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8.png" ContentType="image/png"/>
  <Override PartName="/ppt/media/image9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esmvaltool.org/en/latest/" TargetMode="External"/><Relationship Id="rId2" Type="http://schemas.openxmlformats.org/officeDocument/2006/relationships/hyperlink" Target="https://github.com/ESMValGroup" TargetMode="External"/><Relationship Id="rId3" Type="http://schemas.openxmlformats.org/officeDocument/2006/relationships/hyperlink" Target="https://esmvaltool.org/" TargetMode="External"/><Relationship Id="rId4" Type="http://schemas.openxmlformats.org/officeDocument/2006/relationships/hyperlink" Target="https://www.youtube.com/watch?v=sidM4EB6Sbo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esmvaltool.org/en/latest/" TargetMode="External"/><Relationship Id="rId2" Type="http://schemas.openxmlformats.org/officeDocument/2006/relationships/hyperlink" Target="https://github.com/ESMValGroup" TargetMode="External"/><Relationship Id="rId3" Type="http://schemas.openxmlformats.org/officeDocument/2006/relationships/hyperlink" Target="https://esmvaltool.org/" TargetMode="External"/><Relationship Id="rId4" Type="http://schemas.openxmlformats.org/officeDocument/2006/relationships/hyperlink" Target="https://www.youtube.com/watch?v=sidM4EB6Sbo" TargetMode="External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312000"/>
            <a:ext cx="8927280" cy="25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Ubuntu Condensed"/>
                <a:ea typeface="DejaVu Sans"/>
              </a:rPr>
              <a:t>Reliable and reproducible Earth System Model data analysis with ESMValTool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buntu Condensed"/>
                <a:ea typeface="DejaVu Sans"/>
              </a:rPr>
              <a:t>Valeriu Predoi (NCAS-CMS University of Reading, UK)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buntu Condensed"/>
                <a:ea typeface="DejaVu Sans"/>
              </a:rPr>
              <a:t>and Bouwe Andela (Netherlands eScience Centre, The Netherlands)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buntu Condensed"/>
                <a:ea typeface="DejaVu Sans"/>
              </a:rPr>
              <a:t>for the ESMValTool Technical Lead Team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051440" y="1342080"/>
            <a:ext cx="4875840" cy="139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2000" y="504000"/>
            <a:ext cx="698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 - ESMValTool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48000" y="2502360"/>
            <a:ext cx="827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Scientific output-oriented tests include: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Numerical and graphical output comparisons with previous, scientifically approved versions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Dedicated tool for recipe output comparison which is smart enough to handle small differences in numerical results in NetCDF files and small differences in plots through image hashing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workflow is at the moment manual for every release, working on automation by setting up a “recipe test workflow”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I Eyeball testing (visualization of output) – comparison with figures in papers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data specifications consistency tests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Still with some technical testing like for ESMValCore, but less strict: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Limited unit/integration tests, only for a few shared components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relaxed on coding standards (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pylint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flake8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code coverage checks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504000" y="1080000"/>
            <a:ext cx="2375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ESMValTool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504000" y="1577520"/>
            <a:ext cx="7380720" cy="9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32000" y="504000"/>
            <a:ext cx="63352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FAIR research software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504000" y="1296000"/>
            <a:ext cx="8855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Software releases are stored on Zenodo with a DOI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Docker containers for reproducible software environments for every release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recipe with fixed input data versions is recorded for each recipe run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ESMValCore records provenance, which includes the filenames and global NetCDF attributes of all input files used to create a figure.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more information on FAIR research software, see: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Barker, M., Chue Hong, N.P., Katz, D.S. et al. Introducing the FAIR Principles for research software. Sci Data 9, 622 (2022). https://doi.org/10.1038/s41597-022-01710-x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32000" y="504000"/>
            <a:ext cx="698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ESMValTool: take home message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6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685800" y="1371600"/>
            <a:ext cx="8279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have a modular design in which community members of varying skill level are able to contribute without compromising reliability and user experience for others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and code quality requirements are adjusted to how many users and developers will be affected if a component breaks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FAIR research software for doing open science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3"/>
          <p:cNvSpPr txBox="1"/>
          <p:nvPr/>
        </p:nvSpPr>
        <p:spPr>
          <a:xfrm>
            <a:off x="216000" y="5904000"/>
            <a:ext cx="972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Documentation </a:t>
            </a:r>
            <a:r>
              <a:rPr b="0" lang="en-GB" sz="1800" spc="-1" strike="noStrike">
                <a:latin typeface="Arial"/>
                <a:hlinkClick r:id="rId1"/>
              </a:rPr>
              <a:t>https://docs.esmvaltool.org/en/latest/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GitHub </a:t>
            </a:r>
            <a:r>
              <a:rPr b="0" lang="en-GB" sz="1800" spc="-1" strike="noStrike">
                <a:latin typeface="Arial"/>
                <a:hlinkClick r:id="rId2"/>
              </a:rPr>
              <a:t>https://github.com/ESMValGroup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Website </a:t>
            </a:r>
            <a:r>
              <a:rPr b="0" lang="en-GB" sz="1800" spc="-1" strike="noStrike">
                <a:latin typeface="Arial"/>
                <a:hlinkClick r:id="rId3"/>
              </a:rPr>
              <a:t>https://esmvaltool.org/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Video </a:t>
            </a:r>
            <a:r>
              <a:rPr b="0" lang="en-GB" sz="1800" spc="-1" strike="noStrike">
                <a:latin typeface="Arial"/>
                <a:hlinkClick r:id="rId4"/>
              </a:rPr>
              <a:t>https://www.youtube.com/watch?v=sidM4EB6Sbo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0" y="27000"/>
            <a:ext cx="10080360" cy="43650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6"/>
          <a:stretch/>
        </p:blipFill>
        <p:spPr>
          <a:xfrm>
            <a:off x="30600" y="3168000"/>
            <a:ext cx="6047280" cy="27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216000" y="5904000"/>
            <a:ext cx="972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Documentation </a:t>
            </a:r>
            <a:r>
              <a:rPr b="0" lang="en-GB" sz="1800" spc="-1" strike="noStrike">
                <a:latin typeface="Arial"/>
                <a:hlinkClick r:id="rId1"/>
              </a:rPr>
              <a:t>https://docs.esmvaltool.org/en/latest/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GitHub </a:t>
            </a:r>
            <a:r>
              <a:rPr b="0" lang="en-GB" sz="1800" spc="-1" strike="noStrike">
                <a:latin typeface="Arial"/>
                <a:hlinkClick r:id="rId2"/>
              </a:rPr>
              <a:t>https://github.com/ESMValGroup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Website </a:t>
            </a:r>
            <a:r>
              <a:rPr b="0" lang="en-GB" sz="1800" spc="-1" strike="noStrike">
                <a:latin typeface="Arial"/>
                <a:hlinkClick r:id="rId3"/>
              </a:rPr>
              <a:t>https://esmvaltool.org/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Video </a:t>
            </a:r>
            <a:r>
              <a:rPr b="0" lang="en-GB" sz="1800" spc="-1" strike="noStrike">
                <a:latin typeface="Arial"/>
                <a:hlinkClick r:id="rId4"/>
              </a:rPr>
              <a:t>https://www.youtube.com/watch?v=sidM4EB6Sbo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30600" y="1096560"/>
            <a:ext cx="10080360" cy="53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76000" y="1260000"/>
            <a:ext cx="8639280" cy="1728360"/>
          </a:xfrm>
          <a:prstGeom prst="rect">
            <a:avLst/>
          </a:prstGeom>
          <a:solidFill>
            <a:srgbClr val="dd4814">
              <a:alpha val="20000"/>
            </a:srgbClr>
          </a:solidFill>
          <a:ln w="3600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99760" y="4330800"/>
            <a:ext cx="8639280" cy="1846800"/>
          </a:xfrm>
          <a:prstGeom prst="rect">
            <a:avLst/>
          </a:prstGeom>
          <a:solidFill>
            <a:srgbClr val="729fcf">
              <a:alpha val="30000"/>
            </a:srgbClr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432000" y="504000"/>
            <a:ext cx="7199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Software ecosystem: ESMValTool and ESMValCore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0" name="Line 4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5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576000" y="1312920"/>
            <a:ext cx="8783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ESMValTool: scientific analysis and diagnostics library (written in Python, NCL, R, and Julia)  – contains reproducible recipes </a:t>
            </a:r>
            <a:r>
              <a:rPr b="1" lang="en-GB" sz="1800" spc="-1" strike="noStrike">
                <a:solidFill>
                  <a:srgbClr val="ff3333"/>
                </a:solidFill>
                <a:latin typeface="Arial"/>
                <a:ea typeface="DejaVu Sans"/>
              </a:rPr>
              <a:t>with scientific output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(plots, data files etc) 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SCIENCE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the main output,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LARGE and DIVERSE (coding skills, technical knowledge) COLLABORATIVE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group the developers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ESMValCore: Python package for working with CMIP(-like) data, responsible for running ESMValTool recipes. It finds and optionally downloads the input data, applies preprocessor functions (climate statistics, regridding, multi-model statistics etc) and passes the resulting NetCDF files on to the scientific analysis codes→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COMPUTING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REDUCTION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are the outputs,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SMALLER TECHNICAL TEAM (strong technical skills)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 developers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383640" y="6048000"/>
            <a:ext cx="2934000" cy="11732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549600" y="2574000"/>
            <a:ext cx="2770560" cy="16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2000" y="504000"/>
            <a:ext cx="7199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Software ecosystem: ESMValCore and ESMValTool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576000" y="1584000"/>
            <a:ext cx="4751280" cy="42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ESMValTool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lots of code (~200k lines)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many dependencies (~100 direct dependencies, ~600 indirect dependencies), but should be easy to install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provides ~100 recipes and diagnostics, which are fairly independent of each other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ESMValCore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relatively compact codebase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only a few dependencies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reliability is key because it is used by every recipe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328000" y="2756160"/>
            <a:ext cx="3742920" cy="249912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216000" y="6120000"/>
            <a:ext cx="871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is absolutely necessary to ensure correct functionality and portability, over long development cycles, with widely varied developers’ skills and interests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32000" y="504000"/>
            <a:ext cx="698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 - ESMValCore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6999840" cy="130392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576000" y="2998080"/>
            <a:ext cx="827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Reliable Python package, responsible for </a:t>
            </a:r>
            <a:r>
              <a:rPr b="1" lang="en-GB" sz="1800" spc="-1" strike="noStrike">
                <a:solidFill>
                  <a:srgbClr val="ff3333"/>
                </a:solidFill>
                <a:latin typeface="Arial"/>
                <a:ea typeface="DejaVu Sans"/>
              </a:rPr>
              <a:t>computationally-heavy pre-processing of climate data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(climate statistics, regridding, multi-model statistics etc) 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COMPUTING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REDUCTION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are the outputs,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 TECHNICAL TEAM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 developers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needs to be technically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diverse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done for Linux and OSX and all recent Python versions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strict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in-depth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testing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6" name="Line 5"/>
          <p:cNvSpPr/>
          <p:nvPr/>
        </p:nvSpPr>
        <p:spPr>
          <a:xfrm>
            <a:off x="4248000" y="568800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32000" y="504000"/>
            <a:ext cx="698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 - ESMValCore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8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6999840" cy="130392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576000" y="2646360"/>
            <a:ext cx="8279280" cy="44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strict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in-depth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testing: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system tests: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software environment fitness (building the environment, and installing the package in it, regularily)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backup environment recipe build and installation tests (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conda-lock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8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Python package build tests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Docker container(s) build and deploy tests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0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1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General purpose tests: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unit/integration/regression (with sample data) tests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coding standards tests (mypy, 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pylint,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  <a:ea typeface="DejaVu Sans"/>
              </a:rPr>
              <a:t>flake8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code coverage check by Codecov, 100% coverage required for changes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6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17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documentaton build and deploy tests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32000" y="504000"/>
            <a:ext cx="698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 (for separate packages)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6999840" cy="13039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2000" y="2682000"/>
            <a:ext cx="6223320" cy="4211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897880" y="4248000"/>
            <a:ext cx="3749400" cy="32036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4248000" y="1296000"/>
            <a:ext cx="5662080" cy="27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32000" y="504000"/>
            <a:ext cx="698328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  <a:ea typeface="DejaVu Sans"/>
              </a:rPr>
              <a:t> - ESMValTool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0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675720" y="2899800"/>
            <a:ext cx="8279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ESMValTool: scientific analysis and diagnostics library (written in Python, NCL, R, and Julia)  – contains reproducible recipes </a:t>
            </a:r>
            <a:r>
              <a:rPr b="1" lang="en-GB" sz="1800" spc="-1" strike="noStrike">
                <a:solidFill>
                  <a:srgbClr val="ff3333"/>
                </a:solidFill>
                <a:latin typeface="Arial"/>
                <a:ea typeface="DejaVu Sans"/>
              </a:rPr>
              <a:t>with scientific output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(plots, data files etc) 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SCIENCE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the main output,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LARGE and DIVERSE (coding skills, technical knowledge) COLLABORATIVE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group the developers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needs to ensure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scientific correctness and allow for variability of developers’ skills (ie not too restrictive, definitely not too lax, or “not great, not terrible”)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testing done for all supported OS and Python versions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Scientific output-oriented tests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8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Still include some technical testing (like for ESMValCore, but less strict)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504000" y="1080000"/>
            <a:ext cx="2375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ESMValTool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0"/>
          <a:stretch/>
        </p:blipFill>
        <p:spPr>
          <a:xfrm>
            <a:off x="504000" y="1577520"/>
            <a:ext cx="7380720" cy="9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2023-11-08T13:20:37Z</dcterms:created>
  <dc:creator/>
  <dc:description/>
  <dc:language>en-GB</dc:language>
  <cp:lastModifiedBy/>
  <dcterms:modified xsi:type="dcterms:W3CDTF">2023-11-09T10:45:04Z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