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image" Target="../media/image6.png"/><Relationship Id="rId10" Type="http://schemas.openxmlformats.org/officeDocument/2006/relationships/image" Target="../media/image6.png"/><Relationship Id="rId11" Type="http://schemas.openxmlformats.org/officeDocument/2006/relationships/image" Target="../media/image6.png"/><Relationship Id="rId12" Type="http://schemas.openxmlformats.org/officeDocument/2006/relationships/image" Target="../media/image6.png"/><Relationship Id="rId13" Type="http://schemas.openxmlformats.org/officeDocument/2006/relationships/image" Target="../media/image6.png"/><Relationship Id="rId14" Type="http://schemas.openxmlformats.org/officeDocument/2006/relationships/image" Target="../media/image6.png"/><Relationship Id="rId15" Type="http://schemas.openxmlformats.org/officeDocument/2006/relationships/image" Target="../media/image6.png"/><Relationship Id="rId16" Type="http://schemas.openxmlformats.org/officeDocument/2006/relationships/image" Target="../media/image6.png"/><Relationship Id="rId17" Type="http://schemas.openxmlformats.org/officeDocument/2006/relationships/image" Target="../media/image6.png"/><Relationship Id="rId1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image" Target="../media/image6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504000" y="3312000"/>
            <a:ext cx="8927640" cy="25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Ubuntu Condensed"/>
              </a:rPr>
              <a:t>Reliable and reproducible Earth System Model data analysis with ESMValTool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buntu Condensed"/>
              </a:rPr>
              <a:t>Valeriu Predoi (NCAS-CMS University of Reading, UK)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buntu Condensed"/>
              </a:rPr>
              <a:t>and Bouwe Andela (Netherlands eScience Centre, The Netherlands)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Ubuntu Condensed"/>
              </a:rPr>
              <a:t>for the ESMValTool Technical Lead 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051440" y="1342080"/>
            <a:ext cx="4876200" cy="13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/>
          <p:nvPr/>
        </p:nvSpPr>
        <p:spPr>
          <a:xfrm>
            <a:off x="432000" y="504000"/>
            <a:ext cx="63356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FAIR research 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4"/>
          <p:cNvSpPr/>
          <p:nvPr/>
        </p:nvSpPr>
        <p:spPr>
          <a:xfrm>
            <a:off x="504000" y="1296000"/>
            <a:ext cx="8855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Software releases are stored on Zenodo with a DOI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Docker containers for reproducible software environments for every 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A recipe with fixed input data versions is recorded for each recipe run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ESMValCore records provenance, which includes the filenames and global NetCDF attributes of all input files used to create a figure.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For more information on FAIR research software, see: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Barker, M., Chue Hong, N.P., Katz, D.S. et al. Introducing the FAIR Principles for research software. Sci Data 9, 622 (2022). https://doi.org/10.1038/s41597-022-01710-x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6"/>
          <p:cNvSpPr/>
          <p:nvPr/>
        </p:nvSpPr>
        <p:spPr>
          <a:xfrm>
            <a:off x="432000" y="504000"/>
            <a:ext cx="6983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ESMValTool: take home message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Line 6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Line 7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7"/>
          <p:cNvSpPr/>
          <p:nvPr/>
        </p:nvSpPr>
        <p:spPr>
          <a:xfrm>
            <a:off x="685800" y="1371600"/>
            <a:ext cx="827964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SzPct val="100112"/>
              <a:buBlip>
                <a:blip r:embed="rId1"/>
              </a:buBlip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tools have a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modular design in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which community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members of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varying skill level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are able to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contribute without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compromising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reliability and user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experience for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others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Test and code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quality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requirements are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adjusted to how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many users and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developers will be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affected if a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component breaks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FAIR research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software for doing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open science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6"/>
          <p:cNvSpPr/>
          <p:nvPr/>
        </p:nvSpPr>
        <p:spPr>
          <a:xfrm>
            <a:off x="576000" y="1260000"/>
            <a:ext cx="8639640" cy="1728720"/>
          </a:xfrm>
          <a:prstGeom prst="rect">
            <a:avLst/>
          </a:prstGeom>
          <a:solidFill>
            <a:srgbClr val="dd4814">
              <a:alpha val="20000"/>
            </a:srgbClr>
          </a:solidFill>
          <a:ln w="36000">
            <a:solidFill>
              <a:srgbClr val="c5000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599760" y="4330800"/>
            <a:ext cx="8639640" cy="1847160"/>
          </a:xfrm>
          <a:prstGeom prst="rect">
            <a:avLst/>
          </a:prstGeom>
          <a:solidFill>
            <a:srgbClr val="729fcf">
              <a:alpha val="30000"/>
            </a:srgbClr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1"/>
          <p:cNvSpPr/>
          <p:nvPr/>
        </p:nvSpPr>
        <p:spPr>
          <a:xfrm>
            <a:off x="432000" y="504000"/>
            <a:ext cx="7199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Software ecosystem: ESMValTool and ESMValCore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4"/>
          <p:cNvSpPr/>
          <p:nvPr/>
        </p:nvSpPr>
        <p:spPr>
          <a:xfrm>
            <a:off x="576000" y="1312920"/>
            <a:ext cx="878364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ESMValTool: scientific analysis and diagnostics library (written in Python, NCL, R, and Julia)  – contains reproducible recipes </a:t>
            </a:r>
            <a:r>
              <a:rPr b="1" lang="en-GB" sz="1800" spc="-1" strike="noStrike">
                <a:solidFill>
                  <a:srgbClr val="ff3333"/>
                </a:solidFill>
                <a:latin typeface="Arial"/>
              </a:rPr>
              <a:t>with scientific output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(plots, data files etc) 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SCIENCE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is the main output,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LARGE and DIVERSE (coding skills, technical knowledge) COLLABORATIVE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group the developers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ESMValCore: Python package for working with CMIP(-like) data, responsible for running ESMValTool recipes. It finds and optionally downloads the input data, applies preprocessor functions (climate statistics, regridding, multi-model statistics etc) and passes the resulting NetCDF files on to the scientific analysis codes→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COMPUTING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DATA REDUCTION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are the outputs,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SMALLER TECHNICAL TEAM (strong technical skills)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the developers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383640" y="6048000"/>
            <a:ext cx="2934360" cy="11736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549600" y="2574000"/>
            <a:ext cx="2770920" cy="16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/>
          <p:nvPr/>
        </p:nvSpPr>
        <p:spPr>
          <a:xfrm>
            <a:off x="432000" y="504000"/>
            <a:ext cx="7199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Software ecosystem: ESMValCore and ESMValTool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576000" y="1584000"/>
            <a:ext cx="4751640" cy="42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ESMValTool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lots of code (~200k lines)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many dependencies (~100 direct dependencies, ~600 indirect dependencies), but should be easy to install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provides ~100 recipes and diagnostics, which are fairly independent of each other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ESMValCore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relatively compact codebase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only a few 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reliability is key because it is used by every recipe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328000" y="2756160"/>
            <a:ext cx="3743280" cy="2499480"/>
          </a:xfrm>
          <a:prstGeom prst="rect">
            <a:avLst/>
          </a:prstGeom>
          <a:ln w="0">
            <a:noFill/>
          </a:ln>
        </p:spPr>
      </p:pic>
      <p:sp>
        <p:nvSpPr>
          <p:cNvPr id="93" name="TextShape 5"/>
          <p:cNvSpPr/>
          <p:nvPr/>
        </p:nvSpPr>
        <p:spPr>
          <a:xfrm>
            <a:off x="216000" y="6120000"/>
            <a:ext cx="8711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Testing is absolutely necessary to ensure correct functionality and portability, over long development cycles, with widely varied developers’ skills and interests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/>
          <p:nvPr/>
        </p:nvSpPr>
        <p:spPr>
          <a:xfrm>
            <a:off x="432000" y="504000"/>
            <a:ext cx="6983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 - ESMValCore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7000200" cy="1304280"/>
          </a:xfrm>
          <a:prstGeom prst="rect">
            <a:avLst/>
          </a:prstGeom>
          <a:ln w="0">
            <a:noFill/>
          </a:ln>
        </p:spPr>
      </p:pic>
      <p:sp>
        <p:nvSpPr>
          <p:cNvPr id="98" name="TextShape 4"/>
          <p:cNvSpPr/>
          <p:nvPr/>
        </p:nvSpPr>
        <p:spPr>
          <a:xfrm>
            <a:off x="576000" y="2998080"/>
            <a:ext cx="82796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Reliable Python package, responsible for </a:t>
            </a:r>
            <a:r>
              <a:rPr b="1" lang="en-GB" sz="1800" spc="-1" strike="noStrike">
                <a:solidFill>
                  <a:srgbClr val="ff3333"/>
                </a:solidFill>
                <a:latin typeface="Arial"/>
              </a:rPr>
              <a:t>computationally-heavy pre-processing of climate data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(climate statistics, regridding, multi-model statistics etc) 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COMPUTING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DATA REDUCTION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are the outputs,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SMALL TECHNICAL TEAM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the developers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3"/>
              </a:buBlip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Testing needs to be technically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diverse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comprehensive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5"/>
              </a:buBlip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Testing done for Linux and OSX and all recent Python versions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7"/>
              </a:buBlip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8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Both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strict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in-depth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testing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Line 5"/>
          <p:cNvSpPr/>
          <p:nvPr/>
        </p:nvSpPr>
        <p:spPr>
          <a:xfrm>
            <a:off x="4248000" y="5688000"/>
            <a:ext cx="360" cy="50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/>
          <p:nvPr/>
        </p:nvSpPr>
        <p:spPr>
          <a:xfrm>
            <a:off x="432000" y="504000"/>
            <a:ext cx="6983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 - ESMValCore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7000200" cy="1304280"/>
          </a:xfrm>
          <a:prstGeom prst="rect">
            <a:avLst/>
          </a:prstGeom>
          <a:ln w="0">
            <a:noFill/>
          </a:ln>
        </p:spPr>
      </p:pic>
      <p:sp>
        <p:nvSpPr>
          <p:cNvPr id="104" name="TextShape 4"/>
          <p:cNvSpPr/>
          <p:nvPr/>
        </p:nvSpPr>
        <p:spPr>
          <a:xfrm>
            <a:off x="576000" y="2646360"/>
            <a:ext cx="8279640" cy="44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Both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strict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in-depth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testing: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5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Core system tests: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software environment fitness (building the environment, and installing the package in it, regularily)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7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backup environment recipe build and installation tests (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</a:rPr>
              <a:t>conda-lock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8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Python package build tests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9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Docker container(s) build and deploy tests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0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1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General purpose tests: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unit/integration/regression (with sample data) tests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coding standards tests (mypy, 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</a:rPr>
              <a:t>pylint,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</a:rPr>
              <a:t>flake8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code coverage check by Codecov, 100% coverage required for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6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Documentation: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17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documentaton build and deploy tests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/>
          <p:nvPr/>
        </p:nvSpPr>
        <p:spPr>
          <a:xfrm>
            <a:off x="432000" y="504000"/>
            <a:ext cx="6983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 (for separate packages)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7000200" cy="13042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72000" y="2682000"/>
            <a:ext cx="6223680" cy="42116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5897880" y="4248000"/>
            <a:ext cx="3749760" cy="32040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4248000" y="1296000"/>
            <a:ext cx="5662440" cy="27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/>
          <p:nvPr/>
        </p:nvSpPr>
        <p:spPr>
          <a:xfrm>
            <a:off x="432000" y="504000"/>
            <a:ext cx="6983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 - ESMValTool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4"/>
          <p:cNvSpPr/>
          <p:nvPr/>
        </p:nvSpPr>
        <p:spPr>
          <a:xfrm>
            <a:off x="675720" y="2899800"/>
            <a:ext cx="82796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SzPct val="100112"/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ESMValTool: scientific analysis and diagnostics library (written in Python, NCL, R, and Julia)  – contains reproducible recipes </a:t>
            </a:r>
            <a:r>
              <a:rPr b="1" lang="en-GB" sz="1800" spc="-1" strike="noStrike">
                <a:solidFill>
                  <a:srgbClr val="ff3333"/>
                </a:solidFill>
                <a:latin typeface="Arial"/>
              </a:rPr>
              <a:t>with scientific output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(plots, data files etc) →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SCIENCE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is the main output,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LARGE and DIVERSE (coding skills, technical knowledge) COLLABORATIVE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group the developers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Testing needs to ensure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scientific correctness and allow for variability of developers’ skills (ie not too restrictive, definitely not too lax, or “not great, not terrible”)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4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Basic testing done for all supported OS and Python versions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7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Scientific output-oriented tests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8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9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Still include some technical testing (like for ESMValCore, but less strict)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5"/>
          <p:cNvSpPr/>
          <p:nvPr/>
        </p:nvSpPr>
        <p:spPr>
          <a:xfrm>
            <a:off x="504000" y="1080000"/>
            <a:ext cx="2375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ESMValTool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0"/>
          <a:stretch/>
        </p:blipFill>
        <p:spPr>
          <a:xfrm>
            <a:off x="504000" y="1577520"/>
            <a:ext cx="7381080" cy="94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/>
          <p:nvPr/>
        </p:nvSpPr>
        <p:spPr>
          <a:xfrm>
            <a:off x="432000" y="504000"/>
            <a:ext cx="69836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latin typeface="Ubuntu"/>
              </a:rPr>
              <a:t> - ESMValTool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Line 2"/>
          <p:cNvSpPr/>
          <p:nvPr/>
        </p:nvSpPr>
        <p:spPr>
          <a:xfrm>
            <a:off x="504000" y="935640"/>
            <a:ext cx="4536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Line 3"/>
          <p:cNvSpPr/>
          <p:nvPr/>
        </p:nvSpPr>
        <p:spPr>
          <a:xfrm>
            <a:off x="504000" y="504000"/>
            <a:ext cx="5544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4"/>
          <p:cNvSpPr/>
          <p:nvPr/>
        </p:nvSpPr>
        <p:spPr>
          <a:xfrm>
            <a:off x="648000" y="2502360"/>
            <a:ext cx="827964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SzPct val="100112"/>
              <a:buBlip>
                <a:blip r:embed="rId1"/>
              </a:buBlip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Scientific output-oriented tests include: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Numerical and graphical output comparisons with previous, scientifically approved versions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Dedicated tool for recipe output comparison which is smart enough to handle small differences in numerical results in NetCDF files and small differences in plots through image hashing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Testing workflow is at the moment manual for every release, working on automation by setting up a “recipe test workflow”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Mark I Eyeball testing (visualization of output) – comparison with figures in papers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Input data specifications consistency tests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SzPct val="100112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Still with some technical testing like for ESMValCore, but less strict: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Limited unit/integration tests, only for a few shared components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More relaxed on coding standards (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</a:rPr>
              <a:t>pylint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Ubuntu Mono"/>
              </a:rPr>
              <a:t>flake8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No code coverage checks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5"/>
          <p:cNvSpPr/>
          <p:nvPr/>
        </p:nvSpPr>
        <p:spPr>
          <a:xfrm>
            <a:off x="504000" y="1080000"/>
            <a:ext cx="2375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ESMValTool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7"/>
          <a:stretch/>
        </p:blipFill>
        <p:spPr>
          <a:xfrm>
            <a:off x="504000" y="1577520"/>
            <a:ext cx="7381080" cy="94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2023-11-08T13:20:37Z</dcterms:created>
  <dc:creator/>
  <dc:description/>
  <dc:language>en-GB</dc:language>
  <cp:lastModifiedBy/>
  <dcterms:modified xsi:type="dcterms:W3CDTF">2023-11-08T21:47:33Z</dcterms:modified>
  <cp:revision>9</cp:revision>
  <dc:subject/>
  <dc:title/>
</cp:coreProperties>
</file>