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96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8229239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7" name="Shape 41"/>
          <p:cNvSpPr txBox="1"/>
          <p:nvPr>
            <p:ph type="body" sz="half" idx="13"/>
          </p:nvPr>
        </p:nvSpPr>
        <p:spPr>
          <a:xfrm>
            <a:off x="457200" y="3682079"/>
            <a:ext cx="8229239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9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06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7" name="Shape 45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08" name="Shape 46"/>
          <p:cNvSpPr txBox="1"/>
          <p:nvPr>
            <p:ph type="body" sz="quarter" idx="14"/>
          </p:nvPr>
        </p:nvSpPr>
        <p:spPr>
          <a:xfrm>
            <a:off x="4674239" y="3682079"/>
            <a:ext cx="4015800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09" name="Shape 47"/>
          <p:cNvSpPr txBox="1"/>
          <p:nvPr>
            <p:ph type="body" sz="quarter" idx="15"/>
          </p:nvPr>
        </p:nvSpPr>
        <p:spPr>
          <a:xfrm>
            <a:off x="457199" y="3682079"/>
            <a:ext cx="4015801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18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Shape 51"/>
          <p:cNvSpPr txBox="1"/>
          <p:nvPr>
            <p:ph type="body" idx="13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pic>
        <p:nvPicPr>
          <p:cNvPr id="120" name="Shape 52" descr="Shape 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Shape 53" descr="Shape 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37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46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55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6" name="Shape 67"/>
          <p:cNvSpPr txBox="1"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Уровень текста 1…"/>
          <p:cNvSpPr txBox="1"/>
          <p:nvPr>
            <p:ph type="body" idx="1"/>
          </p:nvPr>
        </p:nvSpPr>
        <p:spPr>
          <a:xfrm>
            <a:off x="685800" y="2130480"/>
            <a:ext cx="7771680" cy="681155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81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2" name="Shape 75"/>
          <p:cNvSpPr txBox="1"/>
          <p:nvPr>
            <p:ph type="body" sz="quarter" idx="13"/>
          </p:nvPr>
        </p:nvSpPr>
        <p:spPr>
          <a:xfrm>
            <a:off x="457199" y="3682079"/>
            <a:ext cx="4015801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83" name="Shape 76"/>
          <p:cNvSpPr txBox="1"/>
          <p:nvPr>
            <p:ph type="body" sz="half" idx="14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92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3" name="Shape 80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94" name="Shape 81"/>
          <p:cNvSpPr txBox="1"/>
          <p:nvPr>
            <p:ph type="body" sz="quarter" idx="14"/>
          </p:nvPr>
        </p:nvSpPr>
        <p:spPr>
          <a:xfrm>
            <a:off x="4674239" y="3682079"/>
            <a:ext cx="4015800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03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4" name="Shape 85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05" name="Shape 86"/>
          <p:cNvSpPr txBox="1"/>
          <p:nvPr>
            <p:ph type="body" sz="half" idx="14"/>
          </p:nvPr>
        </p:nvSpPr>
        <p:spPr>
          <a:xfrm>
            <a:off x="457200" y="3682079"/>
            <a:ext cx="8229239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0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14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8229239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5" name="Shape 90"/>
          <p:cNvSpPr txBox="1"/>
          <p:nvPr>
            <p:ph type="body" sz="half" idx="13"/>
          </p:nvPr>
        </p:nvSpPr>
        <p:spPr>
          <a:xfrm>
            <a:off x="457200" y="3682079"/>
            <a:ext cx="8229239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1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24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5" name="Shape 94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26" name="Shape 95"/>
          <p:cNvSpPr txBox="1"/>
          <p:nvPr>
            <p:ph type="body" sz="quarter" idx="14"/>
          </p:nvPr>
        </p:nvSpPr>
        <p:spPr>
          <a:xfrm>
            <a:off x="4674239" y="3682079"/>
            <a:ext cx="4015800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27" name="Shape 96"/>
          <p:cNvSpPr txBox="1"/>
          <p:nvPr>
            <p:ph type="body" sz="quarter" idx="15"/>
          </p:nvPr>
        </p:nvSpPr>
        <p:spPr>
          <a:xfrm>
            <a:off x="457199" y="3682079"/>
            <a:ext cx="4015801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36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7" name="Shape 100"/>
          <p:cNvSpPr txBox="1"/>
          <p:nvPr>
            <p:ph type="body" idx="13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pic>
        <p:nvPicPr>
          <p:cNvPr id="238" name="Shape 101" descr="Shape 1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Shape 102" descr="Shape 10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8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7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Shape 18"/>
          <p:cNvSpPr txBox="1"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3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Уровень текста 1…"/>
          <p:cNvSpPr txBox="1"/>
          <p:nvPr>
            <p:ph type="body" idx="1"/>
          </p:nvPr>
        </p:nvSpPr>
        <p:spPr>
          <a:xfrm>
            <a:off x="685800" y="2130480"/>
            <a:ext cx="7771680" cy="681155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3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4" name="Shape 26"/>
          <p:cNvSpPr txBox="1"/>
          <p:nvPr>
            <p:ph type="body" sz="quarter" idx="13"/>
          </p:nvPr>
        </p:nvSpPr>
        <p:spPr>
          <a:xfrm>
            <a:off x="457199" y="3682079"/>
            <a:ext cx="4015801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65" name="Shape 27"/>
          <p:cNvSpPr txBox="1"/>
          <p:nvPr>
            <p:ph type="body" sz="half" idx="14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6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74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Shape 31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76" name="Shape 32"/>
          <p:cNvSpPr txBox="1"/>
          <p:nvPr>
            <p:ph type="body" sz="quarter" idx="14"/>
          </p:nvPr>
        </p:nvSpPr>
        <p:spPr>
          <a:xfrm>
            <a:off x="4674239" y="3682079"/>
            <a:ext cx="4015800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7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85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6" name="Shape 36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87" name="Shape 37"/>
          <p:cNvSpPr txBox="1"/>
          <p:nvPr>
            <p:ph type="body" sz="half" idx="14"/>
          </p:nvPr>
        </p:nvSpPr>
        <p:spPr>
          <a:xfrm>
            <a:off x="457200" y="3682079"/>
            <a:ext cx="8229239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8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107"/>
          <p:cNvSpPr txBox="1"/>
          <p:nvPr/>
        </p:nvSpPr>
        <p:spPr>
          <a:xfrm>
            <a:off x="685799" y="2496209"/>
            <a:ext cx="7771681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50" name="Shape 110"/>
          <p:cNvSpPr txBox="1"/>
          <p:nvPr/>
        </p:nvSpPr>
        <p:spPr>
          <a:xfrm>
            <a:off x="1218959" y="2345040"/>
            <a:ext cx="5893201" cy="1490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/>
          <a:p>
            <a:pPr>
              <a:defRPr sz="4800"/>
            </a:pPr>
            <a:r>
              <a:t>JavaScript</a:t>
            </a:r>
          </a:p>
          <a:p>
            <a:pPr/>
            <a:endParaRPr sz="1800"/>
          </a:p>
          <a:p>
            <a:pPr>
              <a:defRPr i="1" sz="2400"/>
            </a:pPr>
            <a:r>
              <a:t>Lecture 2. Functions &amp; Array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174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Return</a:t>
            </a:r>
          </a:p>
        </p:txBody>
      </p:sp>
      <p:pic>
        <p:nvPicPr>
          <p:cNvPr id="279" name="Shape 175" descr="Shape 17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49" y="2002725"/>
            <a:ext cx="7883374" cy="3920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181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Self Execution Functions</a:t>
            </a:r>
          </a:p>
        </p:txBody>
      </p:sp>
      <p:pic>
        <p:nvPicPr>
          <p:cNvPr id="282" name="Shape 182" descr="Shape 18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36" y="1873337"/>
            <a:ext cx="8067676" cy="3952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188"/>
          <p:cNvSpPr txBox="1"/>
          <p:nvPr/>
        </p:nvSpPr>
        <p:spPr>
          <a:xfrm>
            <a:off x="396851" y="9334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Scope</a:t>
            </a:r>
          </a:p>
        </p:txBody>
      </p:sp>
      <p:sp>
        <p:nvSpPr>
          <p:cNvPr id="285" name="Shape 189"/>
          <p:cNvSpPr txBox="1"/>
          <p:nvPr/>
        </p:nvSpPr>
        <p:spPr>
          <a:xfrm>
            <a:off x="396849" y="2512224"/>
            <a:ext cx="8491802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1000"/>
              </a:spcBef>
              <a:defRPr sz="1800"/>
            </a:lvl1pPr>
          </a:lstStyle>
          <a:p>
            <a:pPr/>
            <a:r>
              <a:t>In JavaScript there are two types of scopes:</a:t>
            </a:r>
          </a:p>
        </p:txBody>
      </p:sp>
      <p:sp>
        <p:nvSpPr>
          <p:cNvPr id="286" name="Shape 190"/>
          <p:cNvSpPr txBox="1"/>
          <p:nvPr/>
        </p:nvSpPr>
        <p:spPr>
          <a:xfrm>
            <a:off x="396849" y="2893224"/>
            <a:ext cx="8491802" cy="835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Global Scope</a:t>
            </a:r>
          </a:p>
          <a:p>
            <a:pPr marL="457200" indent="-342900">
              <a:spcBef>
                <a:spcPts val="1000"/>
              </a:spcBef>
              <a:buClr>
                <a:srgbClr val="222222"/>
              </a:buClr>
              <a:buSzPct val="100000"/>
              <a:buChar char="■"/>
              <a:defRPr sz="1800">
                <a:solidFill>
                  <a:srgbClr val="222222"/>
                </a:solidFill>
              </a:defRPr>
            </a:pPr>
            <a:r>
              <a:t>Local Scope</a:t>
            </a:r>
          </a:p>
        </p:txBody>
      </p:sp>
      <p:sp>
        <p:nvSpPr>
          <p:cNvPr id="287" name="Shape 191"/>
          <p:cNvSpPr txBox="1"/>
          <p:nvPr/>
        </p:nvSpPr>
        <p:spPr>
          <a:xfrm>
            <a:off x="396849" y="1902624"/>
            <a:ext cx="8491802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1000"/>
              </a:spcBef>
              <a:defRPr sz="1800"/>
            </a:lvl1pPr>
          </a:lstStyle>
          <a:p>
            <a:pPr/>
            <a:r>
              <a:t>Scope determines accessibility of functions and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197"/>
          <p:cNvSpPr txBox="1"/>
          <p:nvPr/>
        </p:nvSpPr>
        <p:spPr>
          <a:xfrm>
            <a:off x="396851" y="9334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Scope</a:t>
            </a:r>
          </a:p>
        </p:txBody>
      </p:sp>
      <p:sp>
        <p:nvSpPr>
          <p:cNvPr id="290" name="Shape 198"/>
          <p:cNvSpPr txBox="1"/>
          <p:nvPr/>
        </p:nvSpPr>
        <p:spPr>
          <a:xfrm>
            <a:off x="396849" y="1902624"/>
            <a:ext cx="8491802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1000"/>
              </a:spcBef>
              <a:defRPr sz="1800"/>
            </a:lvl1pPr>
          </a:lstStyle>
          <a:p>
            <a:pPr/>
            <a:r>
              <a:t>Scope determines accessibility of functions and variables</a:t>
            </a:r>
          </a:p>
        </p:txBody>
      </p:sp>
      <p:pic>
        <p:nvPicPr>
          <p:cNvPr id="291" name="Shape 199" descr="Shape 19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536362"/>
            <a:ext cx="8350299" cy="3461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05"/>
          <p:cNvSpPr txBox="1"/>
          <p:nvPr/>
        </p:nvSpPr>
        <p:spPr>
          <a:xfrm>
            <a:off x="396851" y="9334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Scope</a:t>
            </a:r>
          </a:p>
        </p:txBody>
      </p:sp>
      <p:sp>
        <p:nvSpPr>
          <p:cNvPr id="294" name="Shape 206"/>
          <p:cNvSpPr txBox="1"/>
          <p:nvPr/>
        </p:nvSpPr>
        <p:spPr>
          <a:xfrm>
            <a:off x="396849" y="1902624"/>
            <a:ext cx="8491802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1000"/>
              </a:spcBef>
              <a:defRPr sz="1800"/>
            </a:lvl1pPr>
          </a:lstStyle>
          <a:p>
            <a:pPr/>
            <a:r>
              <a:t>All ES5 global variables are members of window object, but not ES6</a:t>
            </a:r>
          </a:p>
        </p:txBody>
      </p:sp>
      <p:pic>
        <p:nvPicPr>
          <p:cNvPr id="295" name="Shape 207" descr="Shape 20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514357"/>
            <a:ext cx="8350299" cy="2438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13"/>
          <p:cNvSpPr txBox="1"/>
          <p:nvPr/>
        </p:nvSpPr>
        <p:spPr>
          <a:xfrm>
            <a:off x="396851" y="9334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Scope</a:t>
            </a:r>
          </a:p>
        </p:txBody>
      </p:sp>
      <p:sp>
        <p:nvSpPr>
          <p:cNvPr id="298" name="Shape 214"/>
          <p:cNvSpPr txBox="1"/>
          <p:nvPr/>
        </p:nvSpPr>
        <p:spPr>
          <a:xfrm>
            <a:off x="396849" y="1902624"/>
            <a:ext cx="8491802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1000"/>
              </a:spcBef>
              <a:defRPr sz="1800"/>
            </a:lvl1pPr>
          </a:lstStyle>
          <a:p>
            <a:pPr/>
            <a:r>
              <a:t>There is no way to access local variable</a:t>
            </a:r>
          </a:p>
        </p:txBody>
      </p:sp>
      <p:pic>
        <p:nvPicPr>
          <p:cNvPr id="299" name="Shape 215" descr="Shape 2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49" y="2476743"/>
            <a:ext cx="8350324" cy="3276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221"/>
          <p:cNvSpPr txBox="1"/>
          <p:nvPr/>
        </p:nvSpPr>
        <p:spPr>
          <a:xfrm>
            <a:off x="396851" y="9334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Scope Chaining</a:t>
            </a:r>
          </a:p>
        </p:txBody>
      </p:sp>
      <p:pic>
        <p:nvPicPr>
          <p:cNvPr id="302" name="Shape 222" descr="Shape 2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98" y="1921948"/>
            <a:ext cx="7597626" cy="4233302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Shape 223"/>
          <p:cNvSpPr/>
          <p:nvPr/>
        </p:nvSpPr>
        <p:spPr>
          <a:xfrm>
            <a:off x="1465174" y="4109199"/>
            <a:ext cx="2720227" cy="150495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4" name="Shape 224"/>
          <p:cNvSpPr/>
          <p:nvPr/>
        </p:nvSpPr>
        <p:spPr>
          <a:xfrm>
            <a:off x="1084175" y="3347200"/>
            <a:ext cx="3370175" cy="2493875"/>
          </a:xfrm>
          <a:prstGeom prst="rect">
            <a:avLst/>
          </a:prstGeom>
          <a:ln w="28575">
            <a:solidFill>
              <a:srgbClr val="FF99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5" name="Shape 225"/>
          <p:cNvSpPr/>
          <p:nvPr/>
        </p:nvSpPr>
        <p:spPr>
          <a:xfrm>
            <a:off x="779375" y="2585199"/>
            <a:ext cx="3985925" cy="340715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6" name="Shape 226"/>
          <p:cNvSpPr/>
          <p:nvPr/>
        </p:nvSpPr>
        <p:spPr>
          <a:xfrm flipH="1">
            <a:off x="647149" y="2378449"/>
            <a:ext cx="1" cy="2210402"/>
          </a:xfrm>
          <a:prstGeom prst="line">
            <a:avLst/>
          </a:prstGeom>
          <a:ln w="19050">
            <a:solidFill>
              <a:srgbClr val="EEECE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7" name="Shape 227"/>
          <p:cNvSpPr/>
          <p:nvPr/>
        </p:nvSpPr>
        <p:spPr>
          <a:xfrm flipH="1">
            <a:off x="966500" y="3067599"/>
            <a:ext cx="1" cy="153810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8" name="Shape 228"/>
          <p:cNvSpPr/>
          <p:nvPr/>
        </p:nvSpPr>
        <p:spPr>
          <a:xfrm flipH="1">
            <a:off x="1260649" y="3832400"/>
            <a:ext cx="1" cy="781501"/>
          </a:xfrm>
          <a:prstGeom prst="line">
            <a:avLst/>
          </a:prstGeom>
          <a:ln w="19050">
            <a:solidFill>
              <a:srgbClr val="FF99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234"/>
          <p:cNvSpPr txBox="1"/>
          <p:nvPr/>
        </p:nvSpPr>
        <p:spPr>
          <a:xfrm>
            <a:off x="396851" y="9334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Closures</a:t>
            </a:r>
          </a:p>
        </p:txBody>
      </p:sp>
      <p:pic>
        <p:nvPicPr>
          <p:cNvPr id="311" name="Shape 235" descr="Shape 2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36" y="2118199"/>
            <a:ext cx="8143876" cy="3295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241"/>
          <p:cNvSpPr txBox="1"/>
          <p:nvPr/>
        </p:nvSpPr>
        <p:spPr>
          <a:xfrm>
            <a:off x="396851" y="9334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Array</a:t>
            </a:r>
          </a:p>
        </p:txBody>
      </p:sp>
      <p:pic>
        <p:nvPicPr>
          <p:cNvPr id="314" name="Shape 242" descr="Shape 2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424775"/>
            <a:ext cx="7372351" cy="2628901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Shape 243"/>
          <p:cNvSpPr txBox="1"/>
          <p:nvPr/>
        </p:nvSpPr>
        <p:spPr>
          <a:xfrm>
            <a:off x="396850" y="1831450"/>
            <a:ext cx="7079999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Brief 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249"/>
          <p:cNvSpPr txBox="1"/>
          <p:nvPr/>
        </p:nvSpPr>
        <p:spPr>
          <a:xfrm>
            <a:off x="396851" y="9334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Array Length</a:t>
            </a:r>
          </a:p>
        </p:txBody>
      </p:sp>
      <p:pic>
        <p:nvPicPr>
          <p:cNvPr id="318" name="Shape 250" descr="Shape 25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36" y="2043775"/>
            <a:ext cx="7515226" cy="327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116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Functions</a:t>
            </a:r>
          </a:p>
        </p:txBody>
      </p:sp>
      <p:sp>
        <p:nvSpPr>
          <p:cNvPr id="253" name="Shape 117"/>
          <p:cNvSpPr txBox="1"/>
          <p:nvPr/>
        </p:nvSpPr>
        <p:spPr>
          <a:xfrm>
            <a:off x="396849" y="1978824"/>
            <a:ext cx="8491802" cy="3803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lnSpc>
                <a:spcPct val="115000"/>
              </a:lnSpc>
              <a:buClr>
                <a:srgbClr val="222222"/>
              </a:buClr>
              <a:buSzPct val="100000"/>
              <a:buChar char="■"/>
              <a:defRPr sz="1800"/>
            </a:pPr>
            <a:r>
              <a:t>Function Declaration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Function Expression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Parameters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Return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Self Execution Functions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Scope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Scope Chaining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Clousers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Array overview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Arguments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Arrow Functions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Functions Strict Mode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256"/>
          <p:cNvSpPr txBox="1"/>
          <p:nvPr/>
        </p:nvSpPr>
        <p:spPr>
          <a:xfrm>
            <a:off x="396851" y="9334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Operations with array</a:t>
            </a:r>
          </a:p>
        </p:txBody>
      </p:sp>
      <p:pic>
        <p:nvPicPr>
          <p:cNvPr id="321" name="Shape 257" descr="Shape 2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082237"/>
            <a:ext cx="8350299" cy="3303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263"/>
          <p:cNvSpPr txBox="1"/>
          <p:nvPr/>
        </p:nvSpPr>
        <p:spPr>
          <a:xfrm>
            <a:off x="396851" y="9334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Operations with array</a:t>
            </a:r>
          </a:p>
        </p:txBody>
      </p:sp>
      <p:pic>
        <p:nvPicPr>
          <p:cNvPr id="324" name="Shape 264" descr="Shape 26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524" y="2119975"/>
            <a:ext cx="8134351" cy="316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270"/>
          <p:cNvSpPr txBox="1"/>
          <p:nvPr/>
        </p:nvSpPr>
        <p:spPr>
          <a:xfrm>
            <a:off x="396851" y="9334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Arguments</a:t>
            </a:r>
          </a:p>
        </p:txBody>
      </p:sp>
      <p:pic>
        <p:nvPicPr>
          <p:cNvPr id="327" name="Shape 271" descr="Shape 27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49" y="2130206"/>
            <a:ext cx="8350299" cy="3511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Shape 272" descr="Shape 27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4525" y="2333050"/>
            <a:ext cx="2228851" cy="163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278"/>
          <p:cNvSpPr txBox="1"/>
          <p:nvPr/>
        </p:nvSpPr>
        <p:spPr>
          <a:xfrm>
            <a:off x="396851" y="9334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Arrow Functions</a:t>
            </a:r>
          </a:p>
        </p:txBody>
      </p:sp>
      <p:pic>
        <p:nvPicPr>
          <p:cNvPr id="331" name="Shape 279" descr="Shape 27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100144"/>
            <a:ext cx="8350299" cy="29625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285"/>
          <p:cNvSpPr txBox="1"/>
          <p:nvPr/>
        </p:nvSpPr>
        <p:spPr>
          <a:xfrm>
            <a:off x="396851" y="9334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Arrow Functions</a:t>
            </a:r>
          </a:p>
        </p:txBody>
      </p:sp>
      <p:sp>
        <p:nvSpPr>
          <p:cNvPr id="334" name="Shape 286"/>
          <p:cNvSpPr txBox="1"/>
          <p:nvPr/>
        </p:nvSpPr>
        <p:spPr>
          <a:xfrm>
            <a:off x="326099" y="2052074"/>
            <a:ext cx="8491802" cy="2296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/>
            </a:pPr>
            <a:r>
              <a:t>This is new in ES6. Arrow functions have couple differences with ES5 functions.</a:t>
            </a:r>
          </a:p>
          <a:p>
            <a:pPr/>
            <a:endParaRPr sz="1800"/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Arrow Functions don’t have arguments object.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Arrow Functions don’t have own context. They use context of a parent. (see in next episodes)</a:t>
            </a:r>
          </a:p>
          <a:p>
            <a:pPr/>
            <a:endParaRPr sz="1800"/>
          </a:p>
        </p:txBody>
      </p:sp>
      <p:pic>
        <p:nvPicPr>
          <p:cNvPr id="335" name="Shape 287" descr="Shape 28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3811658"/>
            <a:ext cx="8350302" cy="2282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Shape 288" descr="Shape 28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67548" y="5331074"/>
            <a:ext cx="5899951" cy="621050"/>
          </a:xfrm>
          <a:prstGeom prst="rect">
            <a:avLst/>
          </a:prstGeom>
          <a:ln w="19050">
            <a:solidFill>
              <a:srgbClr val="1F497D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294"/>
          <p:cNvSpPr txBox="1"/>
          <p:nvPr/>
        </p:nvSpPr>
        <p:spPr>
          <a:xfrm>
            <a:off x="396851" y="9334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Functions Strict Mode</a:t>
            </a:r>
          </a:p>
        </p:txBody>
      </p:sp>
      <p:pic>
        <p:nvPicPr>
          <p:cNvPr id="339" name="Shape 295" descr="Shape 29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49" y="1898649"/>
            <a:ext cx="7009000" cy="284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00"/>
          <p:cNvSpPr txBox="1"/>
          <p:nvPr/>
        </p:nvSpPr>
        <p:spPr>
          <a:xfrm>
            <a:off x="685799" y="2496209"/>
            <a:ext cx="7771681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42" name="Shape 304"/>
          <p:cNvSpPr txBox="1"/>
          <p:nvPr/>
        </p:nvSpPr>
        <p:spPr>
          <a:xfrm>
            <a:off x="49" y="2954650"/>
            <a:ext cx="9144001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 algn="ctr">
              <a:defRPr sz="4800">
                <a:solidFill>
                  <a:srgbClr val="080808"/>
                </a:solidFill>
              </a:defRPr>
            </a:lvl1pPr>
          </a:lstStyle>
          <a:p>
            <a:pPr/>
            <a:r>
              <a:t>Thanks for watching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123"/>
          <p:cNvSpPr txBox="1"/>
          <p:nvPr/>
        </p:nvSpPr>
        <p:spPr>
          <a:xfrm>
            <a:off x="396851" y="9334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Functions</a:t>
            </a:r>
          </a:p>
        </p:txBody>
      </p:sp>
      <p:sp>
        <p:nvSpPr>
          <p:cNvPr id="256" name="Shape 124"/>
          <p:cNvSpPr txBox="1"/>
          <p:nvPr/>
        </p:nvSpPr>
        <p:spPr>
          <a:xfrm>
            <a:off x="396849" y="2055024"/>
            <a:ext cx="8491802" cy="835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One of the fundamental building blocks</a:t>
            </a:r>
          </a:p>
          <a:p>
            <a:pPr marL="457200" indent="-342900">
              <a:spcBef>
                <a:spcPts val="1000"/>
              </a:spcBef>
              <a:buClr>
                <a:srgbClr val="222222"/>
              </a:buClr>
              <a:buSzPct val="100000"/>
              <a:buChar char="■"/>
              <a:defRPr sz="1800">
                <a:solidFill>
                  <a:srgbClr val="222222"/>
                </a:solidFill>
              </a:defRPr>
            </a:pPr>
            <a:r>
              <a:t>A set of statements that performs a task or calculates a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130"/>
          <p:cNvSpPr txBox="1"/>
          <p:nvPr/>
        </p:nvSpPr>
        <p:spPr>
          <a:xfrm>
            <a:off x="396851" y="9334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Functions Declaration</a:t>
            </a:r>
          </a:p>
        </p:txBody>
      </p:sp>
      <p:pic>
        <p:nvPicPr>
          <p:cNvPr id="259" name="Shape 131" descr="Shape 1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046425"/>
            <a:ext cx="8350301" cy="2003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137"/>
          <p:cNvSpPr txBox="1"/>
          <p:nvPr/>
        </p:nvSpPr>
        <p:spPr>
          <a:xfrm>
            <a:off x="396851" y="933475"/>
            <a:ext cx="8491802" cy="107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Functions Declaration</a:t>
            </a:r>
          </a:p>
        </p:txBody>
      </p:sp>
      <p:sp>
        <p:nvSpPr>
          <p:cNvPr id="262" name="Shape 138"/>
          <p:cNvSpPr txBox="1"/>
          <p:nvPr/>
        </p:nvSpPr>
        <p:spPr>
          <a:xfrm>
            <a:off x="396849" y="1815175"/>
            <a:ext cx="8491802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1000"/>
              </a:spcBef>
              <a:defRPr sz="1800"/>
            </a:lvl1pPr>
          </a:lstStyle>
          <a:p>
            <a:pPr/>
            <a:r>
              <a:t>All declared functions are available from everywhere.</a:t>
            </a:r>
          </a:p>
        </p:txBody>
      </p:sp>
      <p:pic>
        <p:nvPicPr>
          <p:cNvPr id="263" name="Shape 139" descr="Shape 1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49" y="2378638"/>
            <a:ext cx="8350326" cy="3472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145"/>
          <p:cNvSpPr txBox="1"/>
          <p:nvPr/>
        </p:nvSpPr>
        <p:spPr>
          <a:xfrm>
            <a:off x="396849" y="933474"/>
            <a:ext cx="8491802" cy="1075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Functions Declaration</a:t>
            </a:r>
          </a:p>
        </p:txBody>
      </p:sp>
      <p:sp>
        <p:nvSpPr>
          <p:cNvPr id="266" name="Shape 146"/>
          <p:cNvSpPr txBox="1"/>
          <p:nvPr/>
        </p:nvSpPr>
        <p:spPr>
          <a:xfrm>
            <a:off x="3806024" y="4247400"/>
            <a:ext cx="8491802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1000"/>
              </a:spcBef>
              <a:defRPr sz="1800">
                <a:solidFill>
                  <a:srgbClr val="F3F3F3"/>
                </a:solidFill>
              </a:defRPr>
            </a:lvl1pPr>
          </a:lstStyle>
          <a:p>
            <a:pPr/>
            <a:r>
              <a:t>But be aware!</a:t>
            </a:r>
          </a:p>
        </p:txBody>
      </p:sp>
      <p:pic>
        <p:nvPicPr>
          <p:cNvPr id="267" name="Shape 147" descr="Shape 14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49" y="2180458"/>
            <a:ext cx="8350299" cy="3868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153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Functions Expression</a:t>
            </a:r>
          </a:p>
        </p:txBody>
      </p:sp>
      <p:pic>
        <p:nvPicPr>
          <p:cNvPr id="270" name="Shape 154" descr="Shape 1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310340"/>
            <a:ext cx="8350299" cy="2237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160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Functions Expression</a:t>
            </a:r>
          </a:p>
        </p:txBody>
      </p:sp>
      <p:pic>
        <p:nvPicPr>
          <p:cNvPr id="273" name="Shape 161" descr="Shape 16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49" y="2293167"/>
            <a:ext cx="8350326" cy="2881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167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Functions Parameters</a:t>
            </a:r>
          </a:p>
        </p:txBody>
      </p:sp>
      <p:pic>
        <p:nvPicPr>
          <p:cNvPr id="276" name="Shape 168" descr="Shape 16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350" y="1924050"/>
            <a:ext cx="8115300" cy="3314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