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6" r:id="rId2"/>
    <p:sldId id="297" r:id="rId3"/>
    <p:sldId id="257" r:id="rId4"/>
    <p:sldId id="273" r:id="rId5"/>
    <p:sldId id="276" r:id="rId6"/>
    <p:sldId id="285" r:id="rId7"/>
    <p:sldId id="277" r:id="rId8"/>
    <p:sldId id="294" r:id="rId9"/>
    <p:sldId id="279" r:id="rId10"/>
    <p:sldId id="280" r:id="rId11"/>
    <p:sldId id="298" r:id="rId12"/>
    <p:sldId id="299" r:id="rId13"/>
    <p:sldId id="286" r:id="rId14"/>
    <p:sldId id="292" r:id="rId15"/>
    <p:sldId id="288" r:id="rId16"/>
    <p:sldId id="290" r:id="rId17"/>
    <p:sldId id="293" r:id="rId18"/>
    <p:sldId id="283" r:id="rId19"/>
    <p:sldId id="296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65"/>
    <a:srgbClr val="EAA4E5"/>
    <a:srgbClr val="B5ABEF"/>
    <a:srgbClr val="9081E7"/>
    <a:srgbClr val="D1D7D1"/>
    <a:srgbClr val="E9ECEA"/>
    <a:srgbClr val="98AF9C"/>
    <a:srgbClr val="92D050"/>
    <a:srgbClr val="FE98EB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3C528-D1AD-4815-BB6F-1568AF7AA207}" type="datetimeFigureOut">
              <a:rPr lang="uk-UA" smtClean="0"/>
              <a:t>27.12.2018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EA17E-F0A5-4D7E-A954-073BBAF3249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820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7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CDCAC4-BA35-4F24-A922-E8709EA73590}" type="datetime1">
              <a:rPr lang="uk-UA" smtClean="0"/>
              <a:t>27.12.2018</a:t>
            </a:fld>
            <a:endParaRPr lang="uk-U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1913" y="6310313"/>
            <a:ext cx="1279525" cy="365125"/>
          </a:xfrm>
        </p:spPr>
        <p:txBody>
          <a:bodyPr/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8B71B1-7CFC-4EBA-9E91-62FC79E38F41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7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71AF4-B317-4152-A0DC-E178ED5A72CC}" type="datetime1">
              <a:rPr lang="uk-UA" smtClean="0"/>
              <a:t>27.12.2018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351F0-EF56-46CD-8D24-07E1E57295C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054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7FDA5-546C-4A47-93C2-946F7E02346D}" type="datetime1">
              <a:rPr lang="uk-UA" smtClean="0"/>
              <a:t>27.12.2018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432B8-5D6E-4A14-AB4A-9097F8E7C49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89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413A8-68A8-4BCF-95E1-BC68EDBC7C4D}" type="datetime1">
              <a:rPr lang="uk-UA" smtClean="0"/>
              <a:t>27.12.2018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3103" y="6291239"/>
            <a:ext cx="1279525" cy="36512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455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AD6FA-B434-4B82-92B0-D7D4E39A49E0}" type="datetime1">
              <a:rPr lang="uk-UA" smtClean="0"/>
              <a:t>27.12.2018</a:t>
            </a:fld>
            <a:endParaRPr lang="uk-U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4E9D5-ADC7-4632-A0E7-2FEA97C1775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98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42772-CB81-4DBE-B569-5F53D1E1D2D9}" type="datetime1">
              <a:rPr lang="uk-UA" smtClean="0"/>
              <a:t>27.12.2018</a:t>
            </a:fld>
            <a:endParaRPr lang="uk-U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931F2-6FBA-4314-982E-FA69CA60B7EA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88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D6182-7E3F-43B9-B15E-E8EB6D99F330}" type="datetime1">
              <a:rPr lang="uk-UA" smtClean="0"/>
              <a:t>27.12.2018</a:t>
            </a:fld>
            <a:endParaRPr lang="uk-U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04E4-EB4A-44F3-9189-A612C4C3A530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291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01EB8-E348-4E72-BB4D-9A566630B8D2}" type="datetime1">
              <a:rPr lang="uk-UA" smtClean="0"/>
              <a:t>27.12.2018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18E2E-4C33-4519-91F2-D6CF7E1EA6DB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617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86D2F-CA58-40F0-A706-5E5815DB6D7B}" type="datetime1">
              <a:rPr lang="uk-UA" smtClean="0"/>
              <a:t>27.12.2018</a:t>
            </a:fld>
            <a:endParaRPr lang="uk-U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225D2-5B19-404B-AAC0-A52E358E9EE2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28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5F90F-CAA7-4E18-94CB-8D7451BE694D}" type="datetime1">
              <a:rPr lang="uk-UA" smtClean="0"/>
              <a:t>27.12.2018</a:t>
            </a:fld>
            <a:endParaRPr lang="uk-U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027D1-E79A-4BEF-8B04-036B4AE94C7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940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EF2DE-983E-4621-ACB7-90DF1BF43446}" type="datetime1">
              <a:rPr lang="uk-UA" smtClean="0"/>
              <a:t>27.12.2018</a:t>
            </a:fld>
            <a:endParaRPr lang="uk-U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542C9-5203-4944-A2D9-A9B704895A1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99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  <a:endParaRPr lang="en-US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2B3177E-B920-4E07-BD77-9CF04467BC9C}" type="datetime1">
              <a:rPr lang="uk-UA" smtClean="0"/>
              <a:t>27.12.2018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BEC9D303-05D0-4A63-9AAA-739D2493BF1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3" r:id="rId2"/>
    <p:sldLayoutId id="214748371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imes New Roman" panose="02020603050405020304" pitchFamily="18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imes New Roman" panose="02020603050405020304" pitchFamily="18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imes New Roman" panose="02020603050405020304" pitchFamily="18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imes New Roman" panose="02020603050405020304" pitchFamily="18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imes New Roman" panose="02020603050405020304" pitchFamily="18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imes New Roman" panose="02020603050405020304" pitchFamily="18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imes New Roman" panose="02020603050405020304" pitchFamily="18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Times New Roman" panose="02020603050405020304" pitchFamily="18" charset="0"/>
        </a:defRPr>
      </a:lvl9pPr>
    </p:titleStyle>
    <p:bodyStyle>
      <a:lvl1pPr marL="171450" indent="-136525" algn="l" defTabSz="685800" rtl="0" fontAlgn="base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fontAlgn="ba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fontAlgn="ba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fontAlgn="ba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fontAlgn="ba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11138"/>
            <a:ext cx="86868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9909" y="5356225"/>
            <a:ext cx="4887554" cy="1279525"/>
          </a:xfrm>
        </p:spPr>
        <p:txBody>
          <a:bodyPr/>
          <a:lstStyle/>
          <a:p>
            <a:pPr algn="l"/>
            <a:r>
              <a:rPr lang="ru-RU" altLang="en-US" sz="1400" b="1" dirty="0">
                <a:solidFill>
                  <a:srgbClr val="FCFEFB"/>
                </a:solidFill>
                <a:cs typeface="Times New Roman" panose="02020603050405020304" pitchFamily="18" charset="0"/>
              </a:rPr>
              <a:t>ВИКОНАЛИ: СТ. ГР. КНТ-127, КНТ-137</a:t>
            </a:r>
          </a:p>
          <a:p>
            <a:pPr algn="just">
              <a:tabLst>
                <a:tab pos="3027363" algn="l"/>
              </a:tabLst>
            </a:pPr>
            <a:r>
              <a:rPr lang="ru-RU" altLang="en-US" sz="1400" b="1" dirty="0">
                <a:solidFill>
                  <a:srgbClr val="FCFEFB"/>
                </a:solidFill>
                <a:cs typeface="Times New Roman" panose="02020603050405020304" pitchFamily="18" charset="0"/>
              </a:rPr>
              <a:t>ВІДПОВІДАЛЬНИЙ ЗА АЛГОРИТМИ	– В. В. КОЗЛОВ</a:t>
            </a:r>
          </a:p>
          <a:p>
            <a:pPr algn="just">
              <a:tabLst>
                <a:tab pos="3027363" algn="l"/>
              </a:tabLst>
            </a:pPr>
            <a:r>
              <a:rPr lang="ru-RU" altLang="en-US" sz="1400" b="1" dirty="0">
                <a:solidFill>
                  <a:srgbClr val="FCFEFB"/>
                </a:solidFill>
                <a:cs typeface="Times New Roman" panose="02020603050405020304" pitchFamily="18" charset="0"/>
              </a:rPr>
              <a:t>ВІДПОВІДАЛЬНИЙ ЗА ІНТЕРФЕЙС	– В. Р. СУДАКО</a:t>
            </a:r>
            <a:r>
              <a:rPr lang="uk-UA" altLang="en-US" sz="1400" b="1" dirty="0">
                <a:solidFill>
                  <a:srgbClr val="FCFEFB"/>
                </a:solidFill>
                <a:cs typeface="Times New Roman" panose="02020603050405020304" pitchFamily="18" charset="0"/>
              </a:rPr>
              <a:t>В</a:t>
            </a:r>
            <a:endParaRPr lang="ru-RU" altLang="en-US" sz="1400" b="1" dirty="0">
              <a:solidFill>
                <a:srgbClr val="FCFEFB"/>
              </a:solidFill>
              <a:cs typeface="Times New Roman" panose="02020603050405020304" pitchFamily="18" charset="0"/>
            </a:endParaRPr>
          </a:p>
          <a:p>
            <a:pPr algn="just">
              <a:tabLst>
                <a:tab pos="3027363" algn="l"/>
              </a:tabLst>
            </a:pPr>
            <a:r>
              <a:rPr lang="ru-RU" altLang="en-US" sz="1400" b="1" dirty="0">
                <a:solidFill>
                  <a:srgbClr val="FCFEFB"/>
                </a:solidFill>
                <a:cs typeface="Times New Roman" panose="02020603050405020304" pitchFamily="18" charset="0"/>
              </a:rPr>
              <a:t>ВІДПОВІДАЛЬНИЙ ЗА ДАНІ	– О. Ю. БЕРЕЖНИЙ</a:t>
            </a:r>
            <a:endParaRPr lang="uk-UA" altLang="en-US" sz="1400" b="1" dirty="0">
              <a:solidFill>
                <a:srgbClr val="FCFEFB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513" y="3491295"/>
            <a:ext cx="921571" cy="921571"/>
          </a:xfrm>
          <a:prstGeom prst="rect">
            <a:avLst/>
          </a:prstGeom>
          <a:noFill/>
          <a:ln w="3492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1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238125"/>
            <a:ext cx="1117600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B71B1-7CFC-4EBA-9E91-62FC79E38F41}" type="slidenum">
              <a:rPr lang="uk-UA" smtClean="0"/>
              <a:pPr>
                <a:defRPr/>
              </a:pPr>
              <a:t>1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Заголовок 1"/>
          <p:cNvSpPr>
            <a:spLocks noGrp="1"/>
          </p:cNvSpPr>
          <p:nvPr>
            <p:ph type="title"/>
          </p:nvPr>
        </p:nvSpPr>
        <p:spPr>
          <a:xfrm>
            <a:off x="989013" y="609600"/>
            <a:ext cx="7156450" cy="1355725"/>
          </a:xfrm>
        </p:spPr>
        <p:txBody>
          <a:bodyPr/>
          <a:lstStyle/>
          <a:p>
            <a:pPr algn="ctr"/>
            <a:r>
              <a:rPr lang="uk-UA" altLang="en-US" dirty="0"/>
              <a:t>РОБОТА З </a:t>
            </a:r>
            <a:r>
              <a:rPr lang="uk-UA" altLang="en-US" dirty="0" smtClean="0"/>
              <a:t>КЛАСАМИ</a:t>
            </a:r>
            <a:endParaRPr lang="uk-UA" altLang="en-US" dirty="0"/>
          </a:p>
        </p:txBody>
      </p:sp>
      <p:pic>
        <p:nvPicPr>
          <p:cNvPr id="14340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14341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5123" y="5460242"/>
            <a:ext cx="85242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	</a:t>
            </a:r>
            <a:r>
              <a:rPr lang="ru-RU" sz="2400" dirty="0" err="1">
                <a:solidFill>
                  <a:schemeClr val="accent1"/>
                </a:solidFill>
                <a:latin typeface="+mj-lt"/>
              </a:rPr>
              <a:t>Ієрархія</a:t>
            </a:r>
            <a:r>
              <a:rPr lang="ru-RU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+mj-lt"/>
              </a:rPr>
              <a:t>класів</a:t>
            </a:r>
            <a:r>
              <a:rPr lang="ru-RU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+mj-lt"/>
              </a:rPr>
              <a:t>призначених</a:t>
            </a:r>
            <a:r>
              <a:rPr lang="ru-RU" sz="2400" dirty="0">
                <a:solidFill>
                  <a:schemeClr val="accent1"/>
                </a:solidFill>
                <a:latin typeface="+mj-lt"/>
              </a:rPr>
              <a:t> для </a:t>
            </a:r>
            <a:r>
              <a:rPr lang="ru-RU" sz="2400" dirty="0" err="1">
                <a:solidFill>
                  <a:schemeClr val="accent1"/>
                </a:solidFill>
                <a:latin typeface="+mj-lt"/>
              </a:rPr>
              <a:t>обробки</a:t>
            </a:r>
            <a:r>
              <a:rPr lang="ru-RU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+mj-lt"/>
              </a:rPr>
              <a:t>графічних</a:t>
            </a:r>
            <a:r>
              <a:rPr lang="ru-RU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2400" dirty="0" err="1">
                <a:solidFill>
                  <a:schemeClr val="accent1"/>
                </a:solidFill>
                <a:latin typeface="+mj-lt"/>
              </a:rPr>
              <a:t>об'єктів</a:t>
            </a:r>
            <a:r>
              <a:rPr lang="ru-RU" sz="2400" dirty="0">
                <a:solidFill>
                  <a:schemeClr val="accent1"/>
                </a:solidFill>
                <a:latin typeface="+mj-lt"/>
              </a:rPr>
              <a:t> на </a:t>
            </a:r>
            <a:r>
              <a:rPr lang="ru-RU" sz="2400" dirty="0" err="1" smtClean="0">
                <a:solidFill>
                  <a:schemeClr val="accent1"/>
                </a:solidFill>
                <a:latin typeface="+mj-lt"/>
              </a:rPr>
              <a:t>сцені</a:t>
            </a:r>
            <a:r>
              <a:rPr lang="en-US" sz="2400" dirty="0" smtClean="0">
                <a:solidFill>
                  <a:schemeClr val="accent1"/>
                </a:solidFill>
                <a:latin typeface="+mj-lt"/>
              </a:rPr>
              <a:t>. </a:t>
            </a:r>
            <a:endParaRPr lang="ru-RU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10</a:t>
            </a:fld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51947" y="2610770"/>
            <a:ext cx="2001795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GraphicItem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53742" y="3951196"/>
            <a:ext cx="2001795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ItemByPicture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550152" y="3951196"/>
            <a:ext cx="2001795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ItemByColor</a:t>
            </a:r>
          </a:p>
        </p:txBody>
      </p:sp>
      <p:cxnSp>
        <p:nvCxnSpPr>
          <p:cNvPr id="21" name="Скругленная соединительная линия 20"/>
          <p:cNvCxnSpPr>
            <a:stCxn id="4" idx="2"/>
            <a:endCxn id="12" idx="0"/>
          </p:cNvCxnSpPr>
          <p:nvPr/>
        </p:nvCxnSpPr>
        <p:spPr>
          <a:xfrm rot="5400000">
            <a:off x="3097635" y="2495986"/>
            <a:ext cx="908626" cy="2001795"/>
          </a:xfrm>
          <a:prstGeom prst="curved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>
            <a:stCxn id="4" idx="2"/>
            <a:endCxn id="11" idx="0"/>
          </p:cNvCxnSpPr>
          <p:nvPr/>
        </p:nvCxnSpPr>
        <p:spPr>
          <a:xfrm rot="16200000" flipH="1">
            <a:off x="5099429" y="2495985"/>
            <a:ext cx="908626" cy="2001795"/>
          </a:xfrm>
          <a:prstGeom prst="curved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Заголовок 1"/>
          <p:cNvSpPr>
            <a:spLocks noGrp="1"/>
          </p:cNvSpPr>
          <p:nvPr>
            <p:ph type="title"/>
          </p:nvPr>
        </p:nvSpPr>
        <p:spPr>
          <a:xfrm>
            <a:off x="989013" y="609600"/>
            <a:ext cx="7156450" cy="1355725"/>
          </a:xfrm>
        </p:spPr>
        <p:txBody>
          <a:bodyPr/>
          <a:lstStyle/>
          <a:p>
            <a:pPr algn="ctr"/>
            <a:r>
              <a:rPr lang="uk-UA" altLang="en-US" dirty="0"/>
              <a:t>РОБОТА З ДАНИМИ</a:t>
            </a:r>
            <a:r>
              <a:rPr lang="en-US" altLang="en-US" dirty="0"/>
              <a:t> JSON</a:t>
            </a:r>
            <a:endParaRPr lang="uk-UA" altLang="en-US" dirty="0"/>
          </a:p>
        </p:txBody>
      </p:sp>
      <p:pic>
        <p:nvPicPr>
          <p:cNvPr id="14340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14341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87261" y="5380992"/>
            <a:ext cx="3863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accent1"/>
                </a:solidFill>
                <a:latin typeface="+mj-lt"/>
              </a:rPr>
              <a:t>Файл збереження проекту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62" y="1904278"/>
            <a:ext cx="3863477" cy="306805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11</a:t>
            </a:fld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44481"/>
          <a:stretch/>
        </p:blipFill>
        <p:spPr>
          <a:xfrm>
            <a:off x="4514848" y="1965325"/>
            <a:ext cx="4232366" cy="304654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567238" y="5380992"/>
            <a:ext cx="4179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accent1"/>
                </a:solidFill>
                <a:latin typeface="+mj-lt"/>
              </a:rPr>
              <a:t>Файл історії змін проекту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8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Заголовок 1"/>
          <p:cNvSpPr>
            <a:spLocks noGrp="1"/>
          </p:cNvSpPr>
          <p:nvPr>
            <p:ph type="title"/>
          </p:nvPr>
        </p:nvSpPr>
        <p:spPr>
          <a:xfrm>
            <a:off x="797839" y="503164"/>
            <a:ext cx="7538798" cy="800208"/>
          </a:xfrm>
        </p:spPr>
        <p:txBody>
          <a:bodyPr/>
          <a:lstStyle/>
          <a:p>
            <a:pPr algn="ctr"/>
            <a:r>
              <a:rPr lang="uk-UA" altLang="en-US" dirty="0"/>
              <a:t>РОБОТА З </a:t>
            </a:r>
            <a:r>
              <a:rPr lang="uk-UA" altLang="en-US" dirty="0" smtClean="0"/>
              <a:t>Б</a:t>
            </a:r>
            <a:r>
              <a:rPr lang="ru-RU" altLang="en-US" dirty="0" smtClean="0"/>
              <a:t>АЗОЮ </a:t>
            </a:r>
            <a:r>
              <a:rPr lang="uk-UA" altLang="en-US" dirty="0" smtClean="0"/>
              <a:t>ДАННИХ </a:t>
            </a:r>
            <a:endParaRPr lang="uk-UA" altLang="en-US" dirty="0"/>
          </a:p>
        </p:txBody>
      </p:sp>
      <p:pic>
        <p:nvPicPr>
          <p:cNvPr id="14340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14341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8" y="1876278"/>
            <a:ext cx="4038600" cy="134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4070743" y="26177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98113" y="1395750"/>
            <a:ext cx="3738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accent1"/>
                </a:solidFill>
                <a:latin typeface="+mj-lt"/>
              </a:rPr>
              <a:t>Запит на </a:t>
            </a:r>
            <a:r>
              <a:rPr lang="ru-RU" sz="2000" dirty="0" err="1" smtClean="0">
                <a:solidFill>
                  <a:schemeClr val="accent1"/>
                </a:solidFill>
                <a:latin typeface="+mj-lt"/>
              </a:rPr>
              <a:t>створення</a:t>
            </a:r>
            <a:r>
              <a:rPr lang="ru-RU" sz="2000" dirty="0" smtClean="0">
                <a:solidFill>
                  <a:schemeClr val="accent1"/>
                </a:solidFill>
                <a:latin typeface="+mj-lt"/>
              </a:rPr>
              <a:t> таблиц</a:t>
            </a:r>
            <a:r>
              <a:rPr lang="uk-UA" sz="2000" dirty="0" smtClean="0">
                <a:solidFill>
                  <a:schemeClr val="accent1"/>
                </a:solidFill>
                <a:latin typeface="+mj-lt"/>
              </a:rPr>
              <a:t>і</a:t>
            </a:r>
            <a:endParaRPr lang="ru-RU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37" y="1856538"/>
            <a:ext cx="3514725" cy="136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Прямоугольник 18"/>
          <p:cNvSpPr/>
          <p:nvPr/>
        </p:nvSpPr>
        <p:spPr>
          <a:xfrm>
            <a:off x="710537" y="1409136"/>
            <a:ext cx="3481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 smtClean="0">
                <a:solidFill>
                  <a:schemeClr val="accent1"/>
                </a:solidFill>
                <a:latin typeface="+mj-lt"/>
              </a:rPr>
              <a:t>Структура бази </a:t>
            </a:r>
            <a:r>
              <a:rPr lang="uk-UA" sz="2000" dirty="0" err="1" smtClean="0">
                <a:solidFill>
                  <a:schemeClr val="accent1"/>
                </a:solidFill>
                <a:latin typeface="+mj-lt"/>
              </a:rPr>
              <a:t>данних</a:t>
            </a:r>
            <a:endParaRPr lang="ru-RU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12</a:t>
            </a:fld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79" y="4424483"/>
            <a:ext cx="3700706" cy="998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598637" y="3918609"/>
            <a:ext cx="3773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accent1"/>
                </a:solidFill>
                <a:latin typeface="+mj-lt"/>
              </a:rPr>
              <a:t>Запит на вставку в </a:t>
            </a:r>
            <a:r>
              <a:rPr lang="ru-RU" sz="2000" dirty="0" err="1" smtClean="0">
                <a:solidFill>
                  <a:schemeClr val="accent1"/>
                </a:solidFill>
                <a:latin typeface="+mj-lt"/>
              </a:rPr>
              <a:t>таблицю</a:t>
            </a:r>
            <a:endParaRPr lang="ru-RU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257" y="4108055"/>
            <a:ext cx="3962065" cy="324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Прямоугольник 15"/>
          <p:cNvSpPr/>
          <p:nvPr/>
        </p:nvSpPr>
        <p:spPr>
          <a:xfrm>
            <a:off x="4567238" y="3594659"/>
            <a:ext cx="3942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chemeClr val="accent1"/>
                </a:solidFill>
                <a:latin typeface="+mj-lt"/>
              </a:rPr>
              <a:t>Запит на </a:t>
            </a:r>
            <a:r>
              <a:rPr lang="ru-RU" sz="2000" dirty="0" err="1" smtClean="0">
                <a:solidFill>
                  <a:schemeClr val="accent1"/>
                </a:solidFill>
                <a:latin typeface="+mj-lt"/>
              </a:rPr>
              <a:t>видалення</a:t>
            </a:r>
            <a:r>
              <a:rPr lang="ru-RU" sz="2000" dirty="0" smtClean="0">
                <a:solidFill>
                  <a:schemeClr val="accent1"/>
                </a:solidFill>
                <a:latin typeface="+mj-lt"/>
              </a:rPr>
              <a:t> з </a:t>
            </a:r>
            <a:r>
              <a:rPr lang="ru-RU" sz="2000" dirty="0" err="1" smtClean="0">
                <a:solidFill>
                  <a:schemeClr val="accent1"/>
                </a:solidFill>
                <a:latin typeface="+mj-lt"/>
              </a:rPr>
              <a:t>таблиці</a:t>
            </a:r>
            <a:endParaRPr lang="ru-RU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15485" y="4578830"/>
            <a:ext cx="39903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1"/>
                </a:solidFill>
                <a:latin typeface="+mj-lt"/>
              </a:rPr>
              <a:t>Запит </a:t>
            </a:r>
            <a:r>
              <a:rPr lang="ru-RU" sz="2000" dirty="0" smtClean="0">
                <a:solidFill>
                  <a:schemeClr val="accent1"/>
                </a:solidFill>
                <a:latin typeface="+mj-lt"/>
              </a:rPr>
              <a:t>на </a:t>
            </a:r>
            <a:r>
              <a:rPr lang="ru-RU" sz="2000" dirty="0" err="1" smtClean="0">
                <a:solidFill>
                  <a:schemeClr val="accent1"/>
                </a:solidFill>
                <a:latin typeface="+mj-lt"/>
              </a:rPr>
              <a:t>отримання</a:t>
            </a:r>
            <a:r>
              <a:rPr lang="ru-RU" sz="2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2000" dirty="0" err="1" smtClean="0">
                <a:solidFill>
                  <a:schemeClr val="accent1"/>
                </a:solidFill>
                <a:latin typeface="+mj-lt"/>
              </a:rPr>
              <a:t>значень</a:t>
            </a:r>
            <a:r>
              <a:rPr lang="ru-RU" sz="2000" dirty="0" smtClean="0">
                <a:solidFill>
                  <a:schemeClr val="accent1"/>
                </a:solidFill>
                <a:latin typeface="+mj-lt"/>
              </a:rPr>
              <a:t> з </a:t>
            </a:r>
            <a:r>
              <a:rPr lang="ru-RU" sz="2000" dirty="0" err="1" smtClean="0">
                <a:solidFill>
                  <a:schemeClr val="accent1"/>
                </a:solidFill>
                <a:latin typeface="+mj-lt"/>
              </a:rPr>
              <a:t>усіх</a:t>
            </a:r>
            <a:r>
              <a:rPr lang="ru-RU" sz="2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2000" dirty="0" err="1" smtClean="0">
                <a:solidFill>
                  <a:schemeClr val="accent1"/>
                </a:solidFill>
                <a:latin typeface="+mj-lt"/>
              </a:rPr>
              <a:t>полів</a:t>
            </a:r>
            <a:r>
              <a:rPr lang="ru-RU" sz="2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2000" dirty="0" err="1" smtClean="0">
                <a:solidFill>
                  <a:schemeClr val="accent1"/>
                </a:solidFill>
                <a:latin typeface="+mj-lt"/>
              </a:rPr>
              <a:t>таблиці</a:t>
            </a:r>
            <a:endParaRPr lang="ru-RU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7831" y="5343579"/>
            <a:ext cx="2617413" cy="315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82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/>
              <a:t>В</a:t>
            </a:r>
            <a:r>
              <a:rPr lang="uk-UA" altLang="en-US"/>
              <a:t>ІКНО ЗАВАНТАЖЕННЯ ПРОГРАМИ</a:t>
            </a:r>
          </a:p>
        </p:txBody>
      </p:sp>
      <p:pic>
        <p:nvPicPr>
          <p:cNvPr id="15363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15364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815"/>
          <a:stretch/>
        </p:blipFill>
        <p:spPr>
          <a:xfrm>
            <a:off x="1773238" y="1965325"/>
            <a:ext cx="5575300" cy="3471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36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8" y="5622925"/>
            <a:ext cx="952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5589588"/>
            <a:ext cx="8477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5656263"/>
            <a:ext cx="8477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Прямоугольник 9"/>
          <p:cNvSpPr>
            <a:spLocks noChangeArrowheads="1"/>
          </p:cNvSpPr>
          <p:nvPr/>
        </p:nvSpPr>
        <p:spPr bwMode="auto">
          <a:xfrm>
            <a:off x="4984750" y="5819775"/>
            <a:ext cx="422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en-US" sz="2800" b="1">
                <a:latin typeface="Arial Black" panose="020B0A04020102020204" pitchFamily="34" charset="0"/>
              </a:rPr>
              <a:t>+</a:t>
            </a:r>
            <a:endParaRPr lang="uk-UA" altLang="en-US" b="1">
              <a:latin typeface="Arial Black" panose="020B0A04020102020204" pitchFamily="34" charset="0"/>
            </a:endParaRPr>
          </a:p>
        </p:txBody>
      </p:sp>
      <p:sp>
        <p:nvSpPr>
          <p:cNvPr id="15370" name="Прямоугольник 10"/>
          <p:cNvSpPr>
            <a:spLocks noChangeArrowheads="1"/>
          </p:cNvSpPr>
          <p:nvPr/>
        </p:nvSpPr>
        <p:spPr bwMode="auto">
          <a:xfrm>
            <a:off x="3803650" y="5800725"/>
            <a:ext cx="420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en-US" sz="2800" b="1">
                <a:latin typeface="Arial Black" panose="020B0A04020102020204" pitchFamily="34" charset="0"/>
              </a:rPr>
              <a:t>+</a:t>
            </a:r>
            <a:endParaRPr lang="uk-UA" altLang="en-US" b="1">
              <a:latin typeface="Arial Black" panose="020B0A04020102020204" pitchFamily="34" charset="0"/>
            </a:endParaRPr>
          </a:p>
        </p:txBody>
      </p:sp>
      <p:sp>
        <p:nvSpPr>
          <p:cNvPr id="15371" name="Прямоугольник 11"/>
          <p:cNvSpPr>
            <a:spLocks noChangeArrowheads="1"/>
          </p:cNvSpPr>
          <p:nvPr/>
        </p:nvSpPr>
        <p:spPr bwMode="auto">
          <a:xfrm>
            <a:off x="6535738" y="5800725"/>
            <a:ext cx="903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en-US" sz="2800" b="1">
                <a:latin typeface="Arial Black" panose="020B0A04020102020204" pitchFamily="34" charset="0"/>
              </a:rPr>
              <a:t>+ …</a:t>
            </a:r>
            <a:endParaRPr lang="uk-UA" altLang="en-US" b="1">
              <a:latin typeface="Arial Black" panose="020B0A04020102020204" pitchFamily="34" charset="0"/>
            </a:endParaRPr>
          </a:p>
        </p:txBody>
      </p:sp>
      <p:sp>
        <p:nvSpPr>
          <p:cNvPr id="15372" name="Прямоугольник 12"/>
          <p:cNvSpPr>
            <a:spLocks noChangeArrowheads="1"/>
          </p:cNvSpPr>
          <p:nvPr/>
        </p:nvSpPr>
        <p:spPr bwMode="auto">
          <a:xfrm>
            <a:off x="1773238" y="5767388"/>
            <a:ext cx="901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en-US" sz="2800" b="1">
                <a:latin typeface="Arial Black" panose="020B0A04020102020204" pitchFamily="34" charset="0"/>
              </a:rPr>
              <a:t>… +</a:t>
            </a:r>
            <a:endParaRPr lang="uk-UA" altLang="en-US" b="1">
              <a:latin typeface="Arial Black" panose="020B0A040201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13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en-US" dirty="0"/>
              <a:t>СТВОРЕННЯ ПРОЕКТУ</a:t>
            </a:r>
          </a:p>
        </p:txBody>
      </p:sp>
      <p:pic>
        <p:nvPicPr>
          <p:cNvPr id="16387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16388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70" y="1965325"/>
            <a:ext cx="7011233" cy="3951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14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" y="1965325"/>
            <a:ext cx="5643563" cy="433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411" name="Заголовок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562850" cy="1355725"/>
          </a:xfrm>
        </p:spPr>
        <p:txBody>
          <a:bodyPr/>
          <a:lstStyle/>
          <a:p>
            <a:pPr algn="ctr"/>
            <a:r>
              <a:rPr lang="uk-UA" altLang="en-US"/>
              <a:t>РЕДАГУВАННЯ ПРИМІЩЕННЯ</a:t>
            </a:r>
          </a:p>
        </p:txBody>
      </p:sp>
      <p:pic>
        <p:nvPicPr>
          <p:cNvPr id="17412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17413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962150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2836863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Рисунок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3838575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Рисунок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2081213"/>
            <a:ext cx="6334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Рисунок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2840038"/>
            <a:ext cx="5683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Рисунок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959225"/>
            <a:ext cx="5207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Рисунок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4827588"/>
            <a:ext cx="549275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Рисунок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5205413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15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en-US"/>
              <a:t>ПРО ПРОГРАМУ ТА РОЗРОБНИКІВ</a:t>
            </a:r>
          </a:p>
        </p:txBody>
      </p:sp>
      <p:pic>
        <p:nvPicPr>
          <p:cNvPr id="18435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18436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1965325"/>
            <a:ext cx="64865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16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en-US"/>
              <a:t>ЕЛЕМЕНТИ КЕРУВАННЯ</a:t>
            </a:r>
          </a:p>
        </p:txBody>
      </p:sp>
      <p:pic>
        <p:nvPicPr>
          <p:cNvPr id="19459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19460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5C0E85-C517-445E-BE87-F963EC2D130D}"/>
              </a:ext>
            </a:extLst>
          </p:cNvPr>
          <p:cNvSpPr/>
          <p:nvPr/>
        </p:nvSpPr>
        <p:spPr>
          <a:xfrm>
            <a:off x="520977" y="1887686"/>
            <a:ext cx="81020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accent1"/>
                </a:solidFill>
                <a:latin typeface="+mj-lt"/>
              </a:rPr>
              <a:t>QPushButton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 - </a:t>
            </a:r>
            <a:r>
              <a:rPr lang="uk-UA" sz="2400" dirty="0">
                <a:solidFill>
                  <a:schemeClr val="accent1"/>
                </a:solidFill>
                <a:latin typeface="+mj-lt"/>
              </a:rPr>
              <a:t>кнопки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accent1"/>
                </a:solidFill>
                <a:latin typeface="+mj-lt"/>
              </a:rPr>
              <a:t>Qlabel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 - </a:t>
            </a:r>
            <a:r>
              <a:rPr lang="uk-UA" sz="2400" dirty="0">
                <a:solidFill>
                  <a:schemeClr val="accent1"/>
                </a:solidFill>
                <a:latin typeface="+mj-lt"/>
              </a:rPr>
              <a:t>для позначення елементів керування, опису програми та відображення повідомлень користувачу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accent1"/>
                </a:solidFill>
                <a:latin typeface="+mj-lt"/>
              </a:rPr>
              <a:t>QGraphicsView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 – </a:t>
            </a:r>
            <a:r>
              <a:rPr lang="uk-UA" sz="2400" dirty="0">
                <a:solidFill>
                  <a:schemeClr val="accent1"/>
                </a:solidFill>
                <a:latin typeface="+mj-lt"/>
              </a:rPr>
              <a:t>для відображення сцен проектів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accent1"/>
                </a:solidFill>
                <a:latin typeface="+mj-lt"/>
              </a:rPr>
              <a:t>QDoubleSpinBox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 – </a:t>
            </a:r>
            <a:r>
              <a:rPr lang="uk-UA" sz="2400" dirty="0">
                <a:solidFill>
                  <a:schemeClr val="accent1"/>
                </a:solidFill>
                <a:latin typeface="+mj-lt"/>
              </a:rPr>
              <a:t>для введення дійсних чисел для задавання параметрів об’єктів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accent1"/>
                </a:solidFill>
                <a:latin typeface="+mj-lt"/>
              </a:rPr>
              <a:t>QListView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 – </a:t>
            </a:r>
            <a:r>
              <a:rPr lang="uk-UA" sz="2400" dirty="0">
                <a:solidFill>
                  <a:schemeClr val="accent1"/>
                </a:solidFill>
                <a:latin typeface="+mj-lt"/>
              </a:rPr>
              <a:t>для відображення інструментів планувальника у вигляді списку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accent1"/>
                </a:solidFill>
                <a:latin typeface="+mj-lt"/>
              </a:rPr>
              <a:t>QTabWidget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 – </a:t>
            </a:r>
            <a:r>
              <a:rPr lang="uk-UA" sz="2400" dirty="0">
                <a:solidFill>
                  <a:schemeClr val="accent1"/>
                </a:solidFill>
                <a:latin typeface="+mj-lt"/>
              </a:rPr>
              <a:t>для роздільного відображення групованих по типу списків інструментів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17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hkolkovo.net/media/upload/4192/2017/06/16/0ec6e011a79c75250029722c5c9f3e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861" y="1217458"/>
            <a:ext cx="5167992" cy="2345897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Прямоугольник 8"/>
          <p:cNvSpPr>
            <a:spLocks noChangeArrowheads="1"/>
          </p:cNvSpPr>
          <p:nvPr/>
        </p:nvSpPr>
        <p:spPr bwMode="auto">
          <a:xfrm>
            <a:off x="857250" y="3506788"/>
            <a:ext cx="741997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uk-UA" altLang="en-US" sz="2400" dirty="0">
                <a:solidFill>
                  <a:schemeClr val="accent1"/>
                </a:solidFill>
                <a:latin typeface="+mj-lt"/>
              </a:rPr>
              <a:t>Виконано розробку проектувальника приміщень 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«</a:t>
            </a:r>
            <a:r>
              <a:rPr lang="en-US" altLang="en-US" sz="2400" dirty="0" err="1">
                <a:solidFill>
                  <a:schemeClr val="accent1"/>
                </a:solidFill>
                <a:latin typeface="+mj-lt"/>
              </a:rPr>
              <a:t>CoRe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 Planner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»</a:t>
            </a:r>
            <a:endParaRPr lang="uk-UA" altLang="en-US" sz="2400" dirty="0">
              <a:solidFill>
                <a:schemeClr val="accent1"/>
              </a:solidFill>
              <a:latin typeface="+mj-lt"/>
            </a:endParaRP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uk-UA" altLang="en-US" sz="2400" dirty="0">
                <a:solidFill>
                  <a:schemeClr val="accent1"/>
                </a:solidFill>
                <a:latin typeface="+mj-lt"/>
              </a:rPr>
              <a:t>Посилені знання та навички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uk-UA" altLang="en-US" sz="2400" dirty="0">
                <a:solidFill>
                  <a:schemeClr val="accent1"/>
                </a:solidFill>
                <a:latin typeface="+mj-lt"/>
              </a:rPr>
              <a:t>щодо роботи у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середовищі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«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Qt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Creator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»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uk-UA" altLang="en-US" sz="2400" dirty="0">
                <a:solidFill>
                  <a:schemeClr val="accent1"/>
                </a:solidFill>
                <a:latin typeface="+mj-lt"/>
              </a:rPr>
              <a:t>з мовою 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C++</a:t>
            </a:r>
            <a:endParaRPr lang="ru-RU" altLang="en-US" sz="2400" dirty="0">
              <a:solidFill>
                <a:schemeClr val="accent1"/>
              </a:solidFill>
              <a:latin typeface="+mj-lt"/>
            </a:endParaRP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uk-UA" altLang="en-US" sz="2400" dirty="0">
                <a:solidFill>
                  <a:schemeClr val="accent1"/>
                </a:solidFill>
                <a:latin typeface="+mj-lt"/>
              </a:rPr>
              <a:t>Засвоєно основні принципи роботи з базами </a:t>
            </a:r>
            <a:r>
              <a:rPr lang="uk-UA" altLang="en-US" sz="2400" dirty="0" err="1">
                <a:solidFill>
                  <a:schemeClr val="accent1"/>
                </a:solidFill>
                <a:latin typeface="+mj-lt"/>
              </a:rPr>
              <a:t>данних</a:t>
            </a:r>
            <a:endParaRPr lang="uk-UA" altLang="en-US" sz="2400" dirty="0">
              <a:solidFill>
                <a:schemeClr val="accent1"/>
              </a:solidFill>
              <a:latin typeface="+mj-lt"/>
            </a:endParaRP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Вивчено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алгоритми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створення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інтерфейсу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користувача</a:t>
            </a:r>
            <a:endParaRPr lang="ru-RU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48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en-US"/>
              <a:t>РЕЗУЛЬТАТИ РОБОТИ</a:t>
            </a:r>
          </a:p>
        </p:txBody>
      </p:sp>
      <p:pic>
        <p:nvPicPr>
          <p:cNvPr id="20485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20486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264" y="1526254"/>
            <a:ext cx="3118884" cy="209512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18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20486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algn="ctr"/>
            <a:r>
              <a:rPr lang="uk-UA" altLang="en-US" sz="4800" b="1" dirty="0">
                <a:solidFill>
                  <a:srgbClr val="537A5A"/>
                </a:solidFill>
              </a:rPr>
              <a:t>ДЯКУЄМО ЗА </a:t>
            </a:r>
            <a:r>
              <a:rPr lang="uk-UA" altLang="en-US" sz="4800" b="1" dirty="0" smtClean="0">
                <a:solidFill>
                  <a:srgbClr val="537A5A"/>
                </a:solidFill>
              </a:rPr>
              <a:t>УВАГУ!</a:t>
            </a:r>
            <a:endParaRPr lang="uk-UA" altLang="en-US" sz="4800" b="1" dirty="0">
              <a:solidFill>
                <a:srgbClr val="537A5A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503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en-US" dirty="0" smtClean="0"/>
              <a:t>АКТУАЛЬНІСТЬ</a:t>
            </a:r>
            <a:endParaRPr lang="uk-UA" altLang="en-US" dirty="0"/>
          </a:p>
        </p:txBody>
      </p:sp>
      <p:pic>
        <p:nvPicPr>
          <p:cNvPr id="512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512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Прямоугольник 6"/>
          <p:cNvSpPr>
            <a:spLocks noChangeArrowheads="1"/>
          </p:cNvSpPr>
          <p:nvPr/>
        </p:nvSpPr>
        <p:spPr bwMode="auto">
          <a:xfrm>
            <a:off x="428367" y="4181408"/>
            <a:ext cx="828726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uk-UA" sz="2400" dirty="0" smtClean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Необхідність дослідження </a:t>
            </a:r>
            <a:r>
              <a:rPr lang="uk-UA" sz="2400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існуючих програм для проектування плану </a:t>
            </a:r>
            <a:r>
              <a:rPr lang="uk-UA" sz="2400" dirty="0" smtClean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приміщень</a:t>
            </a:r>
            <a:r>
              <a:rPr lang="uk-UA" sz="2400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та їх аналіз</a:t>
            </a:r>
            <a:endParaRPr lang="en-US" sz="2400" dirty="0" smtClean="0">
              <a:solidFill>
                <a:schemeClr val="accent1"/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uk-UA" sz="2400" dirty="0" smtClean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Необхідність </a:t>
            </a:r>
            <a:r>
              <a:rPr lang="uk-UA" sz="2400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створення програмного продукту з простим та інтуїтивно зрозумілим </a:t>
            </a:r>
            <a:r>
              <a:rPr lang="uk-UA" sz="2400" dirty="0" smtClean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інтерфейсом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uk-UA" sz="2400" dirty="0" smtClean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Необхідність підтримки української локалізації</a:t>
            </a:r>
            <a:endParaRPr lang="uk-UA" altLang="en-US" sz="2400" dirty="0">
              <a:solidFill>
                <a:schemeClr val="accent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2</a:t>
            </a:fld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109" y="1556325"/>
            <a:ext cx="2603783" cy="26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8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siaccss.com/Downloads/Galerias/Actividades/nosotro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5" t="7230" b="6718"/>
          <a:stretch>
            <a:fillRect/>
          </a:stretch>
        </p:blipFill>
        <p:spPr bwMode="auto">
          <a:xfrm>
            <a:off x="5227638" y="1287463"/>
            <a:ext cx="3387725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dirty="0"/>
              <a:t>ОСНОВН</a:t>
            </a:r>
            <a:r>
              <a:rPr lang="uk-UA" altLang="en-US" dirty="0"/>
              <a:t>І ЗАВДАННЯ</a:t>
            </a:r>
          </a:p>
        </p:txBody>
      </p:sp>
      <p:pic>
        <p:nvPicPr>
          <p:cNvPr id="512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5125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Прямоугольник 6"/>
          <p:cNvSpPr>
            <a:spLocks noChangeArrowheads="1"/>
          </p:cNvSpPr>
          <p:nvPr/>
        </p:nvSpPr>
        <p:spPr bwMode="auto">
          <a:xfrm>
            <a:off x="868362" y="4365526"/>
            <a:ext cx="74072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uk-UA" altLang="en-US" sz="2400" dirty="0">
                <a:solidFill>
                  <a:schemeClr val="accent1"/>
                </a:solidFill>
                <a:latin typeface="+mj-lt"/>
              </a:rPr>
              <a:t>Провести аналіз предметної області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uk-UA" altLang="en-US" sz="2400" dirty="0">
                <a:solidFill>
                  <a:schemeClr val="accent1"/>
                </a:solidFill>
                <a:latin typeface="+mj-lt"/>
              </a:rPr>
              <a:t>Розробити відповідні структури даних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uk-UA" altLang="en-US" sz="2400" dirty="0">
                <a:solidFill>
                  <a:schemeClr val="accent1"/>
                </a:solidFill>
                <a:latin typeface="+mj-lt"/>
              </a:rPr>
              <a:t>Спроектувати графічний інтерфейс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uk-UA" altLang="en-US" sz="2400" dirty="0">
                <a:solidFill>
                  <a:schemeClr val="accent1"/>
                </a:solidFill>
                <a:latin typeface="+mj-lt"/>
              </a:rPr>
              <a:t>Розробити програму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</a:pPr>
            <a:r>
              <a:rPr lang="uk-UA" altLang="en-US" sz="2400" dirty="0">
                <a:solidFill>
                  <a:schemeClr val="accent1"/>
                </a:solidFill>
                <a:latin typeface="+mj-lt"/>
              </a:rPr>
              <a:t>Провести тестування та усунути виявлені недоліки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6" t="14677" r="4727" b="9832"/>
          <a:stretch/>
        </p:blipFill>
        <p:spPr>
          <a:xfrm>
            <a:off x="1328949" y="1871462"/>
            <a:ext cx="2981512" cy="223334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3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/>
              <a:t>ОГЛЯД ІСНУЮЧИХ ПЛАНУВАЛЬНИКІВ</a:t>
            </a:r>
            <a:endParaRPr lang="uk-UA" altLang="en-US"/>
          </a:p>
        </p:txBody>
      </p:sp>
      <p:pic>
        <p:nvPicPr>
          <p:cNvPr id="6147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6148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Прямоугольник 6"/>
          <p:cNvSpPr>
            <a:spLocks noChangeArrowheads="1"/>
          </p:cNvSpPr>
          <p:nvPr/>
        </p:nvSpPr>
        <p:spPr bwMode="auto">
          <a:xfrm>
            <a:off x="347373" y="4181435"/>
            <a:ext cx="19912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Smart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Draw</a:t>
            </a:r>
            <a:endParaRPr lang="uk-UA" altLang="en-US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150" name="Рисунок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48" y="1961543"/>
            <a:ext cx="3516902" cy="222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4</a:t>
            </a:fld>
            <a:endParaRPr lang="uk-UA"/>
          </a:p>
        </p:txBody>
      </p:sp>
      <p:pic>
        <p:nvPicPr>
          <p:cNvPr id="8" name="Рисунок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074" y="1965325"/>
            <a:ext cx="3516903" cy="222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6"/>
          <p:cNvSpPr>
            <a:spLocks noChangeArrowheads="1"/>
          </p:cNvSpPr>
          <p:nvPr/>
        </p:nvSpPr>
        <p:spPr bwMode="auto">
          <a:xfrm>
            <a:off x="6674315" y="4185218"/>
            <a:ext cx="2099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Floor Planner</a:t>
            </a:r>
            <a:endParaRPr lang="uk-UA" altLang="en-US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0" name="Рисунок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06"/>
          <a:stretch>
            <a:fillRect/>
          </a:stretch>
        </p:blipFill>
        <p:spPr bwMode="auto">
          <a:xfrm>
            <a:off x="3037036" y="3580388"/>
            <a:ext cx="3521773" cy="2236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6"/>
          <p:cNvSpPr>
            <a:spLocks noChangeArrowheads="1"/>
          </p:cNvSpPr>
          <p:nvPr/>
        </p:nvSpPr>
        <p:spPr bwMode="auto">
          <a:xfrm>
            <a:off x="3794214" y="5840377"/>
            <a:ext cx="200741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Planner 5d</a:t>
            </a:r>
            <a:endParaRPr lang="uk-UA" altLang="en-US" sz="24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8"/>
          <p:cNvSpPr>
            <a:spLocks noChangeArrowheads="1"/>
          </p:cNvSpPr>
          <p:nvPr/>
        </p:nvSpPr>
        <p:spPr bwMode="auto">
          <a:xfrm>
            <a:off x="562093" y="3503136"/>
            <a:ext cx="729459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uk-UA" alt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1. Сортування даних методом </a:t>
            </a:r>
            <a:r>
              <a:rPr lang="uk-UA" altLang="en-US" sz="2400" dirty="0" err="1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Шелла</a:t>
            </a:r>
            <a:endParaRPr lang="uk-UA" altLang="en-US" sz="24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uk-UA" alt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2. Сортування даних </a:t>
            </a:r>
            <a:r>
              <a:rPr lang="uk-UA" altLang="en-US" sz="2400" dirty="0" err="1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бульбашковим</a:t>
            </a:r>
            <a:r>
              <a:rPr lang="uk-UA" alt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методом</a:t>
            </a:r>
          </a:p>
          <a:p>
            <a:pPr algn="just" eaLnBrk="1" hangingPunct="1"/>
            <a:r>
              <a:rPr lang="uk-UA" alt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3. Сортування даних методом вставок</a:t>
            </a:r>
          </a:p>
          <a:p>
            <a:pPr algn="just" eaLnBrk="1" hangingPunct="1"/>
            <a:r>
              <a:rPr lang="uk-UA" alt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4. Розрахунок кута за трьома точками</a:t>
            </a:r>
          </a:p>
          <a:p>
            <a:pPr algn="just" eaLnBrk="1" hangingPunct="1"/>
            <a:r>
              <a:rPr lang="uk-UA" alt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5. Визначення назви файлу з повного шляху</a:t>
            </a:r>
          </a:p>
          <a:p>
            <a:pPr algn="just" eaLnBrk="1" hangingPunct="1"/>
            <a:r>
              <a:rPr lang="uk-UA" alt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6. Розрахунок зміни розмірів і позицій об'єкту</a:t>
            </a:r>
          </a:p>
          <a:p>
            <a:pPr algn="just" eaLnBrk="1" hangingPunct="1"/>
            <a:r>
              <a:rPr lang="uk-UA" alt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7. Розрахунок зміни зовнішнього виду курсору</a:t>
            </a:r>
            <a:endParaRPr lang="uk-UA" alt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/>
              <a:t>РОЗРОБЛЕНІ АЛГОРИТМИ</a:t>
            </a:r>
            <a:endParaRPr lang="uk-UA" altLang="en-US"/>
          </a:p>
        </p:txBody>
      </p:sp>
      <p:pic>
        <p:nvPicPr>
          <p:cNvPr id="9220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9221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0"/>
          <a:stretch/>
        </p:blipFill>
        <p:spPr>
          <a:xfrm>
            <a:off x="6219745" y="1438275"/>
            <a:ext cx="2571558" cy="3100886"/>
          </a:xfrm>
          <a:prstGeom prst="rect">
            <a:avLst/>
          </a:prstGeom>
        </p:spPr>
      </p:pic>
      <p:pic>
        <p:nvPicPr>
          <p:cNvPr id="9223" name="Picture 2" descr="https://epicsacademy.com/wp-content/uploads/2014/02/emea-step-by-step-arr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6" y="1438275"/>
            <a:ext cx="6077993" cy="206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5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8"/>
          <p:cNvSpPr>
            <a:spLocks noChangeArrowheads="1"/>
          </p:cNvSpPr>
          <p:nvPr/>
        </p:nvSpPr>
        <p:spPr bwMode="auto">
          <a:xfrm>
            <a:off x="577850" y="4721579"/>
            <a:ext cx="81056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Складність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алгоритму у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найгіршому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у випадку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рівна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 </a:t>
            </a:r>
            <a:r>
              <a:rPr lang="ru-RU" altLang="en-US" sz="2400" i="1" dirty="0">
                <a:solidFill>
                  <a:schemeClr val="accent1"/>
                </a:solidFill>
                <a:latin typeface="+mj-lt"/>
              </a:rPr>
              <a:t>О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en-US" altLang="en-US" sz="2400" i="1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²), 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де </a:t>
            </a:r>
            <a:r>
              <a:rPr lang="en-US" altLang="en-US" sz="2400" i="1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 —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кількість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елементів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для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сортування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. </a:t>
            </a:r>
            <a:r>
              <a:rPr lang="uk-UA" altLang="en-US" sz="2400" dirty="0">
                <a:solidFill>
                  <a:schemeClr val="accent1"/>
                </a:solidFill>
                <a:latin typeface="+mj-lt"/>
              </a:rPr>
              <a:t>Д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аний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алгоритм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має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низьку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ефективність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у </a:t>
            </a:r>
            <a:r>
              <a:rPr lang="ru-RU" altLang="en-US" sz="2400" dirty="0" err="1">
                <a:solidFill>
                  <a:schemeClr val="accent1"/>
                </a:solidFill>
                <a:latin typeface="+mj-lt"/>
              </a:rPr>
              <a:t>випадках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, коли 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N 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є </a:t>
            </a:r>
            <a:r>
              <a:rPr lang="uk-UA" altLang="en-US" sz="2400" dirty="0">
                <a:solidFill>
                  <a:schemeClr val="accent1"/>
                </a:solidFill>
                <a:latin typeface="+mj-lt"/>
              </a:rPr>
              <a:t>досить</a:t>
            </a:r>
            <a:r>
              <a:rPr lang="ru-RU" altLang="en-US" sz="2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uk-UA" altLang="en-US" sz="2400" dirty="0">
                <a:solidFill>
                  <a:schemeClr val="accent1"/>
                </a:solidFill>
                <a:latin typeface="+mj-lt"/>
              </a:rPr>
              <a:t>великим</a:t>
            </a:r>
            <a:r>
              <a:rPr lang="en-US" altLang="en-US" sz="2400" dirty="0">
                <a:solidFill>
                  <a:schemeClr val="accent1"/>
                </a:solidFill>
                <a:latin typeface="+mj-lt"/>
              </a:rPr>
              <a:t>.</a:t>
            </a:r>
            <a:endParaRPr lang="ru-RU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43" name="Заголовок 1"/>
          <p:cNvSpPr>
            <a:spLocks noGrp="1"/>
          </p:cNvSpPr>
          <p:nvPr>
            <p:ph type="title"/>
          </p:nvPr>
        </p:nvSpPr>
        <p:spPr>
          <a:xfrm>
            <a:off x="862149" y="845684"/>
            <a:ext cx="7581492" cy="1355725"/>
          </a:xfrm>
        </p:spPr>
        <p:txBody>
          <a:bodyPr/>
          <a:lstStyle/>
          <a:p>
            <a:pPr algn="ctr"/>
            <a:r>
              <a:rPr lang="ru-RU" altLang="en-US" dirty="0"/>
              <a:t>СОРТУВАННЯ ДАНИХ БУЛЬБАШКОВИМ МЕТОДОМ</a:t>
            </a:r>
            <a:endParaRPr lang="uk-UA" altLang="en-US" dirty="0"/>
          </a:p>
        </p:txBody>
      </p:sp>
      <p:pic>
        <p:nvPicPr>
          <p:cNvPr id="1024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1024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91279732"/>
              </p:ext>
            </p:extLst>
          </p:nvPr>
        </p:nvGraphicFramePr>
        <p:xfrm>
          <a:off x="4226152" y="2569849"/>
          <a:ext cx="3919311" cy="152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2785">
                  <a:extLst>
                    <a:ext uri="{9D8B030D-6E8A-4147-A177-3AD203B41FA5}">
                      <a16:colId xmlns:a16="http://schemas.microsoft.com/office/drawing/2014/main" val="3096704925"/>
                    </a:ext>
                  </a:extLst>
                </a:gridCol>
                <a:gridCol w="399143">
                  <a:extLst>
                    <a:ext uri="{9D8B030D-6E8A-4147-A177-3AD203B41FA5}">
                      <a16:colId xmlns:a16="http://schemas.microsoft.com/office/drawing/2014/main" val="1682157598"/>
                    </a:ext>
                  </a:extLst>
                </a:gridCol>
                <a:gridCol w="412912">
                  <a:extLst>
                    <a:ext uri="{9D8B030D-6E8A-4147-A177-3AD203B41FA5}">
                      <a16:colId xmlns:a16="http://schemas.microsoft.com/office/drawing/2014/main" val="1167409382"/>
                    </a:ext>
                  </a:extLst>
                </a:gridCol>
                <a:gridCol w="412912">
                  <a:extLst>
                    <a:ext uri="{9D8B030D-6E8A-4147-A177-3AD203B41FA5}">
                      <a16:colId xmlns:a16="http://schemas.microsoft.com/office/drawing/2014/main" val="3821509300"/>
                    </a:ext>
                  </a:extLst>
                </a:gridCol>
                <a:gridCol w="412912">
                  <a:extLst>
                    <a:ext uri="{9D8B030D-6E8A-4147-A177-3AD203B41FA5}">
                      <a16:colId xmlns:a16="http://schemas.microsoft.com/office/drawing/2014/main" val="422639837"/>
                    </a:ext>
                  </a:extLst>
                </a:gridCol>
                <a:gridCol w="412912">
                  <a:extLst>
                    <a:ext uri="{9D8B030D-6E8A-4147-A177-3AD203B41FA5}">
                      <a16:colId xmlns:a16="http://schemas.microsoft.com/office/drawing/2014/main" val="2871996755"/>
                    </a:ext>
                  </a:extLst>
                </a:gridCol>
                <a:gridCol w="412912">
                  <a:extLst>
                    <a:ext uri="{9D8B030D-6E8A-4147-A177-3AD203B41FA5}">
                      <a16:colId xmlns:a16="http://schemas.microsoft.com/office/drawing/2014/main" val="3207193891"/>
                    </a:ext>
                  </a:extLst>
                </a:gridCol>
                <a:gridCol w="412912">
                  <a:extLst>
                    <a:ext uri="{9D8B030D-6E8A-4147-A177-3AD203B41FA5}">
                      <a16:colId xmlns:a16="http://schemas.microsoft.com/office/drawing/2014/main" val="2352619694"/>
                    </a:ext>
                  </a:extLst>
                </a:gridCol>
                <a:gridCol w="379911">
                  <a:extLst>
                    <a:ext uri="{9D8B030D-6E8A-4147-A177-3AD203B41FA5}">
                      <a16:colId xmlns:a16="http://schemas.microsoft.com/office/drawing/2014/main" val="2820587796"/>
                    </a:ext>
                  </a:extLst>
                </a:gridCol>
              </a:tblGrid>
              <a:tr h="30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endParaRPr lang="uk-UA" dirty="0"/>
                    </a:p>
                  </a:txBody>
                  <a:tcPr anchor="ctr">
                    <a:solidFill>
                      <a:srgbClr val="C8523B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C8523B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C8523B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C8523B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rgbClr val="C8523B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C8523B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C8523B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C8523B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rgbClr val="C8523B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45749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088957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27013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123198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</a:t>
                      </a:r>
                      <a:endParaRPr lang="uk-UA" dirty="0"/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096599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6</a:t>
            </a:fld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4755508" y="4240334"/>
            <a:ext cx="3031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 smtClean="0">
                <a:solidFill>
                  <a:schemeClr val="accent1"/>
                </a:solidFill>
                <a:latin typeface="+mj-lt"/>
              </a:rPr>
              <a:t>Приклад роботи алгоритму</a:t>
            </a:r>
            <a:endParaRPr lang="uk-UA" sz="1600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941" y="2344100"/>
            <a:ext cx="1068597" cy="1878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1149750" y="4223296"/>
            <a:ext cx="29129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 smtClean="0">
                <a:solidFill>
                  <a:schemeClr val="accent1"/>
                </a:solidFill>
                <a:latin typeface="+mj-lt"/>
              </a:rPr>
              <a:t>Застосування у програмі</a:t>
            </a:r>
            <a:endParaRPr lang="uk-UA" sz="16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dirty="0">
                <a:cs typeface="Times New Roman" panose="02020603050405020304" pitchFamily="18" charset="0"/>
              </a:rPr>
              <a:t>СОРТУВАННЯ ДАНИХ МЕТОДОМ ВСТАВОК</a:t>
            </a:r>
          </a:p>
        </p:txBody>
      </p:sp>
      <p:pic>
        <p:nvPicPr>
          <p:cNvPr id="11267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11268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https://cdncontribute.geeksforgeeks.org/wp-content/uploads/insertionsor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39"/>
          <a:stretch/>
        </p:blipFill>
        <p:spPr bwMode="auto">
          <a:xfrm>
            <a:off x="5037365" y="1857955"/>
            <a:ext cx="2796603" cy="26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31538" y="4904141"/>
            <a:ext cx="84586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 smtClean="0">
                <a:solidFill>
                  <a:schemeClr val="accent1"/>
                </a:solidFill>
                <a:latin typeface="+mj-lt"/>
              </a:rPr>
              <a:t>Алгоритм </a:t>
            </a:r>
            <a:r>
              <a:rPr lang="uk-UA" sz="2400" dirty="0">
                <a:solidFill>
                  <a:schemeClr val="accent1"/>
                </a:solidFill>
                <a:latin typeface="+mj-lt"/>
              </a:rPr>
              <a:t>сортування базується на основі порівнянь. </a:t>
            </a:r>
            <a:r>
              <a:rPr lang="uk-UA" sz="2400" dirty="0" smtClean="0">
                <a:solidFill>
                  <a:schemeClr val="accent1"/>
                </a:solidFill>
                <a:latin typeface="+mj-lt"/>
              </a:rPr>
              <a:t>Простий </a:t>
            </a:r>
            <a:r>
              <a:rPr lang="uk-UA" sz="2400" dirty="0">
                <a:solidFill>
                  <a:schemeClr val="accent1"/>
                </a:solidFill>
                <a:latin typeface="+mj-lt"/>
              </a:rPr>
              <a:t>у реалізації, ефективний на маленьких масивах, на практиці ефективніший за більшість інших квадратичних алгоритмів, є </a:t>
            </a:r>
            <a:r>
              <a:rPr lang="uk-UA" sz="2400" dirty="0" smtClean="0">
                <a:solidFill>
                  <a:schemeClr val="accent1"/>
                </a:solidFill>
                <a:latin typeface="+mj-lt"/>
              </a:rPr>
              <a:t> більш стабільним.</a:t>
            </a:r>
            <a:endParaRPr lang="uk-UA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7</a:t>
            </a:fld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4919866" y="4461402"/>
            <a:ext cx="3031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 smtClean="0">
                <a:solidFill>
                  <a:schemeClr val="accent1"/>
                </a:solidFill>
                <a:latin typeface="+mj-lt"/>
              </a:rPr>
              <a:t>Приклад роботи алгоритму</a:t>
            </a:r>
            <a:endParaRPr lang="uk-UA" sz="1600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32631" y="4461402"/>
            <a:ext cx="29129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 smtClean="0">
                <a:solidFill>
                  <a:schemeClr val="accent1"/>
                </a:solidFill>
                <a:latin typeface="+mj-lt"/>
              </a:rPr>
              <a:t>Застосування у програмі</a:t>
            </a:r>
            <a:endParaRPr lang="uk-UA" sz="1600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594" y="1882476"/>
            <a:ext cx="1811050" cy="2557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/>
              <a:t>СОРТУВАННЯ ДАНИХ МЕТОДОМ ШЕЛЛА</a:t>
            </a:r>
          </a:p>
        </p:txBody>
      </p:sp>
      <p:pic>
        <p:nvPicPr>
          <p:cNvPr id="12291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12292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38099" y="4542005"/>
            <a:ext cx="82774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chemeClr val="accent1"/>
                </a:solidFill>
                <a:latin typeface="+mj-lt"/>
              </a:rPr>
              <a:t>	Алгоритм є вдосконаленим варіантом сортування вставками. Відбувається порівняння елементів, що стоять не тільки поруч, але і на певній відстані один від </a:t>
            </a:r>
            <a:r>
              <a:rPr lang="uk-UA" sz="2400" dirty="0" smtClean="0">
                <a:solidFill>
                  <a:schemeClr val="accent1"/>
                </a:solidFill>
                <a:latin typeface="+mj-lt"/>
              </a:rPr>
              <a:t>одного - алгоритм </a:t>
            </a:r>
            <a:r>
              <a:rPr lang="uk-UA" sz="2400" dirty="0">
                <a:solidFill>
                  <a:schemeClr val="accent1"/>
                </a:solidFill>
                <a:latin typeface="+mj-lt"/>
              </a:rPr>
              <a:t>сортування вставками з попередніми «грубими» проходами.</a:t>
            </a:r>
          </a:p>
        </p:txBody>
      </p:sp>
      <p:graphicFrame>
        <p:nvGraphicFramePr>
          <p:cNvPr id="7" name="Таблица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76465158"/>
              </p:ext>
            </p:extLst>
          </p:nvPr>
        </p:nvGraphicFramePr>
        <p:xfrm>
          <a:off x="4321571" y="2495359"/>
          <a:ext cx="3979791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3011">
                  <a:extLst>
                    <a:ext uri="{9D8B030D-6E8A-4147-A177-3AD203B41FA5}">
                      <a16:colId xmlns:a16="http://schemas.microsoft.com/office/drawing/2014/main" val="3096704925"/>
                    </a:ext>
                  </a:extLst>
                </a:gridCol>
                <a:gridCol w="405301">
                  <a:extLst>
                    <a:ext uri="{9D8B030D-6E8A-4147-A177-3AD203B41FA5}">
                      <a16:colId xmlns:a16="http://schemas.microsoft.com/office/drawing/2014/main" val="1682157598"/>
                    </a:ext>
                  </a:extLst>
                </a:gridCol>
                <a:gridCol w="419284">
                  <a:extLst>
                    <a:ext uri="{9D8B030D-6E8A-4147-A177-3AD203B41FA5}">
                      <a16:colId xmlns:a16="http://schemas.microsoft.com/office/drawing/2014/main" val="1167409382"/>
                    </a:ext>
                  </a:extLst>
                </a:gridCol>
                <a:gridCol w="419284">
                  <a:extLst>
                    <a:ext uri="{9D8B030D-6E8A-4147-A177-3AD203B41FA5}">
                      <a16:colId xmlns:a16="http://schemas.microsoft.com/office/drawing/2014/main" val="3821509300"/>
                    </a:ext>
                  </a:extLst>
                </a:gridCol>
                <a:gridCol w="419284">
                  <a:extLst>
                    <a:ext uri="{9D8B030D-6E8A-4147-A177-3AD203B41FA5}">
                      <a16:colId xmlns:a16="http://schemas.microsoft.com/office/drawing/2014/main" val="422639837"/>
                    </a:ext>
                  </a:extLst>
                </a:gridCol>
                <a:gridCol w="419284">
                  <a:extLst>
                    <a:ext uri="{9D8B030D-6E8A-4147-A177-3AD203B41FA5}">
                      <a16:colId xmlns:a16="http://schemas.microsoft.com/office/drawing/2014/main" val="2871996755"/>
                    </a:ext>
                  </a:extLst>
                </a:gridCol>
                <a:gridCol w="419284">
                  <a:extLst>
                    <a:ext uri="{9D8B030D-6E8A-4147-A177-3AD203B41FA5}">
                      <a16:colId xmlns:a16="http://schemas.microsoft.com/office/drawing/2014/main" val="3207193891"/>
                    </a:ext>
                  </a:extLst>
                </a:gridCol>
                <a:gridCol w="419284">
                  <a:extLst>
                    <a:ext uri="{9D8B030D-6E8A-4147-A177-3AD203B41FA5}">
                      <a16:colId xmlns:a16="http://schemas.microsoft.com/office/drawing/2014/main" val="2352619694"/>
                    </a:ext>
                  </a:extLst>
                </a:gridCol>
                <a:gridCol w="385775">
                  <a:extLst>
                    <a:ext uri="{9D8B030D-6E8A-4147-A177-3AD203B41FA5}">
                      <a16:colId xmlns:a16="http://schemas.microsoft.com/office/drawing/2014/main" val="2820587796"/>
                    </a:ext>
                  </a:extLst>
                </a:gridCol>
              </a:tblGrid>
              <a:tr h="30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endParaRPr lang="uk-UA" dirty="0"/>
                    </a:p>
                  </a:txBody>
                  <a:tcPr anchor="ctr">
                    <a:solidFill>
                      <a:srgbClr val="C8523B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44</a:t>
                      </a:r>
                    </a:p>
                  </a:txBody>
                  <a:tcPr anchor="ctr">
                    <a:solidFill>
                      <a:srgbClr val="B5A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55</a:t>
                      </a:r>
                    </a:p>
                  </a:txBody>
                  <a:tcPr anchor="ctr">
                    <a:solidFill>
                      <a:srgbClr val="EAA4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42</a:t>
                      </a:r>
                    </a:p>
                  </a:txBody>
                  <a:tcPr anchor="ctr">
                    <a:solidFill>
                      <a:schemeClr val="accent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94</a:t>
                      </a:r>
                    </a:p>
                  </a:txBody>
                  <a:tcPr anchor="ctr">
                    <a:solidFill>
                      <a:srgbClr val="B5AB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rgbClr val="EAA4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3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accent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45749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44</a:t>
                      </a:r>
                    </a:p>
                  </a:txBody>
                  <a:tcPr anchor="ctr">
                    <a:solidFill>
                      <a:srgbClr val="FFC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rgbClr val="98AF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FFC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42</a:t>
                      </a:r>
                    </a:p>
                  </a:txBody>
                  <a:tcPr anchor="ctr">
                    <a:solidFill>
                      <a:srgbClr val="98AF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94</a:t>
                      </a:r>
                    </a:p>
                  </a:txBody>
                  <a:tcPr anchor="ctr">
                    <a:solidFill>
                      <a:srgbClr val="FFC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55</a:t>
                      </a:r>
                    </a:p>
                  </a:txBody>
                  <a:tcPr anchor="ctr">
                    <a:solidFill>
                      <a:srgbClr val="98AF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rgbClr val="FFC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rgbClr val="98A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27013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C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rgbClr val="FFC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rgbClr val="FFC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42</a:t>
                      </a:r>
                    </a:p>
                  </a:txBody>
                  <a:tcPr anchor="ctr">
                    <a:solidFill>
                      <a:srgbClr val="FFC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44</a:t>
                      </a:r>
                    </a:p>
                  </a:txBody>
                  <a:tcPr anchor="ctr">
                    <a:solidFill>
                      <a:srgbClr val="FFC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55</a:t>
                      </a:r>
                    </a:p>
                  </a:txBody>
                  <a:tcPr anchor="ctr">
                    <a:solidFill>
                      <a:srgbClr val="FFC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94</a:t>
                      </a:r>
                    </a:p>
                  </a:txBody>
                  <a:tcPr anchor="ctr">
                    <a:solidFill>
                      <a:srgbClr val="FFC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rgbClr val="FFC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23198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</a:t>
                      </a:r>
                      <a:endParaRPr lang="uk-UA" dirty="0"/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rgbClr val="ABCB57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096599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8</a:t>
            </a:fld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4795666" y="4035234"/>
            <a:ext cx="3031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 smtClean="0">
                <a:solidFill>
                  <a:schemeClr val="accent1"/>
                </a:solidFill>
                <a:latin typeface="+mj-lt"/>
              </a:rPr>
              <a:t>Приклад роботи алгоритму</a:t>
            </a:r>
            <a:endParaRPr lang="uk-UA" sz="16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53" y="2174242"/>
            <a:ext cx="1219370" cy="1860992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57250" y="4035234"/>
            <a:ext cx="29129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 smtClean="0">
                <a:solidFill>
                  <a:schemeClr val="accent1"/>
                </a:solidFill>
                <a:latin typeface="+mj-lt"/>
              </a:rPr>
              <a:t>Застосування у програмі</a:t>
            </a:r>
            <a:endParaRPr lang="uk-UA" sz="16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98713"/>
            <a:ext cx="28813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Прямая соединительная линия 25"/>
          <p:cNvCxnSpPr/>
          <p:nvPr/>
        </p:nvCxnSpPr>
        <p:spPr>
          <a:xfrm>
            <a:off x="1820091" y="2795451"/>
            <a:ext cx="990181" cy="987697"/>
          </a:xfrm>
          <a:prstGeom prst="line">
            <a:avLst/>
          </a:prstGeom>
          <a:ln w="47625">
            <a:headEnd type="oval"/>
            <a:tailEnd type="oval"/>
          </a:ln>
          <a:effectLst>
            <a:glow rad="127000">
              <a:srgbClr val="DEC050">
                <a:alpha val="41176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>
                <a:cs typeface="Times New Roman" panose="02020603050405020304" pitchFamily="18" charset="0"/>
              </a:rPr>
              <a:t>РОЗРАХУНОК КУТА ЗА ТРЬОМА ТОЧКАМИ</a:t>
            </a:r>
          </a:p>
        </p:txBody>
      </p:sp>
      <p:pic>
        <p:nvPicPr>
          <p:cNvPr id="13317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5463" y="184150"/>
            <a:ext cx="822325" cy="822325"/>
          </a:xfrm>
        </p:spPr>
      </p:pic>
      <p:pic>
        <p:nvPicPr>
          <p:cNvPr id="13318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7800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22057">
            <a:off x="5139531" y="2359820"/>
            <a:ext cx="287972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1" t="21589" r="38451" b="44749"/>
          <a:stretch/>
        </p:blipFill>
        <p:spPr>
          <a:xfrm>
            <a:off x="4864502" y="2449183"/>
            <a:ext cx="899015" cy="968171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5314009" y="2933268"/>
            <a:ext cx="1212849" cy="866971"/>
          </a:xfrm>
          <a:prstGeom prst="line">
            <a:avLst/>
          </a:prstGeom>
          <a:ln w="47625">
            <a:headEnd type="oval"/>
            <a:tailEnd type="oval"/>
          </a:ln>
          <a:effectLst>
            <a:glow rad="127000">
              <a:srgbClr val="DEC050">
                <a:alpha val="41176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146766" y="3800239"/>
            <a:ext cx="1380092" cy="1"/>
          </a:xfrm>
          <a:prstGeom prst="line">
            <a:avLst/>
          </a:prstGeom>
          <a:ln w="47625">
            <a:headEnd type="oval"/>
            <a:tailEnd type="oval"/>
          </a:ln>
          <a:effectLst>
            <a:glow rad="127000">
              <a:srgbClr val="DEC050">
                <a:alpha val="41176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уга 20"/>
          <p:cNvSpPr/>
          <p:nvPr/>
        </p:nvSpPr>
        <p:spPr>
          <a:xfrm rot="20515713" flipH="1">
            <a:off x="5849336" y="3502971"/>
            <a:ext cx="641126" cy="560355"/>
          </a:xfrm>
          <a:prstGeom prst="arc">
            <a:avLst>
              <a:gd name="adj1" fmla="val 16003975"/>
              <a:gd name="adj2" fmla="val 20713671"/>
            </a:avLst>
          </a:prstGeom>
          <a:ln w="53975">
            <a:solidFill>
              <a:srgbClr val="537A5A"/>
            </a:solidFill>
          </a:ln>
          <a:effectLst>
            <a:glow rad="139700">
              <a:srgbClr val="DEC05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2012228" y="3004457"/>
            <a:ext cx="798044" cy="778691"/>
          </a:xfrm>
          <a:prstGeom prst="line">
            <a:avLst/>
          </a:prstGeom>
          <a:ln w="47625">
            <a:headEnd type="oval"/>
            <a:tailEnd type="oval"/>
          </a:ln>
          <a:effectLst>
            <a:glow rad="127000">
              <a:srgbClr val="DEC050">
                <a:alpha val="41176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D6D0A-BFB5-4C59-AE6F-5FF7A396559F}" type="slidenum">
              <a:rPr lang="uk-UA" smtClean="0"/>
              <a:pPr>
                <a:defRPr/>
              </a:pPr>
              <a:t>9</a:t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Другая 3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537A5A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Основа</Template>
  <TotalTime>1034</TotalTime>
  <Words>447</Words>
  <Application>Microsoft Office PowerPoint</Application>
  <PresentationFormat>Экран (4:3)</PresentationFormat>
  <Paragraphs>170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 Black</vt:lpstr>
      <vt:lpstr>Calibri</vt:lpstr>
      <vt:lpstr>Century Gothic</vt:lpstr>
      <vt:lpstr>Corbel</vt:lpstr>
      <vt:lpstr>Times New Roman</vt:lpstr>
      <vt:lpstr>Wingdings</vt:lpstr>
      <vt:lpstr>Базис</vt:lpstr>
      <vt:lpstr>Презентация PowerPoint</vt:lpstr>
      <vt:lpstr>АКТУАЛЬНІСТЬ</vt:lpstr>
      <vt:lpstr>ОСНОВНІ ЗАВДАННЯ</vt:lpstr>
      <vt:lpstr>ОГЛЯД ІСНУЮЧИХ ПЛАНУВАЛЬНИКІВ</vt:lpstr>
      <vt:lpstr>РОЗРОБЛЕНІ АЛГОРИТМИ</vt:lpstr>
      <vt:lpstr>СОРТУВАННЯ ДАНИХ БУЛЬБАШКОВИМ МЕТОДОМ</vt:lpstr>
      <vt:lpstr>СОРТУВАННЯ ДАНИХ МЕТОДОМ ВСТАВОК</vt:lpstr>
      <vt:lpstr>СОРТУВАННЯ ДАНИХ МЕТОДОМ ШЕЛЛА</vt:lpstr>
      <vt:lpstr>РОЗРАХУНОК КУТА ЗА ТРЬОМА ТОЧКАМИ</vt:lpstr>
      <vt:lpstr>РОБОТА З КЛАСАМИ</vt:lpstr>
      <vt:lpstr>РОБОТА З ДАНИМИ JSON</vt:lpstr>
      <vt:lpstr>РОБОТА З БАЗОЮ ДАННИХ </vt:lpstr>
      <vt:lpstr>ВІКНО ЗАВАНТАЖЕННЯ ПРОГРАМИ</vt:lpstr>
      <vt:lpstr>СТВОРЕННЯ ПРОЕКТУ</vt:lpstr>
      <vt:lpstr>РЕДАГУВАННЯ ПРИМІЩЕННЯ</vt:lpstr>
      <vt:lpstr>ПРО ПРОГРАМУ ТА РОЗРОБНИКІВ</vt:lpstr>
      <vt:lpstr>ЕЛЕМЕНТИ КЕРУВАННЯ</vt:lpstr>
      <vt:lpstr>РЕЗУЛЬТАТИ РОБОТИ</vt:lpstr>
      <vt:lpstr>ДЯКУЄМО ЗА УВАГУ!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Planner</dc:title>
  <dc:creator>В. В. Козлов;О. Ю. Бережний;В. Р. Судаков</dc:creator>
  <cp:lastModifiedBy>RePack by Diakov</cp:lastModifiedBy>
  <cp:revision>105</cp:revision>
  <dcterms:created xsi:type="dcterms:W3CDTF">2018-12-25T02:11:36Z</dcterms:created>
  <dcterms:modified xsi:type="dcterms:W3CDTF">2018-12-27T06:29:55Z</dcterms:modified>
</cp:coreProperties>
</file>