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97" r:id="rId3"/>
    <p:sldId id="295" r:id="rId4"/>
    <p:sldId id="298" r:id="rId5"/>
    <p:sldId id="299" r:id="rId6"/>
    <p:sldId id="300" r:id="rId7"/>
    <p:sldId id="301" r:id="rId8"/>
    <p:sldId id="302" r:id="rId9"/>
    <p:sldId id="303" r:id="rId10"/>
    <p:sldId id="305" r:id="rId11"/>
    <p:sldId id="304" r:id="rId12"/>
    <p:sldId id="306" r:id="rId13"/>
    <p:sldId id="308" r:id="rId14"/>
    <p:sldId id="311" r:id="rId15"/>
    <p:sldId id="309" r:id="rId16"/>
    <p:sldId id="307" r:id="rId17"/>
    <p:sldId id="310" r:id="rId18"/>
    <p:sldId id="29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DE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84" autoAdjust="0"/>
    <p:restoredTop sz="94660"/>
  </p:normalViewPr>
  <p:slideViewPr>
    <p:cSldViewPr snapToGrid="0">
      <p:cViewPr varScale="1">
        <p:scale>
          <a:sx n="109" d="100"/>
          <a:sy n="109" d="100"/>
        </p:scale>
        <p:origin x="750" y="108"/>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95FCB6-644B-410B-9AF9-DB40C01D307D}" type="datetimeFigureOut">
              <a:rPr lang="en-US" smtClean="0"/>
              <a:t>5/21/2021</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F5AC9B-48B0-4E4C-999E-217F6AA5BF7C}" type="slidenum">
              <a:rPr lang="en-US" smtClean="0"/>
              <a:t>‹#›</a:t>
            </a:fld>
            <a:endParaRPr lang="en-US"/>
          </a:p>
        </p:txBody>
      </p:sp>
    </p:spTree>
    <p:extLst>
      <p:ext uri="{BB962C8B-B14F-4D97-AF65-F5344CB8AC3E}">
        <p14:creationId xmlns:p14="http://schemas.microsoft.com/office/powerpoint/2010/main" val="7238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1EF5AC9B-48B0-4E4C-999E-217F6AA5BF7C}" type="slidenum">
              <a:rPr lang="en-US" smtClean="0"/>
              <a:t>1</a:t>
            </a:fld>
            <a:endParaRPr lang="en-US"/>
          </a:p>
        </p:txBody>
      </p:sp>
    </p:spTree>
    <p:extLst>
      <p:ext uri="{BB962C8B-B14F-4D97-AF65-F5344CB8AC3E}">
        <p14:creationId xmlns:p14="http://schemas.microsoft.com/office/powerpoint/2010/main" val="37107483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1"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1" y="1267730"/>
            <a:ext cx="1920241"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1" y="1267732"/>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9" y="2091263"/>
            <a:ext cx="9068585"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ru-RU" smtClean="0"/>
              <a:t>Образец заголовка</a:t>
            </a:r>
            <a:endParaRPr lang="en-US" dirty="0"/>
          </a:p>
        </p:txBody>
      </p:sp>
      <p:sp>
        <p:nvSpPr>
          <p:cNvPr id="3" name="Subtitle 2"/>
          <p:cNvSpPr>
            <a:spLocks noGrp="1"/>
          </p:cNvSpPr>
          <p:nvPr>
            <p:ph type="subTitle" idx="1"/>
          </p:nvPr>
        </p:nvSpPr>
        <p:spPr>
          <a:xfrm>
            <a:off x="1562100" y="4682064"/>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20" name="Date Placeholder 19"/>
          <p:cNvSpPr>
            <a:spLocks noGrp="1"/>
          </p:cNvSpPr>
          <p:nvPr>
            <p:ph type="dt" sz="half" idx="10"/>
          </p:nvPr>
        </p:nvSpPr>
        <p:spPr>
          <a:xfrm>
            <a:off x="5318761" y="1341257"/>
            <a:ext cx="1554481" cy="527213"/>
          </a:xfrm>
        </p:spPr>
        <p:txBody>
          <a:bodyPr/>
          <a:lstStyle>
            <a:lvl1pPr algn="ctr">
              <a:defRPr sz="1300" spc="0" baseline="0">
                <a:solidFill>
                  <a:schemeClr val="tx1"/>
                </a:solidFill>
                <a:latin typeface="+mn-lt"/>
              </a:defRPr>
            </a:lvl1pPr>
          </a:lstStyle>
          <a:p>
            <a:fld id="{1E3FD654-EF1B-463D-90B8-6D15A6BAF199}" type="datetime1">
              <a:rPr lang="en-US" smtClean="0"/>
              <a:t>5/21/2021</a:t>
            </a:fld>
            <a:endParaRPr lang="en-US"/>
          </a:p>
        </p:txBody>
      </p:sp>
      <p:sp>
        <p:nvSpPr>
          <p:cNvPr id="21" name="Footer Placeholder 20"/>
          <p:cNvSpPr>
            <a:spLocks noGrp="1"/>
          </p:cNvSpPr>
          <p:nvPr>
            <p:ph type="ftr" sz="quarter" idx="11"/>
          </p:nvPr>
        </p:nvSpPr>
        <p:spPr>
          <a:xfrm>
            <a:off x="1453897"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5D92245B-65ED-4D65-A8A6-90A237D74107}" type="slidenum">
              <a:rPr lang="en-US" smtClean="0"/>
              <a:t>‹#›</a:t>
            </a:fld>
            <a:endParaRPr lang="en-US"/>
          </a:p>
        </p:txBody>
      </p:sp>
    </p:spTree>
    <p:extLst>
      <p:ext uri="{BB962C8B-B14F-4D97-AF65-F5344CB8AC3E}">
        <p14:creationId xmlns:p14="http://schemas.microsoft.com/office/powerpoint/2010/main" val="2360593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0ECCD154-25ED-495A-BA31-82E2D41128F7}" type="datetime1">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92245B-65ED-4D65-A8A6-90A237D74107}" type="slidenum">
              <a:rPr lang="en-US" smtClean="0"/>
              <a:t>‹#›</a:t>
            </a:fld>
            <a:endParaRPr lang="en-US"/>
          </a:p>
        </p:txBody>
      </p:sp>
    </p:spTree>
    <p:extLst>
      <p:ext uri="{BB962C8B-B14F-4D97-AF65-F5344CB8AC3E}">
        <p14:creationId xmlns:p14="http://schemas.microsoft.com/office/powerpoint/2010/main" val="548547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38200" y="762000"/>
            <a:ext cx="8077201" cy="52578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73BBA6A9-08A7-4CD7-A52C-040B0E812106}" type="datetime1">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92245B-65ED-4D65-A8A6-90A237D74107}" type="slidenum">
              <a:rPr lang="en-US" smtClean="0"/>
              <a:t>‹#›</a:t>
            </a:fld>
            <a:endParaRPr lang="en-US"/>
          </a:p>
        </p:txBody>
      </p:sp>
    </p:spTree>
    <p:extLst>
      <p:ext uri="{BB962C8B-B14F-4D97-AF65-F5344CB8AC3E}">
        <p14:creationId xmlns:p14="http://schemas.microsoft.com/office/powerpoint/2010/main" val="28161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3C2A8FA7-ABBF-4DB6-A237-B95665F947BD}" type="datetime1">
              <a:rPr lang="en-US" smtClean="0"/>
              <a:t>5/21/2021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92245B-65ED-4D65-A8A6-90A237D74107}" type="slidenum">
              <a:rPr lang="en-US" smtClean="0"/>
              <a:t>‹#›</a:t>
            </a:fld>
            <a:endParaRPr lang="en-US"/>
          </a:p>
        </p:txBody>
      </p:sp>
    </p:spTree>
    <p:extLst>
      <p:ext uri="{BB962C8B-B14F-4D97-AF65-F5344CB8AC3E}">
        <p14:creationId xmlns:p14="http://schemas.microsoft.com/office/powerpoint/2010/main" val="266750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1"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1" y="1267730"/>
            <a:ext cx="1920241"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1" y="1267732"/>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ru-RU" smtClean="0"/>
              <a:t>Образец заголовка</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a:xfrm>
            <a:off x="5321808" y="1344502"/>
            <a:ext cx="1554481" cy="530352"/>
          </a:xfrm>
        </p:spPr>
        <p:txBody>
          <a:bodyPr/>
          <a:lstStyle>
            <a:lvl1pPr algn="ctr">
              <a:defRPr lang="en-US" sz="1300" kern="1200" spc="0" baseline="0">
                <a:solidFill>
                  <a:schemeClr val="tx1"/>
                </a:solidFill>
                <a:latin typeface="+mn-lt"/>
                <a:ea typeface="+mn-ea"/>
                <a:cs typeface="+mn-cs"/>
              </a:defRPr>
            </a:lvl1pPr>
          </a:lstStyle>
          <a:p>
            <a:fld id="{E8209303-2FAE-4059-B3E6-A53AABF2749D}" type="datetime1">
              <a:rPr lang="en-US" smtClean="0"/>
              <a:t>5/21/2021</a:t>
            </a:fld>
            <a:endParaRPr lang="en-US"/>
          </a:p>
        </p:txBody>
      </p:sp>
      <p:sp>
        <p:nvSpPr>
          <p:cNvPr id="5" name="Footer Placeholder 4"/>
          <p:cNvSpPr>
            <a:spLocks noGrp="1"/>
          </p:cNvSpPr>
          <p:nvPr>
            <p:ph type="ftr" sz="quarter" idx="11"/>
          </p:nvPr>
        </p:nvSpPr>
        <p:spPr>
          <a:xfrm>
            <a:off x="1453552" y="5211060"/>
            <a:ext cx="5907025"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5D92245B-65ED-4D65-A8A6-90A237D74107}" type="slidenum">
              <a:rPr lang="en-US" smtClean="0"/>
              <a:t>‹#›</a:t>
            </a:fld>
            <a:endParaRPr lang="en-US"/>
          </a:p>
        </p:txBody>
      </p:sp>
    </p:spTree>
    <p:extLst>
      <p:ext uri="{BB962C8B-B14F-4D97-AF65-F5344CB8AC3E}">
        <p14:creationId xmlns:p14="http://schemas.microsoft.com/office/powerpoint/2010/main" val="3437420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066799"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370321"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E6D1A4EF-315E-4584-B38B-25BA89C1E5FF}" type="datetime1">
              <a:rPr lang="en-US" smtClean="0"/>
              <a:t>5/21/2021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92245B-65ED-4D65-A8A6-90A237D74107}" type="slidenum">
              <a:rPr lang="en-US" smtClean="0"/>
              <a:t>‹#›</a:t>
            </a:fld>
            <a:endParaRPr lang="en-US"/>
          </a:p>
        </p:txBody>
      </p:sp>
    </p:spTree>
    <p:extLst>
      <p:ext uri="{BB962C8B-B14F-4D97-AF65-F5344CB8AC3E}">
        <p14:creationId xmlns:p14="http://schemas.microsoft.com/office/powerpoint/2010/main" val="2126984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6DDDD9D7-838F-425C-86BE-4538B99B8628}" type="datetime1">
              <a:rPr lang="en-US" smtClean="0"/>
              <a:t>5/21/2021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92245B-65ED-4D65-A8A6-90A237D74107}" type="slidenum">
              <a:rPr lang="en-US" smtClean="0"/>
              <a:t>‹#›</a:t>
            </a:fld>
            <a:endParaRPr lang="en-US"/>
          </a:p>
        </p:txBody>
      </p:sp>
    </p:spTree>
    <p:extLst>
      <p:ext uri="{BB962C8B-B14F-4D97-AF65-F5344CB8AC3E}">
        <p14:creationId xmlns:p14="http://schemas.microsoft.com/office/powerpoint/2010/main" val="501935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689A87B2-2F93-4444-881C-1744EDD971F0}" type="datetime1">
              <a:rPr lang="en-US" smtClean="0"/>
              <a:t>5/21/2021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92245B-65ED-4D65-A8A6-90A237D74107}" type="slidenum">
              <a:rPr lang="en-US" smtClean="0"/>
              <a:t>‹#›</a:t>
            </a:fld>
            <a:endParaRPr lang="en-US"/>
          </a:p>
        </p:txBody>
      </p:sp>
    </p:spTree>
    <p:extLst>
      <p:ext uri="{BB962C8B-B14F-4D97-AF65-F5344CB8AC3E}">
        <p14:creationId xmlns:p14="http://schemas.microsoft.com/office/powerpoint/2010/main" val="1308765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21C7C5-AC70-4632-8A14-83D59C21ED28}" type="datetime1">
              <a:rPr lang="en-US" smtClean="0"/>
              <a:t>5/21/2021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92245B-65ED-4D65-A8A6-90A237D74107}" type="slidenum">
              <a:rPr lang="en-US" smtClean="0"/>
              <a:t>‹#›</a:t>
            </a:fld>
            <a:endParaRPr lang="en-US"/>
          </a:p>
        </p:txBody>
      </p:sp>
    </p:spTree>
    <p:extLst>
      <p:ext uri="{BB962C8B-B14F-4D97-AF65-F5344CB8AC3E}">
        <p14:creationId xmlns:p14="http://schemas.microsoft.com/office/powerpoint/2010/main" val="2248714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ru-RU" smtClean="0"/>
              <a:t>Образец заголовка</a:t>
            </a:r>
            <a:endParaRPr lang="en-US" dirty="0"/>
          </a:p>
        </p:txBody>
      </p:sp>
      <p:sp>
        <p:nvSpPr>
          <p:cNvPr id="3" name="Content Placeholder 2"/>
          <p:cNvSpPr>
            <a:spLocks noGrp="1"/>
          </p:cNvSpPr>
          <p:nvPr>
            <p:ph idx="1"/>
          </p:nvPr>
        </p:nvSpPr>
        <p:spPr>
          <a:xfrm>
            <a:off x="685801" y="609600"/>
            <a:ext cx="7772401"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8" name="Date Placeholder 7"/>
          <p:cNvSpPr>
            <a:spLocks noGrp="1"/>
          </p:cNvSpPr>
          <p:nvPr>
            <p:ph type="dt" sz="half" idx="10"/>
          </p:nvPr>
        </p:nvSpPr>
        <p:spPr/>
        <p:txBody>
          <a:bodyPr/>
          <a:lstStyle/>
          <a:p>
            <a:fld id="{E6E6E722-F23B-416F-B86D-C8D1F71F07D2}" type="datetime1">
              <a:rPr lang="en-US" smtClean="0"/>
              <a:t>5/21/2021</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5D92245B-65ED-4D65-A8A6-90A237D74107}" type="slidenum">
              <a:rPr lang="en-US" smtClean="0"/>
              <a:t>‹#›</a:t>
            </a:fld>
            <a:endParaRPr lang="en-US"/>
          </a:p>
        </p:txBody>
      </p:sp>
      <p:sp>
        <p:nvSpPr>
          <p:cNvPr id="12" name="Rectangle 11"/>
          <p:cNvSpPr/>
          <p:nvPr/>
        </p:nvSpPr>
        <p:spPr>
          <a:xfrm>
            <a:off x="9157546" y="374904"/>
            <a:ext cx="2651761"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31349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5" cy="1645920"/>
          </a:xfrm>
        </p:spPr>
        <p:txBody>
          <a:bodyPr anchor="b">
            <a:noAutofit/>
          </a:bodyPr>
          <a:lstStyle>
            <a:lvl1pPr algn="l">
              <a:defRPr sz="2800" b="0">
                <a:solidFill>
                  <a:srgbClr val="FFFFFF"/>
                </a:solidFill>
                <a:latin typeface="+mj-lt"/>
              </a:defRPr>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28600"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9296400" y="2286000"/>
            <a:ext cx="2432305"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86C357CB-33E4-4D23-B23B-443479FED865}" type="datetime1">
              <a:rPr lang="en-US" smtClean="0"/>
              <a:t>5/21/2021</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5D92245B-65ED-4D65-A8A6-90A237D74107}" type="slidenum">
              <a:rPr lang="en-US" smtClean="0"/>
              <a:t>‹#›</a:t>
            </a:fld>
            <a:endParaRPr lang="en-US"/>
          </a:p>
        </p:txBody>
      </p:sp>
      <p:sp>
        <p:nvSpPr>
          <p:cNvPr id="10" name="Rectangle 9"/>
          <p:cNvSpPr/>
          <p:nvPr/>
        </p:nvSpPr>
        <p:spPr>
          <a:xfrm>
            <a:off x="9157546" y="374904"/>
            <a:ext cx="2651761"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35879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234697" y="237744"/>
            <a:ext cx="11722609"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1" y="642594"/>
            <a:ext cx="10058400" cy="1371600"/>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066801" y="2103120"/>
            <a:ext cx="10058400" cy="393192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274321"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F348580D-4002-443C-B6D8-617BC97CCEFC}" type="datetime1">
              <a:rPr lang="en-US" smtClean="0"/>
              <a:t>5/21/2021</a:t>
            </a:fld>
            <a:endParaRPr lang="en-US"/>
          </a:p>
        </p:txBody>
      </p:sp>
      <p:sp>
        <p:nvSpPr>
          <p:cNvPr id="5" name="Footer Placeholder 4"/>
          <p:cNvSpPr>
            <a:spLocks noGrp="1"/>
          </p:cNvSpPr>
          <p:nvPr>
            <p:ph type="ftr" sz="quarter" idx="3"/>
          </p:nvPr>
        </p:nvSpPr>
        <p:spPr>
          <a:xfrm>
            <a:off x="3489961" y="6307672"/>
            <a:ext cx="5212081"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5D92245B-65ED-4D65-A8A6-90A237D74107}" type="slidenum">
              <a:rPr lang="en-US" smtClean="0"/>
              <a:t>‹#›</a:t>
            </a:fld>
            <a:endParaRPr lang="en-US"/>
          </a:p>
        </p:txBody>
      </p:sp>
    </p:spTree>
    <p:extLst>
      <p:ext uri="{BB962C8B-B14F-4D97-AF65-F5344CB8AC3E}">
        <p14:creationId xmlns:p14="http://schemas.microsoft.com/office/powerpoint/2010/main" val="33856224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59400" y="359999"/>
            <a:ext cx="11473200" cy="6138000"/>
          </a:xfrm>
          <a:prstGeom prst="rect">
            <a:avLst/>
          </a:prstGeom>
          <a:pattFill prst="pct5">
            <a:fgClr>
              <a:schemeClr val="bg1">
                <a:lumMod val="85000"/>
              </a:schemeClr>
            </a:fgClr>
            <a:bgClr>
              <a:schemeClr val="bg1"/>
            </a:bgClr>
          </a:pattFill>
          <a:ln w="6350">
            <a:solidFill>
              <a:schemeClr val="tx1"/>
            </a:solid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Прямоугольник 4"/>
          <p:cNvSpPr/>
          <p:nvPr/>
        </p:nvSpPr>
        <p:spPr>
          <a:xfrm>
            <a:off x="539400" y="540000"/>
            <a:ext cx="11113200" cy="5778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Прямоугольник 5"/>
          <p:cNvSpPr/>
          <p:nvPr/>
        </p:nvSpPr>
        <p:spPr>
          <a:xfrm>
            <a:off x="4836000" y="369525"/>
            <a:ext cx="2520000" cy="810000"/>
          </a:xfrm>
          <a:prstGeom prst="rect">
            <a:avLst/>
          </a:prstGeom>
          <a:solidFill>
            <a:srgbClr val="E3DED1"/>
          </a:solidFill>
          <a:ln>
            <a:noFill/>
          </a:ln>
          <a:effectLst>
            <a:outerShdw blurRad="63500" sx="102000" sy="102000" algn="ctr"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7" name="Прямоугольник 6"/>
          <p:cNvSpPr/>
          <p:nvPr/>
        </p:nvSpPr>
        <p:spPr>
          <a:xfrm>
            <a:off x="5016000" y="359999"/>
            <a:ext cx="2160000" cy="630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Прямоугольник 9"/>
          <p:cNvSpPr/>
          <p:nvPr/>
        </p:nvSpPr>
        <p:spPr>
          <a:xfrm>
            <a:off x="2586734" y="1225705"/>
            <a:ext cx="7018524" cy="830997"/>
          </a:xfrm>
          <a:prstGeom prst="rect">
            <a:avLst/>
          </a:prstGeom>
        </p:spPr>
        <p:txBody>
          <a:bodyPr wrap="none">
            <a:spAutoFit/>
          </a:bodyPr>
          <a:lstStyle/>
          <a:p>
            <a:pPr algn="ctr"/>
            <a:r>
              <a:rPr lang="uk-UA" sz="2400" dirty="0" smtClean="0">
                <a:latin typeface="Times New Roman" panose="02020603050405020304" pitchFamily="18" charset="0"/>
                <a:cs typeface="Times New Roman" panose="02020603050405020304" pitchFamily="18" charset="0"/>
              </a:rPr>
              <a:t>Національний університет «Запорізька політехніка»</a:t>
            </a:r>
          </a:p>
          <a:p>
            <a:pPr algn="ctr"/>
            <a:r>
              <a:rPr lang="uk-UA" sz="2400" dirty="0" smtClean="0">
                <a:latin typeface="Times New Roman" panose="02020603050405020304" pitchFamily="18" charset="0"/>
                <a:cs typeface="Times New Roman" panose="02020603050405020304" pitchFamily="18" charset="0"/>
              </a:rPr>
              <a:t>Кафедра програмних засобів</a:t>
            </a:r>
            <a:endParaRPr lang="en-US" sz="2400" dirty="0">
              <a:latin typeface="Times New Roman" panose="02020603050405020304" pitchFamily="18" charset="0"/>
              <a:cs typeface="Times New Roman" panose="02020603050405020304" pitchFamily="18" charset="0"/>
            </a:endParaRPr>
          </a:p>
        </p:txBody>
      </p:sp>
      <p:sp>
        <p:nvSpPr>
          <p:cNvPr id="11" name="Прямоугольник 10"/>
          <p:cNvSpPr/>
          <p:nvPr/>
        </p:nvSpPr>
        <p:spPr>
          <a:xfrm>
            <a:off x="4335806" y="2082102"/>
            <a:ext cx="3520387" cy="307777"/>
          </a:xfrm>
          <a:prstGeom prst="rect">
            <a:avLst/>
          </a:prstGeom>
        </p:spPr>
        <p:txBody>
          <a:bodyPr wrap="none">
            <a:spAutoFit/>
          </a:bodyPr>
          <a:lstStyle/>
          <a:p>
            <a:pPr algn="ctr"/>
            <a:r>
              <a:rPr lang="uk-UA" sz="1400" dirty="0" smtClean="0">
                <a:latin typeface="Times New Roman" panose="02020603050405020304" pitchFamily="18" charset="0"/>
                <a:cs typeface="Times New Roman" panose="02020603050405020304" pitchFamily="18" charset="0"/>
              </a:rPr>
              <a:t>Дипломна кваліфікаційна робота бакалавра</a:t>
            </a:r>
            <a:endParaRPr lang="en-US" sz="1400" dirty="0">
              <a:latin typeface="Times New Roman" panose="02020603050405020304" pitchFamily="18" charset="0"/>
              <a:cs typeface="Times New Roman" panose="02020603050405020304" pitchFamily="18" charset="0"/>
            </a:endParaRPr>
          </a:p>
        </p:txBody>
      </p:sp>
      <p:sp>
        <p:nvSpPr>
          <p:cNvPr id="12" name="Прямоугольник 11"/>
          <p:cNvSpPr/>
          <p:nvPr/>
        </p:nvSpPr>
        <p:spPr>
          <a:xfrm>
            <a:off x="2476318" y="2764255"/>
            <a:ext cx="7239353" cy="1546577"/>
          </a:xfrm>
          <a:prstGeom prst="rect">
            <a:avLst/>
          </a:prstGeom>
        </p:spPr>
        <p:txBody>
          <a:bodyPr wrap="none">
            <a:spAutoFit/>
          </a:bodyPr>
          <a:lstStyle/>
          <a:p>
            <a:pPr algn="ctr"/>
            <a:r>
              <a:rPr lang="ru-RU" sz="2800" b="1" dirty="0" smtClean="0">
                <a:latin typeface="Times New Roman" panose="02020603050405020304" pitchFamily="18" charset="0"/>
                <a:cs typeface="Times New Roman" panose="02020603050405020304" pitchFamily="18" charset="0"/>
              </a:rPr>
              <a:t>Програмне забезпечення для</a:t>
            </a:r>
            <a:r>
              <a:rPr lang="en-US" sz="2800" b="1" dirty="0" smtClean="0">
                <a:latin typeface="Times New Roman" panose="02020603050405020304" pitchFamily="18" charset="0"/>
                <a:cs typeface="Times New Roman" panose="02020603050405020304" pitchFamily="18" charset="0"/>
              </a:rPr>
              <a:t> </a:t>
            </a:r>
            <a:r>
              <a:rPr lang="ru-RU" sz="2800" b="1" dirty="0" smtClean="0">
                <a:latin typeface="Times New Roman" panose="02020603050405020304" pitchFamily="18" charset="0"/>
                <a:cs typeface="Times New Roman" panose="02020603050405020304" pitchFamily="18" charset="0"/>
              </a:rPr>
              <a:t>виявлення</a:t>
            </a:r>
            <a:endParaRPr lang="en-US" sz="2800" b="1" dirty="0" smtClean="0">
              <a:latin typeface="Times New Roman" panose="02020603050405020304" pitchFamily="18" charset="0"/>
              <a:cs typeface="Times New Roman" panose="02020603050405020304" pitchFamily="18" charset="0"/>
            </a:endParaRPr>
          </a:p>
          <a:p>
            <a:pPr algn="ctr"/>
            <a:r>
              <a:rPr lang="uk-UA" sz="2800" b="1" dirty="0" smtClean="0">
                <a:latin typeface="Times New Roman" panose="02020603050405020304" pitchFamily="18" charset="0"/>
                <a:cs typeface="Times New Roman" panose="02020603050405020304" pitchFamily="18" charset="0"/>
              </a:rPr>
              <a:t>дефектів</a:t>
            </a:r>
            <a:r>
              <a:rPr lang="ru-RU" sz="2800" b="1" dirty="0" smtClean="0">
                <a:latin typeface="Times New Roman" panose="02020603050405020304" pitchFamily="18" charset="0"/>
                <a:cs typeface="Times New Roman" panose="02020603050405020304" pitchFamily="18" charset="0"/>
              </a:rPr>
              <a:t> на металевих поверхнях</a:t>
            </a:r>
            <a:endParaRPr lang="en-US" sz="2800" b="1" dirty="0" smtClean="0">
              <a:latin typeface="Times New Roman" panose="02020603050405020304" pitchFamily="18" charset="0"/>
              <a:cs typeface="Times New Roman" panose="02020603050405020304" pitchFamily="18" charset="0"/>
            </a:endParaRPr>
          </a:p>
          <a:p>
            <a:pPr algn="ctr"/>
            <a:endParaRPr lang="uk-UA" sz="1050" b="1" dirty="0" smtClean="0">
              <a:latin typeface="Times New Roman" panose="02020603050405020304" pitchFamily="18" charset="0"/>
              <a:cs typeface="Times New Roman" panose="02020603050405020304" pitchFamily="18" charset="0"/>
            </a:endParaRPr>
          </a:p>
          <a:p>
            <a:pPr algn="ctr"/>
            <a:r>
              <a:rPr lang="en-US" sz="2800" b="1" dirty="0" smtClean="0">
                <a:latin typeface="Times New Roman" panose="02020603050405020304" pitchFamily="18" charset="0"/>
                <a:cs typeface="Times New Roman" panose="02020603050405020304" pitchFamily="18" charset="0"/>
              </a:rPr>
              <a:t>Software for Metal </a:t>
            </a:r>
            <a:r>
              <a:rPr lang="en-US" sz="2800" b="1" dirty="0">
                <a:latin typeface="Times New Roman" panose="02020603050405020304" pitchFamily="18" charset="0"/>
                <a:cs typeface="Times New Roman" panose="02020603050405020304" pitchFamily="18" charset="0"/>
              </a:rPr>
              <a:t>S</a:t>
            </a:r>
            <a:r>
              <a:rPr lang="en-US" sz="2800" b="1" dirty="0" smtClean="0">
                <a:latin typeface="Times New Roman" panose="02020603050405020304" pitchFamily="18" charset="0"/>
                <a:cs typeface="Times New Roman" panose="02020603050405020304" pitchFamily="18" charset="0"/>
              </a:rPr>
              <a:t>urfaces</a:t>
            </a:r>
            <a:r>
              <a:rPr lang="uk-UA" sz="2800" b="1"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D</a:t>
            </a:r>
            <a:r>
              <a:rPr lang="en-US" sz="2800" b="1" dirty="0" smtClean="0">
                <a:latin typeface="Times New Roman" panose="02020603050405020304" pitchFamily="18" charset="0"/>
                <a:cs typeface="Times New Roman" panose="02020603050405020304" pitchFamily="18" charset="0"/>
              </a:rPr>
              <a:t>efects </a:t>
            </a:r>
            <a:r>
              <a:rPr lang="en-US" sz="2800" b="1" dirty="0">
                <a:latin typeface="Times New Roman" panose="02020603050405020304" pitchFamily="18" charset="0"/>
                <a:cs typeface="Times New Roman" panose="02020603050405020304" pitchFamily="18" charset="0"/>
              </a:rPr>
              <a:t>D</a:t>
            </a:r>
            <a:r>
              <a:rPr lang="en-US" sz="2800" b="1" dirty="0" smtClean="0">
                <a:latin typeface="Times New Roman" panose="02020603050405020304" pitchFamily="18" charset="0"/>
                <a:cs typeface="Times New Roman" panose="02020603050405020304" pitchFamily="18" charset="0"/>
              </a:rPr>
              <a:t>etection</a:t>
            </a:r>
            <a:endParaRPr lang="en-US" sz="2800" b="1" dirty="0">
              <a:latin typeface="Times New Roman" panose="02020603050405020304" pitchFamily="18" charset="0"/>
              <a:cs typeface="Times New Roman" panose="02020603050405020304" pitchFamily="18" charset="0"/>
            </a:endParaRPr>
          </a:p>
        </p:txBody>
      </p:sp>
      <p:sp>
        <p:nvSpPr>
          <p:cNvPr id="13" name="Прямоугольник 12"/>
          <p:cNvSpPr/>
          <p:nvPr/>
        </p:nvSpPr>
        <p:spPr>
          <a:xfrm>
            <a:off x="1440000" y="4743466"/>
            <a:ext cx="1528560" cy="1231106"/>
          </a:xfrm>
          <a:prstGeom prst="rect">
            <a:avLst/>
          </a:prstGeom>
        </p:spPr>
        <p:txBody>
          <a:bodyPr wrap="none">
            <a:spAutoFit/>
          </a:bodyPr>
          <a:lstStyle/>
          <a:p>
            <a:r>
              <a:rPr lang="uk-UA" sz="1600" dirty="0" smtClean="0">
                <a:latin typeface="Times New Roman" panose="02020603050405020304" pitchFamily="18" charset="0"/>
                <a:cs typeface="Times New Roman" panose="02020603050405020304" pitchFamily="18" charset="0"/>
              </a:rPr>
              <a:t>Виконав</a:t>
            </a:r>
          </a:p>
          <a:p>
            <a:r>
              <a:rPr lang="uk-UA" sz="1600" dirty="0" smtClean="0">
                <a:latin typeface="Times New Roman" panose="02020603050405020304" pitchFamily="18" charset="0"/>
                <a:cs typeface="Times New Roman" panose="02020603050405020304" pitchFamily="18" charset="0"/>
              </a:rPr>
              <a:t>ст. гр. КНТ-137</a:t>
            </a:r>
          </a:p>
          <a:p>
            <a:endParaRPr lang="uk-UA" sz="1000" dirty="0">
              <a:latin typeface="Times New Roman" panose="02020603050405020304" pitchFamily="18" charset="0"/>
              <a:cs typeface="Times New Roman" panose="02020603050405020304" pitchFamily="18" charset="0"/>
            </a:endParaRPr>
          </a:p>
          <a:p>
            <a:r>
              <a:rPr lang="uk-UA" sz="1600" dirty="0" smtClean="0">
                <a:latin typeface="Times New Roman" panose="02020603050405020304" pitchFamily="18" charset="0"/>
                <a:cs typeface="Times New Roman" panose="02020603050405020304" pitchFamily="18" charset="0"/>
              </a:rPr>
              <a:t>Керівник</a:t>
            </a:r>
            <a:br>
              <a:rPr lang="uk-UA" sz="1600" dirty="0" smtClean="0">
                <a:latin typeface="Times New Roman" panose="02020603050405020304" pitchFamily="18" charset="0"/>
                <a:cs typeface="Times New Roman" panose="02020603050405020304" pitchFamily="18" charset="0"/>
              </a:rPr>
            </a:br>
            <a:r>
              <a:rPr lang="uk-UA" sz="1600" dirty="0" smtClean="0">
                <a:latin typeface="Times New Roman" panose="02020603050405020304" pitchFamily="18" charset="0"/>
                <a:cs typeface="Times New Roman" panose="02020603050405020304" pitchFamily="18" charset="0"/>
              </a:rPr>
              <a:t>к.т.н., доцент</a:t>
            </a:r>
            <a:endParaRPr lang="en-US" sz="1600" dirty="0">
              <a:latin typeface="Times New Roman" panose="02020603050405020304" pitchFamily="18" charset="0"/>
              <a:cs typeface="Times New Roman" panose="02020603050405020304" pitchFamily="18" charset="0"/>
            </a:endParaRPr>
          </a:p>
        </p:txBody>
      </p:sp>
      <p:sp>
        <p:nvSpPr>
          <p:cNvPr id="14" name="Прямоугольник 13"/>
          <p:cNvSpPr/>
          <p:nvPr/>
        </p:nvSpPr>
        <p:spPr>
          <a:xfrm>
            <a:off x="9309100" y="4989687"/>
            <a:ext cx="1481916" cy="1015663"/>
          </a:xfrm>
          <a:prstGeom prst="rect">
            <a:avLst/>
          </a:prstGeom>
        </p:spPr>
        <p:txBody>
          <a:bodyPr wrap="square">
            <a:spAutoFit/>
          </a:bodyPr>
          <a:lstStyle/>
          <a:p>
            <a:r>
              <a:rPr lang="uk-UA" sz="1600" dirty="0" smtClean="0">
                <a:latin typeface="Times New Roman" panose="02020603050405020304" pitchFamily="18" charset="0"/>
                <a:cs typeface="Times New Roman" panose="02020603050405020304" pitchFamily="18" charset="0"/>
              </a:rPr>
              <a:t>В.В. Козлов</a:t>
            </a:r>
          </a:p>
          <a:p>
            <a:endParaRPr lang="uk-UA" sz="1000" dirty="0">
              <a:latin typeface="Times New Roman" panose="02020603050405020304" pitchFamily="18" charset="0"/>
              <a:cs typeface="Times New Roman" panose="02020603050405020304" pitchFamily="18" charset="0"/>
            </a:endParaRPr>
          </a:p>
          <a:p>
            <a:endParaRPr lang="uk-UA" sz="1600" dirty="0" smtClean="0">
              <a:latin typeface="Times New Roman" panose="02020603050405020304" pitchFamily="18" charset="0"/>
              <a:cs typeface="Times New Roman" panose="02020603050405020304" pitchFamily="18" charset="0"/>
            </a:endParaRPr>
          </a:p>
          <a:p>
            <a:r>
              <a:rPr lang="uk-UA" sz="1600" dirty="0" smtClean="0">
                <a:latin typeface="Times New Roman" panose="02020603050405020304" pitchFamily="18" charset="0"/>
                <a:cs typeface="Times New Roman" panose="02020603050405020304" pitchFamily="18" charset="0"/>
              </a:rPr>
              <a:t>А.О. Олійник</a:t>
            </a:r>
            <a:endParaRPr lang="en-US" sz="1600" dirty="0">
              <a:latin typeface="Times New Roman" panose="02020603050405020304" pitchFamily="18" charset="0"/>
              <a:cs typeface="Times New Roman" panose="02020603050405020304" pitchFamily="18" charset="0"/>
            </a:endParaRPr>
          </a:p>
        </p:txBody>
      </p:sp>
      <p:sp>
        <p:nvSpPr>
          <p:cNvPr id="15" name="Прямоугольник 14"/>
          <p:cNvSpPr/>
          <p:nvPr/>
        </p:nvSpPr>
        <p:spPr>
          <a:xfrm>
            <a:off x="5824124" y="6022934"/>
            <a:ext cx="543739" cy="307777"/>
          </a:xfrm>
          <a:prstGeom prst="rect">
            <a:avLst/>
          </a:prstGeom>
        </p:spPr>
        <p:txBody>
          <a:bodyPr wrap="none">
            <a:spAutoFit/>
          </a:bodyPr>
          <a:lstStyle/>
          <a:p>
            <a:r>
              <a:rPr lang="uk-UA" sz="1400" dirty="0" smtClean="0">
                <a:latin typeface="Times New Roman" panose="02020603050405020304" pitchFamily="18" charset="0"/>
                <a:cs typeface="Times New Roman" panose="02020603050405020304" pitchFamily="18" charset="0"/>
              </a:rPr>
              <a:t>2021</a:t>
            </a:r>
            <a:endParaRPr lang="en-US" sz="1400" dirty="0">
              <a:latin typeface="Times New Roman" panose="02020603050405020304" pitchFamily="18" charset="0"/>
              <a:cs typeface="Times New Roman" panose="02020603050405020304" pitchFamily="18" charset="0"/>
            </a:endParaRPr>
          </a:p>
        </p:txBody>
      </p:sp>
      <p:cxnSp>
        <p:nvCxnSpPr>
          <p:cNvPr id="17" name="Прямая соединительная линия 16"/>
          <p:cNvCxnSpPr/>
          <p:nvPr/>
        </p:nvCxnSpPr>
        <p:spPr>
          <a:xfrm>
            <a:off x="1973647" y="3759200"/>
            <a:ext cx="8223726" cy="0"/>
          </a:xfrm>
          <a:prstGeom prst="line">
            <a:avLst/>
          </a:prstGeom>
          <a:ln>
            <a:prstDash val="sysDash"/>
          </a:ln>
          <a:effectLst>
            <a:outerShdw blurRad="63500" sx="102000" sy="102000" algn="ctr"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18" name="Номер слайда 17"/>
          <p:cNvSpPr>
            <a:spLocks noGrp="1"/>
          </p:cNvSpPr>
          <p:nvPr>
            <p:ph type="sldNum" sz="quarter" idx="12"/>
          </p:nvPr>
        </p:nvSpPr>
        <p:spPr>
          <a:xfrm>
            <a:off x="9515319" y="639333"/>
            <a:ext cx="2111881" cy="228600"/>
          </a:xfrm>
        </p:spPr>
        <p:txBody>
          <a:bodyPr/>
          <a:lstStyle/>
          <a:p>
            <a:fld id="{5D92245B-65ED-4D65-A8A6-90A237D74107}" type="slidenum">
              <a:rPr lang="en-US" sz="1200" smtClean="0"/>
              <a:t>1</a:t>
            </a:fld>
            <a:endParaRPr lang="en-US" sz="1200" dirty="0"/>
          </a:p>
        </p:txBody>
      </p:sp>
    </p:spTree>
    <p:extLst>
      <p:ext uri="{BB962C8B-B14F-4D97-AF65-F5344CB8AC3E}">
        <p14:creationId xmlns:p14="http://schemas.microsoft.com/office/powerpoint/2010/main" val="7979971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59401" y="360000"/>
            <a:ext cx="11473200" cy="6138000"/>
          </a:xfrm>
          <a:prstGeom prst="rect">
            <a:avLst/>
          </a:prstGeom>
          <a:pattFill prst="pct5">
            <a:fgClr>
              <a:schemeClr val="bg1">
                <a:lumMod val="85000"/>
              </a:schemeClr>
            </a:fgClr>
            <a:bgClr>
              <a:schemeClr val="bg1"/>
            </a:bgClr>
          </a:pattFill>
          <a:ln w="6350">
            <a:solidFill>
              <a:schemeClr val="tx1"/>
            </a:solid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Прямоугольник 10"/>
          <p:cNvSpPr/>
          <p:nvPr/>
        </p:nvSpPr>
        <p:spPr>
          <a:xfrm>
            <a:off x="359401" y="487000"/>
            <a:ext cx="11473199" cy="523220"/>
          </a:xfrm>
          <a:prstGeom prst="rect">
            <a:avLst/>
          </a:prstGeom>
        </p:spPr>
        <p:txBody>
          <a:bodyPr wrap="square">
            <a:spAutoFit/>
          </a:bodyPr>
          <a:lstStyle/>
          <a:p>
            <a:pPr algn="ctr"/>
            <a:r>
              <a:rPr lang="uk-UA" sz="2800" b="1" dirty="0" smtClean="0">
                <a:latin typeface="Times New Roman" panose="02020603050405020304" pitchFamily="18" charset="0"/>
                <a:cs typeface="Times New Roman" panose="02020603050405020304" pitchFamily="18" charset="0"/>
              </a:rPr>
              <a:t>Структура програмного забезпечення</a:t>
            </a:r>
            <a:endParaRPr lang="en-US" sz="2800" b="1" dirty="0">
              <a:latin typeface="Times New Roman" panose="02020603050405020304" pitchFamily="18" charset="0"/>
              <a:cs typeface="Times New Roman" panose="02020603050405020304" pitchFamily="18" charset="0"/>
            </a:endParaRPr>
          </a:p>
        </p:txBody>
      </p:sp>
      <p:sp>
        <p:nvSpPr>
          <p:cNvPr id="12" name="Номер слайда 11"/>
          <p:cNvSpPr>
            <a:spLocks noGrp="1"/>
          </p:cNvSpPr>
          <p:nvPr>
            <p:ph type="sldNum" sz="quarter" idx="12"/>
          </p:nvPr>
        </p:nvSpPr>
        <p:spPr>
          <a:xfrm>
            <a:off x="9657219" y="440600"/>
            <a:ext cx="2111881" cy="228600"/>
          </a:xfrm>
        </p:spPr>
        <p:txBody>
          <a:bodyPr/>
          <a:lstStyle/>
          <a:p>
            <a:fld id="{5D92245B-65ED-4D65-A8A6-90A237D74107}" type="slidenum">
              <a:rPr lang="en-US" sz="1200" smtClean="0"/>
              <a:t>10</a:t>
            </a:fld>
            <a:endParaRPr lang="en-US" sz="1200" dirty="0"/>
          </a:p>
        </p:txBody>
      </p:sp>
      <p:grpSp>
        <p:nvGrpSpPr>
          <p:cNvPr id="9" name="Группа 8"/>
          <p:cNvGrpSpPr/>
          <p:nvPr/>
        </p:nvGrpSpPr>
        <p:grpSpPr>
          <a:xfrm>
            <a:off x="1459801" y="1229588"/>
            <a:ext cx="9272398" cy="5064432"/>
            <a:chOff x="1101467" y="1137220"/>
            <a:chExt cx="9272398" cy="5064432"/>
          </a:xfrm>
        </p:grpSpPr>
        <p:grpSp>
          <p:nvGrpSpPr>
            <p:cNvPr id="6" name="Группа 5"/>
            <p:cNvGrpSpPr/>
            <p:nvPr/>
          </p:nvGrpSpPr>
          <p:grpSpPr>
            <a:xfrm>
              <a:off x="1101467" y="1137220"/>
              <a:ext cx="2133663" cy="5064432"/>
              <a:chOff x="1517103" y="1129794"/>
              <a:chExt cx="2133663" cy="5064432"/>
            </a:xfrm>
          </p:grpSpPr>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7103" y="1129794"/>
                <a:ext cx="2133663" cy="4598411"/>
              </a:xfrm>
              <a:prstGeom prst="rect">
                <a:avLst/>
              </a:prstGeom>
            </p:spPr>
          </p:pic>
          <p:sp>
            <p:nvSpPr>
              <p:cNvPr id="7" name="Прямоугольник 6"/>
              <p:cNvSpPr/>
              <p:nvPr/>
            </p:nvSpPr>
            <p:spPr>
              <a:xfrm>
                <a:off x="1517103" y="5763339"/>
                <a:ext cx="2133663" cy="430887"/>
              </a:xfrm>
              <a:prstGeom prst="rect">
                <a:avLst/>
              </a:prstGeom>
            </p:spPr>
            <p:txBody>
              <a:bodyPr wrap="square">
                <a:spAutoFit/>
              </a:bodyPr>
              <a:lstStyle/>
              <a:p>
                <a:pPr algn="ctr"/>
                <a:r>
                  <a:rPr lang="uk-UA" sz="1100" dirty="0" smtClean="0">
                    <a:latin typeface="Times New Roman" panose="02020603050405020304" pitchFamily="18" charset="0"/>
                    <a:cs typeface="Times New Roman" panose="02020603050405020304" pitchFamily="18" charset="0"/>
                  </a:rPr>
                  <a:t>Загальна структура розробленої програми</a:t>
                </a:r>
                <a:endParaRPr lang="en-US" sz="1100" dirty="0">
                  <a:latin typeface="Times New Roman" panose="02020603050405020304" pitchFamily="18" charset="0"/>
                  <a:cs typeface="Times New Roman" panose="02020603050405020304" pitchFamily="18" charset="0"/>
                </a:endParaRPr>
              </a:p>
            </p:txBody>
          </p:sp>
        </p:grpSp>
        <p:grpSp>
          <p:nvGrpSpPr>
            <p:cNvPr id="5" name="Группа 4"/>
            <p:cNvGrpSpPr/>
            <p:nvPr/>
          </p:nvGrpSpPr>
          <p:grpSpPr>
            <a:xfrm>
              <a:off x="3594764" y="1221724"/>
              <a:ext cx="6779101" cy="4887729"/>
              <a:chOff x="4472087" y="1137220"/>
              <a:chExt cx="6779101" cy="4887729"/>
            </a:xfrm>
          </p:grpSpPr>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2087" y="1137220"/>
                <a:ext cx="6779101" cy="4598411"/>
              </a:xfrm>
              <a:prstGeom prst="rect">
                <a:avLst/>
              </a:prstGeom>
            </p:spPr>
          </p:pic>
          <p:sp>
            <p:nvSpPr>
              <p:cNvPr id="8" name="Прямоугольник 7"/>
              <p:cNvSpPr/>
              <p:nvPr/>
            </p:nvSpPr>
            <p:spPr>
              <a:xfrm>
                <a:off x="4472088" y="5763339"/>
                <a:ext cx="6779100" cy="261610"/>
              </a:xfrm>
              <a:prstGeom prst="rect">
                <a:avLst/>
              </a:prstGeom>
            </p:spPr>
            <p:txBody>
              <a:bodyPr wrap="square">
                <a:spAutoFit/>
              </a:bodyPr>
              <a:lstStyle/>
              <a:p>
                <a:pPr algn="ctr"/>
                <a:r>
                  <a:rPr lang="uk-UA" sz="1100" dirty="0" smtClean="0">
                    <a:latin typeface="Times New Roman" panose="02020603050405020304" pitchFamily="18" charset="0"/>
                    <a:cs typeface="Times New Roman" panose="02020603050405020304" pitchFamily="18" charset="0"/>
                  </a:rPr>
                  <a:t>Діаграма класів програми</a:t>
                </a:r>
                <a:endParaRPr lang="en-US" sz="1100" dirty="0">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10255290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59401" y="360000"/>
            <a:ext cx="11473200" cy="6138000"/>
          </a:xfrm>
          <a:prstGeom prst="rect">
            <a:avLst/>
          </a:prstGeom>
          <a:pattFill prst="pct5">
            <a:fgClr>
              <a:schemeClr val="bg1">
                <a:lumMod val="85000"/>
              </a:schemeClr>
            </a:fgClr>
            <a:bgClr>
              <a:schemeClr val="bg1"/>
            </a:bgClr>
          </a:pattFill>
          <a:ln w="6350">
            <a:solidFill>
              <a:schemeClr val="tx1"/>
            </a:solid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Прямоугольник 10"/>
          <p:cNvSpPr/>
          <p:nvPr/>
        </p:nvSpPr>
        <p:spPr>
          <a:xfrm>
            <a:off x="359401" y="487000"/>
            <a:ext cx="11473199" cy="523220"/>
          </a:xfrm>
          <a:prstGeom prst="rect">
            <a:avLst/>
          </a:prstGeom>
        </p:spPr>
        <p:txBody>
          <a:bodyPr wrap="square">
            <a:spAutoFit/>
          </a:bodyPr>
          <a:lstStyle/>
          <a:p>
            <a:pPr algn="ctr"/>
            <a:r>
              <a:rPr lang="uk-UA" sz="2800" b="1" dirty="0" smtClean="0">
                <a:latin typeface="Times New Roman" panose="02020603050405020304" pitchFamily="18" charset="0"/>
                <a:cs typeface="Times New Roman" panose="02020603050405020304" pitchFamily="18" charset="0"/>
              </a:rPr>
              <a:t>Реалізація нейромережевих моделей </a:t>
            </a:r>
            <a:r>
              <a:rPr lang="en-US" sz="2800" b="1" dirty="0" smtClean="0">
                <a:latin typeface="Times New Roman" panose="02020603050405020304" pitchFamily="18" charset="0"/>
                <a:cs typeface="Times New Roman" panose="02020603050405020304" pitchFamily="18" charset="0"/>
              </a:rPr>
              <a:t>VGG</a:t>
            </a:r>
            <a:endParaRPr lang="en-US" sz="2800" b="1" dirty="0">
              <a:latin typeface="Times New Roman" panose="02020603050405020304" pitchFamily="18" charset="0"/>
              <a:cs typeface="Times New Roman" panose="02020603050405020304" pitchFamily="18" charset="0"/>
            </a:endParaRPr>
          </a:p>
        </p:txBody>
      </p:sp>
      <p:sp>
        <p:nvSpPr>
          <p:cNvPr id="12" name="Номер слайда 11"/>
          <p:cNvSpPr>
            <a:spLocks noGrp="1"/>
          </p:cNvSpPr>
          <p:nvPr>
            <p:ph type="sldNum" sz="quarter" idx="12"/>
          </p:nvPr>
        </p:nvSpPr>
        <p:spPr>
          <a:xfrm>
            <a:off x="9657219" y="440600"/>
            <a:ext cx="2111881" cy="228600"/>
          </a:xfrm>
        </p:spPr>
        <p:txBody>
          <a:bodyPr/>
          <a:lstStyle/>
          <a:p>
            <a:fld id="{5D92245B-65ED-4D65-A8A6-90A237D74107}" type="slidenum">
              <a:rPr lang="en-US" sz="1200" smtClean="0"/>
              <a:t>11</a:t>
            </a:fld>
            <a:endParaRPr lang="en-US" sz="1200" dirty="0"/>
          </a:p>
        </p:txBody>
      </p:sp>
      <p:graphicFrame>
        <p:nvGraphicFramePr>
          <p:cNvPr id="3" name="Таблица 2"/>
          <p:cNvGraphicFramePr>
            <a:graphicFrameLocks noGrp="1"/>
          </p:cNvGraphicFramePr>
          <p:nvPr>
            <p:extLst>
              <p:ext uri="{D42A27DB-BD31-4B8C-83A1-F6EECF244321}">
                <p14:modId xmlns:p14="http://schemas.microsoft.com/office/powerpoint/2010/main" val="2344440423"/>
              </p:ext>
            </p:extLst>
          </p:nvPr>
        </p:nvGraphicFramePr>
        <p:xfrm>
          <a:off x="645028" y="1773229"/>
          <a:ext cx="3612942" cy="3833432"/>
        </p:xfrm>
        <a:graphic>
          <a:graphicData uri="http://schemas.openxmlformats.org/drawingml/2006/table">
            <a:tbl>
              <a:tblPr firstRow="1" bandRow="1">
                <a:tableStyleId>{5C22544A-7EE6-4342-B048-85BDC9FD1C3A}</a:tableStyleId>
              </a:tblPr>
              <a:tblGrid>
                <a:gridCol w="756114">
                  <a:extLst>
                    <a:ext uri="{9D8B030D-6E8A-4147-A177-3AD203B41FA5}">
                      <a16:colId xmlns:a16="http://schemas.microsoft.com/office/drawing/2014/main" val="4003119127"/>
                    </a:ext>
                  </a:extLst>
                </a:gridCol>
                <a:gridCol w="1527234">
                  <a:extLst>
                    <a:ext uri="{9D8B030D-6E8A-4147-A177-3AD203B41FA5}">
                      <a16:colId xmlns:a16="http://schemas.microsoft.com/office/drawing/2014/main" val="1805076171"/>
                    </a:ext>
                  </a:extLst>
                </a:gridCol>
                <a:gridCol w="1329594">
                  <a:extLst>
                    <a:ext uri="{9D8B030D-6E8A-4147-A177-3AD203B41FA5}">
                      <a16:colId xmlns:a16="http://schemas.microsoft.com/office/drawing/2014/main" val="2781433707"/>
                    </a:ext>
                  </a:extLst>
                </a:gridCol>
              </a:tblGrid>
              <a:tr h="325262">
                <a:tc>
                  <a:txBody>
                    <a:bodyPr/>
                    <a:lstStyle/>
                    <a:p>
                      <a:pPr algn="ctr" fontAlgn="ctr"/>
                      <a:r>
                        <a:rPr lang="uk-UA" sz="1000" u="none" strike="noStrike" dirty="0">
                          <a:effectLst/>
                          <a:latin typeface="Times New Roman" panose="02020603050405020304" pitchFamily="18" charset="0"/>
                          <a:cs typeface="Times New Roman" panose="02020603050405020304" pitchFamily="18" charset="0"/>
                        </a:rPr>
                        <a:t>Назва шару</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109" marR="4109" marT="4109" marB="0" anchor="ctr"/>
                </a:tc>
                <a:tc>
                  <a:txBody>
                    <a:bodyPr/>
                    <a:lstStyle/>
                    <a:p>
                      <a:pPr algn="ctr" fontAlgn="ctr"/>
                      <a:r>
                        <a:rPr lang="uk-UA" sz="1000" u="none" strike="noStrike" dirty="0">
                          <a:effectLst/>
                          <a:latin typeface="Times New Roman" panose="02020603050405020304" pitchFamily="18" charset="0"/>
                          <a:cs typeface="Times New Roman" panose="02020603050405020304" pitchFamily="18" charset="0"/>
                        </a:rPr>
                        <a:t>Опис</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109" marR="4109" marT="4109" marB="0" anchor="ctr"/>
                </a:tc>
                <a:tc>
                  <a:txBody>
                    <a:bodyPr/>
                    <a:lstStyle/>
                    <a:p>
                      <a:pPr algn="ctr" fontAlgn="ctr"/>
                      <a:r>
                        <a:rPr lang="uk-UA" sz="1000" u="none" strike="noStrike" dirty="0">
                          <a:effectLst/>
                          <a:latin typeface="Times New Roman" panose="02020603050405020304" pitchFamily="18" charset="0"/>
                          <a:cs typeface="Times New Roman" panose="02020603050405020304" pitchFamily="18" charset="0"/>
                        </a:rPr>
                        <a:t>Основні параметри</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109" marR="4109" marT="4109" marB="0" anchor="ctr"/>
                </a:tc>
                <a:extLst>
                  <a:ext uri="{0D108BD9-81ED-4DB2-BD59-A6C34878D82A}">
                    <a16:rowId xmlns:a16="http://schemas.microsoft.com/office/drawing/2014/main" val="2285992180"/>
                  </a:ext>
                </a:extLst>
              </a:tr>
              <a:tr h="231922">
                <a:tc rowSpan="5">
                  <a:txBody>
                    <a:bodyPr/>
                    <a:lstStyle/>
                    <a:p>
                      <a:pPr algn="l" fontAlgn="ctr"/>
                      <a:r>
                        <a:rPr lang="en-US" sz="1000" u="none" strike="noStrike" dirty="0" smtClean="0">
                          <a:effectLst/>
                          <a:latin typeface="Times New Roman" panose="02020603050405020304" pitchFamily="18" charset="0"/>
                          <a:cs typeface="Times New Roman" panose="02020603050405020304" pitchFamily="18" charset="0"/>
                        </a:rPr>
                        <a:t>  Conv2D</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109" marR="4109" marT="4109" marB="0" anchor="ctr"/>
                </a:tc>
                <a:tc rowSpan="5">
                  <a:txBody>
                    <a:bodyPr/>
                    <a:lstStyle/>
                    <a:p>
                      <a:pPr algn="l" fontAlgn="ctr"/>
                      <a:r>
                        <a:rPr lang="uk-UA" sz="1000" u="none" strike="noStrike" dirty="0">
                          <a:effectLst/>
                          <a:latin typeface="Times New Roman" panose="02020603050405020304" pitchFamily="18" charset="0"/>
                          <a:cs typeface="Times New Roman" panose="02020603050405020304" pitchFamily="18" charset="0"/>
                        </a:rPr>
                        <a:t>Створює ядро згортки, яке спільно з входом шару створює тензор вихідних даних</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109" marR="4109" marT="4109" marB="0" anchor="ctr"/>
                </a:tc>
                <a:tc>
                  <a:txBody>
                    <a:bodyPr/>
                    <a:lstStyle/>
                    <a:p>
                      <a:pPr algn="l" fontAlgn="ctr"/>
                      <a:r>
                        <a:rPr lang="uk-UA" sz="1000" u="none" strike="noStrike">
                          <a:effectLst/>
                          <a:latin typeface="Times New Roman" panose="02020603050405020304" pitchFamily="18" charset="0"/>
                          <a:cs typeface="Times New Roman" panose="02020603050405020304" pitchFamily="18" charset="0"/>
                        </a:rPr>
                        <a:t>Кількість фільтрів на виході</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4109" marR="4109" marT="4109" marB="0" anchor="ctr"/>
                </a:tc>
                <a:extLst>
                  <a:ext uri="{0D108BD9-81ED-4DB2-BD59-A6C34878D82A}">
                    <a16:rowId xmlns:a16="http://schemas.microsoft.com/office/drawing/2014/main" val="3987744340"/>
                  </a:ext>
                </a:extLst>
              </a:tr>
              <a:tr h="174553">
                <a:tc vMerge="1">
                  <a:txBody>
                    <a:bodyPr/>
                    <a:lstStyle/>
                    <a:p>
                      <a:endParaRPr lang="en-US"/>
                    </a:p>
                  </a:txBody>
                  <a:tcPr/>
                </a:tc>
                <a:tc vMerge="1">
                  <a:txBody>
                    <a:bodyPr/>
                    <a:lstStyle/>
                    <a:p>
                      <a:endParaRPr lang="en-US"/>
                    </a:p>
                  </a:txBody>
                  <a:tcPr/>
                </a:tc>
                <a:tc>
                  <a:txBody>
                    <a:bodyPr/>
                    <a:lstStyle/>
                    <a:p>
                      <a:pPr algn="l" fontAlgn="ctr"/>
                      <a:r>
                        <a:rPr lang="uk-UA" sz="1000" u="none" strike="noStrike">
                          <a:effectLst/>
                          <a:latin typeface="Times New Roman" panose="02020603050405020304" pitchFamily="18" charset="0"/>
                          <a:cs typeface="Times New Roman" panose="02020603050405020304" pitchFamily="18" charset="0"/>
                        </a:rPr>
                        <a:t>Розмір ядра сгортки</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4109" marR="4109" marT="4109" marB="0" anchor="ctr"/>
                </a:tc>
                <a:extLst>
                  <a:ext uri="{0D108BD9-81ED-4DB2-BD59-A6C34878D82A}">
                    <a16:rowId xmlns:a16="http://schemas.microsoft.com/office/drawing/2014/main" val="248669802"/>
                  </a:ext>
                </a:extLst>
              </a:tr>
              <a:tr h="174553">
                <a:tc vMerge="1">
                  <a:txBody>
                    <a:bodyPr/>
                    <a:lstStyle/>
                    <a:p>
                      <a:endParaRPr lang="en-US"/>
                    </a:p>
                  </a:txBody>
                  <a:tcPr/>
                </a:tc>
                <a:tc vMerge="1">
                  <a:txBody>
                    <a:bodyPr/>
                    <a:lstStyle/>
                    <a:p>
                      <a:endParaRPr lang="en-US"/>
                    </a:p>
                  </a:txBody>
                  <a:tcPr/>
                </a:tc>
                <a:tc>
                  <a:txBody>
                    <a:bodyPr/>
                    <a:lstStyle/>
                    <a:p>
                      <a:pPr algn="l" fontAlgn="ctr"/>
                      <a:r>
                        <a:rPr lang="uk-UA" sz="1000" u="none" strike="noStrike">
                          <a:effectLst/>
                          <a:latin typeface="Times New Roman" panose="02020603050405020304" pitchFamily="18" charset="0"/>
                          <a:cs typeface="Times New Roman" panose="02020603050405020304" pitchFamily="18" charset="0"/>
                        </a:rPr>
                        <a:t>Тип вирівнювання</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4109" marR="4109" marT="4109" marB="0" anchor="ctr"/>
                </a:tc>
                <a:extLst>
                  <a:ext uri="{0D108BD9-81ED-4DB2-BD59-A6C34878D82A}">
                    <a16:rowId xmlns:a16="http://schemas.microsoft.com/office/drawing/2014/main" val="1365668531"/>
                  </a:ext>
                </a:extLst>
              </a:tr>
              <a:tr h="174553">
                <a:tc vMerge="1">
                  <a:txBody>
                    <a:bodyPr/>
                    <a:lstStyle/>
                    <a:p>
                      <a:endParaRPr lang="en-US"/>
                    </a:p>
                  </a:txBody>
                  <a:tcPr/>
                </a:tc>
                <a:tc vMerge="1">
                  <a:txBody>
                    <a:bodyPr/>
                    <a:lstStyle/>
                    <a:p>
                      <a:endParaRPr lang="en-US"/>
                    </a:p>
                  </a:txBody>
                  <a:tcPr/>
                </a:tc>
                <a:tc>
                  <a:txBody>
                    <a:bodyPr/>
                    <a:lstStyle/>
                    <a:p>
                      <a:pPr algn="l" fontAlgn="ctr"/>
                      <a:r>
                        <a:rPr lang="uk-UA" sz="1000" u="none" strike="noStrike">
                          <a:effectLst/>
                          <a:latin typeface="Times New Roman" panose="02020603050405020304" pitchFamily="18" charset="0"/>
                          <a:cs typeface="Times New Roman" panose="02020603050405020304" pitchFamily="18" charset="0"/>
                        </a:rPr>
                        <a:t>Тип функції активації</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4109" marR="4109" marT="4109" marB="0" anchor="ctr"/>
                </a:tc>
                <a:extLst>
                  <a:ext uri="{0D108BD9-81ED-4DB2-BD59-A6C34878D82A}">
                    <a16:rowId xmlns:a16="http://schemas.microsoft.com/office/drawing/2014/main" val="698391857"/>
                  </a:ext>
                </a:extLst>
              </a:tr>
              <a:tr h="231922">
                <a:tc vMerge="1">
                  <a:txBody>
                    <a:bodyPr/>
                    <a:lstStyle/>
                    <a:p>
                      <a:endParaRPr lang="en-US"/>
                    </a:p>
                  </a:txBody>
                  <a:tcPr/>
                </a:tc>
                <a:tc vMerge="1">
                  <a:txBody>
                    <a:bodyPr/>
                    <a:lstStyle/>
                    <a:p>
                      <a:endParaRPr lang="en-US"/>
                    </a:p>
                  </a:txBody>
                  <a:tcPr/>
                </a:tc>
                <a:tc>
                  <a:txBody>
                    <a:bodyPr/>
                    <a:lstStyle/>
                    <a:p>
                      <a:pPr algn="l" fontAlgn="ctr"/>
                      <a:r>
                        <a:rPr lang="uk-UA" sz="1000" u="none" strike="noStrike">
                          <a:effectLst/>
                          <a:latin typeface="Times New Roman" panose="02020603050405020304" pitchFamily="18" charset="0"/>
                          <a:cs typeface="Times New Roman" panose="02020603050405020304" pitchFamily="18" charset="0"/>
                        </a:rPr>
                        <a:t>Форма вхідного тензора</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4109" marR="4109" marT="4109" marB="0" anchor="ctr"/>
                </a:tc>
                <a:extLst>
                  <a:ext uri="{0D108BD9-81ED-4DB2-BD59-A6C34878D82A}">
                    <a16:rowId xmlns:a16="http://schemas.microsoft.com/office/drawing/2014/main" val="1407137108"/>
                  </a:ext>
                </a:extLst>
              </a:tr>
              <a:tr h="643449">
                <a:tc>
                  <a:txBody>
                    <a:bodyPr/>
                    <a:lstStyle/>
                    <a:p>
                      <a:pPr algn="l" fontAlgn="ctr"/>
                      <a:r>
                        <a:rPr lang="en-US" sz="1000" u="none" strike="noStrike" dirty="0" smtClean="0">
                          <a:effectLst/>
                          <a:latin typeface="Times New Roman" panose="02020603050405020304" pitchFamily="18" charset="0"/>
                          <a:cs typeface="Times New Roman" panose="02020603050405020304" pitchFamily="18" charset="0"/>
                        </a:rPr>
                        <a:t>  Lambda</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109" marR="4109" marT="4109" marB="0" anchor="ctr"/>
                </a:tc>
                <a:tc>
                  <a:txBody>
                    <a:bodyPr/>
                    <a:lstStyle/>
                    <a:p>
                      <a:pPr algn="l" fontAlgn="ctr"/>
                      <a:r>
                        <a:rPr lang="uk-UA" sz="1000" u="none" strike="noStrike" dirty="0">
                          <a:effectLst/>
                          <a:latin typeface="Times New Roman" panose="02020603050405020304" pitchFamily="18" charset="0"/>
                          <a:cs typeface="Times New Roman" panose="02020603050405020304" pitchFamily="18" charset="0"/>
                        </a:rPr>
                        <a:t>Надає можливість використання довільних виразів в побудованій послідовній моделі</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109" marR="4109" marT="4109" marB="0" anchor="ctr"/>
                </a:tc>
                <a:tc>
                  <a:txBody>
                    <a:bodyPr/>
                    <a:lstStyle/>
                    <a:p>
                      <a:pPr algn="l" fontAlgn="ctr"/>
                      <a:r>
                        <a:rPr lang="uk-UA" sz="1000" u="none" strike="noStrike" dirty="0">
                          <a:effectLst/>
                          <a:latin typeface="Times New Roman" panose="02020603050405020304" pitchFamily="18" charset="0"/>
                          <a:cs typeface="Times New Roman" panose="02020603050405020304" pitchFamily="18" charset="0"/>
                        </a:rPr>
                        <a:t>Залежить від довільного виразу, який використовується</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109" marR="4109" marT="4109" marB="0" anchor="ctr"/>
                </a:tc>
                <a:extLst>
                  <a:ext uri="{0D108BD9-81ED-4DB2-BD59-A6C34878D82A}">
                    <a16:rowId xmlns:a16="http://schemas.microsoft.com/office/drawing/2014/main" val="4004226952"/>
                  </a:ext>
                </a:extLst>
              </a:tr>
              <a:tr h="626335">
                <a:tc rowSpan="3">
                  <a:txBody>
                    <a:bodyPr/>
                    <a:lstStyle/>
                    <a:p>
                      <a:pPr algn="l" fontAlgn="ctr"/>
                      <a:r>
                        <a:rPr lang="en-US" sz="1000" u="none" strike="noStrike" dirty="0" smtClean="0">
                          <a:effectLst/>
                          <a:latin typeface="Times New Roman" panose="02020603050405020304" pitchFamily="18" charset="0"/>
                          <a:cs typeface="Times New Roman" panose="02020603050405020304" pitchFamily="18" charset="0"/>
                        </a:rPr>
                        <a:t>  MaxPool2D</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109" marR="4109" marT="4109" marB="0" anchor="ctr"/>
                </a:tc>
                <a:tc rowSpan="3">
                  <a:txBody>
                    <a:bodyPr/>
                    <a:lstStyle/>
                    <a:p>
                      <a:pPr algn="l" fontAlgn="ctr"/>
                      <a:r>
                        <a:rPr lang="uk-UA" sz="1000" u="none" strike="noStrike" dirty="0">
                          <a:effectLst/>
                          <a:latin typeface="Times New Roman" panose="02020603050405020304" pitchFamily="18" charset="0"/>
                          <a:cs typeface="Times New Roman" panose="02020603050405020304" pitchFamily="18" charset="0"/>
                        </a:rPr>
                        <a:t>Агрегувальний шар зменшує вибірку вводу за його просторовими розмірами, приймаючи максимальні значення</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109" marR="4109" marT="4109" marB="0" anchor="ctr"/>
                </a:tc>
                <a:tc>
                  <a:txBody>
                    <a:bodyPr/>
                    <a:lstStyle/>
                    <a:p>
                      <a:pPr algn="l" fontAlgn="ctr"/>
                      <a:r>
                        <a:rPr lang="uk-UA" sz="1000" u="none" strike="noStrike" dirty="0">
                          <a:effectLst/>
                          <a:latin typeface="Times New Roman" panose="02020603050405020304" pitchFamily="18" charset="0"/>
                          <a:cs typeface="Times New Roman" panose="02020603050405020304" pitchFamily="18" charset="0"/>
                        </a:rPr>
                        <a:t>Розмір агрегувального фільтра</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109" marR="4109" marT="4109" marB="0" anchor="ctr"/>
                </a:tc>
                <a:extLst>
                  <a:ext uri="{0D108BD9-81ED-4DB2-BD59-A6C34878D82A}">
                    <a16:rowId xmlns:a16="http://schemas.microsoft.com/office/drawing/2014/main" val="3891721551"/>
                  </a:ext>
                </a:extLst>
              </a:tr>
              <a:tr h="117673">
                <a:tc vMerge="1">
                  <a:txBody>
                    <a:bodyPr/>
                    <a:lstStyle/>
                    <a:p>
                      <a:endParaRPr lang="en-US"/>
                    </a:p>
                  </a:txBody>
                  <a:tcPr/>
                </a:tc>
                <a:tc vMerge="1">
                  <a:txBody>
                    <a:bodyPr/>
                    <a:lstStyle/>
                    <a:p>
                      <a:endParaRPr lang="en-US"/>
                    </a:p>
                  </a:txBody>
                  <a:tcPr/>
                </a:tc>
                <a:tc>
                  <a:txBody>
                    <a:bodyPr/>
                    <a:lstStyle/>
                    <a:p>
                      <a:pPr algn="l" fontAlgn="ctr"/>
                      <a:r>
                        <a:rPr lang="uk-UA" sz="1000" u="none" strike="noStrike" dirty="0">
                          <a:effectLst/>
                          <a:latin typeface="Times New Roman" panose="02020603050405020304" pitchFamily="18" charset="0"/>
                          <a:cs typeface="Times New Roman" panose="02020603050405020304" pitchFamily="18" charset="0"/>
                        </a:rPr>
                        <a:t>Крок</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109" marR="4109" marT="4109" marB="0" anchor="ctr"/>
                </a:tc>
                <a:extLst>
                  <a:ext uri="{0D108BD9-81ED-4DB2-BD59-A6C34878D82A}">
                    <a16:rowId xmlns:a16="http://schemas.microsoft.com/office/drawing/2014/main" val="1733604031"/>
                  </a:ext>
                </a:extLst>
              </a:tr>
              <a:tr h="177975">
                <a:tc vMerge="1">
                  <a:txBody>
                    <a:bodyPr/>
                    <a:lstStyle/>
                    <a:p>
                      <a:endParaRPr lang="en-US"/>
                    </a:p>
                  </a:txBody>
                  <a:tcPr/>
                </a:tc>
                <a:tc vMerge="1">
                  <a:txBody>
                    <a:bodyPr/>
                    <a:lstStyle/>
                    <a:p>
                      <a:endParaRPr lang="en-US"/>
                    </a:p>
                  </a:txBody>
                  <a:tcPr/>
                </a:tc>
                <a:tc>
                  <a:txBody>
                    <a:bodyPr/>
                    <a:lstStyle/>
                    <a:p>
                      <a:pPr algn="l" fontAlgn="ctr"/>
                      <a:r>
                        <a:rPr lang="uk-UA" sz="1000" u="none" strike="noStrike" dirty="0">
                          <a:effectLst/>
                          <a:latin typeface="Times New Roman" panose="02020603050405020304" pitchFamily="18" charset="0"/>
                          <a:cs typeface="Times New Roman" panose="02020603050405020304" pitchFamily="18" charset="0"/>
                        </a:rPr>
                        <a:t>Тип вирівнювання</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109" marR="4109" marT="4109" marB="0" anchor="ctr"/>
                </a:tc>
                <a:extLst>
                  <a:ext uri="{0D108BD9-81ED-4DB2-BD59-A6C34878D82A}">
                    <a16:rowId xmlns:a16="http://schemas.microsoft.com/office/drawing/2014/main" val="3384602660"/>
                  </a:ext>
                </a:extLst>
              </a:tr>
              <a:tr h="352528">
                <a:tc>
                  <a:txBody>
                    <a:bodyPr/>
                    <a:lstStyle/>
                    <a:p>
                      <a:pPr algn="l" fontAlgn="ctr"/>
                      <a:r>
                        <a:rPr lang="en-US" sz="1000" u="none" strike="noStrike" dirty="0" smtClean="0">
                          <a:effectLst/>
                          <a:latin typeface="Times New Roman" panose="02020603050405020304" pitchFamily="18" charset="0"/>
                          <a:cs typeface="Times New Roman" panose="02020603050405020304" pitchFamily="18" charset="0"/>
                        </a:rPr>
                        <a:t>  Flatten</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109" marR="4109" marT="4109" marB="0" anchor="ctr"/>
                </a:tc>
                <a:tc>
                  <a:txBody>
                    <a:bodyPr/>
                    <a:lstStyle/>
                    <a:p>
                      <a:pPr algn="l" fontAlgn="ctr"/>
                      <a:r>
                        <a:rPr lang="uk-UA" sz="1000" u="none" strike="noStrike">
                          <a:effectLst/>
                          <a:latin typeface="Times New Roman" panose="02020603050405020304" pitchFamily="18" charset="0"/>
                          <a:cs typeface="Times New Roman" panose="02020603050405020304" pitchFamily="18" charset="0"/>
                        </a:rPr>
                        <a:t>Згладжує вхідний шар у одновимірний тензор</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4109" marR="4109" marT="4109" marB="0" anchor="ctr"/>
                </a:tc>
                <a:tc>
                  <a:txBody>
                    <a:bodyPr/>
                    <a:lstStyle/>
                    <a:p>
                      <a:pPr algn="l" fontAlgn="ctr"/>
                      <a:r>
                        <a:rPr lang="uk-UA" sz="1000" u="none" strike="noStrike" dirty="0">
                          <a:effectLst/>
                          <a:latin typeface="Times New Roman" panose="02020603050405020304" pitchFamily="18" charset="0"/>
                          <a:cs typeface="Times New Roman" panose="02020603050405020304" pitchFamily="18" charset="0"/>
                        </a:rPr>
                        <a:t>-</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109" marR="4109" marT="4109" marB="0" anchor="ctr"/>
                </a:tc>
                <a:extLst>
                  <a:ext uri="{0D108BD9-81ED-4DB2-BD59-A6C34878D82A}">
                    <a16:rowId xmlns:a16="http://schemas.microsoft.com/office/drawing/2014/main" val="3954122147"/>
                  </a:ext>
                </a:extLst>
              </a:tr>
              <a:tr h="231922">
                <a:tc rowSpan="2">
                  <a:txBody>
                    <a:bodyPr/>
                    <a:lstStyle/>
                    <a:p>
                      <a:pPr algn="l" fontAlgn="ctr"/>
                      <a:r>
                        <a:rPr lang="en-US" sz="1000" u="none" strike="noStrike" dirty="0" smtClean="0">
                          <a:effectLst/>
                          <a:latin typeface="Times New Roman" panose="02020603050405020304" pitchFamily="18" charset="0"/>
                          <a:cs typeface="Times New Roman" panose="02020603050405020304" pitchFamily="18" charset="0"/>
                        </a:rPr>
                        <a:t>  Dense</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109" marR="4109" marT="4109" marB="0" anchor="ctr"/>
                </a:tc>
                <a:tc rowSpan="2">
                  <a:txBody>
                    <a:bodyPr/>
                    <a:lstStyle/>
                    <a:p>
                      <a:pPr algn="l" fontAlgn="ctr"/>
                      <a:r>
                        <a:rPr lang="uk-UA" sz="1000" u="none" strike="noStrike">
                          <a:effectLst/>
                          <a:latin typeface="Times New Roman" panose="02020603050405020304" pitchFamily="18" charset="0"/>
                          <a:cs typeface="Times New Roman" panose="02020603050405020304" pitchFamily="18" charset="0"/>
                        </a:rPr>
                        <a:t>Додавання повнозв’язаного шару</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4109" marR="4109" marT="4109" marB="0" anchor="ctr"/>
                </a:tc>
                <a:tc>
                  <a:txBody>
                    <a:bodyPr/>
                    <a:lstStyle/>
                    <a:p>
                      <a:pPr algn="l" fontAlgn="ctr"/>
                      <a:r>
                        <a:rPr lang="uk-UA" sz="1000" u="none" strike="noStrike" dirty="0">
                          <a:effectLst/>
                          <a:latin typeface="Times New Roman" panose="02020603050405020304" pitchFamily="18" charset="0"/>
                          <a:cs typeface="Times New Roman" panose="02020603050405020304" pitchFamily="18" charset="0"/>
                        </a:rPr>
                        <a:t>Кількість нейронів в шарі</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109" marR="4109" marT="4109" marB="0" anchor="ctr"/>
                </a:tc>
                <a:extLst>
                  <a:ext uri="{0D108BD9-81ED-4DB2-BD59-A6C34878D82A}">
                    <a16:rowId xmlns:a16="http://schemas.microsoft.com/office/drawing/2014/main" val="487039849"/>
                  </a:ext>
                </a:extLst>
              </a:tr>
              <a:tr h="177975">
                <a:tc vMerge="1">
                  <a:txBody>
                    <a:bodyPr/>
                    <a:lstStyle/>
                    <a:p>
                      <a:endParaRPr lang="en-US"/>
                    </a:p>
                  </a:txBody>
                  <a:tcPr/>
                </a:tc>
                <a:tc vMerge="1">
                  <a:txBody>
                    <a:bodyPr/>
                    <a:lstStyle/>
                    <a:p>
                      <a:endParaRPr lang="en-US"/>
                    </a:p>
                  </a:txBody>
                  <a:tcPr/>
                </a:tc>
                <a:tc>
                  <a:txBody>
                    <a:bodyPr/>
                    <a:lstStyle/>
                    <a:p>
                      <a:pPr algn="l" fontAlgn="ctr"/>
                      <a:r>
                        <a:rPr lang="uk-UA" sz="1000" u="none" strike="noStrike" dirty="0">
                          <a:effectLst/>
                          <a:latin typeface="Times New Roman" panose="02020603050405020304" pitchFamily="18" charset="0"/>
                          <a:cs typeface="Times New Roman" panose="02020603050405020304" pitchFamily="18" charset="0"/>
                        </a:rPr>
                        <a:t>Тип функції активації</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109" marR="4109" marT="4109" marB="0" anchor="ctr"/>
                </a:tc>
                <a:extLst>
                  <a:ext uri="{0D108BD9-81ED-4DB2-BD59-A6C34878D82A}">
                    <a16:rowId xmlns:a16="http://schemas.microsoft.com/office/drawing/2014/main" val="548210955"/>
                  </a:ext>
                </a:extLst>
              </a:tr>
            </a:tbl>
          </a:graphicData>
        </a:graphic>
      </p:graphicFrame>
      <p:grpSp>
        <p:nvGrpSpPr>
          <p:cNvPr id="6" name="Группа 5"/>
          <p:cNvGrpSpPr/>
          <p:nvPr/>
        </p:nvGrpSpPr>
        <p:grpSpPr>
          <a:xfrm>
            <a:off x="4629439" y="1598657"/>
            <a:ext cx="6932691" cy="4329378"/>
            <a:chOff x="4644585" y="1325708"/>
            <a:chExt cx="6758000" cy="4198537"/>
          </a:xfrm>
        </p:grpSpPr>
        <p:pic>
          <p:nvPicPr>
            <p:cNvPr id="5" name="Рисунок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4585" y="1325708"/>
              <a:ext cx="6758000" cy="3916913"/>
            </a:xfrm>
            <a:prstGeom prst="rect">
              <a:avLst/>
            </a:prstGeom>
          </p:spPr>
        </p:pic>
        <p:sp>
          <p:nvSpPr>
            <p:cNvPr id="8" name="Прямоугольник 7"/>
            <p:cNvSpPr/>
            <p:nvPr/>
          </p:nvSpPr>
          <p:spPr>
            <a:xfrm>
              <a:off x="4644585" y="5270329"/>
              <a:ext cx="6758000" cy="253916"/>
            </a:xfrm>
            <a:prstGeom prst="rect">
              <a:avLst/>
            </a:prstGeom>
          </p:spPr>
          <p:txBody>
            <a:bodyPr wrap="square">
              <a:spAutoFit/>
            </a:bodyPr>
            <a:lstStyle/>
            <a:p>
              <a:pPr algn="ctr"/>
              <a:r>
                <a:rPr lang="uk-UA" sz="1100" dirty="0" smtClean="0">
                  <a:latin typeface="Times New Roman" panose="02020603050405020304" pitchFamily="18" charset="0"/>
                  <a:cs typeface="Times New Roman" panose="02020603050405020304" pitchFamily="18" charset="0"/>
                </a:rPr>
                <a:t>Спроєктована архітектура мережі </a:t>
              </a:r>
              <a:r>
                <a:rPr lang="en-US" sz="1100" dirty="0" smtClean="0">
                  <a:latin typeface="Times New Roman" panose="02020603050405020304" pitchFamily="18" charset="0"/>
                  <a:cs typeface="Times New Roman" panose="02020603050405020304" pitchFamily="18" charset="0"/>
                </a:rPr>
                <a:t>VGG19</a:t>
              </a:r>
              <a:endParaRPr lang="en-US" sz="1100" dirty="0">
                <a:latin typeface="Times New Roman" panose="02020603050405020304" pitchFamily="18" charset="0"/>
                <a:cs typeface="Times New Roman" panose="02020603050405020304" pitchFamily="18" charset="0"/>
              </a:endParaRPr>
            </a:p>
          </p:txBody>
        </p:sp>
      </p:grpSp>
      <p:sp>
        <p:nvSpPr>
          <p:cNvPr id="9" name="Прямоугольник 8"/>
          <p:cNvSpPr/>
          <p:nvPr/>
        </p:nvSpPr>
        <p:spPr>
          <a:xfrm>
            <a:off x="589310" y="5604675"/>
            <a:ext cx="3714541" cy="261610"/>
          </a:xfrm>
          <a:prstGeom prst="rect">
            <a:avLst/>
          </a:prstGeom>
        </p:spPr>
        <p:txBody>
          <a:bodyPr wrap="square">
            <a:spAutoFit/>
          </a:bodyPr>
          <a:lstStyle/>
          <a:p>
            <a:pPr algn="ctr"/>
            <a:r>
              <a:rPr lang="uk-UA" sz="1100" dirty="0" smtClean="0">
                <a:latin typeface="Times New Roman" panose="02020603050405020304" pitchFamily="18" charset="0"/>
                <a:cs typeface="Times New Roman" panose="02020603050405020304" pitchFamily="18" charset="0"/>
              </a:rPr>
              <a:t>Використані шари для побудови архітектур </a:t>
            </a:r>
            <a:r>
              <a:rPr lang="en-US" sz="1100" dirty="0" smtClean="0">
                <a:latin typeface="Times New Roman" panose="02020603050405020304" pitchFamily="18" charset="0"/>
                <a:cs typeface="Times New Roman" panose="02020603050405020304" pitchFamily="18" charset="0"/>
              </a:rPr>
              <a:t>VGGNet</a:t>
            </a:r>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03941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59401" y="360000"/>
            <a:ext cx="11473200" cy="6138000"/>
          </a:xfrm>
          <a:prstGeom prst="rect">
            <a:avLst/>
          </a:prstGeom>
          <a:pattFill prst="pct5">
            <a:fgClr>
              <a:schemeClr val="bg1">
                <a:lumMod val="85000"/>
              </a:schemeClr>
            </a:fgClr>
            <a:bgClr>
              <a:schemeClr val="bg1"/>
            </a:bgClr>
          </a:pattFill>
          <a:ln w="6350">
            <a:solidFill>
              <a:schemeClr val="tx1"/>
            </a:solid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Прямоугольник 10"/>
          <p:cNvSpPr/>
          <p:nvPr/>
        </p:nvSpPr>
        <p:spPr>
          <a:xfrm>
            <a:off x="359401" y="487000"/>
            <a:ext cx="11473199" cy="523220"/>
          </a:xfrm>
          <a:prstGeom prst="rect">
            <a:avLst/>
          </a:prstGeom>
        </p:spPr>
        <p:txBody>
          <a:bodyPr wrap="square">
            <a:spAutoFit/>
          </a:bodyPr>
          <a:lstStyle/>
          <a:p>
            <a:pPr algn="ctr"/>
            <a:r>
              <a:rPr lang="uk-UA" sz="2800" b="1" dirty="0" smtClean="0">
                <a:latin typeface="Times New Roman" panose="02020603050405020304" pitchFamily="18" charset="0"/>
                <a:cs typeface="Times New Roman" panose="02020603050405020304" pitchFamily="18" charset="0"/>
              </a:rPr>
              <a:t>Тестування</a:t>
            </a:r>
            <a:endParaRPr lang="en-US" sz="2800" b="1" dirty="0">
              <a:latin typeface="Times New Roman" panose="02020603050405020304" pitchFamily="18" charset="0"/>
              <a:cs typeface="Times New Roman" panose="02020603050405020304" pitchFamily="18" charset="0"/>
            </a:endParaRPr>
          </a:p>
        </p:txBody>
      </p:sp>
      <p:sp>
        <p:nvSpPr>
          <p:cNvPr id="12" name="Номер слайда 11"/>
          <p:cNvSpPr>
            <a:spLocks noGrp="1"/>
          </p:cNvSpPr>
          <p:nvPr>
            <p:ph type="sldNum" sz="quarter" idx="12"/>
          </p:nvPr>
        </p:nvSpPr>
        <p:spPr>
          <a:xfrm>
            <a:off x="9657219" y="440600"/>
            <a:ext cx="2111881" cy="228600"/>
          </a:xfrm>
        </p:spPr>
        <p:txBody>
          <a:bodyPr/>
          <a:lstStyle/>
          <a:p>
            <a:fld id="{5D92245B-65ED-4D65-A8A6-90A237D74107}" type="slidenum">
              <a:rPr lang="en-US" sz="1200" smtClean="0"/>
              <a:t>12</a:t>
            </a:fld>
            <a:endParaRPr lang="en-US" sz="1200" dirty="0"/>
          </a:p>
        </p:txBody>
      </p:sp>
      <p:graphicFrame>
        <p:nvGraphicFramePr>
          <p:cNvPr id="2" name="Таблица 1"/>
          <p:cNvGraphicFramePr>
            <a:graphicFrameLocks noGrp="1"/>
          </p:cNvGraphicFramePr>
          <p:nvPr>
            <p:extLst>
              <p:ext uri="{D42A27DB-BD31-4B8C-83A1-F6EECF244321}">
                <p14:modId xmlns:p14="http://schemas.microsoft.com/office/powerpoint/2010/main" val="240371705"/>
              </p:ext>
            </p:extLst>
          </p:nvPr>
        </p:nvGraphicFramePr>
        <p:xfrm>
          <a:off x="6581319" y="1056620"/>
          <a:ext cx="4562764" cy="5056695"/>
        </p:xfrm>
        <a:graphic>
          <a:graphicData uri="http://schemas.openxmlformats.org/drawingml/2006/table">
            <a:tbl>
              <a:tblPr firstRow="1" bandRow="1">
                <a:tableStyleId>{5C22544A-7EE6-4342-B048-85BDC9FD1C3A}</a:tableStyleId>
              </a:tblPr>
              <a:tblGrid>
                <a:gridCol w="3916219">
                  <a:extLst>
                    <a:ext uri="{9D8B030D-6E8A-4147-A177-3AD203B41FA5}">
                      <a16:colId xmlns:a16="http://schemas.microsoft.com/office/drawing/2014/main" val="2127444867"/>
                    </a:ext>
                  </a:extLst>
                </a:gridCol>
                <a:gridCol w="646545">
                  <a:extLst>
                    <a:ext uri="{9D8B030D-6E8A-4147-A177-3AD203B41FA5}">
                      <a16:colId xmlns:a16="http://schemas.microsoft.com/office/drawing/2014/main" val="1838544895"/>
                    </a:ext>
                  </a:extLst>
                </a:gridCol>
              </a:tblGrid>
              <a:tr h="229762">
                <a:tc>
                  <a:txBody>
                    <a:bodyPr/>
                    <a:lstStyle/>
                    <a:p>
                      <a:pPr algn="ctr" fontAlgn="ctr"/>
                      <a:r>
                        <a:rPr lang="uk-UA" sz="900" u="none" strike="noStrike" dirty="0">
                          <a:effectLst/>
                          <a:latin typeface="Times New Roman" panose="02020603050405020304" pitchFamily="18" charset="0"/>
                          <a:cs typeface="Times New Roman" panose="02020603050405020304" pitchFamily="18" charset="0"/>
                        </a:rPr>
                        <a:t>Вимога</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492" marR="1492" marT="1492" marB="0" anchor="ctr"/>
                </a:tc>
                <a:tc>
                  <a:txBody>
                    <a:bodyPr/>
                    <a:lstStyle/>
                    <a:p>
                      <a:pPr algn="ctr" fontAlgn="ctr"/>
                      <a:r>
                        <a:rPr lang="uk-UA" sz="900" u="none" strike="noStrike" dirty="0">
                          <a:effectLst/>
                          <a:latin typeface="Times New Roman" panose="02020603050405020304" pitchFamily="18" charset="0"/>
                          <a:cs typeface="Times New Roman" panose="02020603050405020304" pitchFamily="18" charset="0"/>
                        </a:rPr>
                        <a:t>Статус</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492" marR="1492" marT="1492" marB="0" anchor="ctr"/>
                </a:tc>
                <a:extLst>
                  <a:ext uri="{0D108BD9-81ED-4DB2-BD59-A6C34878D82A}">
                    <a16:rowId xmlns:a16="http://schemas.microsoft.com/office/drawing/2014/main" val="2387781165"/>
                  </a:ext>
                </a:extLst>
              </a:tr>
              <a:tr h="50719">
                <a:tc gridSpan="2">
                  <a:txBody>
                    <a:bodyPr/>
                    <a:lstStyle/>
                    <a:p>
                      <a:pPr algn="ctr" fontAlgn="ctr"/>
                      <a:r>
                        <a:rPr lang="uk-UA" sz="900" u="none" strike="noStrike" dirty="0">
                          <a:effectLst/>
                          <a:latin typeface="Times New Roman" panose="02020603050405020304" pitchFamily="18" charset="0"/>
                          <a:cs typeface="Times New Roman" panose="02020603050405020304" pitchFamily="18" charset="0"/>
                        </a:rPr>
                        <a:t>Відкриття вікон програми</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492" marR="1492" marT="1492" marB="0" anchor="ctr"/>
                </a:tc>
                <a:tc hMerge="1">
                  <a:txBody>
                    <a:bodyPr/>
                    <a:lstStyle/>
                    <a:p>
                      <a:endParaRPr lang="en-US"/>
                    </a:p>
                  </a:txBody>
                  <a:tcPr/>
                </a:tc>
                <a:extLst>
                  <a:ext uri="{0D108BD9-81ED-4DB2-BD59-A6C34878D82A}">
                    <a16:rowId xmlns:a16="http://schemas.microsoft.com/office/drawing/2014/main" val="1927213577"/>
                  </a:ext>
                </a:extLst>
              </a:tr>
              <a:tr h="102930">
                <a:tc>
                  <a:txBody>
                    <a:bodyPr/>
                    <a:lstStyle/>
                    <a:p>
                      <a:pPr algn="l" fontAlgn="ctr"/>
                      <a:r>
                        <a:rPr lang="uk-UA" sz="900" u="none" strike="noStrike">
                          <a:effectLst/>
                          <a:latin typeface="Times New Roman" panose="02020603050405020304" pitchFamily="18" charset="0"/>
                          <a:cs typeface="Times New Roman" panose="02020603050405020304" pitchFamily="18" charset="0"/>
                        </a:rPr>
                        <a:t>Відкриття головного вікна програми</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1492" marR="1492" marT="1492" marB="0" anchor="ctr"/>
                </a:tc>
                <a:tc>
                  <a:txBody>
                    <a:bodyPr/>
                    <a:lstStyle/>
                    <a:p>
                      <a:pPr algn="ctr" fontAlgn="ctr"/>
                      <a:r>
                        <a:rPr lang="uk-UA" sz="900" u="none" strike="noStrike">
                          <a:effectLst/>
                          <a:latin typeface="Times New Roman" panose="02020603050405020304" pitchFamily="18" charset="0"/>
                          <a:cs typeface="Times New Roman" panose="02020603050405020304" pitchFamily="18" charset="0"/>
                        </a:rPr>
                        <a:t>Пройдено</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1492" marR="1492" marT="1492" marB="0" anchor="ctr"/>
                </a:tc>
                <a:extLst>
                  <a:ext uri="{0D108BD9-81ED-4DB2-BD59-A6C34878D82A}">
                    <a16:rowId xmlns:a16="http://schemas.microsoft.com/office/drawing/2014/main" val="2455179653"/>
                  </a:ext>
                </a:extLst>
              </a:tr>
              <a:tr h="102930">
                <a:tc>
                  <a:txBody>
                    <a:bodyPr/>
                    <a:lstStyle/>
                    <a:p>
                      <a:pPr algn="l" fontAlgn="ctr"/>
                      <a:r>
                        <a:rPr lang="uk-UA" sz="900" u="none" strike="noStrike">
                          <a:effectLst/>
                          <a:latin typeface="Times New Roman" panose="02020603050405020304" pitchFamily="18" charset="0"/>
                          <a:cs typeface="Times New Roman" panose="02020603050405020304" pitchFamily="18" charset="0"/>
                        </a:rPr>
                        <a:t>Відкриття вікна зі списком моделей</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1492" marR="1492" marT="1492" marB="0" anchor="ctr"/>
                </a:tc>
                <a:tc>
                  <a:txBody>
                    <a:bodyPr/>
                    <a:lstStyle/>
                    <a:p>
                      <a:pPr algn="ctr" fontAlgn="ctr"/>
                      <a:r>
                        <a:rPr lang="uk-UA" sz="900" u="none" strike="noStrike">
                          <a:effectLst/>
                          <a:latin typeface="Times New Roman" panose="02020603050405020304" pitchFamily="18" charset="0"/>
                          <a:cs typeface="Times New Roman" panose="02020603050405020304" pitchFamily="18" charset="0"/>
                        </a:rPr>
                        <a:t>Пройдено</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1492" marR="1492" marT="1492" marB="0" anchor="ctr"/>
                </a:tc>
                <a:extLst>
                  <a:ext uri="{0D108BD9-81ED-4DB2-BD59-A6C34878D82A}">
                    <a16:rowId xmlns:a16="http://schemas.microsoft.com/office/drawing/2014/main" val="2529341041"/>
                  </a:ext>
                </a:extLst>
              </a:tr>
              <a:tr h="128290">
                <a:tc>
                  <a:txBody>
                    <a:bodyPr/>
                    <a:lstStyle/>
                    <a:p>
                      <a:pPr algn="l" fontAlgn="ctr"/>
                      <a:r>
                        <a:rPr lang="uk-UA" sz="900" u="none" strike="noStrike" dirty="0">
                          <a:effectLst/>
                          <a:latin typeface="Times New Roman" panose="02020603050405020304" pitchFamily="18" charset="0"/>
                          <a:cs typeface="Times New Roman" panose="02020603050405020304" pitchFamily="18" charset="0"/>
                        </a:rPr>
                        <a:t>Відкриття вікна з інформацією про модель</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492" marR="1492" marT="1492" marB="0" anchor="ctr"/>
                </a:tc>
                <a:tc>
                  <a:txBody>
                    <a:bodyPr/>
                    <a:lstStyle/>
                    <a:p>
                      <a:pPr algn="ctr" fontAlgn="ctr"/>
                      <a:r>
                        <a:rPr lang="uk-UA" sz="900" u="none" strike="noStrike">
                          <a:effectLst/>
                          <a:latin typeface="Times New Roman" panose="02020603050405020304" pitchFamily="18" charset="0"/>
                          <a:cs typeface="Times New Roman" panose="02020603050405020304" pitchFamily="18" charset="0"/>
                        </a:rPr>
                        <a:t>Пройдено</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1492" marR="1492" marT="1492" marB="0" anchor="ctr"/>
                </a:tc>
                <a:extLst>
                  <a:ext uri="{0D108BD9-81ED-4DB2-BD59-A6C34878D82A}">
                    <a16:rowId xmlns:a16="http://schemas.microsoft.com/office/drawing/2014/main" val="3572869495"/>
                  </a:ext>
                </a:extLst>
              </a:tr>
              <a:tr h="102930">
                <a:tc>
                  <a:txBody>
                    <a:bodyPr/>
                    <a:lstStyle/>
                    <a:p>
                      <a:pPr algn="l" fontAlgn="ctr"/>
                      <a:r>
                        <a:rPr lang="uk-UA" sz="900" u="none" strike="noStrike">
                          <a:effectLst/>
                          <a:latin typeface="Times New Roman" panose="02020603050405020304" pitchFamily="18" charset="0"/>
                          <a:cs typeface="Times New Roman" panose="02020603050405020304" pitchFamily="18" charset="0"/>
                        </a:rPr>
                        <a:t>Відкриття вікна класифікації</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1492" marR="1492" marT="1492" marB="0" anchor="ctr"/>
                </a:tc>
                <a:tc>
                  <a:txBody>
                    <a:bodyPr/>
                    <a:lstStyle/>
                    <a:p>
                      <a:pPr algn="ctr" fontAlgn="ctr"/>
                      <a:r>
                        <a:rPr lang="uk-UA" sz="900" u="none" strike="noStrike">
                          <a:effectLst/>
                          <a:latin typeface="Times New Roman" panose="02020603050405020304" pitchFamily="18" charset="0"/>
                          <a:cs typeface="Times New Roman" panose="02020603050405020304" pitchFamily="18" charset="0"/>
                        </a:rPr>
                        <a:t>Пройдено</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1492" marR="1492" marT="1492" marB="0" anchor="ctr"/>
                </a:tc>
                <a:extLst>
                  <a:ext uri="{0D108BD9-81ED-4DB2-BD59-A6C34878D82A}">
                    <a16:rowId xmlns:a16="http://schemas.microsoft.com/office/drawing/2014/main" val="743017274"/>
                  </a:ext>
                </a:extLst>
              </a:tr>
              <a:tr h="128290">
                <a:tc>
                  <a:txBody>
                    <a:bodyPr/>
                    <a:lstStyle/>
                    <a:p>
                      <a:pPr algn="l" fontAlgn="ctr"/>
                      <a:r>
                        <a:rPr lang="uk-UA" sz="900" u="none" strike="noStrike">
                          <a:effectLst/>
                          <a:latin typeface="Times New Roman" panose="02020603050405020304" pitchFamily="18" charset="0"/>
                          <a:cs typeface="Times New Roman" panose="02020603050405020304" pitchFamily="18" charset="0"/>
                        </a:rPr>
                        <a:t>Відкриття вікна з інформацією про програму</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1492" marR="1492" marT="1492" marB="0" anchor="ctr"/>
                </a:tc>
                <a:tc>
                  <a:txBody>
                    <a:bodyPr/>
                    <a:lstStyle/>
                    <a:p>
                      <a:pPr algn="ctr" fontAlgn="ctr"/>
                      <a:r>
                        <a:rPr lang="uk-UA" sz="900" u="none" strike="noStrike">
                          <a:effectLst/>
                          <a:latin typeface="Times New Roman" panose="02020603050405020304" pitchFamily="18" charset="0"/>
                          <a:cs typeface="Times New Roman" panose="02020603050405020304" pitchFamily="18" charset="0"/>
                        </a:rPr>
                        <a:t>Пройдено</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1492" marR="1492" marT="1492" marB="0" anchor="ctr"/>
                </a:tc>
                <a:extLst>
                  <a:ext uri="{0D108BD9-81ED-4DB2-BD59-A6C34878D82A}">
                    <a16:rowId xmlns:a16="http://schemas.microsoft.com/office/drawing/2014/main" val="995892773"/>
                  </a:ext>
                </a:extLst>
              </a:tr>
              <a:tr h="76079">
                <a:tc gridSpan="2">
                  <a:txBody>
                    <a:bodyPr/>
                    <a:lstStyle/>
                    <a:p>
                      <a:pPr algn="ctr" fontAlgn="ctr"/>
                      <a:r>
                        <a:rPr lang="uk-UA" sz="900" u="none" strike="noStrike">
                          <a:effectLst/>
                          <a:latin typeface="Times New Roman" panose="02020603050405020304" pitchFamily="18" charset="0"/>
                          <a:cs typeface="Times New Roman" panose="02020603050405020304" pitchFamily="18" charset="0"/>
                        </a:rPr>
                        <a:t>Можливості головного вікна програми</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1492" marR="1492" marT="1492" marB="0" anchor="ctr"/>
                </a:tc>
                <a:tc hMerge="1">
                  <a:txBody>
                    <a:bodyPr/>
                    <a:lstStyle/>
                    <a:p>
                      <a:endParaRPr lang="en-US"/>
                    </a:p>
                  </a:txBody>
                  <a:tcPr/>
                </a:tc>
                <a:extLst>
                  <a:ext uri="{0D108BD9-81ED-4DB2-BD59-A6C34878D82A}">
                    <a16:rowId xmlns:a16="http://schemas.microsoft.com/office/drawing/2014/main" val="2735235045"/>
                  </a:ext>
                </a:extLst>
              </a:tr>
              <a:tr h="153650">
                <a:tc>
                  <a:txBody>
                    <a:bodyPr/>
                    <a:lstStyle/>
                    <a:p>
                      <a:pPr algn="l" fontAlgn="ctr"/>
                      <a:r>
                        <a:rPr lang="uk-UA" sz="900" u="none" strike="noStrike">
                          <a:effectLst/>
                          <a:latin typeface="Times New Roman" panose="02020603050405020304" pitchFamily="18" charset="0"/>
                          <a:cs typeface="Times New Roman" panose="02020603050405020304" pitchFamily="18" charset="0"/>
                        </a:rPr>
                        <a:t>Реакція графічних елементів на дії користувача</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1492" marR="1492" marT="1492" marB="0" anchor="ctr"/>
                </a:tc>
                <a:tc>
                  <a:txBody>
                    <a:bodyPr/>
                    <a:lstStyle/>
                    <a:p>
                      <a:pPr algn="ctr" fontAlgn="ctr"/>
                      <a:r>
                        <a:rPr lang="uk-UA" sz="900" u="none" strike="noStrike">
                          <a:effectLst/>
                          <a:latin typeface="Times New Roman" panose="02020603050405020304" pitchFamily="18" charset="0"/>
                          <a:cs typeface="Times New Roman" panose="02020603050405020304" pitchFamily="18" charset="0"/>
                        </a:rPr>
                        <a:t>Пройдено</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1492" marR="1492" marT="1492" marB="0" anchor="ctr"/>
                </a:tc>
                <a:extLst>
                  <a:ext uri="{0D108BD9-81ED-4DB2-BD59-A6C34878D82A}">
                    <a16:rowId xmlns:a16="http://schemas.microsoft.com/office/drawing/2014/main" val="3760586210"/>
                  </a:ext>
                </a:extLst>
              </a:tr>
              <a:tr h="102930">
                <a:tc>
                  <a:txBody>
                    <a:bodyPr/>
                    <a:lstStyle/>
                    <a:p>
                      <a:pPr algn="l" fontAlgn="ctr"/>
                      <a:r>
                        <a:rPr lang="uk-UA" sz="900" u="none" strike="noStrike">
                          <a:effectLst/>
                          <a:latin typeface="Times New Roman" panose="02020603050405020304" pitchFamily="18" charset="0"/>
                          <a:cs typeface="Times New Roman" panose="02020603050405020304" pitchFamily="18" charset="0"/>
                        </a:rPr>
                        <a:t>Відображення назви програми</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1492" marR="1492" marT="1492" marB="0" anchor="ctr"/>
                </a:tc>
                <a:tc>
                  <a:txBody>
                    <a:bodyPr/>
                    <a:lstStyle/>
                    <a:p>
                      <a:pPr algn="ctr" fontAlgn="ctr"/>
                      <a:r>
                        <a:rPr lang="uk-UA" sz="900" u="none" strike="noStrike">
                          <a:effectLst/>
                          <a:latin typeface="Times New Roman" panose="02020603050405020304" pitchFamily="18" charset="0"/>
                          <a:cs typeface="Times New Roman" panose="02020603050405020304" pitchFamily="18" charset="0"/>
                        </a:rPr>
                        <a:t>Пройдено</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1492" marR="1492" marT="1492" marB="0" anchor="ctr"/>
                </a:tc>
                <a:extLst>
                  <a:ext uri="{0D108BD9-81ED-4DB2-BD59-A6C34878D82A}">
                    <a16:rowId xmlns:a16="http://schemas.microsoft.com/office/drawing/2014/main" val="4105736910"/>
                  </a:ext>
                </a:extLst>
              </a:tr>
              <a:tr h="102930">
                <a:tc>
                  <a:txBody>
                    <a:bodyPr/>
                    <a:lstStyle/>
                    <a:p>
                      <a:pPr algn="l" fontAlgn="ctr"/>
                      <a:r>
                        <a:rPr lang="uk-UA" sz="900" u="none" strike="noStrike">
                          <a:effectLst/>
                          <a:latin typeface="Times New Roman" panose="02020603050405020304" pitchFamily="18" charset="0"/>
                          <a:cs typeface="Times New Roman" panose="02020603050405020304" pitchFamily="18" charset="0"/>
                        </a:rPr>
                        <a:t>Відображення логотипа програми</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1492" marR="1492" marT="1492" marB="0" anchor="ctr"/>
                </a:tc>
                <a:tc>
                  <a:txBody>
                    <a:bodyPr/>
                    <a:lstStyle/>
                    <a:p>
                      <a:pPr algn="ctr" fontAlgn="ctr"/>
                      <a:r>
                        <a:rPr lang="uk-UA" sz="900" u="none" strike="noStrike">
                          <a:effectLst/>
                          <a:latin typeface="Times New Roman" panose="02020603050405020304" pitchFamily="18" charset="0"/>
                          <a:cs typeface="Times New Roman" panose="02020603050405020304" pitchFamily="18" charset="0"/>
                        </a:rPr>
                        <a:t>Пройдено</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1492" marR="1492" marT="1492" marB="0" anchor="ctr"/>
                </a:tc>
                <a:extLst>
                  <a:ext uri="{0D108BD9-81ED-4DB2-BD59-A6C34878D82A}">
                    <a16:rowId xmlns:a16="http://schemas.microsoft.com/office/drawing/2014/main" val="3997591909"/>
                  </a:ext>
                </a:extLst>
              </a:tr>
              <a:tr h="77571">
                <a:tc>
                  <a:txBody>
                    <a:bodyPr/>
                    <a:lstStyle/>
                    <a:p>
                      <a:pPr algn="l" fontAlgn="ctr"/>
                      <a:r>
                        <a:rPr lang="uk-UA" sz="900" u="none" strike="noStrike" dirty="0">
                          <a:effectLst/>
                          <a:latin typeface="Times New Roman" panose="02020603050405020304" pitchFamily="18" charset="0"/>
                          <a:cs typeface="Times New Roman" panose="02020603050405020304" pitchFamily="18" charset="0"/>
                        </a:rPr>
                        <a:t>Фікосваний розмір вікна</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492" marR="1492" marT="1492" marB="0" anchor="ctr"/>
                </a:tc>
                <a:tc>
                  <a:txBody>
                    <a:bodyPr/>
                    <a:lstStyle/>
                    <a:p>
                      <a:pPr algn="ctr" fontAlgn="ctr"/>
                      <a:r>
                        <a:rPr lang="uk-UA" sz="900" u="none" strike="noStrike">
                          <a:effectLst/>
                          <a:latin typeface="Times New Roman" panose="02020603050405020304" pitchFamily="18" charset="0"/>
                          <a:cs typeface="Times New Roman" panose="02020603050405020304" pitchFamily="18" charset="0"/>
                        </a:rPr>
                        <a:t>Пройдено</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1492" marR="1492" marT="1492" marB="0" anchor="ctr"/>
                </a:tc>
                <a:extLst>
                  <a:ext uri="{0D108BD9-81ED-4DB2-BD59-A6C34878D82A}">
                    <a16:rowId xmlns:a16="http://schemas.microsoft.com/office/drawing/2014/main" val="2355681951"/>
                  </a:ext>
                </a:extLst>
              </a:tr>
              <a:tr h="50719">
                <a:tc gridSpan="2">
                  <a:txBody>
                    <a:bodyPr/>
                    <a:lstStyle/>
                    <a:p>
                      <a:pPr algn="ctr" fontAlgn="ctr"/>
                      <a:r>
                        <a:rPr lang="uk-UA" sz="900" u="none" strike="noStrike" dirty="0">
                          <a:effectLst/>
                          <a:latin typeface="Times New Roman" panose="02020603050405020304" pitchFamily="18" charset="0"/>
                          <a:cs typeface="Times New Roman" panose="02020603050405020304" pitchFamily="18" charset="0"/>
                        </a:rPr>
                        <a:t>Можливості вікна зі списком моделей</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492" marR="1492" marT="1492" marB="0" anchor="ctr"/>
                </a:tc>
                <a:tc hMerge="1">
                  <a:txBody>
                    <a:bodyPr/>
                    <a:lstStyle/>
                    <a:p>
                      <a:endParaRPr lang="en-US"/>
                    </a:p>
                  </a:txBody>
                  <a:tcPr/>
                </a:tc>
                <a:extLst>
                  <a:ext uri="{0D108BD9-81ED-4DB2-BD59-A6C34878D82A}">
                    <a16:rowId xmlns:a16="http://schemas.microsoft.com/office/drawing/2014/main" val="3710351100"/>
                  </a:ext>
                </a:extLst>
              </a:tr>
              <a:tr h="128290">
                <a:tc>
                  <a:txBody>
                    <a:bodyPr/>
                    <a:lstStyle/>
                    <a:p>
                      <a:pPr algn="l" fontAlgn="ctr"/>
                      <a:r>
                        <a:rPr lang="uk-UA" sz="900" u="none" strike="noStrike">
                          <a:effectLst/>
                          <a:latin typeface="Times New Roman" panose="02020603050405020304" pitchFamily="18" charset="0"/>
                          <a:cs typeface="Times New Roman" panose="02020603050405020304" pitchFamily="18" charset="0"/>
                        </a:rPr>
                        <a:t>Можливість гортання списку моделей</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1492" marR="1492" marT="1492" marB="0" anchor="ctr"/>
                </a:tc>
                <a:tc>
                  <a:txBody>
                    <a:bodyPr/>
                    <a:lstStyle/>
                    <a:p>
                      <a:pPr algn="ctr" fontAlgn="ctr"/>
                      <a:r>
                        <a:rPr lang="uk-UA" sz="900" u="none" strike="noStrike" dirty="0">
                          <a:effectLst/>
                          <a:latin typeface="Times New Roman" panose="02020603050405020304" pitchFamily="18" charset="0"/>
                          <a:cs typeface="Times New Roman" panose="02020603050405020304" pitchFamily="18" charset="0"/>
                        </a:rPr>
                        <a:t>Пройдено</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492" marR="1492" marT="1492" marB="0" anchor="ctr"/>
                </a:tc>
                <a:extLst>
                  <a:ext uri="{0D108BD9-81ED-4DB2-BD59-A6C34878D82A}">
                    <a16:rowId xmlns:a16="http://schemas.microsoft.com/office/drawing/2014/main" val="3276091036"/>
                  </a:ext>
                </a:extLst>
              </a:tr>
              <a:tr h="153650">
                <a:tc>
                  <a:txBody>
                    <a:bodyPr/>
                    <a:lstStyle/>
                    <a:p>
                      <a:pPr algn="l" fontAlgn="ctr"/>
                      <a:r>
                        <a:rPr lang="uk-UA" sz="900" u="none" strike="noStrike">
                          <a:effectLst/>
                          <a:latin typeface="Times New Roman" panose="02020603050405020304" pitchFamily="18" charset="0"/>
                          <a:cs typeface="Times New Roman" panose="02020603050405020304" pitchFamily="18" charset="0"/>
                        </a:rPr>
                        <a:t>Коректне відображення назв неромережевих моделей</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1492" marR="1492" marT="1492" marB="0" anchor="ctr"/>
                </a:tc>
                <a:tc>
                  <a:txBody>
                    <a:bodyPr/>
                    <a:lstStyle/>
                    <a:p>
                      <a:pPr algn="ctr" fontAlgn="ctr"/>
                      <a:r>
                        <a:rPr lang="uk-UA" sz="900" u="none" strike="noStrike">
                          <a:effectLst/>
                          <a:latin typeface="Times New Roman" panose="02020603050405020304" pitchFamily="18" charset="0"/>
                          <a:cs typeface="Times New Roman" panose="02020603050405020304" pitchFamily="18" charset="0"/>
                        </a:rPr>
                        <a:t>Пройдено</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1492" marR="1492" marT="1492" marB="0" anchor="ctr"/>
                </a:tc>
                <a:extLst>
                  <a:ext uri="{0D108BD9-81ED-4DB2-BD59-A6C34878D82A}">
                    <a16:rowId xmlns:a16="http://schemas.microsoft.com/office/drawing/2014/main" val="2777429675"/>
                  </a:ext>
                </a:extLst>
              </a:tr>
              <a:tr h="179009">
                <a:tc>
                  <a:txBody>
                    <a:bodyPr/>
                    <a:lstStyle/>
                    <a:p>
                      <a:pPr algn="l" fontAlgn="ctr"/>
                      <a:r>
                        <a:rPr lang="uk-UA" sz="900" u="none" strike="noStrike" dirty="0">
                          <a:effectLst/>
                          <a:latin typeface="Times New Roman" panose="02020603050405020304" pitchFamily="18" charset="0"/>
                          <a:cs typeface="Times New Roman" panose="02020603050405020304" pitchFamily="18" charset="0"/>
                        </a:rPr>
                        <a:t>Відображення графіка точності для кожної з моделей</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492" marR="1492" marT="1492" marB="0" anchor="ctr"/>
                </a:tc>
                <a:tc>
                  <a:txBody>
                    <a:bodyPr/>
                    <a:lstStyle/>
                    <a:p>
                      <a:pPr algn="ctr" fontAlgn="ctr"/>
                      <a:r>
                        <a:rPr lang="uk-UA" sz="900" u="none" strike="noStrike">
                          <a:effectLst/>
                          <a:latin typeface="Times New Roman" panose="02020603050405020304" pitchFamily="18" charset="0"/>
                          <a:cs typeface="Times New Roman" panose="02020603050405020304" pitchFamily="18" charset="0"/>
                        </a:rPr>
                        <a:t>Пройдено</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1492" marR="1492" marT="1492" marB="0" anchor="ctr"/>
                </a:tc>
                <a:extLst>
                  <a:ext uri="{0D108BD9-81ED-4DB2-BD59-A6C34878D82A}">
                    <a16:rowId xmlns:a16="http://schemas.microsoft.com/office/drawing/2014/main" val="1865859927"/>
                  </a:ext>
                </a:extLst>
              </a:tr>
              <a:tr h="153650">
                <a:tc>
                  <a:txBody>
                    <a:bodyPr/>
                    <a:lstStyle/>
                    <a:p>
                      <a:pPr algn="l" fontAlgn="ctr"/>
                      <a:r>
                        <a:rPr lang="uk-UA" sz="900" u="none" strike="noStrike" dirty="0">
                          <a:effectLst/>
                          <a:latin typeface="Times New Roman" panose="02020603050405020304" pitchFamily="18" charset="0"/>
                          <a:cs typeface="Times New Roman" panose="02020603050405020304" pitchFamily="18" charset="0"/>
                        </a:rPr>
                        <a:t>Реакція графічних елементів на дії користувача</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492" marR="1492" marT="1492" marB="0" anchor="ctr"/>
                </a:tc>
                <a:tc>
                  <a:txBody>
                    <a:bodyPr/>
                    <a:lstStyle/>
                    <a:p>
                      <a:pPr algn="ctr" fontAlgn="ctr"/>
                      <a:r>
                        <a:rPr lang="uk-UA" sz="900" u="none" strike="noStrike">
                          <a:effectLst/>
                          <a:latin typeface="Times New Roman" panose="02020603050405020304" pitchFamily="18" charset="0"/>
                          <a:cs typeface="Times New Roman" panose="02020603050405020304" pitchFamily="18" charset="0"/>
                        </a:rPr>
                        <a:t>Пройдено</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1492" marR="1492" marT="1492" marB="0" anchor="ctr"/>
                </a:tc>
                <a:extLst>
                  <a:ext uri="{0D108BD9-81ED-4DB2-BD59-A6C34878D82A}">
                    <a16:rowId xmlns:a16="http://schemas.microsoft.com/office/drawing/2014/main" val="3668626933"/>
                  </a:ext>
                </a:extLst>
              </a:tr>
              <a:tr h="128290">
                <a:tc>
                  <a:txBody>
                    <a:bodyPr/>
                    <a:lstStyle/>
                    <a:p>
                      <a:pPr algn="l" fontAlgn="ctr"/>
                      <a:r>
                        <a:rPr lang="uk-UA" sz="900" u="none" strike="noStrike">
                          <a:effectLst/>
                          <a:latin typeface="Times New Roman" panose="02020603050405020304" pitchFamily="18" charset="0"/>
                          <a:cs typeface="Times New Roman" panose="02020603050405020304" pitchFamily="18" charset="0"/>
                        </a:rPr>
                        <a:t>Розмір вікна можна змінювати</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1492" marR="1492" marT="1492" marB="0" anchor="ctr"/>
                </a:tc>
                <a:tc>
                  <a:txBody>
                    <a:bodyPr/>
                    <a:lstStyle/>
                    <a:p>
                      <a:pPr algn="ctr" fontAlgn="ctr"/>
                      <a:r>
                        <a:rPr lang="uk-UA" sz="900" u="none" strike="noStrike">
                          <a:effectLst/>
                          <a:latin typeface="Times New Roman" panose="02020603050405020304" pitchFamily="18" charset="0"/>
                          <a:cs typeface="Times New Roman" panose="02020603050405020304" pitchFamily="18" charset="0"/>
                        </a:rPr>
                        <a:t>Пройдено</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1492" marR="1492" marT="1492" marB="0" anchor="ctr"/>
                </a:tc>
                <a:extLst>
                  <a:ext uri="{0D108BD9-81ED-4DB2-BD59-A6C34878D82A}">
                    <a16:rowId xmlns:a16="http://schemas.microsoft.com/office/drawing/2014/main" val="2833166054"/>
                  </a:ext>
                </a:extLst>
              </a:tr>
              <a:tr h="76079">
                <a:tc gridSpan="2">
                  <a:txBody>
                    <a:bodyPr/>
                    <a:lstStyle/>
                    <a:p>
                      <a:pPr algn="ctr" fontAlgn="ctr"/>
                      <a:r>
                        <a:rPr lang="uk-UA" sz="900" u="none" strike="noStrike">
                          <a:effectLst/>
                          <a:latin typeface="Times New Roman" panose="02020603050405020304" pitchFamily="18" charset="0"/>
                          <a:cs typeface="Times New Roman" panose="02020603050405020304" pitchFamily="18" charset="0"/>
                        </a:rPr>
                        <a:t>Можливості вікна з інформацією про модель</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1492" marR="1492" marT="1492" marB="0" anchor="ctr"/>
                </a:tc>
                <a:tc hMerge="1">
                  <a:txBody>
                    <a:bodyPr/>
                    <a:lstStyle/>
                    <a:p>
                      <a:endParaRPr lang="en-US"/>
                    </a:p>
                  </a:txBody>
                  <a:tcPr/>
                </a:tc>
                <a:extLst>
                  <a:ext uri="{0D108BD9-81ED-4DB2-BD59-A6C34878D82A}">
                    <a16:rowId xmlns:a16="http://schemas.microsoft.com/office/drawing/2014/main" val="3381912878"/>
                  </a:ext>
                </a:extLst>
              </a:tr>
              <a:tr h="153650">
                <a:tc>
                  <a:txBody>
                    <a:bodyPr/>
                    <a:lstStyle/>
                    <a:p>
                      <a:pPr algn="l" fontAlgn="ctr"/>
                      <a:r>
                        <a:rPr lang="uk-UA" sz="900" u="none" strike="noStrike">
                          <a:effectLst/>
                          <a:latin typeface="Times New Roman" panose="02020603050405020304" pitchFamily="18" charset="0"/>
                          <a:cs typeface="Times New Roman" panose="02020603050405020304" pitchFamily="18" charset="0"/>
                        </a:rPr>
                        <a:t>Реакція графічних елементів на дії користувача</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1492" marR="1492" marT="1492" marB="0" anchor="ctr"/>
                </a:tc>
                <a:tc>
                  <a:txBody>
                    <a:bodyPr/>
                    <a:lstStyle/>
                    <a:p>
                      <a:pPr algn="ctr" fontAlgn="ctr"/>
                      <a:r>
                        <a:rPr lang="uk-UA" sz="900" u="none" strike="noStrike" dirty="0">
                          <a:effectLst/>
                          <a:latin typeface="Times New Roman" panose="02020603050405020304" pitchFamily="18" charset="0"/>
                          <a:cs typeface="Times New Roman" panose="02020603050405020304" pitchFamily="18" charset="0"/>
                        </a:rPr>
                        <a:t>Пройдено</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492" marR="1492" marT="1492" marB="0" anchor="ctr"/>
                </a:tc>
                <a:extLst>
                  <a:ext uri="{0D108BD9-81ED-4DB2-BD59-A6C34878D82A}">
                    <a16:rowId xmlns:a16="http://schemas.microsoft.com/office/drawing/2014/main" val="2588958468"/>
                  </a:ext>
                </a:extLst>
              </a:tr>
              <a:tr h="102930">
                <a:tc>
                  <a:txBody>
                    <a:bodyPr/>
                    <a:lstStyle/>
                    <a:p>
                      <a:pPr algn="l" fontAlgn="ctr"/>
                      <a:r>
                        <a:rPr lang="uk-UA" sz="900" u="none" strike="noStrike">
                          <a:effectLst/>
                          <a:latin typeface="Times New Roman" panose="02020603050405020304" pitchFamily="18" charset="0"/>
                          <a:cs typeface="Times New Roman" panose="02020603050405020304" pitchFamily="18" charset="0"/>
                        </a:rPr>
                        <a:t>Можливість навчання моделі</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1492" marR="1492" marT="1492" marB="0" anchor="ctr"/>
                </a:tc>
                <a:tc>
                  <a:txBody>
                    <a:bodyPr/>
                    <a:lstStyle/>
                    <a:p>
                      <a:pPr algn="ctr" fontAlgn="ctr"/>
                      <a:r>
                        <a:rPr lang="uk-UA" sz="900" u="none" strike="noStrike">
                          <a:effectLst/>
                          <a:latin typeface="Times New Roman" panose="02020603050405020304" pitchFamily="18" charset="0"/>
                          <a:cs typeface="Times New Roman" panose="02020603050405020304" pitchFamily="18" charset="0"/>
                        </a:rPr>
                        <a:t>Пройдено</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1492" marR="1492" marT="1492" marB="0" anchor="ctr"/>
                </a:tc>
                <a:extLst>
                  <a:ext uri="{0D108BD9-81ED-4DB2-BD59-A6C34878D82A}">
                    <a16:rowId xmlns:a16="http://schemas.microsoft.com/office/drawing/2014/main" val="1576215855"/>
                  </a:ext>
                </a:extLst>
              </a:tr>
              <a:tr h="128290">
                <a:tc>
                  <a:txBody>
                    <a:bodyPr/>
                    <a:lstStyle/>
                    <a:p>
                      <a:pPr algn="l" fontAlgn="ctr"/>
                      <a:r>
                        <a:rPr lang="uk-UA" sz="900" u="none" strike="noStrike">
                          <a:effectLst/>
                          <a:latin typeface="Times New Roman" panose="02020603050405020304" pitchFamily="18" charset="0"/>
                          <a:cs typeface="Times New Roman" panose="02020603050405020304" pitchFamily="18" charset="0"/>
                        </a:rPr>
                        <a:t>Можливість зупинити навчання моделі</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1492" marR="1492" marT="1492" marB="0" anchor="ctr"/>
                </a:tc>
                <a:tc>
                  <a:txBody>
                    <a:bodyPr/>
                    <a:lstStyle/>
                    <a:p>
                      <a:pPr algn="ctr" fontAlgn="ctr"/>
                      <a:r>
                        <a:rPr lang="uk-UA" sz="900" u="none" strike="noStrike">
                          <a:effectLst/>
                          <a:latin typeface="Times New Roman" panose="02020603050405020304" pitchFamily="18" charset="0"/>
                          <a:cs typeface="Times New Roman" panose="02020603050405020304" pitchFamily="18" charset="0"/>
                        </a:rPr>
                        <a:t>Пройдено</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1492" marR="1492" marT="1492" marB="0" anchor="ctr"/>
                </a:tc>
                <a:extLst>
                  <a:ext uri="{0D108BD9-81ED-4DB2-BD59-A6C34878D82A}">
                    <a16:rowId xmlns:a16="http://schemas.microsoft.com/office/drawing/2014/main" val="506352529"/>
                  </a:ext>
                </a:extLst>
              </a:tr>
              <a:tr h="153650">
                <a:tc>
                  <a:txBody>
                    <a:bodyPr/>
                    <a:lstStyle/>
                    <a:p>
                      <a:pPr algn="l" fontAlgn="ctr"/>
                      <a:r>
                        <a:rPr lang="uk-UA" sz="900" u="none" strike="noStrike">
                          <a:effectLst/>
                          <a:latin typeface="Times New Roman" panose="02020603050405020304" pitchFamily="18" charset="0"/>
                          <a:cs typeface="Times New Roman" panose="02020603050405020304" pitchFamily="18" charset="0"/>
                        </a:rPr>
                        <a:t>Коректне відображення назви неромережевої моделі</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1492" marR="1492" marT="1492" marB="0" anchor="ctr"/>
                </a:tc>
                <a:tc>
                  <a:txBody>
                    <a:bodyPr/>
                    <a:lstStyle/>
                    <a:p>
                      <a:pPr algn="ctr" fontAlgn="ctr"/>
                      <a:r>
                        <a:rPr lang="uk-UA" sz="900" u="none" strike="noStrike">
                          <a:effectLst/>
                          <a:latin typeface="Times New Roman" panose="02020603050405020304" pitchFamily="18" charset="0"/>
                          <a:cs typeface="Times New Roman" panose="02020603050405020304" pitchFamily="18" charset="0"/>
                        </a:rPr>
                        <a:t>Пройдено</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1492" marR="1492" marT="1492" marB="0" anchor="ctr"/>
                </a:tc>
                <a:extLst>
                  <a:ext uri="{0D108BD9-81ED-4DB2-BD59-A6C34878D82A}">
                    <a16:rowId xmlns:a16="http://schemas.microsoft.com/office/drawing/2014/main" val="1167813633"/>
                  </a:ext>
                </a:extLst>
              </a:tr>
              <a:tr h="128290">
                <a:tc>
                  <a:txBody>
                    <a:bodyPr/>
                    <a:lstStyle/>
                    <a:p>
                      <a:pPr algn="l" fontAlgn="ctr"/>
                      <a:r>
                        <a:rPr lang="uk-UA" sz="900" u="none" strike="noStrike">
                          <a:effectLst/>
                          <a:latin typeface="Times New Roman" panose="02020603050405020304" pitchFamily="18" charset="0"/>
                          <a:cs typeface="Times New Roman" panose="02020603050405020304" pitchFamily="18" charset="0"/>
                        </a:rPr>
                        <a:t>Відображення графіка точності та витрат</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1492" marR="1492" marT="1492" marB="0" anchor="ctr"/>
                </a:tc>
                <a:tc>
                  <a:txBody>
                    <a:bodyPr/>
                    <a:lstStyle/>
                    <a:p>
                      <a:pPr algn="ctr" fontAlgn="ctr"/>
                      <a:r>
                        <a:rPr lang="uk-UA" sz="900" u="none" strike="noStrike">
                          <a:effectLst/>
                          <a:latin typeface="Times New Roman" panose="02020603050405020304" pitchFamily="18" charset="0"/>
                          <a:cs typeface="Times New Roman" panose="02020603050405020304" pitchFamily="18" charset="0"/>
                        </a:rPr>
                        <a:t>Пройдено</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1492" marR="1492" marT="1492" marB="0" anchor="ctr"/>
                </a:tc>
                <a:extLst>
                  <a:ext uri="{0D108BD9-81ED-4DB2-BD59-A6C34878D82A}">
                    <a16:rowId xmlns:a16="http://schemas.microsoft.com/office/drawing/2014/main" val="4077707890"/>
                  </a:ext>
                </a:extLst>
              </a:tr>
              <a:tr h="50719">
                <a:tc gridSpan="2">
                  <a:txBody>
                    <a:bodyPr/>
                    <a:lstStyle/>
                    <a:p>
                      <a:pPr algn="ctr" fontAlgn="ctr"/>
                      <a:r>
                        <a:rPr lang="uk-UA" sz="900" u="none" strike="noStrike" dirty="0">
                          <a:effectLst/>
                          <a:latin typeface="Times New Roman" panose="02020603050405020304" pitchFamily="18" charset="0"/>
                          <a:cs typeface="Times New Roman" panose="02020603050405020304" pitchFamily="18" charset="0"/>
                        </a:rPr>
                        <a:t>Можливості вікна класифікації</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492" marR="1492" marT="1492" marB="0" anchor="ctr"/>
                </a:tc>
                <a:tc hMerge="1">
                  <a:txBody>
                    <a:bodyPr/>
                    <a:lstStyle/>
                    <a:p>
                      <a:endParaRPr lang="en-US"/>
                    </a:p>
                  </a:txBody>
                  <a:tcPr/>
                </a:tc>
                <a:extLst>
                  <a:ext uri="{0D108BD9-81ED-4DB2-BD59-A6C34878D82A}">
                    <a16:rowId xmlns:a16="http://schemas.microsoft.com/office/drawing/2014/main" val="3834904478"/>
                  </a:ext>
                </a:extLst>
              </a:tr>
              <a:tr h="128290">
                <a:tc>
                  <a:txBody>
                    <a:bodyPr/>
                    <a:lstStyle/>
                    <a:p>
                      <a:pPr algn="l" fontAlgn="ctr"/>
                      <a:r>
                        <a:rPr lang="uk-UA" sz="900" u="none" strike="noStrike">
                          <a:effectLst/>
                          <a:latin typeface="Times New Roman" panose="02020603050405020304" pitchFamily="18" charset="0"/>
                          <a:cs typeface="Times New Roman" panose="02020603050405020304" pitchFamily="18" charset="0"/>
                        </a:rPr>
                        <a:t>Вибір та завантаження зображення</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1492" marR="1492" marT="1492" marB="0" anchor="ctr"/>
                </a:tc>
                <a:tc>
                  <a:txBody>
                    <a:bodyPr/>
                    <a:lstStyle/>
                    <a:p>
                      <a:pPr algn="ctr" fontAlgn="ctr"/>
                      <a:r>
                        <a:rPr lang="uk-UA" sz="900" u="none" strike="noStrike">
                          <a:effectLst/>
                          <a:latin typeface="Times New Roman" panose="02020603050405020304" pitchFamily="18" charset="0"/>
                          <a:cs typeface="Times New Roman" panose="02020603050405020304" pitchFamily="18" charset="0"/>
                        </a:rPr>
                        <a:t>Пройдено</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1492" marR="1492" marT="1492" marB="0" anchor="ctr"/>
                </a:tc>
                <a:extLst>
                  <a:ext uri="{0D108BD9-81ED-4DB2-BD59-A6C34878D82A}">
                    <a16:rowId xmlns:a16="http://schemas.microsoft.com/office/drawing/2014/main" val="1146237869"/>
                  </a:ext>
                </a:extLst>
              </a:tr>
              <a:tr h="128290">
                <a:tc>
                  <a:txBody>
                    <a:bodyPr/>
                    <a:lstStyle/>
                    <a:p>
                      <a:pPr algn="l" fontAlgn="ctr"/>
                      <a:r>
                        <a:rPr lang="uk-UA" sz="900" u="none" strike="noStrike">
                          <a:effectLst/>
                          <a:latin typeface="Times New Roman" panose="02020603050405020304" pitchFamily="18" charset="0"/>
                          <a:cs typeface="Times New Roman" panose="02020603050405020304" pitchFamily="18" charset="0"/>
                        </a:rPr>
                        <a:t>Коректне відображення зображення</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1492" marR="1492" marT="1492" marB="0" anchor="ctr"/>
                </a:tc>
                <a:tc>
                  <a:txBody>
                    <a:bodyPr/>
                    <a:lstStyle/>
                    <a:p>
                      <a:pPr algn="ctr" fontAlgn="ctr"/>
                      <a:r>
                        <a:rPr lang="uk-UA" sz="900" u="none" strike="noStrike" dirty="0">
                          <a:effectLst/>
                          <a:latin typeface="Times New Roman" panose="02020603050405020304" pitchFamily="18" charset="0"/>
                          <a:cs typeface="Times New Roman" panose="02020603050405020304" pitchFamily="18" charset="0"/>
                        </a:rPr>
                        <a:t>Пройдено</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492" marR="1492" marT="1492" marB="0" anchor="ctr"/>
                </a:tc>
                <a:extLst>
                  <a:ext uri="{0D108BD9-81ED-4DB2-BD59-A6C34878D82A}">
                    <a16:rowId xmlns:a16="http://schemas.microsoft.com/office/drawing/2014/main" val="667124206"/>
                  </a:ext>
                </a:extLst>
              </a:tr>
              <a:tr h="102930">
                <a:tc>
                  <a:txBody>
                    <a:bodyPr/>
                    <a:lstStyle/>
                    <a:p>
                      <a:pPr algn="l" fontAlgn="ctr"/>
                      <a:r>
                        <a:rPr lang="uk-UA" sz="900" u="none" strike="noStrike">
                          <a:effectLst/>
                          <a:latin typeface="Times New Roman" panose="02020603050405020304" pitchFamily="18" charset="0"/>
                          <a:cs typeface="Times New Roman" panose="02020603050405020304" pitchFamily="18" charset="0"/>
                        </a:rPr>
                        <a:t>Можливість вибору моделі зі списку</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1492" marR="1492" marT="1492" marB="0" anchor="ctr"/>
                </a:tc>
                <a:tc>
                  <a:txBody>
                    <a:bodyPr/>
                    <a:lstStyle/>
                    <a:p>
                      <a:pPr algn="ctr" fontAlgn="ctr"/>
                      <a:r>
                        <a:rPr lang="uk-UA" sz="900" u="none" strike="noStrike">
                          <a:effectLst/>
                          <a:latin typeface="Times New Roman" panose="02020603050405020304" pitchFamily="18" charset="0"/>
                          <a:cs typeface="Times New Roman" panose="02020603050405020304" pitchFamily="18" charset="0"/>
                        </a:rPr>
                        <a:t>Пройдено</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1492" marR="1492" marT="1492" marB="0" anchor="ctr"/>
                </a:tc>
                <a:extLst>
                  <a:ext uri="{0D108BD9-81ED-4DB2-BD59-A6C34878D82A}">
                    <a16:rowId xmlns:a16="http://schemas.microsoft.com/office/drawing/2014/main" val="783824886"/>
                  </a:ext>
                </a:extLst>
              </a:tr>
              <a:tr h="31327">
                <a:tc gridSpan="2">
                  <a:txBody>
                    <a:bodyPr/>
                    <a:lstStyle/>
                    <a:p>
                      <a:pPr algn="ctr" fontAlgn="ctr"/>
                      <a:r>
                        <a:rPr lang="uk-UA" sz="900" u="none" strike="noStrike">
                          <a:effectLst/>
                          <a:latin typeface="Times New Roman" panose="02020603050405020304" pitchFamily="18" charset="0"/>
                          <a:cs typeface="Times New Roman" panose="02020603050405020304" pitchFamily="18" charset="0"/>
                        </a:rPr>
                        <a:t>Інше</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1492" marR="1492" marT="1492" marB="0" anchor="ctr"/>
                </a:tc>
                <a:tc hMerge="1">
                  <a:txBody>
                    <a:bodyPr/>
                    <a:lstStyle/>
                    <a:p>
                      <a:endParaRPr lang="en-US"/>
                    </a:p>
                  </a:txBody>
                  <a:tcPr/>
                </a:tc>
                <a:extLst>
                  <a:ext uri="{0D108BD9-81ED-4DB2-BD59-A6C34878D82A}">
                    <a16:rowId xmlns:a16="http://schemas.microsoft.com/office/drawing/2014/main" val="458064806"/>
                  </a:ext>
                </a:extLst>
              </a:tr>
              <a:tr h="102930">
                <a:tc>
                  <a:txBody>
                    <a:bodyPr/>
                    <a:lstStyle/>
                    <a:p>
                      <a:pPr algn="l" fontAlgn="ctr"/>
                      <a:r>
                        <a:rPr lang="uk-UA" sz="900" u="none" strike="noStrike">
                          <a:effectLst/>
                          <a:latin typeface="Times New Roman" panose="02020603050405020304" pitchFamily="18" charset="0"/>
                          <a:cs typeface="Times New Roman" panose="02020603050405020304" pitchFamily="18" charset="0"/>
                        </a:rPr>
                        <a:t>Найвні всі моделі сімейства VGGNet</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1492" marR="1492" marT="1492" marB="0" anchor="ctr"/>
                </a:tc>
                <a:tc>
                  <a:txBody>
                    <a:bodyPr/>
                    <a:lstStyle/>
                    <a:p>
                      <a:pPr algn="ctr" fontAlgn="ctr"/>
                      <a:r>
                        <a:rPr lang="uk-UA" sz="900" u="none" strike="noStrike">
                          <a:effectLst/>
                          <a:latin typeface="Times New Roman" panose="02020603050405020304" pitchFamily="18" charset="0"/>
                          <a:cs typeface="Times New Roman" panose="02020603050405020304" pitchFamily="18" charset="0"/>
                        </a:rPr>
                        <a:t>Пройдено</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1492" marR="1492" marT="1492" marB="0" anchor="ctr"/>
                </a:tc>
                <a:extLst>
                  <a:ext uri="{0D108BD9-81ED-4DB2-BD59-A6C34878D82A}">
                    <a16:rowId xmlns:a16="http://schemas.microsoft.com/office/drawing/2014/main" val="1160024989"/>
                  </a:ext>
                </a:extLst>
              </a:tr>
              <a:tr h="153650">
                <a:tc>
                  <a:txBody>
                    <a:bodyPr/>
                    <a:lstStyle/>
                    <a:p>
                      <a:pPr algn="l" fontAlgn="ctr"/>
                      <a:r>
                        <a:rPr lang="uk-UA" sz="900" u="none" strike="noStrike">
                          <a:effectLst/>
                          <a:latin typeface="Times New Roman" panose="02020603050405020304" pitchFamily="18" charset="0"/>
                          <a:cs typeface="Times New Roman" panose="02020603050405020304" pitchFamily="18" charset="0"/>
                        </a:rPr>
                        <a:t>Читабельний розмір шрифтів графічних елементів</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1492" marR="1492" marT="1492" marB="0" anchor="ctr"/>
                </a:tc>
                <a:tc>
                  <a:txBody>
                    <a:bodyPr/>
                    <a:lstStyle/>
                    <a:p>
                      <a:pPr algn="ctr" fontAlgn="ctr"/>
                      <a:r>
                        <a:rPr lang="uk-UA" sz="900" u="none" strike="noStrike">
                          <a:effectLst/>
                          <a:latin typeface="Times New Roman" panose="02020603050405020304" pitchFamily="18" charset="0"/>
                          <a:cs typeface="Times New Roman" panose="02020603050405020304" pitchFamily="18" charset="0"/>
                        </a:rPr>
                        <a:t>Пройдено</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1492" marR="1492" marT="1492" marB="0" anchor="ctr"/>
                </a:tc>
                <a:extLst>
                  <a:ext uri="{0D108BD9-81ED-4DB2-BD59-A6C34878D82A}">
                    <a16:rowId xmlns:a16="http://schemas.microsoft.com/office/drawing/2014/main" val="559972189"/>
                  </a:ext>
                </a:extLst>
              </a:tr>
              <a:tr h="204369">
                <a:tc>
                  <a:txBody>
                    <a:bodyPr/>
                    <a:lstStyle/>
                    <a:p>
                      <a:pPr algn="l" fontAlgn="ctr"/>
                      <a:r>
                        <a:rPr lang="uk-UA" sz="900" u="none" strike="noStrike">
                          <a:effectLst/>
                          <a:latin typeface="Times New Roman" panose="02020603050405020304" pitchFamily="18" charset="0"/>
                          <a:cs typeface="Times New Roman" panose="02020603050405020304" pitchFamily="18" charset="0"/>
                        </a:rPr>
                        <a:t>Основні елементи керування підписано українською мовою</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1492" marR="1492" marT="1492" marB="0" anchor="ctr"/>
                </a:tc>
                <a:tc>
                  <a:txBody>
                    <a:bodyPr/>
                    <a:lstStyle/>
                    <a:p>
                      <a:pPr algn="ctr" fontAlgn="ctr"/>
                      <a:r>
                        <a:rPr lang="uk-UA" sz="900" u="none" strike="noStrike">
                          <a:effectLst/>
                          <a:latin typeface="Times New Roman" panose="02020603050405020304" pitchFamily="18" charset="0"/>
                          <a:cs typeface="Times New Roman" panose="02020603050405020304" pitchFamily="18" charset="0"/>
                        </a:rPr>
                        <a:t>Пройдено</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1492" marR="1492" marT="1492" marB="0" anchor="ctr"/>
                </a:tc>
                <a:extLst>
                  <a:ext uri="{0D108BD9-81ED-4DB2-BD59-A6C34878D82A}">
                    <a16:rowId xmlns:a16="http://schemas.microsoft.com/office/drawing/2014/main" val="2054879801"/>
                  </a:ext>
                </a:extLst>
              </a:tr>
              <a:tr h="153650">
                <a:tc>
                  <a:txBody>
                    <a:bodyPr/>
                    <a:lstStyle/>
                    <a:p>
                      <a:pPr algn="l" fontAlgn="ctr"/>
                      <a:r>
                        <a:rPr lang="uk-UA" sz="900" u="none" strike="noStrike">
                          <a:effectLst/>
                          <a:latin typeface="Times New Roman" panose="02020603050405020304" pitchFamily="18" charset="0"/>
                          <a:cs typeface="Times New Roman" panose="02020603050405020304" pitchFamily="18" charset="0"/>
                        </a:rPr>
                        <a:t>Висока швидкість відклику на дії користувача</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1492" marR="1492" marT="1492" marB="0" anchor="ctr"/>
                </a:tc>
                <a:tc>
                  <a:txBody>
                    <a:bodyPr/>
                    <a:lstStyle/>
                    <a:p>
                      <a:pPr algn="ctr" fontAlgn="ctr"/>
                      <a:r>
                        <a:rPr lang="uk-UA" sz="900" u="none" strike="noStrike">
                          <a:effectLst/>
                          <a:latin typeface="Times New Roman" panose="02020603050405020304" pitchFamily="18" charset="0"/>
                          <a:cs typeface="Times New Roman" panose="02020603050405020304" pitchFamily="18" charset="0"/>
                        </a:rPr>
                        <a:t>Пройдено</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1492" marR="1492" marT="1492" marB="0" anchor="ctr"/>
                </a:tc>
                <a:extLst>
                  <a:ext uri="{0D108BD9-81ED-4DB2-BD59-A6C34878D82A}">
                    <a16:rowId xmlns:a16="http://schemas.microsoft.com/office/drawing/2014/main" val="1587754877"/>
                  </a:ext>
                </a:extLst>
              </a:tr>
              <a:tr h="179009">
                <a:tc>
                  <a:txBody>
                    <a:bodyPr/>
                    <a:lstStyle/>
                    <a:p>
                      <a:pPr algn="l" fontAlgn="ctr"/>
                      <a:r>
                        <a:rPr lang="uk-UA" sz="900" u="none" strike="noStrike">
                          <a:effectLst/>
                          <a:latin typeface="Times New Roman" panose="02020603050405020304" pitchFamily="18" charset="0"/>
                          <a:cs typeface="Times New Roman" panose="02020603050405020304" pitchFamily="18" charset="0"/>
                        </a:rPr>
                        <a:t>Наявність повідомлення користувачу під час виходу з програми</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1492" marR="1492" marT="1492" marB="0" anchor="ctr"/>
                </a:tc>
                <a:tc>
                  <a:txBody>
                    <a:bodyPr/>
                    <a:lstStyle/>
                    <a:p>
                      <a:pPr algn="ctr" fontAlgn="ctr"/>
                      <a:r>
                        <a:rPr lang="uk-UA" sz="900" u="none" strike="noStrike" dirty="0">
                          <a:effectLst/>
                          <a:latin typeface="Times New Roman" panose="02020603050405020304" pitchFamily="18" charset="0"/>
                          <a:cs typeface="Times New Roman" panose="02020603050405020304" pitchFamily="18" charset="0"/>
                        </a:rPr>
                        <a:t>Пройдено</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492" marR="1492" marT="1492" marB="0" anchor="ctr"/>
                </a:tc>
                <a:extLst>
                  <a:ext uri="{0D108BD9-81ED-4DB2-BD59-A6C34878D82A}">
                    <a16:rowId xmlns:a16="http://schemas.microsoft.com/office/drawing/2014/main" val="2381346012"/>
                  </a:ext>
                </a:extLst>
              </a:tr>
            </a:tbl>
          </a:graphicData>
        </a:graphic>
      </p:graphicFrame>
      <p:graphicFrame>
        <p:nvGraphicFramePr>
          <p:cNvPr id="3" name="Таблица 2"/>
          <p:cNvGraphicFramePr>
            <a:graphicFrameLocks noGrp="1"/>
          </p:cNvGraphicFramePr>
          <p:nvPr>
            <p:extLst>
              <p:ext uri="{D42A27DB-BD31-4B8C-83A1-F6EECF244321}">
                <p14:modId xmlns:p14="http://schemas.microsoft.com/office/powerpoint/2010/main" val="478543237"/>
              </p:ext>
            </p:extLst>
          </p:nvPr>
        </p:nvGraphicFramePr>
        <p:xfrm>
          <a:off x="775852" y="1356530"/>
          <a:ext cx="5246258" cy="4400424"/>
        </p:xfrm>
        <a:graphic>
          <a:graphicData uri="http://schemas.openxmlformats.org/drawingml/2006/table">
            <a:tbl>
              <a:tblPr firstCol="1">
                <a:tableStyleId>{5C22544A-7EE6-4342-B048-85BDC9FD1C3A}</a:tableStyleId>
              </a:tblPr>
              <a:tblGrid>
                <a:gridCol w="769087">
                  <a:extLst>
                    <a:ext uri="{9D8B030D-6E8A-4147-A177-3AD203B41FA5}">
                      <a16:colId xmlns:a16="http://schemas.microsoft.com/office/drawing/2014/main" val="2526315169"/>
                    </a:ext>
                  </a:extLst>
                </a:gridCol>
                <a:gridCol w="247206">
                  <a:extLst>
                    <a:ext uri="{9D8B030D-6E8A-4147-A177-3AD203B41FA5}">
                      <a16:colId xmlns:a16="http://schemas.microsoft.com/office/drawing/2014/main" val="51891908"/>
                    </a:ext>
                  </a:extLst>
                </a:gridCol>
                <a:gridCol w="1777532">
                  <a:extLst>
                    <a:ext uri="{9D8B030D-6E8A-4147-A177-3AD203B41FA5}">
                      <a16:colId xmlns:a16="http://schemas.microsoft.com/office/drawing/2014/main" val="2658661196"/>
                    </a:ext>
                  </a:extLst>
                </a:gridCol>
                <a:gridCol w="1802423">
                  <a:extLst>
                    <a:ext uri="{9D8B030D-6E8A-4147-A177-3AD203B41FA5}">
                      <a16:colId xmlns:a16="http://schemas.microsoft.com/office/drawing/2014/main" val="198501384"/>
                    </a:ext>
                  </a:extLst>
                </a:gridCol>
                <a:gridCol w="650010">
                  <a:extLst>
                    <a:ext uri="{9D8B030D-6E8A-4147-A177-3AD203B41FA5}">
                      <a16:colId xmlns:a16="http://schemas.microsoft.com/office/drawing/2014/main" val="2567165525"/>
                    </a:ext>
                  </a:extLst>
                </a:gridCol>
              </a:tblGrid>
              <a:tr h="330632">
                <a:tc>
                  <a:txBody>
                    <a:bodyPr/>
                    <a:lstStyle/>
                    <a:p>
                      <a:pPr algn="r" fontAlgn="ctr"/>
                      <a:r>
                        <a:rPr lang="uk-UA" sz="900" u="none" strike="noStrike" dirty="0">
                          <a:effectLst/>
                          <a:latin typeface="Times New Roman" panose="02020603050405020304" pitchFamily="18" charset="0"/>
                          <a:cs typeface="Times New Roman" panose="02020603050405020304" pitchFamily="18" charset="0"/>
                        </a:rPr>
                        <a:t>Короткий </a:t>
                      </a:r>
                      <a:r>
                        <a:rPr lang="uk-UA" sz="900" u="none" strike="noStrike" dirty="0" smtClean="0">
                          <a:effectLst/>
                          <a:latin typeface="Times New Roman" panose="02020603050405020304" pitchFamily="18" charset="0"/>
                          <a:cs typeface="Times New Roman" panose="02020603050405020304" pitchFamily="18" charset="0"/>
                        </a:rPr>
                        <a:t>опис</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022" marR="3022" marT="3022" marB="0" anchor="ctr"/>
                </a:tc>
                <a:tc gridSpan="4">
                  <a:txBody>
                    <a:bodyPr/>
                    <a:lstStyle/>
                    <a:p>
                      <a:pPr algn="l" fontAlgn="ctr"/>
                      <a:r>
                        <a:rPr lang="uk-UA" sz="900" u="none" strike="noStrike" dirty="0">
                          <a:effectLst/>
                          <a:latin typeface="Times New Roman" panose="02020603050405020304" pitchFamily="18" charset="0"/>
                          <a:cs typeface="Times New Roman" panose="02020603050405020304" pitchFamily="18" charset="0"/>
                        </a:rPr>
                        <a:t>Перевірка процесу навчання моделі</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022" marR="3022" marT="3022"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38107041"/>
                  </a:ext>
                </a:extLst>
              </a:tr>
              <a:tr h="230910">
                <a:tc>
                  <a:txBody>
                    <a:bodyPr/>
                    <a:lstStyle/>
                    <a:p>
                      <a:pPr algn="r" fontAlgn="ctr"/>
                      <a:r>
                        <a:rPr lang="uk-UA" sz="900" u="none" strike="noStrike" dirty="0">
                          <a:effectLst/>
                          <a:latin typeface="Times New Roman" panose="02020603050405020304" pitchFamily="18" charset="0"/>
                          <a:cs typeface="Times New Roman" panose="02020603050405020304" pitchFamily="18" charset="0"/>
                        </a:rPr>
                        <a:t>Передумови</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022" marR="3022" marT="3022" marB="0" anchor="ctr"/>
                </a:tc>
                <a:tc gridSpan="4">
                  <a:txBody>
                    <a:bodyPr/>
                    <a:lstStyle/>
                    <a:p>
                      <a:pPr algn="l" fontAlgn="ctr"/>
                      <a:r>
                        <a:rPr lang="uk-UA" sz="900" u="none" strike="noStrike" dirty="0">
                          <a:effectLst/>
                          <a:latin typeface="Times New Roman" panose="02020603050405020304" pitchFamily="18" charset="0"/>
                          <a:cs typeface="Times New Roman" panose="02020603050405020304" pitchFamily="18" charset="0"/>
                        </a:rPr>
                        <a:t>Відкрито головне вікно програми</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022" marR="3022" marT="3022"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26576016"/>
                  </a:ext>
                </a:extLst>
              </a:tr>
              <a:tr h="240145">
                <a:tc rowSpan="8">
                  <a:txBody>
                    <a:bodyPr/>
                    <a:lstStyle/>
                    <a:p>
                      <a:pPr algn="r" fontAlgn="ctr"/>
                      <a:r>
                        <a:rPr lang="uk-UA" sz="900" u="none" strike="noStrike" dirty="0">
                          <a:effectLst/>
                          <a:latin typeface="Times New Roman" panose="02020603050405020304" pitchFamily="18" charset="0"/>
                          <a:cs typeface="Times New Roman" panose="02020603050405020304" pitchFamily="18" charset="0"/>
                        </a:rPr>
                        <a:t>Кроки</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022" marR="3022" marT="3022" marB="0" anchor="ctr"/>
                </a:tc>
                <a:tc>
                  <a:txBody>
                    <a:bodyPr/>
                    <a:lstStyle/>
                    <a:p>
                      <a:pPr algn="ctr" fontAlgn="ctr"/>
                      <a:r>
                        <a:rPr lang="uk-UA" sz="900" u="none" strike="noStrike" dirty="0">
                          <a:effectLst/>
                          <a:latin typeface="Times New Roman" panose="02020603050405020304" pitchFamily="18" charset="0"/>
                          <a:cs typeface="Times New Roman" panose="02020603050405020304" pitchFamily="18" charset="0"/>
                        </a:rPr>
                        <a:t>№</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022" marR="3022" marT="3022" marB="0" anchor="ctr"/>
                </a:tc>
                <a:tc>
                  <a:txBody>
                    <a:bodyPr/>
                    <a:lstStyle/>
                    <a:p>
                      <a:pPr algn="ctr" fontAlgn="ctr"/>
                      <a:r>
                        <a:rPr lang="uk-UA" sz="900" u="none" strike="noStrike">
                          <a:effectLst/>
                          <a:latin typeface="Times New Roman" panose="02020603050405020304" pitchFamily="18" charset="0"/>
                          <a:cs typeface="Times New Roman" panose="02020603050405020304" pitchFamily="18" charset="0"/>
                        </a:rPr>
                        <a:t>Покрокові дії</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022" marR="3022" marT="3022" marB="0" anchor="ctr"/>
                </a:tc>
                <a:tc>
                  <a:txBody>
                    <a:bodyPr/>
                    <a:lstStyle/>
                    <a:p>
                      <a:pPr algn="ctr" fontAlgn="ctr"/>
                      <a:r>
                        <a:rPr lang="uk-UA" sz="900" u="none" strike="noStrike">
                          <a:effectLst/>
                          <a:latin typeface="Times New Roman" panose="02020603050405020304" pitchFamily="18" charset="0"/>
                          <a:cs typeface="Times New Roman" panose="02020603050405020304" pitchFamily="18" charset="0"/>
                        </a:rPr>
                        <a:t>Очікуваний результат</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022" marR="3022" marT="3022" marB="0" anchor="ctr"/>
                </a:tc>
                <a:tc>
                  <a:txBody>
                    <a:bodyPr/>
                    <a:lstStyle/>
                    <a:p>
                      <a:pPr algn="ctr" fontAlgn="ctr"/>
                      <a:r>
                        <a:rPr lang="uk-UA" sz="900" u="none" strike="noStrike">
                          <a:effectLst/>
                          <a:latin typeface="Times New Roman" panose="02020603050405020304" pitchFamily="18" charset="0"/>
                          <a:cs typeface="Times New Roman" panose="02020603050405020304" pitchFamily="18" charset="0"/>
                        </a:rPr>
                        <a:t>Статус</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022" marR="3022" marT="3022" marB="0" anchor="ctr"/>
                </a:tc>
                <a:extLst>
                  <a:ext uri="{0D108BD9-81ED-4DB2-BD59-A6C34878D82A}">
                    <a16:rowId xmlns:a16="http://schemas.microsoft.com/office/drawing/2014/main" val="1941274479"/>
                  </a:ext>
                </a:extLst>
              </a:tr>
              <a:tr h="259933">
                <a:tc vMerge="1">
                  <a:txBody>
                    <a:bodyPr/>
                    <a:lstStyle/>
                    <a:p>
                      <a:endParaRPr lang="en-US"/>
                    </a:p>
                  </a:txBody>
                  <a:tcPr/>
                </a:tc>
                <a:tc>
                  <a:txBody>
                    <a:bodyPr/>
                    <a:lstStyle/>
                    <a:p>
                      <a:pPr algn="ctr" fontAlgn="ctr"/>
                      <a:r>
                        <a:rPr lang="uk-UA" sz="900" u="none" strike="noStrike" dirty="0">
                          <a:effectLst/>
                          <a:latin typeface="Times New Roman" panose="02020603050405020304" pitchFamily="18" charset="0"/>
                          <a:cs typeface="Times New Roman" panose="02020603050405020304" pitchFamily="18" charset="0"/>
                        </a:rPr>
                        <a:t>1</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022" marR="3022" marT="3022" marB="0" anchor="ctr"/>
                </a:tc>
                <a:tc>
                  <a:txBody>
                    <a:bodyPr/>
                    <a:lstStyle/>
                    <a:p>
                      <a:pPr algn="l" fontAlgn="ctr"/>
                      <a:r>
                        <a:rPr lang="uk-UA" sz="900" u="none" strike="noStrike" dirty="0">
                          <a:effectLst/>
                          <a:latin typeface="Times New Roman" panose="02020603050405020304" pitchFamily="18" charset="0"/>
                          <a:cs typeface="Times New Roman" panose="02020603050405020304" pitchFamily="18" charset="0"/>
                        </a:rPr>
                        <a:t>Натиснути на кнопку навчання</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022" marR="3022" marT="3022" marB="0" anchor="ctr"/>
                </a:tc>
                <a:tc>
                  <a:txBody>
                    <a:bodyPr/>
                    <a:lstStyle/>
                    <a:p>
                      <a:pPr algn="l" fontAlgn="ctr"/>
                      <a:r>
                        <a:rPr lang="uk-UA" sz="900" u="none" strike="noStrike">
                          <a:effectLst/>
                          <a:latin typeface="Times New Roman" panose="02020603050405020304" pitchFamily="18" charset="0"/>
                          <a:cs typeface="Times New Roman" panose="02020603050405020304" pitchFamily="18" charset="0"/>
                        </a:rPr>
                        <a:t>Відкрито вікно зі списком всіх моделей</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022" marR="3022" marT="3022" marB="0" anchor="ctr"/>
                </a:tc>
                <a:tc>
                  <a:txBody>
                    <a:bodyPr/>
                    <a:lstStyle/>
                    <a:p>
                      <a:pPr algn="ctr" fontAlgn="ctr"/>
                      <a:r>
                        <a:rPr lang="uk-UA" sz="900" u="none" strike="noStrike">
                          <a:effectLst/>
                          <a:latin typeface="Times New Roman" panose="02020603050405020304" pitchFamily="18" charset="0"/>
                          <a:cs typeface="Times New Roman" panose="02020603050405020304" pitchFamily="18" charset="0"/>
                        </a:rPr>
                        <a:t>Пройдено</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022" marR="3022" marT="3022" marB="0" anchor="ctr"/>
                </a:tc>
                <a:extLst>
                  <a:ext uri="{0D108BD9-81ED-4DB2-BD59-A6C34878D82A}">
                    <a16:rowId xmlns:a16="http://schemas.microsoft.com/office/drawing/2014/main" val="1389502505"/>
                  </a:ext>
                </a:extLst>
              </a:tr>
              <a:tr h="414079">
                <a:tc vMerge="1">
                  <a:txBody>
                    <a:bodyPr/>
                    <a:lstStyle/>
                    <a:p>
                      <a:endParaRPr lang="en-US"/>
                    </a:p>
                  </a:txBody>
                  <a:tcPr/>
                </a:tc>
                <a:tc>
                  <a:txBody>
                    <a:bodyPr/>
                    <a:lstStyle/>
                    <a:p>
                      <a:pPr algn="ctr" fontAlgn="ctr"/>
                      <a:r>
                        <a:rPr lang="uk-UA" sz="900" u="none" strike="noStrike" dirty="0">
                          <a:effectLst/>
                          <a:latin typeface="Times New Roman" panose="02020603050405020304" pitchFamily="18" charset="0"/>
                          <a:cs typeface="Times New Roman" panose="02020603050405020304" pitchFamily="18" charset="0"/>
                        </a:rPr>
                        <a:t>2</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022" marR="3022" marT="3022" marB="0" anchor="ctr"/>
                </a:tc>
                <a:tc>
                  <a:txBody>
                    <a:bodyPr/>
                    <a:lstStyle/>
                    <a:p>
                      <a:pPr algn="l" fontAlgn="ctr"/>
                      <a:r>
                        <a:rPr lang="uk-UA" sz="900" u="none" strike="noStrike" dirty="0">
                          <a:effectLst/>
                          <a:latin typeface="Times New Roman" panose="02020603050405020304" pitchFamily="18" charset="0"/>
                          <a:cs typeface="Times New Roman" panose="02020603050405020304" pitchFamily="18" charset="0"/>
                        </a:rPr>
                        <a:t>Вибрати зі списку необхідну модель та натиснути на конпку детальніше</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022" marR="3022" marT="3022" marB="0" anchor="ctr"/>
                </a:tc>
                <a:tc>
                  <a:txBody>
                    <a:bodyPr/>
                    <a:lstStyle/>
                    <a:p>
                      <a:pPr algn="l" fontAlgn="ctr"/>
                      <a:r>
                        <a:rPr lang="uk-UA" sz="900" u="none" strike="noStrike">
                          <a:effectLst/>
                          <a:latin typeface="Times New Roman" panose="02020603050405020304" pitchFamily="18" charset="0"/>
                          <a:cs typeface="Times New Roman" panose="02020603050405020304" pitchFamily="18" charset="0"/>
                        </a:rPr>
                        <a:t>Відкрито вікно з інформацією про вибрано модель</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022" marR="3022" marT="3022" marB="0" anchor="ctr"/>
                </a:tc>
                <a:tc>
                  <a:txBody>
                    <a:bodyPr/>
                    <a:lstStyle/>
                    <a:p>
                      <a:pPr algn="ctr" fontAlgn="ctr"/>
                      <a:r>
                        <a:rPr lang="uk-UA" sz="900" u="none" strike="noStrike">
                          <a:effectLst/>
                          <a:latin typeface="Times New Roman" panose="02020603050405020304" pitchFamily="18" charset="0"/>
                          <a:cs typeface="Times New Roman" panose="02020603050405020304" pitchFamily="18" charset="0"/>
                        </a:rPr>
                        <a:t>Пройдено</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022" marR="3022" marT="3022" marB="0" anchor="ctr"/>
                </a:tc>
                <a:extLst>
                  <a:ext uri="{0D108BD9-81ED-4DB2-BD59-A6C34878D82A}">
                    <a16:rowId xmlns:a16="http://schemas.microsoft.com/office/drawing/2014/main" val="2007206126"/>
                  </a:ext>
                </a:extLst>
              </a:tr>
              <a:tr h="616584">
                <a:tc vMerge="1">
                  <a:txBody>
                    <a:bodyPr/>
                    <a:lstStyle/>
                    <a:p>
                      <a:endParaRPr lang="en-US"/>
                    </a:p>
                  </a:txBody>
                  <a:tcPr/>
                </a:tc>
                <a:tc rowSpan="2">
                  <a:txBody>
                    <a:bodyPr/>
                    <a:lstStyle/>
                    <a:p>
                      <a:pPr algn="ctr" fontAlgn="ctr"/>
                      <a:r>
                        <a:rPr lang="uk-UA" sz="900" u="none" strike="noStrike" dirty="0">
                          <a:effectLst/>
                          <a:latin typeface="Times New Roman" panose="02020603050405020304" pitchFamily="18" charset="0"/>
                          <a:cs typeface="Times New Roman" panose="02020603050405020304" pitchFamily="18" charset="0"/>
                        </a:rPr>
                        <a:t>3</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022" marR="3022" marT="3022" marB="0" anchor="ctr"/>
                </a:tc>
                <a:tc rowSpan="2">
                  <a:txBody>
                    <a:bodyPr/>
                    <a:lstStyle/>
                    <a:p>
                      <a:pPr algn="l" fontAlgn="ctr"/>
                      <a:r>
                        <a:rPr lang="uk-UA" sz="900" u="none" strike="noStrike" dirty="0">
                          <a:effectLst/>
                          <a:latin typeface="Times New Roman" panose="02020603050405020304" pitchFamily="18" charset="0"/>
                          <a:cs typeface="Times New Roman" panose="02020603050405020304" pitchFamily="18" charset="0"/>
                        </a:rPr>
                        <a:t>Натиснути на кнопку навчити</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022" marR="3022" marT="3022" marB="0" anchor="ctr"/>
                </a:tc>
                <a:tc>
                  <a:txBody>
                    <a:bodyPr/>
                    <a:lstStyle/>
                    <a:p>
                      <a:pPr algn="l" fontAlgn="ctr"/>
                      <a:r>
                        <a:rPr lang="uk-UA" sz="900" u="none" strike="noStrike" dirty="0">
                          <a:effectLst/>
                          <a:latin typeface="Times New Roman" panose="02020603050405020304" pitchFamily="18" charset="0"/>
                          <a:cs typeface="Times New Roman" panose="02020603050405020304" pitchFamily="18" charset="0"/>
                        </a:rPr>
                        <a:t>Якщо модель не навчена почався процес навчання, про що свідчить повідомлення в назві моделі.</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022" marR="3022" marT="3022" marB="0" anchor="ctr"/>
                </a:tc>
                <a:tc rowSpan="2">
                  <a:txBody>
                    <a:bodyPr/>
                    <a:lstStyle/>
                    <a:p>
                      <a:pPr algn="ctr" fontAlgn="ctr"/>
                      <a:r>
                        <a:rPr lang="uk-UA" sz="900" u="none" strike="noStrike">
                          <a:effectLst/>
                          <a:latin typeface="Times New Roman" panose="02020603050405020304" pitchFamily="18" charset="0"/>
                          <a:cs typeface="Times New Roman" panose="02020603050405020304" pitchFamily="18" charset="0"/>
                        </a:rPr>
                        <a:t>Пройдено</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022" marR="3022" marT="3022" marB="0" anchor="ctr"/>
                </a:tc>
                <a:extLst>
                  <a:ext uri="{0D108BD9-81ED-4DB2-BD59-A6C34878D82A}">
                    <a16:rowId xmlns:a16="http://schemas.microsoft.com/office/drawing/2014/main" val="1859768888"/>
                  </a:ext>
                </a:extLst>
              </a:tr>
              <a:tr h="77375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uk-UA" sz="900" u="none" strike="noStrike" dirty="0">
                          <a:effectLst/>
                          <a:latin typeface="Times New Roman" panose="02020603050405020304" pitchFamily="18" charset="0"/>
                          <a:cs typeface="Times New Roman" panose="02020603050405020304" pitchFamily="18" charset="0"/>
                        </a:rPr>
                        <a:t>Якщо модель попередньо навчена відображено діалогове вікно. Попередній прогрес навчання моделі скинуто</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022" marR="3022" marT="3022" marB="0" anchor="ctr"/>
                </a:tc>
                <a:tc vMerge="1">
                  <a:txBody>
                    <a:bodyPr/>
                    <a:lstStyle/>
                    <a:p>
                      <a:endParaRPr lang="en-US"/>
                    </a:p>
                  </a:txBody>
                  <a:tcPr/>
                </a:tc>
                <a:extLst>
                  <a:ext uri="{0D108BD9-81ED-4DB2-BD59-A6C34878D82A}">
                    <a16:rowId xmlns:a16="http://schemas.microsoft.com/office/drawing/2014/main" val="861681138"/>
                  </a:ext>
                </a:extLst>
              </a:tr>
              <a:tr h="259933">
                <a:tc vMerge="1">
                  <a:txBody>
                    <a:bodyPr/>
                    <a:lstStyle/>
                    <a:p>
                      <a:endParaRPr lang="en-US"/>
                    </a:p>
                  </a:txBody>
                  <a:tcPr/>
                </a:tc>
                <a:tc>
                  <a:txBody>
                    <a:bodyPr/>
                    <a:lstStyle/>
                    <a:p>
                      <a:pPr algn="ctr" fontAlgn="ctr"/>
                      <a:r>
                        <a:rPr lang="uk-UA" sz="900" u="none" strike="noStrike" dirty="0">
                          <a:effectLst/>
                          <a:latin typeface="Times New Roman" panose="02020603050405020304" pitchFamily="18" charset="0"/>
                          <a:cs typeface="Times New Roman" panose="02020603050405020304" pitchFamily="18" charset="0"/>
                        </a:rPr>
                        <a:t>4</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022" marR="3022" marT="3022" marB="0" anchor="ctr"/>
                </a:tc>
                <a:tc>
                  <a:txBody>
                    <a:bodyPr/>
                    <a:lstStyle/>
                    <a:p>
                      <a:pPr algn="l" fontAlgn="ctr"/>
                      <a:r>
                        <a:rPr lang="uk-UA" sz="900" u="none" strike="noStrike">
                          <a:effectLst/>
                          <a:latin typeface="Times New Roman" panose="02020603050405020304" pitchFamily="18" charset="0"/>
                          <a:cs typeface="Times New Roman" panose="02020603050405020304" pitchFamily="18" charset="0"/>
                        </a:rPr>
                        <a:t>Натиснути на кнопку зупинити навчання</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022" marR="3022" marT="3022" marB="0" anchor="ctr"/>
                </a:tc>
                <a:tc>
                  <a:txBody>
                    <a:bodyPr/>
                    <a:lstStyle/>
                    <a:p>
                      <a:pPr algn="l" fontAlgn="ctr"/>
                      <a:r>
                        <a:rPr lang="uk-UA" sz="900" u="none" strike="noStrike" dirty="0">
                          <a:effectLst/>
                          <a:latin typeface="Times New Roman" panose="02020603050405020304" pitchFamily="18" charset="0"/>
                          <a:cs typeface="Times New Roman" panose="02020603050405020304" pitchFamily="18" charset="0"/>
                        </a:rPr>
                        <a:t>Навчання моделі зупинено</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022" marR="3022" marT="3022" marB="0" anchor="ctr"/>
                </a:tc>
                <a:tc>
                  <a:txBody>
                    <a:bodyPr/>
                    <a:lstStyle/>
                    <a:p>
                      <a:pPr algn="ctr" fontAlgn="ctr"/>
                      <a:r>
                        <a:rPr lang="uk-UA" sz="900" u="none" strike="noStrike">
                          <a:effectLst/>
                          <a:latin typeface="Times New Roman" panose="02020603050405020304" pitchFamily="18" charset="0"/>
                          <a:cs typeface="Times New Roman" panose="02020603050405020304" pitchFamily="18" charset="0"/>
                        </a:rPr>
                        <a:t>Пройдено</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022" marR="3022" marT="3022" marB="0" anchor="ctr"/>
                </a:tc>
                <a:extLst>
                  <a:ext uri="{0D108BD9-81ED-4DB2-BD59-A6C34878D82A}">
                    <a16:rowId xmlns:a16="http://schemas.microsoft.com/office/drawing/2014/main" val="4082913256"/>
                  </a:ext>
                </a:extLst>
              </a:tr>
              <a:tr h="516843">
                <a:tc vMerge="1">
                  <a:txBody>
                    <a:bodyPr/>
                    <a:lstStyle/>
                    <a:p>
                      <a:endParaRPr lang="en-US"/>
                    </a:p>
                  </a:txBody>
                  <a:tcPr/>
                </a:tc>
                <a:tc>
                  <a:txBody>
                    <a:bodyPr/>
                    <a:lstStyle/>
                    <a:p>
                      <a:pPr algn="ctr" fontAlgn="ctr"/>
                      <a:r>
                        <a:rPr lang="uk-UA" sz="900" u="none" strike="noStrike" dirty="0">
                          <a:effectLst/>
                          <a:latin typeface="Times New Roman" panose="02020603050405020304" pitchFamily="18" charset="0"/>
                          <a:cs typeface="Times New Roman" panose="02020603050405020304" pitchFamily="18" charset="0"/>
                        </a:rPr>
                        <a:t>5</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022" marR="3022" marT="3022" marB="0" anchor="ctr"/>
                </a:tc>
                <a:tc>
                  <a:txBody>
                    <a:bodyPr/>
                    <a:lstStyle/>
                    <a:p>
                      <a:pPr algn="l" fontAlgn="ctr"/>
                      <a:r>
                        <a:rPr lang="uk-UA" sz="900" u="none" strike="noStrike">
                          <a:effectLst/>
                          <a:latin typeface="Times New Roman" panose="02020603050405020304" pitchFamily="18" charset="0"/>
                          <a:cs typeface="Times New Roman" panose="02020603050405020304" pitchFamily="18" charset="0"/>
                        </a:rPr>
                        <a:t>Натиснути кнопку донавчити</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022" marR="3022" marT="3022" marB="0" anchor="ctr"/>
                </a:tc>
                <a:tc>
                  <a:txBody>
                    <a:bodyPr/>
                    <a:lstStyle/>
                    <a:p>
                      <a:pPr algn="l" fontAlgn="ctr"/>
                      <a:r>
                        <a:rPr lang="uk-UA" sz="900" u="none" strike="noStrike" dirty="0">
                          <a:effectLst/>
                          <a:latin typeface="Times New Roman" panose="02020603050405020304" pitchFamily="18" charset="0"/>
                          <a:cs typeface="Times New Roman" panose="02020603050405020304" pitchFamily="18" charset="0"/>
                        </a:rPr>
                        <a:t>Почався процес донавчання, про що свідчить повідомлення в назві моделі</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022" marR="3022" marT="3022" marB="0" anchor="ctr"/>
                </a:tc>
                <a:tc>
                  <a:txBody>
                    <a:bodyPr/>
                    <a:lstStyle/>
                    <a:p>
                      <a:pPr algn="ctr" fontAlgn="ctr"/>
                      <a:r>
                        <a:rPr lang="uk-UA" sz="900" u="none" strike="noStrike" dirty="0">
                          <a:effectLst/>
                          <a:latin typeface="Times New Roman" panose="02020603050405020304" pitchFamily="18" charset="0"/>
                          <a:cs typeface="Times New Roman" panose="02020603050405020304" pitchFamily="18" charset="0"/>
                        </a:rPr>
                        <a:t>Пройдено</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022" marR="3022" marT="3022" marB="0" anchor="ctr"/>
                </a:tc>
                <a:extLst>
                  <a:ext uri="{0D108BD9-81ED-4DB2-BD59-A6C34878D82A}">
                    <a16:rowId xmlns:a16="http://schemas.microsoft.com/office/drawing/2014/main" val="602252425"/>
                  </a:ext>
                </a:extLst>
              </a:tr>
              <a:tr h="722371">
                <a:tc vMerge="1">
                  <a:txBody>
                    <a:bodyPr/>
                    <a:lstStyle/>
                    <a:p>
                      <a:endParaRPr lang="en-US"/>
                    </a:p>
                  </a:txBody>
                  <a:tcPr/>
                </a:tc>
                <a:tc>
                  <a:txBody>
                    <a:bodyPr/>
                    <a:lstStyle/>
                    <a:p>
                      <a:pPr algn="ctr" fontAlgn="ctr"/>
                      <a:r>
                        <a:rPr lang="uk-UA" sz="900" u="none" strike="noStrike" dirty="0">
                          <a:effectLst/>
                          <a:latin typeface="Times New Roman" panose="02020603050405020304" pitchFamily="18" charset="0"/>
                          <a:cs typeface="Times New Roman" panose="02020603050405020304" pitchFamily="18" charset="0"/>
                        </a:rPr>
                        <a:t>6</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022" marR="3022" marT="3022" marB="0" anchor="ctr"/>
                </a:tc>
                <a:tc>
                  <a:txBody>
                    <a:bodyPr/>
                    <a:lstStyle/>
                    <a:p>
                      <a:pPr algn="l" fontAlgn="ctr"/>
                      <a:r>
                        <a:rPr lang="uk-UA" sz="900" u="none" strike="noStrike">
                          <a:effectLst/>
                          <a:latin typeface="Times New Roman" panose="02020603050405020304" pitchFamily="18" charset="0"/>
                          <a:cs typeface="Times New Roman" panose="02020603050405020304" pitchFamily="18" charset="0"/>
                        </a:rPr>
                        <a:t>Закрити вікно</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022" marR="3022" marT="3022" marB="0" anchor="ctr"/>
                </a:tc>
                <a:tc>
                  <a:txBody>
                    <a:bodyPr/>
                    <a:lstStyle/>
                    <a:p>
                      <a:pPr algn="l" fontAlgn="ctr"/>
                      <a:r>
                        <a:rPr lang="uk-UA" sz="900" u="none" strike="noStrike" dirty="0">
                          <a:effectLst/>
                          <a:latin typeface="Times New Roman" panose="02020603050405020304" pitchFamily="18" charset="0"/>
                          <a:cs typeface="Times New Roman" panose="02020603050405020304" pitchFamily="18" charset="0"/>
                        </a:rPr>
                        <a:t>Процес донавчання зупинено. Збережено прогрес останньої пройденої епохи. Вікно зі списком моделей стало активним</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022" marR="3022" marT="3022" marB="0" anchor="ctr"/>
                </a:tc>
                <a:tc>
                  <a:txBody>
                    <a:bodyPr/>
                    <a:lstStyle/>
                    <a:p>
                      <a:pPr algn="ctr" fontAlgn="ctr"/>
                      <a:r>
                        <a:rPr lang="uk-UA" sz="900" u="none" strike="noStrike" dirty="0">
                          <a:effectLst/>
                          <a:latin typeface="Times New Roman" panose="02020603050405020304" pitchFamily="18" charset="0"/>
                          <a:cs typeface="Times New Roman" panose="02020603050405020304" pitchFamily="18" charset="0"/>
                        </a:rPr>
                        <a:t>Пройдено</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022" marR="3022" marT="3022" marB="0" anchor="ctr"/>
                </a:tc>
                <a:extLst>
                  <a:ext uri="{0D108BD9-81ED-4DB2-BD59-A6C34878D82A}">
                    <a16:rowId xmlns:a16="http://schemas.microsoft.com/office/drawing/2014/main" val="3709923972"/>
                  </a:ext>
                </a:extLst>
              </a:tr>
            </a:tbl>
          </a:graphicData>
        </a:graphic>
      </p:graphicFrame>
      <p:sp>
        <p:nvSpPr>
          <p:cNvPr id="7" name="Прямоугольник 6"/>
          <p:cNvSpPr/>
          <p:nvPr/>
        </p:nvSpPr>
        <p:spPr>
          <a:xfrm>
            <a:off x="775852" y="5798734"/>
            <a:ext cx="5246258" cy="261829"/>
          </a:xfrm>
          <a:prstGeom prst="rect">
            <a:avLst/>
          </a:prstGeom>
        </p:spPr>
        <p:txBody>
          <a:bodyPr wrap="square">
            <a:spAutoFit/>
          </a:bodyPr>
          <a:lstStyle/>
          <a:p>
            <a:pPr algn="ctr"/>
            <a:r>
              <a:rPr lang="uk-UA" sz="1100" dirty="0" smtClean="0">
                <a:latin typeface="Times New Roman" panose="02020603050405020304" pitchFamily="18" charset="0"/>
                <a:cs typeface="Times New Roman" panose="02020603050405020304" pitchFamily="18" charset="0"/>
              </a:rPr>
              <a:t>Тест-кейс перевірки процесу навчання моделі</a:t>
            </a:r>
            <a:endParaRPr lang="en-US" sz="1100" dirty="0">
              <a:latin typeface="Times New Roman" panose="02020603050405020304" pitchFamily="18" charset="0"/>
              <a:cs typeface="Times New Roman" panose="02020603050405020304" pitchFamily="18" charset="0"/>
            </a:endParaRPr>
          </a:p>
        </p:txBody>
      </p:sp>
      <p:sp>
        <p:nvSpPr>
          <p:cNvPr id="8" name="Прямоугольник 7"/>
          <p:cNvSpPr/>
          <p:nvPr/>
        </p:nvSpPr>
        <p:spPr>
          <a:xfrm>
            <a:off x="6581319" y="6141023"/>
            <a:ext cx="4562764" cy="261829"/>
          </a:xfrm>
          <a:prstGeom prst="rect">
            <a:avLst/>
          </a:prstGeom>
        </p:spPr>
        <p:txBody>
          <a:bodyPr wrap="square">
            <a:spAutoFit/>
          </a:bodyPr>
          <a:lstStyle/>
          <a:p>
            <a:pPr algn="ctr"/>
            <a:r>
              <a:rPr lang="uk-UA" sz="1100" dirty="0" smtClean="0">
                <a:latin typeface="Times New Roman" panose="02020603050405020304" pitchFamily="18" charset="0"/>
                <a:cs typeface="Times New Roman" panose="02020603050405020304" pitchFamily="18" charset="0"/>
              </a:rPr>
              <a:t>Контрольний список тестування</a:t>
            </a:r>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63360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59401" y="360000"/>
            <a:ext cx="11473200" cy="6138000"/>
          </a:xfrm>
          <a:prstGeom prst="rect">
            <a:avLst/>
          </a:prstGeom>
          <a:pattFill prst="pct5">
            <a:fgClr>
              <a:schemeClr val="bg1">
                <a:lumMod val="85000"/>
              </a:schemeClr>
            </a:fgClr>
            <a:bgClr>
              <a:schemeClr val="bg1"/>
            </a:bgClr>
          </a:pattFill>
          <a:ln w="6350">
            <a:solidFill>
              <a:schemeClr val="tx1"/>
            </a:solid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Прямоугольник 10"/>
          <p:cNvSpPr/>
          <p:nvPr/>
        </p:nvSpPr>
        <p:spPr>
          <a:xfrm>
            <a:off x="359401" y="487000"/>
            <a:ext cx="11473199" cy="523220"/>
          </a:xfrm>
          <a:prstGeom prst="rect">
            <a:avLst/>
          </a:prstGeom>
        </p:spPr>
        <p:txBody>
          <a:bodyPr wrap="square">
            <a:spAutoFit/>
          </a:bodyPr>
          <a:lstStyle/>
          <a:p>
            <a:pPr algn="ctr"/>
            <a:r>
              <a:rPr lang="uk-UA" sz="2800" b="1" dirty="0">
                <a:latin typeface="Times New Roman" panose="02020603050405020304" pitchFamily="18" charset="0"/>
                <a:cs typeface="Times New Roman" panose="02020603050405020304" pitchFamily="18" charset="0"/>
              </a:rPr>
              <a:t>Використання програмного забезпечення</a:t>
            </a:r>
            <a:endParaRPr lang="en-US" sz="2800" b="1" dirty="0">
              <a:latin typeface="Times New Roman" panose="02020603050405020304" pitchFamily="18" charset="0"/>
              <a:cs typeface="Times New Roman" panose="02020603050405020304" pitchFamily="18" charset="0"/>
            </a:endParaRPr>
          </a:p>
        </p:txBody>
      </p:sp>
      <p:sp>
        <p:nvSpPr>
          <p:cNvPr id="12" name="Номер слайда 11"/>
          <p:cNvSpPr>
            <a:spLocks noGrp="1"/>
          </p:cNvSpPr>
          <p:nvPr>
            <p:ph type="sldNum" sz="quarter" idx="12"/>
          </p:nvPr>
        </p:nvSpPr>
        <p:spPr>
          <a:xfrm>
            <a:off x="9657219" y="440600"/>
            <a:ext cx="2111881" cy="228600"/>
          </a:xfrm>
        </p:spPr>
        <p:txBody>
          <a:bodyPr/>
          <a:lstStyle/>
          <a:p>
            <a:fld id="{5D92245B-65ED-4D65-A8A6-90A237D74107}" type="slidenum">
              <a:rPr lang="en-US" sz="1200" smtClean="0"/>
              <a:t>13</a:t>
            </a:fld>
            <a:endParaRPr lang="en-US" sz="1200" dirty="0"/>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642" y="2456199"/>
            <a:ext cx="2011300" cy="2595821"/>
          </a:xfrm>
          <a:prstGeom prst="rect">
            <a:avLst/>
          </a:prstGeom>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6000" y="1783163"/>
            <a:ext cx="5040000" cy="3886478"/>
          </a:xfrm>
          <a:prstGeom prst="rect">
            <a:avLst/>
          </a:prstGeom>
        </p:spPr>
      </p:pic>
      <p:pic>
        <p:nvPicPr>
          <p:cNvPr id="2" name="Рисунок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54800" y="2185773"/>
            <a:ext cx="2015559" cy="3081257"/>
          </a:xfrm>
          <a:prstGeom prst="rect">
            <a:avLst/>
          </a:prstGeom>
        </p:spPr>
      </p:pic>
      <p:sp>
        <p:nvSpPr>
          <p:cNvPr id="9" name="Прямоугольник 8"/>
          <p:cNvSpPr/>
          <p:nvPr/>
        </p:nvSpPr>
        <p:spPr>
          <a:xfrm>
            <a:off x="1021642" y="5079728"/>
            <a:ext cx="2011301" cy="261829"/>
          </a:xfrm>
          <a:prstGeom prst="rect">
            <a:avLst/>
          </a:prstGeom>
        </p:spPr>
        <p:txBody>
          <a:bodyPr wrap="square">
            <a:spAutoFit/>
          </a:bodyPr>
          <a:lstStyle/>
          <a:p>
            <a:pPr algn="ctr"/>
            <a:r>
              <a:rPr lang="uk-UA" sz="1100" dirty="0" smtClean="0">
                <a:latin typeface="Times New Roman" panose="02020603050405020304" pitchFamily="18" charset="0"/>
                <a:cs typeface="Times New Roman" panose="02020603050405020304" pitchFamily="18" charset="0"/>
              </a:rPr>
              <a:t>Головне вікно</a:t>
            </a:r>
            <a:endParaRPr lang="en-US" sz="1100" dirty="0">
              <a:latin typeface="Times New Roman" panose="02020603050405020304" pitchFamily="18" charset="0"/>
              <a:cs typeface="Times New Roman" panose="02020603050405020304" pitchFamily="18" charset="0"/>
            </a:endParaRPr>
          </a:p>
        </p:txBody>
      </p:sp>
      <p:sp>
        <p:nvSpPr>
          <p:cNvPr id="10" name="Прямоугольник 9"/>
          <p:cNvSpPr/>
          <p:nvPr/>
        </p:nvSpPr>
        <p:spPr>
          <a:xfrm>
            <a:off x="3576000" y="5697349"/>
            <a:ext cx="5040000" cy="261829"/>
          </a:xfrm>
          <a:prstGeom prst="rect">
            <a:avLst/>
          </a:prstGeom>
        </p:spPr>
        <p:txBody>
          <a:bodyPr wrap="square">
            <a:spAutoFit/>
          </a:bodyPr>
          <a:lstStyle/>
          <a:p>
            <a:pPr algn="ctr"/>
            <a:r>
              <a:rPr lang="uk-UA" sz="1100" dirty="0" smtClean="0">
                <a:latin typeface="Times New Roman" panose="02020603050405020304" pitchFamily="18" charset="0"/>
                <a:cs typeface="Times New Roman" panose="02020603050405020304" pitchFamily="18" charset="0"/>
              </a:rPr>
              <a:t>Вікно зі списком моделей</a:t>
            </a:r>
            <a:endParaRPr lang="en-US" sz="1100" dirty="0">
              <a:latin typeface="Times New Roman" panose="02020603050405020304" pitchFamily="18" charset="0"/>
              <a:cs typeface="Times New Roman" panose="02020603050405020304" pitchFamily="18" charset="0"/>
            </a:endParaRPr>
          </a:p>
        </p:txBody>
      </p:sp>
      <p:sp>
        <p:nvSpPr>
          <p:cNvPr id="13" name="Прямоугольник 12"/>
          <p:cNvSpPr/>
          <p:nvPr/>
        </p:nvSpPr>
        <p:spPr>
          <a:xfrm>
            <a:off x="9159058" y="5294738"/>
            <a:ext cx="2011301" cy="261829"/>
          </a:xfrm>
          <a:prstGeom prst="rect">
            <a:avLst/>
          </a:prstGeom>
        </p:spPr>
        <p:txBody>
          <a:bodyPr wrap="square">
            <a:spAutoFit/>
          </a:bodyPr>
          <a:lstStyle/>
          <a:p>
            <a:pPr algn="ctr"/>
            <a:r>
              <a:rPr lang="uk-UA" sz="1100" dirty="0" smtClean="0">
                <a:latin typeface="Times New Roman" panose="02020603050405020304" pitchFamily="18" charset="0"/>
                <a:cs typeface="Times New Roman" panose="02020603050405020304" pitchFamily="18" charset="0"/>
              </a:rPr>
              <a:t>Вікно класифікації</a:t>
            </a:r>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26504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59401" y="360000"/>
            <a:ext cx="11473200" cy="6138000"/>
          </a:xfrm>
          <a:prstGeom prst="rect">
            <a:avLst/>
          </a:prstGeom>
          <a:pattFill prst="pct5">
            <a:fgClr>
              <a:schemeClr val="bg1">
                <a:lumMod val="85000"/>
              </a:schemeClr>
            </a:fgClr>
            <a:bgClr>
              <a:schemeClr val="bg1"/>
            </a:bgClr>
          </a:pattFill>
          <a:ln w="6350">
            <a:solidFill>
              <a:schemeClr val="tx1"/>
            </a:solid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Прямоугольник 10"/>
          <p:cNvSpPr/>
          <p:nvPr/>
        </p:nvSpPr>
        <p:spPr>
          <a:xfrm>
            <a:off x="359401" y="487000"/>
            <a:ext cx="11473199" cy="523220"/>
          </a:xfrm>
          <a:prstGeom prst="rect">
            <a:avLst/>
          </a:prstGeom>
        </p:spPr>
        <p:txBody>
          <a:bodyPr wrap="square">
            <a:spAutoFit/>
          </a:bodyPr>
          <a:lstStyle/>
          <a:p>
            <a:pPr algn="ctr"/>
            <a:r>
              <a:rPr lang="uk-UA" sz="2800" b="1" dirty="0" smtClean="0">
                <a:latin typeface="Times New Roman" panose="02020603050405020304" pitchFamily="18" charset="0"/>
                <a:cs typeface="Times New Roman" panose="02020603050405020304" pitchFamily="18" charset="0"/>
              </a:rPr>
              <a:t>Використання програмного забезпечення</a:t>
            </a:r>
            <a:endParaRPr lang="en-US" sz="2800" b="1" dirty="0">
              <a:latin typeface="Times New Roman" panose="02020603050405020304" pitchFamily="18" charset="0"/>
              <a:cs typeface="Times New Roman" panose="02020603050405020304" pitchFamily="18" charset="0"/>
            </a:endParaRPr>
          </a:p>
        </p:txBody>
      </p:sp>
      <p:sp>
        <p:nvSpPr>
          <p:cNvPr id="12" name="Номер слайда 11"/>
          <p:cNvSpPr>
            <a:spLocks noGrp="1"/>
          </p:cNvSpPr>
          <p:nvPr>
            <p:ph type="sldNum" sz="quarter" idx="12"/>
          </p:nvPr>
        </p:nvSpPr>
        <p:spPr>
          <a:xfrm>
            <a:off x="9657219" y="440600"/>
            <a:ext cx="2111881" cy="228600"/>
          </a:xfrm>
        </p:spPr>
        <p:txBody>
          <a:bodyPr/>
          <a:lstStyle/>
          <a:p>
            <a:fld id="{5D92245B-65ED-4D65-A8A6-90A237D74107}" type="slidenum">
              <a:rPr lang="en-US" sz="1200" smtClean="0"/>
              <a:t>14</a:t>
            </a:fld>
            <a:endParaRPr lang="en-US" sz="1200" dirty="0"/>
          </a:p>
        </p:txBody>
      </p:sp>
      <p:grpSp>
        <p:nvGrpSpPr>
          <p:cNvPr id="9" name="Группа 8"/>
          <p:cNvGrpSpPr/>
          <p:nvPr/>
        </p:nvGrpSpPr>
        <p:grpSpPr>
          <a:xfrm>
            <a:off x="6456217" y="1394396"/>
            <a:ext cx="3997036" cy="4774843"/>
            <a:chOff x="6927273" y="1364766"/>
            <a:chExt cx="3997036" cy="4774843"/>
          </a:xfrm>
        </p:grpSpPr>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7273" y="1364766"/>
              <a:ext cx="3997036" cy="4486469"/>
            </a:xfrm>
            <a:prstGeom prst="rect">
              <a:avLst/>
            </a:prstGeom>
          </p:spPr>
        </p:pic>
        <p:sp>
          <p:nvSpPr>
            <p:cNvPr id="10" name="Прямоугольник 9"/>
            <p:cNvSpPr/>
            <p:nvPr/>
          </p:nvSpPr>
          <p:spPr>
            <a:xfrm>
              <a:off x="6927273" y="5877780"/>
              <a:ext cx="3996000" cy="261829"/>
            </a:xfrm>
            <a:prstGeom prst="rect">
              <a:avLst/>
            </a:prstGeom>
          </p:spPr>
          <p:txBody>
            <a:bodyPr wrap="square">
              <a:spAutoFit/>
            </a:bodyPr>
            <a:lstStyle/>
            <a:p>
              <a:pPr algn="ctr"/>
              <a:r>
                <a:rPr lang="uk-UA" sz="1100" dirty="0">
                  <a:latin typeface="Times New Roman" panose="02020603050405020304" pitchFamily="18" charset="0"/>
                  <a:cs typeface="Times New Roman" panose="02020603050405020304" pitchFamily="18" charset="0"/>
                </a:rPr>
                <a:t>Вікно моделі </a:t>
              </a:r>
              <a:r>
                <a:rPr lang="en-US" sz="1100" dirty="0" smtClean="0">
                  <a:latin typeface="Times New Roman" panose="02020603050405020304" pitchFamily="18" charset="0"/>
                  <a:cs typeface="Times New Roman" panose="02020603050405020304" pitchFamily="18" charset="0"/>
                </a:rPr>
                <a:t>VGG19</a:t>
              </a:r>
              <a:endParaRPr lang="en-US" sz="1100" dirty="0">
                <a:latin typeface="Times New Roman" panose="02020603050405020304" pitchFamily="18" charset="0"/>
                <a:cs typeface="Times New Roman" panose="02020603050405020304" pitchFamily="18" charset="0"/>
              </a:endParaRPr>
            </a:p>
          </p:txBody>
        </p:sp>
      </p:grpSp>
      <p:grpSp>
        <p:nvGrpSpPr>
          <p:cNvPr id="8" name="Группа 7"/>
          <p:cNvGrpSpPr/>
          <p:nvPr/>
        </p:nvGrpSpPr>
        <p:grpSpPr>
          <a:xfrm>
            <a:off x="1739344" y="1394396"/>
            <a:ext cx="3997036" cy="4774842"/>
            <a:chOff x="2930237" y="1364766"/>
            <a:chExt cx="3997036" cy="4774842"/>
          </a:xfrm>
        </p:grpSpPr>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1273" y="1364766"/>
              <a:ext cx="3996000" cy="4485306"/>
            </a:xfrm>
            <a:prstGeom prst="rect">
              <a:avLst/>
            </a:prstGeom>
          </p:spPr>
        </p:pic>
        <p:sp>
          <p:nvSpPr>
            <p:cNvPr id="13" name="Прямоугольник 12"/>
            <p:cNvSpPr/>
            <p:nvPr/>
          </p:nvSpPr>
          <p:spPr>
            <a:xfrm>
              <a:off x="2930237" y="5877779"/>
              <a:ext cx="3996000" cy="261829"/>
            </a:xfrm>
            <a:prstGeom prst="rect">
              <a:avLst/>
            </a:prstGeom>
          </p:spPr>
          <p:txBody>
            <a:bodyPr wrap="square">
              <a:spAutoFit/>
            </a:bodyPr>
            <a:lstStyle/>
            <a:p>
              <a:pPr algn="ctr"/>
              <a:r>
                <a:rPr lang="uk-UA" sz="1100" dirty="0" smtClean="0">
                  <a:latin typeface="Times New Roman" panose="02020603050405020304" pitchFamily="18" charset="0"/>
                  <a:cs typeface="Times New Roman" panose="02020603050405020304" pitchFamily="18" charset="0"/>
                </a:rPr>
                <a:t>Вікно моделі </a:t>
              </a:r>
              <a:r>
                <a:rPr lang="en-US" sz="1100" dirty="0" smtClean="0">
                  <a:latin typeface="Times New Roman" panose="02020603050405020304" pitchFamily="18" charset="0"/>
                  <a:cs typeface="Times New Roman" panose="02020603050405020304" pitchFamily="18" charset="0"/>
                </a:rPr>
                <a:t>VGG11</a:t>
              </a:r>
              <a:endParaRPr lang="en-US" sz="11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4927323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59401" y="360000"/>
            <a:ext cx="11473200" cy="6138000"/>
          </a:xfrm>
          <a:prstGeom prst="rect">
            <a:avLst/>
          </a:prstGeom>
          <a:pattFill prst="pct5">
            <a:fgClr>
              <a:schemeClr val="bg1">
                <a:lumMod val="85000"/>
              </a:schemeClr>
            </a:fgClr>
            <a:bgClr>
              <a:schemeClr val="bg1"/>
            </a:bgClr>
          </a:pattFill>
          <a:ln w="6350">
            <a:solidFill>
              <a:schemeClr val="tx1"/>
            </a:solid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Прямоугольник 10"/>
          <p:cNvSpPr/>
          <p:nvPr/>
        </p:nvSpPr>
        <p:spPr>
          <a:xfrm>
            <a:off x="359401" y="487000"/>
            <a:ext cx="11473199" cy="523220"/>
          </a:xfrm>
          <a:prstGeom prst="rect">
            <a:avLst/>
          </a:prstGeom>
        </p:spPr>
        <p:txBody>
          <a:bodyPr wrap="square">
            <a:spAutoFit/>
          </a:bodyPr>
          <a:lstStyle/>
          <a:p>
            <a:pPr algn="ctr"/>
            <a:r>
              <a:rPr lang="uk-UA" sz="2800" b="1" dirty="0">
                <a:latin typeface="Times New Roman" panose="02020603050405020304" pitchFamily="18" charset="0"/>
                <a:cs typeface="Times New Roman" panose="02020603050405020304" pitchFamily="18" charset="0"/>
              </a:rPr>
              <a:t>Експериментальне дослідження програми</a:t>
            </a:r>
            <a:endParaRPr lang="en-US" sz="2800" b="1" dirty="0">
              <a:latin typeface="Times New Roman" panose="02020603050405020304" pitchFamily="18" charset="0"/>
              <a:cs typeface="Times New Roman" panose="02020603050405020304" pitchFamily="18" charset="0"/>
            </a:endParaRPr>
          </a:p>
        </p:txBody>
      </p:sp>
      <p:sp>
        <p:nvSpPr>
          <p:cNvPr id="12" name="Номер слайда 11"/>
          <p:cNvSpPr>
            <a:spLocks noGrp="1"/>
          </p:cNvSpPr>
          <p:nvPr>
            <p:ph type="sldNum" sz="quarter" idx="12"/>
          </p:nvPr>
        </p:nvSpPr>
        <p:spPr>
          <a:xfrm>
            <a:off x="9657219" y="440600"/>
            <a:ext cx="2111881" cy="228600"/>
          </a:xfrm>
        </p:spPr>
        <p:txBody>
          <a:bodyPr/>
          <a:lstStyle/>
          <a:p>
            <a:fld id="{5D92245B-65ED-4D65-A8A6-90A237D74107}" type="slidenum">
              <a:rPr lang="en-US" sz="1200" smtClean="0"/>
              <a:t>15</a:t>
            </a:fld>
            <a:endParaRPr lang="en-US" sz="1200" dirty="0"/>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0595" y="1274617"/>
            <a:ext cx="9030810" cy="4680000"/>
          </a:xfrm>
          <a:prstGeom prst="rect">
            <a:avLst/>
          </a:prstGeom>
        </p:spPr>
      </p:pic>
      <p:sp>
        <p:nvSpPr>
          <p:cNvPr id="3" name="Прямоугольник 2"/>
          <p:cNvSpPr/>
          <p:nvPr/>
        </p:nvSpPr>
        <p:spPr>
          <a:xfrm>
            <a:off x="1580595" y="5968060"/>
            <a:ext cx="9030810" cy="261610"/>
          </a:xfrm>
          <a:prstGeom prst="rect">
            <a:avLst/>
          </a:prstGeom>
        </p:spPr>
        <p:txBody>
          <a:bodyPr wrap="square">
            <a:spAutoFit/>
          </a:bodyPr>
          <a:lstStyle/>
          <a:p>
            <a:pPr algn="ctr"/>
            <a:r>
              <a:rPr lang="uk-UA" sz="1100" dirty="0">
                <a:latin typeface="Times New Roman" panose="02020603050405020304" pitchFamily="18" charset="0"/>
                <a:ea typeface="Times New Roman" panose="02020603050405020304" pitchFamily="18" charset="0"/>
                <a:cs typeface="Times New Roman" panose="02020603050405020304" pitchFamily="18" charset="0"/>
              </a:rPr>
              <a:t>Графіки зміни точності всіх моделей </a:t>
            </a:r>
            <a:r>
              <a:rPr lang="en-US" sz="1100" dirty="0">
                <a:latin typeface="Times New Roman" panose="02020603050405020304" pitchFamily="18" charset="0"/>
                <a:ea typeface="Times New Roman" panose="02020603050405020304" pitchFamily="18" charset="0"/>
                <a:cs typeface="Times New Roman" panose="02020603050405020304" pitchFamily="18" charset="0"/>
              </a:rPr>
              <a:t>VGG </a:t>
            </a:r>
            <a:r>
              <a:rPr lang="uk-UA" sz="1100" dirty="0">
                <a:latin typeface="Times New Roman" panose="02020603050405020304" pitchFamily="18" charset="0"/>
                <a:ea typeface="Times New Roman" panose="02020603050405020304" pitchFamily="18" charset="0"/>
                <a:cs typeface="Times New Roman" panose="02020603050405020304" pitchFamily="18" charset="0"/>
              </a:rPr>
              <a:t>під час </a:t>
            </a:r>
            <a:r>
              <a:rPr lang="uk-UA" sz="1100" dirty="0" smtClean="0">
                <a:latin typeface="Times New Roman" panose="02020603050405020304" pitchFamily="18" charset="0"/>
                <a:ea typeface="Times New Roman" panose="02020603050405020304" pitchFamily="18" charset="0"/>
                <a:cs typeface="Times New Roman" panose="02020603050405020304" pitchFamily="18" charset="0"/>
              </a:rPr>
              <a:t>навчання</a:t>
            </a:r>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44800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59401" y="360000"/>
            <a:ext cx="11473200" cy="6138000"/>
          </a:xfrm>
          <a:prstGeom prst="rect">
            <a:avLst/>
          </a:prstGeom>
          <a:pattFill prst="pct5">
            <a:fgClr>
              <a:schemeClr val="bg1">
                <a:lumMod val="85000"/>
              </a:schemeClr>
            </a:fgClr>
            <a:bgClr>
              <a:schemeClr val="bg1"/>
            </a:bgClr>
          </a:pattFill>
          <a:ln w="6350">
            <a:solidFill>
              <a:schemeClr val="tx1"/>
            </a:solid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Прямоугольник 10"/>
          <p:cNvSpPr/>
          <p:nvPr/>
        </p:nvSpPr>
        <p:spPr>
          <a:xfrm>
            <a:off x="359401" y="487000"/>
            <a:ext cx="11473199" cy="523220"/>
          </a:xfrm>
          <a:prstGeom prst="rect">
            <a:avLst/>
          </a:prstGeom>
        </p:spPr>
        <p:txBody>
          <a:bodyPr wrap="square">
            <a:spAutoFit/>
          </a:bodyPr>
          <a:lstStyle/>
          <a:p>
            <a:pPr algn="ctr"/>
            <a:r>
              <a:rPr lang="uk-UA" sz="2800" b="1" dirty="0" smtClean="0">
                <a:latin typeface="Times New Roman" panose="02020603050405020304" pitchFamily="18" charset="0"/>
                <a:cs typeface="Times New Roman" panose="02020603050405020304" pitchFamily="18" charset="0"/>
              </a:rPr>
              <a:t>Експериментальне дослідження програми</a:t>
            </a:r>
            <a:endParaRPr lang="en-US" sz="2800" b="1" dirty="0">
              <a:latin typeface="Times New Roman" panose="02020603050405020304" pitchFamily="18" charset="0"/>
              <a:cs typeface="Times New Roman" panose="02020603050405020304" pitchFamily="18" charset="0"/>
            </a:endParaRPr>
          </a:p>
        </p:txBody>
      </p:sp>
      <p:sp>
        <p:nvSpPr>
          <p:cNvPr id="12" name="Номер слайда 11"/>
          <p:cNvSpPr>
            <a:spLocks noGrp="1"/>
          </p:cNvSpPr>
          <p:nvPr>
            <p:ph type="sldNum" sz="quarter" idx="12"/>
          </p:nvPr>
        </p:nvSpPr>
        <p:spPr>
          <a:xfrm>
            <a:off x="9657219" y="440600"/>
            <a:ext cx="2111881" cy="228600"/>
          </a:xfrm>
        </p:spPr>
        <p:txBody>
          <a:bodyPr/>
          <a:lstStyle/>
          <a:p>
            <a:fld id="{5D92245B-65ED-4D65-A8A6-90A237D74107}" type="slidenum">
              <a:rPr lang="en-US" sz="1200" smtClean="0"/>
              <a:t>16</a:t>
            </a:fld>
            <a:endParaRPr lang="en-US" sz="1200" dirty="0"/>
          </a:p>
        </p:txBody>
      </p:sp>
      <p:graphicFrame>
        <p:nvGraphicFramePr>
          <p:cNvPr id="2" name="Таблица 1"/>
          <p:cNvGraphicFramePr>
            <a:graphicFrameLocks noGrp="1"/>
          </p:cNvGraphicFramePr>
          <p:nvPr>
            <p:extLst>
              <p:ext uri="{D42A27DB-BD31-4B8C-83A1-F6EECF244321}">
                <p14:modId xmlns:p14="http://schemas.microsoft.com/office/powerpoint/2010/main" val="2940738950"/>
              </p:ext>
            </p:extLst>
          </p:nvPr>
        </p:nvGraphicFramePr>
        <p:xfrm>
          <a:off x="1108363" y="1317287"/>
          <a:ext cx="9975273" cy="4728617"/>
        </p:xfrm>
        <a:graphic>
          <a:graphicData uri="http://schemas.openxmlformats.org/drawingml/2006/table">
            <a:tbl>
              <a:tblPr firstRow="1" bandRow="1">
                <a:tableStyleId>{5C22544A-7EE6-4342-B048-85BDC9FD1C3A}</a:tableStyleId>
              </a:tblPr>
              <a:tblGrid>
                <a:gridCol w="4350325">
                  <a:extLst>
                    <a:ext uri="{9D8B030D-6E8A-4147-A177-3AD203B41FA5}">
                      <a16:colId xmlns:a16="http://schemas.microsoft.com/office/drawing/2014/main" val="2514415066"/>
                    </a:ext>
                  </a:extLst>
                </a:gridCol>
                <a:gridCol w="923636">
                  <a:extLst>
                    <a:ext uri="{9D8B030D-6E8A-4147-A177-3AD203B41FA5}">
                      <a16:colId xmlns:a16="http://schemas.microsoft.com/office/drawing/2014/main" val="1039980768"/>
                    </a:ext>
                  </a:extLst>
                </a:gridCol>
                <a:gridCol w="877455">
                  <a:extLst>
                    <a:ext uri="{9D8B030D-6E8A-4147-A177-3AD203B41FA5}">
                      <a16:colId xmlns:a16="http://schemas.microsoft.com/office/drawing/2014/main" val="1623234799"/>
                    </a:ext>
                  </a:extLst>
                </a:gridCol>
                <a:gridCol w="1006764">
                  <a:extLst>
                    <a:ext uri="{9D8B030D-6E8A-4147-A177-3AD203B41FA5}">
                      <a16:colId xmlns:a16="http://schemas.microsoft.com/office/drawing/2014/main" val="1397687133"/>
                    </a:ext>
                  </a:extLst>
                </a:gridCol>
                <a:gridCol w="988291">
                  <a:extLst>
                    <a:ext uri="{9D8B030D-6E8A-4147-A177-3AD203B41FA5}">
                      <a16:colId xmlns:a16="http://schemas.microsoft.com/office/drawing/2014/main" val="2700562001"/>
                    </a:ext>
                  </a:extLst>
                </a:gridCol>
                <a:gridCol w="886690">
                  <a:extLst>
                    <a:ext uri="{9D8B030D-6E8A-4147-A177-3AD203B41FA5}">
                      <a16:colId xmlns:a16="http://schemas.microsoft.com/office/drawing/2014/main" val="1248647471"/>
                    </a:ext>
                  </a:extLst>
                </a:gridCol>
                <a:gridCol w="942112">
                  <a:extLst>
                    <a:ext uri="{9D8B030D-6E8A-4147-A177-3AD203B41FA5}">
                      <a16:colId xmlns:a16="http://schemas.microsoft.com/office/drawing/2014/main" val="2110045926"/>
                    </a:ext>
                  </a:extLst>
                </a:gridCol>
              </a:tblGrid>
              <a:tr h="174156">
                <a:tc>
                  <a:txBody>
                    <a:bodyPr/>
                    <a:lstStyle/>
                    <a:p>
                      <a:pPr algn="ctr" fontAlgn="ctr"/>
                      <a:r>
                        <a:rPr lang="uk-UA" sz="1200" u="none" strike="noStrike" dirty="0">
                          <a:effectLst/>
                          <a:latin typeface="Times New Roman" panose="02020603050405020304" pitchFamily="18" charset="0"/>
                          <a:cs typeface="Times New Roman" panose="02020603050405020304" pitchFamily="18" charset="0"/>
                        </a:rPr>
                        <a:t>Параметр</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en-US" sz="1200" u="none" strike="noStrike" dirty="0">
                          <a:effectLst/>
                          <a:latin typeface="Times New Roman" panose="02020603050405020304" pitchFamily="18" charset="0"/>
                          <a:cs typeface="Times New Roman" panose="02020603050405020304" pitchFamily="18" charset="0"/>
                        </a:rPr>
                        <a:t>VGG11</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en-US" sz="1200" u="none" strike="noStrike" dirty="0">
                          <a:effectLst/>
                          <a:latin typeface="Times New Roman" panose="02020603050405020304" pitchFamily="18" charset="0"/>
                          <a:cs typeface="Times New Roman" panose="02020603050405020304" pitchFamily="18" charset="0"/>
                        </a:rPr>
                        <a:t>VGG11 LRN</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en-US" sz="1200" u="none" strike="noStrike" dirty="0">
                          <a:effectLst/>
                          <a:latin typeface="Times New Roman" panose="02020603050405020304" pitchFamily="18" charset="0"/>
                          <a:cs typeface="Times New Roman" panose="02020603050405020304" pitchFamily="18" charset="0"/>
                        </a:rPr>
                        <a:t>VGG13</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en-US" sz="1200" u="none" strike="noStrike" dirty="0">
                          <a:effectLst/>
                          <a:latin typeface="Times New Roman" panose="02020603050405020304" pitchFamily="18" charset="0"/>
                          <a:cs typeface="Times New Roman" panose="02020603050405020304" pitchFamily="18" charset="0"/>
                        </a:rPr>
                        <a:t>VGG16</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en-US" sz="1200" u="none" strike="noStrike" dirty="0">
                          <a:effectLst/>
                          <a:latin typeface="Times New Roman" panose="02020603050405020304" pitchFamily="18" charset="0"/>
                          <a:cs typeface="Times New Roman" panose="02020603050405020304" pitchFamily="18" charset="0"/>
                        </a:rPr>
                        <a:t>VGG16 1</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en-US" sz="1200" u="none" strike="noStrike" dirty="0">
                          <a:effectLst/>
                          <a:latin typeface="Times New Roman" panose="02020603050405020304" pitchFamily="18" charset="0"/>
                          <a:cs typeface="Times New Roman" panose="02020603050405020304" pitchFamily="18" charset="0"/>
                        </a:rPr>
                        <a:t>VGG19</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extLst>
                  <a:ext uri="{0D108BD9-81ED-4DB2-BD59-A6C34878D82A}">
                    <a16:rowId xmlns:a16="http://schemas.microsoft.com/office/drawing/2014/main" val="2877208460"/>
                  </a:ext>
                </a:extLst>
              </a:tr>
              <a:tr h="255468">
                <a:tc>
                  <a:txBody>
                    <a:bodyPr/>
                    <a:lstStyle/>
                    <a:p>
                      <a:pPr algn="l" fontAlgn="ctr"/>
                      <a:r>
                        <a:rPr lang="uk-UA" sz="1200" u="none" strike="noStrike">
                          <a:effectLst/>
                          <a:latin typeface="Times New Roman" panose="02020603050405020304" pitchFamily="18" charset="0"/>
                          <a:cs typeface="Times New Roman" panose="02020603050405020304" pitchFamily="18" charset="0"/>
                        </a:rPr>
                        <a:t>Точність на навчальному наборі даних, %</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89,49</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89,49</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95,41</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97,95</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97,64</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98,55</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extLst>
                  <a:ext uri="{0D108BD9-81ED-4DB2-BD59-A6C34878D82A}">
                    <a16:rowId xmlns:a16="http://schemas.microsoft.com/office/drawing/2014/main" val="3236886043"/>
                  </a:ext>
                </a:extLst>
              </a:tr>
              <a:tr h="244824">
                <a:tc>
                  <a:txBody>
                    <a:bodyPr/>
                    <a:lstStyle/>
                    <a:p>
                      <a:pPr algn="l" fontAlgn="ctr"/>
                      <a:r>
                        <a:rPr lang="uk-UA" sz="1200" u="none" strike="noStrike">
                          <a:effectLst/>
                          <a:latin typeface="Times New Roman" panose="02020603050405020304" pitchFamily="18" charset="0"/>
                          <a:cs typeface="Times New Roman" panose="02020603050405020304" pitchFamily="18" charset="0"/>
                        </a:rPr>
                        <a:t>Точність на валідаційному наборі даних, %</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94,44</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94,44</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95,83</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100</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98,61</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100</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extLst>
                  <a:ext uri="{0D108BD9-81ED-4DB2-BD59-A6C34878D82A}">
                    <a16:rowId xmlns:a16="http://schemas.microsoft.com/office/drawing/2014/main" val="697964069"/>
                  </a:ext>
                </a:extLst>
              </a:tr>
              <a:tr h="249909">
                <a:tc>
                  <a:txBody>
                    <a:bodyPr/>
                    <a:lstStyle/>
                    <a:p>
                      <a:pPr algn="l" fontAlgn="ctr"/>
                      <a:r>
                        <a:rPr lang="uk-UA" sz="1200" u="none" strike="noStrike">
                          <a:effectLst/>
                          <a:latin typeface="Times New Roman" panose="02020603050405020304" pitchFamily="18" charset="0"/>
                          <a:cs typeface="Times New Roman" panose="02020603050405020304" pitchFamily="18" charset="0"/>
                        </a:rPr>
                        <a:t>Точність на тестовому наборі даних, %</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93,06</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93,06</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94,44</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98,61</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97,22</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100</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extLst>
                  <a:ext uri="{0D108BD9-81ED-4DB2-BD59-A6C34878D82A}">
                    <a16:rowId xmlns:a16="http://schemas.microsoft.com/office/drawing/2014/main" val="1868950698"/>
                  </a:ext>
                </a:extLst>
              </a:tr>
              <a:tr h="266941">
                <a:tc>
                  <a:txBody>
                    <a:bodyPr/>
                    <a:lstStyle/>
                    <a:p>
                      <a:pPr algn="l" fontAlgn="ctr"/>
                      <a:r>
                        <a:rPr lang="uk-UA" sz="1200" u="none" strike="noStrike" dirty="0">
                          <a:effectLst/>
                          <a:latin typeface="Times New Roman" panose="02020603050405020304" pitchFamily="18" charset="0"/>
                          <a:cs typeface="Times New Roman" panose="02020603050405020304" pitchFamily="18" charset="0"/>
                        </a:rPr>
                        <a:t>Витрати на навчальному наборі даних</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0.2798</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0.2798</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0.1732</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0.0598</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0.0571</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0.0500</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extLst>
                  <a:ext uri="{0D108BD9-81ED-4DB2-BD59-A6C34878D82A}">
                    <a16:rowId xmlns:a16="http://schemas.microsoft.com/office/drawing/2014/main" val="3699419464"/>
                  </a:ext>
                </a:extLst>
              </a:tr>
              <a:tr h="253891">
                <a:tc>
                  <a:txBody>
                    <a:bodyPr/>
                    <a:lstStyle/>
                    <a:p>
                      <a:pPr algn="l" fontAlgn="ctr"/>
                      <a:r>
                        <a:rPr lang="uk-UA" sz="1200" u="none" strike="noStrike">
                          <a:effectLst/>
                          <a:latin typeface="Times New Roman" panose="02020603050405020304" pitchFamily="18" charset="0"/>
                          <a:cs typeface="Times New Roman" panose="02020603050405020304" pitchFamily="18" charset="0"/>
                        </a:rPr>
                        <a:t>Витрати на валідаційному наборі даних</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0.1788</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0.1788</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0.1562</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0.0231</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0.0042</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0.0027</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extLst>
                  <a:ext uri="{0D108BD9-81ED-4DB2-BD59-A6C34878D82A}">
                    <a16:rowId xmlns:a16="http://schemas.microsoft.com/office/drawing/2014/main" val="4070942660"/>
                  </a:ext>
                </a:extLst>
              </a:tr>
              <a:tr h="249909">
                <a:tc>
                  <a:txBody>
                    <a:bodyPr/>
                    <a:lstStyle/>
                    <a:p>
                      <a:pPr algn="l" fontAlgn="ctr"/>
                      <a:r>
                        <a:rPr lang="uk-UA" sz="1200" u="none" strike="noStrike">
                          <a:effectLst/>
                          <a:latin typeface="Times New Roman" panose="02020603050405020304" pitchFamily="18" charset="0"/>
                          <a:cs typeface="Times New Roman" panose="02020603050405020304" pitchFamily="18" charset="0"/>
                        </a:rPr>
                        <a:t>Витрати на тестовому наборі даних</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0.2058</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0.2058</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0.1656</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0.0719</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0.0120</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0.0141</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extLst>
                  <a:ext uri="{0D108BD9-81ED-4DB2-BD59-A6C34878D82A}">
                    <a16:rowId xmlns:a16="http://schemas.microsoft.com/office/drawing/2014/main" val="1650036970"/>
                  </a:ext>
                </a:extLst>
              </a:tr>
              <a:tr h="248806">
                <a:tc>
                  <a:txBody>
                    <a:bodyPr/>
                    <a:lstStyle/>
                    <a:p>
                      <a:pPr algn="l" fontAlgn="ctr"/>
                      <a:r>
                        <a:rPr lang="uk-UA" sz="1200" u="none" strike="noStrike">
                          <a:effectLst/>
                          <a:latin typeface="Times New Roman" panose="02020603050405020304" pitchFamily="18" charset="0"/>
                          <a:cs typeface="Times New Roman" panose="02020603050405020304" pitchFamily="18" charset="0"/>
                        </a:rPr>
                        <a:t>Кількість згорткових шарів</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8</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8</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10</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13</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13</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16</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extLst>
                  <a:ext uri="{0D108BD9-81ED-4DB2-BD59-A6C34878D82A}">
                    <a16:rowId xmlns:a16="http://schemas.microsoft.com/office/drawing/2014/main" val="2299539111"/>
                  </a:ext>
                </a:extLst>
              </a:tr>
              <a:tr h="235756">
                <a:tc>
                  <a:txBody>
                    <a:bodyPr/>
                    <a:lstStyle/>
                    <a:p>
                      <a:pPr algn="l" fontAlgn="ctr"/>
                      <a:r>
                        <a:rPr lang="uk-UA" sz="1200" u="none" strike="noStrike">
                          <a:effectLst/>
                          <a:latin typeface="Times New Roman" panose="02020603050405020304" pitchFamily="18" charset="0"/>
                          <a:cs typeface="Times New Roman" panose="02020603050405020304" pitchFamily="18" charset="0"/>
                        </a:rPr>
                        <a:t>Загальна кількість шарів</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11</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11</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13</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16</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16</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19</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extLst>
                  <a:ext uri="{0D108BD9-81ED-4DB2-BD59-A6C34878D82A}">
                    <a16:rowId xmlns:a16="http://schemas.microsoft.com/office/drawing/2014/main" val="4153467137"/>
                  </a:ext>
                </a:extLst>
              </a:tr>
              <a:tr h="235757">
                <a:tc>
                  <a:txBody>
                    <a:bodyPr/>
                    <a:lstStyle/>
                    <a:p>
                      <a:pPr algn="l" fontAlgn="ctr"/>
                      <a:r>
                        <a:rPr lang="uk-UA" sz="1200" u="none" strike="noStrike">
                          <a:effectLst/>
                          <a:latin typeface="Times New Roman" panose="02020603050405020304" pitchFamily="18" charset="0"/>
                          <a:cs typeface="Times New Roman" panose="02020603050405020304" pitchFamily="18" charset="0"/>
                        </a:rPr>
                        <a:t>Кількість параметрів</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128790918</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128790918</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128975430</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134285126</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129566534</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139594822</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extLst>
                  <a:ext uri="{0D108BD9-81ED-4DB2-BD59-A6C34878D82A}">
                    <a16:rowId xmlns:a16="http://schemas.microsoft.com/office/drawing/2014/main" val="2338602247"/>
                  </a:ext>
                </a:extLst>
              </a:tr>
              <a:tr h="262958">
                <a:tc>
                  <a:txBody>
                    <a:bodyPr/>
                    <a:lstStyle/>
                    <a:p>
                      <a:pPr algn="l" fontAlgn="ctr"/>
                      <a:r>
                        <a:rPr lang="uk-UA" sz="1200" u="none" strike="noStrike" dirty="0">
                          <a:effectLst/>
                          <a:latin typeface="Times New Roman" panose="02020603050405020304" pitchFamily="18" charset="0"/>
                          <a:cs typeface="Times New Roman" panose="02020603050405020304" pitchFamily="18" charset="0"/>
                        </a:rPr>
                        <a:t>Розмір файлу з вагами, КБ</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503133</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503134</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503858</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524610</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506178</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545359</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extLst>
                  <a:ext uri="{0D108BD9-81ED-4DB2-BD59-A6C34878D82A}">
                    <a16:rowId xmlns:a16="http://schemas.microsoft.com/office/drawing/2014/main" val="753558718"/>
                  </a:ext>
                </a:extLst>
              </a:tr>
              <a:tr h="249909">
                <a:tc>
                  <a:txBody>
                    <a:bodyPr/>
                    <a:lstStyle/>
                    <a:p>
                      <a:pPr algn="l" fontAlgn="ctr"/>
                      <a:r>
                        <a:rPr lang="uk-UA" sz="1200" u="none" strike="noStrike">
                          <a:effectLst/>
                          <a:latin typeface="Times New Roman" panose="02020603050405020304" pitchFamily="18" charset="0"/>
                          <a:cs typeface="Times New Roman" panose="02020603050405020304" pitchFamily="18" charset="0"/>
                        </a:rPr>
                        <a:t>Розмір файлу з моделлю загалом, KB</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1509367</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1509382</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1511553</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1458790</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1518504</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1479542</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extLst>
                  <a:ext uri="{0D108BD9-81ED-4DB2-BD59-A6C34878D82A}">
                    <a16:rowId xmlns:a16="http://schemas.microsoft.com/office/drawing/2014/main" val="2143565848"/>
                  </a:ext>
                </a:extLst>
              </a:tr>
              <a:tr h="200509">
                <a:tc>
                  <a:txBody>
                    <a:bodyPr/>
                    <a:lstStyle/>
                    <a:p>
                      <a:pPr algn="l" fontAlgn="ctr"/>
                      <a:r>
                        <a:rPr lang="uk-UA" sz="1200" u="none" strike="noStrike">
                          <a:effectLst/>
                          <a:latin typeface="Times New Roman" panose="02020603050405020304" pitchFamily="18" charset="0"/>
                          <a:cs typeface="Times New Roman" panose="02020603050405020304" pitchFamily="18" charset="0"/>
                        </a:rPr>
                        <a:t>Загальний час навчання, год</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4 год 19 хв</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4 год 41 хв</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6 год 45 хв</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12 год 17 хв</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9 год 20 хв</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13 год 53 хв</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extLst>
                  <a:ext uri="{0D108BD9-81ED-4DB2-BD59-A6C34878D82A}">
                    <a16:rowId xmlns:a16="http://schemas.microsoft.com/office/drawing/2014/main" val="3264915631"/>
                  </a:ext>
                </a:extLst>
              </a:tr>
              <a:tr h="474471">
                <a:tc>
                  <a:txBody>
                    <a:bodyPr/>
                    <a:lstStyle/>
                    <a:p>
                      <a:pPr algn="l" fontAlgn="ctr"/>
                      <a:r>
                        <a:rPr lang="uk-UA" sz="1200" u="none" strike="noStrike" dirty="0">
                          <a:effectLst/>
                          <a:latin typeface="Times New Roman" panose="02020603050405020304" pitchFamily="18" charset="0"/>
                          <a:cs typeface="Times New Roman" panose="02020603050405020304" pitchFamily="18" charset="0"/>
                        </a:rPr>
                        <a:t>Можливість використання вагів ядер згортки мережі натренованої на БД ImageNet</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Ні</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Ні</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Ні</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Так</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Ні</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Так</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extLst>
                  <a:ext uri="{0D108BD9-81ED-4DB2-BD59-A6C34878D82A}">
                    <a16:rowId xmlns:a16="http://schemas.microsoft.com/office/drawing/2014/main" val="3007667808"/>
                  </a:ext>
                </a:extLst>
              </a:tr>
              <a:tr h="408831">
                <a:tc>
                  <a:txBody>
                    <a:bodyPr/>
                    <a:lstStyle/>
                    <a:p>
                      <a:pPr algn="l" fontAlgn="ctr"/>
                      <a:r>
                        <a:rPr lang="uk-UA" sz="1200" u="none" strike="noStrike" dirty="0">
                          <a:effectLst/>
                          <a:latin typeface="Times New Roman" panose="02020603050405020304" pitchFamily="18" charset="0"/>
                          <a:cs typeface="Times New Roman" panose="02020603050405020304" pitchFamily="18" charset="0"/>
                        </a:rPr>
                        <a:t>Загальний час навчання з використанням </a:t>
                      </a:r>
                      <a:r>
                        <a:rPr lang="uk-UA" sz="1200" u="none" strike="noStrike" dirty="0" smtClean="0">
                          <a:effectLst/>
                          <a:latin typeface="Times New Roman" panose="02020603050405020304" pitchFamily="18" charset="0"/>
                          <a:cs typeface="Times New Roman" panose="02020603050405020304" pitchFamily="18" charset="0"/>
                        </a:rPr>
                        <a:t>натренованих </a:t>
                      </a:r>
                      <a:r>
                        <a:rPr lang="uk-UA" sz="1200" u="none" strike="noStrike" dirty="0">
                          <a:effectLst/>
                          <a:latin typeface="Times New Roman" panose="02020603050405020304" pitchFamily="18" charset="0"/>
                          <a:cs typeface="Times New Roman" panose="02020603050405020304" pitchFamily="18" charset="0"/>
                        </a:rPr>
                        <a:t>вагів ядер згортки, год</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3 год 10 хв</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3 год 50 хв</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extLst>
                  <a:ext uri="{0D108BD9-81ED-4DB2-BD59-A6C34878D82A}">
                    <a16:rowId xmlns:a16="http://schemas.microsoft.com/office/drawing/2014/main" val="2407368912"/>
                  </a:ext>
                </a:extLst>
              </a:tr>
              <a:tr h="257743">
                <a:tc>
                  <a:txBody>
                    <a:bodyPr/>
                    <a:lstStyle/>
                    <a:p>
                      <a:pPr algn="l" fontAlgn="ctr"/>
                      <a:r>
                        <a:rPr lang="uk-UA" sz="1200" u="none" strike="noStrike">
                          <a:effectLst/>
                          <a:latin typeface="Times New Roman" panose="02020603050405020304" pitchFamily="18" charset="0"/>
                          <a:cs typeface="Times New Roman" panose="02020603050405020304" pitchFamily="18" charset="0"/>
                        </a:rPr>
                        <a:t>Кількість епох</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20</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20</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20</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20</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20</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20</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extLst>
                  <a:ext uri="{0D108BD9-81ED-4DB2-BD59-A6C34878D82A}">
                    <a16:rowId xmlns:a16="http://schemas.microsoft.com/office/drawing/2014/main" val="2865967822"/>
                  </a:ext>
                </a:extLst>
              </a:tr>
              <a:tr h="447513">
                <a:tc>
                  <a:txBody>
                    <a:bodyPr/>
                    <a:lstStyle/>
                    <a:p>
                      <a:pPr algn="l" fontAlgn="ctr"/>
                      <a:r>
                        <a:rPr lang="uk-UA" sz="1200" u="none" strike="noStrike">
                          <a:effectLst/>
                          <a:latin typeface="Times New Roman" panose="02020603050405020304" pitchFamily="18" charset="0"/>
                          <a:cs typeface="Times New Roman" panose="02020603050405020304" pitchFamily="18" charset="0"/>
                        </a:rPr>
                        <a:t>Епоха на якій перевищено 75% точності на навчальному наборі</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12</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11</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10</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2</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a:effectLst/>
                          <a:latin typeface="Times New Roman" panose="02020603050405020304" pitchFamily="18" charset="0"/>
                          <a:cs typeface="Times New Roman" panose="02020603050405020304" pitchFamily="18" charset="0"/>
                        </a:rPr>
                        <a:t>8</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tc>
                  <a:txBody>
                    <a:bodyPr/>
                    <a:lstStyle/>
                    <a:p>
                      <a:pPr algn="ctr" fontAlgn="ctr"/>
                      <a:r>
                        <a:rPr lang="uk-UA" sz="1200" u="none" strike="noStrike" dirty="0">
                          <a:effectLst/>
                          <a:latin typeface="Times New Roman" panose="02020603050405020304" pitchFamily="18" charset="0"/>
                          <a:cs typeface="Times New Roman" panose="02020603050405020304" pitchFamily="18" charset="0"/>
                        </a:rPr>
                        <a:t>2</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2542" marR="2542" marT="2542" marB="0" anchor="ctr"/>
                </a:tc>
                <a:extLst>
                  <a:ext uri="{0D108BD9-81ED-4DB2-BD59-A6C34878D82A}">
                    <a16:rowId xmlns:a16="http://schemas.microsoft.com/office/drawing/2014/main" val="929519783"/>
                  </a:ext>
                </a:extLst>
              </a:tr>
            </a:tbl>
          </a:graphicData>
        </a:graphic>
      </p:graphicFrame>
      <p:sp>
        <p:nvSpPr>
          <p:cNvPr id="6" name="Прямоугольник 5"/>
          <p:cNvSpPr/>
          <p:nvPr/>
        </p:nvSpPr>
        <p:spPr>
          <a:xfrm>
            <a:off x="1108363" y="6066961"/>
            <a:ext cx="9975273" cy="261829"/>
          </a:xfrm>
          <a:prstGeom prst="rect">
            <a:avLst/>
          </a:prstGeom>
        </p:spPr>
        <p:txBody>
          <a:bodyPr wrap="square">
            <a:spAutoFit/>
          </a:bodyPr>
          <a:lstStyle/>
          <a:p>
            <a:pPr algn="ctr"/>
            <a:r>
              <a:rPr lang="uk-UA" sz="1100" dirty="0" smtClean="0">
                <a:latin typeface="Times New Roman" panose="02020603050405020304" pitchFamily="18" charset="0"/>
                <a:cs typeface="Times New Roman" panose="02020603050405020304" pitchFamily="18" charset="0"/>
              </a:rPr>
              <a:t>Результати навчання та використання моделей</a:t>
            </a:r>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53842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59401" y="360000"/>
            <a:ext cx="11473200" cy="6138000"/>
          </a:xfrm>
          <a:prstGeom prst="rect">
            <a:avLst/>
          </a:prstGeom>
          <a:pattFill prst="pct5">
            <a:fgClr>
              <a:schemeClr val="bg1">
                <a:lumMod val="85000"/>
              </a:schemeClr>
            </a:fgClr>
            <a:bgClr>
              <a:schemeClr val="bg1"/>
            </a:bgClr>
          </a:pattFill>
          <a:ln w="6350">
            <a:solidFill>
              <a:schemeClr val="tx1"/>
            </a:solid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Прямоугольник 10"/>
          <p:cNvSpPr/>
          <p:nvPr/>
        </p:nvSpPr>
        <p:spPr>
          <a:xfrm>
            <a:off x="359401" y="487000"/>
            <a:ext cx="11473199" cy="523220"/>
          </a:xfrm>
          <a:prstGeom prst="rect">
            <a:avLst/>
          </a:prstGeom>
        </p:spPr>
        <p:txBody>
          <a:bodyPr wrap="square">
            <a:spAutoFit/>
          </a:bodyPr>
          <a:lstStyle/>
          <a:p>
            <a:pPr algn="ctr"/>
            <a:r>
              <a:rPr lang="uk-UA" sz="2800" b="1" dirty="0" smtClean="0">
                <a:latin typeface="Times New Roman" panose="02020603050405020304" pitchFamily="18" charset="0"/>
                <a:cs typeface="Times New Roman" panose="02020603050405020304" pitchFamily="18" charset="0"/>
              </a:rPr>
              <a:t>Висновки</a:t>
            </a:r>
            <a:endParaRPr lang="en-US" sz="2800" b="1" dirty="0">
              <a:latin typeface="Times New Roman" panose="02020603050405020304" pitchFamily="18" charset="0"/>
              <a:cs typeface="Times New Roman" panose="02020603050405020304" pitchFamily="18" charset="0"/>
            </a:endParaRPr>
          </a:p>
        </p:txBody>
      </p:sp>
      <p:sp>
        <p:nvSpPr>
          <p:cNvPr id="12" name="Номер слайда 11"/>
          <p:cNvSpPr>
            <a:spLocks noGrp="1"/>
          </p:cNvSpPr>
          <p:nvPr>
            <p:ph type="sldNum" sz="quarter" idx="12"/>
          </p:nvPr>
        </p:nvSpPr>
        <p:spPr>
          <a:xfrm>
            <a:off x="9657219" y="440600"/>
            <a:ext cx="2111881" cy="228600"/>
          </a:xfrm>
        </p:spPr>
        <p:txBody>
          <a:bodyPr/>
          <a:lstStyle/>
          <a:p>
            <a:fld id="{5D92245B-65ED-4D65-A8A6-90A237D74107}" type="slidenum">
              <a:rPr lang="en-US" sz="1200" smtClean="0"/>
              <a:t>17</a:t>
            </a:fld>
            <a:endParaRPr lang="en-US" sz="1200" dirty="0"/>
          </a:p>
        </p:txBody>
      </p:sp>
      <p:sp>
        <p:nvSpPr>
          <p:cNvPr id="5" name="Прямоугольник 4"/>
          <p:cNvSpPr/>
          <p:nvPr/>
        </p:nvSpPr>
        <p:spPr>
          <a:xfrm>
            <a:off x="1079400" y="1192726"/>
            <a:ext cx="10033200" cy="4985980"/>
          </a:xfrm>
          <a:prstGeom prst="rect">
            <a:avLst/>
          </a:prstGeom>
        </p:spPr>
        <p:txBody>
          <a:bodyPr wrap="square">
            <a:spAutoFit/>
          </a:bodyPr>
          <a:lstStyle/>
          <a:p>
            <a:pPr algn="just"/>
            <a:r>
              <a:rPr lang="uk-UA" dirty="0">
                <a:latin typeface="Times New Roman" panose="02020603050405020304" pitchFamily="18" charset="0"/>
                <a:cs typeface="Times New Roman" panose="02020603050405020304" pitchFamily="18" charset="0"/>
              </a:rPr>
              <a:t>За результатами виконання </a:t>
            </a:r>
            <a:r>
              <a:rPr lang="uk-UA" dirty="0" smtClean="0">
                <a:latin typeface="Times New Roman" panose="02020603050405020304" pitchFamily="18" charset="0"/>
                <a:cs typeface="Times New Roman" panose="02020603050405020304" pitchFamily="18" charset="0"/>
              </a:rPr>
              <a:t>дипломної </a:t>
            </a:r>
            <a:r>
              <a:rPr lang="uk-UA" dirty="0">
                <a:latin typeface="Times New Roman" panose="02020603050405020304" pitchFamily="18" charset="0"/>
                <a:cs typeface="Times New Roman" panose="02020603050405020304" pitchFamily="18" charset="0"/>
              </a:rPr>
              <a:t>кваліфікаційної роботи бакалавра вирішено актуальну інженерну задачу виявлення дефектів на металевих поверхнях за допомогою методів в основу яких закладено використання нейромережевих технологій</a:t>
            </a:r>
            <a:r>
              <a:rPr lang="uk-UA" dirty="0" smtClean="0">
                <a:latin typeface="Times New Roman" panose="02020603050405020304" pitchFamily="18" charset="0"/>
                <a:cs typeface="Times New Roman" panose="02020603050405020304" pitchFamily="18" charset="0"/>
              </a:rPr>
              <a:t>.</a:t>
            </a:r>
            <a:endParaRPr lang="en-US" sz="1000" dirty="0">
              <a:latin typeface="Times New Roman" panose="02020603050405020304" pitchFamily="18" charset="0"/>
              <a:cs typeface="Times New Roman" panose="02020603050405020304" pitchFamily="18" charset="0"/>
            </a:endParaRPr>
          </a:p>
          <a:p>
            <a:pPr algn="just"/>
            <a:endParaRPr lang="en-US" sz="1000" dirty="0">
              <a:latin typeface="Times New Roman" panose="02020603050405020304" pitchFamily="18" charset="0"/>
              <a:cs typeface="Times New Roman" panose="02020603050405020304" pitchFamily="18" charset="0"/>
            </a:endParaRPr>
          </a:p>
          <a:p>
            <a:pPr algn="just"/>
            <a:r>
              <a:rPr lang="uk-UA" dirty="0">
                <a:latin typeface="Times New Roman" panose="02020603050405020304" pitchFamily="18" charset="0"/>
                <a:cs typeface="Times New Roman" panose="02020603050405020304" pitchFamily="18" charset="0"/>
              </a:rPr>
              <a:t>Практична цінність розробленого програмного забезпечення полягає в тому, що воно надає гнучкі можливості навчання нейромережевих моделей сімейства </a:t>
            </a:r>
            <a:r>
              <a:rPr lang="en-US" dirty="0">
                <a:latin typeface="Times New Roman" panose="02020603050405020304" pitchFamily="18" charset="0"/>
                <a:cs typeface="Times New Roman" panose="02020603050405020304" pitchFamily="18" charset="0"/>
              </a:rPr>
              <a:t>VGGNet</a:t>
            </a:r>
            <a:r>
              <a:rPr lang="uk-UA" dirty="0">
                <a:latin typeface="Times New Roman" panose="02020603050405020304" pitchFamily="18" charset="0"/>
                <a:cs typeface="Times New Roman" panose="02020603050405020304" pitchFamily="18" charset="0"/>
              </a:rPr>
              <a:t> та їх подальшого вибору для </a:t>
            </a:r>
            <a:r>
              <a:rPr lang="ru-RU" dirty="0">
                <a:latin typeface="Times New Roman" panose="02020603050405020304" pitchFamily="18" charset="0"/>
                <a:cs typeface="Times New Roman" panose="02020603050405020304" pitchFamily="18" charset="0"/>
              </a:rPr>
              <a:t>виявлення дефект</a:t>
            </a:r>
            <a:r>
              <a:rPr lang="uk-UA" dirty="0">
                <a:latin typeface="Times New Roman" panose="02020603050405020304" pitchFamily="18" charset="0"/>
                <a:cs typeface="Times New Roman" panose="02020603050405020304" pitchFamily="18" charset="0"/>
              </a:rPr>
              <a:t>ів на металевих поверхнях. Програма може використовуватися як для розпізнавання дефектів на виробництві, так і під час проведення навчання та підвищення кваліфікації персоналу</a:t>
            </a:r>
            <a:r>
              <a:rPr lang="uk-UA"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endParaRPr lang="en-US" sz="1000" dirty="0">
              <a:latin typeface="Times New Roman" panose="02020603050405020304" pitchFamily="18" charset="0"/>
              <a:cs typeface="Times New Roman" panose="02020603050405020304" pitchFamily="18" charset="0"/>
            </a:endParaRPr>
          </a:p>
          <a:p>
            <a:pPr algn="just"/>
            <a:r>
              <a:rPr lang="uk-UA" dirty="0">
                <a:latin typeface="Times New Roman" panose="02020603050405020304" pitchFamily="18" charset="0"/>
                <a:cs typeface="Times New Roman" panose="02020603050405020304" pitchFamily="18" charset="0"/>
              </a:rPr>
              <a:t>В подальшому буде додано можливість роботи з програмним забезпеченням за допомогою командного рядка, що дозволить виконувати одночасну обробку великої кількості вхідних даних. Окрім цього буде додано нові екземпляри до навчальної вибірки, що дозволить збільшити кількість типів дефектів на металевих поверхнях, які може виявляти програма. Також планується впровадження системи спостерігання за діями користувача для подальшого аналізу результатів його роботи</a:t>
            </a:r>
            <a:r>
              <a:rPr lang="uk-UA" dirty="0" smtClean="0">
                <a:latin typeface="Times New Roman" panose="02020603050405020304" pitchFamily="18" charset="0"/>
                <a:cs typeface="Times New Roman" panose="02020603050405020304" pitchFamily="18" charset="0"/>
              </a:rPr>
              <a:t>.</a:t>
            </a:r>
          </a:p>
          <a:p>
            <a:pPr algn="just"/>
            <a:endParaRPr lang="en-US" sz="1000" dirty="0">
              <a:latin typeface="Times New Roman" panose="02020603050405020304" pitchFamily="18" charset="0"/>
              <a:cs typeface="Times New Roman" panose="02020603050405020304" pitchFamily="18" charset="0"/>
            </a:endParaRPr>
          </a:p>
          <a:p>
            <a:pPr algn="just"/>
            <a:r>
              <a:rPr lang="uk-UA" dirty="0">
                <a:latin typeface="Times New Roman" panose="02020603050405020304" pitchFamily="18" charset="0"/>
                <a:cs typeface="Times New Roman" panose="02020603050405020304" pitchFamily="18" charset="0"/>
              </a:rPr>
              <a:t>Основні положення роботи було представлено в тезах доповіді науково-практичної конференції Тиждень науки – 2021</a:t>
            </a:r>
            <a:r>
              <a:rPr lang="uk-UA"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61434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59401" y="360000"/>
            <a:ext cx="11473200" cy="6138000"/>
          </a:xfrm>
          <a:prstGeom prst="rect">
            <a:avLst/>
          </a:prstGeom>
          <a:pattFill prst="pct5">
            <a:fgClr>
              <a:schemeClr val="bg1">
                <a:lumMod val="85000"/>
              </a:schemeClr>
            </a:fgClr>
            <a:bgClr>
              <a:schemeClr val="bg1"/>
            </a:bgClr>
          </a:pattFill>
          <a:ln w="6350">
            <a:solidFill>
              <a:schemeClr val="tx1"/>
            </a:solid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Прямоугольник 7"/>
          <p:cNvSpPr/>
          <p:nvPr/>
        </p:nvSpPr>
        <p:spPr>
          <a:xfrm>
            <a:off x="359401" y="2723164"/>
            <a:ext cx="11473200" cy="1200329"/>
          </a:xfrm>
          <a:prstGeom prst="rect">
            <a:avLst/>
          </a:prstGeom>
        </p:spPr>
        <p:txBody>
          <a:bodyPr wrap="square">
            <a:spAutoFit/>
          </a:bodyPr>
          <a:lstStyle/>
          <a:p>
            <a:pPr algn="ctr"/>
            <a:r>
              <a:rPr lang="uk-UA" sz="7200" b="1" dirty="0" smtClean="0">
                <a:latin typeface="Times New Roman" panose="02020603050405020304" pitchFamily="18" charset="0"/>
                <a:cs typeface="Times New Roman" panose="02020603050405020304" pitchFamily="18" charset="0"/>
              </a:rPr>
              <a:t>Дякую за увагу!</a:t>
            </a:r>
            <a:endParaRPr lang="en-US" sz="7200" b="1" dirty="0">
              <a:latin typeface="Times New Roman" panose="02020603050405020304" pitchFamily="18" charset="0"/>
              <a:cs typeface="Times New Roman" panose="02020603050405020304" pitchFamily="18" charset="0"/>
            </a:endParaRPr>
          </a:p>
        </p:txBody>
      </p:sp>
      <p:sp>
        <p:nvSpPr>
          <p:cNvPr id="2" name="Номер слайда 1"/>
          <p:cNvSpPr>
            <a:spLocks noGrp="1"/>
          </p:cNvSpPr>
          <p:nvPr>
            <p:ph type="sldNum" sz="quarter" idx="12"/>
          </p:nvPr>
        </p:nvSpPr>
        <p:spPr>
          <a:xfrm>
            <a:off x="9661019" y="449580"/>
            <a:ext cx="2111881" cy="228600"/>
          </a:xfrm>
        </p:spPr>
        <p:txBody>
          <a:bodyPr/>
          <a:lstStyle/>
          <a:p>
            <a:fld id="{5D92245B-65ED-4D65-A8A6-90A237D74107}" type="slidenum">
              <a:rPr lang="en-US" sz="1200" smtClean="0"/>
              <a:t>18</a:t>
            </a:fld>
            <a:endParaRPr lang="en-US" sz="1200" dirty="0"/>
          </a:p>
        </p:txBody>
      </p:sp>
    </p:spTree>
    <p:extLst>
      <p:ext uri="{BB962C8B-B14F-4D97-AF65-F5344CB8AC3E}">
        <p14:creationId xmlns:p14="http://schemas.microsoft.com/office/powerpoint/2010/main" val="4057320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59401" y="360000"/>
            <a:ext cx="11473200" cy="6138000"/>
          </a:xfrm>
          <a:prstGeom prst="rect">
            <a:avLst/>
          </a:prstGeom>
          <a:pattFill prst="pct5">
            <a:fgClr>
              <a:schemeClr val="bg1">
                <a:lumMod val="85000"/>
              </a:schemeClr>
            </a:fgClr>
            <a:bgClr>
              <a:schemeClr val="bg1"/>
            </a:bgClr>
          </a:pattFill>
          <a:ln w="6350">
            <a:solidFill>
              <a:schemeClr val="tx1"/>
            </a:solid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Прямоугольник 10"/>
          <p:cNvSpPr/>
          <p:nvPr/>
        </p:nvSpPr>
        <p:spPr>
          <a:xfrm>
            <a:off x="359401" y="487000"/>
            <a:ext cx="11473199" cy="523220"/>
          </a:xfrm>
          <a:prstGeom prst="rect">
            <a:avLst/>
          </a:prstGeom>
        </p:spPr>
        <p:txBody>
          <a:bodyPr wrap="square">
            <a:spAutoFit/>
          </a:bodyPr>
          <a:lstStyle/>
          <a:p>
            <a:pPr algn="ctr"/>
            <a:r>
              <a:rPr lang="uk-UA" sz="2800" b="1" dirty="0" smtClean="0">
                <a:latin typeface="Times New Roman" panose="02020603050405020304" pitchFamily="18" charset="0"/>
                <a:cs typeface="Times New Roman" panose="02020603050405020304" pitchFamily="18" charset="0"/>
              </a:rPr>
              <a:t>Мета та задачі дипломної роботи</a:t>
            </a:r>
            <a:endParaRPr lang="en-US" sz="2800" b="1" dirty="0">
              <a:latin typeface="Times New Roman" panose="02020603050405020304" pitchFamily="18" charset="0"/>
              <a:cs typeface="Times New Roman" panose="02020603050405020304" pitchFamily="18" charset="0"/>
            </a:endParaRPr>
          </a:p>
        </p:txBody>
      </p:sp>
      <p:sp>
        <p:nvSpPr>
          <p:cNvPr id="12" name="Номер слайда 11"/>
          <p:cNvSpPr>
            <a:spLocks noGrp="1"/>
          </p:cNvSpPr>
          <p:nvPr>
            <p:ph type="sldNum" sz="quarter" idx="12"/>
          </p:nvPr>
        </p:nvSpPr>
        <p:spPr>
          <a:xfrm>
            <a:off x="9657219" y="440600"/>
            <a:ext cx="2111881" cy="228600"/>
          </a:xfrm>
        </p:spPr>
        <p:txBody>
          <a:bodyPr/>
          <a:lstStyle/>
          <a:p>
            <a:fld id="{5D92245B-65ED-4D65-A8A6-90A237D74107}" type="slidenum">
              <a:rPr lang="en-US" sz="1200" smtClean="0"/>
              <a:t>2</a:t>
            </a:fld>
            <a:endParaRPr lang="en-US" sz="1200" dirty="0"/>
          </a:p>
        </p:txBody>
      </p:sp>
      <p:sp>
        <p:nvSpPr>
          <p:cNvPr id="2" name="Прямоугольник 1"/>
          <p:cNvSpPr/>
          <p:nvPr/>
        </p:nvSpPr>
        <p:spPr>
          <a:xfrm>
            <a:off x="1079400" y="2007850"/>
            <a:ext cx="10033200" cy="3416320"/>
          </a:xfrm>
          <a:prstGeom prst="rect">
            <a:avLst/>
          </a:prstGeom>
        </p:spPr>
        <p:txBody>
          <a:bodyPr wrap="square">
            <a:spAutoFit/>
          </a:bodyPr>
          <a:lstStyle/>
          <a:p>
            <a:pPr algn="just">
              <a:spcAft>
                <a:spcPts val="0"/>
              </a:spcAft>
            </a:pPr>
            <a:r>
              <a:rPr lang="uk-UA" b="1" dirty="0">
                <a:latin typeface="Times New Roman" panose="02020603050405020304" pitchFamily="18" charset="0"/>
                <a:ea typeface="Times New Roman" panose="02020603050405020304" pitchFamily="18" charset="0"/>
                <a:cs typeface="Times New Roman" panose="02020603050405020304" pitchFamily="18" charset="0"/>
              </a:rPr>
              <a:t>Мета роботи </a:t>
            </a:r>
            <a:r>
              <a:rPr lang="uk-UA" dirty="0">
                <a:latin typeface="Times New Roman" panose="02020603050405020304" pitchFamily="18" charset="0"/>
                <a:ea typeface="Times New Roman" panose="02020603050405020304" pitchFamily="18" charset="0"/>
                <a:cs typeface="Times New Roman" panose="02020603050405020304" pitchFamily="18" charset="0"/>
              </a:rPr>
              <a:t>– розробка програмного забезпечення для виявлення дефектів на металевих поверхнях за допомогою методів в основу яких закладено використання нейромережевих технологій</a:t>
            </a:r>
            <a:r>
              <a:rPr lang="uk-UA" dirty="0" smtClean="0">
                <a:latin typeface="Times New Roman" panose="02020603050405020304" pitchFamily="18" charset="0"/>
                <a:ea typeface="Times New Roman" panose="02020603050405020304" pitchFamily="18" charset="0"/>
                <a:cs typeface="Times New Roman" panose="02020603050405020304" pitchFamily="18" charset="0"/>
              </a:rPr>
              <a:t>.</a:t>
            </a:r>
          </a:p>
          <a:p>
            <a:pPr algn="just">
              <a:spcAft>
                <a:spcPts val="0"/>
              </a:spcAft>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endParaRPr lang="uk-UA" dirty="0">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endParaRPr lang="uk-UA" dirty="0" smtClean="0">
              <a:latin typeface="Times New Roman" panose="02020603050405020304" pitchFamily="18" charset="0"/>
              <a:ea typeface="Times New Roman" panose="02020603050405020304" pitchFamily="18" charset="0"/>
              <a:cs typeface="Times New Roman" panose="02020603050405020304" pitchFamily="18" charset="0"/>
            </a:endParaRPr>
          </a:p>
          <a:p>
            <a:r>
              <a:rPr lang="uk-UA" b="1" dirty="0" smtClean="0">
                <a:latin typeface="Times New Roman" panose="02020603050405020304" pitchFamily="18" charset="0"/>
                <a:cs typeface="Times New Roman" panose="02020603050405020304" pitchFamily="18" charset="0"/>
              </a:rPr>
              <a:t>Задачі роботи:</a:t>
            </a:r>
            <a:endParaRPr lang="en-US" b="1" dirty="0">
              <a:latin typeface="Times New Roman" panose="02020603050405020304" pitchFamily="18" charset="0"/>
              <a:cs typeface="Times New Roman" panose="02020603050405020304" pitchFamily="18" charset="0"/>
            </a:endParaRPr>
          </a:p>
          <a:p>
            <a:pPr lvl="0"/>
            <a:r>
              <a:rPr lang="uk-UA" dirty="0" smtClean="0">
                <a:latin typeface="Times New Roman" panose="02020603050405020304" pitchFamily="18" charset="0"/>
                <a:cs typeface="Times New Roman" panose="02020603050405020304" pitchFamily="18" charset="0"/>
              </a:rPr>
              <a:t>– виконати </a:t>
            </a:r>
            <a:r>
              <a:rPr lang="uk-UA" dirty="0">
                <a:latin typeface="Times New Roman" panose="02020603050405020304" pitchFamily="18" charset="0"/>
                <a:cs typeface="Times New Roman" panose="02020603050405020304" pitchFamily="18" charset="0"/>
              </a:rPr>
              <a:t>аналіз вимог;</a:t>
            </a:r>
            <a:endParaRPr lang="en-US" dirty="0">
              <a:latin typeface="Times New Roman" panose="02020603050405020304" pitchFamily="18" charset="0"/>
              <a:cs typeface="Times New Roman" panose="02020603050405020304" pitchFamily="18" charset="0"/>
            </a:endParaRPr>
          </a:p>
          <a:p>
            <a:pPr lvl="0"/>
            <a:r>
              <a:rPr lang="uk-UA" dirty="0">
                <a:latin typeface="Times New Roman" panose="02020603050405020304" pitchFamily="18" charset="0"/>
                <a:cs typeface="Times New Roman" panose="02020603050405020304" pitchFamily="18" charset="0"/>
              </a:rPr>
              <a:t>– </a:t>
            </a:r>
            <a:r>
              <a:rPr lang="uk-UA" dirty="0" smtClean="0">
                <a:latin typeface="Times New Roman" panose="02020603050405020304" pitchFamily="18" charset="0"/>
                <a:cs typeface="Times New Roman" panose="02020603050405020304" pitchFamily="18" charset="0"/>
              </a:rPr>
              <a:t>обрати </a:t>
            </a:r>
            <a:r>
              <a:rPr lang="uk-UA" dirty="0">
                <a:latin typeface="Times New Roman" panose="02020603050405020304" pitchFamily="18" charset="0"/>
                <a:cs typeface="Times New Roman" panose="02020603050405020304" pitchFamily="18" charset="0"/>
              </a:rPr>
              <a:t>програмні засоби;</a:t>
            </a:r>
            <a:endParaRPr lang="en-US" dirty="0">
              <a:latin typeface="Times New Roman" panose="02020603050405020304" pitchFamily="18" charset="0"/>
              <a:cs typeface="Times New Roman" panose="02020603050405020304" pitchFamily="18" charset="0"/>
            </a:endParaRPr>
          </a:p>
          <a:p>
            <a:pPr lvl="0"/>
            <a:r>
              <a:rPr lang="uk-UA" dirty="0">
                <a:latin typeface="Times New Roman" panose="02020603050405020304" pitchFamily="18" charset="0"/>
                <a:cs typeface="Times New Roman" panose="02020603050405020304" pitchFamily="18" charset="0"/>
              </a:rPr>
              <a:t>– </a:t>
            </a:r>
            <a:r>
              <a:rPr lang="uk-UA" dirty="0" smtClean="0">
                <a:latin typeface="Times New Roman" panose="02020603050405020304" pitchFamily="18" charset="0"/>
                <a:cs typeface="Times New Roman" panose="02020603050405020304" pitchFamily="18" charset="0"/>
              </a:rPr>
              <a:t>виконати </a:t>
            </a:r>
            <a:r>
              <a:rPr lang="uk-UA" dirty="0">
                <a:latin typeface="Times New Roman" panose="02020603050405020304" pitchFamily="18" charset="0"/>
                <a:cs typeface="Times New Roman" panose="02020603050405020304" pitchFamily="18" charset="0"/>
              </a:rPr>
              <a:t>програмну реалізацію;</a:t>
            </a:r>
            <a:endParaRPr lang="en-US" dirty="0">
              <a:latin typeface="Times New Roman" panose="02020603050405020304" pitchFamily="18" charset="0"/>
              <a:cs typeface="Times New Roman" panose="02020603050405020304" pitchFamily="18" charset="0"/>
            </a:endParaRPr>
          </a:p>
          <a:p>
            <a:pPr lvl="0"/>
            <a:r>
              <a:rPr lang="uk-UA" dirty="0">
                <a:latin typeface="Times New Roman" panose="02020603050405020304" pitchFamily="18" charset="0"/>
                <a:cs typeface="Times New Roman" panose="02020603050405020304" pitchFamily="18" charset="0"/>
              </a:rPr>
              <a:t>– </a:t>
            </a:r>
            <a:r>
              <a:rPr lang="uk-UA" dirty="0" smtClean="0">
                <a:latin typeface="Times New Roman" panose="02020603050405020304" pitchFamily="18" charset="0"/>
                <a:cs typeface="Times New Roman" panose="02020603050405020304" pitchFamily="18" charset="0"/>
              </a:rPr>
              <a:t>провести </a:t>
            </a:r>
            <a:r>
              <a:rPr lang="uk-UA" dirty="0">
                <a:latin typeface="Times New Roman" panose="02020603050405020304" pitchFamily="18" charset="0"/>
                <a:cs typeface="Times New Roman" panose="02020603050405020304" pitchFamily="18" charset="0"/>
              </a:rPr>
              <a:t>тестування та експериментальне дослідження програми;</a:t>
            </a:r>
            <a:endParaRPr lang="en-US" dirty="0">
              <a:latin typeface="Times New Roman" panose="02020603050405020304" pitchFamily="18" charset="0"/>
              <a:cs typeface="Times New Roman" panose="02020603050405020304" pitchFamily="18" charset="0"/>
            </a:endParaRPr>
          </a:p>
          <a:p>
            <a:pPr lvl="0"/>
            <a:r>
              <a:rPr lang="uk-UA" dirty="0">
                <a:latin typeface="Times New Roman" panose="02020603050405020304" pitchFamily="18" charset="0"/>
                <a:cs typeface="Times New Roman" panose="02020603050405020304" pitchFamily="18" charset="0"/>
              </a:rPr>
              <a:t>– </a:t>
            </a:r>
            <a:r>
              <a:rPr lang="uk-UA" dirty="0" smtClean="0">
                <a:latin typeface="Times New Roman" panose="02020603050405020304" pitchFamily="18" charset="0"/>
                <a:cs typeface="Times New Roman" panose="02020603050405020304" pitchFamily="18" charset="0"/>
              </a:rPr>
              <a:t>розробити </a:t>
            </a:r>
            <a:r>
              <a:rPr lang="uk-UA" dirty="0">
                <a:latin typeface="Times New Roman" panose="02020603050405020304" pitchFamily="18" charset="0"/>
                <a:cs typeface="Times New Roman" panose="02020603050405020304" pitchFamily="18" charset="0"/>
              </a:rPr>
              <a:t>програмну документацію.</a:t>
            </a:r>
            <a:endParaRPr lang="en-US" dirty="0">
              <a:latin typeface="Times New Roman" panose="02020603050405020304" pitchFamily="18" charset="0"/>
              <a:cs typeface="Times New Roman" panose="02020603050405020304" pitchFamily="18" charset="0"/>
            </a:endParaRPr>
          </a:p>
          <a:p>
            <a:pPr algn="just">
              <a:spcAft>
                <a:spcPts val="0"/>
              </a:spcAft>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9660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59401" y="360000"/>
            <a:ext cx="11473200" cy="6138000"/>
          </a:xfrm>
          <a:prstGeom prst="rect">
            <a:avLst/>
          </a:prstGeom>
          <a:pattFill prst="pct5">
            <a:fgClr>
              <a:schemeClr val="bg1">
                <a:lumMod val="85000"/>
              </a:schemeClr>
            </a:fgClr>
            <a:bgClr>
              <a:schemeClr val="bg1"/>
            </a:bgClr>
          </a:pattFill>
          <a:ln w="6350">
            <a:solidFill>
              <a:schemeClr val="tx1"/>
            </a:solid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Прямоугольник 10"/>
          <p:cNvSpPr/>
          <p:nvPr/>
        </p:nvSpPr>
        <p:spPr>
          <a:xfrm>
            <a:off x="359401" y="487000"/>
            <a:ext cx="11473199" cy="523220"/>
          </a:xfrm>
          <a:prstGeom prst="rect">
            <a:avLst/>
          </a:prstGeom>
        </p:spPr>
        <p:txBody>
          <a:bodyPr wrap="square">
            <a:spAutoFit/>
          </a:bodyPr>
          <a:lstStyle/>
          <a:p>
            <a:pPr algn="ctr"/>
            <a:r>
              <a:rPr lang="uk-UA" sz="2800" b="1" dirty="0" smtClean="0">
                <a:latin typeface="Times New Roman" panose="02020603050405020304" pitchFamily="18" charset="0"/>
                <a:cs typeface="Times New Roman" panose="02020603050405020304" pitchFamily="18" charset="0"/>
              </a:rPr>
              <a:t>Актуальність дипломної роботи</a:t>
            </a:r>
            <a:endParaRPr lang="en-US" sz="2800" b="1" dirty="0">
              <a:latin typeface="Times New Roman" panose="02020603050405020304" pitchFamily="18" charset="0"/>
              <a:cs typeface="Times New Roman" panose="02020603050405020304" pitchFamily="18" charset="0"/>
            </a:endParaRPr>
          </a:p>
        </p:txBody>
      </p:sp>
      <p:sp>
        <p:nvSpPr>
          <p:cNvPr id="12" name="Номер слайда 11"/>
          <p:cNvSpPr>
            <a:spLocks noGrp="1"/>
          </p:cNvSpPr>
          <p:nvPr>
            <p:ph type="sldNum" sz="quarter" idx="12"/>
          </p:nvPr>
        </p:nvSpPr>
        <p:spPr>
          <a:xfrm>
            <a:off x="9657219" y="440600"/>
            <a:ext cx="2111881" cy="228600"/>
          </a:xfrm>
        </p:spPr>
        <p:txBody>
          <a:bodyPr/>
          <a:lstStyle/>
          <a:p>
            <a:fld id="{5D92245B-65ED-4D65-A8A6-90A237D74107}" type="slidenum">
              <a:rPr lang="en-US" sz="1200" smtClean="0"/>
              <a:t>3</a:t>
            </a:fld>
            <a:endParaRPr lang="en-US" sz="1200" dirty="0"/>
          </a:p>
        </p:txBody>
      </p:sp>
      <p:graphicFrame>
        <p:nvGraphicFramePr>
          <p:cNvPr id="15" name="Таблица 14"/>
          <p:cNvGraphicFramePr>
            <a:graphicFrameLocks noGrp="1"/>
          </p:cNvGraphicFramePr>
          <p:nvPr>
            <p:extLst>
              <p:ext uri="{D42A27DB-BD31-4B8C-83A1-F6EECF244321}">
                <p14:modId xmlns:p14="http://schemas.microsoft.com/office/powerpoint/2010/main" val="3062382628"/>
              </p:ext>
            </p:extLst>
          </p:nvPr>
        </p:nvGraphicFramePr>
        <p:xfrm>
          <a:off x="4220212" y="1337950"/>
          <a:ext cx="3751576" cy="1657183"/>
        </p:xfrm>
        <a:graphic>
          <a:graphicData uri="http://schemas.openxmlformats.org/drawingml/2006/table">
            <a:tbl>
              <a:tblPr firstRow="1" bandRow="1">
                <a:tableStyleId>{5C22544A-7EE6-4342-B048-85BDC9FD1C3A}</a:tableStyleId>
              </a:tblPr>
              <a:tblGrid>
                <a:gridCol w="1060473">
                  <a:extLst>
                    <a:ext uri="{9D8B030D-6E8A-4147-A177-3AD203B41FA5}">
                      <a16:colId xmlns:a16="http://schemas.microsoft.com/office/drawing/2014/main" val="965713635"/>
                    </a:ext>
                  </a:extLst>
                </a:gridCol>
                <a:gridCol w="1015178">
                  <a:extLst>
                    <a:ext uri="{9D8B030D-6E8A-4147-A177-3AD203B41FA5}">
                      <a16:colId xmlns:a16="http://schemas.microsoft.com/office/drawing/2014/main" val="3041849389"/>
                    </a:ext>
                  </a:extLst>
                </a:gridCol>
                <a:gridCol w="1030468">
                  <a:extLst>
                    <a:ext uri="{9D8B030D-6E8A-4147-A177-3AD203B41FA5}">
                      <a16:colId xmlns:a16="http://schemas.microsoft.com/office/drawing/2014/main" val="905685219"/>
                    </a:ext>
                  </a:extLst>
                </a:gridCol>
                <a:gridCol w="645457">
                  <a:extLst>
                    <a:ext uri="{9D8B030D-6E8A-4147-A177-3AD203B41FA5}">
                      <a16:colId xmlns:a16="http://schemas.microsoft.com/office/drawing/2014/main" val="2558912967"/>
                    </a:ext>
                  </a:extLst>
                </a:gridCol>
              </a:tblGrid>
              <a:tr h="427415">
                <a:tc>
                  <a:txBody>
                    <a:bodyPr/>
                    <a:lstStyle/>
                    <a:p>
                      <a:pPr algn="ctr" fontAlgn="ctr"/>
                      <a:r>
                        <a:rPr lang="uk-UA" sz="1000" u="none" strike="noStrike" dirty="0">
                          <a:effectLst/>
                          <a:latin typeface="Times New Roman" panose="02020603050405020304" pitchFamily="18" charset="0"/>
                          <a:cs typeface="Times New Roman" panose="02020603050405020304" pitchFamily="18" charset="0"/>
                        </a:rPr>
                        <a:t>Продукція</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uk-UA" sz="1000" u="none" strike="noStrike" dirty="0">
                          <a:effectLst/>
                          <a:latin typeface="Times New Roman" panose="02020603050405020304" pitchFamily="18" charset="0"/>
                          <a:cs typeface="Times New Roman" panose="02020603050405020304" pitchFamily="18" charset="0"/>
                        </a:rPr>
                        <a:t>За 3 місяці 2020, тис. т</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uk-UA" sz="1000" u="none" strike="noStrike" dirty="0">
                          <a:effectLst/>
                          <a:latin typeface="Times New Roman" panose="02020603050405020304" pitchFamily="18" charset="0"/>
                          <a:cs typeface="Times New Roman" panose="02020603050405020304" pitchFamily="18" charset="0"/>
                        </a:rPr>
                        <a:t>За 3 місяці 2021, тис. т</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uk-UA" sz="1000" u="none" strike="noStrike" dirty="0">
                          <a:effectLst/>
                          <a:latin typeface="Times New Roman" panose="02020603050405020304" pitchFamily="18" charset="0"/>
                          <a:cs typeface="Times New Roman" panose="02020603050405020304" pitchFamily="18" charset="0"/>
                        </a:rPr>
                        <a:t>Зсув, %</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1786478712"/>
                  </a:ext>
                </a:extLst>
              </a:tr>
              <a:tr h="244975">
                <a:tc>
                  <a:txBody>
                    <a:bodyPr/>
                    <a:lstStyle/>
                    <a:p>
                      <a:pPr algn="l" fontAlgn="ctr"/>
                      <a:r>
                        <a:rPr lang="uk-UA" sz="1000" u="none" strike="noStrike" dirty="0" smtClean="0">
                          <a:effectLst/>
                          <a:latin typeface="Times New Roman" panose="02020603050405020304" pitchFamily="18" charset="0"/>
                          <a:cs typeface="Times New Roman" panose="02020603050405020304" pitchFamily="18" charset="0"/>
                        </a:rPr>
                        <a:t>  Агломерат</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uk-UA" sz="1000" u="none" strike="noStrike" dirty="0">
                          <a:effectLst/>
                          <a:latin typeface="Times New Roman" panose="02020603050405020304" pitchFamily="18" charset="0"/>
                          <a:cs typeface="Times New Roman" panose="02020603050405020304" pitchFamily="18" charset="0"/>
                        </a:rPr>
                        <a:t>7 858</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uk-UA" sz="1000" u="none" strike="noStrike" dirty="0">
                          <a:effectLst/>
                          <a:latin typeface="Times New Roman" panose="02020603050405020304" pitchFamily="18" charset="0"/>
                          <a:cs typeface="Times New Roman" panose="02020603050405020304" pitchFamily="18" charset="0"/>
                        </a:rPr>
                        <a:t>8 220</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uk-UA" sz="1000" u="none" strike="noStrike" dirty="0">
                          <a:effectLst/>
                          <a:latin typeface="Times New Roman" panose="02020603050405020304" pitchFamily="18" charset="0"/>
                          <a:cs typeface="Times New Roman" panose="02020603050405020304" pitchFamily="18" charset="0"/>
                        </a:rPr>
                        <a:t>4,6</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1311770067"/>
                  </a:ext>
                </a:extLst>
              </a:tr>
              <a:tr h="252340">
                <a:tc>
                  <a:txBody>
                    <a:bodyPr/>
                    <a:lstStyle/>
                    <a:p>
                      <a:pPr algn="l" fontAlgn="ctr"/>
                      <a:r>
                        <a:rPr lang="uk-UA" sz="1000" u="none" strike="noStrike" dirty="0" smtClean="0">
                          <a:effectLst/>
                          <a:latin typeface="Times New Roman" panose="02020603050405020304" pitchFamily="18" charset="0"/>
                          <a:cs typeface="Times New Roman" panose="02020603050405020304" pitchFamily="18" charset="0"/>
                        </a:rPr>
                        <a:t>  Кокс</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uk-UA" sz="1000" u="none" strike="noStrike" dirty="0">
                          <a:effectLst/>
                          <a:latin typeface="Times New Roman" panose="02020603050405020304" pitchFamily="18" charset="0"/>
                          <a:cs typeface="Times New Roman" panose="02020603050405020304" pitchFamily="18" charset="0"/>
                        </a:rPr>
                        <a:t>2 451</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uk-UA" sz="1000" u="none" strike="noStrike" dirty="0">
                          <a:effectLst/>
                          <a:latin typeface="Times New Roman" panose="02020603050405020304" pitchFamily="18" charset="0"/>
                          <a:cs typeface="Times New Roman" panose="02020603050405020304" pitchFamily="18" charset="0"/>
                        </a:rPr>
                        <a:t>2 420</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uk-UA" sz="1000" u="none" strike="noStrike">
                          <a:effectLst/>
                          <a:latin typeface="Times New Roman" panose="02020603050405020304" pitchFamily="18" charset="0"/>
                          <a:cs typeface="Times New Roman" panose="02020603050405020304" pitchFamily="18" charset="0"/>
                        </a:rPr>
                        <a:t>-1,3</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1386824001"/>
                  </a:ext>
                </a:extLst>
              </a:tr>
              <a:tr h="240029">
                <a:tc>
                  <a:txBody>
                    <a:bodyPr/>
                    <a:lstStyle/>
                    <a:p>
                      <a:pPr algn="l" fontAlgn="ctr"/>
                      <a:r>
                        <a:rPr lang="uk-UA" sz="1000" u="none" strike="noStrike" dirty="0" smtClean="0">
                          <a:effectLst/>
                          <a:latin typeface="Times New Roman" panose="02020603050405020304" pitchFamily="18" charset="0"/>
                          <a:cs typeface="Times New Roman" panose="02020603050405020304" pitchFamily="18" charset="0"/>
                        </a:rPr>
                        <a:t>  Чавун</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uk-UA" sz="1000" u="none" strike="noStrike" dirty="0">
                          <a:effectLst/>
                          <a:latin typeface="Times New Roman" panose="02020603050405020304" pitchFamily="18" charset="0"/>
                          <a:cs typeface="Times New Roman" panose="02020603050405020304" pitchFamily="18" charset="0"/>
                        </a:rPr>
                        <a:t>5 096</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uk-UA" sz="1000" u="none" strike="noStrike" dirty="0">
                          <a:effectLst/>
                          <a:latin typeface="Times New Roman" panose="02020603050405020304" pitchFamily="18" charset="0"/>
                          <a:cs typeface="Times New Roman" panose="02020603050405020304" pitchFamily="18" charset="0"/>
                        </a:rPr>
                        <a:t>5 313</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uk-UA" sz="1000" u="none" strike="noStrike" dirty="0">
                          <a:effectLst/>
                          <a:latin typeface="Times New Roman" panose="02020603050405020304" pitchFamily="18" charset="0"/>
                          <a:cs typeface="Times New Roman" panose="02020603050405020304" pitchFamily="18" charset="0"/>
                        </a:rPr>
                        <a:t>4,3</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2809165800"/>
                  </a:ext>
                </a:extLst>
              </a:tr>
              <a:tr h="254977">
                <a:tc>
                  <a:txBody>
                    <a:bodyPr/>
                    <a:lstStyle/>
                    <a:p>
                      <a:pPr algn="l" fontAlgn="ctr"/>
                      <a:r>
                        <a:rPr lang="uk-UA" sz="1000" u="none" strike="noStrike" dirty="0" smtClean="0">
                          <a:effectLst/>
                          <a:latin typeface="Times New Roman" panose="02020603050405020304" pitchFamily="18" charset="0"/>
                          <a:cs typeface="Times New Roman" panose="02020603050405020304" pitchFamily="18" charset="0"/>
                        </a:rPr>
                        <a:t>  Сталь</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uk-UA" sz="1000" u="none" strike="noStrike">
                          <a:effectLst/>
                          <a:latin typeface="Times New Roman" panose="02020603050405020304" pitchFamily="18" charset="0"/>
                          <a:cs typeface="Times New Roman" panose="02020603050405020304" pitchFamily="18" charset="0"/>
                        </a:rPr>
                        <a:t>5 318</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uk-UA" sz="1000" u="none" strike="noStrike" dirty="0">
                          <a:effectLst/>
                          <a:latin typeface="Times New Roman" panose="02020603050405020304" pitchFamily="18" charset="0"/>
                          <a:cs typeface="Times New Roman" panose="02020603050405020304" pitchFamily="18" charset="0"/>
                        </a:rPr>
                        <a:t>5 291</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uk-UA" sz="1000" u="none" strike="noStrike" dirty="0">
                          <a:effectLst/>
                          <a:latin typeface="Times New Roman" panose="02020603050405020304" pitchFamily="18" charset="0"/>
                          <a:cs typeface="Times New Roman" panose="02020603050405020304" pitchFamily="18" charset="0"/>
                        </a:rPr>
                        <a:t>-0,5</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4185774829"/>
                  </a:ext>
                </a:extLst>
              </a:tr>
              <a:tr h="237447">
                <a:tc>
                  <a:txBody>
                    <a:bodyPr/>
                    <a:lstStyle/>
                    <a:p>
                      <a:pPr algn="l" fontAlgn="ctr"/>
                      <a:r>
                        <a:rPr lang="uk-UA" sz="1000" u="none" strike="noStrike" dirty="0" smtClean="0">
                          <a:effectLst/>
                          <a:latin typeface="Times New Roman" panose="02020603050405020304" pitchFamily="18" charset="0"/>
                          <a:cs typeface="Times New Roman" panose="02020603050405020304" pitchFamily="18" charset="0"/>
                        </a:rPr>
                        <a:t>  Металопрокат</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uk-UA" sz="1000" u="none" strike="noStrike">
                          <a:effectLst/>
                          <a:latin typeface="Times New Roman" panose="02020603050405020304" pitchFamily="18" charset="0"/>
                          <a:cs typeface="Times New Roman" panose="02020603050405020304" pitchFamily="18" charset="0"/>
                        </a:rPr>
                        <a:t>4 670</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uk-UA" sz="1000" u="none" strike="noStrike" dirty="0">
                          <a:effectLst/>
                          <a:latin typeface="Times New Roman" panose="02020603050405020304" pitchFamily="18" charset="0"/>
                          <a:cs typeface="Times New Roman" panose="02020603050405020304" pitchFamily="18" charset="0"/>
                        </a:rPr>
                        <a:t>4 734</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uk-UA" sz="1000" u="none" strike="noStrike" dirty="0">
                          <a:effectLst/>
                          <a:latin typeface="Times New Roman" panose="02020603050405020304" pitchFamily="18" charset="0"/>
                          <a:cs typeface="Times New Roman" panose="02020603050405020304" pitchFamily="18" charset="0"/>
                        </a:rPr>
                        <a:t>1,4</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3188687380"/>
                  </a:ext>
                </a:extLst>
              </a:tr>
            </a:tbl>
          </a:graphicData>
        </a:graphic>
      </p:graphicFrame>
      <p:sp>
        <p:nvSpPr>
          <p:cNvPr id="20" name="Прямоугольник 19"/>
          <p:cNvSpPr/>
          <p:nvPr/>
        </p:nvSpPr>
        <p:spPr>
          <a:xfrm>
            <a:off x="4220212" y="3022841"/>
            <a:ext cx="3751576" cy="261610"/>
          </a:xfrm>
          <a:prstGeom prst="rect">
            <a:avLst/>
          </a:prstGeom>
        </p:spPr>
        <p:txBody>
          <a:bodyPr wrap="square">
            <a:spAutoFit/>
          </a:bodyPr>
          <a:lstStyle/>
          <a:p>
            <a:pPr algn="ctr"/>
            <a:r>
              <a:rPr lang="uk-UA" sz="1100" dirty="0">
                <a:latin typeface="Times New Roman" panose="02020603050405020304" pitchFamily="18" charset="0"/>
                <a:cs typeface="Times New Roman" panose="02020603050405020304" pitchFamily="18" charset="0"/>
              </a:rPr>
              <a:t>Підсумки роботи ГМК </a:t>
            </a:r>
            <a:r>
              <a:rPr lang="uk-UA" sz="1100" dirty="0" smtClean="0">
                <a:latin typeface="Times New Roman" panose="02020603050405020304" pitchFamily="18" charset="0"/>
                <a:cs typeface="Times New Roman" panose="02020603050405020304" pitchFamily="18" charset="0"/>
              </a:rPr>
              <a:t>України </a:t>
            </a:r>
            <a:r>
              <a:rPr lang="uk-UA" sz="1100" dirty="0">
                <a:latin typeface="Times New Roman" panose="02020603050405020304" pitchFamily="18" charset="0"/>
                <a:cs typeface="Times New Roman" panose="02020603050405020304" pitchFamily="18" charset="0"/>
              </a:rPr>
              <a:t>в 2021 році</a:t>
            </a:r>
            <a:endParaRPr lang="en-US" sz="800" dirty="0">
              <a:latin typeface="Times New Roman" panose="02020603050405020304" pitchFamily="18" charset="0"/>
              <a:cs typeface="Times New Roman" panose="02020603050405020304" pitchFamily="18" charset="0"/>
            </a:endParaRPr>
          </a:p>
        </p:txBody>
      </p:sp>
      <p:pic>
        <p:nvPicPr>
          <p:cNvPr id="18" name="Рисунок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1106" y="3627332"/>
            <a:ext cx="5017160" cy="2520000"/>
          </a:xfrm>
          <a:prstGeom prst="rect">
            <a:avLst/>
          </a:prstGeom>
        </p:spPr>
      </p:pic>
      <p:pic>
        <p:nvPicPr>
          <p:cNvPr id="16" name="Рисунок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1364" y="3625687"/>
            <a:ext cx="2931822" cy="2224736"/>
          </a:xfrm>
          <a:prstGeom prst="rect">
            <a:avLst/>
          </a:prstGeom>
        </p:spPr>
      </p:pic>
      <p:sp>
        <p:nvSpPr>
          <p:cNvPr id="9" name="Прямоугольник 8"/>
          <p:cNvSpPr/>
          <p:nvPr/>
        </p:nvSpPr>
        <p:spPr>
          <a:xfrm>
            <a:off x="7501364" y="5887367"/>
            <a:ext cx="2931822" cy="261610"/>
          </a:xfrm>
          <a:prstGeom prst="rect">
            <a:avLst/>
          </a:prstGeom>
        </p:spPr>
        <p:txBody>
          <a:bodyPr wrap="square">
            <a:spAutoFit/>
          </a:bodyPr>
          <a:lstStyle/>
          <a:p>
            <a:pPr algn="ctr"/>
            <a:r>
              <a:rPr lang="uk-UA" sz="1100" dirty="0">
                <a:latin typeface="Times New Roman" panose="02020603050405020304" pitchFamily="18" charset="0"/>
                <a:cs typeface="Times New Roman" panose="02020603050405020304" pitchFamily="18" charset="0"/>
              </a:rPr>
              <a:t>Типові дефекти металевої поверхні </a:t>
            </a:r>
            <a:endParaRPr lang="en-US" sz="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87820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59401" y="360000"/>
            <a:ext cx="11473200" cy="6138000"/>
          </a:xfrm>
          <a:prstGeom prst="rect">
            <a:avLst/>
          </a:prstGeom>
          <a:pattFill prst="pct5">
            <a:fgClr>
              <a:schemeClr val="bg1">
                <a:lumMod val="85000"/>
              </a:schemeClr>
            </a:fgClr>
            <a:bgClr>
              <a:schemeClr val="bg1"/>
            </a:bgClr>
          </a:pattFill>
          <a:ln w="6350">
            <a:solidFill>
              <a:schemeClr val="tx1"/>
            </a:solid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Прямоугольник 10"/>
          <p:cNvSpPr/>
          <p:nvPr/>
        </p:nvSpPr>
        <p:spPr>
          <a:xfrm>
            <a:off x="359401" y="487000"/>
            <a:ext cx="11473199" cy="523220"/>
          </a:xfrm>
          <a:prstGeom prst="rect">
            <a:avLst/>
          </a:prstGeom>
        </p:spPr>
        <p:txBody>
          <a:bodyPr wrap="square">
            <a:spAutoFit/>
          </a:bodyPr>
          <a:lstStyle/>
          <a:p>
            <a:pPr algn="ctr"/>
            <a:r>
              <a:rPr lang="uk-UA" sz="2800" b="1" dirty="0" smtClean="0">
                <a:latin typeface="Times New Roman" panose="02020603050405020304" pitchFamily="18" charset="0"/>
                <a:cs typeface="Times New Roman" panose="02020603050405020304" pitchFamily="18" charset="0"/>
              </a:rPr>
              <a:t>Штучні нейронні мережі</a:t>
            </a:r>
            <a:endParaRPr lang="en-US" sz="2800" b="1" dirty="0">
              <a:latin typeface="Times New Roman" panose="02020603050405020304" pitchFamily="18" charset="0"/>
              <a:cs typeface="Times New Roman" panose="02020603050405020304" pitchFamily="18" charset="0"/>
            </a:endParaRPr>
          </a:p>
        </p:txBody>
      </p:sp>
      <p:sp>
        <p:nvSpPr>
          <p:cNvPr id="12" name="Номер слайда 11"/>
          <p:cNvSpPr>
            <a:spLocks noGrp="1"/>
          </p:cNvSpPr>
          <p:nvPr>
            <p:ph type="sldNum" sz="quarter" idx="12"/>
          </p:nvPr>
        </p:nvSpPr>
        <p:spPr>
          <a:xfrm>
            <a:off x="9657219" y="440600"/>
            <a:ext cx="2111881" cy="228600"/>
          </a:xfrm>
        </p:spPr>
        <p:txBody>
          <a:bodyPr/>
          <a:lstStyle/>
          <a:p>
            <a:fld id="{5D92245B-65ED-4D65-A8A6-90A237D74107}" type="slidenum">
              <a:rPr lang="en-US" sz="1200" smtClean="0"/>
              <a:t>4</a:t>
            </a:fld>
            <a:endParaRPr lang="en-US" sz="1200" dirty="0"/>
          </a:p>
        </p:txBody>
      </p:sp>
      <p:graphicFrame>
        <p:nvGraphicFramePr>
          <p:cNvPr id="6" name="Таблица 5"/>
          <p:cNvGraphicFramePr>
            <a:graphicFrameLocks noGrp="1"/>
          </p:cNvGraphicFramePr>
          <p:nvPr>
            <p:extLst>
              <p:ext uri="{D42A27DB-BD31-4B8C-83A1-F6EECF244321}">
                <p14:modId xmlns:p14="http://schemas.microsoft.com/office/powerpoint/2010/main" val="2638938580"/>
              </p:ext>
            </p:extLst>
          </p:nvPr>
        </p:nvGraphicFramePr>
        <p:xfrm>
          <a:off x="6490524" y="1379865"/>
          <a:ext cx="4740895" cy="4383625"/>
        </p:xfrm>
        <a:graphic>
          <a:graphicData uri="http://schemas.openxmlformats.org/drawingml/2006/table">
            <a:tbl>
              <a:tblPr firstRow="1" bandRow="1">
                <a:tableStyleId>{5C22544A-7EE6-4342-B048-85BDC9FD1C3A}</a:tableStyleId>
              </a:tblPr>
              <a:tblGrid>
                <a:gridCol w="1565226">
                  <a:extLst>
                    <a:ext uri="{9D8B030D-6E8A-4147-A177-3AD203B41FA5}">
                      <a16:colId xmlns:a16="http://schemas.microsoft.com/office/drawing/2014/main" val="2473106318"/>
                    </a:ext>
                  </a:extLst>
                </a:gridCol>
                <a:gridCol w="848646">
                  <a:extLst>
                    <a:ext uri="{9D8B030D-6E8A-4147-A177-3AD203B41FA5}">
                      <a16:colId xmlns:a16="http://schemas.microsoft.com/office/drawing/2014/main" val="2917610370"/>
                    </a:ext>
                  </a:extLst>
                </a:gridCol>
                <a:gridCol w="839422">
                  <a:extLst>
                    <a:ext uri="{9D8B030D-6E8A-4147-A177-3AD203B41FA5}">
                      <a16:colId xmlns:a16="http://schemas.microsoft.com/office/drawing/2014/main" val="2987773877"/>
                    </a:ext>
                  </a:extLst>
                </a:gridCol>
                <a:gridCol w="765627">
                  <a:extLst>
                    <a:ext uri="{9D8B030D-6E8A-4147-A177-3AD203B41FA5}">
                      <a16:colId xmlns:a16="http://schemas.microsoft.com/office/drawing/2014/main" val="2563707959"/>
                    </a:ext>
                  </a:extLst>
                </a:gridCol>
                <a:gridCol w="721974">
                  <a:extLst>
                    <a:ext uri="{9D8B030D-6E8A-4147-A177-3AD203B41FA5}">
                      <a16:colId xmlns:a16="http://schemas.microsoft.com/office/drawing/2014/main" val="54358061"/>
                    </a:ext>
                  </a:extLst>
                </a:gridCol>
              </a:tblGrid>
              <a:tr h="1169332">
                <a:tc>
                  <a:txBody>
                    <a:bodyPr/>
                    <a:lstStyle/>
                    <a:p>
                      <a:pPr algn="ctr" fontAlgn="ctr"/>
                      <a:r>
                        <a:rPr lang="uk-UA" sz="1000" u="none" strike="noStrike" dirty="0">
                          <a:effectLst/>
                          <a:latin typeface="Times New Roman" panose="02020603050405020304" pitchFamily="18" charset="0"/>
                          <a:cs typeface="Times New Roman" panose="02020603050405020304" pitchFamily="18" charset="0"/>
                        </a:rPr>
                        <a:t>Особливість</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813" marR="4813" marT="4813" marB="0" anchor="ctr"/>
                </a:tc>
                <a:tc>
                  <a:txBody>
                    <a:bodyPr/>
                    <a:lstStyle/>
                    <a:p>
                      <a:pPr algn="ctr" fontAlgn="ctr"/>
                      <a:r>
                        <a:rPr lang="uk-UA" sz="1000" u="none" strike="noStrike" dirty="0">
                          <a:effectLst/>
                          <a:latin typeface="Times New Roman" panose="02020603050405020304" pitchFamily="18" charset="0"/>
                          <a:cs typeface="Times New Roman" panose="02020603050405020304" pitchFamily="18" charset="0"/>
                        </a:rPr>
                        <a:t>Прямого поширення</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813" marR="4813" marT="4813" marB="0" vert="vert270" anchor="ctr"/>
                </a:tc>
                <a:tc>
                  <a:txBody>
                    <a:bodyPr/>
                    <a:lstStyle/>
                    <a:p>
                      <a:pPr algn="ctr" fontAlgn="ctr"/>
                      <a:r>
                        <a:rPr lang="uk-UA" sz="1000" u="none" strike="noStrike" dirty="0">
                          <a:effectLst/>
                          <a:latin typeface="Times New Roman" panose="02020603050405020304" pitchFamily="18" charset="0"/>
                          <a:cs typeface="Times New Roman" panose="02020603050405020304" pitchFamily="18" charset="0"/>
                        </a:rPr>
                        <a:t>Зі зворотніми або латеральними зв’язками</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813" marR="4813" marT="4813" marB="0" vert="vert270" anchor="ctr"/>
                </a:tc>
                <a:tc>
                  <a:txBody>
                    <a:bodyPr/>
                    <a:lstStyle/>
                    <a:p>
                      <a:pPr algn="ctr" fontAlgn="ctr"/>
                      <a:r>
                        <a:rPr lang="uk-UA" sz="1000" u="none" strike="noStrike">
                          <a:effectLst/>
                          <a:latin typeface="Times New Roman" panose="02020603050405020304" pitchFamily="18" charset="0"/>
                          <a:cs typeface="Times New Roman" panose="02020603050405020304" pitchFamily="18" charset="0"/>
                        </a:rPr>
                        <a:t>Нейро-нечіткі</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4813" marR="4813" marT="4813" marB="0" vert="vert270" anchor="ctr"/>
                </a:tc>
                <a:tc>
                  <a:txBody>
                    <a:bodyPr/>
                    <a:lstStyle/>
                    <a:p>
                      <a:pPr algn="ctr" fontAlgn="ctr"/>
                      <a:r>
                        <a:rPr lang="uk-UA" sz="1000" u="none" strike="noStrike" dirty="0">
                          <a:effectLst/>
                          <a:latin typeface="Times New Roman" panose="02020603050405020304" pitchFamily="18" charset="0"/>
                          <a:cs typeface="Times New Roman" panose="02020603050405020304" pitchFamily="18" charset="0"/>
                        </a:rPr>
                        <a:t>Згорткові</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813" marR="4813" marT="4813" marB="0" vert="vert270" anchor="ctr"/>
                </a:tc>
                <a:extLst>
                  <a:ext uri="{0D108BD9-81ED-4DB2-BD59-A6C34878D82A}">
                    <a16:rowId xmlns:a16="http://schemas.microsoft.com/office/drawing/2014/main" val="509390654"/>
                  </a:ext>
                </a:extLst>
              </a:tr>
              <a:tr h="626765">
                <a:tc>
                  <a:txBody>
                    <a:bodyPr/>
                    <a:lstStyle/>
                    <a:p>
                      <a:pPr algn="l" fontAlgn="ctr"/>
                      <a:r>
                        <a:rPr lang="uk-UA" sz="1000" u="none" strike="noStrike" dirty="0" smtClean="0">
                          <a:effectLst/>
                          <a:latin typeface="Times New Roman" panose="02020603050405020304" pitchFamily="18" charset="0"/>
                          <a:cs typeface="Times New Roman" panose="02020603050405020304" pitchFamily="18" charset="0"/>
                        </a:rPr>
                        <a:t>Інформація </a:t>
                      </a:r>
                      <a:r>
                        <a:rPr lang="uk-UA" sz="1000" u="none" strike="noStrike" dirty="0">
                          <a:effectLst/>
                          <a:latin typeface="Times New Roman" panose="02020603050405020304" pitchFamily="18" charset="0"/>
                          <a:cs typeface="Times New Roman" panose="02020603050405020304" pitchFamily="18" charset="0"/>
                        </a:rPr>
                        <a:t>про </a:t>
                      </a:r>
                      <a:r>
                        <a:rPr lang="uk-UA" sz="1000" u="none" strike="noStrike" dirty="0" smtClean="0">
                          <a:effectLst/>
                          <a:latin typeface="Times New Roman" panose="02020603050405020304" pitchFamily="18" charset="0"/>
                          <a:cs typeface="Times New Roman" panose="02020603050405020304" pitchFamily="18" charset="0"/>
                        </a:rPr>
                        <a:t>архітектури </a:t>
                      </a:r>
                      <a:r>
                        <a:rPr lang="uk-UA" sz="1000" u="none" strike="noStrike" dirty="0">
                          <a:effectLst/>
                          <a:latin typeface="Times New Roman" panose="02020603050405020304" pitchFamily="18" charset="0"/>
                          <a:cs typeface="Times New Roman" panose="02020603050405020304" pitchFamily="18" charset="0"/>
                        </a:rPr>
                        <a:t>в мережі Інтернет</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813" marR="4813" marT="4813" marB="0" anchor="ctr"/>
                </a:tc>
                <a:tc>
                  <a:txBody>
                    <a:bodyPr/>
                    <a:lstStyle/>
                    <a:p>
                      <a:pPr algn="ctr" fontAlgn="ctr"/>
                      <a:r>
                        <a:rPr lang="uk-UA" sz="1000" u="none" strike="noStrike" dirty="0">
                          <a:effectLst/>
                          <a:latin typeface="Times New Roman" panose="02020603050405020304" pitchFamily="18" charset="0"/>
                          <a:cs typeface="Times New Roman" panose="02020603050405020304" pitchFamily="18" charset="0"/>
                        </a:rPr>
                        <a:t>Багато</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813" marR="4813" marT="4813" marB="0" anchor="ctr"/>
                </a:tc>
                <a:tc>
                  <a:txBody>
                    <a:bodyPr/>
                    <a:lstStyle/>
                    <a:p>
                      <a:pPr algn="ctr" fontAlgn="ctr"/>
                      <a:r>
                        <a:rPr lang="uk-UA" sz="1000" u="none" strike="noStrike" dirty="0">
                          <a:effectLst/>
                          <a:latin typeface="Times New Roman" panose="02020603050405020304" pitchFamily="18" charset="0"/>
                          <a:cs typeface="Times New Roman" panose="02020603050405020304" pitchFamily="18" charset="0"/>
                        </a:rPr>
                        <a:t>Середньо</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813" marR="4813" marT="4813" marB="0" anchor="ctr"/>
                </a:tc>
                <a:tc>
                  <a:txBody>
                    <a:bodyPr/>
                    <a:lstStyle/>
                    <a:p>
                      <a:pPr algn="ctr" fontAlgn="ctr"/>
                      <a:r>
                        <a:rPr lang="uk-UA" sz="1000" u="none" strike="noStrike">
                          <a:effectLst/>
                          <a:latin typeface="Times New Roman" panose="02020603050405020304" pitchFamily="18" charset="0"/>
                          <a:cs typeface="Times New Roman" panose="02020603050405020304" pitchFamily="18" charset="0"/>
                        </a:rPr>
                        <a:t>Мало</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4813" marR="4813" marT="4813" marB="0" anchor="ctr"/>
                </a:tc>
                <a:tc>
                  <a:txBody>
                    <a:bodyPr/>
                    <a:lstStyle/>
                    <a:p>
                      <a:pPr algn="ctr" fontAlgn="ctr"/>
                      <a:r>
                        <a:rPr lang="uk-UA" sz="1000" u="none" strike="noStrike" dirty="0">
                          <a:effectLst/>
                          <a:latin typeface="Times New Roman" panose="02020603050405020304" pitchFamily="18" charset="0"/>
                          <a:cs typeface="Times New Roman" panose="02020603050405020304" pitchFamily="18" charset="0"/>
                        </a:rPr>
                        <a:t>Багато</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813" marR="4813" marT="4813" marB="0" anchor="ctr"/>
                </a:tc>
                <a:extLst>
                  <a:ext uri="{0D108BD9-81ED-4DB2-BD59-A6C34878D82A}">
                    <a16:rowId xmlns:a16="http://schemas.microsoft.com/office/drawing/2014/main" val="2873377052"/>
                  </a:ext>
                </a:extLst>
              </a:tr>
              <a:tr h="359468">
                <a:tc>
                  <a:txBody>
                    <a:bodyPr/>
                    <a:lstStyle/>
                    <a:p>
                      <a:pPr algn="l" fontAlgn="ctr"/>
                      <a:r>
                        <a:rPr lang="uk-UA" sz="1000" u="none" strike="noStrike">
                          <a:effectLst/>
                          <a:latin typeface="Times New Roman" panose="02020603050405020304" pitchFamily="18" charset="0"/>
                          <a:cs typeface="Times New Roman" panose="02020603050405020304" pitchFamily="18" charset="0"/>
                        </a:rPr>
                        <a:t>Складність реалізації</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4813" marR="4813" marT="4813" marB="0" anchor="ctr"/>
                </a:tc>
                <a:tc>
                  <a:txBody>
                    <a:bodyPr/>
                    <a:lstStyle/>
                    <a:p>
                      <a:pPr algn="ctr" fontAlgn="ctr"/>
                      <a:r>
                        <a:rPr lang="uk-UA" sz="1000" u="none" strike="noStrike">
                          <a:effectLst/>
                          <a:latin typeface="Times New Roman" panose="02020603050405020304" pitchFamily="18" charset="0"/>
                          <a:cs typeface="Times New Roman" panose="02020603050405020304" pitchFamily="18" charset="0"/>
                        </a:rPr>
                        <a:t>Легко</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4813" marR="4813" marT="4813" marB="0" anchor="ctr"/>
                </a:tc>
                <a:tc>
                  <a:txBody>
                    <a:bodyPr/>
                    <a:lstStyle/>
                    <a:p>
                      <a:pPr algn="ctr" fontAlgn="ctr"/>
                      <a:r>
                        <a:rPr lang="uk-UA" sz="1000" u="none" strike="noStrike" dirty="0">
                          <a:effectLst/>
                          <a:latin typeface="Times New Roman" panose="02020603050405020304" pitchFamily="18" charset="0"/>
                          <a:cs typeface="Times New Roman" panose="02020603050405020304" pitchFamily="18" charset="0"/>
                        </a:rPr>
                        <a:t>Середньо</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813" marR="4813" marT="4813" marB="0" anchor="ctr"/>
                </a:tc>
                <a:tc>
                  <a:txBody>
                    <a:bodyPr/>
                    <a:lstStyle/>
                    <a:p>
                      <a:pPr algn="ctr" fontAlgn="ctr"/>
                      <a:r>
                        <a:rPr lang="uk-UA" sz="1000" u="none" strike="noStrike">
                          <a:effectLst/>
                          <a:latin typeface="Times New Roman" panose="02020603050405020304" pitchFamily="18" charset="0"/>
                          <a:cs typeface="Times New Roman" panose="02020603050405020304" pitchFamily="18" charset="0"/>
                        </a:rPr>
                        <a:t>Складно</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4813" marR="4813" marT="4813" marB="0" anchor="ctr"/>
                </a:tc>
                <a:tc>
                  <a:txBody>
                    <a:bodyPr/>
                    <a:lstStyle/>
                    <a:p>
                      <a:pPr algn="ctr" fontAlgn="ctr"/>
                      <a:r>
                        <a:rPr lang="uk-UA" sz="1000" u="none" strike="noStrike">
                          <a:effectLst/>
                          <a:latin typeface="Times New Roman" panose="02020603050405020304" pitchFamily="18" charset="0"/>
                          <a:cs typeface="Times New Roman" panose="02020603050405020304" pitchFamily="18" charset="0"/>
                        </a:rPr>
                        <a:t>Середньо</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4813" marR="4813" marT="4813" marB="0" anchor="ctr"/>
                </a:tc>
                <a:extLst>
                  <a:ext uri="{0D108BD9-81ED-4DB2-BD59-A6C34878D82A}">
                    <a16:rowId xmlns:a16="http://schemas.microsoft.com/office/drawing/2014/main" val="2678059442"/>
                  </a:ext>
                </a:extLst>
              </a:tr>
              <a:tr h="285731">
                <a:tc>
                  <a:txBody>
                    <a:bodyPr/>
                    <a:lstStyle/>
                    <a:p>
                      <a:pPr algn="l" fontAlgn="ctr"/>
                      <a:r>
                        <a:rPr lang="uk-UA" sz="1000" u="none" strike="noStrike">
                          <a:effectLst/>
                          <a:latin typeface="Times New Roman" panose="02020603050405020304" pitchFamily="18" charset="0"/>
                          <a:cs typeface="Times New Roman" panose="02020603050405020304" pitchFamily="18" charset="0"/>
                        </a:rPr>
                        <a:t>Вага мережі</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4813" marR="4813" marT="4813" marB="0" anchor="ctr"/>
                </a:tc>
                <a:tc>
                  <a:txBody>
                    <a:bodyPr/>
                    <a:lstStyle/>
                    <a:p>
                      <a:pPr algn="ctr" fontAlgn="ctr"/>
                      <a:r>
                        <a:rPr lang="uk-UA" sz="1000" u="none" strike="noStrike">
                          <a:effectLst/>
                          <a:latin typeface="Times New Roman" panose="02020603050405020304" pitchFamily="18" charset="0"/>
                          <a:cs typeface="Times New Roman" panose="02020603050405020304" pitchFamily="18" charset="0"/>
                        </a:rPr>
                        <a:t>Легка</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4813" marR="4813" marT="4813" marB="0" anchor="ctr"/>
                </a:tc>
                <a:tc>
                  <a:txBody>
                    <a:bodyPr/>
                    <a:lstStyle/>
                    <a:p>
                      <a:pPr algn="ctr" fontAlgn="ctr"/>
                      <a:r>
                        <a:rPr lang="uk-UA" sz="1000" u="none" strike="noStrike" dirty="0">
                          <a:effectLst/>
                          <a:latin typeface="Times New Roman" panose="02020603050405020304" pitchFamily="18" charset="0"/>
                          <a:cs typeface="Times New Roman" panose="02020603050405020304" pitchFamily="18" charset="0"/>
                        </a:rPr>
                        <a:t>Середня</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813" marR="4813" marT="4813" marB="0" anchor="ctr"/>
                </a:tc>
                <a:tc>
                  <a:txBody>
                    <a:bodyPr/>
                    <a:lstStyle/>
                    <a:p>
                      <a:pPr algn="ctr" fontAlgn="ctr"/>
                      <a:r>
                        <a:rPr lang="uk-UA" sz="1000" u="none" strike="noStrike">
                          <a:effectLst/>
                          <a:latin typeface="Times New Roman" panose="02020603050405020304" pitchFamily="18" charset="0"/>
                          <a:cs typeface="Times New Roman" panose="02020603050405020304" pitchFamily="18" charset="0"/>
                        </a:rPr>
                        <a:t>Середня</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4813" marR="4813" marT="4813" marB="0" anchor="ctr"/>
                </a:tc>
                <a:tc>
                  <a:txBody>
                    <a:bodyPr/>
                    <a:lstStyle/>
                    <a:p>
                      <a:pPr algn="ctr" fontAlgn="ctr"/>
                      <a:r>
                        <a:rPr lang="uk-UA" sz="1000" u="none" strike="noStrike">
                          <a:effectLst/>
                          <a:latin typeface="Times New Roman" panose="02020603050405020304" pitchFamily="18" charset="0"/>
                          <a:cs typeface="Times New Roman" panose="02020603050405020304" pitchFamily="18" charset="0"/>
                        </a:rPr>
                        <a:t>Важка</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4813" marR="4813" marT="4813" marB="0" anchor="ctr"/>
                </a:tc>
                <a:extLst>
                  <a:ext uri="{0D108BD9-81ED-4DB2-BD59-A6C34878D82A}">
                    <a16:rowId xmlns:a16="http://schemas.microsoft.com/office/drawing/2014/main" val="4077939492"/>
                  </a:ext>
                </a:extLst>
              </a:tr>
              <a:tr h="285731">
                <a:tc>
                  <a:txBody>
                    <a:bodyPr/>
                    <a:lstStyle/>
                    <a:p>
                      <a:pPr algn="l" fontAlgn="ctr"/>
                      <a:r>
                        <a:rPr lang="uk-UA" sz="1000" u="none" strike="noStrike">
                          <a:effectLst/>
                          <a:latin typeface="Times New Roman" panose="02020603050405020304" pitchFamily="18" charset="0"/>
                          <a:cs typeface="Times New Roman" panose="02020603050405020304" pitchFamily="18" charset="0"/>
                        </a:rPr>
                        <a:t>Час навчання</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4813" marR="4813" marT="4813" marB="0" anchor="ctr"/>
                </a:tc>
                <a:tc>
                  <a:txBody>
                    <a:bodyPr/>
                    <a:lstStyle/>
                    <a:p>
                      <a:pPr algn="ctr" fontAlgn="ctr"/>
                      <a:r>
                        <a:rPr lang="uk-UA" sz="1000" u="none" strike="noStrike">
                          <a:effectLst/>
                          <a:latin typeface="Times New Roman" panose="02020603050405020304" pitchFamily="18" charset="0"/>
                          <a:cs typeface="Times New Roman" panose="02020603050405020304" pitchFamily="18" charset="0"/>
                        </a:rPr>
                        <a:t>Швидко</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4813" marR="4813" marT="4813" marB="0" anchor="ctr"/>
                </a:tc>
                <a:tc>
                  <a:txBody>
                    <a:bodyPr/>
                    <a:lstStyle/>
                    <a:p>
                      <a:pPr algn="ctr" fontAlgn="ctr"/>
                      <a:r>
                        <a:rPr lang="uk-UA" sz="1000" u="none" strike="noStrike" dirty="0">
                          <a:effectLst/>
                          <a:latin typeface="Times New Roman" panose="02020603050405020304" pitchFamily="18" charset="0"/>
                          <a:cs typeface="Times New Roman" panose="02020603050405020304" pitchFamily="18" charset="0"/>
                        </a:rPr>
                        <a:t>Середньо</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813" marR="4813" marT="4813" marB="0" anchor="ctr"/>
                </a:tc>
                <a:tc>
                  <a:txBody>
                    <a:bodyPr/>
                    <a:lstStyle/>
                    <a:p>
                      <a:pPr algn="ctr" fontAlgn="ctr"/>
                      <a:r>
                        <a:rPr lang="uk-UA" sz="1000" u="none" strike="noStrike" dirty="0">
                          <a:effectLst/>
                          <a:latin typeface="Times New Roman" panose="02020603050405020304" pitchFamily="18" charset="0"/>
                          <a:cs typeface="Times New Roman" panose="02020603050405020304" pitchFamily="18" charset="0"/>
                        </a:rPr>
                        <a:t>Середньо</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813" marR="4813" marT="4813" marB="0" anchor="ctr"/>
                </a:tc>
                <a:tc>
                  <a:txBody>
                    <a:bodyPr/>
                    <a:lstStyle/>
                    <a:p>
                      <a:pPr algn="ctr" fontAlgn="ctr"/>
                      <a:r>
                        <a:rPr lang="uk-UA" sz="1000" u="none" strike="noStrike">
                          <a:effectLst/>
                          <a:latin typeface="Times New Roman" panose="02020603050405020304" pitchFamily="18" charset="0"/>
                          <a:cs typeface="Times New Roman" panose="02020603050405020304" pitchFamily="18" charset="0"/>
                        </a:rPr>
                        <a:t>Довго</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4813" marR="4813" marT="4813" marB="0" anchor="ctr"/>
                </a:tc>
                <a:extLst>
                  <a:ext uri="{0D108BD9-81ED-4DB2-BD59-A6C34878D82A}">
                    <a16:rowId xmlns:a16="http://schemas.microsoft.com/office/drawing/2014/main" val="1016677309"/>
                  </a:ext>
                </a:extLst>
              </a:tr>
              <a:tr h="294948">
                <a:tc>
                  <a:txBody>
                    <a:bodyPr/>
                    <a:lstStyle/>
                    <a:p>
                      <a:pPr algn="l" fontAlgn="ctr"/>
                      <a:r>
                        <a:rPr lang="uk-UA" sz="1000" u="none" strike="noStrike" dirty="0">
                          <a:effectLst/>
                          <a:latin typeface="Times New Roman" panose="02020603050405020304" pitchFamily="18" charset="0"/>
                          <a:cs typeface="Times New Roman" panose="02020603050405020304" pitchFamily="18" charset="0"/>
                        </a:rPr>
                        <a:t>Час роботи</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813" marR="4813" marT="4813" marB="0" anchor="ctr"/>
                </a:tc>
                <a:tc>
                  <a:txBody>
                    <a:bodyPr/>
                    <a:lstStyle/>
                    <a:p>
                      <a:pPr algn="ctr" fontAlgn="ctr"/>
                      <a:r>
                        <a:rPr lang="uk-UA" sz="1000" u="none" strike="noStrike">
                          <a:effectLst/>
                          <a:latin typeface="Times New Roman" panose="02020603050405020304" pitchFamily="18" charset="0"/>
                          <a:cs typeface="Times New Roman" panose="02020603050405020304" pitchFamily="18" charset="0"/>
                        </a:rPr>
                        <a:t>Швидко</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4813" marR="4813" marT="4813" marB="0" anchor="ctr"/>
                </a:tc>
                <a:tc>
                  <a:txBody>
                    <a:bodyPr/>
                    <a:lstStyle/>
                    <a:p>
                      <a:pPr algn="ctr" fontAlgn="ctr"/>
                      <a:r>
                        <a:rPr lang="uk-UA" sz="1000" u="none" strike="noStrike" dirty="0">
                          <a:effectLst/>
                          <a:latin typeface="Times New Roman" panose="02020603050405020304" pitchFamily="18" charset="0"/>
                          <a:cs typeface="Times New Roman" panose="02020603050405020304" pitchFamily="18" charset="0"/>
                        </a:rPr>
                        <a:t>Середньо</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813" marR="4813" marT="4813" marB="0" anchor="ctr"/>
                </a:tc>
                <a:tc>
                  <a:txBody>
                    <a:bodyPr/>
                    <a:lstStyle/>
                    <a:p>
                      <a:pPr algn="ctr" fontAlgn="ctr"/>
                      <a:r>
                        <a:rPr lang="uk-UA" sz="1000" u="none" strike="noStrike" dirty="0">
                          <a:effectLst/>
                          <a:latin typeface="Times New Roman" panose="02020603050405020304" pitchFamily="18" charset="0"/>
                          <a:cs typeface="Times New Roman" panose="02020603050405020304" pitchFamily="18" charset="0"/>
                        </a:rPr>
                        <a:t>Середньо</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813" marR="4813" marT="4813" marB="0" anchor="ctr"/>
                </a:tc>
                <a:tc>
                  <a:txBody>
                    <a:bodyPr/>
                    <a:lstStyle/>
                    <a:p>
                      <a:pPr algn="ctr" fontAlgn="ctr"/>
                      <a:r>
                        <a:rPr lang="uk-UA" sz="1000" u="none" strike="noStrike" dirty="0">
                          <a:effectLst/>
                          <a:latin typeface="Times New Roman" panose="02020603050405020304" pitchFamily="18" charset="0"/>
                          <a:cs typeface="Times New Roman" panose="02020603050405020304" pitchFamily="18" charset="0"/>
                        </a:rPr>
                        <a:t>Довго</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813" marR="4813" marT="4813" marB="0" anchor="ctr"/>
                </a:tc>
                <a:extLst>
                  <a:ext uri="{0D108BD9-81ED-4DB2-BD59-A6C34878D82A}">
                    <a16:rowId xmlns:a16="http://schemas.microsoft.com/office/drawing/2014/main" val="3680371602"/>
                  </a:ext>
                </a:extLst>
              </a:tr>
              <a:tr h="451640">
                <a:tc>
                  <a:txBody>
                    <a:bodyPr/>
                    <a:lstStyle/>
                    <a:p>
                      <a:pPr algn="l" fontAlgn="ctr"/>
                      <a:r>
                        <a:rPr lang="uk-UA" sz="1000" u="none" strike="noStrike">
                          <a:effectLst/>
                          <a:latin typeface="Times New Roman" panose="02020603050405020304" pitchFamily="18" charset="0"/>
                          <a:cs typeface="Times New Roman" panose="02020603050405020304" pitchFamily="18" charset="0"/>
                        </a:rPr>
                        <a:t>Робота з послідовними даними</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4813" marR="4813" marT="4813" marB="0" anchor="ctr"/>
                </a:tc>
                <a:tc>
                  <a:txBody>
                    <a:bodyPr/>
                    <a:lstStyle/>
                    <a:p>
                      <a:pPr algn="ctr" fontAlgn="ctr"/>
                      <a:r>
                        <a:rPr lang="uk-UA" sz="1000" u="none" strike="noStrike" dirty="0">
                          <a:effectLst/>
                          <a:latin typeface="Times New Roman" panose="02020603050405020304" pitchFamily="18" charset="0"/>
                          <a:cs typeface="Times New Roman" panose="02020603050405020304" pitchFamily="18" charset="0"/>
                        </a:rPr>
                        <a:t>Ні</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813" marR="4813" marT="4813" marB="0" anchor="ctr"/>
                </a:tc>
                <a:tc>
                  <a:txBody>
                    <a:bodyPr/>
                    <a:lstStyle/>
                    <a:p>
                      <a:pPr algn="ctr" fontAlgn="ctr"/>
                      <a:r>
                        <a:rPr lang="uk-UA" sz="1000" u="none" strike="noStrike" dirty="0">
                          <a:effectLst/>
                          <a:latin typeface="Times New Roman" panose="02020603050405020304" pitchFamily="18" charset="0"/>
                          <a:cs typeface="Times New Roman" panose="02020603050405020304" pitchFamily="18" charset="0"/>
                        </a:rPr>
                        <a:t>Так</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813" marR="4813" marT="4813" marB="0" anchor="ctr"/>
                </a:tc>
                <a:tc>
                  <a:txBody>
                    <a:bodyPr/>
                    <a:lstStyle/>
                    <a:p>
                      <a:pPr algn="ctr" fontAlgn="ctr"/>
                      <a:r>
                        <a:rPr lang="uk-UA" sz="1000" u="none" strike="noStrike" dirty="0">
                          <a:effectLst/>
                          <a:latin typeface="Times New Roman" panose="02020603050405020304" pitchFamily="18" charset="0"/>
                          <a:cs typeface="Times New Roman" panose="02020603050405020304" pitchFamily="18" charset="0"/>
                        </a:rPr>
                        <a:t>Ні</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813" marR="4813" marT="4813" marB="0" anchor="ctr"/>
                </a:tc>
                <a:tc>
                  <a:txBody>
                    <a:bodyPr/>
                    <a:lstStyle/>
                    <a:p>
                      <a:pPr algn="ctr" fontAlgn="ctr"/>
                      <a:r>
                        <a:rPr lang="uk-UA" sz="1000" u="none" strike="noStrike" dirty="0">
                          <a:effectLst/>
                          <a:latin typeface="Times New Roman" panose="02020603050405020304" pitchFamily="18" charset="0"/>
                          <a:cs typeface="Times New Roman" panose="02020603050405020304" pitchFamily="18" charset="0"/>
                        </a:rPr>
                        <a:t>Ні</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813" marR="4813" marT="4813" marB="0" anchor="ctr"/>
                </a:tc>
                <a:extLst>
                  <a:ext uri="{0D108BD9-81ED-4DB2-BD59-A6C34878D82A}">
                    <a16:rowId xmlns:a16="http://schemas.microsoft.com/office/drawing/2014/main" val="3709022905"/>
                  </a:ext>
                </a:extLst>
              </a:tr>
              <a:tr h="451640">
                <a:tc>
                  <a:txBody>
                    <a:bodyPr/>
                    <a:lstStyle/>
                    <a:p>
                      <a:pPr algn="l" fontAlgn="ctr"/>
                      <a:r>
                        <a:rPr lang="uk-UA" sz="1000" u="none" strike="noStrike">
                          <a:effectLst/>
                          <a:latin typeface="Times New Roman" panose="02020603050405020304" pitchFamily="18" charset="0"/>
                          <a:cs typeface="Times New Roman" panose="02020603050405020304" pitchFamily="18" charset="0"/>
                        </a:rPr>
                        <a:t>Класифікація зображень</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4813" marR="4813" marT="4813" marB="0" anchor="ctr"/>
                </a:tc>
                <a:tc>
                  <a:txBody>
                    <a:bodyPr/>
                    <a:lstStyle/>
                    <a:p>
                      <a:pPr algn="ctr" fontAlgn="ctr"/>
                      <a:r>
                        <a:rPr lang="uk-UA" sz="1000" u="none" strike="noStrike">
                          <a:effectLst/>
                          <a:latin typeface="Times New Roman" panose="02020603050405020304" pitchFamily="18" charset="0"/>
                          <a:cs typeface="Times New Roman" panose="02020603050405020304" pitchFamily="18" charset="0"/>
                        </a:rPr>
                        <a:t>Теоретично</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4813" marR="4813" marT="4813" marB="0" anchor="ctr"/>
                </a:tc>
                <a:tc>
                  <a:txBody>
                    <a:bodyPr/>
                    <a:lstStyle/>
                    <a:p>
                      <a:pPr algn="ctr" fontAlgn="ctr"/>
                      <a:r>
                        <a:rPr lang="uk-UA" sz="1000" u="none" strike="noStrike" dirty="0">
                          <a:effectLst/>
                          <a:latin typeface="Times New Roman" panose="02020603050405020304" pitchFamily="18" charset="0"/>
                          <a:cs typeface="Times New Roman" panose="02020603050405020304" pitchFamily="18" charset="0"/>
                        </a:rPr>
                        <a:t>Теоретично</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813" marR="4813" marT="4813" marB="0" anchor="ctr"/>
                </a:tc>
                <a:tc>
                  <a:txBody>
                    <a:bodyPr/>
                    <a:lstStyle/>
                    <a:p>
                      <a:pPr algn="ctr" fontAlgn="ctr"/>
                      <a:r>
                        <a:rPr lang="uk-UA" sz="1000" u="none" strike="noStrike" dirty="0">
                          <a:effectLst/>
                          <a:latin typeface="Times New Roman" panose="02020603050405020304" pitchFamily="18" charset="0"/>
                          <a:cs typeface="Times New Roman" panose="02020603050405020304" pitchFamily="18" charset="0"/>
                        </a:rPr>
                        <a:t>Ні</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813" marR="4813" marT="4813" marB="0" anchor="ctr"/>
                </a:tc>
                <a:tc>
                  <a:txBody>
                    <a:bodyPr/>
                    <a:lstStyle/>
                    <a:p>
                      <a:pPr algn="ctr" fontAlgn="ctr"/>
                      <a:r>
                        <a:rPr lang="uk-UA" sz="1000" u="none" strike="noStrike" dirty="0">
                          <a:effectLst/>
                          <a:latin typeface="Times New Roman" panose="02020603050405020304" pitchFamily="18" charset="0"/>
                          <a:cs typeface="Times New Roman" panose="02020603050405020304" pitchFamily="18" charset="0"/>
                        </a:rPr>
                        <a:t>Так</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813" marR="4813" marT="4813" marB="0" anchor="ctr"/>
                </a:tc>
                <a:extLst>
                  <a:ext uri="{0D108BD9-81ED-4DB2-BD59-A6C34878D82A}">
                    <a16:rowId xmlns:a16="http://schemas.microsoft.com/office/drawing/2014/main" val="3342446972"/>
                  </a:ext>
                </a:extLst>
              </a:tr>
              <a:tr h="458370">
                <a:tc>
                  <a:txBody>
                    <a:bodyPr/>
                    <a:lstStyle/>
                    <a:p>
                      <a:pPr algn="l" fontAlgn="ctr"/>
                      <a:r>
                        <a:rPr lang="uk-UA" sz="1000" u="none" strike="noStrike" dirty="0">
                          <a:effectLst/>
                          <a:latin typeface="Times New Roman" panose="02020603050405020304" pitchFamily="18" charset="0"/>
                          <a:cs typeface="Times New Roman" panose="02020603050405020304" pitchFamily="18" charset="0"/>
                        </a:rPr>
                        <a:t>Розпізнавання зображень</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813" marR="4813" marT="4813" marB="0" anchor="ctr"/>
                </a:tc>
                <a:tc>
                  <a:txBody>
                    <a:bodyPr/>
                    <a:lstStyle/>
                    <a:p>
                      <a:pPr algn="ctr" fontAlgn="ctr"/>
                      <a:r>
                        <a:rPr lang="uk-UA" sz="1000" u="none" strike="noStrike">
                          <a:effectLst/>
                          <a:latin typeface="Times New Roman" panose="02020603050405020304" pitchFamily="18" charset="0"/>
                          <a:cs typeface="Times New Roman" panose="02020603050405020304" pitchFamily="18" charset="0"/>
                        </a:rPr>
                        <a:t>Ні</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4813" marR="4813" marT="4813" marB="0" anchor="ctr"/>
                </a:tc>
                <a:tc>
                  <a:txBody>
                    <a:bodyPr/>
                    <a:lstStyle/>
                    <a:p>
                      <a:pPr algn="ctr" fontAlgn="ctr"/>
                      <a:r>
                        <a:rPr lang="uk-UA" sz="1000" u="none" strike="noStrike" dirty="0">
                          <a:effectLst/>
                          <a:latin typeface="Times New Roman" panose="02020603050405020304" pitchFamily="18" charset="0"/>
                          <a:cs typeface="Times New Roman" panose="02020603050405020304" pitchFamily="18" charset="0"/>
                        </a:rPr>
                        <a:t>Ні</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813" marR="4813" marT="4813" marB="0" anchor="ctr"/>
                </a:tc>
                <a:tc>
                  <a:txBody>
                    <a:bodyPr/>
                    <a:lstStyle/>
                    <a:p>
                      <a:pPr algn="ctr" fontAlgn="ctr"/>
                      <a:r>
                        <a:rPr lang="uk-UA" sz="1000" u="none" strike="noStrike" dirty="0">
                          <a:effectLst/>
                          <a:latin typeface="Times New Roman" panose="02020603050405020304" pitchFamily="18" charset="0"/>
                          <a:cs typeface="Times New Roman" panose="02020603050405020304" pitchFamily="18" charset="0"/>
                        </a:rPr>
                        <a:t>Ні</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813" marR="4813" marT="4813" marB="0" anchor="ctr"/>
                </a:tc>
                <a:tc>
                  <a:txBody>
                    <a:bodyPr/>
                    <a:lstStyle/>
                    <a:p>
                      <a:pPr algn="ctr" fontAlgn="ctr"/>
                      <a:r>
                        <a:rPr lang="uk-UA" sz="1000" u="none" strike="noStrike" dirty="0">
                          <a:effectLst/>
                          <a:latin typeface="Times New Roman" panose="02020603050405020304" pitchFamily="18" charset="0"/>
                          <a:cs typeface="Times New Roman" panose="02020603050405020304" pitchFamily="18" charset="0"/>
                        </a:rPr>
                        <a:t>Так</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813" marR="4813" marT="4813" marB="0" anchor="ctr"/>
                </a:tc>
                <a:extLst>
                  <a:ext uri="{0D108BD9-81ED-4DB2-BD59-A6C34878D82A}">
                    <a16:rowId xmlns:a16="http://schemas.microsoft.com/office/drawing/2014/main" val="3966718170"/>
                  </a:ext>
                </a:extLst>
              </a:tr>
            </a:tbl>
          </a:graphicData>
        </a:graphic>
      </p:graphicFrame>
      <p:grpSp>
        <p:nvGrpSpPr>
          <p:cNvPr id="8" name="Группа 7"/>
          <p:cNvGrpSpPr/>
          <p:nvPr/>
        </p:nvGrpSpPr>
        <p:grpSpPr>
          <a:xfrm>
            <a:off x="983795" y="1477661"/>
            <a:ext cx="4680000" cy="4552898"/>
            <a:chOff x="1033411" y="1429099"/>
            <a:chExt cx="4680000" cy="4552898"/>
          </a:xfrm>
        </p:grpSpPr>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411" y="1429099"/>
              <a:ext cx="4680000" cy="2321230"/>
            </a:xfrm>
            <a:prstGeom prst="rect">
              <a:avLst/>
            </a:prstGeom>
          </p:spPr>
        </p:pic>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411" y="4111200"/>
              <a:ext cx="4680000" cy="1870797"/>
            </a:xfrm>
            <a:prstGeom prst="rect">
              <a:avLst/>
            </a:prstGeom>
          </p:spPr>
        </p:pic>
      </p:grpSp>
      <p:sp>
        <p:nvSpPr>
          <p:cNvPr id="9" name="Прямоугольник 8"/>
          <p:cNvSpPr/>
          <p:nvPr/>
        </p:nvSpPr>
        <p:spPr>
          <a:xfrm>
            <a:off x="6490524" y="5777579"/>
            <a:ext cx="4740895" cy="261610"/>
          </a:xfrm>
          <a:prstGeom prst="rect">
            <a:avLst/>
          </a:prstGeom>
        </p:spPr>
        <p:txBody>
          <a:bodyPr wrap="square">
            <a:spAutoFit/>
          </a:bodyPr>
          <a:lstStyle/>
          <a:p>
            <a:pPr algn="ctr"/>
            <a:r>
              <a:rPr lang="uk-UA" sz="1100" dirty="0">
                <a:latin typeface="Times New Roman" panose="02020603050405020304" pitchFamily="18" charset="0"/>
                <a:cs typeface="Times New Roman" panose="02020603050405020304" pitchFamily="18" charset="0"/>
              </a:rPr>
              <a:t>Порівняння архітектур нейронних мереж</a:t>
            </a:r>
            <a:endParaRPr lang="en-US" sz="11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18713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59401" y="360000"/>
            <a:ext cx="11473200" cy="6138000"/>
          </a:xfrm>
          <a:prstGeom prst="rect">
            <a:avLst/>
          </a:prstGeom>
          <a:pattFill prst="pct5">
            <a:fgClr>
              <a:schemeClr val="bg1">
                <a:lumMod val="85000"/>
              </a:schemeClr>
            </a:fgClr>
            <a:bgClr>
              <a:schemeClr val="bg1"/>
            </a:bgClr>
          </a:pattFill>
          <a:ln w="6350">
            <a:solidFill>
              <a:schemeClr val="tx1"/>
            </a:solid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Прямоугольник 10"/>
          <p:cNvSpPr/>
          <p:nvPr/>
        </p:nvSpPr>
        <p:spPr>
          <a:xfrm>
            <a:off x="359401" y="487000"/>
            <a:ext cx="11473199" cy="523220"/>
          </a:xfrm>
          <a:prstGeom prst="rect">
            <a:avLst/>
          </a:prstGeom>
        </p:spPr>
        <p:txBody>
          <a:bodyPr wrap="square">
            <a:spAutoFit/>
          </a:bodyPr>
          <a:lstStyle/>
          <a:p>
            <a:pPr algn="ctr"/>
            <a:r>
              <a:rPr lang="uk-UA" sz="2800" b="1" dirty="0" smtClean="0">
                <a:latin typeface="Times New Roman" panose="02020603050405020304" pitchFamily="18" charset="0"/>
                <a:cs typeface="Times New Roman" panose="02020603050405020304" pitchFamily="18" charset="0"/>
              </a:rPr>
              <a:t>Згорткові нейронні мережі та </a:t>
            </a:r>
            <a:r>
              <a:rPr lang="en-US" sz="2800" b="1" dirty="0" smtClean="0">
                <a:latin typeface="Times New Roman" panose="02020603050405020304" pitchFamily="18" charset="0"/>
                <a:cs typeface="Times New Roman" panose="02020603050405020304" pitchFamily="18" charset="0"/>
              </a:rPr>
              <a:t>VGGNet </a:t>
            </a:r>
            <a:r>
              <a:rPr lang="uk-UA" sz="2800" b="1" dirty="0" smtClean="0">
                <a:latin typeface="Times New Roman" panose="02020603050405020304" pitchFamily="18" charset="0"/>
                <a:cs typeface="Times New Roman" panose="02020603050405020304" pitchFamily="18" charset="0"/>
              </a:rPr>
              <a:t>сімейство</a:t>
            </a:r>
            <a:endParaRPr lang="en-US" sz="2800" b="1" dirty="0">
              <a:latin typeface="Times New Roman" panose="02020603050405020304" pitchFamily="18" charset="0"/>
              <a:cs typeface="Times New Roman" panose="02020603050405020304" pitchFamily="18" charset="0"/>
            </a:endParaRPr>
          </a:p>
        </p:txBody>
      </p:sp>
      <p:sp>
        <p:nvSpPr>
          <p:cNvPr id="12" name="Номер слайда 11"/>
          <p:cNvSpPr>
            <a:spLocks noGrp="1"/>
          </p:cNvSpPr>
          <p:nvPr>
            <p:ph type="sldNum" sz="quarter" idx="12"/>
          </p:nvPr>
        </p:nvSpPr>
        <p:spPr>
          <a:xfrm>
            <a:off x="9657219" y="440600"/>
            <a:ext cx="2111881" cy="228600"/>
          </a:xfrm>
        </p:spPr>
        <p:txBody>
          <a:bodyPr/>
          <a:lstStyle/>
          <a:p>
            <a:fld id="{5D92245B-65ED-4D65-A8A6-90A237D74107}" type="slidenum">
              <a:rPr lang="en-US" sz="1200" smtClean="0"/>
              <a:t>5</a:t>
            </a:fld>
            <a:endParaRPr lang="en-US" sz="1200" dirty="0"/>
          </a:p>
        </p:txBody>
      </p:sp>
      <p:graphicFrame>
        <p:nvGraphicFramePr>
          <p:cNvPr id="5" name="Таблица 4"/>
          <p:cNvGraphicFramePr>
            <a:graphicFrameLocks noGrp="1"/>
          </p:cNvGraphicFramePr>
          <p:nvPr>
            <p:extLst>
              <p:ext uri="{D42A27DB-BD31-4B8C-83A1-F6EECF244321}">
                <p14:modId xmlns:p14="http://schemas.microsoft.com/office/powerpoint/2010/main" val="3394190385"/>
              </p:ext>
            </p:extLst>
          </p:nvPr>
        </p:nvGraphicFramePr>
        <p:xfrm>
          <a:off x="840508" y="3238330"/>
          <a:ext cx="5310913" cy="2861944"/>
        </p:xfrm>
        <a:graphic>
          <a:graphicData uri="http://schemas.openxmlformats.org/drawingml/2006/table">
            <a:tbl>
              <a:tblPr firstRow="1" bandRow="1">
                <a:tableStyleId>{5C22544A-7EE6-4342-B048-85BDC9FD1C3A}</a:tableStyleId>
              </a:tblPr>
              <a:tblGrid>
                <a:gridCol w="1360361">
                  <a:extLst>
                    <a:ext uri="{9D8B030D-6E8A-4147-A177-3AD203B41FA5}">
                      <a16:colId xmlns:a16="http://schemas.microsoft.com/office/drawing/2014/main" val="3339473631"/>
                    </a:ext>
                  </a:extLst>
                </a:gridCol>
                <a:gridCol w="846546">
                  <a:extLst>
                    <a:ext uri="{9D8B030D-6E8A-4147-A177-3AD203B41FA5}">
                      <a16:colId xmlns:a16="http://schemas.microsoft.com/office/drawing/2014/main" val="992029548"/>
                    </a:ext>
                  </a:extLst>
                </a:gridCol>
                <a:gridCol w="829444">
                  <a:extLst>
                    <a:ext uri="{9D8B030D-6E8A-4147-A177-3AD203B41FA5}">
                      <a16:colId xmlns:a16="http://schemas.microsoft.com/office/drawing/2014/main" val="127345634"/>
                    </a:ext>
                  </a:extLst>
                </a:gridCol>
                <a:gridCol w="820894">
                  <a:extLst>
                    <a:ext uri="{9D8B030D-6E8A-4147-A177-3AD203B41FA5}">
                      <a16:colId xmlns:a16="http://schemas.microsoft.com/office/drawing/2014/main" val="860933719"/>
                    </a:ext>
                  </a:extLst>
                </a:gridCol>
                <a:gridCol w="778139">
                  <a:extLst>
                    <a:ext uri="{9D8B030D-6E8A-4147-A177-3AD203B41FA5}">
                      <a16:colId xmlns:a16="http://schemas.microsoft.com/office/drawing/2014/main" val="409793423"/>
                    </a:ext>
                  </a:extLst>
                </a:gridCol>
                <a:gridCol w="675529">
                  <a:extLst>
                    <a:ext uri="{9D8B030D-6E8A-4147-A177-3AD203B41FA5}">
                      <a16:colId xmlns:a16="http://schemas.microsoft.com/office/drawing/2014/main" val="1862980147"/>
                    </a:ext>
                  </a:extLst>
                </a:gridCol>
              </a:tblGrid>
              <a:tr h="207632">
                <a:tc>
                  <a:txBody>
                    <a:bodyPr/>
                    <a:lstStyle/>
                    <a:p>
                      <a:pPr algn="ctr" fontAlgn="ctr"/>
                      <a:r>
                        <a:rPr lang="ru-RU" sz="900" u="none" strike="noStrike" dirty="0">
                          <a:effectLst/>
                          <a:latin typeface="Times New Roman" panose="02020603050405020304" pitchFamily="18" charset="0"/>
                          <a:cs typeface="Times New Roman" panose="02020603050405020304" pitchFamily="18" charset="0"/>
                        </a:rPr>
                        <a:t>Особливість</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tc>
                  <a:txBody>
                    <a:bodyPr/>
                    <a:lstStyle/>
                    <a:p>
                      <a:pPr algn="ctr" fontAlgn="ctr"/>
                      <a:r>
                        <a:rPr lang="en-US" sz="900" u="none" strike="noStrike">
                          <a:effectLst/>
                          <a:latin typeface="Times New Roman" panose="02020603050405020304" pitchFamily="18" charset="0"/>
                          <a:cs typeface="Times New Roman" panose="02020603050405020304" pitchFamily="18" charset="0"/>
                        </a:rPr>
                        <a:t>LeNet-5</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tc>
                  <a:txBody>
                    <a:bodyPr/>
                    <a:lstStyle/>
                    <a:p>
                      <a:pPr algn="ctr" fontAlgn="ctr"/>
                      <a:r>
                        <a:rPr lang="en-US" sz="900" u="none" strike="noStrike">
                          <a:effectLst/>
                          <a:latin typeface="Times New Roman" panose="02020603050405020304" pitchFamily="18" charset="0"/>
                          <a:cs typeface="Times New Roman" panose="02020603050405020304" pitchFamily="18" charset="0"/>
                        </a:rPr>
                        <a:t>AlexNet</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tc>
                  <a:txBody>
                    <a:bodyPr/>
                    <a:lstStyle/>
                    <a:p>
                      <a:pPr algn="ctr" fontAlgn="ctr"/>
                      <a:r>
                        <a:rPr lang="en-US" sz="900" u="none" strike="noStrike" dirty="0" err="1">
                          <a:effectLst/>
                          <a:latin typeface="Times New Roman" panose="02020603050405020304" pitchFamily="18" charset="0"/>
                          <a:cs typeface="Times New Roman" panose="02020603050405020304" pitchFamily="18" charset="0"/>
                        </a:rPr>
                        <a:t>ZFNet</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tc>
                  <a:txBody>
                    <a:bodyPr/>
                    <a:lstStyle/>
                    <a:p>
                      <a:pPr algn="ctr" fontAlgn="ctr"/>
                      <a:r>
                        <a:rPr lang="en-US" sz="900" u="none" strike="noStrike">
                          <a:effectLst/>
                          <a:latin typeface="Times New Roman" panose="02020603050405020304" pitchFamily="18" charset="0"/>
                          <a:cs typeface="Times New Roman" panose="02020603050405020304" pitchFamily="18" charset="0"/>
                        </a:rPr>
                        <a:t>GoogleNet</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tc>
                  <a:txBody>
                    <a:bodyPr/>
                    <a:lstStyle/>
                    <a:p>
                      <a:pPr algn="ctr" fontAlgn="ctr"/>
                      <a:r>
                        <a:rPr lang="en-US" sz="900" u="none" strike="noStrike">
                          <a:effectLst/>
                          <a:latin typeface="Times New Roman" panose="02020603050405020304" pitchFamily="18" charset="0"/>
                          <a:cs typeface="Times New Roman" panose="02020603050405020304" pitchFamily="18" charset="0"/>
                        </a:rPr>
                        <a:t>VGG-16</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extLst>
                  <a:ext uri="{0D108BD9-81ED-4DB2-BD59-A6C34878D82A}">
                    <a16:rowId xmlns:a16="http://schemas.microsoft.com/office/drawing/2014/main" val="2441319911"/>
                  </a:ext>
                </a:extLst>
              </a:tr>
              <a:tr h="196106">
                <a:tc>
                  <a:txBody>
                    <a:bodyPr/>
                    <a:lstStyle/>
                    <a:p>
                      <a:pPr algn="l" fontAlgn="ctr"/>
                      <a:r>
                        <a:rPr lang="uk-UA" sz="900" u="none" strike="noStrike" dirty="0">
                          <a:effectLst/>
                          <a:latin typeface="Times New Roman" panose="02020603050405020304" pitchFamily="18" charset="0"/>
                          <a:cs typeface="Times New Roman" panose="02020603050405020304" pitchFamily="18" charset="0"/>
                        </a:rPr>
                        <a:t>Рік представлення</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tc>
                  <a:txBody>
                    <a:bodyPr/>
                    <a:lstStyle/>
                    <a:p>
                      <a:pPr algn="ctr" fontAlgn="ctr"/>
                      <a:r>
                        <a:rPr lang="uk-UA" sz="900" u="none" strike="noStrike" dirty="0">
                          <a:effectLst/>
                          <a:latin typeface="Times New Roman" panose="02020603050405020304" pitchFamily="18" charset="0"/>
                          <a:cs typeface="Times New Roman" panose="02020603050405020304" pitchFamily="18" charset="0"/>
                        </a:rPr>
                        <a:t>1989</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tc>
                  <a:txBody>
                    <a:bodyPr/>
                    <a:lstStyle/>
                    <a:p>
                      <a:pPr algn="ctr" fontAlgn="ctr"/>
                      <a:r>
                        <a:rPr lang="uk-UA" sz="900" u="none" strike="noStrike" dirty="0">
                          <a:effectLst/>
                          <a:latin typeface="Times New Roman" panose="02020603050405020304" pitchFamily="18" charset="0"/>
                          <a:cs typeface="Times New Roman" panose="02020603050405020304" pitchFamily="18" charset="0"/>
                        </a:rPr>
                        <a:t>2012</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tc>
                  <a:txBody>
                    <a:bodyPr/>
                    <a:lstStyle/>
                    <a:p>
                      <a:pPr algn="ctr" fontAlgn="ctr"/>
                      <a:r>
                        <a:rPr lang="uk-UA" sz="900" u="none" strike="noStrike" dirty="0">
                          <a:effectLst/>
                          <a:latin typeface="Times New Roman" panose="02020603050405020304" pitchFamily="18" charset="0"/>
                          <a:cs typeface="Times New Roman" panose="02020603050405020304" pitchFamily="18" charset="0"/>
                        </a:rPr>
                        <a:t>2013</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tc>
                  <a:txBody>
                    <a:bodyPr/>
                    <a:lstStyle/>
                    <a:p>
                      <a:pPr algn="ctr" fontAlgn="ctr"/>
                      <a:r>
                        <a:rPr lang="en-US" sz="900" u="none" strike="noStrike">
                          <a:effectLst/>
                          <a:latin typeface="Times New Roman" panose="02020603050405020304" pitchFamily="18" charset="0"/>
                          <a:cs typeface="Times New Roman" panose="02020603050405020304" pitchFamily="18" charset="0"/>
                        </a:rPr>
                        <a:t>2014</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tc>
                  <a:txBody>
                    <a:bodyPr/>
                    <a:lstStyle/>
                    <a:p>
                      <a:pPr algn="ctr" fontAlgn="ctr"/>
                      <a:r>
                        <a:rPr lang="en-US" sz="900" u="none" strike="noStrike">
                          <a:effectLst/>
                          <a:latin typeface="Times New Roman" panose="02020603050405020304" pitchFamily="18" charset="0"/>
                          <a:cs typeface="Times New Roman" panose="02020603050405020304" pitchFamily="18" charset="0"/>
                        </a:rPr>
                        <a:t>2014</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extLst>
                  <a:ext uri="{0D108BD9-81ED-4DB2-BD59-A6C34878D82A}">
                    <a16:rowId xmlns:a16="http://schemas.microsoft.com/office/drawing/2014/main" val="3116375618"/>
                  </a:ext>
                </a:extLst>
              </a:tr>
              <a:tr h="211592">
                <a:tc>
                  <a:txBody>
                    <a:bodyPr/>
                    <a:lstStyle/>
                    <a:p>
                      <a:pPr algn="l" fontAlgn="ctr"/>
                      <a:r>
                        <a:rPr lang="uk-UA" sz="900" u="none" strike="noStrike" dirty="0">
                          <a:effectLst/>
                          <a:latin typeface="Times New Roman" panose="02020603050405020304" pitchFamily="18" charset="0"/>
                          <a:cs typeface="Times New Roman" panose="02020603050405020304" pitchFamily="18" charset="0"/>
                        </a:rPr>
                        <a:t>Розмір зображення</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tc>
                  <a:txBody>
                    <a:bodyPr/>
                    <a:lstStyle/>
                    <a:p>
                      <a:pPr algn="ctr" fontAlgn="ctr"/>
                      <a:r>
                        <a:rPr lang="uk-UA" sz="900" u="none" strike="noStrike" dirty="0">
                          <a:effectLst/>
                          <a:latin typeface="Times New Roman" panose="02020603050405020304" pitchFamily="18" charset="0"/>
                          <a:cs typeface="Times New Roman" panose="02020603050405020304" pitchFamily="18" charset="0"/>
                        </a:rPr>
                        <a:t>32x32</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tc>
                  <a:txBody>
                    <a:bodyPr/>
                    <a:lstStyle/>
                    <a:p>
                      <a:pPr algn="ctr" fontAlgn="ctr"/>
                      <a:r>
                        <a:rPr lang="en-US" sz="900" u="none" strike="noStrike">
                          <a:effectLst/>
                          <a:latin typeface="Times New Roman" panose="02020603050405020304" pitchFamily="18" charset="0"/>
                          <a:cs typeface="Times New Roman" panose="02020603050405020304" pitchFamily="18" charset="0"/>
                        </a:rPr>
                        <a:t>227x227</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tc>
                  <a:txBody>
                    <a:bodyPr/>
                    <a:lstStyle/>
                    <a:p>
                      <a:pPr algn="ctr" fontAlgn="ctr"/>
                      <a:r>
                        <a:rPr lang="en-US" sz="900" u="none" strike="noStrike" dirty="0">
                          <a:effectLst/>
                          <a:latin typeface="Times New Roman" panose="02020603050405020304" pitchFamily="18" charset="0"/>
                          <a:cs typeface="Times New Roman" panose="02020603050405020304" pitchFamily="18" charset="0"/>
                        </a:rPr>
                        <a:t>224x224</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tc>
                  <a:txBody>
                    <a:bodyPr/>
                    <a:lstStyle/>
                    <a:p>
                      <a:pPr algn="ctr" fontAlgn="ctr"/>
                      <a:r>
                        <a:rPr lang="en-US" sz="900" u="none" strike="noStrike" dirty="0">
                          <a:effectLst/>
                          <a:latin typeface="Times New Roman" panose="02020603050405020304" pitchFamily="18" charset="0"/>
                          <a:cs typeface="Times New Roman" panose="02020603050405020304" pitchFamily="18" charset="0"/>
                        </a:rPr>
                        <a:t>224x224</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tc>
                  <a:txBody>
                    <a:bodyPr/>
                    <a:lstStyle/>
                    <a:p>
                      <a:pPr algn="ctr" fontAlgn="ctr"/>
                      <a:r>
                        <a:rPr lang="en-US" sz="900" u="none" strike="noStrike">
                          <a:effectLst/>
                          <a:latin typeface="Times New Roman" panose="02020603050405020304" pitchFamily="18" charset="0"/>
                          <a:cs typeface="Times New Roman" panose="02020603050405020304" pitchFamily="18" charset="0"/>
                        </a:rPr>
                        <a:t>224x224</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extLst>
                  <a:ext uri="{0D108BD9-81ED-4DB2-BD59-A6C34878D82A}">
                    <a16:rowId xmlns:a16="http://schemas.microsoft.com/office/drawing/2014/main" val="1070750267"/>
                  </a:ext>
                </a:extLst>
              </a:tr>
              <a:tr h="131995">
                <a:tc>
                  <a:txBody>
                    <a:bodyPr/>
                    <a:lstStyle/>
                    <a:p>
                      <a:pPr algn="l" fontAlgn="ctr"/>
                      <a:r>
                        <a:rPr lang="uk-UA" sz="900" u="none" strike="noStrike" dirty="0">
                          <a:effectLst/>
                          <a:latin typeface="Times New Roman" panose="02020603050405020304" pitchFamily="18" charset="0"/>
                          <a:cs typeface="Times New Roman" panose="02020603050405020304" pitchFamily="18" charset="0"/>
                        </a:rPr>
                        <a:t>Глибина кольору</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tc>
                  <a:txBody>
                    <a:bodyPr/>
                    <a:lstStyle/>
                    <a:p>
                      <a:pPr algn="ctr" fontAlgn="ctr"/>
                      <a:r>
                        <a:rPr lang="uk-UA" sz="900" u="none" strike="noStrike" dirty="0">
                          <a:effectLst/>
                          <a:latin typeface="Times New Roman" panose="02020603050405020304" pitchFamily="18" charset="0"/>
                          <a:cs typeface="Times New Roman" panose="02020603050405020304" pitchFamily="18" charset="0"/>
                        </a:rPr>
                        <a:t>1</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tc>
                  <a:txBody>
                    <a:bodyPr/>
                    <a:lstStyle/>
                    <a:p>
                      <a:pPr algn="ctr" fontAlgn="ctr"/>
                      <a:r>
                        <a:rPr lang="uk-UA" sz="900" u="none" strike="noStrike">
                          <a:effectLst/>
                          <a:latin typeface="Times New Roman" panose="02020603050405020304" pitchFamily="18" charset="0"/>
                          <a:cs typeface="Times New Roman" panose="02020603050405020304" pitchFamily="18" charset="0"/>
                        </a:rPr>
                        <a:t>3</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tc>
                  <a:txBody>
                    <a:bodyPr/>
                    <a:lstStyle/>
                    <a:p>
                      <a:pPr algn="ctr" fontAlgn="ctr"/>
                      <a:r>
                        <a:rPr lang="uk-UA" sz="900" u="none" strike="noStrike">
                          <a:effectLst/>
                          <a:latin typeface="Times New Roman" panose="02020603050405020304" pitchFamily="18" charset="0"/>
                          <a:cs typeface="Times New Roman" panose="02020603050405020304" pitchFamily="18" charset="0"/>
                        </a:rPr>
                        <a:t>3</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tc>
                  <a:txBody>
                    <a:bodyPr/>
                    <a:lstStyle/>
                    <a:p>
                      <a:pPr algn="ctr" fontAlgn="ctr"/>
                      <a:r>
                        <a:rPr lang="uk-UA" sz="900" u="none" strike="noStrike">
                          <a:effectLst/>
                          <a:latin typeface="Times New Roman" panose="02020603050405020304" pitchFamily="18" charset="0"/>
                          <a:cs typeface="Times New Roman" panose="02020603050405020304" pitchFamily="18" charset="0"/>
                        </a:rPr>
                        <a:t>3</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tc>
                  <a:txBody>
                    <a:bodyPr/>
                    <a:lstStyle/>
                    <a:p>
                      <a:pPr algn="ctr" fontAlgn="ctr"/>
                      <a:r>
                        <a:rPr lang="uk-UA" sz="900" u="none" strike="noStrike">
                          <a:effectLst/>
                          <a:latin typeface="Times New Roman" panose="02020603050405020304" pitchFamily="18" charset="0"/>
                          <a:cs typeface="Times New Roman" panose="02020603050405020304" pitchFamily="18" charset="0"/>
                        </a:rPr>
                        <a:t>3</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extLst>
                  <a:ext uri="{0D108BD9-81ED-4DB2-BD59-A6C34878D82A}">
                    <a16:rowId xmlns:a16="http://schemas.microsoft.com/office/drawing/2014/main" val="732341995"/>
                  </a:ext>
                </a:extLst>
              </a:tr>
              <a:tr h="225571">
                <a:tc>
                  <a:txBody>
                    <a:bodyPr/>
                    <a:lstStyle/>
                    <a:p>
                      <a:pPr algn="l" fontAlgn="ctr"/>
                      <a:r>
                        <a:rPr lang="uk-UA" sz="900" u="none" strike="noStrike" dirty="0">
                          <a:effectLst/>
                          <a:latin typeface="Times New Roman" panose="02020603050405020304" pitchFamily="18" charset="0"/>
                          <a:cs typeface="Times New Roman" panose="02020603050405020304" pitchFamily="18" charset="0"/>
                        </a:rPr>
                        <a:t>Кількість згорткових шарів</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tc>
                  <a:txBody>
                    <a:bodyPr/>
                    <a:lstStyle/>
                    <a:p>
                      <a:pPr algn="ctr" fontAlgn="ctr"/>
                      <a:r>
                        <a:rPr lang="en-US" sz="900" u="none" strike="noStrike" dirty="0">
                          <a:effectLst/>
                          <a:latin typeface="Times New Roman" panose="02020603050405020304" pitchFamily="18" charset="0"/>
                          <a:cs typeface="Times New Roman" panose="02020603050405020304" pitchFamily="18" charset="0"/>
                        </a:rPr>
                        <a:t>3</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tc>
                  <a:txBody>
                    <a:bodyPr/>
                    <a:lstStyle/>
                    <a:p>
                      <a:pPr algn="ctr" fontAlgn="ctr"/>
                      <a:r>
                        <a:rPr lang="en-US" sz="900" u="none" strike="noStrike">
                          <a:effectLst/>
                          <a:latin typeface="Times New Roman" panose="02020603050405020304" pitchFamily="18" charset="0"/>
                          <a:cs typeface="Times New Roman" panose="02020603050405020304" pitchFamily="18" charset="0"/>
                        </a:rPr>
                        <a:t>5</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tc>
                  <a:txBody>
                    <a:bodyPr/>
                    <a:lstStyle/>
                    <a:p>
                      <a:pPr algn="ctr" fontAlgn="ctr"/>
                      <a:r>
                        <a:rPr lang="en-US" sz="900" u="none" strike="noStrike">
                          <a:effectLst/>
                          <a:latin typeface="Times New Roman" panose="02020603050405020304" pitchFamily="18" charset="0"/>
                          <a:cs typeface="Times New Roman" panose="02020603050405020304" pitchFamily="18" charset="0"/>
                        </a:rPr>
                        <a:t>5</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tc>
                  <a:txBody>
                    <a:bodyPr/>
                    <a:lstStyle/>
                    <a:p>
                      <a:pPr algn="ctr" fontAlgn="ctr"/>
                      <a:r>
                        <a:rPr lang="en-US" sz="900" u="none" strike="noStrike">
                          <a:effectLst/>
                          <a:latin typeface="Times New Roman" panose="02020603050405020304" pitchFamily="18" charset="0"/>
                          <a:cs typeface="Times New Roman" panose="02020603050405020304" pitchFamily="18" charset="0"/>
                        </a:rPr>
                        <a:t>-</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tc>
                  <a:txBody>
                    <a:bodyPr/>
                    <a:lstStyle/>
                    <a:p>
                      <a:pPr algn="ctr" fontAlgn="ctr"/>
                      <a:r>
                        <a:rPr lang="en-US" sz="900" u="none" strike="noStrike">
                          <a:effectLst/>
                          <a:latin typeface="Times New Roman" panose="02020603050405020304" pitchFamily="18" charset="0"/>
                          <a:cs typeface="Times New Roman" panose="02020603050405020304" pitchFamily="18" charset="0"/>
                        </a:rPr>
                        <a:t>13</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extLst>
                  <a:ext uri="{0D108BD9-81ED-4DB2-BD59-A6C34878D82A}">
                    <a16:rowId xmlns:a16="http://schemas.microsoft.com/office/drawing/2014/main" val="2280390840"/>
                  </a:ext>
                </a:extLst>
              </a:tr>
              <a:tr h="225571">
                <a:tc>
                  <a:txBody>
                    <a:bodyPr/>
                    <a:lstStyle/>
                    <a:p>
                      <a:pPr algn="l" fontAlgn="ctr"/>
                      <a:r>
                        <a:rPr lang="uk-UA" sz="900" u="none" strike="noStrike">
                          <a:effectLst/>
                          <a:latin typeface="Times New Roman" panose="02020603050405020304" pitchFamily="18" charset="0"/>
                          <a:cs typeface="Times New Roman" panose="02020603050405020304" pitchFamily="18" charset="0"/>
                        </a:rPr>
                        <a:t>Наявність inception модуля</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tc>
                  <a:txBody>
                    <a:bodyPr/>
                    <a:lstStyle/>
                    <a:p>
                      <a:pPr algn="ctr" fontAlgn="ctr"/>
                      <a:r>
                        <a:rPr lang="uk-UA" sz="900" u="none" strike="noStrike" dirty="0">
                          <a:effectLst/>
                          <a:latin typeface="Times New Roman" panose="02020603050405020304" pitchFamily="18" charset="0"/>
                          <a:cs typeface="Times New Roman" panose="02020603050405020304" pitchFamily="18" charset="0"/>
                        </a:rPr>
                        <a:t>Ні</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tc>
                  <a:txBody>
                    <a:bodyPr/>
                    <a:lstStyle/>
                    <a:p>
                      <a:pPr algn="ctr" fontAlgn="ctr"/>
                      <a:r>
                        <a:rPr lang="uk-UA" sz="900" u="none" strike="noStrike" dirty="0">
                          <a:effectLst/>
                          <a:latin typeface="Times New Roman" panose="02020603050405020304" pitchFamily="18" charset="0"/>
                          <a:cs typeface="Times New Roman" panose="02020603050405020304" pitchFamily="18" charset="0"/>
                        </a:rPr>
                        <a:t>Ні</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tc>
                  <a:txBody>
                    <a:bodyPr/>
                    <a:lstStyle/>
                    <a:p>
                      <a:pPr algn="ctr" fontAlgn="ctr"/>
                      <a:r>
                        <a:rPr lang="uk-UA" sz="900" u="none" strike="noStrike">
                          <a:effectLst/>
                          <a:latin typeface="Times New Roman" panose="02020603050405020304" pitchFamily="18" charset="0"/>
                          <a:cs typeface="Times New Roman" panose="02020603050405020304" pitchFamily="18" charset="0"/>
                        </a:rPr>
                        <a:t>Ні</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tc>
                  <a:txBody>
                    <a:bodyPr/>
                    <a:lstStyle/>
                    <a:p>
                      <a:pPr algn="ctr" fontAlgn="ctr"/>
                      <a:r>
                        <a:rPr lang="en-US" sz="900" u="none" strike="noStrike">
                          <a:effectLst/>
                          <a:latin typeface="Times New Roman" panose="02020603050405020304" pitchFamily="18" charset="0"/>
                          <a:cs typeface="Times New Roman" panose="02020603050405020304" pitchFamily="18" charset="0"/>
                        </a:rPr>
                        <a:t>9 модулів</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tc>
                  <a:txBody>
                    <a:bodyPr/>
                    <a:lstStyle/>
                    <a:p>
                      <a:pPr algn="ctr" fontAlgn="ctr"/>
                      <a:r>
                        <a:rPr lang="uk-UA" sz="900" u="none" strike="noStrike">
                          <a:effectLst/>
                          <a:latin typeface="Times New Roman" panose="02020603050405020304" pitchFamily="18" charset="0"/>
                          <a:cs typeface="Times New Roman" panose="02020603050405020304" pitchFamily="18" charset="0"/>
                        </a:rPr>
                        <a:t>Ні</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extLst>
                  <a:ext uri="{0D108BD9-81ED-4DB2-BD59-A6C34878D82A}">
                    <a16:rowId xmlns:a16="http://schemas.microsoft.com/office/drawing/2014/main" val="3529689787"/>
                  </a:ext>
                </a:extLst>
              </a:tr>
              <a:tr h="211592">
                <a:tc>
                  <a:txBody>
                    <a:bodyPr/>
                    <a:lstStyle/>
                    <a:p>
                      <a:pPr algn="l" fontAlgn="ctr"/>
                      <a:r>
                        <a:rPr lang="uk-UA" sz="900" u="none" strike="noStrike" dirty="0">
                          <a:effectLst/>
                          <a:latin typeface="Times New Roman" panose="02020603050405020304" pitchFamily="18" charset="0"/>
                          <a:cs typeface="Times New Roman" panose="02020603050405020304" pitchFamily="18" charset="0"/>
                        </a:rPr>
                        <a:t>Розмір ядер згортки</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tc>
                  <a:txBody>
                    <a:bodyPr/>
                    <a:lstStyle/>
                    <a:p>
                      <a:pPr algn="ctr" fontAlgn="ctr"/>
                      <a:r>
                        <a:rPr lang="uk-UA" sz="900" u="none" strike="noStrike" dirty="0">
                          <a:effectLst/>
                          <a:latin typeface="Times New Roman" panose="02020603050405020304" pitchFamily="18" charset="0"/>
                          <a:cs typeface="Times New Roman" panose="02020603050405020304" pitchFamily="18" charset="0"/>
                        </a:rPr>
                        <a:t>5x5</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tc>
                  <a:txBody>
                    <a:bodyPr/>
                    <a:lstStyle/>
                    <a:p>
                      <a:pPr algn="ctr" fontAlgn="ctr"/>
                      <a:r>
                        <a:rPr lang="en-US" sz="900" u="none" strike="noStrike" dirty="0">
                          <a:effectLst/>
                          <a:latin typeface="Times New Roman" panose="02020603050405020304" pitchFamily="18" charset="0"/>
                          <a:cs typeface="Times New Roman" panose="02020603050405020304" pitchFamily="18" charset="0"/>
                        </a:rPr>
                        <a:t>11x11</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tc>
                  <a:txBody>
                    <a:bodyPr/>
                    <a:lstStyle/>
                    <a:p>
                      <a:pPr algn="ctr" fontAlgn="ctr"/>
                      <a:r>
                        <a:rPr lang="uk-UA" sz="900" u="none" strike="noStrike" dirty="0">
                          <a:effectLst/>
                          <a:latin typeface="Times New Roman" panose="02020603050405020304" pitchFamily="18" charset="0"/>
                          <a:cs typeface="Times New Roman" panose="02020603050405020304" pitchFamily="18" charset="0"/>
                        </a:rPr>
                        <a:t>7x7</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tc>
                  <a:txBody>
                    <a:bodyPr/>
                    <a:lstStyle/>
                    <a:p>
                      <a:pPr algn="ctr" fontAlgn="ctr"/>
                      <a:r>
                        <a:rPr lang="uk-UA" sz="900" u="none" strike="noStrike">
                          <a:effectLst/>
                          <a:latin typeface="Times New Roman" panose="02020603050405020304" pitchFamily="18" charset="0"/>
                          <a:cs typeface="Times New Roman" panose="02020603050405020304" pitchFamily="18" charset="0"/>
                        </a:rPr>
                        <a:t>5x5, 3x3 та 1x1</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tc>
                  <a:txBody>
                    <a:bodyPr/>
                    <a:lstStyle/>
                    <a:p>
                      <a:pPr algn="ctr" fontAlgn="ctr"/>
                      <a:r>
                        <a:rPr lang="en-US" sz="900" u="none" strike="noStrike">
                          <a:effectLst/>
                          <a:latin typeface="Times New Roman" panose="02020603050405020304" pitchFamily="18" charset="0"/>
                          <a:cs typeface="Times New Roman" panose="02020603050405020304" pitchFamily="18" charset="0"/>
                        </a:rPr>
                        <a:t>3x3</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extLst>
                  <a:ext uri="{0D108BD9-81ED-4DB2-BD59-A6C34878D82A}">
                    <a16:rowId xmlns:a16="http://schemas.microsoft.com/office/drawing/2014/main" val="35133273"/>
                  </a:ext>
                </a:extLst>
              </a:tr>
              <a:tr h="225571">
                <a:tc>
                  <a:txBody>
                    <a:bodyPr/>
                    <a:lstStyle/>
                    <a:p>
                      <a:pPr algn="l" fontAlgn="ctr"/>
                      <a:r>
                        <a:rPr lang="uk-UA" sz="900" u="none" strike="noStrike">
                          <a:effectLst/>
                          <a:latin typeface="Times New Roman" panose="02020603050405020304" pitchFamily="18" charset="0"/>
                          <a:cs typeface="Times New Roman" panose="02020603050405020304" pitchFamily="18" charset="0"/>
                        </a:rPr>
                        <a:t>Функція активації нейронів</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tc>
                  <a:txBody>
                    <a:bodyPr/>
                    <a:lstStyle/>
                    <a:p>
                      <a:pPr algn="ctr" fontAlgn="ctr"/>
                      <a:r>
                        <a:rPr lang="en-US" sz="900" u="none" strike="noStrike">
                          <a:effectLst/>
                          <a:latin typeface="Times New Roman" panose="02020603050405020304" pitchFamily="18" charset="0"/>
                          <a:cs typeface="Times New Roman" panose="02020603050405020304" pitchFamily="18" charset="0"/>
                        </a:rPr>
                        <a:t>Tanh</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tc>
                  <a:txBody>
                    <a:bodyPr/>
                    <a:lstStyle/>
                    <a:p>
                      <a:pPr algn="ctr" fontAlgn="ctr"/>
                      <a:r>
                        <a:rPr lang="en-US" sz="900" u="none" strike="noStrike" dirty="0">
                          <a:effectLst/>
                          <a:latin typeface="Times New Roman" panose="02020603050405020304" pitchFamily="18" charset="0"/>
                          <a:cs typeface="Times New Roman" panose="02020603050405020304" pitchFamily="18" charset="0"/>
                        </a:rPr>
                        <a:t>ReLU</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tc>
                  <a:txBody>
                    <a:bodyPr/>
                    <a:lstStyle/>
                    <a:p>
                      <a:pPr algn="ctr" fontAlgn="ctr"/>
                      <a:r>
                        <a:rPr lang="en-US" sz="900" u="none" strike="noStrike" dirty="0">
                          <a:effectLst/>
                          <a:latin typeface="Times New Roman" panose="02020603050405020304" pitchFamily="18" charset="0"/>
                          <a:cs typeface="Times New Roman" panose="02020603050405020304" pitchFamily="18" charset="0"/>
                        </a:rPr>
                        <a:t>ReLU</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tc>
                  <a:txBody>
                    <a:bodyPr/>
                    <a:lstStyle/>
                    <a:p>
                      <a:pPr algn="ctr" fontAlgn="ctr"/>
                      <a:r>
                        <a:rPr lang="en-US" sz="900" u="none" strike="noStrike" dirty="0">
                          <a:effectLst/>
                          <a:latin typeface="Times New Roman" panose="02020603050405020304" pitchFamily="18" charset="0"/>
                          <a:cs typeface="Times New Roman" panose="02020603050405020304" pitchFamily="18" charset="0"/>
                        </a:rPr>
                        <a:t>ReLU</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tc>
                  <a:txBody>
                    <a:bodyPr/>
                    <a:lstStyle/>
                    <a:p>
                      <a:pPr algn="ctr" fontAlgn="ctr"/>
                      <a:r>
                        <a:rPr lang="en-US" sz="900" u="none" strike="noStrike" dirty="0">
                          <a:effectLst/>
                          <a:latin typeface="Times New Roman" panose="02020603050405020304" pitchFamily="18" charset="0"/>
                          <a:cs typeface="Times New Roman" panose="02020603050405020304" pitchFamily="18" charset="0"/>
                        </a:rPr>
                        <a:t>ReLU</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extLst>
                  <a:ext uri="{0D108BD9-81ED-4DB2-BD59-A6C34878D82A}">
                    <a16:rowId xmlns:a16="http://schemas.microsoft.com/office/drawing/2014/main" val="551711781"/>
                  </a:ext>
                </a:extLst>
              </a:tr>
              <a:tr h="221788">
                <a:tc>
                  <a:txBody>
                    <a:bodyPr/>
                    <a:lstStyle/>
                    <a:p>
                      <a:pPr algn="l" fontAlgn="ctr"/>
                      <a:r>
                        <a:rPr lang="uk-UA" sz="900" u="none" strike="noStrike">
                          <a:effectLst/>
                          <a:latin typeface="Times New Roman" panose="02020603050405020304" pitchFamily="18" charset="0"/>
                          <a:cs typeface="Times New Roman" panose="02020603050405020304" pitchFamily="18" charset="0"/>
                        </a:rPr>
                        <a:t>Функція агрегування</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tc>
                  <a:txBody>
                    <a:bodyPr/>
                    <a:lstStyle/>
                    <a:p>
                      <a:pPr algn="ctr" fontAlgn="ctr"/>
                      <a:r>
                        <a:rPr lang="en-US" sz="900" u="none" strike="noStrike">
                          <a:effectLst/>
                          <a:latin typeface="Times New Roman" panose="02020603050405020304" pitchFamily="18" charset="0"/>
                          <a:cs typeface="Times New Roman" panose="02020603050405020304" pitchFamily="18" charset="0"/>
                        </a:rPr>
                        <a:t>Average</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tc>
                  <a:txBody>
                    <a:bodyPr/>
                    <a:lstStyle/>
                    <a:p>
                      <a:pPr algn="ctr" fontAlgn="ctr"/>
                      <a:r>
                        <a:rPr lang="en-US" sz="900" u="none" strike="noStrike" dirty="0">
                          <a:effectLst/>
                          <a:latin typeface="Times New Roman" panose="02020603050405020304" pitchFamily="18" charset="0"/>
                          <a:cs typeface="Times New Roman" panose="02020603050405020304" pitchFamily="18" charset="0"/>
                        </a:rPr>
                        <a:t>Maximum</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tc>
                  <a:txBody>
                    <a:bodyPr/>
                    <a:lstStyle/>
                    <a:p>
                      <a:pPr algn="ctr" fontAlgn="ctr"/>
                      <a:r>
                        <a:rPr lang="en-US" sz="900" u="none" strike="noStrike" dirty="0">
                          <a:effectLst/>
                          <a:latin typeface="Times New Roman" panose="02020603050405020304" pitchFamily="18" charset="0"/>
                          <a:cs typeface="Times New Roman" panose="02020603050405020304" pitchFamily="18" charset="0"/>
                        </a:rPr>
                        <a:t>Maximum</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tc>
                  <a:txBody>
                    <a:bodyPr/>
                    <a:lstStyle/>
                    <a:p>
                      <a:pPr algn="ctr" fontAlgn="ctr"/>
                      <a:r>
                        <a:rPr lang="en-US" sz="900" u="none" strike="noStrike" dirty="0">
                          <a:effectLst/>
                          <a:latin typeface="Times New Roman" panose="02020603050405020304" pitchFamily="18" charset="0"/>
                          <a:cs typeface="Times New Roman" panose="02020603050405020304" pitchFamily="18" charset="0"/>
                        </a:rPr>
                        <a:t>Maximum, Average</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tc>
                  <a:txBody>
                    <a:bodyPr/>
                    <a:lstStyle/>
                    <a:p>
                      <a:pPr algn="ctr" fontAlgn="ctr"/>
                      <a:r>
                        <a:rPr lang="en-US" sz="900" u="none" strike="noStrike">
                          <a:effectLst/>
                          <a:latin typeface="Times New Roman" panose="02020603050405020304" pitchFamily="18" charset="0"/>
                          <a:cs typeface="Times New Roman" panose="02020603050405020304" pitchFamily="18" charset="0"/>
                        </a:rPr>
                        <a:t>Maximum</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extLst>
                  <a:ext uri="{0D108BD9-81ED-4DB2-BD59-A6C34878D82A}">
                    <a16:rowId xmlns:a16="http://schemas.microsoft.com/office/drawing/2014/main" val="2252490219"/>
                  </a:ext>
                </a:extLst>
              </a:tr>
              <a:tr h="225571">
                <a:tc>
                  <a:txBody>
                    <a:bodyPr/>
                    <a:lstStyle/>
                    <a:p>
                      <a:pPr algn="l" fontAlgn="ctr"/>
                      <a:r>
                        <a:rPr lang="uk-UA" sz="900" u="none" strike="noStrike">
                          <a:effectLst/>
                          <a:latin typeface="Times New Roman" panose="02020603050405020304" pitchFamily="18" charset="0"/>
                          <a:cs typeface="Times New Roman" panose="02020603050405020304" pitchFamily="18" charset="0"/>
                        </a:rPr>
                        <a:t>Загальна кількість шарів</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tc>
                  <a:txBody>
                    <a:bodyPr/>
                    <a:lstStyle/>
                    <a:p>
                      <a:pPr algn="ctr" fontAlgn="ctr"/>
                      <a:r>
                        <a:rPr lang="en-US" sz="900" u="none" strike="noStrike">
                          <a:effectLst/>
                          <a:latin typeface="Times New Roman" panose="02020603050405020304" pitchFamily="18" charset="0"/>
                          <a:cs typeface="Times New Roman" panose="02020603050405020304" pitchFamily="18" charset="0"/>
                        </a:rPr>
                        <a:t>5</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tc>
                  <a:txBody>
                    <a:bodyPr/>
                    <a:lstStyle/>
                    <a:p>
                      <a:pPr algn="ctr" fontAlgn="ctr"/>
                      <a:r>
                        <a:rPr lang="uk-UA" sz="900" u="none" strike="noStrike" dirty="0">
                          <a:effectLst/>
                          <a:latin typeface="Times New Roman" panose="02020603050405020304" pitchFamily="18" charset="0"/>
                          <a:cs typeface="Times New Roman" panose="02020603050405020304" pitchFamily="18" charset="0"/>
                        </a:rPr>
                        <a:t>8</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tc>
                  <a:txBody>
                    <a:bodyPr/>
                    <a:lstStyle/>
                    <a:p>
                      <a:pPr algn="ctr" fontAlgn="ctr"/>
                      <a:r>
                        <a:rPr lang="en-US" sz="900" u="none" strike="noStrike" dirty="0">
                          <a:effectLst/>
                          <a:latin typeface="Times New Roman" panose="02020603050405020304" pitchFamily="18" charset="0"/>
                          <a:cs typeface="Times New Roman" panose="02020603050405020304" pitchFamily="18" charset="0"/>
                        </a:rPr>
                        <a:t>8</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tc>
                  <a:txBody>
                    <a:bodyPr/>
                    <a:lstStyle/>
                    <a:p>
                      <a:pPr algn="ctr" fontAlgn="ctr"/>
                      <a:r>
                        <a:rPr lang="uk-UA" sz="900" u="none" strike="noStrike" dirty="0">
                          <a:effectLst/>
                          <a:latin typeface="Times New Roman" panose="02020603050405020304" pitchFamily="18" charset="0"/>
                          <a:cs typeface="Times New Roman" panose="02020603050405020304" pitchFamily="18" charset="0"/>
                        </a:rPr>
                        <a:t>22</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tc>
                  <a:txBody>
                    <a:bodyPr/>
                    <a:lstStyle/>
                    <a:p>
                      <a:pPr algn="ctr" fontAlgn="ctr"/>
                      <a:r>
                        <a:rPr lang="en-US" sz="900" u="none" strike="noStrike">
                          <a:effectLst/>
                          <a:latin typeface="Times New Roman" panose="02020603050405020304" pitchFamily="18" charset="0"/>
                          <a:cs typeface="Times New Roman" panose="02020603050405020304" pitchFamily="18" charset="0"/>
                        </a:rPr>
                        <a:t>16</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extLst>
                  <a:ext uri="{0D108BD9-81ED-4DB2-BD59-A6C34878D82A}">
                    <a16:rowId xmlns:a16="http://schemas.microsoft.com/office/drawing/2014/main" val="957395533"/>
                  </a:ext>
                </a:extLst>
              </a:tr>
              <a:tr h="225571">
                <a:tc>
                  <a:txBody>
                    <a:bodyPr/>
                    <a:lstStyle/>
                    <a:p>
                      <a:pPr algn="l" fontAlgn="ctr"/>
                      <a:r>
                        <a:rPr lang="uk-UA" sz="900" u="none" strike="noStrike">
                          <a:effectLst/>
                          <a:latin typeface="Times New Roman" panose="02020603050405020304" pitchFamily="18" charset="0"/>
                          <a:cs typeface="Times New Roman" panose="02020603050405020304" pitchFamily="18" charset="0"/>
                        </a:rPr>
                        <a:t>Складність реалізації</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tc>
                  <a:txBody>
                    <a:bodyPr/>
                    <a:lstStyle/>
                    <a:p>
                      <a:pPr algn="ctr" fontAlgn="ctr"/>
                      <a:r>
                        <a:rPr lang="uk-UA" sz="900" u="none" strike="noStrike">
                          <a:effectLst/>
                          <a:latin typeface="Times New Roman" panose="02020603050405020304" pitchFamily="18" charset="0"/>
                          <a:cs typeface="Times New Roman" panose="02020603050405020304" pitchFamily="18" charset="0"/>
                        </a:rPr>
                        <a:t>Легко</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tc>
                  <a:txBody>
                    <a:bodyPr/>
                    <a:lstStyle/>
                    <a:p>
                      <a:pPr algn="ctr" fontAlgn="ctr"/>
                      <a:r>
                        <a:rPr lang="uk-UA" sz="900" u="none" strike="noStrike">
                          <a:effectLst/>
                          <a:latin typeface="Times New Roman" panose="02020603050405020304" pitchFamily="18" charset="0"/>
                          <a:cs typeface="Times New Roman" panose="02020603050405020304" pitchFamily="18" charset="0"/>
                        </a:rPr>
                        <a:t>Середньо</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tc>
                  <a:txBody>
                    <a:bodyPr/>
                    <a:lstStyle/>
                    <a:p>
                      <a:pPr algn="ctr" fontAlgn="ctr"/>
                      <a:r>
                        <a:rPr lang="uk-UA" sz="900" u="none" strike="noStrike" dirty="0">
                          <a:effectLst/>
                          <a:latin typeface="Times New Roman" panose="02020603050405020304" pitchFamily="18" charset="0"/>
                          <a:cs typeface="Times New Roman" panose="02020603050405020304" pitchFamily="18" charset="0"/>
                        </a:rPr>
                        <a:t>Середньо</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tc>
                  <a:txBody>
                    <a:bodyPr/>
                    <a:lstStyle/>
                    <a:p>
                      <a:pPr algn="ctr" fontAlgn="ctr"/>
                      <a:r>
                        <a:rPr lang="uk-UA" sz="900" u="none" strike="noStrike" dirty="0">
                          <a:effectLst/>
                          <a:latin typeface="Times New Roman" panose="02020603050405020304" pitchFamily="18" charset="0"/>
                          <a:cs typeface="Times New Roman" panose="02020603050405020304" pitchFamily="18" charset="0"/>
                        </a:rPr>
                        <a:t>Складно</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tc>
                  <a:txBody>
                    <a:bodyPr/>
                    <a:lstStyle/>
                    <a:p>
                      <a:pPr algn="ctr" fontAlgn="ctr"/>
                      <a:r>
                        <a:rPr lang="uk-UA" sz="900" u="none" strike="noStrike" dirty="0">
                          <a:effectLst/>
                          <a:latin typeface="Times New Roman" panose="02020603050405020304" pitchFamily="18" charset="0"/>
                          <a:cs typeface="Times New Roman" panose="02020603050405020304" pitchFamily="18" charset="0"/>
                        </a:rPr>
                        <a:t>Середньо</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extLst>
                  <a:ext uri="{0D108BD9-81ED-4DB2-BD59-A6C34878D82A}">
                    <a16:rowId xmlns:a16="http://schemas.microsoft.com/office/drawing/2014/main" val="985529480"/>
                  </a:ext>
                </a:extLst>
              </a:tr>
              <a:tr h="131995">
                <a:tc>
                  <a:txBody>
                    <a:bodyPr/>
                    <a:lstStyle/>
                    <a:p>
                      <a:pPr algn="l" fontAlgn="ctr"/>
                      <a:r>
                        <a:rPr lang="uk-UA" sz="900" u="none" strike="noStrike">
                          <a:effectLst/>
                          <a:latin typeface="Times New Roman" panose="02020603050405020304" pitchFamily="18" charset="0"/>
                          <a:cs typeface="Times New Roman" panose="02020603050405020304" pitchFamily="18" charset="0"/>
                        </a:rPr>
                        <a:t>Час навчання</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tc>
                  <a:txBody>
                    <a:bodyPr/>
                    <a:lstStyle/>
                    <a:p>
                      <a:pPr algn="ctr" fontAlgn="ctr"/>
                      <a:r>
                        <a:rPr lang="uk-UA" sz="900" u="none" strike="noStrike">
                          <a:effectLst/>
                          <a:latin typeface="Times New Roman" panose="02020603050405020304" pitchFamily="18" charset="0"/>
                          <a:cs typeface="Times New Roman" panose="02020603050405020304" pitchFamily="18" charset="0"/>
                        </a:rPr>
                        <a:t>Швидко</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tc>
                  <a:txBody>
                    <a:bodyPr/>
                    <a:lstStyle/>
                    <a:p>
                      <a:pPr algn="ctr" fontAlgn="ctr"/>
                      <a:r>
                        <a:rPr lang="uk-UA" sz="900" u="none" strike="noStrike">
                          <a:effectLst/>
                          <a:latin typeface="Times New Roman" panose="02020603050405020304" pitchFamily="18" charset="0"/>
                          <a:cs typeface="Times New Roman" panose="02020603050405020304" pitchFamily="18" charset="0"/>
                        </a:rPr>
                        <a:t>Довго</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tc>
                  <a:txBody>
                    <a:bodyPr/>
                    <a:lstStyle/>
                    <a:p>
                      <a:pPr algn="ctr" fontAlgn="ctr"/>
                      <a:r>
                        <a:rPr lang="uk-UA" sz="900" u="none" strike="noStrike" dirty="0">
                          <a:effectLst/>
                          <a:latin typeface="Times New Roman" panose="02020603050405020304" pitchFamily="18" charset="0"/>
                          <a:cs typeface="Times New Roman" panose="02020603050405020304" pitchFamily="18" charset="0"/>
                        </a:rPr>
                        <a:t>Довго</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tc>
                  <a:txBody>
                    <a:bodyPr/>
                    <a:lstStyle/>
                    <a:p>
                      <a:pPr algn="ctr" fontAlgn="ctr"/>
                      <a:r>
                        <a:rPr lang="uk-UA" sz="900" u="none" strike="noStrike" dirty="0">
                          <a:effectLst/>
                          <a:latin typeface="Times New Roman" panose="02020603050405020304" pitchFamily="18" charset="0"/>
                          <a:cs typeface="Times New Roman" panose="02020603050405020304" pitchFamily="18" charset="0"/>
                        </a:rPr>
                        <a:t>Середньо</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tc>
                  <a:txBody>
                    <a:bodyPr/>
                    <a:lstStyle/>
                    <a:p>
                      <a:pPr algn="ctr" fontAlgn="ctr"/>
                      <a:r>
                        <a:rPr lang="uk-UA" sz="900" u="none" strike="noStrike" dirty="0">
                          <a:effectLst/>
                          <a:latin typeface="Times New Roman" panose="02020603050405020304" pitchFamily="18" charset="0"/>
                          <a:cs typeface="Times New Roman" panose="02020603050405020304" pitchFamily="18" charset="0"/>
                        </a:rPr>
                        <a:t>Довго</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extLst>
                  <a:ext uri="{0D108BD9-81ED-4DB2-BD59-A6C34878D82A}">
                    <a16:rowId xmlns:a16="http://schemas.microsoft.com/office/drawing/2014/main" val="2736908293"/>
                  </a:ext>
                </a:extLst>
              </a:tr>
              <a:tr h="285278">
                <a:tc>
                  <a:txBody>
                    <a:bodyPr/>
                    <a:lstStyle/>
                    <a:p>
                      <a:pPr algn="l" fontAlgn="ctr"/>
                      <a:r>
                        <a:rPr lang="uk-UA" sz="900" u="none" strike="noStrike" dirty="0">
                          <a:effectLst/>
                          <a:latin typeface="Times New Roman" panose="02020603050405020304" pitchFamily="18" charset="0"/>
                          <a:cs typeface="Times New Roman" panose="02020603050405020304" pitchFamily="18" charset="0"/>
                        </a:rPr>
                        <a:t>Точність на наборі даних ImageNet</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tc>
                  <a:txBody>
                    <a:bodyPr/>
                    <a:lstStyle/>
                    <a:p>
                      <a:pPr algn="ctr" fontAlgn="ctr"/>
                      <a:r>
                        <a:rPr lang="uk-UA" sz="900" u="none" strike="noStrike">
                          <a:effectLst/>
                          <a:latin typeface="Times New Roman" panose="02020603050405020304" pitchFamily="18" charset="0"/>
                          <a:cs typeface="Times New Roman" panose="02020603050405020304" pitchFamily="18" charset="0"/>
                        </a:rPr>
                        <a:t>-</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tc>
                  <a:txBody>
                    <a:bodyPr/>
                    <a:lstStyle/>
                    <a:p>
                      <a:pPr algn="ctr" fontAlgn="ctr"/>
                      <a:r>
                        <a:rPr lang="uk-UA" sz="900" u="none" strike="noStrike">
                          <a:effectLst/>
                          <a:latin typeface="Times New Roman" panose="02020603050405020304" pitchFamily="18" charset="0"/>
                          <a:cs typeface="Times New Roman" panose="02020603050405020304" pitchFamily="18" charset="0"/>
                        </a:rPr>
                        <a:t>83,60%</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tc>
                  <a:txBody>
                    <a:bodyPr/>
                    <a:lstStyle/>
                    <a:p>
                      <a:pPr algn="ctr" fontAlgn="ctr"/>
                      <a:r>
                        <a:rPr lang="uk-UA" sz="900" u="none" strike="noStrike">
                          <a:effectLst/>
                          <a:latin typeface="Times New Roman" panose="02020603050405020304" pitchFamily="18" charset="0"/>
                          <a:cs typeface="Times New Roman" panose="02020603050405020304" pitchFamily="18" charset="0"/>
                        </a:rPr>
                        <a:t>88,30%</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tc>
                  <a:txBody>
                    <a:bodyPr/>
                    <a:lstStyle/>
                    <a:p>
                      <a:pPr algn="ctr" fontAlgn="ctr"/>
                      <a:r>
                        <a:rPr lang="en-US" sz="900" u="none" strike="noStrike" dirty="0">
                          <a:effectLst/>
                          <a:latin typeface="Times New Roman" panose="02020603050405020304" pitchFamily="18" charset="0"/>
                          <a:cs typeface="Times New Roman" panose="02020603050405020304" pitchFamily="18" charset="0"/>
                        </a:rPr>
                        <a:t>93,30%</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tc>
                  <a:txBody>
                    <a:bodyPr/>
                    <a:lstStyle/>
                    <a:p>
                      <a:pPr algn="ctr" fontAlgn="ctr"/>
                      <a:r>
                        <a:rPr lang="en-US" sz="900" u="none" strike="noStrike" dirty="0">
                          <a:effectLst/>
                          <a:latin typeface="Times New Roman" panose="02020603050405020304" pitchFamily="18" charset="0"/>
                          <a:cs typeface="Times New Roman" panose="02020603050405020304" pitchFamily="18" charset="0"/>
                        </a:rPr>
                        <a:t>92,70%</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125" marR="6125" marT="6125" marB="0" anchor="ctr"/>
                </a:tc>
                <a:extLst>
                  <a:ext uri="{0D108BD9-81ED-4DB2-BD59-A6C34878D82A}">
                    <a16:rowId xmlns:a16="http://schemas.microsoft.com/office/drawing/2014/main" val="3113116303"/>
                  </a:ext>
                </a:extLst>
              </a:tr>
            </a:tbl>
          </a:graphicData>
        </a:graphic>
      </p:graphicFrame>
      <p:sp>
        <p:nvSpPr>
          <p:cNvPr id="6" name="Прямоугольник 5"/>
          <p:cNvSpPr/>
          <p:nvPr/>
        </p:nvSpPr>
        <p:spPr>
          <a:xfrm>
            <a:off x="1806184" y="6079610"/>
            <a:ext cx="3368230" cy="261610"/>
          </a:xfrm>
          <a:prstGeom prst="rect">
            <a:avLst/>
          </a:prstGeom>
        </p:spPr>
        <p:txBody>
          <a:bodyPr wrap="none">
            <a:spAutoFit/>
          </a:bodyPr>
          <a:lstStyle/>
          <a:p>
            <a:pPr algn="ctr"/>
            <a:r>
              <a:rPr lang="uk-UA" sz="1100" dirty="0">
                <a:latin typeface="Times New Roman" panose="02020603050405020304" pitchFamily="18" charset="0"/>
                <a:ea typeface="Times New Roman" panose="02020603050405020304" pitchFamily="18" charset="0"/>
                <a:cs typeface="Times New Roman" panose="02020603050405020304" pitchFamily="18" charset="0"/>
              </a:rPr>
              <a:t>Порівняння архітектур згорткових нейронних мереж</a:t>
            </a:r>
            <a:endParaRPr lang="en-US" sz="1100" dirty="0">
              <a:latin typeface="Times New Roman" panose="02020603050405020304" pitchFamily="18" charset="0"/>
              <a:cs typeface="Times New Roman" panose="02020603050405020304" pitchFamily="18" charset="0"/>
            </a:endParaRPr>
          </a:p>
        </p:txBody>
      </p:sp>
      <p:grpSp>
        <p:nvGrpSpPr>
          <p:cNvPr id="7" name="Группа 6"/>
          <p:cNvGrpSpPr/>
          <p:nvPr/>
        </p:nvGrpSpPr>
        <p:grpSpPr>
          <a:xfrm>
            <a:off x="1102698" y="1266328"/>
            <a:ext cx="4775201" cy="1861685"/>
            <a:chOff x="871789" y="1180909"/>
            <a:chExt cx="4775201" cy="1861685"/>
          </a:xfrm>
        </p:grpSpPr>
        <p:pic>
          <p:nvPicPr>
            <p:cNvPr id="3" name="Рисунок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1789" y="1180909"/>
              <a:ext cx="4775201" cy="1572367"/>
            </a:xfrm>
            <a:prstGeom prst="rect">
              <a:avLst/>
            </a:prstGeom>
          </p:spPr>
        </p:pic>
        <p:sp>
          <p:nvSpPr>
            <p:cNvPr id="9" name="Прямоугольник 8"/>
            <p:cNvSpPr/>
            <p:nvPr/>
          </p:nvSpPr>
          <p:spPr>
            <a:xfrm>
              <a:off x="871790" y="2780984"/>
              <a:ext cx="4775200" cy="261610"/>
            </a:xfrm>
            <a:prstGeom prst="rect">
              <a:avLst/>
            </a:prstGeom>
          </p:spPr>
          <p:txBody>
            <a:bodyPr wrap="square">
              <a:spAutoFit/>
            </a:bodyPr>
            <a:lstStyle/>
            <a:p>
              <a:pPr algn="ctr"/>
              <a:r>
                <a:rPr lang="uk-UA" sz="1100" dirty="0" smtClean="0">
                  <a:latin typeface="Times New Roman" panose="02020603050405020304" pitchFamily="18" charset="0"/>
                  <a:ea typeface="Times New Roman" panose="02020603050405020304" pitchFamily="18" charset="0"/>
                  <a:cs typeface="Times New Roman" panose="02020603050405020304" pitchFamily="18" charset="0"/>
                </a:rPr>
                <a:t>Загальна архітектура згорткової нейронної мережі</a:t>
              </a:r>
              <a:endParaRPr lang="en-US" sz="1100" dirty="0">
                <a:latin typeface="Times New Roman" panose="02020603050405020304" pitchFamily="18" charset="0"/>
                <a:cs typeface="Times New Roman" panose="02020603050405020304" pitchFamily="18" charset="0"/>
              </a:endParaRPr>
            </a:p>
          </p:txBody>
        </p:sp>
      </p:grpSp>
      <p:grpSp>
        <p:nvGrpSpPr>
          <p:cNvPr id="8" name="Группа 7"/>
          <p:cNvGrpSpPr/>
          <p:nvPr/>
        </p:nvGrpSpPr>
        <p:grpSpPr>
          <a:xfrm>
            <a:off x="6672636" y="1623334"/>
            <a:ext cx="4596137" cy="4269245"/>
            <a:chOff x="6432900" y="1423126"/>
            <a:chExt cx="4596137" cy="4269245"/>
          </a:xfrm>
        </p:grpSpPr>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2900" y="1423126"/>
              <a:ext cx="4596137" cy="3979927"/>
            </a:xfrm>
            <a:prstGeom prst="rect">
              <a:avLst/>
            </a:prstGeom>
          </p:spPr>
        </p:pic>
        <p:sp>
          <p:nvSpPr>
            <p:cNvPr id="13" name="Прямоугольник 12"/>
            <p:cNvSpPr/>
            <p:nvPr/>
          </p:nvSpPr>
          <p:spPr>
            <a:xfrm>
              <a:off x="6432901" y="5430761"/>
              <a:ext cx="4596136" cy="261610"/>
            </a:xfrm>
            <a:prstGeom prst="rect">
              <a:avLst/>
            </a:prstGeom>
          </p:spPr>
          <p:txBody>
            <a:bodyPr wrap="square">
              <a:spAutoFit/>
            </a:bodyPr>
            <a:lstStyle/>
            <a:p>
              <a:pPr algn="ctr"/>
              <a:r>
                <a:rPr lang="uk-UA" sz="1100" dirty="0" smtClean="0">
                  <a:latin typeface="Times New Roman" panose="02020603050405020304" pitchFamily="18" charset="0"/>
                  <a:ea typeface="Times New Roman" panose="02020603050405020304" pitchFamily="18" charset="0"/>
                  <a:cs typeface="Times New Roman" panose="02020603050405020304" pitchFamily="18" charset="0"/>
                </a:rPr>
                <a:t>Архітектура моделей </a:t>
              </a:r>
              <a:r>
                <a:rPr lang="en-US" sz="1100" dirty="0" smtClean="0">
                  <a:latin typeface="Times New Roman" panose="02020603050405020304" pitchFamily="18" charset="0"/>
                  <a:ea typeface="Times New Roman" panose="02020603050405020304" pitchFamily="18" charset="0"/>
                  <a:cs typeface="Times New Roman" panose="02020603050405020304" pitchFamily="18" charset="0"/>
                </a:rPr>
                <a:t>VGGNet</a:t>
              </a:r>
              <a:endParaRPr lang="en-US" sz="11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1204377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59401" y="360000"/>
            <a:ext cx="11473200" cy="6138000"/>
          </a:xfrm>
          <a:prstGeom prst="rect">
            <a:avLst/>
          </a:prstGeom>
          <a:pattFill prst="pct5">
            <a:fgClr>
              <a:schemeClr val="bg1">
                <a:lumMod val="85000"/>
              </a:schemeClr>
            </a:fgClr>
            <a:bgClr>
              <a:schemeClr val="bg1"/>
            </a:bgClr>
          </a:pattFill>
          <a:ln w="6350">
            <a:solidFill>
              <a:schemeClr val="tx1"/>
            </a:solid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Прямоугольник 10"/>
          <p:cNvSpPr/>
          <p:nvPr/>
        </p:nvSpPr>
        <p:spPr>
          <a:xfrm>
            <a:off x="359401" y="487000"/>
            <a:ext cx="11473199" cy="523220"/>
          </a:xfrm>
          <a:prstGeom prst="rect">
            <a:avLst/>
          </a:prstGeom>
        </p:spPr>
        <p:txBody>
          <a:bodyPr wrap="square">
            <a:spAutoFit/>
          </a:bodyPr>
          <a:lstStyle/>
          <a:p>
            <a:pPr algn="ctr"/>
            <a:r>
              <a:rPr lang="uk-UA" sz="2800" b="1" dirty="0" smtClean="0">
                <a:latin typeface="Times New Roman" panose="02020603050405020304" pitchFamily="18" charset="0"/>
                <a:cs typeface="Times New Roman" panose="02020603050405020304" pitchFamily="18" charset="0"/>
              </a:rPr>
              <a:t>Операція згортки</a:t>
            </a:r>
            <a:endParaRPr lang="en-US" sz="2800" b="1" dirty="0">
              <a:latin typeface="Times New Roman" panose="02020603050405020304" pitchFamily="18" charset="0"/>
              <a:cs typeface="Times New Roman" panose="02020603050405020304" pitchFamily="18" charset="0"/>
            </a:endParaRPr>
          </a:p>
        </p:txBody>
      </p:sp>
      <p:sp>
        <p:nvSpPr>
          <p:cNvPr id="12" name="Номер слайда 11"/>
          <p:cNvSpPr>
            <a:spLocks noGrp="1"/>
          </p:cNvSpPr>
          <p:nvPr>
            <p:ph type="sldNum" sz="quarter" idx="12"/>
          </p:nvPr>
        </p:nvSpPr>
        <p:spPr>
          <a:xfrm>
            <a:off x="9657219" y="440600"/>
            <a:ext cx="2111881" cy="228600"/>
          </a:xfrm>
        </p:spPr>
        <p:txBody>
          <a:bodyPr/>
          <a:lstStyle/>
          <a:p>
            <a:fld id="{5D92245B-65ED-4D65-A8A6-90A237D74107}" type="slidenum">
              <a:rPr lang="en-US" sz="1200" smtClean="0"/>
              <a:t>6</a:t>
            </a:fld>
            <a:endParaRPr lang="en-US" sz="1200" dirty="0"/>
          </a:p>
        </p:txBody>
      </p:sp>
      <p:grpSp>
        <p:nvGrpSpPr>
          <p:cNvPr id="13" name="Группа 12"/>
          <p:cNvGrpSpPr/>
          <p:nvPr/>
        </p:nvGrpSpPr>
        <p:grpSpPr>
          <a:xfrm>
            <a:off x="6142180" y="1799507"/>
            <a:ext cx="4697589" cy="3916900"/>
            <a:chOff x="6472241" y="1350131"/>
            <a:chExt cx="4697589" cy="3916900"/>
          </a:xfrm>
        </p:grpSpPr>
        <p:pic>
          <p:nvPicPr>
            <p:cNvPr id="2" name="Рисунок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72241" y="1350131"/>
              <a:ext cx="4697588" cy="3627582"/>
            </a:xfrm>
            <a:prstGeom prst="rect">
              <a:avLst/>
            </a:prstGeom>
          </p:spPr>
        </p:pic>
        <p:sp>
          <p:nvSpPr>
            <p:cNvPr id="8" name="Прямоугольник 7"/>
            <p:cNvSpPr/>
            <p:nvPr/>
          </p:nvSpPr>
          <p:spPr>
            <a:xfrm>
              <a:off x="6472242" y="5005421"/>
              <a:ext cx="4697588" cy="261610"/>
            </a:xfrm>
            <a:prstGeom prst="rect">
              <a:avLst/>
            </a:prstGeom>
          </p:spPr>
          <p:txBody>
            <a:bodyPr wrap="square">
              <a:spAutoFit/>
            </a:bodyPr>
            <a:lstStyle/>
            <a:p>
              <a:pPr algn="ctr"/>
              <a:r>
                <a:rPr lang="uk-UA" sz="1100" dirty="0">
                  <a:latin typeface="Times New Roman" panose="02020603050405020304" pitchFamily="18" charset="0"/>
                  <a:cs typeface="Times New Roman" panose="02020603050405020304" pitchFamily="18" charset="0"/>
                </a:rPr>
                <a:t>Особливості зображення виявлені різними ядрами згортки</a:t>
              </a:r>
              <a:endParaRPr lang="en-US" sz="1100" dirty="0">
                <a:latin typeface="Times New Roman" panose="02020603050405020304" pitchFamily="18" charset="0"/>
                <a:cs typeface="Times New Roman" panose="02020603050405020304" pitchFamily="18" charset="0"/>
              </a:endParaRPr>
            </a:p>
          </p:txBody>
        </p:sp>
      </p:grpSp>
      <p:grpSp>
        <p:nvGrpSpPr>
          <p:cNvPr id="14" name="Группа 13"/>
          <p:cNvGrpSpPr/>
          <p:nvPr/>
        </p:nvGrpSpPr>
        <p:grpSpPr>
          <a:xfrm>
            <a:off x="920683" y="1606830"/>
            <a:ext cx="4680002" cy="4302254"/>
            <a:chOff x="673776" y="1492493"/>
            <a:chExt cx="4680002" cy="4302254"/>
          </a:xfrm>
        </p:grpSpPr>
        <p:grpSp>
          <p:nvGrpSpPr>
            <p:cNvPr id="6" name="Группа 5"/>
            <p:cNvGrpSpPr/>
            <p:nvPr/>
          </p:nvGrpSpPr>
          <p:grpSpPr>
            <a:xfrm>
              <a:off x="673777" y="1492493"/>
              <a:ext cx="4680001" cy="1960747"/>
              <a:chOff x="673777" y="1492493"/>
              <a:chExt cx="4680001" cy="1960747"/>
            </a:xfrm>
          </p:grpSpPr>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778" y="1492493"/>
                <a:ext cx="4680000" cy="1671429"/>
              </a:xfrm>
              <a:prstGeom prst="rect">
                <a:avLst/>
              </a:prstGeom>
            </p:spPr>
          </p:pic>
          <p:sp>
            <p:nvSpPr>
              <p:cNvPr id="9" name="Прямоугольник 8"/>
              <p:cNvSpPr/>
              <p:nvPr/>
            </p:nvSpPr>
            <p:spPr>
              <a:xfrm>
                <a:off x="673777" y="3191630"/>
                <a:ext cx="4680001" cy="261610"/>
              </a:xfrm>
              <a:prstGeom prst="rect">
                <a:avLst/>
              </a:prstGeom>
            </p:spPr>
            <p:txBody>
              <a:bodyPr wrap="square">
                <a:spAutoFit/>
              </a:bodyPr>
              <a:lstStyle/>
              <a:p>
                <a:pPr algn="ctr"/>
                <a:r>
                  <a:rPr lang="uk-UA" sz="1100" dirty="0" smtClean="0">
                    <a:latin typeface="Times New Roman" panose="02020603050405020304" pitchFamily="18" charset="0"/>
                    <a:cs typeface="Times New Roman" panose="02020603050405020304" pitchFamily="18" charset="0"/>
                  </a:rPr>
                  <a:t>Операція згортки</a:t>
                </a:r>
                <a:endParaRPr lang="en-US" sz="1100" dirty="0">
                  <a:latin typeface="Times New Roman" panose="02020603050405020304" pitchFamily="18" charset="0"/>
                  <a:cs typeface="Times New Roman" panose="02020603050405020304" pitchFamily="18" charset="0"/>
                </a:endParaRPr>
              </a:p>
            </p:txBody>
          </p:sp>
        </p:grpSp>
        <p:grpSp>
          <p:nvGrpSpPr>
            <p:cNvPr id="7" name="Группа 6"/>
            <p:cNvGrpSpPr/>
            <p:nvPr/>
          </p:nvGrpSpPr>
          <p:grpSpPr>
            <a:xfrm>
              <a:off x="673776" y="3834000"/>
              <a:ext cx="4680001" cy="1960747"/>
              <a:chOff x="673777" y="4231993"/>
              <a:chExt cx="4680001" cy="1960747"/>
            </a:xfrm>
          </p:grpSpPr>
          <p:pic>
            <p:nvPicPr>
              <p:cNvPr id="5" name="Рисунок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778" y="4231993"/>
                <a:ext cx="4680000" cy="1671429"/>
              </a:xfrm>
              <a:prstGeom prst="rect">
                <a:avLst/>
              </a:prstGeom>
            </p:spPr>
          </p:pic>
          <p:sp>
            <p:nvSpPr>
              <p:cNvPr id="10" name="Прямоугольник 9"/>
              <p:cNvSpPr/>
              <p:nvPr/>
            </p:nvSpPr>
            <p:spPr>
              <a:xfrm>
                <a:off x="673777" y="5931130"/>
                <a:ext cx="4680001" cy="261610"/>
              </a:xfrm>
              <a:prstGeom prst="rect">
                <a:avLst/>
              </a:prstGeom>
            </p:spPr>
            <p:txBody>
              <a:bodyPr wrap="square">
                <a:spAutoFit/>
              </a:bodyPr>
              <a:lstStyle/>
              <a:p>
                <a:pPr algn="ctr"/>
                <a:r>
                  <a:rPr lang="uk-UA" sz="1100" dirty="0" smtClean="0">
                    <a:latin typeface="Times New Roman" panose="02020603050405020304" pitchFamily="18" charset="0"/>
                    <a:cs typeface="Times New Roman" panose="02020603050405020304" pitchFamily="18" charset="0"/>
                  </a:rPr>
                  <a:t>Операція згортки з нульовим доповненням</a:t>
                </a:r>
                <a:endParaRPr lang="en-US" sz="1100" dirty="0">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32908144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59401" y="360000"/>
            <a:ext cx="11473200" cy="6138000"/>
          </a:xfrm>
          <a:prstGeom prst="rect">
            <a:avLst/>
          </a:prstGeom>
          <a:pattFill prst="pct5">
            <a:fgClr>
              <a:schemeClr val="bg1">
                <a:lumMod val="85000"/>
              </a:schemeClr>
            </a:fgClr>
            <a:bgClr>
              <a:schemeClr val="bg1"/>
            </a:bgClr>
          </a:pattFill>
          <a:ln w="6350">
            <a:solidFill>
              <a:schemeClr val="tx1"/>
            </a:solid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Прямоугольник 10"/>
          <p:cNvSpPr/>
          <p:nvPr/>
        </p:nvSpPr>
        <p:spPr>
          <a:xfrm>
            <a:off x="359401" y="487000"/>
            <a:ext cx="11473199" cy="523220"/>
          </a:xfrm>
          <a:prstGeom prst="rect">
            <a:avLst/>
          </a:prstGeom>
        </p:spPr>
        <p:txBody>
          <a:bodyPr wrap="square">
            <a:spAutoFit/>
          </a:bodyPr>
          <a:lstStyle/>
          <a:p>
            <a:pPr algn="ctr"/>
            <a:r>
              <a:rPr lang="uk-UA" sz="2800" b="1" dirty="0" smtClean="0">
                <a:latin typeface="Times New Roman" panose="02020603050405020304" pitchFamily="18" charset="0"/>
                <a:cs typeface="Times New Roman" panose="02020603050405020304" pitchFamily="18" charset="0"/>
              </a:rPr>
              <a:t>Агрегування, повнозв’язні шари, функції активації</a:t>
            </a:r>
            <a:endParaRPr lang="en-US" sz="2800" b="1" dirty="0">
              <a:latin typeface="Times New Roman" panose="02020603050405020304" pitchFamily="18" charset="0"/>
              <a:cs typeface="Times New Roman" panose="02020603050405020304" pitchFamily="18" charset="0"/>
            </a:endParaRPr>
          </a:p>
        </p:txBody>
      </p:sp>
      <p:sp>
        <p:nvSpPr>
          <p:cNvPr id="12" name="Номер слайда 11"/>
          <p:cNvSpPr>
            <a:spLocks noGrp="1"/>
          </p:cNvSpPr>
          <p:nvPr>
            <p:ph type="sldNum" sz="quarter" idx="12"/>
          </p:nvPr>
        </p:nvSpPr>
        <p:spPr>
          <a:xfrm>
            <a:off x="9657219" y="440600"/>
            <a:ext cx="2111881" cy="228600"/>
          </a:xfrm>
        </p:spPr>
        <p:txBody>
          <a:bodyPr/>
          <a:lstStyle/>
          <a:p>
            <a:fld id="{5D92245B-65ED-4D65-A8A6-90A237D74107}" type="slidenum">
              <a:rPr lang="en-US" sz="1200" smtClean="0"/>
              <a:t>7</a:t>
            </a:fld>
            <a:endParaRPr lang="en-US" sz="1200" dirty="0"/>
          </a:p>
        </p:txBody>
      </p:sp>
      <p:graphicFrame>
        <p:nvGraphicFramePr>
          <p:cNvPr id="7" name="Таблица 6"/>
          <p:cNvGraphicFramePr>
            <a:graphicFrameLocks noGrp="1"/>
          </p:cNvGraphicFramePr>
          <p:nvPr>
            <p:extLst>
              <p:ext uri="{D42A27DB-BD31-4B8C-83A1-F6EECF244321}">
                <p14:modId xmlns:p14="http://schemas.microsoft.com/office/powerpoint/2010/main" val="4053256932"/>
              </p:ext>
            </p:extLst>
          </p:nvPr>
        </p:nvGraphicFramePr>
        <p:xfrm>
          <a:off x="6251123" y="3264972"/>
          <a:ext cx="5220000" cy="2671647"/>
        </p:xfrm>
        <a:graphic>
          <a:graphicData uri="http://schemas.openxmlformats.org/drawingml/2006/table">
            <a:tbl>
              <a:tblPr firstRow="1" bandRow="1">
                <a:tableStyleId>{5C22544A-7EE6-4342-B048-85BDC9FD1C3A}</a:tableStyleId>
              </a:tblPr>
              <a:tblGrid>
                <a:gridCol w="1134415">
                  <a:extLst>
                    <a:ext uri="{9D8B030D-6E8A-4147-A177-3AD203B41FA5}">
                      <a16:colId xmlns:a16="http://schemas.microsoft.com/office/drawing/2014/main" val="3458390429"/>
                    </a:ext>
                  </a:extLst>
                </a:gridCol>
                <a:gridCol w="861647">
                  <a:extLst>
                    <a:ext uri="{9D8B030D-6E8A-4147-A177-3AD203B41FA5}">
                      <a16:colId xmlns:a16="http://schemas.microsoft.com/office/drawing/2014/main" val="4206439864"/>
                    </a:ext>
                  </a:extLst>
                </a:gridCol>
                <a:gridCol w="844061">
                  <a:extLst>
                    <a:ext uri="{9D8B030D-6E8A-4147-A177-3AD203B41FA5}">
                      <a16:colId xmlns:a16="http://schemas.microsoft.com/office/drawing/2014/main" val="2170724436"/>
                    </a:ext>
                  </a:extLst>
                </a:gridCol>
                <a:gridCol w="791308">
                  <a:extLst>
                    <a:ext uri="{9D8B030D-6E8A-4147-A177-3AD203B41FA5}">
                      <a16:colId xmlns:a16="http://schemas.microsoft.com/office/drawing/2014/main" val="2710318405"/>
                    </a:ext>
                  </a:extLst>
                </a:gridCol>
                <a:gridCol w="861646">
                  <a:extLst>
                    <a:ext uri="{9D8B030D-6E8A-4147-A177-3AD203B41FA5}">
                      <a16:colId xmlns:a16="http://schemas.microsoft.com/office/drawing/2014/main" val="2340639511"/>
                    </a:ext>
                  </a:extLst>
                </a:gridCol>
                <a:gridCol w="726923">
                  <a:extLst>
                    <a:ext uri="{9D8B030D-6E8A-4147-A177-3AD203B41FA5}">
                      <a16:colId xmlns:a16="http://schemas.microsoft.com/office/drawing/2014/main" val="4085017168"/>
                    </a:ext>
                  </a:extLst>
                </a:gridCol>
              </a:tblGrid>
              <a:tr h="132402">
                <a:tc rowSpan="2">
                  <a:txBody>
                    <a:bodyPr/>
                    <a:lstStyle/>
                    <a:p>
                      <a:pPr algn="ctr" fontAlgn="ctr"/>
                      <a:r>
                        <a:rPr lang="uk-UA" sz="1000" u="none" strike="noStrike" dirty="0" smtClean="0">
                          <a:effectLst/>
                          <a:latin typeface="Times New Roman" panose="02020603050405020304" pitchFamily="18" charset="0"/>
                          <a:cs typeface="Times New Roman" panose="02020603050405020304" pitchFamily="18" charset="0"/>
                        </a:rPr>
                        <a:t>Особливість</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680" marR="8680" marT="8680" marB="0" anchor="ctr"/>
                </a:tc>
                <a:tc gridSpan="5">
                  <a:txBody>
                    <a:bodyPr/>
                    <a:lstStyle/>
                    <a:p>
                      <a:pPr algn="ctr" fontAlgn="ctr"/>
                      <a:r>
                        <a:rPr lang="uk-UA" sz="1000" u="none" strike="noStrike" dirty="0">
                          <a:effectLst/>
                          <a:latin typeface="Times New Roman" panose="02020603050405020304" pitchFamily="18" charset="0"/>
                          <a:cs typeface="Times New Roman" panose="02020603050405020304" pitchFamily="18" charset="0"/>
                        </a:rPr>
                        <a:t>Функція активації</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680" marR="8680" marT="868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9147844"/>
                  </a:ext>
                </a:extLst>
              </a:tr>
              <a:tr h="256923">
                <a:tc vMerge="1">
                  <a:txBody>
                    <a:bodyPr/>
                    <a:lstStyle/>
                    <a:p>
                      <a:endParaRPr lang="en-US"/>
                    </a:p>
                  </a:txBody>
                  <a:tcPr/>
                </a:tc>
                <a:tc>
                  <a:txBody>
                    <a:bodyPr/>
                    <a:lstStyle/>
                    <a:p>
                      <a:pPr algn="ctr" fontAlgn="ctr"/>
                      <a:r>
                        <a:rPr lang="uk-UA" sz="1000" b="1" u="none" strike="noStrike" dirty="0">
                          <a:solidFill>
                            <a:schemeClr val="bg1"/>
                          </a:solidFill>
                          <a:effectLst/>
                          <a:latin typeface="Times New Roman" panose="02020603050405020304" pitchFamily="18" charset="0"/>
                          <a:cs typeface="Times New Roman" panose="02020603050405020304" pitchFamily="18" charset="0"/>
                        </a:rPr>
                        <a:t>Порогова</a:t>
                      </a:r>
                      <a:endParaRPr lang="en-US" sz="10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8680" marR="8680" marT="8680" marB="0" anchor="ctr">
                    <a:solidFill>
                      <a:schemeClr val="accent1"/>
                    </a:solidFill>
                  </a:tcPr>
                </a:tc>
                <a:tc>
                  <a:txBody>
                    <a:bodyPr/>
                    <a:lstStyle/>
                    <a:p>
                      <a:pPr algn="ctr" fontAlgn="ctr"/>
                      <a:r>
                        <a:rPr lang="uk-UA" sz="1000" b="1" u="none" strike="noStrike" dirty="0">
                          <a:solidFill>
                            <a:schemeClr val="bg1"/>
                          </a:solidFill>
                          <a:effectLst/>
                          <a:latin typeface="Times New Roman" panose="02020603050405020304" pitchFamily="18" charset="0"/>
                          <a:cs typeface="Times New Roman" panose="02020603050405020304" pitchFamily="18" charset="0"/>
                        </a:rPr>
                        <a:t>Лінійна</a:t>
                      </a:r>
                      <a:endParaRPr lang="en-US" sz="10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8680" marR="8680" marT="8680" marB="0" anchor="ctr">
                    <a:solidFill>
                      <a:schemeClr val="accent1"/>
                    </a:solidFill>
                  </a:tcPr>
                </a:tc>
                <a:tc>
                  <a:txBody>
                    <a:bodyPr/>
                    <a:lstStyle/>
                    <a:p>
                      <a:pPr algn="ctr" fontAlgn="ctr"/>
                      <a:r>
                        <a:rPr lang="uk-UA" sz="1000" b="1" u="none" strike="noStrike" dirty="0">
                          <a:solidFill>
                            <a:schemeClr val="bg1"/>
                          </a:solidFill>
                          <a:effectLst/>
                          <a:latin typeface="Times New Roman" panose="02020603050405020304" pitchFamily="18" charset="0"/>
                          <a:cs typeface="Times New Roman" panose="02020603050405020304" pitchFamily="18" charset="0"/>
                        </a:rPr>
                        <a:t>Сигмоїдна</a:t>
                      </a:r>
                      <a:endParaRPr lang="en-US" sz="10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8680" marR="8680" marT="8680" marB="0" anchor="ctr">
                    <a:solidFill>
                      <a:schemeClr val="accent1"/>
                    </a:solidFill>
                  </a:tcPr>
                </a:tc>
                <a:tc>
                  <a:txBody>
                    <a:bodyPr/>
                    <a:lstStyle/>
                    <a:p>
                      <a:pPr algn="ctr" fontAlgn="ctr"/>
                      <a:r>
                        <a:rPr lang="uk-UA" sz="1000" b="1" u="none" strike="noStrike" dirty="0">
                          <a:solidFill>
                            <a:schemeClr val="bg1"/>
                          </a:solidFill>
                          <a:effectLst/>
                          <a:latin typeface="Times New Roman" panose="02020603050405020304" pitchFamily="18" charset="0"/>
                          <a:cs typeface="Times New Roman" panose="02020603050405020304" pitchFamily="18" charset="0"/>
                        </a:rPr>
                        <a:t>Гіперболічний тангенс</a:t>
                      </a:r>
                      <a:endParaRPr lang="en-US" sz="10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8680" marR="8680" marT="8680" marB="0" anchor="ctr">
                    <a:solidFill>
                      <a:schemeClr val="accent1"/>
                    </a:solidFill>
                  </a:tcPr>
                </a:tc>
                <a:tc>
                  <a:txBody>
                    <a:bodyPr/>
                    <a:lstStyle/>
                    <a:p>
                      <a:pPr algn="ctr" fontAlgn="ctr"/>
                      <a:r>
                        <a:rPr lang="en-US" sz="1000" b="1" u="none" strike="noStrike" dirty="0">
                          <a:solidFill>
                            <a:schemeClr val="bg1"/>
                          </a:solidFill>
                          <a:effectLst/>
                          <a:latin typeface="Times New Roman" panose="02020603050405020304" pitchFamily="18" charset="0"/>
                          <a:cs typeface="Times New Roman" panose="02020603050405020304" pitchFamily="18" charset="0"/>
                        </a:rPr>
                        <a:t>ReLU</a:t>
                      </a:r>
                      <a:endParaRPr lang="en-US" sz="10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8680" marR="8680" marT="8680" marB="0" anchor="ctr">
                    <a:solidFill>
                      <a:schemeClr val="accent1"/>
                    </a:solidFill>
                  </a:tcPr>
                </a:tc>
                <a:extLst>
                  <a:ext uri="{0D108BD9-81ED-4DB2-BD59-A6C34878D82A}">
                    <a16:rowId xmlns:a16="http://schemas.microsoft.com/office/drawing/2014/main" val="3329537757"/>
                  </a:ext>
                </a:extLst>
              </a:tr>
              <a:tr h="256923">
                <a:tc>
                  <a:txBody>
                    <a:bodyPr/>
                    <a:lstStyle/>
                    <a:p>
                      <a:pPr algn="l" fontAlgn="ctr"/>
                      <a:r>
                        <a:rPr lang="uk-UA" sz="1000" u="none" strike="noStrike" dirty="0">
                          <a:effectLst/>
                          <a:latin typeface="Times New Roman" panose="02020603050405020304" pitchFamily="18" charset="0"/>
                          <a:cs typeface="Times New Roman" panose="02020603050405020304" pitchFamily="18" charset="0"/>
                        </a:rPr>
                        <a:t>Діапазон значень</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680" marR="8680" marT="8680" marB="0" anchor="ctr"/>
                </a:tc>
                <a:tc>
                  <a:txBody>
                    <a:bodyPr/>
                    <a:lstStyle/>
                    <a:p>
                      <a:pPr algn="ctr" fontAlgn="ctr"/>
                      <a:r>
                        <a:rPr lang="en-US" sz="1000" u="none" strike="noStrike" dirty="0">
                          <a:effectLst/>
                          <a:latin typeface="Times New Roman" panose="02020603050405020304" pitchFamily="18" charset="0"/>
                          <a:cs typeface="Times New Roman" panose="02020603050405020304" pitchFamily="18" charset="0"/>
                        </a:rPr>
                        <a:t>{0, 1}</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680" marR="8680" marT="8680" marB="0" anchor="ctr"/>
                </a:tc>
                <a:tc>
                  <a:txBody>
                    <a:bodyPr/>
                    <a:lstStyle/>
                    <a:p>
                      <a:pPr algn="ctr" fontAlgn="ctr"/>
                      <a:r>
                        <a:rPr lang="en-US" sz="1000" u="none" strike="noStrike">
                          <a:effectLst/>
                          <a:latin typeface="Times New Roman" panose="02020603050405020304" pitchFamily="18" charset="0"/>
                          <a:cs typeface="Times New Roman" panose="02020603050405020304" pitchFamily="18" charset="0"/>
                        </a:rPr>
                        <a:t>(-∞; +∞)</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680" marR="8680" marT="8680" marB="0" anchor="ctr"/>
                </a:tc>
                <a:tc>
                  <a:txBody>
                    <a:bodyPr/>
                    <a:lstStyle/>
                    <a:p>
                      <a:pPr algn="ctr" fontAlgn="ctr"/>
                      <a:r>
                        <a:rPr lang="en-US" sz="1000" u="none" strike="noStrike">
                          <a:effectLst/>
                          <a:latin typeface="Times New Roman" panose="02020603050405020304" pitchFamily="18" charset="0"/>
                          <a:cs typeface="Times New Roman" panose="02020603050405020304" pitchFamily="18" charset="0"/>
                        </a:rPr>
                        <a:t>(0; 1)</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680" marR="8680" marT="8680" marB="0" anchor="ctr"/>
                </a:tc>
                <a:tc>
                  <a:txBody>
                    <a:bodyPr/>
                    <a:lstStyle/>
                    <a:p>
                      <a:pPr algn="ctr" fontAlgn="ctr"/>
                      <a:r>
                        <a:rPr lang="en-US" sz="1000" u="none" strike="noStrike">
                          <a:effectLst/>
                          <a:latin typeface="Times New Roman" panose="02020603050405020304" pitchFamily="18" charset="0"/>
                          <a:cs typeface="Times New Roman" panose="02020603050405020304" pitchFamily="18" charset="0"/>
                        </a:rPr>
                        <a:t>(-1; 1)</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680" marR="8680" marT="8680" marB="0" anchor="ctr"/>
                </a:tc>
                <a:tc>
                  <a:txBody>
                    <a:bodyPr/>
                    <a:lstStyle/>
                    <a:p>
                      <a:pPr algn="ctr" fontAlgn="ctr"/>
                      <a:r>
                        <a:rPr lang="en-US" sz="1000" u="none" strike="noStrike" dirty="0">
                          <a:effectLst/>
                          <a:latin typeface="Times New Roman" panose="02020603050405020304" pitchFamily="18" charset="0"/>
                          <a:cs typeface="Times New Roman" panose="02020603050405020304" pitchFamily="18" charset="0"/>
                        </a:rPr>
                        <a:t>[0; +∞)</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680" marR="8680" marT="8680" marB="0" anchor="ctr"/>
                </a:tc>
                <a:extLst>
                  <a:ext uri="{0D108BD9-81ED-4DB2-BD59-A6C34878D82A}">
                    <a16:rowId xmlns:a16="http://schemas.microsoft.com/office/drawing/2014/main" val="248856834"/>
                  </a:ext>
                </a:extLst>
              </a:tr>
              <a:tr h="156876">
                <a:tc>
                  <a:txBody>
                    <a:bodyPr/>
                    <a:lstStyle/>
                    <a:p>
                      <a:pPr algn="l" fontAlgn="ctr"/>
                      <a:r>
                        <a:rPr lang="uk-UA" sz="1000" u="none" strike="noStrike">
                          <a:effectLst/>
                          <a:latin typeface="Times New Roman" panose="02020603050405020304" pitchFamily="18" charset="0"/>
                          <a:cs typeface="Times New Roman" panose="02020603050405020304" pitchFamily="18" charset="0"/>
                        </a:rPr>
                        <a:t>Нелінійність</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680" marR="8680" marT="8680" marB="0" anchor="ctr"/>
                </a:tc>
                <a:tc>
                  <a:txBody>
                    <a:bodyPr/>
                    <a:lstStyle/>
                    <a:p>
                      <a:pPr algn="ctr" fontAlgn="ctr"/>
                      <a:r>
                        <a:rPr lang="uk-UA" sz="1000" u="none" strike="noStrike" dirty="0">
                          <a:effectLst/>
                          <a:latin typeface="Times New Roman" panose="02020603050405020304" pitchFamily="18" charset="0"/>
                          <a:cs typeface="Times New Roman" panose="02020603050405020304" pitchFamily="18" charset="0"/>
                        </a:rPr>
                        <a:t>Так</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680" marR="8680" marT="8680" marB="0" anchor="ctr"/>
                </a:tc>
                <a:tc>
                  <a:txBody>
                    <a:bodyPr/>
                    <a:lstStyle/>
                    <a:p>
                      <a:pPr algn="ctr" fontAlgn="ctr"/>
                      <a:r>
                        <a:rPr lang="uk-UA" sz="1000" u="none" strike="noStrike">
                          <a:effectLst/>
                          <a:latin typeface="Times New Roman" panose="02020603050405020304" pitchFamily="18" charset="0"/>
                          <a:cs typeface="Times New Roman" panose="02020603050405020304" pitchFamily="18" charset="0"/>
                        </a:rPr>
                        <a:t>Ні</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680" marR="8680" marT="8680" marB="0" anchor="ctr"/>
                </a:tc>
                <a:tc>
                  <a:txBody>
                    <a:bodyPr/>
                    <a:lstStyle/>
                    <a:p>
                      <a:pPr algn="ctr" fontAlgn="ctr"/>
                      <a:r>
                        <a:rPr lang="uk-UA" sz="1000" u="none" strike="noStrike" dirty="0">
                          <a:effectLst/>
                          <a:latin typeface="Times New Roman" panose="02020603050405020304" pitchFamily="18" charset="0"/>
                          <a:cs typeface="Times New Roman" panose="02020603050405020304" pitchFamily="18" charset="0"/>
                        </a:rPr>
                        <a:t>Так</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680" marR="8680" marT="8680" marB="0" anchor="ctr"/>
                </a:tc>
                <a:tc>
                  <a:txBody>
                    <a:bodyPr/>
                    <a:lstStyle/>
                    <a:p>
                      <a:pPr algn="ctr" fontAlgn="ctr"/>
                      <a:r>
                        <a:rPr lang="uk-UA" sz="1000" u="none" strike="noStrike" dirty="0">
                          <a:effectLst/>
                          <a:latin typeface="Times New Roman" panose="02020603050405020304" pitchFamily="18" charset="0"/>
                          <a:cs typeface="Times New Roman" panose="02020603050405020304" pitchFamily="18" charset="0"/>
                        </a:rPr>
                        <a:t>Так</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680" marR="8680" marT="8680" marB="0" anchor="ctr"/>
                </a:tc>
                <a:tc>
                  <a:txBody>
                    <a:bodyPr/>
                    <a:lstStyle/>
                    <a:p>
                      <a:pPr algn="ctr" fontAlgn="ctr"/>
                      <a:r>
                        <a:rPr lang="uk-UA" sz="1000" u="none" strike="noStrike">
                          <a:effectLst/>
                          <a:latin typeface="Times New Roman" panose="02020603050405020304" pitchFamily="18" charset="0"/>
                          <a:cs typeface="Times New Roman" panose="02020603050405020304" pitchFamily="18" charset="0"/>
                        </a:rPr>
                        <a:t>Так</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680" marR="8680" marT="8680" marB="0" anchor="ctr"/>
                </a:tc>
                <a:extLst>
                  <a:ext uri="{0D108BD9-81ED-4DB2-BD59-A6C34878D82A}">
                    <a16:rowId xmlns:a16="http://schemas.microsoft.com/office/drawing/2014/main" val="1034351799"/>
                  </a:ext>
                </a:extLst>
              </a:tr>
              <a:tr h="381444">
                <a:tc>
                  <a:txBody>
                    <a:bodyPr/>
                    <a:lstStyle/>
                    <a:p>
                      <a:pPr algn="l" fontAlgn="ctr"/>
                      <a:r>
                        <a:rPr lang="uk-UA" sz="1000" u="none" strike="noStrike">
                          <a:effectLst/>
                          <a:latin typeface="Times New Roman" panose="02020603050405020304" pitchFamily="18" charset="0"/>
                          <a:cs typeface="Times New Roman" panose="02020603050405020304" pitchFamily="18" charset="0"/>
                        </a:rPr>
                        <a:t>Не захоплює від’ємні значення</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680" marR="8680" marT="8680" marB="0" anchor="ctr"/>
                </a:tc>
                <a:tc>
                  <a:txBody>
                    <a:bodyPr/>
                    <a:lstStyle/>
                    <a:p>
                      <a:pPr algn="ctr" fontAlgn="ctr"/>
                      <a:r>
                        <a:rPr lang="uk-UA" sz="1000" u="none" strike="noStrike">
                          <a:effectLst/>
                          <a:latin typeface="Times New Roman" panose="02020603050405020304" pitchFamily="18" charset="0"/>
                          <a:cs typeface="Times New Roman" panose="02020603050405020304" pitchFamily="18" charset="0"/>
                        </a:rPr>
                        <a:t>Так</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680" marR="8680" marT="8680" marB="0" anchor="ctr"/>
                </a:tc>
                <a:tc>
                  <a:txBody>
                    <a:bodyPr/>
                    <a:lstStyle/>
                    <a:p>
                      <a:pPr algn="ctr" fontAlgn="ctr"/>
                      <a:r>
                        <a:rPr lang="uk-UA" sz="1000" u="none" strike="noStrike" dirty="0">
                          <a:effectLst/>
                          <a:latin typeface="Times New Roman" panose="02020603050405020304" pitchFamily="18" charset="0"/>
                          <a:cs typeface="Times New Roman" panose="02020603050405020304" pitchFamily="18" charset="0"/>
                        </a:rPr>
                        <a:t>Ні</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680" marR="8680" marT="8680" marB="0" anchor="ctr"/>
                </a:tc>
                <a:tc>
                  <a:txBody>
                    <a:bodyPr/>
                    <a:lstStyle/>
                    <a:p>
                      <a:pPr algn="ctr" fontAlgn="ctr"/>
                      <a:r>
                        <a:rPr lang="uk-UA" sz="1000" u="none" strike="noStrike">
                          <a:effectLst/>
                          <a:latin typeface="Times New Roman" panose="02020603050405020304" pitchFamily="18" charset="0"/>
                          <a:cs typeface="Times New Roman" panose="02020603050405020304" pitchFamily="18" charset="0"/>
                        </a:rPr>
                        <a:t>Так</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680" marR="8680" marT="8680" marB="0" anchor="ctr"/>
                </a:tc>
                <a:tc>
                  <a:txBody>
                    <a:bodyPr/>
                    <a:lstStyle/>
                    <a:p>
                      <a:pPr algn="ctr" fontAlgn="ctr"/>
                      <a:r>
                        <a:rPr lang="uk-UA" sz="1000" u="none" strike="noStrike">
                          <a:effectLst/>
                          <a:latin typeface="Times New Roman" panose="02020603050405020304" pitchFamily="18" charset="0"/>
                          <a:cs typeface="Times New Roman" panose="02020603050405020304" pitchFamily="18" charset="0"/>
                        </a:rPr>
                        <a:t>Ні</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680" marR="8680" marT="8680" marB="0" anchor="ctr"/>
                </a:tc>
                <a:tc>
                  <a:txBody>
                    <a:bodyPr/>
                    <a:lstStyle/>
                    <a:p>
                      <a:pPr algn="ctr" fontAlgn="ctr"/>
                      <a:r>
                        <a:rPr lang="uk-UA" sz="1000" u="none" strike="noStrike">
                          <a:effectLst/>
                          <a:latin typeface="Times New Roman" panose="02020603050405020304" pitchFamily="18" charset="0"/>
                          <a:cs typeface="Times New Roman" panose="02020603050405020304" pitchFamily="18" charset="0"/>
                        </a:rPr>
                        <a:t>Так</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680" marR="8680" marT="8680" marB="0" anchor="ctr"/>
                </a:tc>
                <a:extLst>
                  <a:ext uri="{0D108BD9-81ED-4DB2-BD59-A6C34878D82A}">
                    <a16:rowId xmlns:a16="http://schemas.microsoft.com/office/drawing/2014/main" val="3699601037"/>
                  </a:ext>
                </a:extLst>
              </a:tr>
              <a:tr h="381444">
                <a:tc>
                  <a:txBody>
                    <a:bodyPr/>
                    <a:lstStyle/>
                    <a:p>
                      <a:pPr algn="l" fontAlgn="ctr"/>
                      <a:r>
                        <a:rPr lang="uk-UA" sz="1000" u="none" strike="noStrike">
                          <a:effectLst/>
                          <a:latin typeface="Times New Roman" panose="02020603050405020304" pitchFamily="18" charset="0"/>
                          <a:cs typeface="Times New Roman" panose="02020603050405020304" pitchFamily="18" charset="0"/>
                        </a:rPr>
                        <a:t>Швидкість розрахунку значення</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680" marR="8680" marT="8680" marB="0" anchor="ctr"/>
                </a:tc>
                <a:tc>
                  <a:txBody>
                    <a:bodyPr/>
                    <a:lstStyle/>
                    <a:p>
                      <a:pPr algn="ctr" fontAlgn="ctr"/>
                      <a:r>
                        <a:rPr lang="uk-UA" sz="1000" u="none" strike="noStrike">
                          <a:effectLst/>
                          <a:latin typeface="Times New Roman" panose="02020603050405020304" pitchFamily="18" charset="0"/>
                          <a:cs typeface="Times New Roman" panose="02020603050405020304" pitchFamily="18" charset="0"/>
                        </a:rPr>
                        <a:t>Швидко</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680" marR="8680" marT="8680" marB="0" anchor="ctr"/>
                </a:tc>
                <a:tc>
                  <a:txBody>
                    <a:bodyPr/>
                    <a:lstStyle/>
                    <a:p>
                      <a:pPr algn="ctr" fontAlgn="ctr"/>
                      <a:r>
                        <a:rPr lang="uk-UA" sz="1000" u="none" strike="noStrike" dirty="0">
                          <a:effectLst/>
                          <a:latin typeface="Times New Roman" panose="02020603050405020304" pitchFamily="18" charset="0"/>
                          <a:cs typeface="Times New Roman" panose="02020603050405020304" pitchFamily="18" charset="0"/>
                        </a:rPr>
                        <a:t>Швидко</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680" marR="8680" marT="8680" marB="0" anchor="ctr"/>
                </a:tc>
                <a:tc>
                  <a:txBody>
                    <a:bodyPr/>
                    <a:lstStyle/>
                    <a:p>
                      <a:pPr algn="ctr" fontAlgn="ctr"/>
                      <a:r>
                        <a:rPr lang="uk-UA" sz="1000" u="none" strike="noStrike" dirty="0">
                          <a:effectLst/>
                          <a:latin typeface="Times New Roman" panose="02020603050405020304" pitchFamily="18" charset="0"/>
                          <a:cs typeface="Times New Roman" panose="02020603050405020304" pitchFamily="18" charset="0"/>
                        </a:rPr>
                        <a:t>Довго</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680" marR="8680" marT="8680" marB="0" anchor="ctr"/>
                </a:tc>
                <a:tc>
                  <a:txBody>
                    <a:bodyPr/>
                    <a:lstStyle/>
                    <a:p>
                      <a:pPr algn="ctr" fontAlgn="ctr"/>
                      <a:r>
                        <a:rPr lang="uk-UA" sz="1000" u="none" strike="noStrike">
                          <a:effectLst/>
                          <a:latin typeface="Times New Roman" panose="02020603050405020304" pitchFamily="18" charset="0"/>
                          <a:cs typeface="Times New Roman" panose="02020603050405020304" pitchFamily="18" charset="0"/>
                        </a:rPr>
                        <a:t>Довго</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680" marR="8680" marT="8680" marB="0" anchor="ctr"/>
                </a:tc>
                <a:tc>
                  <a:txBody>
                    <a:bodyPr/>
                    <a:lstStyle/>
                    <a:p>
                      <a:pPr algn="ctr" fontAlgn="ctr"/>
                      <a:r>
                        <a:rPr lang="uk-UA" sz="1000" u="none" strike="noStrike">
                          <a:effectLst/>
                          <a:latin typeface="Times New Roman" panose="02020603050405020304" pitchFamily="18" charset="0"/>
                          <a:cs typeface="Times New Roman" panose="02020603050405020304" pitchFamily="18" charset="0"/>
                        </a:rPr>
                        <a:t>Швидко</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680" marR="8680" marT="8680" marB="0" anchor="ctr"/>
                </a:tc>
                <a:extLst>
                  <a:ext uri="{0D108BD9-81ED-4DB2-BD59-A6C34878D82A}">
                    <a16:rowId xmlns:a16="http://schemas.microsoft.com/office/drawing/2014/main" val="1504675723"/>
                  </a:ext>
                </a:extLst>
              </a:tr>
              <a:tr h="385467">
                <a:tc>
                  <a:txBody>
                    <a:bodyPr/>
                    <a:lstStyle/>
                    <a:p>
                      <a:pPr algn="l" fontAlgn="ctr"/>
                      <a:r>
                        <a:rPr lang="uk-UA" sz="1000" u="none" strike="noStrike">
                          <a:effectLst/>
                          <a:latin typeface="Times New Roman" panose="02020603050405020304" pitchFamily="18" charset="0"/>
                          <a:cs typeface="Times New Roman" panose="02020603050405020304" pitchFamily="18" charset="0"/>
                        </a:rPr>
                        <a:t>Відкидання не активованих нейронів</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680" marR="8680" marT="8680" marB="0" anchor="ctr"/>
                </a:tc>
                <a:tc>
                  <a:txBody>
                    <a:bodyPr/>
                    <a:lstStyle/>
                    <a:p>
                      <a:pPr algn="ctr" fontAlgn="ctr"/>
                      <a:r>
                        <a:rPr lang="uk-UA" sz="1000" u="none" strike="noStrike">
                          <a:effectLst/>
                          <a:latin typeface="Times New Roman" panose="02020603050405020304" pitchFamily="18" charset="0"/>
                          <a:cs typeface="Times New Roman" panose="02020603050405020304" pitchFamily="18" charset="0"/>
                        </a:rPr>
                        <a:t>Так</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680" marR="8680" marT="8680" marB="0" anchor="ctr"/>
                </a:tc>
                <a:tc>
                  <a:txBody>
                    <a:bodyPr/>
                    <a:lstStyle/>
                    <a:p>
                      <a:pPr algn="ctr" fontAlgn="ctr"/>
                      <a:r>
                        <a:rPr lang="uk-UA" sz="1000" u="none" strike="noStrike">
                          <a:effectLst/>
                          <a:latin typeface="Times New Roman" panose="02020603050405020304" pitchFamily="18" charset="0"/>
                          <a:cs typeface="Times New Roman" panose="02020603050405020304" pitchFamily="18" charset="0"/>
                        </a:rPr>
                        <a:t>Ні</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680" marR="8680" marT="8680" marB="0" anchor="ctr"/>
                </a:tc>
                <a:tc>
                  <a:txBody>
                    <a:bodyPr/>
                    <a:lstStyle/>
                    <a:p>
                      <a:pPr algn="ctr" fontAlgn="ctr"/>
                      <a:r>
                        <a:rPr lang="uk-UA" sz="1000" u="none" strike="noStrike" dirty="0">
                          <a:effectLst/>
                          <a:latin typeface="Times New Roman" panose="02020603050405020304" pitchFamily="18" charset="0"/>
                          <a:cs typeface="Times New Roman" panose="02020603050405020304" pitchFamily="18" charset="0"/>
                        </a:rPr>
                        <a:t>Ні</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680" marR="8680" marT="8680" marB="0" anchor="ctr"/>
                </a:tc>
                <a:tc>
                  <a:txBody>
                    <a:bodyPr/>
                    <a:lstStyle/>
                    <a:p>
                      <a:pPr algn="ctr" fontAlgn="ctr"/>
                      <a:r>
                        <a:rPr lang="uk-UA" sz="1000" u="none" strike="noStrike" dirty="0">
                          <a:effectLst/>
                          <a:latin typeface="Times New Roman" panose="02020603050405020304" pitchFamily="18" charset="0"/>
                          <a:cs typeface="Times New Roman" panose="02020603050405020304" pitchFamily="18" charset="0"/>
                        </a:rPr>
                        <a:t>Ні</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680" marR="8680" marT="8680" marB="0" anchor="ctr"/>
                </a:tc>
                <a:tc>
                  <a:txBody>
                    <a:bodyPr/>
                    <a:lstStyle/>
                    <a:p>
                      <a:pPr algn="ctr" fontAlgn="ctr"/>
                      <a:r>
                        <a:rPr lang="uk-UA" sz="1000" u="none" strike="noStrike">
                          <a:effectLst/>
                          <a:latin typeface="Times New Roman" panose="02020603050405020304" pitchFamily="18" charset="0"/>
                          <a:cs typeface="Times New Roman" panose="02020603050405020304" pitchFamily="18" charset="0"/>
                        </a:rPr>
                        <a:t>Так</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680" marR="8680" marT="8680" marB="0" anchor="ctr"/>
                </a:tc>
                <a:extLst>
                  <a:ext uri="{0D108BD9-81ED-4DB2-BD59-A6C34878D82A}">
                    <a16:rowId xmlns:a16="http://schemas.microsoft.com/office/drawing/2014/main" val="1022879566"/>
                  </a:ext>
                </a:extLst>
              </a:tr>
              <a:tr h="385467">
                <a:tc>
                  <a:txBody>
                    <a:bodyPr/>
                    <a:lstStyle/>
                    <a:p>
                      <a:pPr algn="l" fontAlgn="ctr"/>
                      <a:r>
                        <a:rPr lang="uk-UA" sz="1000" u="none" strike="noStrike">
                          <a:effectLst/>
                          <a:latin typeface="Times New Roman" panose="02020603050405020304" pitchFamily="18" charset="0"/>
                          <a:cs typeface="Times New Roman" panose="02020603050405020304" pitchFamily="18" charset="0"/>
                        </a:rPr>
                        <a:t>Ріномірність розподілення значень</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680" marR="8680" marT="8680" marB="0" anchor="ctr"/>
                </a:tc>
                <a:tc>
                  <a:txBody>
                    <a:bodyPr/>
                    <a:lstStyle/>
                    <a:p>
                      <a:pPr algn="ctr" fontAlgn="ctr"/>
                      <a:r>
                        <a:rPr lang="uk-UA" sz="1000" u="none" strike="noStrike">
                          <a:effectLst/>
                          <a:latin typeface="Times New Roman" panose="02020603050405020304" pitchFamily="18" charset="0"/>
                          <a:cs typeface="Times New Roman" panose="02020603050405020304" pitchFamily="18" charset="0"/>
                        </a:rPr>
                        <a:t>Ні</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680" marR="8680" marT="8680" marB="0" anchor="ctr"/>
                </a:tc>
                <a:tc>
                  <a:txBody>
                    <a:bodyPr/>
                    <a:lstStyle/>
                    <a:p>
                      <a:pPr algn="ctr" fontAlgn="ctr"/>
                      <a:r>
                        <a:rPr lang="uk-UA" sz="1000" u="none" strike="noStrike">
                          <a:effectLst/>
                          <a:latin typeface="Times New Roman" panose="02020603050405020304" pitchFamily="18" charset="0"/>
                          <a:cs typeface="Times New Roman" panose="02020603050405020304" pitchFamily="18" charset="0"/>
                        </a:rPr>
                        <a:t>Так</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680" marR="8680" marT="8680" marB="0" anchor="ctr"/>
                </a:tc>
                <a:tc>
                  <a:txBody>
                    <a:bodyPr/>
                    <a:lstStyle/>
                    <a:p>
                      <a:pPr algn="ctr" fontAlgn="ctr"/>
                      <a:r>
                        <a:rPr lang="uk-UA" sz="1000" u="none" strike="noStrike">
                          <a:effectLst/>
                          <a:latin typeface="Times New Roman" panose="02020603050405020304" pitchFamily="18" charset="0"/>
                          <a:cs typeface="Times New Roman" panose="02020603050405020304" pitchFamily="18" charset="0"/>
                        </a:rPr>
                        <a:t>Ні</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680" marR="8680" marT="8680" marB="0" anchor="ctr"/>
                </a:tc>
                <a:tc>
                  <a:txBody>
                    <a:bodyPr/>
                    <a:lstStyle/>
                    <a:p>
                      <a:pPr algn="ctr" fontAlgn="ctr"/>
                      <a:r>
                        <a:rPr lang="uk-UA" sz="1000" u="none" strike="noStrike" dirty="0">
                          <a:effectLst/>
                          <a:latin typeface="Times New Roman" panose="02020603050405020304" pitchFamily="18" charset="0"/>
                          <a:cs typeface="Times New Roman" panose="02020603050405020304" pitchFamily="18" charset="0"/>
                        </a:rPr>
                        <a:t>Ні</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680" marR="8680" marT="8680" marB="0" anchor="ctr"/>
                </a:tc>
                <a:tc>
                  <a:txBody>
                    <a:bodyPr/>
                    <a:lstStyle/>
                    <a:p>
                      <a:pPr algn="ctr" fontAlgn="ctr"/>
                      <a:r>
                        <a:rPr lang="uk-UA" sz="1000" u="none" strike="noStrike" dirty="0">
                          <a:effectLst/>
                          <a:latin typeface="Times New Roman" panose="02020603050405020304" pitchFamily="18" charset="0"/>
                          <a:cs typeface="Times New Roman" panose="02020603050405020304" pitchFamily="18" charset="0"/>
                        </a:rPr>
                        <a:t>Так</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680" marR="8680" marT="8680" marB="0" anchor="ctr"/>
                </a:tc>
                <a:extLst>
                  <a:ext uri="{0D108BD9-81ED-4DB2-BD59-A6C34878D82A}">
                    <a16:rowId xmlns:a16="http://schemas.microsoft.com/office/drawing/2014/main" val="4279951639"/>
                  </a:ext>
                </a:extLst>
              </a:tr>
            </a:tbl>
          </a:graphicData>
        </a:graphic>
      </p:graphicFrame>
      <p:sp>
        <p:nvSpPr>
          <p:cNvPr id="16" name="Прямоугольник 15"/>
          <p:cNvSpPr/>
          <p:nvPr/>
        </p:nvSpPr>
        <p:spPr>
          <a:xfrm>
            <a:off x="6251123" y="5956334"/>
            <a:ext cx="5220000" cy="261610"/>
          </a:xfrm>
          <a:prstGeom prst="rect">
            <a:avLst/>
          </a:prstGeom>
        </p:spPr>
        <p:txBody>
          <a:bodyPr wrap="square">
            <a:spAutoFit/>
          </a:bodyPr>
          <a:lstStyle/>
          <a:p>
            <a:pPr algn="ctr"/>
            <a:r>
              <a:rPr lang="uk-UA" sz="1100" dirty="0" smtClean="0">
                <a:latin typeface="Times New Roman" panose="02020603050405020304" pitchFamily="18" charset="0"/>
                <a:cs typeface="Times New Roman" panose="02020603050405020304" pitchFamily="18" charset="0"/>
              </a:rPr>
              <a:t>Порівняння функцій активації</a:t>
            </a:r>
            <a:endParaRPr lang="en-US" sz="1100" dirty="0">
              <a:latin typeface="Times New Roman" panose="02020603050405020304" pitchFamily="18" charset="0"/>
              <a:cs typeface="Times New Roman" panose="02020603050405020304" pitchFamily="18" charset="0"/>
            </a:endParaRPr>
          </a:p>
        </p:txBody>
      </p:sp>
      <p:grpSp>
        <p:nvGrpSpPr>
          <p:cNvPr id="8" name="Группа 7"/>
          <p:cNvGrpSpPr/>
          <p:nvPr/>
        </p:nvGrpSpPr>
        <p:grpSpPr>
          <a:xfrm>
            <a:off x="6341123" y="1579132"/>
            <a:ext cx="5040000" cy="1378956"/>
            <a:chOff x="6253165" y="1706114"/>
            <a:chExt cx="5040000" cy="1378956"/>
          </a:xfrm>
        </p:grpSpPr>
        <p:pic>
          <p:nvPicPr>
            <p:cNvPr id="2" name="Рисунок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53165" y="1706114"/>
              <a:ext cx="5040000" cy="1149525"/>
            </a:xfrm>
            <a:prstGeom prst="rect">
              <a:avLst/>
            </a:prstGeom>
          </p:spPr>
        </p:pic>
        <p:sp>
          <p:nvSpPr>
            <p:cNvPr id="18" name="Прямоугольник 17"/>
            <p:cNvSpPr/>
            <p:nvPr/>
          </p:nvSpPr>
          <p:spPr>
            <a:xfrm>
              <a:off x="6253165" y="2823460"/>
              <a:ext cx="5040000" cy="261610"/>
            </a:xfrm>
            <a:prstGeom prst="rect">
              <a:avLst/>
            </a:prstGeom>
          </p:spPr>
          <p:txBody>
            <a:bodyPr wrap="square">
              <a:spAutoFit/>
            </a:bodyPr>
            <a:lstStyle/>
            <a:p>
              <a:pPr algn="ctr"/>
              <a:r>
                <a:rPr lang="uk-UA" sz="1100" dirty="0" smtClean="0">
                  <a:latin typeface="Times New Roman" panose="02020603050405020304" pitchFamily="18" charset="0"/>
                  <a:cs typeface="Times New Roman" panose="02020603050405020304" pitchFamily="18" charset="0"/>
                </a:rPr>
                <a:t>Функції активації</a:t>
              </a:r>
              <a:endParaRPr lang="en-US" sz="1100" dirty="0">
                <a:latin typeface="Times New Roman" panose="02020603050405020304" pitchFamily="18" charset="0"/>
                <a:cs typeface="Times New Roman" panose="02020603050405020304" pitchFamily="18" charset="0"/>
              </a:endParaRPr>
            </a:p>
          </p:txBody>
        </p:sp>
      </p:grpSp>
      <p:grpSp>
        <p:nvGrpSpPr>
          <p:cNvPr id="23" name="Группа 22"/>
          <p:cNvGrpSpPr/>
          <p:nvPr/>
        </p:nvGrpSpPr>
        <p:grpSpPr>
          <a:xfrm>
            <a:off x="693880" y="1740447"/>
            <a:ext cx="5040000" cy="4276182"/>
            <a:chOff x="757382" y="1611136"/>
            <a:chExt cx="5040000" cy="4276182"/>
          </a:xfrm>
        </p:grpSpPr>
        <p:grpSp>
          <p:nvGrpSpPr>
            <p:cNvPr id="22" name="Группа 21"/>
            <p:cNvGrpSpPr/>
            <p:nvPr/>
          </p:nvGrpSpPr>
          <p:grpSpPr>
            <a:xfrm>
              <a:off x="1311351" y="3438000"/>
              <a:ext cx="3932062" cy="2449318"/>
              <a:chOff x="1216624" y="3623678"/>
              <a:chExt cx="3932062" cy="2449318"/>
            </a:xfrm>
          </p:grpSpPr>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6624" y="3623678"/>
                <a:ext cx="3932062" cy="2160000"/>
              </a:xfrm>
              <a:prstGeom prst="rect">
                <a:avLst/>
              </a:prstGeom>
            </p:spPr>
          </p:pic>
          <p:sp>
            <p:nvSpPr>
              <p:cNvPr id="19" name="Прямоугольник 18"/>
              <p:cNvSpPr/>
              <p:nvPr/>
            </p:nvSpPr>
            <p:spPr>
              <a:xfrm>
                <a:off x="1216624" y="5811386"/>
                <a:ext cx="3932062" cy="261610"/>
              </a:xfrm>
              <a:prstGeom prst="rect">
                <a:avLst/>
              </a:prstGeom>
            </p:spPr>
            <p:txBody>
              <a:bodyPr wrap="square">
                <a:spAutoFit/>
              </a:bodyPr>
              <a:lstStyle/>
              <a:p>
                <a:pPr algn="ctr"/>
                <a:r>
                  <a:rPr lang="uk-UA" sz="1100" dirty="0" smtClean="0">
                    <a:latin typeface="Times New Roman" panose="02020603050405020304" pitchFamily="18" charset="0"/>
                    <a:cs typeface="Times New Roman" panose="02020603050405020304" pitchFamily="18" charset="0"/>
                  </a:rPr>
                  <a:t>Загальна архітектура повнозв’язних шарів</a:t>
                </a:r>
                <a:endParaRPr lang="en-US" sz="1100" dirty="0">
                  <a:latin typeface="Times New Roman" panose="02020603050405020304" pitchFamily="18" charset="0"/>
                  <a:cs typeface="Times New Roman" panose="02020603050405020304" pitchFamily="18" charset="0"/>
                </a:endParaRPr>
              </a:p>
            </p:txBody>
          </p:sp>
        </p:grpSp>
        <p:grpSp>
          <p:nvGrpSpPr>
            <p:cNvPr id="21" name="Группа 20"/>
            <p:cNvGrpSpPr/>
            <p:nvPr/>
          </p:nvGrpSpPr>
          <p:grpSpPr>
            <a:xfrm>
              <a:off x="757382" y="1611136"/>
              <a:ext cx="5040000" cy="1473934"/>
              <a:chOff x="757382" y="1611136"/>
              <a:chExt cx="5040000" cy="1473934"/>
            </a:xfrm>
          </p:grpSpPr>
          <p:pic>
            <p:nvPicPr>
              <p:cNvPr id="3" name="Рисунок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7382" y="1611136"/>
                <a:ext cx="5040000" cy="1184616"/>
              </a:xfrm>
              <a:prstGeom prst="rect">
                <a:avLst/>
              </a:prstGeom>
            </p:spPr>
          </p:pic>
          <p:sp>
            <p:nvSpPr>
              <p:cNvPr id="20" name="Прямоугольник 19"/>
              <p:cNvSpPr/>
              <p:nvPr/>
            </p:nvSpPr>
            <p:spPr>
              <a:xfrm>
                <a:off x="757382" y="2823460"/>
                <a:ext cx="5040000" cy="261610"/>
              </a:xfrm>
              <a:prstGeom prst="rect">
                <a:avLst/>
              </a:prstGeom>
            </p:spPr>
            <p:txBody>
              <a:bodyPr wrap="square">
                <a:spAutoFit/>
              </a:bodyPr>
              <a:lstStyle/>
              <a:p>
                <a:pPr algn="ctr"/>
                <a:r>
                  <a:rPr lang="uk-UA" sz="1100" dirty="0" smtClean="0">
                    <a:latin typeface="Times New Roman" panose="02020603050405020304" pitchFamily="18" charset="0"/>
                    <a:cs typeface="Times New Roman" panose="02020603050405020304" pitchFamily="18" charset="0"/>
                  </a:rPr>
                  <a:t>Приклади агрегування</a:t>
                </a:r>
                <a:endParaRPr lang="en-US" sz="1100" dirty="0">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18360709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59401" y="360000"/>
            <a:ext cx="11473200" cy="6138000"/>
          </a:xfrm>
          <a:prstGeom prst="rect">
            <a:avLst/>
          </a:prstGeom>
          <a:pattFill prst="pct5">
            <a:fgClr>
              <a:schemeClr val="bg1">
                <a:lumMod val="85000"/>
              </a:schemeClr>
            </a:fgClr>
            <a:bgClr>
              <a:schemeClr val="bg1"/>
            </a:bgClr>
          </a:pattFill>
          <a:ln w="6350">
            <a:solidFill>
              <a:schemeClr val="tx1"/>
            </a:solid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Прямоугольник 10"/>
          <p:cNvSpPr/>
          <p:nvPr/>
        </p:nvSpPr>
        <p:spPr>
          <a:xfrm>
            <a:off x="359401" y="487000"/>
            <a:ext cx="11473199" cy="523220"/>
          </a:xfrm>
          <a:prstGeom prst="rect">
            <a:avLst/>
          </a:prstGeom>
        </p:spPr>
        <p:txBody>
          <a:bodyPr wrap="square">
            <a:spAutoFit/>
          </a:bodyPr>
          <a:lstStyle/>
          <a:p>
            <a:pPr algn="ctr"/>
            <a:r>
              <a:rPr lang="uk-UA" sz="2800" b="1" dirty="0" smtClean="0">
                <a:latin typeface="Times New Roman" panose="02020603050405020304" pitchFamily="18" charset="0"/>
                <a:cs typeface="Times New Roman" panose="02020603050405020304" pitchFamily="18" charset="0"/>
              </a:rPr>
              <a:t>Вимоги до програмного забезпечення</a:t>
            </a:r>
            <a:endParaRPr lang="en-US" sz="2800" b="1" dirty="0">
              <a:latin typeface="Times New Roman" panose="02020603050405020304" pitchFamily="18" charset="0"/>
              <a:cs typeface="Times New Roman" panose="02020603050405020304" pitchFamily="18" charset="0"/>
            </a:endParaRPr>
          </a:p>
        </p:txBody>
      </p:sp>
      <p:sp>
        <p:nvSpPr>
          <p:cNvPr id="12" name="Номер слайда 11"/>
          <p:cNvSpPr>
            <a:spLocks noGrp="1"/>
          </p:cNvSpPr>
          <p:nvPr>
            <p:ph type="sldNum" sz="quarter" idx="12"/>
          </p:nvPr>
        </p:nvSpPr>
        <p:spPr>
          <a:xfrm>
            <a:off x="9657219" y="440600"/>
            <a:ext cx="2111881" cy="228600"/>
          </a:xfrm>
        </p:spPr>
        <p:txBody>
          <a:bodyPr/>
          <a:lstStyle/>
          <a:p>
            <a:fld id="{5D92245B-65ED-4D65-A8A6-90A237D74107}" type="slidenum">
              <a:rPr lang="en-US" sz="1200" smtClean="0"/>
              <a:t>8</a:t>
            </a:fld>
            <a:endParaRPr lang="en-US" sz="1200" dirty="0"/>
          </a:p>
        </p:txBody>
      </p:sp>
      <p:grpSp>
        <p:nvGrpSpPr>
          <p:cNvPr id="6" name="Группа 5"/>
          <p:cNvGrpSpPr/>
          <p:nvPr/>
        </p:nvGrpSpPr>
        <p:grpSpPr>
          <a:xfrm>
            <a:off x="696528" y="1579692"/>
            <a:ext cx="10798944" cy="4356530"/>
            <a:chOff x="685056" y="1341582"/>
            <a:chExt cx="10798944" cy="4356530"/>
          </a:xfrm>
        </p:grpSpPr>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056" y="1759993"/>
              <a:ext cx="4680000" cy="3512014"/>
            </a:xfrm>
            <a:prstGeom prst="rect">
              <a:avLst/>
            </a:prstGeom>
          </p:spPr>
        </p:pic>
        <p:grpSp>
          <p:nvGrpSpPr>
            <p:cNvPr id="5" name="Группа 4"/>
            <p:cNvGrpSpPr/>
            <p:nvPr/>
          </p:nvGrpSpPr>
          <p:grpSpPr>
            <a:xfrm>
              <a:off x="5724000" y="1341582"/>
              <a:ext cx="5760000" cy="4356530"/>
              <a:chOff x="5690711" y="1341582"/>
              <a:chExt cx="5760000" cy="4356530"/>
            </a:xfrm>
          </p:grpSpPr>
          <p:pic>
            <p:nvPicPr>
              <p:cNvPr id="2" name="Рисунок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90711" y="1341582"/>
                <a:ext cx="5760000" cy="4094920"/>
              </a:xfrm>
              <a:prstGeom prst="rect">
                <a:avLst/>
              </a:prstGeom>
            </p:spPr>
          </p:pic>
          <p:sp>
            <p:nvSpPr>
              <p:cNvPr id="7" name="Прямоугольник 6"/>
              <p:cNvSpPr/>
              <p:nvPr/>
            </p:nvSpPr>
            <p:spPr>
              <a:xfrm>
                <a:off x="5690711" y="5436502"/>
                <a:ext cx="5760000" cy="261610"/>
              </a:xfrm>
              <a:prstGeom prst="rect">
                <a:avLst/>
              </a:prstGeom>
            </p:spPr>
            <p:txBody>
              <a:bodyPr wrap="square">
                <a:spAutoFit/>
              </a:bodyPr>
              <a:lstStyle/>
              <a:p>
                <a:pPr algn="ctr"/>
                <a:r>
                  <a:rPr lang="en-US" sz="1100" dirty="0" smtClean="0">
                    <a:latin typeface="Times New Roman" panose="02020603050405020304" pitchFamily="18" charset="0"/>
                    <a:cs typeface="Times New Roman" panose="02020603050405020304" pitchFamily="18" charset="0"/>
                  </a:rPr>
                  <a:t>Use Case </a:t>
                </a:r>
                <a:r>
                  <a:rPr lang="uk-UA" sz="1100" dirty="0" smtClean="0">
                    <a:latin typeface="Times New Roman" panose="02020603050405020304" pitchFamily="18" charset="0"/>
                    <a:cs typeface="Times New Roman" panose="02020603050405020304" pitchFamily="18" charset="0"/>
                  </a:rPr>
                  <a:t>діаграма програми</a:t>
                </a:r>
                <a:endParaRPr lang="en-US" sz="1100" dirty="0">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22127233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59401" y="360000"/>
            <a:ext cx="11473200" cy="6138000"/>
          </a:xfrm>
          <a:prstGeom prst="rect">
            <a:avLst/>
          </a:prstGeom>
          <a:pattFill prst="pct5">
            <a:fgClr>
              <a:schemeClr val="bg1">
                <a:lumMod val="85000"/>
              </a:schemeClr>
            </a:fgClr>
            <a:bgClr>
              <a:schemeClr val="bg1"/>
            </a:bgClr>
          </a:pattFill>
          <a:ln w="6350">
            <a:solidFill>
              <a:schemeClr val="tx1"/>
            </a:solid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Прямоугольник 10"/>
          <p:cNvSpPr/>
          <p:nvPr/>
        </p:nvSpPr>
        <p:spPr>
          <a:xfrm>
            <a:off x="359401" y="487000"/>
            <a:ext cx="11473199" cy="523220"/>
          </a:xfrm>
          <a:prstGeom prst="rect">
            <a:avLst/>
          </a:prstGeom>
        </p:spPr>
        <p:txBody>
          <a:bodyPr wrap="square">
            <a:spAutoFit/>
          </a:bodyPr>
          <a:lstStyle/>
          <a:p>
            <a:pPr algn="ctr"/>
            <a:r>
              <a:rPr lang="uk-UA" sz="2800" b="1" dirty="0" smtClean="0">
                <a:latin typeface="Times New Roman" panose="02020603050405020304" pitchFamily="18" charset="0"/>
                <a:cs typeface="Times New Roman" panose="02020603050405020304" pitchFamily="18" charset="0"/>
              </a:rPr>
              <a:t>Вибір програмних засобів</a:t>
            </a:r>
            <a:endParaRPr lang="en-US" sz="2800" b="1" dirty="0">
              <a:latin typeface="Times New Roman" panose="02020603050405020304" pitchFamily="18" charset="0"/>
              <a:cs typeface="Times New Roman" panose="02020603050405020304" pitchFamily="18" charset="0"/>
            </a:endParaRPr>
          </a:p>
        </p:txBody>
      </p:sp>
      <p:sp>
        <p:nvSpPr>
          <p:cNvPr id="12" name="Номер слайда 11"/>
          <p:cNvSpPr>
            <a:spLocks noGrp="1"/>
          </p:cNvSpPr>
          <p:nvPr>
            <p:ph type="sldNum" sz="quarter" idx="12"/>
          </p:nvPr>
        </p:nvSpPr>
        <p:spPr>
          <a:xfrm>
            <a:off x="9657219" y="440600"/>
            <a:ext cx="2111881" cy="228600"/>
          </a:xfrm>
        </p:spPr>
        <p:txBody>
          <a:bodyPr/>
          <a:lstStyle/>
          <a:p>
            <a:fld id="{5D92245B-65ED-4D65-A8A6-90A237D74107}" type="slidenum">
              <a:rPr lang="en-US" sz="1200" smtClean="0"/>
              <a:t>9</a:t>
            </a:fld>
            <a:endParaRPr lang="en-US" sz="1200" dirty="0"/>
          </a:p>
        </p:txBody>
      </p:sp>
      <p:grpSp>
        <p:nvGrpSpPr>
          <p:cNvPr id="7" name="Группа 6"/>
          <p:cNvGrpSpPr/>
          <p:nvPr/>
        </p:nvGrpSpPr>
        <p:grpSpPr>
          <a:xfrm>
            <a:off x="727200" y="1593708"/>
            <a:ext cx="4820199" cy="4377388"/>
            <a:chOff x="734579" y="1360682"/>
            <a:chExt cx="4820199" cy="4377388"/>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579" y="4737532"/>
              <a:ext cx="2880000" cy="1000538"/>
            </a:xfrm>
            <a:prstGeom prst="rect">
              <a:avLst/>
            </a:prstGeom>
          </p:spPr>
        </p:pic>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579" y="1360682"/>
              <a:ext cx="2880000" cy="1443266"/>
            </a:xfrm>
            <a:prstGeom prst="rect">
              <a:avLst/>
            </a:prstGeom>
          </p:spPr>
        </p:pic>
        <p:pic>
          <p:nvPicPr>
            <p:cNvPr id="5" name="Рисунок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5246" y="3059642"/>
              <a:ext cx="2979532" cy="1422196"/>
            </a:xfrm>
            <a:prstGeom prst="rect">
              <a:avLst/>
            </a:prstGeom>
          </p:spPr>
        </p:pic>
      </p:grpSp>
      <p:graphicFrame>
        <p:nvGraphicFramePr>
          <p:cNvPr id="6" name="Таблица 5"/>
          <p:cNvGraphicFramePr>
            <a:graphicFrameLocks noGrp="1"/>
          </p:cNvGraphicFramePr>
          <p:nvPr>
            <p:extLst>
              <p:ext uri="{D42A27DB-BD31-4B8C-83A1-F6EECF244321}">
                <p14:modId xmlns:p14="http://schemas.microsoft.com/office/powerpoint/2010/main" val="1319264414"/>
              </p:ext>
            </p:extLst>
          </p:nvPr>
        </p:nvGraphicFramePr>
        <p:xfrm>
          <a:off x="5905772" y="1241068"/>
          <a:ext cx="5669663" cy="4799875"/>
        </p:xfrm>
        <a:graphic>
          <a:graphicData uri="http://schemas.openxmlformats.org/drawingml/2006/table">
            <a:tbl>
              <a:tblPr firstRow="1" bandRow="1">
                <a:tableStyleId>{5C22544A-7EE6-4342-B048-85BDC9FD1C3A}</a:tableStyleId>
              </a:tblPr>
              <a:tblGrid>
                <a:gridCol w="2082967">
                  <a:extLst>
                    <a:ext uri="{9D8B030D-6E8A-4147-A177-3AD203B41FA5}">
                      <a16:colId xmlns:a16="http://schemas.microsoft.com/office/drawing/2014/main" val="1654266916"/>
                    </a:ext>
                  </a:extLst>
                </a:gridCol>
                <a:gridCol w="729718">
                  <a:extLst>
                    <a:ext uri="{9D8B030D-6E8A-4147-A177-3AD203B41FA5}">
                      <a16:colId xmlns:a16="http://schemas.microsoft.com/office/drawing/2014/main" val="3582721629"/>
                    </a:ext>
                  </a:extLst>
                </a:gridCol>
                <a:gridCol w="749711">
                  <a:extLst>
                    <a:ext uri="{9D8B030D-6E8A-4147-A177-3AD203B41FA5}">
                      <a16:colId xmlns:a16="http://schemas.microsoft.com/office/drawing/2014/main" val="9399595"/>
                    </a:ext>
                  </a:extLst>
                </a:gridCol>
                <a:gridCol w="759708">
                  <a:extLst>
                    <a:ext uri="{9D8B030D-6E8A-4147-A177-3AD203B41FA5}">
                      <a16:colId xmlns:a16="http://schemas.microsoft.com/office/drawing/2014/main" val="2515003435"/>
                    </a:ext>
                  </a:extLst>
                </a:gridCol>
                <a:gridCol w="689733">
                  <a:extLst>
                    <a:ext uri="{9D8B030D-6E8A-4147-A177-3AD203B41FA5}">
                      <a16:colId xmlns:a16="http://schemas.microsoft.com/office/drawing/2014/main" val="322046168"/>
                    </a:ext>
                  </a:extLst>
                </a:gridCol>
                <a:gridCol w="657826">
                  <a:extLst>
                    <a:ext uri="{9D8B030D-6E8A-4147-A177-3AD203B41FA5}">
                      <a16:colId xmlns:a16="http://schemas.microsoft.com/office/drawing/2014/main" val="3768508066"/>
                    </a:ext>
                  </a:extLst>
                </a:gridCol>
              </a:tblGrid>
              <a:tr h="285180">
                <a:tc>
                  <a:txBody>
                    <a:bodyPr/>
                    <a:lstStyle/>
                    <a:p>
                      <a:pPr algn="ctr" fontAlgn="ctr"/>
                      <a:r>
                        <a:rPr lang="uk-UA" sz="1100" u="none" strike="noStrike" dirty="0">
                          <a:effectLst/>
                          <a:latin typeface="Times New Roman" panose="02020603050405020304" pitchFamily="18" charset="0"/>
                          <a:cs typeface="Times New Roman" panose="02020603050405020304" pitchFamily="18" charset="0"/>
                        </a:rPr>
                        <a:t>Особливість</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C++</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C#</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R</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Java</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Python</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extLst>
                  <a:ext uri="{0D108BD9-81ED-4DB2-BD59-A6C34878D82A}">
                    <a16:rowId xmlns:a16="http://schemas.microsoft.com/office/drawing/2014/main" val="2601024554"/>
                  </a:ext>
                </a:extLst>
              </a:tr>
              <a:tr h="216869">
                <a:tc>
                  <a:txBody>
                    <a:bodyPr/>
                    <a:lstStyle/>
                    <a:p>
                      <a:pPr algn="l" fontAlgn="ctr"/>
                      <a:r>
                        <a:rPr lang="uk-UA" sz="1100" u="none" strike="noStrike" dirty="0">
                          <a:effectLst/>
                          <a:latin typeface="Times New Roman" panose="02020603050405020304" pitchFamily="18" charset="0"/>
                          <a:cs typeface="Times New Roman" panose="02020603050405020304" pitchFamily="18" charset="0"/>
                        </a:rPr>
                        <a:t>Рік розробки</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uk-UA" sz="1100" u="none" strike="noStrike">
                          <a:effectLst/>
                          <a:latin typeface="Times New Roman" panose="02020603050405020304" pitchFamily="18" charset="0"/>
                          <a:cs typeface="Times New Roman" panose="02020603050405020304" pitchFamily="18" charset="0"/>
                        </a:rPr>
                        <a:t>1983</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2001</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1993</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1995</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1991</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extLst>
                  <a:ext uri="{0D108BD9-81ED-4DB2-BD59-A6C34878D82A}">
                    <a16:rowId xmlns:a16="http://schemas.microsoft.com/office/drawing/2014/main" val="3088794843"/>
                  </a:ext>
                </a:extLst>
              </a:tr>
              <a:tr h="227166">
                <a:tc>
                  <a:txBody>
                    <a:bodyPr/>
                    <a:lstStyle/>
                    <a:p>
                      <a:pPr algn="l" fontAlgn="ctr"/>
                      <a:r>
                        <a:rPr lang="uk-UA" sz="1100" u="none" strike="noStrike" dirty="0">
                          <a:effectLst/>
                          <a:latin typeface="Times New Roman" panose="02020603050405020304" pitchFamily="18" charset="0"/>
                          <a:cs typeface="Times New Roman" panose="02020603050405020304" pitchFamily="18" charset="0"/>
                        </a:rPr>
                        <a:t>Інтерпретованість</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uk-UA" sz="1100" u="none" strike="noStrike">
                          <a:effectLst/>
                          <a:latin typeface="Times New Roman" panose="02020603050405020304" pitchFamily="18" charset="0"/>
                          <a:cs typeface="Times New Roman" panose="02020603050405020304" pitchFamily="18" charset="0"/>
                        </a:rPr>
                        <a:t>Ні</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uk-UA" sz="1100" u="none" strike="noStrike" dirty="0">
                          <a:effectLst/>
                          <a:latin typeface="Times New Roman" panose="02020603050405020304" pitchFamily="18" charset="0"/>
                          <a:cs typeface="Times New Roman" panose="02020603050405020304" pitchFamily="18" charset="0"/>
                        </a:rPr>
                        <a:t>Ні</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uk-UA" sz="1100" u="none" strike="noStrike" dirty="0">
                          <a:effectLst/>
                          <a:latin typeface="Times New Roman" panose="02020603050405020304" pitchFamily="18" charset="0"/>
                          <a:cs typeface="Times New Roman" panose="02020603050405020304" pitchFamily="18" charset="0"/>
                        </a:rPr>
                        <a:t>Так</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uk-UA" sz="1100" u="none" strike="noStrike">
                          <a:effectLst/>
                          <a:latin typeface="Times New Roman" panose="02020603050405020304" pitchFamily="18" charset="0"/>
                          <a:cs typeface="Times New Roman" panose="02020603050405020304" pitchFamily="18" charset="0"/>
                        </a:rPr>
                        <a:t>Ні</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uk-UA" sz="1100" u="none" strike="noStrike">
                          <a:effectLst/>
                          <a:latin typeface="Times New Roman" panose="02020603050405020304" pitchFamily="18" charset="0"/>
                          <a:cs typeface="Times New Roman" panose="02020603050405020304" pitchFamily="18" charset="0"/>
                        </a:rPr>
                        <a:t>Так</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extLst>
                  <a:ext uri="{0D108BD9-81ED-4DB2-BD59-A6C34878D82A}">
                    <a16:rowId xmlns:a16="http://schemas.microsoft.com/office/drawing/2014/main" val="688612689"/>
                  </a:ext>
                </a:extLst>
              </a:tr>
              <a:tr h="227166">
                <a:tc>
                  <a:txBody>
                    <a:bodyPr/>
                    <a:lstStyle/>
                    <a:p>
                      <a:pPr algn="l" fontAlgn="ctr"/>
                      <a:r>
                        <a:rPr lang="uk-UA" sz="1100" u="none" strike="noStrike">
                          <a:effectLst/>
                          <a:latin typeface="Times New Roman" panose="02020603050405020304" pitchFamily="18" charset="0"/>
                          <a:cs typeface="Times New Roman" panose="02020603050405020304" pitchFamily="18" charset="0"/>
                        </a:rPr>
                        <a:t>Динамічна типізація</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uk-UA" sz="1100" u="none" strike="noStrike" dirty="0">
                          <a:effectLst/>
                          <a:latin typeface="Times New Roman" panose="02020603050405020304" pitchFamily="18" charset="0"/>
                          <a:cs typeface="Times New Roman" panose="02020603050405020304" pitchFamily="18" charset="0"/>
                        </a:rPr>
                        <a:t>Ні</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uk-UA" sz="1100" u="none" strike="noStrike" dirty="0">
                          <a:effectLst/>
                          <a:latin typeface="Times New Roman" panose="02020603050405020304" pitchFamily="18" charset="0"/>
                          <a:cs typeface="Times New Roman" panose="02020603050405020304" pitchFamily="18" charset="0"/>
                        </a:rPr>
                        <a:t>Ні</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uk-UA" sz="1100" u="none" strike="noStrike">
                          <a:effectLst/>
                          <a:latin typeface="Times New Roman" panose="02020603050405020304" pitchFamily="18" charset="0"/>
                          <a:cs typeface="Times New Roman" panose="02020603050405020304" pitchFamily="18" charset="0"/>
                        </a:rPr>
                        <a:t>Так</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uk-UA" sz="1100" u="none" strike="noStrike">
                          <a:effectLst/>
                          <a:latin typeface="Times New Roman" panose="02020603050405020304" pitchFamily="18" charset="0"/>
                          <a:cs typeface="Times New Roman" panose="02020603050405020304" pitchFamily="18" charset="0"/>
                        </a:rPr>
                        <a:t>Ні</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uk-UA" sz="1100" u="none" strike="noStrike">
                          <a:effectLst/>
                          <a:latin typeface="Times New Roman" panose="02020603050405020304" pitchFamily="18" charset="0"/>
                          <a:cs typeface="Times New Roman" panose="02020603050405020304" pitchFamily="18" charset="0"/>
                        </a:rPr>
                        <a:t>Так</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extLst>
                  <a:ext uri="{0D108BD9-81ED-4DB2-BD59-A6C34878D82A}">
                    <a16:rowId xmlns:a16="http://schemas.microsoft.com/office/drawing/2014/main" val="2698105009"/>
                  </a:ext>
                </a:extLst>
              </a:tr>
              <a:tr h="339222">
                <a:tc>
                  <a:txBody>
                    <a:bodyPr/>
                    <a:lstStyle/>
                    <a:p>
                      <a:pPr algn="l" fontAlgn="ctr"/>
                      <a:r>
                        <a:rPr lang="uk-UA" sz="1100" u="none" strike="noStrike" dirty="0">
                          <a:effectLst/>
                          <a:latin typeface="Times New Roman" panose="02020603050405020304" pitchFamily="18" charset="0"/>
                          <a:cs typeface="Times New Roman" panose="02020603050405020304" pitchFamily="18" charset="0"/>
                        </a:rPr>
                        <a:t>Легкий інтуїтивний синтаксис</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uk-UA" sz="1100" u="none" strike="noStrike" dirty="0">
                          <a:effectLst/>
                          <a:latin typeface="Times New Roman" panose="02020603050405020304" pitchFamily="18" charset="0"/>
                          <a:cs typeface="Times New Roman" panose="02020603050405020304" pitchFamily="18" charset="0"/>
                        </a:rPr>
                        <a:t>Ні</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uk-UA" sz="1100" u="none" strike="noStrike" dirty="0">
                          <a:effectLst/>
                          <a:latin typeface="Times New Roman" panose="02020603050405020304" pitchFamily="18" charset="0"/>
                          <a:cs typeface="Times New Roman" panose="02020603050405020304" pitchFamily="18" charset="0"/>
                        </a:rPr>
                        <a:t>Середньо</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uk-UA" sz="1100" u="none" strike="noStrike">
                          <a:effectLst/>
                          <a:latin typeface="Times New Roman" panose="02020603050405020304" pitchFamily="18" charset="0"/>
                          <a:cs typeface="Times New Roman" panose="02020603050405020304" pitchFamily="18" charset="0"/>
                        </a:rPr>
                        <a:t>Середньо</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uk-UA" sz="1100" u="none" strike="noStrike">
                          <a:effectLst/>
                          <a:latin typeface="Times New Roman" panose="02020603050405020304" pitchFamily="18" charset="0"/>
                          <a:cs typeface="Times New Roman" panose="02020603050405020304" pitchFamily="18" charset="0"/>
                        </a:rPr>
                        <a:t>Середньо</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uk-UA" sz="1100" u="none" strike="noStrike">
                          <a:effectLst/>
                          <a:latin typeface="Times New Roman" panose="02020603050405020304" pitchFamily="18" charset="0"/>
                          <a:cs typeface="Times New Roman" panose="02020603050405020304" pitchFamily="18" charset="0"/>
                        </a:rPr>
                        <a:t>Так</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extLst>
                  <a:ext uri="{0D108BD9-81ED-4DB2-BD59-A6C34878D82A}">
                    <a16:rowId xmlns:a16="http://schemas.microsoft.com/office/drawing/2014/main" val="3394015724"/>
                  </a:ext>
                </a:extLst>
              </a:tr>
              <a:tr h="451277">
                <a:tc>
                  <a:txBody>
                    <a:bodyPr/>
                    <a:lstStyle/>
                    <a:p>
                      <a:pPr algn="l" fontAlgn="ctr"/>
                      <a:r>
                        <a:rPr lang="uk-UA" sz="1100" u="none" strike="noStrike" dirty="0">
                          <a:effectLst/>
                          <a:latin typeface="Times New Roman" panose="02020603050405020304" pitchFamily="18" charset="0"/>
                          <a:cs typeface="Times New Roman" panose="02020603050405020304" pitchFamily="18" charset="0"/>
                        </a:rPr>
                        <a:t>Підтримка об’єктно орієнтованої парадигми</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uk-UA" sz="1100" u="none" strike="noStrike" dirty="0">
                          <a:effectLst/>
                          <a:latin typeface="Times New Roman" panose="02020603050405020304" pitchFamily="18" charset="0"/>
                          <a:cs typeface="Times New Roman" panose="02020603050405020304" pitchFamily="18" charset="0"/>
                        </a:rPr>
                        <a:t>Так</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uk-UA" sz="1100" u="none" strike="noStrike" dirty="0">
                          <a:effectLst/>
                          <a:latin typeface="Times New Roman" panose="02020603050405020304" pitchFamily="18" charset="0"/>
                          <a:cs typeface="Times New Roman" panose="02020603050405020304" pitchFamily="18" charset="0"/>
                        </a:rPr>
                        <a:t>Так</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uk-UA" sz="1100" u="none" strike="noStrike" dirty="0">
                          <a:effectLst/>
                          <a:latin typeface="Times New Roman" panose="02020603050405020304" pitchFamily="18" charset="0"/>
                          <a:cs typeface="Times New Roman" panose="02020603050405020304" pitchFamily="18" charset="0"/>
                        </a:rPr>
                        <a:t>Так</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uk-UA" sz="1100" u="none" strike="noStrike">
                          <a:effectLst/>
                          <a:latin typeface="Times New Roman" panose="02020603050405020304" pitchFamily="18" charset="0"/>
                          <a:cs typeface="Times New Roman" panose="02020603050405020304" pitchFamily="18" charset="0"/>
                        </a:rPr>
                        <a:t>Так</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uk-UA" sz="1100" u="none" strike="noStrike">
                          <a:effectLst/>
                          <a:latin typeface="Times New Roman" panose="02020603050405020304" pitchFamily="18" charset="0"/>
                          <a:cs typeface="Times New Roman" panose="02020603050405020304" pitchFamily="18" charset="0"/>
                        </a:rPr>
                        <a:t>Так</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extLst>
                  <a:ext uri="{0D108BD9-81ED-4DB2-BD59-A6C34878D82A}">
                    <a16:rowId xmlns:a16="http://schemas.microsoft.com/office/drawing/2014/main" val="3180986309"/>
                  </a:ext>
                </a:extLst>
              </a:tr>
              <a:tr h="339222">
                <a:tc>
                  <a:txBody>
                    <a:bodyPr/>
                    <a:lstStyle/>
                    <a:p>
                      <a:pPr algn="l" fontAlgn="ctr"/>
                      <a:r>
                        <a:rPr lang="uk-UA" sz="1100" u="none" strike="noStrike">
                          <a:effectLst/>
                          <a:latin typeface="Times New Roman" panose="02020603050405020304" pitchFamily="18" charset="0"/>
                          <a:cs typeface="Times New Roman" panose="02020603050405020304" pitchFamily="18" charset="0"/>
                        </a:rPr>
                        <a:t>Підтримка процедурної парадигми</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uk-UA" sz="1100" u="none" strike="noStrike" dirty="0">
                          <a:effectLst/>
                          <a:latin typeface="Times New Roman" panose="02020603050405020304" pitchFamily="18" charset="0"/>
                          <a:cs typeface="Times New Roman" panose="02020603050405020304" pitchFamily="18" charset="0"/>
                        </a:rPr>
                        <a:t>Так</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ru-RU" sz="1100" u="none" strike="noStrike" dirty="0">
                          <a:effectLst/>
                          <a:latin typeface="Times New Roman" panose="02020603050405020304" pitchFamily="18" charset="0"/>
                          <a:cs typeface="Times New Roman" panose="02020603050405020304" pitchFamily="18" charset="0"/>
                        </a:rPr>
                        <a:t>Ні</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uk-UA" sz="1100" u="none" strike="noStrike">
                          <a:effectLst/>
                          <a:latin typeface="Times New Roman" panose="02020603050405020304" pitchFamily="18" charset="0"/>
                          <a:cs typeface="Times New Roman" panose="02020603050405020304" pitchFamily="18" charset="0"/>
                        </a:rPr>
                        <a:t>Так</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uk-UA" sz="1100" u="none" strike="noStrike" dirty="0">
                          <a:effectLst/>
                          <a:latin typeface="Times New Roman" panose="02020603050405020304" pitchFamily="18" charset="0"/>
                          <a:cs typeface="Times New Roman" panose="02020603050405020304" pitchFamily="18" charset="0"/>
                        </a:rPr>
                        <a:t>Ні</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uk-UA" sz="1100" u="none" strike="noStrike">
                          <a:effectLst/>
                          <a:latin typeface="Times New Roman" panose="02020603050405020304" pitchFamily="18" charset="0"/>
                          <a:cs typeface="Times New Roman" panose="02020603050405020304" pitchFamily="18" charset="0"/>
                        </a:rPr>
                        <a:t>Так</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extLst>
                  <a:ext uri="{0D108BD9-81ED-4DB2-BD59-A6C34878D82A}">
                    <a16:rowId xmlns:a16="http://schemas.microsoft.com/office/drawing/2014/main" val="1541324580"/>
                  </a:ext>
                </a:extLst>
              </a:tr>
              <a:tr h="227166">
                <a:tc>
                  <a:txBody>
                    <a:bodyPr/>
                    <a:lstStyle/>
                    <a:p>
                      <a:pPr algn="l" fontAlgn="ctr"/>
                      <a:r>
                        <a:rPr lang="uk-UA" sz="1100" u="none" strike="noStrike">
                          <a:effectLst/>
                          <a:latin typeface="Times New Roman" panose="02020603050405020304" pitchFamily="18" charset="0"/>
                          <a:cs typeface="Times New Roman" panose="02020603050405020304" pitchFamily="18" charset="0"/>
                        </a:rPr>
                        <a:t>Щвидкість роботи</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uk-UA" sz="1100" u="none" strike="noStrike">
                          <a:effectLst/>
                          <a:latin typeface="Times New Roman" panose="02020603050405020304" pitchFamily="18" charset="0"/>
                          <a:cs typeface="Times New Roman" panose="02020603050405020304" pitchFamily="18" charset="0"/>
                        </a:rPr>
                        <a:t>Швидко</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uk-UA" sz="1100" u="none" strike="noStrike" dirty="0">
                          <a:effectLst/>
                          <a:latin typeface="Times New Roman" panose="02020603050405020304" pitchFamily="18" charset="0"/>
                          <a:cs typeface="Times New Roman" panose="02020603050405020304" pitchFamily="18" charset="0"/>
                        </a:rPr>
                        <a:t>Швидко</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uk-UA" sz="1100" u="none" strike="noStrike" dirty="0">
                          <a:effectLst/>
                          <a:latin typeface="Times New Roman" panose="02020603050405020304" pitchFamily="18" charset="0"/>
                          <a:cs typeface="Times New Roman" panose="02020603050405020304" pitchFamily="18" charset="0"/>
                        </a:rPr>
                        <a:t>Середньо</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uk-UA" sz="1100" u="none" strike="noStrike">
                          <a:effectLst/>
                          <a:latin typeface="Times New Roman" panose="02020603050405020304" pitchFamily="18" charset="0"/>
                          <a:cs typeface="Times New Roman" panose="02020603050405020304" pitchFamily="18" charset="0"/>
                        </a:rPr>
                        <a:t>Швидко</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uk-UA" sz="1100" u="none" strike="noStrike">
                          <a:effectLst/>
                          <a:latin typeface="Times New Roman" panose="02020603050405020304" pitchFamily="18" charset="0"/>
                          <a:cs typeface="Times New Roman" panose="02020603050405020304" pitchFamily="18" charset="0"/>
                        </a:rPr>
                        <a:t>Середньо</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extLst>
                  <a:ext uri="{0D108BD9-81ED-4DB2-BD59-A6C34878D82A}">
                    <a16:rowId xmlns:a16="http://schemas.microsoft.com/office/drawing/2014/main" val="1266007563"/>
                  </a:ext>
                </a:extLst>
              </a:tr>
              <a:tr h="339222">
                <a:tc>
                  <a:txBody>
                    <a:bodyPr/>
                    <a:lstStyle/>
                    <a:p>
                      <a:pPr algn="l" fontAlgn="ctr"/>
                      <a:r>
                        <a:rPr lang="uk-UA" sz="1100" u="none" strike="noStrike">
                          <a:effectLst/>
                          <a:latin typeface="Times New Roman" panose="02020603050405020304" pitchFamily="18" charset="0"/>
                          <a:cs typeface="Times New Roman" panose="02020603050405020304" pitchFamily="18" charset="0"/>
                        </a:rPr>
                        <a:t>Скільки пам’яті займає програма</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uk-UA" sz="1100" u="none" strike="noStrike">
                          <a:effectLst/>
                          <a:latin typeface="Times New Roman" panose="02020603050405020304" pitchFamily="18" charset="0"/>
                          <a:cs typeface="Times New Roman" panose="02020603050405020304" pitchFamily="18" charset="0"/>
                        </a:rPr>
                        <a:t>Багато</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uk-UA" sz="1100" u="none" strike="noStrike" dirty="0">
                          <a:effectLst/>
                          <a:latin typeface="Times New Roman" panose="02020603050405020304" pitchFamily="18" charset="0"/>
                          <a:cs typeface="Times New Roman" panose="02020603050405020304" pitchFamily="18" charset="0"/>
                        </a:rPr>
                        <a:t>Багато</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uk-UA" sz="1100" u="none" strike="noStrike" dirty="0">
                          <a:effectLst/>
                          <a:latin typeface="Times New Roman" panose="02020603050405020304" pitchFamily="18" charset="0"/>
                          <a:cs typeface="Times New Roman" panose="02020603050405020304" pitchFamily="18" charset="0"/>
                        </a:rPr>
                        <a:t>Мало</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uk-UA" sz="1100" u="none" strike="noStrike">
                          <a:effectLst/>
                          <a:latin typeface="Times New Roman" panose="02020603050405020304" pitchFamily="18" charset="0"/>
                          <a:cs typeface="Times New Roman" panose="02020603050405020304" pitchFamily="18" charset="0"/>
                        </a:rPr>
                        <a:t>Багато</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uk-UA" sz="1100" u="none" strike="noStrike">
                          <a:effectLst/>
                          <a:latin typeface="Times New Roman" panose="02020603050405020304" pitchFamily="18" charset="0"/>
                          <a:cs typeface="Times New Roman" panose="02020603050405020304" pitchFamily="18" charset="0"/>
                        </a:rPr>
                        <a:t>Мало</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extLst>
                  <a:ext uri="{0D108BD9-81ED-4DB2-BD59-A6C34878D82A}">
                    <a16:rowId xmlns:a16="http://schemas.microsoft.com/office/drawing/2014/main" val="3013630086"/>
                  </a:ext>
                </a:extLst>
              </a:tr>
              <a:tr h="227166">
                <a:tc>
                  <a:txBody>
                    <a:bodyPr/>
                    <a:lstStyle/>
                    <a:p>
                      <a:pPr algn="l" fontAlgn="ctr"/>
                      <a:r>
                        <a:rPr lang="uk-UA" sz="1100" u="none" strike="noStrike">
                          <a:effectLst/>
                          <a:latin typeface="Times New Roman" panose="02020603050405020304" pitchFamily="18" charset="0"/>
                          <a:cs typeface="Times New Roman" panose="02020603050405020304" pitchFamily="18" charset="0"/>
                        </a:rPr>
                        <a:t>Керування пам’яттю</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uk-UA" sz="1100" u="none" strike="noStrike">
                          <a:effectLst/>
                          <a:latin typeface="Times New Roman" panose="02020603050405020304" pitchFamily="18" charset="0"/>
                          <a:cs typeface="Times New Roman" panose="02020603050405020304" pitchFamily="18" charset="0"/>
                        </a:rPr>
                        <a:t>Вручну</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uk-UA" sz="1100" u="none" strike="noStrike">
                          <a:effectLst/>
                          <a:latin typeface="Times New Roman" panose="02020603050405020304" pitchFamily="18" charset="0"/>
                          <a:cs typeface="Times New Roman" panose="02020603050405020304" pitchFamily="18" charset="0"/>
                        </a:rPr>
                        <a:t>Вручну</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uk-UA" sz="1100" u="none" strike="noStrike" dirty="0">
                          <a:effectLst/>
                          <a:latin typeface="Times New Roman" panose="02020603050405020304" pitchFamily="18" charset="0"/>
                          <a:cs typeface="Times New Roman" panose="02020603050405020304" pitchFamily="18" charset="0"/>
                        </a:rPr>
                        <a:t>Авто</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uk-UA" sz="1100" u="none" strike="noStrike" dirty="0">
                          <a:effectLst/>
                          <a:latin typeface="Times New Roman" panose="02020603050405020304" pitchFamily="18" charset="0"/>
                          <a:cs typeface="Times New Roman" panose="02020603050405020304" pitchFamily="18" charset="0"/>
                        </a:rPr>
                        <a:t>Авто</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uk-UA" sz="1100" u="none" strike="noStrike">
                          <a:effectLst/>
                          <a:latin typeface="Times New Roman" panose="02020603050405020304" pitchFamily="18" charset="0"/>
                          <a:cs typeface="Times New Roman" panose="02020603050405020304" pitchFamily="18" charset="0"/>
                        </a:rPr>
                        <a:t>Авто</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extLst>
                  <a:ext uri="{0D108BD9-81ED-4DB2-BD59-A6C34878D82A}">
                    <a16:rowId xmlns:a16="http://schemas.microsoft.com/office/drawing/2014/main" val="3609344730"/>
                  </a:ext>
                </a:extLst>
              </a:tr>
              <a:tr h="451277">
                <a:tc>
                  <a:txBody>
                    <a:bodyPr/>
                    <a:lstStyle/>
                    <a:p>
                      <a:pPr algn="l" fontAlgn="ctr"/>
                      <a:r>
                        <a:rPr lang="uk-UA" sz="1100" u="none" strike="noStrike">
                          <a:effectLst/>
                          <a:latin typeface="Times New Roman" panose="02020603050405020304" pitchFamily="18" charset="0"/>
                          <a:cs typeface="Times New Roman" panose="02020603050405020304" pitchFamily="18" charset="0"/>
                        </a:rPr>
                        <a:t>Створення та стилізація графічного інтерфейсу</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uk-UA" sz="1100" u="none" strike="noStrike">
                          <a:effectLst/>
                          <a:latin typeface="Times New Roman" panose="02020603050405020304" pitchFamily="18" charset="0"/>
                          <a:cs typeface="Times New Roman" panose="02020603050405020304" pitchFamily="18" charset="0"/>
                        </a:rPr>
                        <a:t>Так</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uk-UA" sz="1100" u="none" strike="noStrike">
                          <a:effectLst/>
                          <a:latin typeface="Times New Roman" panose="02020603050405020304" pitchFamily="18" charset="0"/>
                          <a:cs typeface="Times New Roman" panose="02020603050405020304" pitchFamily="18" charset="0"/>
                        </a:rPr>
                        <a:t>Так</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uk-UA" sz="1100" u="none" strike="noStrike" dirty="0">
                          <a:effectLst/>
                          <a:latin typeface="Times New Roman" panose="02020603050405020304" pitchFamily="18" charset="0"/>
                          <a:cs typeface="Times New Roman" panose="02020603050405020304" pitchFamily="18" charset="0"/>
                        </a:rPr>
                        <a:t>Ні</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uk-UA" sz="1100" u="none" strike="noStrike" dirty="0">
                          <a:effectLst/>
                          <a:latin typeface="Times New Roman" panose="02020603050405020304" pitchFamily="18" charset="0"/>
                          <a:cs typeface="Times New Roman" panose="02020603050405020304" pitchFamily="18" charset="0"/>
                        </a:rPr>
                        <a:t>Так</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uk-UA" sz="1100" u="none" strike="noStrike">
                          <a:effectLst/>
                          <a:latin typeface="Times New Roman" panose="02020603050405020304" pitchFamily="18" charset="0"/>
                          <a:cs typeface="Times New Roman" panose="02020603050405020304" pitchFamily="18" charset="0"/>
                        </a:rPr>
                        <a:t>Так</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extLst>
                  <a:ext uri="{0D108BD9-81ED-4DB2-BD59-A6C34878D82A}">
                    <a16:rowId xmlns:a16="http://schemas.microsoft.com/office/drawing/2014/main" val="826890216"/>
                  </a:ext>
                </a:extLst>
              </a:tr>
              <a:tr h="227166">
                <a:tc>
                  <a:txBody>
                    <a:bodyPr/>
                    <a:lstStyle/>
                    <a:p>
                      <a:pPr algn="l" fontAlgn="ctr"/>
                      <a:r>
                        <a:rPr lang="uk-UA" sz="1100" u="none" strike="noStrike">
                          <a:effectLst/>
                          <a:latin typeface="Times New Roman" panose="02020603050405020304" pitchFamily="18" charset="0"/>
                          <a:cs typeface="Times New Roman" panose="02020603050405020304" pitchFamily="18" charset="0"/>
                        </a:rPr>
                        <a:t>Бібліотеки для аналізу даних</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uk-UA" sz="1100" u="none" strike="noStrike">
                          <a:effectLst/>
                          <a:latin typeface="Times New Roman" panose="02020603050405020304" pitchFamily="18" charset="0"/>
                          <a:cs typeface="Times New Roman" panose="02020603050405020304" pitchFamily="18" charset="0"/>
                        </a:rPr>
                        <a:t>Мало</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uk-UA" sz="1100" u="none" strike="noStrike">
                          <a:effectLst/>
                          <a:latin typeface="Times New Roman" panose="02020603050405020304" pitchFamily="18" charset="0"/>
                          <a:cs typeface="Times New Roman" panose="02020603050405020304" pitchFamily="18" charset="0"/>
                        </a:rPr>
                        <a:t>Мало</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uk-UA" sz="1100" u="none" strike="noStrike" dirty="0">
                          <a:effectLst/>
                          <a:latin typeface="Times New Roman" panose="02020603050405020304" pitchFamily="18" charset="0"/>
                          <a:cs typeface="Times New Roman" panose="02020603050405020304" pitchFamily="18" charset="0"/>
                        </a:rPr>
                        <a:t>Багато</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uk-UA" sz="1100" u="none" strike="noStrike" dirty="0">
                          <a:effectLst/>
                          <a:latin typeface="Times New Roman" panose="02020603050405020304" pitchFamily="18" charset="0"/>
                          <a:cs typeface="Times New Roman" panose="02020603050405020304" pitchFamily="18" charset="0"/>
                        </a:rPr>
                        <a:t>Мало</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uk-UA" sz="1100" u="none" strike="noStrike">
                          <a:effectLst/>
                          <a:latin typeface="Times New Roman" panose="02020603050405020304" pitchFamily="18" charset="0"/>
                          <a:cs typeface="Times New Roman" panose="02020603050405020304" pitchFamily="18" charset="0"/>
                        </a:rPr>
                        <a:t>Багато</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extLst>
                  <a:ext uri="{0D108BD9-81ED-4DB2-BD59-A6C34878D82A}">
                    <a16:rowId xmlns:a16="http://schemas.microsoft.com/office/drawing/2014/main" val="1232894470"/>
                  </a:ext>
                </a:extLst>
              </a:tr>
              <a:tr h="339222">
                <a:tc>
                  <a:txBody>
                    <a:bodyPr/>
                    <a:lstStyle/>
                    <a:p>
                      <a:pPr algn="l" fontAlgn="ctr"/>
                      <a:r>
                        <a:rPr lang="uk-UA" sz="1100" u="none" strike="noStrike">
                          <a:effectLst/>
                          <a:latin typeface="Times New Roman" panose="02020603050405020304" pitchFamily="18" charset="0"/>
                          <a:cs typeface="Times New Roman" panose="02020603050405020304" pitchFamily="18" charset="0"/>
                        </a:rPr>
                        <a:t>Бібліотеки для машинного навчання</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uk-UA" sz="1100" u="none" strike="noStrike">
                          <a:effectLst/>
                          <a:latin typeface="Times New Roman" panose="02020603050405020304" pitchFamily="18" charset="0"/>
                          <a:cs typeface="Times New Roman" panose="02020603050405020304" pitchFamily="18" charset="0"/>
                        </a:rPr>
                        <a:t>Мало</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uk-UA" sz="1100" u="none" strike="noStrike">
                          <a:effectLst/>
                          <a:latin typeface="Times New Roman" panose="02020603050405020304" pitchFamily="18" charset="0"/>
                          <a:cs typeface="Times New Roman" panose="02020603050405020304" pitchFamily="18" charset="0"/>
                        </a:rPr>
                        <a:t>Мало</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uk-UA" sz="1100" u="none" strike="noStrike">
                          <a:effectLst/>
                          <a:latin typeface="Times New Roman" panose="02020603050405020304" pitchFamily="18" charset="0"/>
                          <a:cs typeface="Times New Roman" panose="02020603050405020304" pitchFamily="18" charset="0"/>
                        </a:rPr>
                        <a:t>Середньо</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uk-UA" sz="1100" u="none" strike="noStrike" dirty="0">
                          <a:effectLst/>
                          <a:latin typeface="Times New Roman" panose="02020603050405020304" pitchFamily="18" charset="0"/>
                          <a:cs typeface="Times New Roman" panose="02020603050405020304" pitchFamily="18" charset="0"/>
                        </a:rPr>
                        <a:t>Середньо</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uk-UA" sz="1100" u="none" strike="noStrike" dirty="0">
                          <a:effectLst/>
                          <a:latin typeface="Times New Roman" panose="02020603050405020304" pitchFamily="18" charset="0"/>
                          <a:cs typeface="Times New Roman" panose="02020603050405020304" pitchFamily="18" charset="0"/>
                        </a:rPr>
                        <a:t>Багато</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extLst>
                  <a:ext uri="{0D108BD9-81ED-4DB2-BD59-A6C34878D82A}">
                    <a16:rowId xmlns:a16="http://schemas.microsoft.com/office/drawing/2014/main" val="1589470607"/>
                  </a:ext>
                </a:extLst>
              </a:tr>
              <a:tr h="451277">
                <a:tc>
                  <a:txBody>
                    <a:bodyPr/>
                    <a:lstStyle/>
                    <a:p>
                      <a:pPr algn="l" fontAlgn="ctr"/>
                      <a:r>
                        <a:rPr lang="uk-UA" sz="1100" u="none" strike="noStrike">
                          <a:effectLst/>
                          <a:latin typeface="Times New Roman" panose="02020603050405020304" pitchFamily="18" charset="0"/>
                          <a:cs typeface="Times New Roman" panose="02020603050405020304" pitchFamily="18" charset="0"/>
                        </a:rPr>
                        <a:t>Легко встановити додаткову бібліотеку</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uk-UA" sz="1100" u="none" strike="noStrike">
                          <a:effectLst/>
                          <a:latin typeface="Times New Roman" panose="02020603050405020304" pitchFamily="18" charset="0"/>
                          <a:cs typeface="Times New Roman" panose="02020603050405020304" pitchFamily="18" charset="0"/>
                        </a:rPr>
                        <a:t>Ні</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uk-UA" sz="1100" u="none" strike="noStrike">
                          <a:effectLst/>
                          <a:latin typeface="Times New Roman" panose="02020603050405020304" pitchFamily="18" charset="0"/>
                          <a:cs typeface="Times New Roman" panose="02020603050405020304" pitchFamily="18" charset="0"/>
                        </a:rPr>
                        <a:t>Так</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uk-UA" sz="1100" u="none" strike="noStrike">
                          <a:effectLst/>
                          <a:latin typeface="Times New Roman" panose="02020603050405020304" pitchFamily="18" charset="0"/>
                          <a:cs typeface="Times New Roman" panose="02020603050405020304" pitchFamily="18" charset="0"/>
                        </a:rPr>
                        <a:t>Ні</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uk-UA" sz="1100" u="none" strike="noStrike" dirty="0">
                          <a:effectLst/>
                          <a:latin typeface="Times New Roman" panose="02020603050405020304" pitchFamily="18" charset="0"/>
                          <a:cs typeface="Times New Roman" panose="02020603050405020304" pitchFamily="18" charset="0"/>
                        </a:rPr>
                        <a:t>Ні</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uk-UA" sz="1100" u="none" strike="noStrike" dirty="0">
                          <a:effectLst/>
                          <a:latin typeface="Times New Roman" panose="02020603050405020304" pitchFamily="18" charset="0"/>
                          <a:cs typeface="Times New Roman" panose="02020603050405020304" pitchFamily="18" charset="0"/>
                        </a:rPr>
                        <a:t>Так</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extLst>
                  <a:ext uri="{0D108BD9-81ED-4DB2-BD59-A6C34878D82A}">
                    <a16:rowId xmlns:a16="http://schemas.microsoft.com/office/drawing/2014/main" val="4265228577"/>
                  </a:ext>
                </a:extLst>
              </a:tr>
              <a:tr h="451277">
                <a:tc>
                  <a:txBody>
                    <a:bodyPr/>
                    <a:lstStyle/>
                    <a:p>
                      <a:pPr algn="l" fontAlgn="ctr"/>
                      <a:r>
                        <a:rPr lang="uk-UA" sz="1100" u="none" strike="noStrike" dirty="0">
                          <a:effectLst/>
                          <a:latin typeface="Times New Roman" panose="02020603050405020304" pitchFamily="18" charset="0"/>
                          <a:cs typeface="Times New Roman" panose="02020603050405020304" pitchFamily="18" charset="0"/>
                        </a:rPr>
                        <a:t>Технічна документація та навчальні посібники</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uk-UA" sz="1100" u="none" strike="noStrike">
                          <a:effectLst/>
                          <a:latin typeface="Times New Roman" panose="02020603050405020304" pitchFamily="18" charset="0"/>
                          <a:cs typeface="Times New Roman" panose="02020603050405020304" pitchFamily="18" charset="0"/>
                        </a:rPr>
                        <a:t>Багато</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uk-UA" sz="1100" u="none" strike="noStrike">
                          <a:effectLst/>
                          <a:latin typeface="Times New Roman" panose="02020603050405020304" pitchFamily="18" charset="0"/>
                          <a:cs typeface="Times New Roman" panose="02020603050405020304" pitchFamily="18" charset="0"/>
                        </a:rPr>
                        <a:t>Багато</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uk-UA" sz="1100" u="none" strike="noStrike">
                          <a:effectLst/>
                          <a:latin typeface="Times New Roman" panose="02020603050405020304" pitchFamily="18" charset="0"/>
                          <a:cs typeface="Times New Roman" panose="02020603050405020304" pitchFamily="18" charset="0"/>
                        </a:rPr>
                        <a:t>Середньо</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uk-UA" sz="1100" u="none" strike="noStrike">
                          <a:effectLst/>
                          <a:latin typeface="Times New Roman" panose="02020603050405020304" pitchFamily="18" charset="0"/>
                          <a:cs typeface="Times New Roman" panose="02020603050405020304" pitchFamily="18" charset="0"/>
                        </a:rPr>
                        <a:t>Середньо</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tc>
                  <a:txBody>
                    <a:bodyPr/>
                    <a:lstStyle/>
                    <a:p>
                      <a:pPr algn="ctr" fontAlgn="ctr"/>
                      <a:r>
                        <a:rPr lang="uk-UA" sz="1100" u="none" strike="noStrike" dirty="0">
                          <a:effectLst/>
                          <a:latin typeface="Times New Roman" panose="02020603050405020304" pitchFamily="18" charset="0"/>
                          <a:cs typeface="Times New Roman" panose="02020603050405020304" pitchFamily="18" charset="0"/>
                        </a:rPr>
                        <a:t>Багато</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738" marR="3738" marT="3738" marB="0" anchor="ctr"/>
                </a:tc>
                <a:extLst>
                  <a:ext uri="{0D108BD9-81ED-4DB2-BD59-A6C34878D82A}">
                    <a16:rowId xmlns:a16="http://schemas.microsoft.com/office/drawing/2014/main" val="837190776"/>
                  </a:ext>
                </a:extLst>
              </a:tr>
            </a:tbl>
          </a:graphicData>
        </a:graphic>
      </p:graphicFrame>
      <p:sp>
        <p:nvSpPr>
          <p:cNvPr id="9" name="Прямоугольник 8"/>
          <p:cNvSpPr/>
          <p:nvPr/>
        </p:nvSpPr>
        <p:spPr>
          <a:xfrm>
            <a:off x="5905772" y="6068651"/>
            <a:ext cx="5760000" cy="261610"/>
          </a:xfrm>
          <a:prstGeom prst="rect">
            <a:avLst/>
          </a:prstGeom>
        </p:spPr>
        <p:txBody>
          <a:bodyPr wrap="square">
            <a:spAutoFit/>
          </a:bodyPr>
          <a:lstStyle/>
          <a:p>
            <a:pPr algn="ctr"/>
            <a:r>
              <a:rPr lang="uk-UA" sz="1100" dirty="0" smtClean="0">
                <a:latin typeface="Times New Roman" panose="02020603050405020304" pitchFamily="18" charset="0"/>
                <a:cs typeface="Times New Roman" panose="02020603050405020304" pitchFamily="18" charset="0"/>
              </a:rPr>
              <a:t>Порівняння мов програмування</a:t>
            </a:r>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28038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авон">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авон">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Савон">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461</TotalTime>
  <Words>1496</Words>
  <Application>Microsoft Office PowerPoint</Application>
  <PresentationFormat>Широкоэкранный</PresentationFormat>
  <Paragraphs>617</Paragraphs>
  <Slides>18</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18</vt:i4>
      </vt:variant>
    </vt:vector>
  </HeadingPairs>
  <TitlesOfParts>
    <vt:vector size="23" baseType="lpstr">
      <vt:lpstr>Calibri</vt:lpstr>
      <vt:lpstr>Century Gothic</vt:lpstr>
      <vt:lpstr>Garamond</vt:lpstr>
      <vt:lpstr>Times New Roman</vt:lpstr>
      <vt:lpstr>Савон</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diakov.net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Презентація власних проектів</dc:title>
  <dc:creator>Valeriy Kozlov</dc:creator>
  <cp:lastModifiedBy>Valerii Kozlov</cp:lastModifiedBy>
  <cp:revision>112</cp:revision>
  <dcterms:created xsi:type="dcterms:W3CDTF">2020-12-22T10:45:50Z</dcterms:created>
  <dcterms:modified xsi:type="dcterms:W3CDTF">2021-05-21T15:29:33Z</dcterms:modified>
</cp:coreProperties>
</file>