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65" r:id="rId5"/>
  </p:sldIdLst>
  <p:sldSz cx="43891200" cy="32918400"/>
  <p:notesSz cx="31954788" cy="50149125"/>
  <p:embeddedFontLst>
    <p:embeddedFont>
      <p:font typeface="Libre Baskerville" panose="02000000000000000000" pitchFamily="2" charset="0"/>
      <p:regular r:id="rId8"/>
      <p:bold r:id="rId9"/>
      <p: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Open Sans" panose="020B0606030504020204" pitchFamily="34" charset="0"/>
      <p:regular r:id="rId17"/>
      <p:bold r:id="rId18"/>
      <p:italic r:id="rId19"/>
      <p:boldItalic r:id="rId20"/>
    </p:embeddedFont>
  </p:embeddedFontLst>
  <p:custDataLst>
    <p:tags r:id="rId2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D3B6B-C437-403B-A016-966B52B521D6}" v="2" dt="2025-04-29T13:44:16.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25" d="100"/>
          <a:sy n="25" d="100"/>
        </p:scale>
        <p:origin x="1180" y="12"/>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8D986-040C-E37A-81C4-C52846CD1D70}"/>
            </a:ext>
          </a:extLst>
        </p:cNvPr>
        <p:cNvGrpSpPr/>
        <p:nvPr/>
      </p:nvGrpSpPr>
      <p:grpSpPr>
        <a:xfrm>
          <a:off x="0" y="0"/>
          <a:ext cx="0" cy="0"/>
          <a:chOff x="0" y="0"/>
          <a:chExt cx="0" cy="0"/>
        </a:xfrm>
      </p:grpSpPr>
      <p:sp>
        <p:nvSpPr>
          <p:cNvPr id="4098" name="Rectangle 7">
            <a:extLst>
              <a:ext uri="{FF2B5EF4-FFF2-40B4-BE49-F238E27FC236}">
                <a16:creationId xmlns:a16="http://schemas.microsoft.com/office/drawing/2014/main" id="{85A30134-AE0B-B21E-D8D8-60263C8D2C36}"/>
              </a:ext>
            </a:extLst>
          </p:cNvPr>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a:extLst>
              <a:ext uri="{FF2B5EF4-FFF2-40B4-BE49-F238E27FC236}">
                <a16:creationId xmlns:a16="http://schemas.microsoft.com/office/drawing/2014/main" id="{8826C90C-E392-BFDD-352D-192832A5915E}"/>
              </a:ext>
            </a:extLst>
          </p:cNvPr>
          <p:cNvSpPr>
            <a:spLocks noGrp="1" noRot="1" noChangeAspect="1" noChangeArrowheads="1" noTextEdit="1"/>
          </p:cNvSpPr>
          <p:nvPr>
            <p:ph type="sldImg"/>
          </p:nvPr>
        </p:nvSpPr>
        <p:spPr/>
      </p:sp>
      <p:sp>
        <p:nvSpPr>
          <p:cNvPr id="4100" name="Rectangle 3">
            <a:extLst>
              <a:ext uri="{FF2B5EF4-FFF2-40B4-BE49-F238E27FC236}">
                <a16:creationId xmlns:a16="http://schemas.microsoft.com/office/drawing/2014/main" id="{67D01474-3814-F2A8-672A-D33F6302ADF6}"/>
              </a:ext>
            </a:extLst>
          </p:cNvPr>
          <p:cNvSpPr>
            <a:spLocks noGrp="1" noChangeArrowheads="1"/>
          </p:cNvSpPr>
          <p:nvPr>
            <p:ph type="body" idx="1"/>
          </p:nvPr>
        </p:nvSpPr>
        <p:spPr>
          <a:noFill/>
        </p:spPr>
        <p:txBody>
          <a:bodyPr/>
          <a:lstStyle>
            <a:defPPr>
              <a:defRPr kern="1200"/>
            </a:defPPr>
          </a:lstStyle>
          <a:p>
            <a:endParaRPr lang="en-US"/>
          </a:p>
        </p:txBody>
      </p:sp>
    </p:spTree>
    <p:extLst>
      <p:ext uri="{BB962C8B-B14F-4D97-AF65-F5344CB8AC3E}">
        <p14:creationId xmlns:p14="http://schemas.microsoft.com/office/powerpoint/2010/main" val="284914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hyperlink" Target="https://www.sciencedirect.com/science/article/abs/pii/S0167739X13000241?via%3Dihub" TargetMode="Externa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tmp"/><Relationship Id="rId11" Type="http://schemas.openxmlformats.org/officeDocument/2006/relationships/image" Target="../media/image8.png"/><Relationship Id="rId5" Type="http://schemas.openxmlformats.org/officeDocument/2006/relationships/hyperlink" Target="https://www.sciencedirect.com/science/article/pii/S2666285X2100090X" TargetMode="External"/><Relationship Id="rId10" Type="http://schemas.openxmlformats.org/officeDocument/2006/relationships/image" Target="../media/image7.png"/><Relationship Id="rId4" Type="http://schemas.openxmlformats.org/officeDocument/2006/relationships/hyperlink" Target="https://docs.blynk.io/en/getting-started/activating-devices/manual-device-activation" TargetMode="External"/><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E1620-3B2E-8D85-5A5B-24D92E64E698}"/>
            </a:ext>
          </a:extLst>
        </p:cNvPr>
        <p:cNvGrpSpPr/>
        <p:nvPr/>
      </p:nvGrpSpPr>
      <p:grpSpPr>
        <a:xfrm>
          <a:off x="0" y="0"/>
          <a:ext cx="0" cy="0"/>
          <a:chOff x="0" y="0"/>
          <a:chExt cx="0" cy="0"/>
        </a:xfrm>
      </p:grpSpPr>
      <p:sp>
        <p:nvSpPr>
          <p:cNvPr id="41" name="Title 11">
            <a:extLst>
              <a:ext uri="{FF2B5EF4-FFF2-40B4-BE49-F238E27FC236}">
                <a16:creationId xmlns:a16="http://schemas.microsoft.com/office/drawing/2014/main" id="{E40C6209-7EFB-DAB7-8458-9C69ABE35710}"/>
              </a:ext>
            </a:extLst>
          </p:cNvPr>
          <p:cNvSpPr txBox="1"/>
          <p:nvPr/>
        </p:nvSpPr>
        <p:spPr>
          <a:xfrm>
            <a:off x="3657600" y="1385518"/>
            <a:ext cx="365760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This Scientific Poster Template Is Provided By </a:t>
            </a:r>
            <a:r>
              <a:rPr lang="en-US" sz="8500" dirty="0" err="1">
                <a:solidFill>
                  <a:srgbClr val="235078"/>
                </a:solidFill>
                <a:latin typeface="Libre Baskerville" panose="02000000000000000000" pitchFamily="2" charset="0"/>
              </a:rPr>
              <a:t>PosterNerd</a:t>
            </a:r>
            <a:br>
              <a:rPr lang="en-US" sz="8500" dirty="0">
                <a:solidFill>
                  <a:srgbClr val="235078"/>
                </a:solidFill>
                <a:latin typeface="Libre Baskerville" panose="02000000000000000000" pitchFamily="2" charset="0"/>
              </a:rPr>
            </a:br>
            <a:r>
              <a:rPr lang="en-US" sz="8500" dirty="0">
                <a:solidFill>
                  <a:srgbClr val="235078"/>
                </a:solidFill>
                <a:latin typeface="Libre Baskerville" panose="02000000000000000000" pitchFamily="2" charset="0"/>
              </a:rPr>
              <a:t>Water Quality Monitoring Device</a:t>
            </a:r>
          </a:p>
        </p:txBody>
      </p:sp>
      <p:sp>
        <p:nvSpPr>
          <p:cNvPr id="42" name="Text Placeholder 16">
            <a:extLst>
              <a:ext uri="{FF2B5EF4-FFF2-40B4-BE49-F238E27FC236}">
                <a16:creationId xmlns:a16="http://schemas.microsoft.com/office/drawing/2014/main" id="{A0A13133-37C3-A31A-264D-20312B9DD7E8}"/>
              </a:ext>
            </a:extLst>
          </p:cNvPr>
          <p:cNvSpPr txBox="1"/>
          <p:nvPr/>
        </p:nvSpPr>
        <p:spPr>
          <a:xfrm>
            <a:off x="3657600" y="4528006"/>
            <a:ext cx="36576000" cy="991041"/>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rgbClr val="1482A5"/>
                </a:solidFill>
                <a:latin typeface="Montserrat Light" panose="00000400000000000000" pitchFamily="50" charset="0"/>
              </a:rPr>
              <a:t>By Adriana </a:t>
            </a:r>
            <a:r>
              <a:rPr lang="en-US" sz="5600" dirty="0" err="1">
                <a:solidFill>
                  <a:srgbClr val="1482A5"/>
                </a:solidFill>
                <a:latin typeface="Montserrat Light" panose="00000400000000000000" pitchFamily="50" charset="0"/>
              </a:rPr>
              <a:t>Prepeshniuk</a:t>
            </a:r>
            <a:r>
              <a:rPr lang="en-US" sz="5600" dirty="0">
                <a:solidFill>
                  <a:srgbClr val="1482A5"/>
                </a:solidFill>
                <a:latin typeface="Montserrat Light" panose="00000400000000000000" pitchFamily="50" charset="0"/>
              </a:rPr>
              <a:t>, Roman </a:t>
            </a:r>
            <a:r>
              <a:rPr lang="en-US" sz="5600" dirty="0" err="1">
                <a:solidFill>
                  <a:srgbClr val="1482A5"/>
                </a:solidFill>
                <a:latin typeface="Montserrat Light" panose="00000400000000000000" pitchFamily="50" charset="0"/>
              </a:rPr>
              <a:t>Ilkevych</a:t>
            </a:r>
            <a:r>
              <a:rPr lang="en-US" sz="5600" dirty="0">
                <a:solidFill>
                  <a:srgbClr val="1482A5"/>
                </a:solidFill>
                <a:latin typeface="Montserrat Light" panose="00000400000000000000" pitchFamily="50" charset="0"/>
              </a:rPr>
              <a:t>, Yelyzaveta </a:t>
            </a:r>
            <a:r>
              <a:rPr lang="en-US" sz="5600" dirty="0" err="1">
                <a:solidFill>
                  <a:srgbClr val="1482A5"/>
                </a:solidFill>
                <a:latin typeface="Montserrat Light" panose="00000400000000000000" pitchFamily="50" charset="0"/>
              </a:rPr>
              <a:t>Kareiveva</a:t>
            </a:r>
            <a:r>
              <a:rPr lang="en-US" sz="5600" dirty="0">
                <a:solidFill>
                  <a:srgbClr val="1482A5"/>
                </a:solidFill>
                <a:latin typeface="Montserrat Light" panose="00000400000000000000" pitchFamily="50" charset="0"/>
              </a:rPr>
              <a:t>,  Valerii </a:t>
            </a:r>
            <a:r>
              <a:rPr lang="en-US" sz="5600" dirty="0" err="1">
                <a:solidFill>
                  <a:srgbClr val="1482A5"/>
                </a:solidFill>
                <a:latin typeface="Montserrat Light" panose="00000400000000000000" pitchFamily="50" charset="0"/>
              </a:rPr>
              <a:t>Navalnyi</a:t>
            </a:r>
            <a:r>
              <a:rPr lang="en-US" sz="5600" dirty="0">
                <a:solidFill>
                  <a:srgbClr val="1482A5"/>
                </a:solidFill>
                <a:latin typeface="Montserrat Light" panose="00000400000000000000" pitchFamily="50" charset="0"/>
              </a:rPr>
              <a:t> and Darragh Cawley</a:t>
            </a:r>
          </a:p>
        </p:txBody>
      </p:sp>
      <p:sp>
        <p:nvSpPr>
          <p:cNvPr id="46" name="Rectangle 45">
            <a:extLst>
              <a:ext uri="{FF2B5EF4-FFF2-40B4-BE49-F238E27FC236}">
                <a16:creationId xmlns:a16="http://schemas.microsoft.com/office/drawing/2014/main" id="{0D82461C-0371-28F2-09FB-3365EFC31E77}"/>
              </a:ext>
            </a:extLst>
          </p:cNvPr>
          <p:cNvSpPr/>
          <p:nvPr/>
        </p:nvSpPr>
        <p:spPr>
          <a:xfrm>
            <a:off x="685800" y="7745166"/>
            <a:ext cx="10058400" cy="6481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sz="9600" dirty="0">
                <a:latin typeface="+mj-lt"/>
              </a:rPr>
              <a:t>5</a:t>
            </a:r>
          </a:p>
        </p:txBody>
      </p:sp>
      <p:sp>
        <p:nvSpPr>
          <p:cNvPr id="47" name="Rectangle 46">
            <a:extLst>
              <a:ext uri="{FF2B5EF4-FFF2-40B4-BE49-F238E27FC236}">
                <a16:creationId xmlns:a16="http://schemas.microsoft.com/office/drawing/2014/main" id="{8E216E2E-A36E-B44D-0A5B-FEE09C0D095B}"/>
              </a:ext>
            </a:extLst>
          </p:cNvPr>
          <p:cNvSpPr/>
          <p:nvPr/>
        </p:nvSpPr>
        <p:spPr>
          <a:xfrm>
            <a:off x="21564600" y="7745167"/>
            <a:ext cx="10820400"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8" name="Rectangle 47">
            <a:extLst>
              <a:ext uri="{FF2B5EF4-FFF2-40B4-BE49-F238E27FC236}">
                <a16:creationId xmlns:a16="http://schemas.microsoft.com/office/drawing/2014/main" id="{7EFBE980-50BF-6CC8-D0DA-60184DC06CFE}"/>
              </a:ext>
            </a:extLst>
          </p:cNvPr>
          <p:cNvSpPr/>
          <p:nvPr/>
        </p:nvSpPr>
        <p:spPr>
          <a:xfrm>
            <a:off x="33147000" y="7745167"/>
            <a:ext cx="10058400" cy="7353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9" name="Rectangle 48">
            <a:extLst>
              <a:ext uri="{FF2B5EF4-FFF2-40B4-BE49-F238E27FC236}">
                <a16:creationId xmlns:a16="http://schemas.microsoft.com/office/drawing/2014/main" id="{41FFEFCB-8EC1-96D1-BE44-69FCE127BC4D}"/>
              </a:ext>
            </a:extLst>
          </p:cNvPr>
          <p:cNvSpPr/>
          <p:nvPr/>
        </p:nvSpPr>
        <p:spPr>
          <a:xfrm>
            <a:off x="685800" y="14804357"/>
            <a:ext cx="10058400" cy="7827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0" name="Rectangle 49">
            <a:extLst>
              <a:ext uri="{FF2B5EF4-FFF2-40B4-BE49-F238E27FC236}">
                <a16:creationId xmlns:a16="http://schemas.microsoft.com/office/drawing/2014/main" id="{CB3C4D0E-B580-E00A-E157-7CE499F0E6AD}"/>
              </a:ext>
            </a:extLst>
          </p:cNvPr>
          <p:cNvSpPr/>
          <p:nvPr/>
        </p:nvSpPr>
        <p:spPr>
          <a:xfrm>
            <a:off x="11506200" y="7745162"/>
            <a:ext cx="10058400"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51" name="Rectangle 50">
            <a:extLst>
              <a:ext uri="{FF2B5EF4-FFF2-40B4-BE49-F238E27FC236}">
                <a16:creationId xmlns:a16="http://schemas.microsoft.com/office/drawing/2014/main" id="{3273733D-7C11-D0C0-6ABB-09421444FCEE}"/>
              </a:ext>
            </a:extLst>
          </p:cNvPr>
          <p:cNvSpPr/>
          <p:nvPr/>
        </p:nvSpPr>
        <p:spPr>
          <a:xfrm>
            <a:off x="685800" y="23253291"/>
            <a:ext cx="10058400" cy="8979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52" name="Rectangle 51">
            <a:extLst>
              <a:ext uri="{FF2B5EF4-FFF2-40B4-BE49-F238E27FC236}">
                <a16:creationId xmlns:a16="http://schemas.microsoft.com/office/drawing/2014/main" id="{BDD00A2C-D62C-11CB-8017-D99C2414BB34}"/>
              </a:ext>
            </a:extLst>
          </p:cNvPr>
          <p:cNvSpPr/>
          <p:nvPr/>
        </p:nvSpPr>
        <p:spPr>
          <a:xfrm>
            <a:off x="33096200" y="15631970"/>
            <a:ext cx="10058400" cy="10961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3" name="TextBox 52">
            <a:extLst>
              <a:ext uri="{FF2B5EF4-FFF2-40B4-BE49-F238E27FC236}">
                <a16:creationId xmlns:a16="http://schemas.microsoft.com/office/drawing/2014/main" id="{B25062B8-A811-FC99-7183-144C448F54F4}"/>
              </a:ext>
            </a:extLst>
          </p:cNvPr>
          <p:cNvSpPr txBox="1"/>
          <p:nvPr/>
        </p:nvSpPr>
        <p:spPr>
          <a:xfrm>
            <a:off x="914400" y="8745118"/>
            <a:ext cx="9601200" cy="4154984"/>
          </a:xfrm>
          <a:prstGeom prst="rect">
            <a:avLst/>
          </a:prstGeom>
          <a:noFill/>
        </p:spPr>
        <p:txBody>
          <a:bodyPr wrap="square" rtlCol="0">
            <a:spAutoFit/>
          </a:bodyPr>
          <a:lstStyle>
            <a:defPPr>
              <a:defRPr kern="1200"/>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Water Quality Monitoring Device is an Arduino-based system designed to provide an affordable and accessible means to assess water quality in real time. This solution aligns with the United Nations’ Sustainability Development Goal 6, which emphasizes water and clean sanitation for all. The device focuses on two primary water quality parameters: turbidity and temperature, By measuring the clarity of water with a turbidity sensor and its temperature using a waterproof DS18B20 digital temperature sensor, the system offers a simple yet effective method for communities to monitor water safety..</a:t>
            </a:r>
          </a:p>
        </p:txBody>
      </p:sp>
      <p:sp>
        <p:nvSpPr>
          <p:cNvPr id="54" name="TextBox 53">
            <a:extLst>
              <a:ext uri="{FF2B5EF4-FFF2-40B4-BE49-F238E27FC236}">
                <a16:creationId xmlns:a16="http://schemas.microsoft.com/office/drawing/2014/main" id="{4FB56983-EB85-4A18-F781-5E78EBB1F1C4}"/>
              </a:ext>
            </a:extLst>
          </p:cNvPr>
          <p:cNvSpPr txBox="1"/>
          <p:nvPr/>
        </p:nvSpPr>
        <p:spPr>
          <a:xfrm>
            <a:off x="914400" y="8077206"/>
            <a:ext cx="9601200" cy="646331"/>
          </a:xfrm>
          <a:prstGeom prst="rect">
            <a:avLst/>
          </a:prstGeom>
          <a:noFill/>
        </p:spPr>
        <p:txBody>
          <a:bodyPr wrap="square" rtlCol="0">
            <a:spAutoFit/>
          </a:bodyPr>
          <a:lstStyle>
            <a:defPPr>
              <a:defRPr kern="1200"/>
            </a:defPPr>
          </a:lstStyle>
          <a:p>
            <a:r>
              <a:rPr lang="en-US" sz="3600">
                <a:solidFill>
                  <a:srgbClr val="235078"/>
                </a:solidFill>
                <a:latin typeface="Libre Baskerville" panose="02000000000000000000" pitchFamily="2" charset="0"/>
              </a:rPr>
              <a:t>Abstract</a:t>
            </a:r>
          </a:p>
        </p:txBody>
      </p:sp>
      <p:sp>
        <p:nvSpPr>
          <p:cNvPr id="55" name="Rectangle 54">
            <a:extLst>
              <a:ext uri="{FF2B5EF4-FFF2-40B4-BE49-F238E27FC236}">
                <a16:creationId xmlns:a16="http://schemas.microsoft.com/office/drawing/2014/main" id="{6C374725-B019-5182-807F-CCDBD579F34C}"/>
              </a:ext>
            </a:extLst>
          </p:cNvPr>
          <p:cNvSpPr/>
          <p:nvPr/>
        </p:nvSpPr>
        <p:spPr>
          <a:xfrm>
            <a:off x="32956500" y="27767827"/>
            <a:ext cx="10058400" cy="4370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6" name="TextBox 55">
            <a:extLst>
              <a:ext uri="{FF2B5EF4-FFF2-40B4-BE49-F238E27FC236}">
                <a16:creationId xmlns:a16="http://schemas.microsoft.com/office/drawing/2014/main" id="{C0E66E38-5B25-5757-4CA1-9B70BC35359F}"/>
              </a:ext>
            </a:extLst>
          </p:cNvPr>
          <p:cNvSpPr txBox="1"/>
          <p:nvPr/>
        </p:nvSpPr>
        <p:spPr>
          <a:xfrm>
            <a:off x="33210500" y="28567960"/>
            <a:ext cx="9601200" cy="3785652"/>
          </a:xfrm>
          <a:prstGeom prst="rect">
            <a:avLst/>
          </a:prstGeom>
          <a:noFill/>
        </p:spPr>
        <p:txBody>
          <a:bodyPr wrap="square" rtlCol="0">
            <a:spAutoFit/>
          </a:bodyPr>
          <a:lstStyle>
            <a:defPPr>
              <a:defRPr kern="1200"/>
            </a:defPPr>
          </a:lstStyle>
          <a:p>
            <a:r>
              <a:rPr lang="en-IE" b="0" i="0" u="sng" strike="noStrike" dirty="0">
                <a:solidFill>
                  <a:schemeClr val="bg2">
                    <a:lumMod val="75000"/>
                  </a:schemeClr>
                </a:solidFill>
                <a:effectLst/>
                <a:latin typeface="Montserrat" panose="020F0502020204030204" pitchFamily="2" charset="0"/>
                <a:hlinkClick r:id="rId3">
                  <a:extLst>
                    <a:ext uri="{A12FA001-AC4F-418D-AE19-62706E023703}">
                      <ahyp:hlinkClr xmlns:ahyp="http://schemas.microsoft.com/office/drawing/2018/hyperlinkcolor" val="tx"/>
                    </a:ext>
                  </a:extLst>
                </a:hlinkClick>
              </a:rPr>
              <a:t>https://www.sciencedirect.com/science/article/abs/pii/S0167739X13000241?via%3Dihub</a:t>
            </a:r>
            <a:r>
              <a:rPr lang="en-IE" b="0" i="0" dirty="0">
                <a:solidFill>
                  <a:schemeClr val="bg2">
                    <a:lumMod val="75000"/>
                  </a:schemeClr>
                </a:solidFill>
                <a:effectLst/>
                <a:latin typeface="Montserrat" panose="020F0502020204030204" pitchFamily="2" charset="0"/>
              </a:rPr>
              <a:t> </a:t>
            </a:r>
            <a:r>
              <a:rPr lang="en-IE" sz="1800" b="0" i="0" dirty="0">
                <a:solidFill>
                  <a:schemeClr val="bg2">
                    <a:lumMod val="75000"/>
                  </a:schemeClr>
                </a:solidFill>
                <a:effectLst/>
                <a:latin typeface="Times New Roman" panose="02020603050405020304" pitchFamily="18" charset="0"/>
              </a:rPr>
              <a:t> </a:t>
            </a:r>
          </a:p>
          <a:p>
            <a:endParaRPr lang="en-IE" sz="1800" b="0" i="0" dirty="0">
              <a:solidFill>
                <a:schemeClr val="bg2">
                  <a:lumMod val="75000"/>
                </a:schemeClr>
              </a:solidFill>
              <a:effectLst/>
              <a:latin typeface="Times New Roman" panose="02020603050405020304" pitchFamily="18" charset="0"/>
            </a:endParaRPr>
          </a:p>
          <a:p>
            <a:r>
              <a:rPr lang="en-IE" b="0" i="0" u="sng" strike="noStrike" dirty="0">
                <a:solidFill>
                  <a:schemeClr val="bg2">
                    <a:lumMod val="75000"/>
                  </a:schemeClr>
                </a:solidFill>
                <a:effectLst/>
                <a:latin typeface="Montserrat" panose="00000500000000000000" pitchFamily="2" charset="0"/>
                <a:hlinkClick r:id="rId4">
                  <a:extLst>
                    <a:ext uri="{A12FA001-AC4F-418D-AE19-62706E023703}">
                      <ahyp:hlinkClr xmlns:ahyp="http://schemas.microsoft.com/office/drawing/2018/hyperlinkcolor" val="tx"/>
                    </a:ext>
                  </a:extLst>
                </a:hlinkClick>
              </a:rPr>
              <a:t>https://docs.blynk.io/en/getting-started/activating-devices/manual-device-activation</a:t>
            </a:r>
            <a:r>
              <a:rPr lang="en-IE" b="0" i="0" dirty="0">
                <a:solidFill>
                  <a:schemeClr val="bg2">
                    <a:lumMod val="75000"/>
                  </a:schemeClr>
                </a:solidFill>
                <a:effectLst/>
                <a:latin typeface="Montserrat" panose="00000500000000000000" pitchFamily="2" charset="0"/>
              </a:rPr>
              <a:t>  </a:t>
            </a:r>
          </a:p>
          <a:p>
            <a:endParaRPr lang="en-IE" b="0" i="0" dirty="0">
              <a:solidFill>
                <a:schemeClr val="bg2">
                  <a:lumMod val="75000"/>
                </a:schemeClr>
              </a:solidFill>
              <a:effectLst/>
              <a:latin typeface="Montserrat" panose="00000500000000000000" pitchFamily="2" charset="0"/>
            </a:endParaRPr>
          </a:p>
          <a:p>
            <a:r>
              <a:rPr lang="en-IE" b="0" i="0" u="sng" strike="noStrike" dirty="0">
                <a:solidFill>
                  <a:schemeClr val="bg2">
                    <a:lumMod val="75000"/>
                  </a:schemeClr>
                </a:solidFill>
                <a:effectLst/>
                <a:latin typeface="Montserrat" panose="00000500000000000000" pitchFamily="2" charset="0"/>
                <a:hlinkClick r:id="rId5">
                  <a:extLst>
                    <a:ext uri="{A12FA001-AC4F-418D-AE19-62706E023703}">
                      <ahyp:hlinkClr xmlns:ahyp="http://schemas.microsoft.com/office/drawing/2018/hyperlinkcolor" val="tx"/>
                    </a:ext>
                  </a:extLst>
                </a:hlinkClick>
              </a:rPr>
              <a:t>https://www.sciencedirect.com/science/article/pii/S2666285X2100090X</a:t>
            </a:r>
            <a:endParaRPr lang="en-IE" dirty="0">
              <a:solidFill>
                <a:schemeClr val="bg2">
                  <a:lumMod val="75000"/>
                </a:schemeClr>
              </a:solidFill>
              <a:latin typeface="Montserrat" panose="00000500000000000000" pitchFamily="2" charset="0"/>
            </a:endParaRPr>
          </a:p>
          <a:p>
            <a:endParaRPr lang="en-IE" sz="1800" b="0" i="0" dirty="0">
              <a:solidFill>
                <a:srgbClr val="000000"/>
              </a:solidFill>
              <a:effectLst/>
              <a:latin typeface="Times New Roman" panose="02020603050405020304" pitchFamily="18" charset="0"/>
            </a:endParaRPr>
          </a:p>
          <a:p>
            <a:endParaRPr lang="en-IE" sz="1800" dirty="0">
              <a:solidFill>
                <a:srgbClr val="000000"/>
              </a:solidFill>
              <a:ea typeface="Open Sans" panose="020B0606030504020204" pitchFamily="34" charset="0"/>
              <a:cs typeface="Open Sans" panose="020B0606030504020204" pitchFamily="34" charset="0"/>
            </a:endParaRPr>
          </a:p>
          <a:p>
            <a:endParaRPr lang="en-IE" sz="1800" dirty="0">
              <a:solidFill>
                <a:srgbClr val="000000"/>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57" name="TextBox 56">
            <a:extLst>
              <a:ext uri="{FF2B5EF4-FFF2-40B4-BE49-F238E27FC236}">
                <a16:creationId xmlns:a16="http://schemas.microsoft.com/office/drawing/2014/main" id="{6ADB4A09-91E0-A764-9D0F-C62AF38F3D5E}"/>
              </a:ext>
            </a:extLst>
          </p:cNvPr>
          <p:cNvSpPr txBox="1"/>
          <p:nvPr/>
        </p:nvSpPr>
        <p:spPr>
          <a:xfrm>
            <a:off x="33185100" y="27874561"/>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Acknowledgements</a:t>
            </a:r>
          </a:p>
        </p:txBody>
      </p:sp>
      <p:sp>
        <p:nvSpPr>
          <p:cNvPr id="58" name="TextBox 57">
            <a:extLst>
              <a:ext uri="{FF2B5EF4-FFF2-40B4-BE49-F238E27FC236}">
                <a16:creationId xmlns:a16="http://schemas.microsoft.com/office/drawing/2014/main" id="{E8DBEFC7-64BF-8AA1-E5CC-E3B446E55A43}"/>
              </a:ext>
            </a:extLst>
          </p:cNvPr>
          <p:cNvSpPr txBox="1"/>
          <p:nvPr/>
        </p:nvSpPr>
        <p:spPr>
          <a:xfrm>
            <a:off x="33375600" y="8745112"/>
            <a:ext cx="9601200" cy="5262979"/>
          </a:xfrm>
          <a:prstGeom prst="rect">
            <a:avLst/>
          </a:prstGeom>
          <a:noFill/>
        </p:spPr>
        <p:txBody>
          <a:bodyPr wrap="square" rtlCol="0">
            <a:spAutoFit/>
          </a:bodyPr>
          <a:lstStyle>
            <a:defPPr>
              <a:defRPr kern="1200"/>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In summary, the Arduino Water Quality Monitoring System represents an effective, low-cost approach to water monitoring. By integrating reliable sensors with Arduino hardware and leveraging the Blynk.io platform for real time data display, the project addresses the critical need for accessible water testing methods..</a:t>
            </a: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This project not only meets the immediate goal of providing a portable water quality assessment tool but also lays the groundwork for future scalability and integration in resource limited environments. The design is both practical and adaptable, ensuring that communities can access vital information about their water quality, ultimately contributing to improved public health outcomes.</a:t>
            </a:r>
          </a:p>
        </p:txBody>
      </p:sp>
      <p:sp>
        <p:nvSpPr>
          <p:cNvPr id="59" name="TextBox 58">
            <a:extLst>
              <a:ext uri="{FF2B5EF4-FFF2-40B4-BE49-F238E27FC236}">
                <a16:creationId xmlns:a16="http://schemas.microsoft.com/office/drawing/2014/main" id="{D4C8039D-6013-146C-848A-6A19DD01152A}"/>
              </a:ext>
            </a:extLst>
          </p:cNvPr>
          <p:cNvSpPr txBox="1"/>
          <p:nvPr/>
        </p:nvSpPr>
        <p:spPr>
          <a:xfrm>
            <a:off x="33375600" y="8077200"/>
            <a:ext cx="9601200" cy="646331"/>
          </a:xfrm>
          <a:prstGeom prst="rect">
            <a:avLst/>
          </a:prstGeom>
          <a:noFill/>
        </p:spPr>
        <p:txBody>
          <a:bodyPr wrap="square" rtlCol="0">
            <a:spAutoFit/>
          </a:bodyPr>
          <a:lstStyle>
            <a:defPPr>
              <a:defRPr kern="1200"/>
            </a:defPPr>
          </a:lstStyle>
          <a:p>
            <a:r>
              <a:rPr lang="en-US" sz="3600">
                <a:solidFill>
                  <a:srgbClr val="235078"/>
                </a:solidFill>
                <a:latin typeface="Libre Baskerville" panose="02000000000000000000" pitchFamily="2" charset="0"/>
              </a:rPr>
              <a:t>Conclusion</a:t>
            </a:r>
          </a:p>
        </p:txBody>
      </p:sp>
      <p:sp>
        <p:nvSpPr>
          <p:cNvPr id="60" name="TextBox 59">
            <a:extLst>
              <a:ext uri="{FF2B5EF4-FFF2-40B4-BE49-F238E27FC236}">
                <a16:creationId xmlns:a16="http://schemas.microsoft.com/office/drawing/2014/main" id="{18BAE489-B0E4-DFF3-2B87-18E88CFAD5FB}"/>
              </a:ext>
            </a:extLst>
          </p:cNvPr>
          <p:cNvSpPr txBox="1"/>
          <p:nvPr/>
        </p:nvSpPr>
        <p:spPr>
          <a:xfrm>
            <a:off x="33185100" y="16723714"/>
            <a:ext cx="9601200" cy="8956298"/>
          </a:xfrm>
          <a:prstGeom prst="rect">
            <a:avLst/>
          </a:prstGeom>
          <a:noFill/>
        </p:spPr>
        <p:txBody>
          <a:bodyPr wrap="square" rtlCol="0">
            <a:spAutoFit/>
          </a:bodyPr>
          <a:lstStyle>
            <a:defPPr>
              <a:defRPr kern="1200"/>
            </a:defPPr>
          </a:lstStyle>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To enhance the project’s functionality, we will continue refining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data logging and visualization</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One potential improvement is implementing the system with Blynk or a similar IoT platform,, allowing for remote monitoring of water quality parameters. This would make our project more practical for real world applications, enabling users to receive real-time updates on water conditions</a:t>
            </a:r>
            <a:b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b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Furthermore, we aim to expand our project by implementing a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pH sensor</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providing additional insight into the water quality. Measuring pH levels alongside turbidity and temperature will give a more comprehensive assessment, making our system more valuable for applications such as  environmental monitoring and drinking water safety.</a:t>
            </a:r>
          </a:p>
          <a:p>
            <a:pPr marL="342900" indent="-342900">
              <a:buFont typeface="Arial" panose="020B0604020202020204" pitchFamily="34" charset="0"/>
              <a:buChar char="•"/>
            </a:pP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We also plan to enhance the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physical design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of our project to improve stability and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portability.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Soldering the wires will ensure more stable connections, reducing the chances of loose or unreliable contacts. Additionally, gluing or securing all the components together in a compact structure will make the device easier to handle and transport. These improvements will contribute to a more durable and professional-looking final product.</a:t>
            </a:r>
          </a:p>
        </p:txBody>
      </p:sp>
      <p:sp>
        <p:nvSpPr>
          <p:cNvPr id="61" name="TextBox 60">
            <a:extLst>
              <a:ext uri="{FF2B5EF4-FFF2-40B4-BE49-F238E27FC236}">
                <a16:creationId xmlns:a16="http://schemas.microsoft.com/office/drawing/2014/main" id="{A3D5A2F2-3019-D424-5937-4AAFDA79BD55}"/>
              </a:ext>
            </a:extLst>
          </p:cNvPr>
          <p:cNvSpPr txBox="1"/>
          <p:nvPr/>
        </p:nvSpPr>
        <p:spPr>
          <a:xfrm>
            <a:off x="33147000" y="15985050"/>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Future Steps</a:t>
            </a:r>
          </a:p>
        </p:txBody>
      </p:sp>
      <p:sp>
        <p:nvSpPr>
          <p:cNvPr id="62" name="TextBox 61">
            <a:extLst>
              <a:ext uri="{FF2B5EF4-FFF2-40B4-BE49-F238E27FC236}">
                <a16:creationId xmlns:a16="http://schemas.microsoft.com/office/drawing/2014/main" id="{05B22A1E-8DD9-3FCA-87D2-F34D3812EE65}"/>
              </a:ext>
            </a:extLst>
          </p:cNvPr>
          <p:cNvSpPr txBox="1"/>
          <p:nvPr/>
        </p:nvSpPr>
        <p:spPr>
          <a:xfrm>
            <a:off x="914400" y="16208625"/>
            <a:ext cx="9601200" cy="4893647"/>
          </a:xfrm>
          <a:prstGeom prst="rect">
            <a:avLst/>
          </a:prstGeom>
          <a:noFill/>
        </p:spPr>
        <p:txBody>
          <a:bodyPr wrap="square" rtlCol="0">
            <a:spAutoFit/>
          </a:bodyPr>
          <a:lstStyle>
            <a:defPPr>
              <a:defRPr kern="1200"/>
            </a:defPPr>
          </a:lstStyle>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Access to clean water is a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human right</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yet hundreds of millions do not have access to it and over 2 billion drink from contaminated water.</a:t>
            </a:r>
          </a:p>
          <a:p>
            <a:pPr marL="342900" indent="-342900">
              <a:buFont typeface="Arial" panose="020B0604020202020204" pitchFamily="34" charset="0"/>
              <a:buChar char="•"/>
            </a:pP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Traditional methods of water testing involves manual sample collection and laboratory analysis, which are time-consuming and not feasible for continuous monitoring. However, advancements in Internet of Things technologies allows for real-time data collection.</a:t>
            </a:r>
          </a:p>
          <a:p>
            <a:pPr marL="342900" indent="-342900">
              <a:buFont typeface="Arial" panose="020B0604020202020204" pitchFamily="34" charset="0"/>
              <a:buChar char="•"/>
            </a:pP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We decided to approach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SDG 3</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(Good Health and Wellbeing)  and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SDG 6</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 Clean Water and Sanitation)  through the implementation of IoT technology..</a:t>
            </a:r>
          </a:p>
        </p:txBody>
      </p:sp>
      <p:sp>
        <p:nvSpPr>
          <p:cNvPr id="63" name="TextBox 62">
            <a:extLst>
              <a:ext uri="{FF2B5EF4-FFF2-40B4-BE49-F238E27FC236}">
                <a16:creationId xmlns:a16="http://schemas.microsoft.com/office/drawing/2014/main" id="{897F5BC0-F334-42F0-8FAD-1B120D5E4F8C}"/>
              </a:ext>
            </a:extLst>
          </p:cNvPr>
          <p:cNvSpPr txBox="1"/>
          <p:nvPr/>
        </p:nvSpPr>
        <p:spPr>
          <a:xfrm>
            <a:off x="736600" y="15338123"/>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Introduction</a:t>
            </a:r>
          </a:p>
        </p:txBody>
      </p:sp>
      <p:sp>
        <p:nvSpPr>
          <p:cNvPr id="64" name="TextBox 63">
            <a:extLst>
              <a:ext uri="{FF2B5EF4-FFF2-40B4-BE49-F238E27FC236}">
                <a16:creationId xmlns:a16="http://schemas.microsoft.com/office/drawing/2014/main" id="{2BC6C78D-BC39-B62C-32AC-3532F2A9AFEC}"/>
              </a:ext>
            </a:extLst>
          </p:cNvPr>
          <p:cNvSpPr txBox="1"/>
          <p:nvPr/>
        </p:nvSpPr>
        <p:spPr>
          <a:xfrm>
            <a:off x="736600" y="24374396"/>
            <a:ext cx="9601200" cy="2677656"/>
          </a:xfrm>
          <a:prstGeom prst="rect">
            <a:avLst/>
          </a:prstGeom>
          <a:noFill/>
        </p:spPr>
        <p:txBody>
          <a:bodyPr wrap="square" rtlCol="0">
            <a:spAutoFit/>
          </a:bodyPr>
          <a:lstStyle>
            <a:defPPr>
              <a:defRPr kern="1200"/>
            </a:defPPr>
          </a:lstStyle>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Arduino UNO R4 Wi-Fi</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Waterproof DS18B20 Digital Temperature Sensor</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JOPTO TSW-30</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SEN0189 Turbidity Sensor </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.Breadboard</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Jumper Wires</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4.7K Voltage Resistors</a:t>
            </a:r>
          </a:p>
        </p:txBody>
      </p:sp>
      <p:sp>
        <p:nvSpPr>
          <p:cNvPr id="65" name="TextBox 64">
            <a:extLst>
              <a:ext uri="{FF2B5EF4-FFF2-40B4-BE49-F238E27FC236}">
                <a16:creationId xmlns:a16="http://schemas.microsoft.com/office/drawing/2014/main" id="{7937F40B-CCC7-CC8E-E6DC-407674A3F5EF}"/>
              </a:ext>
            </a:extLst>
          </p:cNvPr>
          <p:cNvSpPr txBox="1"/>
          <p:nvPr/>
        </p:nvSpPr>
        <p:spPr>
          <a:xfrm>
            <a:off x="685800" y="23726231"/>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Materials</a:t>
            </a:r>
          </a:p>
        </p:txBody>
      </p:sp>
      <p:sp>
        <p:nvSpPr>
          <p:cNvPr id="66" name="TextBox 65">
            <a:extLst>
              <a:ext uri="{FF2B5EF4-FFF2-40B4-BE49-F238E27FC236}">
                <a16:creationId xmlns:a16="http://schemas.microsoft.com/office/drawing/2014/main" id="{F291DD16-8F71-E3C3-08FA-2A2386438A32}"/>
              </a:ext>
            </a:extLst>
          </p:cNvPr>
          <p:cNvSpPr txBox="1"/>
          <p:nvPr/>
        </p:nvSpPr>
        <p:spPr>
          <a:xfrm>
            <a:off x="11734800" y="8756981"/>
            <a:ext cx="9601200" cy="830997"/>
          </a:xfrm>
          <a:prstGeom prst="rect">
            <a:avLst/>
          </a:prstGeom>
          <a:noFill/>
        </p:spPr>
        <p:txBody>
          <a:bodyPr wrap="square" rtlCol="0">
            <a:spAutoFit/>
          </a:bodyPr>
          <a:lstStyle>
            <a:defPPr>
              <a:defRPr kern="1200"/>
            </a:defPPr>
          </a:lstStyle>
          <a:p>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1. User Interaction</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user immerses the sensors into a water sample.</a:t>
            </a:r>
          </a:p>
        </p:txBody>
      </p:sp>
      <p:sp>
        <p:nvSpPr>
          <p:cNvPr id="67" name="TextBox 66">
            <a:extLst>
              <a:ext uri="{FF2B5EF4-FFF2-40B4-BE49-F238E27FC236}">
                <a16:creationId xmlns:a16="http://schemas.microsoft.com/office/drawing/2014/main" id="{7018BD96-14D1-D391-34ED-DE60909C5E39}"/>
              </a:ext>
            </a:extLst>
          </p:cNvPr>
          <p:cNvSpPr txBox="1"/>
          <p:nvPr/>
        </p:nvSpPr>
        <p:spPr>
          <a:xfrm>
            <a:off x="11734800" y="8160912"/>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Methodology</a:t>
            </a:r>
          </a:p>
        </p:txBody>
      </p:sp>
      <p:sp>
        <p:nvSpPr>
          <p:cNvPr id="68" name="TextBox 67">
            <a:extLst>
              <a:ext uri="{FF2B5EF4-FFF2-40B4-BE49-F238E27FC236}">
                <a16:creationId xmlns:a16="http://schemas.microsoft.com/office/drawing/2014/main" id="{E3E4CEBC-30CF-4AD0-DAAB-8C57562F9C0F}"/>
              </a:ext>
            </a:extLst>
          </p:cNvPr>
          <p:cNvSpPr txBox="1"/>
          <p:nvPr/>
        </p:nvSpPr>
        <p:spPr>
          <a:xfrm>
            <a:off x="21996400" y="24573068"/>
            <a:ext cx="9601200" cy="1200329"/>
          </a:xfrm>
          <a:prstGeom prst="rect">
            <a:avLst/>
          </a:prstGeom>
          <a:noFill/>
        </p:spPr>
        <p:txBody>
          <a:bodyPr wrap="square" rtlCol="0">
            <a:spAutoFit/>
          </a:bodyPr>
          <a:lstStyle>
            <a:defPPr>
              <a:defRPr kern="1200"/>
            </a:defPPr>
          </a:lstStyle>
          <a:p>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5.. Machine Learning Implementation:</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Through using “ML Sheets”, missing values in recorded data sent to a google sheet can now be found easily..</a:t>
            </a:r>
          </a:p>
        </p:txBody>
      </p:sp>
      <p:pic>
        <p:nvPicPr>
          <p:cNvPr id="3" name="Picture 2" descr="A computer chip with wires&#10;&#10;AI-generated content may be incorrect.">
            <a:extLst>
              <a:ext uri="{FF2B5EF4-FFF2-40B4-BE49-F238E27FC236}">
                <a16:creationId xmlns:a16="http://schemas.microsoft.com/office/drawing/2014/main" id="{4C766C84-2214-C577-7ACA-3B52183489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4900" y="27319000"/>
            <a:ext cx="9182100" cy="4532600"/>
          </a:xfrm>
          <a:prstGeom prst="rect">
            <a:avLst/>
          </a:prstGeom>
        </p:spPr>
      </p:pic>
      <p:sp>
        <p:nvSpPr>
          <p:cNvPr id="5" name="TextBox 4">
            <a:extLst>
              <a:ext uri="{FF2B5EF4-FFF2-40B4-BE49-F238E27FC236}">
                <a16:creationId xmlns:a16="http://schemas.microsoft.com/office/drawing/2014/main" id="{CC86D559-1036-5FD2-FF1E-9CF7BFBF360E}"/>
              </a:ext>
            </a:extLst>
          </p:cNvPr>
          <p:cNvSpPr txBox="1"/>
          <p:nvPr/>
        </p:nvSpPr>
        <p:spPr>
          <a:xfrm>
            <a:off x="11582400" y="9774924"/>
            <a:ext cx="9601200" cy="1200329"/>
          </a:xfrm>
          <a:prstGeom prst="rect">
            <a:avLst/>
          </a:prstGeom>
          <a:noFill/>
        </p:spPr>
        <p:txBody>
          <a:bodyPr wrap="square" rtlCol="0">
            <a:spAutoFit/>
          </a:bodyPr>
          <a:lstStyle>
            <a:defPPr>
              <a:defRPr kern="1200"/>
            </a:defPPr>
          </a:lstStyle>
          <a:p>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2. Data Acquisition: </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The DS18B20 and SEN0189 sensors measure the temperature and turbidity of the water respectively.</a:t>
            </a:r>
          </a:p>
        </p:txBody>
      </p:sp>
      <p:sp>
        <p:nvSpPr>
          <p:cNvPr id="6" name="TextBox 5">
            <a:extLst>
              <a:ext uri="{FF2B5EF4-FFF2-40B4-BE49-F238E27FC236}">
                <a16:creationId xmlns:a16="http://schemas.microsoft.com/office/drawing/2014/main" id="{9C87F3A9-B40F-57A7-2755-5DF5A8827011}"/>
              </a:ext>
            </a:extLst>
          </p:cNvPr>
          <p:cNvSpPr txBox="1"/>
          <p:nvPr/>
        </p:nvSpPr>
        <p:spPr>
          <a:xfrm>
            <a:off x="11643263" y="16209104"/>
            <a:ext cx="9601200" cy="2677656"/>
          </a:xfrm>
          <a:prstGeom prst="rect">
            <a:avLst/>
          </a:prstGeom>
          <a:noFill/>
        </p:spPr>
        <p:txBody>
          <a:bodyPr wrap="square" rtlCol="0">
            <a:spAutoFit/>
          </a:bodyPr>
          <a:lstStyle>
            <a:defPPr>
              <a:defRPr kern="1200"/>
            </a:defPPr>
          </a:lstStyle>
          <a:p>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3.Data Processing: </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The Arduino board reads sensor data, calculates the    necessary parameters (such as converting analog values to voltage) and determines whether the water is safe to drink based on predefined thresholds.. The following code is an example as to how the Arduino works with the temperature sensor.</a:t>
            </a:r>
          </a:p>
        </p:txBody>
      </p:sp>
      <p:sp>
        <p:nvSpPr>
          <p:cNvPr id="7" name="TextBox 6">
            <a:extLst>
              <a:ext uri="{FF2B5EF4-FFF2-40B4-BE49-F238E27FC236}">
                <a16:creationId xmlns:a16="http://schemas.microsoft.com/office/drawing/2014/main" id="{A2B23E90-EC7F-A754-A771-95A28D004395}"/>
              </a:ext>
            </a:extLst>
          </p:cNvPr>
          <p:cNvSpPr txBox="1"/>
          <p:nvPr/>
        </p:nvSpPr>
        <p:spPr>
          <a:xfrm>
            <a:off x="22326600" y="9277188"/>
            <a:ext cx="9601200" cy="1569660"/>
          </a:xfrm>
          <a:prstGeom prst="rect">
            <a:avLst/>
          </a:prstGeom>
          <a:noFill/>
        </p:spPr>
        <p:txBody>
          <a:bodyPr wrap="square" rtlCol="0">
            <a:spAutoFit/>
          </a:bodyPr>
          <a:lstStyle>
            <a:defPPr>
              <a:defRPr kern="1200"/>
            </a:defPPr>
          </a:lstStyle>
          <a:p>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4. Data Transmission:</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Processed data is sent to the Blynk.io server, which updates the application interface, providing the user feedback through the following code..</a:t>
            </a:r>
          </a:p>
        </p:txBody>
      </p:sp>
      <p:sp>
        <p:nvSpPr>
          <p:cNvPr id="8" name="TextBox 7">
            <a:extLst>
              <a:ext uri="{FF2B5EF4-FFF2-40B4-BE49-F238E27FC236}">
                <a16:creationId xmlns:a16="http://schemas.microsoft.com/office/drawing/2014/main" id="{B500A5E5-146C-D33B-503D-FCF9B8B4B651}"/>
              </a:ext>
            </a:extLst>
          </p:cNvPr>
          <p:cNvSpPr txBox="1"/>
          <p:nvPr/>
        </p:nvSpPr>
        <p:spPr>
          <a:xfrm>
            <a:off x="11963400" y="32449465"/>
            <a:ext cx="9601200" cy="461665"/>
          </a:xfrm>
          <a:prstGeom prst="rect">
            <a:avLst/>
          </a:prstGeom>
          <a:noFill/>
        </p:spPr>
        <p:txBody>
          <a:bodyPr wrap="square" rtlCol="0">
            <a:spAutoFit/>
          </a:bodyPr>
          <a:lstStyle>
            <a:defPPr>
              <a:defRPr kern="1200"/>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pic>
        <p:nvPicPr>
          <p:cNvPr id="1028" name="Picture 4" descr="A screenshot of a web page&#10;&#10;AI-generated content may be incorrect., Picture">
            <a:extLst>
              <a:ext uri="{FF2B5EF4-FFF2-40B4-BE49-F238E27FC236}">
                <a16:creationId xmlns:a16="http://schemas.microsoft.com/office/drawing/2014/main" id="{09AD1158-667B-5094-BCBA-BD2477DF66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26600" y="18886281"/>
            <a:ext cx="8511638" cy="52530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circuit board with wires&#10;&#10;AI-generated content may be incorrect., Picture">
            <a:extLst>
              <a:ext uri="{FF2B5EF4-FFF2-40B4-BE49-F238E27FC236}">
                <a16:creationId xmlns:a16="http://schemas.microsoft.com/office/drawing/2014/main" id="{336D7F76-B58D-43AF-3AB1-414C9FC6F7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61651" y="11071500"/>
            <a:ext cx="6316197" cy="47209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Изображение выглядит как кабель, Электрическая проводка, электроника, Электронная техника&#10;&#10;Содержимое, созданное ИИ, может быть неверным., Picture">
            <a:extLst>
              <a:ext uri="{FF2B5EF4-FFF2-40B4-BE49-F238E27FC236}">
                <a16:creationId xmlns:a16="http://schemas.microsoft.com/office/drawing/2014/main" id="{6C570D96-1E5E-F9FB-58F0-D0678E089B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9699" y="11091183"/>
            <a:ext cx="3505200" cy="46634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icture 1049057983, Picture">
            <a:extLst>
              <a:ext uri="{FF2B5EF4-FFF2-40B4-BE49-F238E27FC236}">
                <a16:creationId xmlns:a16="http://schemas.microsoft.com/office/drawing/2014/main" id="{A6F5CE1F-7A49-BD4D-CF5B-FA1671B87E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04874" y="11135401"/>
            <a:ext cx="8618418" cy="75097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icture 666389335, Picture">
            <a:extLst>
              <a:ext uri="{FF2B5EF4-FFF2-40B4-BE49-F238E27FC236}">
                <a16:creationId xmlns:a16="http://schemas.microsoft.com/office/drawing/2014/main" id="{A619F55D-E148-FBD9-E961-BC6775F8EE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42750" y="18934053"/>
            <a:ext cx="9635098" cy="634506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icture 14558986, Picture">
            <a:extLst>
              <a:ext uri="{FF2B5EF4-FFF2-40B4-BE49-F238E27FC236}">
                <a16:creationId xmlns:a16="http://schemas.microsoft.com/office/drawing/2014/main" id="{F294FE41-0CEF-5E24-E2D7-6830E7CFA0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14144" y="25339668"/>
            <a:ext cx="9663704" cy="66850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204110-F8B1-B769-5391-35D0430DD3FF}"/>
              </a:ext>
            </a:extLst>
          </p:cNvPr>
          <p:cNvSpPr txBox="1"/>
          <p:nvPr/>
        </p:nvSpPr>
        <p:spPr>
          <a:xfrm flipV="1">
            <a:off x="33032700" y="18592309"/>
            <a:ext cx="152400" cy="461665"/>
          </a:xfrm>
          <a:prstGeom prst="rect">
            <a:avLst/>
          </a:prstGeom>
          <a:noFill/>
        </p:spPr>
        <p:txBody>
          <a:bodyPr wrap="square" rtlCol="0">
            <a:spAutoFit/>
          </a:bodyPr>
          <a:lstStyle>
            <a:defPPr>
              <a:defRPr kern="1200"/>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9" name="TextBox 8">
            <a:extLst>
              <a:ext uri="{FF2B5EF4-FFF2-40B4-BE49-F238E27FC236}">
                <a16:creationId xmlns:a16="http://schemas.microsoft.com/office/drawing/2014/main" id="{546CDE63-E2A1-8F32-C8A3-1E8296C05CB8}"/>
              </a:ext>
            </a:extLst>
          </p:cNvPr>
          <p:cNvSpPr txBox="1"/>
          <p:nvPr/>
        </p:nvSpPr>
        <p:spPr>
          <a:xfrm flipH="1">
            <a:off x="32956500" y="20376487"/>
            <a:ext cx="76200" cy="461665"/>
          </a:xfrm>
          <a:prstGeom prst="rect">
            <a:avLst/>
          </a:prstGeom>
          <a:noFill/>
        </p:spPr>
        <p:txBody>
          <a:bodyPr wrap="square" rtlCol="0">
            <a:spAutoFit/>
          </a:bodyPr>
          <a:lstStyle>
            <a:defPPr>
              <a:defRPr kern="1200"/>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10" name="TextBox 9">
            <a:extLst>
              <a:ext uri="{FF2B5EF4-FFF2-40B4-BE49-F238E27FC236}">
                <a16:creationId xmlns:a16="http://schemas.microsoft.com/office/drawing/2014/main" id="{04755554-3AD3-3394-0A6A-5E871625A4D6}"/>
              </a:ext>
            </a:extLst>
          </p:cNvPr>
          <p:cNvSpPr txBox="1"/>
          <p:nvPr/>
        </p:nvSpPr>
        <p:spPr>
          <a:xfrm flipH="1">
            <a:off x="32842200" y="22160665"/>
            <a:ext cx="190500" cy="461665"/>
          </a:xfrm>
          <a:prstGeom prst="rect">
            <a:avLst/>
          </a:prstGeom>
          <a:noFill/>
        </p:spPr>
        <p:txBody>
          <a:bodyPr wrap="square" rtlCol="0">
            <a:spAutoFit/>
          </a:bodyPr>
          <a:lstStyle>
            <a:defPPr>
              <a:defRPr kern="1200"/>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pic>
        <p:nvPicPr>
          <p:cNvPr id="13" name="Picture 12">
            <a:extLst>
              <a:ext uri="{FF2B5EF4-FFF2-40B4-BE49-F238E27FC236}">
                <a16:creationId xmlns:a16="http://schemas.microsoft.com/office/drawing/2014/main" id="{47D6D3D9-4004-E8D4-7822-1EC10195E36B}"/>
              </a:ext>
            </a:extLst>
          </p:cNvPr>
          <p:cNvPicPr>
            <a:picLocks noChangeAspect="1"/>
          </p:cNvPicPr>
          <p:nvPr/>
        </p:nvPicPr>
        <p:blipFill>
          <a:blip r:embed="rId13"/>
          <a:stretch>
            <a:fillRect/>
          </a:stretch>
        </p:blipFill>
        <p:spPr>
          <a:xfrm>
            <a:off x="46024800" y="838200"/>
            <a:ext cx="139700" cy="120918"/>
          </a:xfrm>
          <a:prstGeom prst="rect">
            <a:avLst/>
          </a:prstGeom>
        </p:spPr>
      </p:pic>
      <p:pic>
        <p:nvPicPr>
          <p:cNvPr id="18" name="Picture 17">
            <a:extLst>
              <a:ext uri="{FF2B5EF4-FFF2-40B4-BE49-F238E27FC236}">
                <a16:creationId xmlns:a16="http://schemas.microsoft.com/office/drawing/2014/main" id="{435A54B1-B859-D2E6-C8E7-69AEDABE5D3B}"/>
              </a:ext>
            </a:extLst>
          </p:cNvPr>
          <p:cNvPicPr>
            <a:picLocks noChangeAspect="1"/>
          </p:cNvPicPr>
          <p:nvPr/>
        </p:nvPicPr>
        <p:blipFill>
          <a:blip r:embed="rId14"/>
          <a:stretch>
            <a:fillRect/>
          </a:stretch>
        </p:blipFill>
        <p:spPr>
          <a:xfrm>
            <a:off x="22301200" y="26207126"/>
            <a:ext cx="7721600" cy="5833931"/>
          </a:xfrm>
          <a:prstGeom prst="rect">
            <a:avLst/>
          </a:prstGeom>
        </p:spPr>
      </p:pic>
    </p:spTree>
    <p:extLst>
      <p:ext uri="{BB962C8B-B14F-4D97-AF65-F5344CB8AC3E}">
        <p14:creationId xmlns:p14="http://schemas.microsoft.com/office/powerpoint/2010/main" val="21162148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73234B08B9FE488C056B57EA22A51F" ma:contentTypeVersion="11" ma:contentTypeDescription="Create a new document." ma:contentTypeScope="" ma:versionID="e9db5b2c22ee155ebeaf918b2f36ae27">
  <xsd:schema xmlns:xsd="http://www.w3.org/2001/XMLSchema" xmlns:xs="http://www.w3.org/2001/XMLSchema" xmlns:p="http://schemas.microsoft.com/office/2006/metadata/properties" xmlns:ns3="bf335e0a-db3b-44c5-af2e-9558de83f7e2" targetNamespace="http://schemas.microsoft.com/office/2006/metadata/properties" ma:root="true" ma:fieldsID="82a1bae9fd673267a3530b72ebf95127" ns3:_="">
    <xsd:import namespace="bf335e0a-db3b-44c5-af2e-9558de83f7e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35e0a-db3b-44c5-af2e-9558de83f7e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f335e0a-db3b-44c5-af2e-9558de83f7e2" xsi:nil="true"/>
  </documentManagement>
</p:properties>
</file>

<file path=customXml/itemProps1.xml><?xml version="1.0" encoding="utf-8"?>
<ds:datastoreItem xmlns:ds="http://schemas.openxmlformats.org/officeDocument/2006/customXml" ds:itemID="{0B2EE5AD-5638-4782-83E2-8874050FA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35e0a-db3b-44c5-af2e-9558de83f7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FBFB2F-FA24-4B1A-B1FF-085712193C49}">
  <ds:schemaRefs>
    <ds:schemaRef ds:uri="http://schemas.microsoft.com/sharepoint/v3/contenttype/forms"/>
  </ds:schemaRefs>
</ds:datastoreItem>
</file>

<file path=customXml/itemProps3.xml><?xml version="1.0" encoding="utf-8"?>
<ds:datastoreItem xmlns:ds="http://schemas.openxmlformats.org/officeDocument/2006/customXml" ds:itemID="{B64BB6B0-E018-4884-91D9-68DBCB33CCD2}">
  <ds:schemaRefs>
    <ds:schemaRef ds:uri="http://schemas.microsoft.com/office/2006/metadata/properties"/>
    <ds:schemaRef ds:uri="http://schemas.openxmlformats.org/package/2006/metadata/core-properties"/>
    <ds:schemaRef ds:uri="bf335e0a-db3b-44c5-af2e-9558de83f7e2"/>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5102</TotalTime>
  <Words>751</Words>
  <Application>Microsoft Office PowerPoint</Application>
  <PresentationFormat>Custom</PresentationFormat>
  <Paragraphs>51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Darragh Cawley - STUDENT</cp:lastModifiedBy>
  <cp:revision>306</cp:revision>
  <cp:lastPrinted>2006-11-15T16:04:57Z</cp:lastPrinted>
  <dcterms:modified xsi:type="dcterms:W3CDTF">2025-04-29T14:03:00Z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0x0101001D73234B08B9FE488C056B57EA22A51F</vt:lpwstr>
  </property>
</Properties>
</file>