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55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573090"/>
            <a:ext cx="3915511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1894" y="2119979"/>
            <a:ext cx="3966311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074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90" y="1241981"/>
            <a:ext cx="3817518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301" y="3173146"/>
            <a:ext cx="23177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r>
              <a:rPr spc="30" dirty="0"/>
              <a:t>/8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573090"/>
            <a:ext cx="3541395" cy="1073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b="1" dirty="0">
                <a:solidFill>
                  <a:srgbClr val="22373A"/>
                </a:solidFill>
                <a:latin typeface="Palatino Linotype"/>
                <a:cs typeface="Palatino Linotype"/>
              </a:rPr>
              <a:t>Лабораторная работа </a:t>
            </a:r>
            <a:r>
              <a:rPr sz="14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№14 </a:t>
            </a:r>
            <a:r>
              <a:rPr sz="1400" b="1" spc="20" dirty="0">
                <a:solidFill>
                  <a:srgbClr val="22373A"/>
                </a:solidFill>
                <a:latin typeface="Palatino Linotype"/>
                <a:cs typeface="Palatino Linotype"/>
              </a:rPr>
              <a:t>“Средства, </a:t>
            </a:r>
            <a:r>
              <a:rPr sz="1400" b="1" spc="-3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применяемые </a:t>
            </a:r>
            <a:r>
              <a:rPr sz="1400" b="1" dirty="0">
                <a:solidFill>
                  <a:srgbClr val="22373A"/>
                </a:solidFill>
                <a:latin typeface="Palatino Linotype"/>
                <a:cs typeface="Palatino Linotype"/>
              </a:rPr>
              <a:t>при</a:t>
            </a:r>
            <a:r>
              <a:rPr sz="1400" b="1" spc="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Palatino Linotype"/>
                <a:cs typeface="Palatino Linotype"/>
              </a:rPr>
              <a:t>разработке </a:t>
            </a:r>
            <a:r>
              <a:rPr sz="1400" b="1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25" dirty="0">
                <a:solidFill>
                  <a:srgbClr val="22373A"/>
                </a:solidFill>
                <a:latin typeface="Palatino Linotype"/>
                <a:cs typeface="Palatino Linotype"/>
              </a:rPr>
              <a:t>программно</a:t>
            </a:r>
            <a:r>
              <a:rPr sz="1400" b="1" spc="5" dirty="0">
                <a:solidFill>
                  <a:srgbClr val="22373A"/>
                </a:solidFill>
                <a:latin typeface="Palatino Linotype"/>
                <a:cs typeface="Palatino Linotype"/>
              </a:rPr>
              <a:t>г</a:t>
            </a:r>
            <a:r>
              <a:rPr sz="14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1400" b="1" spc="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5" dirty="0">
                <a:solidFill>
                  <a:srgbClr val="22373A"/>
                </a:solidFill>
                <a:latin typeface="Palatino Linotype"/>
                <a:cs typeface="Palatino Linotype"/>
              </a:rPr>
              <a:t>обесп</a:t>
            </a:r>
            <a:r>
              <a:rPr sz="1400" b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е</a:t>
            </a:r>
            <a:r>
              <a:rPr sz="1400" b="1" spc="5" dirty="0">
                <a:solidFill>
                  <a:srgbClr val="22373A"/>
                </a:solidFill>
                <a:latin typeface="Palatino Linotype"/>
                <a:cs typeface="Palatino Linotype"/>
              </a:rPr>
              <a:t>чения</a:t>
            </a:r>
            <a:r>
              <a:rPr sz="1400" b="1" spc="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9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400" b="1" spc="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-85" dirty="0">
                <a:solidFill>
                  <a:srgbClr val="22373A"/>
                </a:solidFill>
                <a:latin typeface="Palatino Linotype"/>
                <a:cs typeface="Palatino Linotype"/>
              </a:rPr>
              <a:t>ОС</a:t>
            </a:r>
            <a:r>
              <a:rPr sz="1400" b="1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15" dirty="0">
                <a:solidFill>
                  <a:srgbClr val="22373A"/>
                </a:solidFill>
                <a:latin typeface="Palatino Linotype"/>
                <a:cs typeface="Palatino Linotype"/>
              </a:rPr>
              <a:t>типа  </a:t>
            </a:r>
            <a:r>
              <a:rPr sz="1400" b="1" spc="25" dirty="0">
                <a:solidFill>
                  <a:srgbClr val="22373A"/>
                </a:solidFill>
                <a:latin typeface="Palatino Linotype"/>
                <a:cs typeface="Palatino Linotype"/>
              </a:rPr>
              <a:t>UNIX/Linux”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88088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894" y="2119979"/>
            <a:ext cx="1778635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5300"/>
              </a:lnSpc>
              <a:spcBef>
                <a:spcPts val="100"/>
              </a:spcBef>
            </a:pPr>
            <a:r>
              <a:rPr lang="ru-RU" sz="1000" spc="4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Лагода</a:t>
            </a:r>
            <a:r>
              <a:rPr lang="ru-RU" sz="1000" spc="4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Валерий Андреевич</a:t>
            </a:r>
            <a:r>
              <a:rPr lang="ru-RU" sz="1050" spc="60" baseline="31746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30" dirty="0" smtClean="0">
                <a:solidFill>
                  <a:srgbClr val="22373A"/>
                </a:solidFill>
                <a:latin typeface="Times New Roman"/>
                <a:cs typeface="Times New Roman"/>
              </a:rPr>
              <a:t>2021</a:t>
            </a:r>
            <a:endParaRPr sz="1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800" smtClean="0">
                <a:solidFill>
                  <a:srgbClr val="22373A"/>
                </a:solidFill>
                <a:latin typeface="Times New Roman"/>
                <a:cs typeface="Times New Roman"/>
              </a:rPr>
              <a:t>РУДН</a:t>
            </a:r>
            <a:r>
              <a:rPr sz="800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8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22373A"/>
                </a:solidFill>
                <a:latin typeface="Times New Roman"/>
                <a:cs typeface="Times New Roman"/>
              </a:rPr>
              <a:t>Москва,</a:t>
            </a:r>
            <a:r>
              <a:rPr sz="800" spc="-5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800" spc="25" dirty="0">
                <a:solidFill>
                  <a:srgbClr val="22373A"/>
                </a:solidFill>
                <a:latin typeface="Times New Roman"/>
                <a:cs typeface="Times New Roman"/>
              </a:rPr>
              <a:t>Россия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22373A"/>
                </a:solidFill>
                <a:latin typeface="Times New Roman"/>
                <a:cs typeface="Times New Roman"/>
              </a:rPr>
              <a:t>1/8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851080"/>
            <a:ext cx="2759075" cy="1335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b="1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Лабораторная</a:t>
            </a:r>
            <a:r>
              <a:rPr sz="1400" b="1" spc="2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работа</a:t>
            </a:r>
            <a:r>
              <a:rPr sz="1400" b="1" spc="2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9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№14 </a:t>
            </a:r>
            <a:r>
              <a:rPr sz="14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2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“Средства,</a:t>
            </a:r>
            <a:r>
              <a:rPr sz="1400" b="1" spc="-5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3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применяемые</a:t>
            </a:r>
            <a:r>
              <a:rPr sz="1400" b="1" spc="-1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при </a:t>
            </a:r>
            <a:r>
              <a:rPr sz="1400" b="1" spc="-3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разработке</a:t>
            </a:r>
            <a:r>
              <a:rPr sz="1400" b="1" spc="2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2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программного </a:t>
            </a:r>
            <a:r>
              <a:rPr sz="1400" b="1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обесп</a:t>
            </a:r>
            <a:r>
              <a:rPr sz="1400" b="1" spc="-3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е</a:t>
            </a:r>
            <a:r>
              <a:rPr sz="1400" b="1" spc="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чения</a:t>
            </a:r>
            <a:r>
              <a:rPr sz="1400" b="1" spc="3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9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в</a:t>
            </a:r>
            <a:r>
              <a:rPr sz="1400" b="1" spc="3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-8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ОС</a:t>
            </a:r>
            <a:r>
              <a:rPr sz="1400" b="1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2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типа </a:t>
            </a:r>
            <a:r>
              <a:rPr sz="1400" b="1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400" b="1" spc="25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UNIX/Linux”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2302630"/>
            <a:ext cx="3048635" cy="5080"/>
            <a:chOff x="779995" y="2302630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2302630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2302630"/>
              <a:ext cx="381000" cy="5080"/>
            </a:xfrm>
            <a:custGeom>
              <a:avLst/>
              <a:gdLst/>
              <a:ahLst/>
              <a:cxnLst/>
              <a:rect l="l" t="t" r="r" b="b"/>
              <a:pathLst>
                <a:path w="381000" h="5080">
                  <a:moveTo>
                    <a:pt x="0" y="5060"/>
                  </a:moveTo>
                  <a:lnTo>
                    <a:pt x="0" y="0"/>
                  </a:lnTo>
                  <a:lnTo>
                    <a:pt x="381004" y="0"/>
                  </a:lnTo>
                  <a:lnTo>
                    <a:pt x="3810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953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Прагматика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39885"/>
            <a:ext cx="3860800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Работа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выполнена для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того,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чтобы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познакомиться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возможностями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ОС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UNIX/Linux,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касающихся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разработки,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анализа, тестирования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отладки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приложений,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чтобы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 использовать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полученные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знания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для</a:t>
            </a:r>
            <a:r>
              <a:rPr sz="1100" spc="-4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дальнейшей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работы.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2/8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41338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Ц</a:t>
            </a:r>
            <a:r>
              <a:rPr spc="-70" dirty="0"/>
              <a:t>е</a:t>
            </a:r>
            <a:r>
              <a:rPr spc="5" dirty="0"/>
              <a:t>ли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22" y="0"/>
                  </a:lnTo>
                  <a:lnTo>
                    <a:pt x="1728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39885"/>
            <a:ext cx="3888740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Приобрести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простейшие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навыки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разработки,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анализа,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тестирования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отладки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приложений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ОС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типа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UNIX/Linux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примере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создания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языке программирования 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калькулятора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простейшими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функциями.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3/8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5683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Задачи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132715">
              <a:lnSpc>
                <a:spcPct val="118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pc="45" dirty="0"/>
              <a:t>Изучить </a:t>
            </a:r>
            <a:r>
              <a:rPr spc="55" dirty="0"/>
              <a:t>теорию </a:t>
            </a:r>
            <a:r>
              <a:rPr spc="50" dirty="0"/>
              <a:t>относительно </a:t>
            </a:r>
            <a:r>
              <a:rPr spc="55" dirty="0"/>
              <a:t>разработки, </a:t>
            </a:r>
            <a:r>
              <a:rPr spc="60" dirty="0"/>
              <a:t>анализа, </a:t>
            </a:r>
            <a:r>
              <a:rPr spc="65" dirty="0"/>
              <a:t> </a:t>
            </a:r>
            <a:r>
              <a:rPr spc="60" dirty="0"/>
              <a:t>тестирования</a:t>
            </a:r>
            <a:r>
              <a:rPr spc="-20" dirty="0"/>
              <a:t> </a:t>
            </a:r>
            <a:r>
              <a:rPr spc="75" dirty="0"/>
              <a:t>и</a:t>
            </a:r>
            <a:r>
              <a:rPr spc="-15" dirty="0"/>
              <a:t> </a:t>
            </a:r>
            <a:r>
              <a:rPr spc="50" dirty="0"/>
              <a:t>отладки</a:t>
            </a:r>
            <a:r>
              <a:rPr spc="-15" dirty="0"/>
              <a:t> </a:t>
            </a:r>
            <a:r>
              <a:rPr spc="60" dirty="0"/>
              <a:t>приложений</a:t>
            </a:r>
            <a:r>
              <a:rPr spc="-15" dirty="0"/>
              <a:t> </a:t>
            </a:r>
            <a:r>
              <a:rPr spc="55" dirty="0"/>
              <a:t>в</a:t>
            </a:r>
            <a:r>
              <a:rPr spc="-15" dirty="0"/>
              <a:t> </a:t>
            </a:r>
            <a:r>
              <a:rPr spc="-10" dirty="0"/>
              <a:t>ОС</a:t>
            </a:r>
            <a:r>
              <a:rPr spc="-15" dirty="0"/>
              <a:t> </a:t>
            </a:r>
            <a:r>
              <a:rPr spc="10" dirty="0"/>
              <a:t>UNIX/Linux.</a:t>
            </a:r>
          </a:p>
          <a:p>
            <a:pPr marL="240029" indent="-132715">
              <a:lnSpc>
                <a:spcPct val="100000"/>
              </a:lnSpc>
              <a:spcBef>
                <a:spcPts val="240"/>
              </a:spcBef>
              <a:buChar char="•"/>
              <a:tabLst>
                <a:tab pos="241300" algn="l"/>
              </a:tabLst>
            </a:pPr>
            <a:r>
              <a:rPr spc="50" dirty="0"/>
              <a:t>Написать</a:t>
            </a:r>
            <a:r>
              <a:rPr spc="-40" dirty="0"/>
              <a:t> </a:t>
            </a:r>
            <a:r>
              <a:rPr spc="40" dirty="0"/>
              <a:t>свою</a:t>
            </a:r>
            <a:r>
              <a:rPr spc="-20" dirty="0"/>
              <a:t> </a:t>
            </a:r>
            <a:r>
              <a:rPr spc="60" dirty="0"/>
              <a:t>программу</a:t>
            </a:r>
            <a:r>
              <a:rPr spc="-20" dirty="0"/>
              <a:t> </a:t>
            </a:r>
            <a:r>
              <a:rPr spc="45" dirty="0"/>
              <a:t>калькулятор.</a:t>
            </a:r>
          </a:p>
          <a:p>
            <a:pPr marL="240029" marR="5080" indent="-132715">
              <a:lnSpc>
                <a:spcPct val="118000"/>
              </a:lnSpc>
              <a:buChar char="•"/>
              <a:tabLst>
                <a:tab pos="241300" algn="l"/>
              </a:tabLst>
            </a:pPr>
            <a:r>
              <a:rPr spc="50" dirty="0"/>
              <a:t>Рассмотреть </a:t>
            </a:r>
            <a:r>
              <a:rPr spc="70" dirty="0"/>
              <a:t>на </a:t>
            </a:r>
            <a:r>
              <a:rPr spc="60" dirty="0"/>
              <a:t>практике </a:t>
            </a:r>
            <a:r>
              <a:rPr spc="55" dirty="0"/>
              <a:t>возможности </a:t>
            </a:r>
            <a:r>
              <a:rPr spc="60" dirty="0"/>
              <a:t>анализа, </a:t>
            </a:r>
            <a:r>
              <a:rPr spc="65" dirty="0"/>
              <a:t> </a:t>
            </a:r>
            <a:r>
              <a:rPr spc="60" dirty="0"/>
              <a:t>тестирования</a:t>
            </a:r>
            <a:r>
              <a:rPr spc="-20" dirty="0"/>
              <a:t> </a:t>
            </a:r>
            <a:r>
              <a:rPr spc="75" dirty="0"/>
              <a:t>и</a:t>
            </a:r>
            <a:r>
              <a:rPr spc="-15" dirty="0"/>
              <a:t> </a:t>
            </a:r>
            <a:r>
              <a:rPr spc="50" dirty="0"/>
              <a:t>отладки</a:t>
            </a:r>
            <a:r>
              <a:rPr spc="-15" dirty="0"/>
              <a:t> </a:t>
            </a:r>
            <a:r>
              <a:rPr spc="60" dirty="0"/>
              <a:t>приложений</a:t>
            </a:r>
            <a:r>
              <a:rPr spc="-15" dirty="0"/>
              <a:t> </a:t>
            </a:r>
            <a:r>
              <a:rPr spc="55" dirty="0"/>
              <a:t>в</a:t>
            </a:r>
            <a:r>
              <a:rPr spc="-15" dirty="0"/>
              <a:t> </a:t>
            </a:r>
            <a:r>
              <a:rPr spc="-10" dirty="0"/>
              <a:t>ОС</a:t>
            </a:r>
            <a:r>
              <a:rPr spc="-15" dirty="0"/>
              <a:t> </a:t>
            </a:r>
            <a:r>
              <a:rPr spc="10" dirty="0"/>
              <a:t>UNIX/Linux.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4/8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791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9F9F9"/>
                </a:solidFill>
                <a:latin typeface="Palatino Linotype"/>
                <a:cs typeface="Palatino Linotype"/>
              </a:rPr>
              <a:t>Работа</a:t>
            </a:r>
            <a:r>
              <a:rPr sz="1200" b="1" spc="-5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200" b="1" spc="55" dirty="0">
                <a:solidFill>
                  <a:srgbClr val="F9F9F9"/>
                </a:solidFill>
                <a:latin typeface="Palatino Linotype"/>
                <a:cs typeface="Palatino Linotype"/>
              </a:rPr>
              <a:t>(1)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164" y="429224"/>
            <a:ext cx="3391745" cy="302677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5/8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791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9F9F9"/>
                </a:solidFill>
                <a:latin typeface="Palatino Linotype"/>
                <a:cs typeface="Palatino Linotype"/>
              </a:rPr>
              <a:t>Работа</a:t>
            </a:r>
            <a:r>
              <a:rPr sz="1200" b="1" spc="-5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200" b="1" spc="55" dirty="0">
                <a:solidFill>
                  <a:srgbClr val="F9F9F9"/>
                </a:solidFill>
                <a:latin typeface="Palatino Linotype"/>
                <a:cs typeface="Palatino Linotype"/>
              </a:rPr>
              <a:t>(2)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32" y="694048"/>
            <a:ext cx="3887986" cy="17439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33473" y="2509511"/>
            <a:ext cx="9410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15" dirty="0">
                <a:solidFill>
                  <a:srgbClr val="22373A"/>
                </a:solidFill>
                <a:latin typeface="Palatino Linotype"/>
                <a:cs typeface="Palatino Linotype"/>
              </a:rPr>
              <a:t>Figure</a:t>
            </a:r>
            <a:r>
              <a:rPr sz="1000" b="1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2:</a:t>
            </a:r>
            <a:r>
              <a:rPr sz="1000" b="1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imes New Roman"/>
                <a:cs typeface="Times New Roman"/>
              </a:rPr>
              <a:t>Рис</a:t>
            </a:r>
            <a:r>
              <a:rPr sz="1000" spc="-3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6/8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897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Результаты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52" y="0"/>
                  </a:lnTo>
                  <a:lnTo>
                    <a:pt x="40320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46249"/>
            <a:ext cx="3912235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Изучена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информация,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касающаяся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разработки,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анализа,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тестирования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отладки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приложений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ОС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UNIX/Linux.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Написана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собственная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программа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калькулятор.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Были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рассмотрены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практике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возможности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анализа,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тестирования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отладки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приложений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ОС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UNIX/Linux. </a:t>
            </a:r>
            <a:r>
              <a:rPr sz="1100" spc="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Работу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получилось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выполнить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по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инструкции,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проблем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использованием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команд по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алгоритму,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также работы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2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файлами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не</a:t>
            </a:r>
            <a:r>
              <a:rPr sz="1100" spc="-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возникло.</a:t>
            </a:r>
            <a:r>
              <a:rPr sz="1100" spc="-5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Был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реализован</a:t>
            </a:r>
            <a:r>
              <a:rPr sz="1100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калькулятор,</a:t>
            </a:r>
            <a:r>
              <a:rPr sz="1100" spc="-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затем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он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был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запущен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Debugger. Также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необходимо было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 поработать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утилитой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splint.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7/8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074"/>
            <a:ext cx="9658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Заключение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240940"/>
            <a:ext cx="3926204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6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imes New Roman"/>
                <a:cs typeface="Times New Roman"/>
              </a:rPr>
              <a:t>ходе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работы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я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imes New Roman"/>
                <a:cs typeface="Times New Roman"/>
              </a:rPr>
              <a:t>gриобрела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простейшие</a:t>
            </a:r>
            <a:r>
              <a:rPr sz="110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навыки</a:t>
            </a:r>
            <a:r>
              <a:rPr sz="1100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разработки, </a:t>
            </a:r>
            <a:r>
              <a:rPr sz="1100" spc="-26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анализа,</a:t>
            </a:r>
            <a:r>
              <a:rPr sz="1100" spc="-9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40" dirty="0">
                <a:solidFill>
                  <a:srgbClr val="22373A"/>
                </a:solidFill>
                <a:latin typeface="Times New Roman"/>
                <a:cs typeface="Times New Roman"/>
              </a:rPr>
              <a:t>е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тирования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latin typeface="Times New Roman"/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т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ладки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прил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о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ж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ений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в</a:t>
            </a:r>
            <a:r>
              <a:rPr sz="1100" spc="-10" dirty="0">
                <a:solidFill>
                  <a:srgbClr val="22373A"/>
                </a:solidFill>
                <a:latin typeface="Times New Roman"/>
                <a:cs typeface="Times New Roman"/>
              </a:rPr>
              <a:t> ОС</a:t>
            </a:r>
            <a:r>
              <a:rPr sz="1100" spc="-4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imes New Roman"/>
                <a:cs typeface="Times New Roman"/>
              </a:rPr>
              <a:t>типа  </a:t>
            </a:r>
            <a:r>
              <a:rPr sz="1100" spc="10" dirty="0">
                <a:solidFill>
                  <a:srgbClr val="22373A"/>
                </a:solidFill>
                <a:latin typeface="Times New Roman"/>
                <a:cs typeface="Times New Roman"/>
              </a:rPr>
              <a:t>UNIX/Linux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примере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создания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на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языке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программирования </a:t>
            </a:r>
            <a:r>
              <a:rPr sz="1100" spc="-35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45" dirty="0">
                <a:solidFill>
                  <a:srgbClr val="22373A"/>
                </a:solidFill>
                <a:latin typeface="Times New Roman"/>
                <a:cs typeface="Times New Roman"/>
              </a:rPr>
              <a:t>калькулятора </a:t>
            </a:r>
            <a:r>
              <a:rPr sz="1100" spc="20" dirty="0">
                <a:solidFill>
                  <a:srgbClr val="22373A"/>
                </a:solidFill>
                <a:latin typeface="Times New Roman"/>
                <a:cs typeface="Times New Roman"/>
              </a:rPr>
              <a:t>с </a:t>
            </a:r>
            <a:r>
              <a:rPr sz="1100" spc="65" dirty="0">
                <a:solidFill>
                  <a:srgbClr val="22373A"/>
                </a:solidFill>
                <a:latin typeface="Times New Roman"/>
                <a:cs typeface="Times New Roman"/>
              </a:rPr>
              <a:t>простейшими </a:t>
            </a:r>
            <a:r>
              <a:rPr sz="1100" spc="7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imes New Roman"/>
                <a:cs typeface="Times New Roman"/>
              </a:rPr>
              <a:t>функциями.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8/8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Произвольный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Palatino Linotype</vt:lpstr>
      <vt:lpstr>Times New Roman</vt:lpstr>
      <vt:lpstr>Office Theme</vt:lpstr>
      <vt:lpstr>Презентация PowerPoint</vt:lpstr>
      <vt:lpstr>Презентация PowerPoint</vt:lpstr>
      <vt:lpstr>Прагматика</vt:lpstr>
      <vt:lpstr>Цели</vt:lpstr>
      <vt:lpstr>Задачи</vt:lpstr>
      <vt:lpstr>Презентация PowerPoint</vt:lpstr>
      <vt:lpstr>Презентация PowerPoint</vt:lpstr>
      <vt:lpstr>Результаты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№14 “Средства, применяемые при разработке программного обеспечения в ОС типа UNIX/Linux”</dc:title>
  <dc:creator>Саттарова Вита Викторовна</dc:creator>
  <cp:lastModifiedBy>vlad lagoda</cp:lastModifiedBy>
  <cp:revision>1</cp:revision>
  <dcterms:created xsi:type="dcterms:W3CDTF">2021-10-25T19:06:34Z</dcterms:created>
  <dcterms:modified xsi:type="dcterms:W3CDTF">2021-10-25T19:07:32Z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2021-06-06T00:00:00Z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2021-10-25T00:00:00Z</vt:filetime>
  </property>
</Properties>
</file>