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55"/>
  </p:notes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9" r:id="rId20"/>
    <p:sldId id="280" r:id="rId21"/>
    <p:sldId id="342" r:id="rId22"/>
    <p:sldId id="343" r:id="rId23"/>
    <p:sldId id="346" r:id="rId24"/>
    <p:sldId id="276" r:id="rId25"/>
    <p:sldId id="281" r:id="rId26"/>
    <p:sldId id="282" r:id="rId27"/>
    <p:sldId id="283" r:id="rId28"/>
    <p:sldId id="294" r:id="rId29"/>
    <p:sldId id="284" r:id="rId30"/>
    <p:sldId id="285" r:id="rId31"/>
    <p:sldId id="314" r:id="rId32"/>
    <p:sldId id="318" r:id="rId33"/>
    <p:sldId id="259" r:id="rId34"/>
    <p:sldId id="319" r:id="rId35"/>
    <p:sldId id="278" r:id="rId36"/>
    <p:sldId id="344" r:id="rId37"/>
    <p:sldId id="295" r:id="rId38"/>
    <p:sldId id="321" r:id="rId39"/>
    <p:sldId id="340" r:id="rId40"/>
    <p:sldId id="291" r:id="rId41"/>
    <p:sldId id="297" r:id="rId42"/>
    <p:sldId id="286" r:id="rId43"/>
    <p:sldId id="345" r:id="rId44"/>
    <p:sldId id="317" r:id="rId45"/>
    <p:sldId id="298" r:id="rId46"/>
    <p:sldId id="303" r:id="rId47"/>
    <p:sldId id="299" r:id="rId48"/>
    <p:sldId id="315" r:id="rId49"/>
    <p:sldId id="316" r:id="rId50"/>
    <p:sldId id="300" r:id="rId51"/>
    <p:sldId id="304" r:id="rId52"/>
    <p:sldId id="301" r:id="rId53"/>
    <p:sldId id="302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2" autoAdjust="0"/>
    <p:restoredTop sz="94660"/>
  </p:normalViewPr>
  <p:slideViewPr>
    <p:cSldViewPr>
      <p:cViewPr varScale="1">
        <p:scale>
          <a:sx n="87" d="100"/>
          <a:sy n="87" d="100"/>
        </p:scale>
        <p:origin x="546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0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F0EF67-5CDC-47A0-B5A7-E8C5F831AB31}" type="datetimeFigureOut">
              <a:rPr lang="ru-RU" smtClean="0"/>
              <a:t>03.09.2024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44D6A-3F8F-455B-B4B4-4FF9C3A955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0132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958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767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03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962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2142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1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CE7F3-358A-4380-AF31-E65ABADD13C3}" type="datetime1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BB8DD-7F07-4CAA-B56C-BD4237F7C93C}" type="datetime1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284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69538-8F9F-4665-A52B-68562CBFFCD1}" type="datetime1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85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8C9C2-0769-4905-806C-96AE521EED3C}" type="datetime1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2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CCE45-BA27-4923-BC0D-F560DEB8B414}" type="datetime1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65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FE4F-6279-4B1F-9240-900005CAC63E}" type="datetime1">
              <a:rPr lang="ru-RU" smtClean="0"/>
              <a:t>03.09.2024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676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F91C-E8E7-4389-9F07-7389B380C4B8}" type="datetime1">
              <a:rPr lang="ru-RU" smtClean="0"/>
              <a:t>03.09.2024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07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76E16-8A3A-49FA-8E80-FDE971440C50}" type="datetime1">
              <a:rPr lang="ru-RU" smtClean="0"/>
              <a:t>03.09.2024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568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7410E-4F2C-4E3E-AA43-8B3EE3018C16}" type="datetime1">
              <a:rPr lang="ru-RU" smtClean="0"/>
              <a:t>03.09.2024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89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F6091-A68B-4E44-89D5-90DCF948FE89}" type="datetime1">
              <a:rPr lang="ru-RU" smtClean="0"/>
              <a:t>03.09.2024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279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3BB7F-0127-4273-A20A-1685C6273F04}" type="datetime1">
              <a:rPr lang="ru-RU" smtClean="0"/>
              <a:t>03.09.2024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97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2573-2BBF-4BE3-B86B-1D8D70F18123}" type="datetime1">
              <a:rPr lang="ru-RU" smtClean="0"/>
              <a:t>03.09.2024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5E5E9-5044-44FD-AF4C-DF91FC9F5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792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3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0"/>
            <a:ext cx="8826184" cy="10527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Lecture 2. 2D Regression and  Correlation coefficient</a:t>
            </a:r>
            <a:r>
              <a:rPr lang="ru-RU" sz="32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/ Двумерная регрессия и коэффициент корреляции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4" y="908720"/>
            <a:ext cx="8928992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3600" b="1" dirty="0"/>
          </a:p>
          <a:p>
            <a:pPr>
              <a:spcBef>
                <a:spcPts val="0"/>
              </a:spcBef>
            </a:pPr>
            <a:r>
              <a:rPr lang="en-US" b="1" dirty="0"/>
              <a:t>2D Regression in approximation perspective</a:t>
            </a:r>
          </a:p>
          <a:p>
            <a:pPr>
              <a:spcBef>
                <a:spcPts val="0"/>
              </a:spcBef>
            </a:pPr>
            <a:r>
              <a:rPr lang="en-US" b="1" dirty="0"/>
              <a:t>Relative error: DA and ML views</a:t>
            </a:r>
          </a:p>
          <a:p>
            <a:pPr>
              <a:spcBef>
                <a:spcPts val="0"/>
              </a:spcBef>
            </a:pPr>
            <a:r>
              <a:rPr lang="en-US" b="1" dirty="0"/>
              <a:t>Correlation coefficient, determinacy, properties</a:t>
            </a:r>
          </a:p>
          <a:p>
            <a:pPr>
              <a:spcBef>
                <a:spcPts val="0"/>
              </a:spcBef>
            </a:pPr>
            <a:r>
              <a:rPr lang="en-US" b="1" dirty="0"/>
              <a:t>Weird and False correlation examples</a:t>
            </a:r>
          </a:p>
          <a:p>
            <a:pPr>
              <a:spcBef>
                <a:spcPts val="0"/>
              </a:spcBef>
            </a:pPr>
            <a:r>
              <a:rPr lang="en-US" b="1" dirty="0"/>
              <a:t>Three frameworks for correlation coefficient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Naïve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Approximation</a:t>
            </a:r>
          </a:p>
          <a:p>
            <a:pPr lvl="1">
              <a:spcBef>
                <a:spcPts val="0"/>
              </a:spcBef>
            </a:pPr>
            <a:r>
              <a:rPr lang="en-US" sz="2000" b="1" dirty="0"/>
              <a:t>Probability: Gaussian distribution</a:t>
            </a:r>
          </a:p>
          <a:p>
            <a:pPr>
              <a:spcBef>
                <a:spcPts val="0"/>
              </a:spcBef>
            </a:pPr>
            <a:r>
              <a:rPr lang="en-US" b="1" dirty="0"/>
              <a:t>2D Regression in probability perspective</a:t>
            </a:r>
          </a:p>
          <a:p>
            <a:pPr marL="914400" lvl="2" indent="0">
              <a:spcBef>
                <a:spcPts val="0"/>
              </a:spcBef>
              <a:buNone/>
            </a:pPr>
            <a:endParaRPr lang="en-US" sz="2400" b="1" dirty="0"/>
          </a:p>
          <a:p>
            <a:r>
              <a:rPr lang="en-US" sz="2800" b="1" dirty="0"/>
              <a:t>If time permits: </a:t>
            </a:r>
            <a:endParaRPr lang="ru-RU" sz="2800" b="1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Different function and/or different criteria </a:t>
            </a:r>
            <a:endParaRPr lang="ru-RU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solidFill>
                  <a:srgbClr val="0070C0"/>
                </a:solidFill>
              </a:rPr>
              <a:t>Nature-inspired optimization</a:t>
            </a:r>
            <a:endParaRPr lang="en-US" sz="4000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regression, 8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Polishing first-order optimality equations: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              </a:t>
                </a:r>
                <a:r>
                  <a:rPr lang="en-US" sz="2400" b="1" dirty="0"/>
                  <a:t>(**)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(*)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nary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</a:t>
                </a:r>
                <a:r>
                  <a:rPr lang="en-US" sz="3000" b="1" dirty="0"/>
                  <a:t>Notice: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3000" b="1" i="1" smtClean="0">
                            <a:latin typeface="Cambria Math"/>
                          </a:rPr>
                          <m:t>=</m:t>
                        </m:r>
                        <m:r>
                          <a:rPr lang="en-US" sz="30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000" b="1" i="1" smtClean="0">
                            <a:latin typeface="Cambria Math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000" b="1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r>
                          <m:rPr>
                            <m:brk m:alnAt="23"/>
                          </m:rPr>
                          <a:rPr lang="en-US" sz="3000" b="1" i="1" smtClean="0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30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000" b="1" i="1">
                            <a:latin typeface="Cambria Math"/>
                          </a:rPr>
                          <m:t>𝒊</m:t>
                        </m:r>
                        <m:r>
                          <a:rPr lang="en-US" sz="3000" b="1" i="1">
                            <a:latin typeface="Cambria Math"/>
                          </a:rPr>
                          <m:t>=</m:t>
                        </m:r>
                        <m:r>
                          <a:rPr lang="en-US" sz="30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000" b="1" i="1">
                            <a:latin typeface="Cambria Math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lang="en-US" sz="3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30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000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0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0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r>
                          <m:rPr>
                            <m:brk m:alnAt="23"/>
                          </m:rPr>
                          <a:rPr lang="en-US" sz="3000" b="1" i="1"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3000" b="1" dirty="0"/>
                  <a:t>0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000" b="1" dirty="0"/>
                  <a:t>                       Therefore </a:t>
                </a:r>
                <a:r>
                  <a:rPr lang="en-US" sz="3000" b="1" dirty="0">
                    <a:solidFill>
                      <a:srgbClr val="0070C0"/>
                    </a:solidFill>
                  </a:rPr>
                  <a:t>                            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900" b="1" dirty="0">
                    <a:solidFill>
                      <a:srgbClr val="0070C0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sz="39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39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9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9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9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39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9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9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9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9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9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sz="39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sz="39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39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9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9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9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9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nary>
                        <m:r>
                          <a:rPr lang="en-US" sz="39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39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9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sz="39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39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39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endParaRPr lang="en-US" sz="39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3"/>
                <a:stretch>
                  <a:fillRect l="-2067" t="-14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" y="1440824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86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regression, 9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Polishing first-order optimality equations: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                                           </a:t>
                </a:r>
                <a:r>
                  <a:rPr lang="en-US" sz="5800" b="1" dirty="0">
                    <a:solidFill>
                      <a:srgbClr val="0070C0"/>
                    </a:solidFill>
                  </a:rPr>
                  <a:t>                              </a:t>
                </a:r>
                <a:r>
                  <a:rPr lang="en-US" sz="11200" b="1" dirty="0">
                    <a:solidFill>
                      <a:srgbClr val="0070C0"/>
                    </a:solidFill>
                  </a:rPr>
                  <a:t>                   </a:t>
                </a:r>
                <a:r>
                  <a:rPr lang="en-US" sz="12800" b="1" dirty="0"/>
                  <a:t>(**)</a:t>
                </a:r>
                <a:r>
                  <a:rPr lang="en-US" sz="12800" b="1" dirty="0">
                    <a:solidFill>
                      <a:srgbClr val="0070C0"/>
                    </a:solidFill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1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128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1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12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12800" b="1" dirty="0"/>
                  <a:t>         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12800" b="1" dirty="0"/>
                  <a:t>                                         (*)       </a:t>
                </a:r>
                <a14:m>
                  <m:oMath xmlns:m="http://schemas.openxmlformats.org/officeDocument/2006/math">
                    <m:r>
                      <a:rPr lang="en-US" sz="128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1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28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1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28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sz="1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sz="1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1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128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2800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nary>
                        <m:r>
                          <a:rPr lang="en-US" sz="1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1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sz="1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sz="1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sz="1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endParaRPr lang="en-US" sz="128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128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128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58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11200" b="1" dirty="0"/>
                  <a:t>         </a:t>
                </a:r>
                <a:r>
                  <a:rPr lang="en-US" sz="11200" b="1" dirty="0">
                    <a:solidFill>
                      <a:srgbClr val="C00000"/>
                    </a:solidFill>
                  </a:rPr>
                  <a:t>Notice: the denominator is the variance of </a:t>
                </a:r>
                <a:r>
                  <a:rPr lang="en-US" sz="11200" b="1" i="1" dirty="0">
                    <a:solidFill>
                      <a:srgbClr val="C00000"/>
                    </a:solidFill>
                  </a:rPr>
                  <a:t>x</a:t>
                </a:r>
                <a:r>
                  <a:rPr lang="en-US" sz="11200" b="1" dirty="0">
                    <a:solidFill>
                      <a:srgbClr val="C00000"/>
                    </a:solidFill>
                  </a:rPr>
                  <a:t>, </a:t>
                </a:r>
                <a:r>
                  <a:rPr lang="en-US" sz="11200" b="1" i="1" dirty="0">
                    <a:sym typeface="Symbol"/>
                  </a:rPr>
                  <a:t></a:t>
                </a:r>
                <a:r>
                  <a:rPr lang="en-US" sz="11200" b="1" i="1" baseline="30000" dirty="0">
                    <a:sym typeface="Symbol"/>
                  </a:rPr>
                  <a:t>2</a:t>
                </a:r>
                <a:r>
                  <a:rPr lang="en-US" sz="11200" b="1" i="1" dirty="0">
                    <a:sym typeface="Symbol"/>
                  </a:rPr>
                  <a:t>(x) </a:t>
                </a:r>
                <a:r>
                  <a:rPr lang="en-US" sz="11200" b="1" dirty="0">
                    <a:sym typeface="Symbol"/>
                  </a:rPr>
                  <a:t>!!!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11200" b="1" dirty="0">
                    <a:sym typeface="Symbol"/>
                  </a:rPr>
                  <a:t>     Introduce a symmetric expression, </a:t>
                </a:r>
                <a:r>
                  <a:rPr lang="en-US" sz="11200" b="1" dirty="0">
                    <a:solidFill>
                      <a:srgbClr val="0070C0"/>
                    </a:solidFill>
                    <a:sym typeface="Symbol"/>
                  </a:rPr>
                  <a:t>correlation coefficient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200" b="1" i="1" smtClean="0">
                          <a:solidFill>
                            <a:srgbClr val="0070C0"/>
                          </a:solidFill>
                          <a:latin typeface="Cambria Math"/>
                          <a:sym typeface="Symbol"/>
                        </a:rPr>
                        <m:t></m:t>
                      </m:r>
                      <m:r>
                        <a:rPr lang="en-US" sz="112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12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1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2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112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112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12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11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2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1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)/</m:t>
                          </m:r>
                          <m:r>
                            <a:rPr lang="en-US" sz="112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n-US" sz="112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(</m:t>
                          </m:r>
                          <m:r>
                            <a:rPr lang="en-US" sz="112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𝒙</m:t>
                          </m:r>
                          <m:r>
                            <a:rPr lang="en-US" sz="112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)(</m:t>
                          </m:r>
                          <m:r>
                            <a:rPr lang="en-US" sz="112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𝒚</m:t>
                          </m:r>
                          <m:r>
                            <a:rPr lang="en-US" sz="11200" b="1" i="1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12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58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3"/>
                <a:stretch>
                  <a:fillRect t="-3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" y="1440824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554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regression, 10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Polishing first-order optimality equations: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                                                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/>
                  <a:t>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                                              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nary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/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</m:oMath>
                </a14:m>
                <a:r>
                  <a:rPr lang="en-US" b="1" dirty="0"/>
                  <a:t>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The denominator is the variance of </a:t>
                </a:r>
                <a:r>
                  <a:rPr lang="en-US" sz="2400" b="1" i="1" dirty="0">
                    <a:solidFill>
                      <a:srgbClr val="C00000"/>
                    </a:solidFill>
                  </a:rPr>
                  <a:t>x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, </a:t>
                </a:r>
                <a:r>
                  <a:rPr lang="en-US" sz="2400" b="1" i="1" dirty="0">
                    <a:sym typeface="Symbol"/>
                  </a:rPr>
                  <a:t></a:t>
                </a:r>
                <a:r>
                  <a:rPr lang="en-US" sz="2400" b="1" i="1" baseline="30000" dirty="0">
                    <a:sym typeface="Symbol"/>
                  </a:rPr>
                  <a:t>2</a:t>
                </a:r>
                <a:r>
                  <a:rPr lang="en-US" sz="2400" b="1" i="1" dirty="0">
                    <a:sym typeface="Symbol"/>
                  </a:rPr>
                  <a:t>(x) </a:t>
                </a:r>
                <a:r>
                  <a:rPr lang="en-US" sz="2400" b="1" dirty="0">
                    <a:sym typeface="Symbol"/>
                  </a:rPr>
                  <a:t>!!!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>
                    <a:sym typeface="Symbol"/>
                  </a:rPr>
                  <a:t>              Using a symmetric expression, correlation coefficient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  <a:sym typeface="Symbol"/>
                        </a:rPr>
                        <m:t></m:t>
                      </m:r>
                      <m:r>
                        <a:rPr lang="en-US" sz="2400" b="1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)/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𝑵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(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)(</m:t>
                          </m:r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𝒚</m:t>
                          </m:r>
                          <m:r>
                            <a:rPr lang="en-US" sz="2400" b="1" i="1">
                              <a:solidFill>
                                <a:srgbClr val="0070C0"/>
                              </a:solidFill>
                              <a:latin typeface="Cambria Math"/>
                              <a:sym typeface="Symbol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leads to (*) rewritten as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/>
                  <a:t>    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3"/>
                <a:stretch>
                  <a:fillRect l="-2333" t="-1753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9" y="1440824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033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regression, 11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Polishing first-order optimality equations: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            (*)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where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/>
                  <a:t>                        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  <a:sym typeface="Symbol"/>
                      </a:rPr>
                      <m:t>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)</m:t>
                            </m:r>
                          </m:e>
                        </m:nary>
                        <m:sSub>
                          <m:sSubPr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acc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)/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𝑵</m:t>
                        </m:r>
                      </m:num>
                      <m:den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(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𝒙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)(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𝒚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endParaRPr lang="en-US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200" b="1" dirty="0"/>
                  <a:t>Have we found </a:t>
                </a:r>
                <a:r>
                  <a:rPr lang="en-US" sz="2400" b="1" dirty="0"/>
                  <a:t>a solution, the values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 and </a:t>
                </a:r>
                <a:r>
                  <a:rPr lang="en-US" sz="2400" b="1" i="1" dirty="0"/>
                  <a:t>b</a:t>
                </a:r>
                <a:r>
                  <a:rPr lang="en-US" sz="2400" b="1" dirty="0"/>
                  <a:t> minimizing the residuals squared </a:t>
                </a:r>
                <a:r>
                  <a:rPr lang="en-US" sz="2400" b="1" i="1" dirty="0"/>
                  <a:t>L(</a:t>
                </a:r>
                <a:r>
                  <a:rPr lang="en-US" sz="2400" b="1" i="1" dirty="0" err="1"/>
                  <a:t>a,b</a:t>
                </a:r>
                <a:r>
                  <a:rPr lang="en-US" sz="2400" b="1" i="1" dirty="0"/>
                  <a:t>)</a:t>
                </a:r>
                <a:r>
                  <a:rPr lang="en-US" sz="2400" b="1" dirty="0"/>
                  <a:t>?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200" b="1" dirty="0"/>
                  <a:t>Yes,</a:t>
                </a:r>
                <a:r>
                  <a:rPr lang="en-US" sz="2400" b="1" dirty="0"/>
                  <a:t> we have.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Remains to do</a:t>
                </a:r>
                <a:r>
                  <a:rPr lang="en-US" sz="3200" b="1" dirty="0"/>
                  <a:t>: find the minimum value of </a:t>
                </a:r>
                <a:r>
                  <a:rPr lang="en-US" sz="3200" b="1" i="1" dirty="0"/>
                  <a:t>L(</a:t>
                </a:r>
                <a:r>
                  <a:rPr lang="en-US" sz="3200" b="1" i="1" dirty="0" err="1"/>
                  <a:t>a,b</a:t>
                </a:r>
                <a:r>
                  <a:rPr lang="en-US" sz="3200" b="1" i="1" dirty="0"/>
                  <a:t>)</a:t>
                </a:r>
                <a:r>
                  <a:rPr lang="en-US" sz="3200" b="1" dirty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3"/>
                <a:stretch>
                  <a:fillRect l="-2333" t="-1753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268761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48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regression, 12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Finding minimum </a:t>
                </a:r>
                <a:r>
                  <a:rPr lang="en-US" sz="4000" b="1" i="1" dirty="0">
                    <a:solidFill>
                      <a:srgbClr val="0070C0"/>
                    </a:solidFill>
                  </a:rPr>
                  <a:t>L(</a:t>
                </a:r>
                <a:r>
                  <a:rPr lang="en-US" sz="4000" b="1" i="1" dirty="0" err="1">
                    <a:solidFill>
                      <a:srgbClr val="0070C0"/>
                    </a:solidFill>
                  </a:rPr>
                  <a:t>a,b</a:t>
                </a:r>
                <a:r>
                  <a:rPr lang="en-US" sz="4000" b="1" i="1" dirty="0">
                    <a:solidFill>
                      <a:srgbClr val="0070C0"/>
                    </a:solidFill>
                  </a:rPr>
                  <a:t>)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:      Put optimal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                          into formula for </a:t>
                </a:r>
                <a:r>
                  <a:rPr lang="en-US" sz="2400" b="1" i="1" dirty="0"/>
                  <a:t>L</a:t>
                </a:r>
                <a:r>
                  <a:rPr lang="en-US" sz="2400" b="1" dirty="0"/>
                  <a:t>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acc>
                              <m:accPr>
                                <m:chr m:val="̅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(</a:t>
                </a:r>
                <a:r>
                  <a:rPr lang="en-US" sz="2400" b="1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[</m:t>
                            </m:r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]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400" b="1" dirty="0"/>
                  <a:t>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    </m:t>
                    </m:r>
                  </m:oMath>
                </a14:m>
                <a:endParaRPr lang="en-US" sz="2400" b="1" i="0" dirty="0">
                  <a:latin typeface="Cambria Math"/>
                </a:endParaRP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b="1" i="1">
                                    <a:latin typeface="Cambria Math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𝑵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𝒚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  <m:t>𝒚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nary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sz="2400" b="1" i="1">
                                <a:latin typeface="Cambria Math"/>
                                <a:ea typeface="Cambria Math"/>
                              </a:rPr>
                              <m:t>𝝆</m:t>
                            </m:r>
                            <m:r>
                              <a:rPr lang="en-US" sz="2400" b="1" i="1" baseline="30000">
                                <a:latin typeface="Cambria Math"/>
                                <a:ea typeface="Cambria Math"/>
                              </a:rPr>
                              <m:t>𝟐</m:t>
                            </m:r>
                            <m:f>
                              <m:f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r>
                                  <a:rPr lang="en-US" sz="2400" b="1" i="1" baseline="3000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𝒚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𝝈</m:t>
                                </m:r>
                                <m:r>
                                  <a:rPr lang="en-US" sz="2400" b="1" i="1" baseline="3000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</m:d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𝒊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sz="2400" b="1" i="1">
                                    <a:latin typeface="Cambria Math"/>
                                    <a:ea typeface="Cambria Math"/>
                                  </a:rPr>
                                  <m:t>𝑵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400" b="1" i="1">
                                            <a:latin typeface="Cambria Math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b="1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1" i="1">
                                            <a:latin typeface="Cambria Math"/>
                                            <a:ea typeface="Cambria Math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sz="2400" b="1" i="1" baseline="30000" smtClean="0">
                                    <a:latin typeface="Cambria Math"/>
                                    <a:ea typeface="Cambria Math"/>
                                  </a:rPr>
                                  <m:t>𝟐</m:t>
                                </m:r>
                              </m:e>
                            </m:nary>
                          </m:e>
                          <m:sup/>
                        </m:sSup>
                      </m:e>
                    </m:nary>
                  </m:oMath>
                </a14:m>
                <a:r>
                  <a:rPr lang="en-US" sz="2400" b="1" dirty="0"/>
                  <a:t> </a:t>
                </a:r>
                <a:r>
                  <a:rPr lang="en-US" sz="1900" b="1" dirty="0">
                    <a:solidFill>
                      <a:srgbClr val="C00000"/>
                    </a:solidFill>
                  </a:rPr>
                  <a:t>(II)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=</m:t>
                    </m:r>
                    <m:r>
                      <a:rPr lang="en-US" sz="2400" b="1" i="1">
                        <a:latin typeface="Cambria Math"/>
                      </a:rPr>
                      <m:t>𝑵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400" b="1" i="1">
                        <a:latin typeface="Cambria Math"/>
                      </a:rPr>
                      <m:t>−</m:t>
                    </m:r>
                    <m:r>
                      <a:rPr lang="en-US" sz="2400" b="1" i="1">
                        <a:latin typeface="Cambria Math"/>
                      </a:rPr>
                      <m:t>𝟐</m:t>
                    </m:r>
                    <m:r>
                      <a:rPr lang="en-US" sz="2400" b="1" i="1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𝝆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baseline="30000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+</m:t>
                    </m:r>
                    <m:r>
                      <a:rPr lang="en-US" sz="2400" b="1" i="1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  <a:ea typeface="Cambria Math"/>
                      </a:rPr>
                      <m:t>𝝆</m:t>
                    </m:r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baseline="30000">
                            <a:latin typeface="Cambria Math"/>
                          </a:rPr>
                          <m:t>𝟐</m:t>
                        </m:r>
                        <m:r>
                          <a:rPr lang="en-US" sz="2400" b="1" i="1"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400" b="1" dirty="0"/>
                  <a:t> = </a:t>
                </a:r>
                <a14:m>
                  <m:oMath xmlns:m="http://schemas.openxmlformats.org/officeDocument/2006/math">
                    <m:r>
                      <a:rPr lang="en-US" sz="3500" b="1" i="1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sSup>
                      <m:sSup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35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5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5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500" b="1" dirty="0">
                    <a:solidFill>
                      <a:srgbClr val="0070C0"/>
                    </a:solidFill>
                  </a:rPr>
                  <a:t>)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(iii)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3"/>
                <a:stretch>
                  <a:fillRect l="-2067" t="-1461" r="-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268761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105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b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</a:t>
            </a:r>
            <a:r>
              <a:rPr lang="en-US" sz="3600" b="1" dirty="0"/>
              <a:t>Linear regression, 13: all solved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                              Optimal slope and intercept found:</a:t>
                </a:r>
                <a:endParaRPr lang="en-US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The minimum quadratic residual, averaged: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</m:nary>
                  </m:oMath>
                </a14:m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>
                    <a:solidFill>
                      <a:srgbClr val="0070C0"/>
                    </a:solidFill>
                  </a:rPr>
                  <a:t>) </a:t>
                </a:r>
                <a:r>
                  <a:rPr lang="en-US" sz="3200" b="1" dirty="0"/>
                  <a:t>      </a:t>
                </a:r>
                <a:r>
                  <a:rPr lang="en-US" sz="2400" b="1" dirty="0"/>
                  <a:t>(***)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</a:t>
                </a:r>
                <a:r>
                  <a:rPr lang="en-US" sz="3200" b="1" dirty="0"/>
                  <a:t>                                   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So what?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  <a:blipFill>
                <a:blip r:embed="rId3"/>
                <a:stretch>
                  <a:fillRect t="-9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052738"/>
            <a:ext cx="2059892" cy="154491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323528" y="1196752"/>
            <a:ext cx="1872208" cy="115212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094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</a:t>
            </a:r>
            <a:r>
              <a:rPr lang="en-US" sz="3600" b="1" dirty="0"/>
              <a:t>Correlation and determinacy coefficients: properties and meaning 1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580526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                              </a:t>
                </a:r>
                <a:r>
                  <a:rPr lang="en-US" i="1" dirty="0">
                    <a:solidFill>
                      <a:srgbClr val="0070C0"/>
                    </a:solidFill>
                  </a:rPr>
                  <a:t>y=</a:t>
                </a:r>
                <a:r>
                  <a:rPr lang="en-US" i="1" dirty="0" err="1">
                    <a:solidFill>
                      <a:srgbClr val="0070C0"/>
                    </a:solidFill>
                  </a:rPr>
                  <a:t>ax+b</a:t>
                </a:r>
                <a:endParaRPr lang="en-US" b="1" i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The minimum value of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/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</m:nary>
                  </m:oMath>
                </a14:m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) </a:t>
                </a:r>
                <a:r>
                  <a:rPr lang="en-US" b="1" dirty="0"/>
                  <a:t>   </a:t>
                </a:r>
                <a:r>
                  <a:rPr lang="en-US" sz="2400" b="1" dirty="0"/>
                  <a:t>(***)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Equation  (***)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200" b="1" dirty="0"/>
                  <a:t>,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the determinacy coefficient</a:t>
                </a:r>
                <a:r>
                  <a:rPr lang="en-US" sz="2400" b="1" dirty="0"/>
                  <a:t>,  is the proportion of the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r>
                  <a:rPr lang="en-US" sz="2400" b="1" dirty="0"/>
                  <a:t> taken into account by the linear regression of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y</a:t>
                </a:r>
                <a:r>
                  <a:rPr lang="en-US" sz="2400" b="1" dirty="0"/>
                  <a:t> over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x.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Value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L(</a:t>
                </a:r>
                <a:r>
                  <a:rPr lang="en-US" sz="2400" b="1" i="1" dirty="0" err="1">
                    <a:solidFill>
                      <a:srgbClr val="0070C0"/>
                    </a:solidFill>
                  </a:rPr>
                  <a:t>a,b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)/N </a:t>
                </a:r>
                <a:r>
                  <a:rPr lang="en-US" sz="2400" b="1" dirty="0"/>
                  <a:t>in  (***) is referred to as the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residual variance</a:t>
                </a:r>
                <a:r>
                  <a:rPr lang="en-US" sz="3200" b="1" dirty="0"/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5805264"/>
              </a:xfrm>
              <a:blipFill>
                <a:blip r:embed="rId3"/>
                <a:stretch>
                  <a:fillRect l="-1000" t="-10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052738"/>
            <a:ext cx="2059892" cy="154491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323528" y="1196752"/>
            <a:ext cx="1872208" cy="115212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b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dirty="0"/>
              <a:t>Correlation coefficient: </a:t>
            </a:r>
            <a:r>
              <a:rPr lang="en-US" b="1" dirty="0">
                <a:solidFill>
                  <a:schemeClr val="accent1"/>
                </a:solidFill>
              </a:rPr>
              <a:t>four</a:t>
            </a:r>
            <a:r>
              <a:rPr lang="en-US" sz="3600" b="1" dirty="0"/>
              <a:t> properties, 2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>
                    <a:solidFill>
                      <a:srgbClr val="0070C0"/>
                    </a:solidFill>
                  </a:rPr>
                  <a:t>                              Final linear regression optimality equations:</a:t>
                </a:r>
                <a:endParaRPr lang="en-US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     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/>
                          </a:rPr>
                          <m:t>𝒂</m:t>
                        </m:r>
                        <m:r>
                          <a:rPr lang="en-US" sz="2400" b="1" i="1">
                            <a:latin typeface="Cambria Math"/>
                          </a:rPr>
                          <m:t>,</m:t>
                        </m:r>
                        <m:r>
                          <a:rPr lang="en-US" sz="2400" b="1" i="1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/</m:t>
                    </m:r>
                    <m:r>
                      <a:rPr lang="en-US" sz="2400" b="1" i="1" smtClean="0">
                        <a:latin typeface="Cambria Math"/>
                      </a:rPr>
                      <m:t>𝑵</m:t>
                    </m:r>
                    <m:r>
                      <a:rPr lang="en-US" sz="2400" b="1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/>
                          </a:rPr>
                          <m:t>/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</m:nary>
                  </m:oMath>
                </a14:m>
                <a:r>
                  <a:rPr lang="en-US" sz="2400" b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d>
                      <m:d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) </a:t>
                </a:r>
                <a:r>
                  <a:rPr lang="en-US" sz="2400" b="1" dirty="0"/>
                  <a:t>      (***)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/>
                  <a:t>The determinacy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is within interval [0,1]; the correlation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/>
                    </m:sSup>
                  </m:oMath>
                </a14:m>
                <a:r>
                  <a:rPr lang="en-US" sz="2400" b="1" dirty="0"/>
                  <a:t>, within [-1, +1]. </a:t>
                </a:r>
                <a:r>
                  <a:rPr lang="en-US" sz="1600" b="1" dirty="0"/>
                  <a:t>Indeed, 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/>
                  <a:t>)</a:t>
                </a:r>
                <a:r>
                  <a:rPr lang="en-US" sz="1600" b="1" dirty="0">
                    <a:sym typeface="Symbol"/>
                  </a:rPr>
                  <a:t>0 because L 0.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>
                    <a:sym typeface="Symbol"/>
                  </a:rPr>
                  <a:t>Coefficient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is 1 or -1 if and only if regression equation </a:t>
                </a:r>
                <a:r>
                  <a:rPr lang="en-US" sz="2400" b="1" dirty="0">
                    <a:solidFill>
                      <a:srgbClr val="0070C0"/>
                    </a:solidFill>
                    <a:sym typeface="Symbol"/>
                  </a:rPr>
                  <a:t>y=</a:t>
                </a:r>
                <a:r>
                  <a:rPr lang="en-US" sz="2400" b="1" dirty="0" err="1">
                    <a:solidFill>
                      <a:srgbClr val="0070C0"/>
                    </a:solidFill>
                    <a:sym typeface="Symbol"/>
                  </a:rPr>
                  <a:t>ax+b</a:t>
                </a:r>
                <a:r>
                  <a:rPr lang="en-US" sz="2400" b="1" dirty="0">
                    <a:sym typeface="Symbol"/>
                  </a:rPr>
                  <a:t> is true for every </a:t>
                </a:r>
                <a:r>
                  <a:rPr lang="en-US" sz="2400" b="1" dirty="0" err="1">
                    <a:sym typeface="Symbol"/>
                  </a:rPr>
                  <a:t>i</a:t>
                </a:r>
                <a:r>
                  <a:rPr lang="en-US" sz="2400" b="1" dirty="0">
                    <a:sym typeface="Symbol"/>
                  </a:rPr>
                  <a:t>=1,2,…,N with no errors. </a:t>
                </a:r>
                <a:r>
                  <a:rPr lang="en-US" sz="1600" b="1" dirty="0">
                    <a:sym typeface="Symbol"/>
                  </a:rPr>
                  <a:t>Indeed, L=0 only if all the items are zero.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>
                    <a:sym typeface="Symbol"/>
                  </a:rPr>
                  <a:t>Coefficient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 is 0 if and only if the slope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a</a:t>
                </a:r>
                <a:r>
                  <a:rPr lang="en-US" sz="2400" b="1" dirty="0">
                    <a:solidFill>
                      <a:srgbClr val="0070C0"/>
                    </a:solidFill>
                    <a:sym typeface="Symbol"/>
                  </a:rPr>
                  <a:t>=0</a:t>
                </a:r>
                <a:r>
                  <a:rPr lang="en-US" sz="2400" b="1" dirty="0">
                    <a:sym typeface="Symbol"/>
                  </a:rPr>
                  <a:t>, </a:t>
                </a:r>
                <a:r>
                  <a:rPr lang="en-US" sz="1600" b="1" dirty="0">
                    <a:sym typeface="Symbol"/>
                  </a:rPr>
                  <a:t>because of (*)</a:t>
                </a:r>
                <a:r>
                  <a:rPr lang="en-US" sz="2400" b="1" dirty="0">
                    <a:sym typeface="Symbol"/>
                  </a:rPr>
                  <a:t>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/>
                  <a:t>The sign of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 </a:t>
                </a:r>
                <a:r>
                  <a:rPr lang="en-US" sz="2400" b="1" dirty="0"/>
                  <a:t>is the sign of the slope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a</a:t>
                </a:r>
                <a:r>
                  <a:rPr lang="en-US" sz="2400" b="1" dirty="0"/>
                  <a:t>; therefore, 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 and </a:t>
                </a:r>
                <a:r>
                  <a:rPr lang="en-US" sz="2400" b="1" i="1" dirty="0"/>
                  <a:t>y</a:t>
                </a:r>
                <a:r>
                  <a:rPr lang="en-US" sz="2400" b="1" dirty="0"/>
                  <a:t> are related positively if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&gt;0, </a:t>
                </a:r>
                <a:r>
                  <a:rPr lang="en-US" sz="2400" b="1" dirty="0">
                    <a:sym typeface="Symbol"/>
                  </a:rPr>
                  <a:t>and negatively, if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&lt;0</a:t>
                </a:r>
                <a:r>
                  <a:rPr lang="en-US" sz="2400" b="1" dirty="0">
                    <a:sym typeface="Symbol"/>
                  </a:rPr>
                  <a:t>.</a:t>
                </a:r>
                <a:r>
                  <a:rPr lang="en-US" sz="2400" b="1" dirty="0"/>
                  <a:t>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  <a:blipFill>
                <a:blip r:embed="rId3"/>
                <a:stretch>
                  <a:fillRect l="-1067" t="-962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44" y="1052738"/>
            <a:ext cx="2059892" cy="1544919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323528" y="1196752"/>
            <a:ext cx="1872208" cy="115212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731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b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</a:t>
            </a:r>
            <a:r>
              <a:rPr lang="en-US" sz="3600" b="1" dirty="0"/>
              <a:t>Correlation coefficient: properties and meaning, 3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/>
                  <a:t>The determinacy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 is within interval [0,1]; the correlation coefficient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/>
                    </m:sSup>
                  </m:oMath>
                </a14:m>
                <a:r>
                  <a:rPr lang="en-US" sz="2400" b="1" dirty="0"/>
                  <a:t>, within [-1, +1]. </a:t>
                </a:r>
                <a:r>
                  <a:rPr lang="en-US" sz="1600" b="1" dirty="0"/>
                  <a:t>Indeed, (1-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𝝆</m:t>
                        </m:r>
                      </m:e>
                      <m:sup>
                        <m:r>
                          <a:rPr lang="en-US" sz="16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600" b="1" dirty="0"/>
                  <a:t>)</a:t>
                </a:r>
                <a:r>
                  <a:rPr lang="en-US" sz="1600" b="1" dirty="0">
                    <a:sym typeface="Symbol"/>
                  </a:rPr>
                  <a:t>0 because L 0.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>
                    <a:sym typeface="Symbol"/>
                  </a:rPr>
                  <a:t>Coefficient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is 1 or -1 if and only if regression equation </a:t>
                </a:r>
                <a:r>
                  <a:rPr lang="en-US" sz="2400" b="1" dirty="0">
                    <a:solidFill>
                      <a:srgbClr val="0070C0"/>
                    </a:solidFill>
                    <a:sym typeface="Symbol"/>
                  </a:rPr>
                  <a:t>y=</a:t>
                </a:r>
                <a:r>
                  <a:rPr lang="en-US" sz="2400" b="1" dirty="0" err="1">
                    <a:solidFill>
                      <a:srgbClr val="0070C0"/>
                    </a:solidFill>
                    <a:sym typeface="Symbol"/>
                  </a:rPr>
                  <a:t>ax+b</a:t>
                </a:r>
                <a:r>
                  <a:rPr lang="en-US" sz="2400" b="1" dirty="0">
                    <a:sym typeface="Symbol"/>
                  </a:rPr>
                  <a:t> is true for every </a:t>
                </a:r>
                <a:r>
                  <a:rPr lang="en-US" sz="2400" b="1" dirty="0" err="1">
                    <a:sym typeface="Symbol"/>
                  </a:rPr>
                  <a:t>i</a:t>
                </a:r>
                <a:r>
                  <a:rPr lang="en-US" sz="2400" b="1" dirty="0">
                    <a:sym typeface="Symbol"/>
                  </a:rPr>
                  <a:t>=1,2,…,N with no errors. </a:t>
                </a:r>
                <a:r>
                  <a:rPr lang="en-US" sz="1600" b="1" dirty="0">
                    <a:sym typeface="Symbol"/>
                  </a:rPr>
                  <a:t>Indeed, L=0 only if all the items are zero.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>
                    <a:sym typeface="Symbol"/>
                  </a:rPr>
                  <a:t>Coefficient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 is 0 if and only if the slope </a:t>
                </a:r>
                <a:r>
                  <a:rPr lang="en-US" sz="2400" b="1" i="1" dirty="0">
                    <a:sym typeface="Symbol"/>
                  </a:rPr>
                  <a:t>a</a:t>
                </a:r>
                <a:r>
                  <a:rPr lang="en-US" sz="2400" b="1" dirty="0">
                    <a:sym typeface="Symbol"/>
                  </a:rPr>
                  <a:t>=0, </a:t>
                </a:r>
                <a:r>
                  <a:rPr lang="en-US" sz="1600" b="1" dirty="0">
                    <a:sym typeface="Symbol"/>
                  </a:rPr>
                  <a:t>because of (*)</a:t>
                </a:r>
                <a:r>
                  <a:rPr lang="en-US" sz="2400" b="1" dirty="0">
                    <a:sym typeface="Symbol"/>
                  </a:rPr>
                  <a:t>.</a:t>
                </a:r>
              </a:p>
              <a:p>
                <a:pPr marL="514350" indent="-514350">
                  <a:spcAft>
                    <a:spcPts val="600"/>
                  </a:spcAft>
                  <a:buAutoNum type="romanLcParenBoth"/>
                </a:pPr>
                <a:r>
                  <a:rPr lang="en-US" sz="2400" b="1" dirty="0"/>
                  <a:t>The sign of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  </a:t>
                </a:r>
                <a:r>
                  <a:rPr lang="en-US" sz="2400" b="1" dirty="0"/>
                  <a:t>is the sign of the slope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; therefore, 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 and </a:t>
                </a:r>
                <a:r>
                  <a:rPr lang="en-US" sz="2400" b="1" i="1" dirty="0"/>
                  <a:t>y</a:t>
                </a:r>
                <a:r>
                  <a:rPr lang="en-US" sz="2400" b="1" dirty="0"/>
                  <a:t> are related positively if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&gt;0, </a:t>
                </a:r>
                <a:r>
                  <a:rPr lang="en-US" sz="2400" b="1" dirty="0">
                    <a:sym typeface="Symbol"/>
                  </a:rPr>
                  <a:t>and negatively, if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&lt;0</a:t>
                </a:r>
                <a:r>
                  <a:rPr lang="en-US" sz="2400" b="1" dirty="0">
                    <a:sym typeface="Symbol"/>
                  </a:rPr>
                  <a:t>.</a:t>
                </a:r>
                <a:r>
                  <a:rPr lang="en-US" sz="2400" b="1" dirty="0"/>
                  <a:t>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200" b="1" dirty="0">
                    <a:solidFill>
                      <a:srgbClr val="C00000"/>
                    </a:solidFill>
                  </a:rPr>
                  <a:t>These show that correlation coefficient is a measure of extent of a </a:t>
                </a:r>
                <a:r>
                  <a:rPr lang="en-US" sz="4000" b="1" dirty="0">
                    <a:solidFill>
                      <a:srgbClr val="C00000"/>
                    </a:solidFill>
                  </a:rPr>
                  <a:t>linear relation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between x and y.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  <a:blipFill>
                <a:blip r:embed="rId3"/>
                <a:stretch>
                  <a:fillRect l="-1667" t="-1444" r="-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6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99140"/>
            <a:ext cx="4530626" cy="3884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Meaning of </a:t>
            </a:r>
            <a:r>
              <a:rPr lang="en-US" sz="3600" b="1" i="1" dirty="0">
                <a:solidFill>
                  <a:srgbClr val="0070C0"/>
                </a:solidFill>
                <a:sym typeface="Symbol"/>
              </a:rPr>
              <a:t> </a:t>
            </a:r>
            <a:r>
              <a:rPr lang="en-US" sz="3600" b="1" dirty="0"/>
              <a:t>: Good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C00000"/>
                    </a:solidFill>
                  </a:rPr>
                  <a:t> Iris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  Petal Width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through Petal Length </a:t>
                </a:r>
                <a:r>
                  <a:rPr lang="en-US" sz="3600" b="1" dirty="0"/>
                  <a:t> 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y=a*</a:t>
                </a:r>
                <a:r>
                  <a:rPr lang="en-US" sz="3600" b="1" dirty="0" err="1">
                    <a:solidFill>
                      <a:srgbClr val="0070C0"/>
                    </a:solidFill>
                  </a:rPr>
                  <a:t>x+b</a:t>
                </a:r>
                <a:endParaRPr lang="en-US" sz="3600" b="1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(*)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/>
                  <a:t>&gt;&gt; x=iris(:,3);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/>
                  <a:t>&gt;&gt; y=iris(:,4);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/>
                  <a:t>&gt;&gt; </a:t>
                </a:r>
                <a:r>
                  <a:rPr lang="es-ES" sz="2400" b="1" dirty="0">
                    <a:sym typeface="Symbol"/>
                  </a:rPr>
                  <a:t> </a:t>
                </a:r>
                <a:r>
                  <a:rPr lang="es-ES" sz="2400" b="1" dirty="0"/>
                  <a:t>=corr(x,y)% </a:t>
                </a:r>
                <a:r>
                  <a:rPr lang="es-ES" sz="2400" b="1" dirty="0">
                    <a:sym typeface="Symbol"/>
                  </a:rPr>
                  <a:t> </a:t>
                </a:r>
                <a:r>
                  <a:rPr lang="es-ES" sz="2400" b="1" dirty="0"/>
                  <a:t>=0.9629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s-ES" sz="2400" b="1" dirty="0"/>
                  <a:t>Even inspite that points (x</a:t>
                </a:r>
                <a:r>
                  <a:rPr lang="es-ES" sz="2400" b="1" baseline="-25000" dirty="0"/>
                  <a:t>i</a:t>
                </a:r>
                <a:r>
                  <a:rPr lang="es-ES" sz="2400" b="1" dirty="0"/>
                  <a:t>,y</a:t>
                </a:r>
                <a:r>
                  <a:rPr lang="es-ES" sz="2400" b="1" baseline="-25000" dirty="0"/>
                  <a:t>i</a:t>
                </a:r>
                <a:r>
                  <a:rPr lang="es-ES" sz="2400" b="1" dirty="0"/>
                  <a:t>)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s-ES" sz="2400" b="1" dirty="0"/>
                  <a:t>are not exactly on a line, determinacy </a:t>
                </a:r>
                <a:r>
                  <a:rPr lang="es-ES" sz="2400" b="1" dirty="0">
                    <a:solidFill>
                      <a:srgbClr val="0070C0"/>
                    </a:solidFill>
                    <a:sym typeface="Symbol"/>
                  </a:rPr>
                  <a:t> </a:t>
                </a:r>
                <a:r>
                  <a:rPr lang="es-ES" sz="24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s-ES" sz="2400" b="1" dirty="0">
                    <a:solidFill>
                      <a:srgbClr val="0070C0"/>
                    </a:solidFill>
                  </a:rPr>
                  <a:t>=92.7% </a:t>
                </a:r>
                <a:endParaRPr lang="ru-RU" sz="2400" b="1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ru-RU" sz="2400" b="1" dirty="0">
                    <a:solidFill>
                      <a:srgbClr val="0070C0"/>
                    </a:solidFill>
                  </a:rPr>
                  <a:t>                             </a:t>
                </a:r>
                <a:r>
                  <a:rPr lang="es-ES" sz="2400" b="1" dirty="0">
                    <a:solidFill>
                      <a:srgbClr val="0070C0"/>
                    </a:solidFill>
                  </a:rPr>
                  <a:t>(7.3% of y-scatter left unexplained)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fr-FR" sz="2400" b="1" dirty="0"/>
                  <a:t>slope = </a:t>
                </a:r>
                <a:r>
                  <a:rPr lang="ru-RU" sz="2400" b="1" dirty="0"/>
                  <a:t> </a:t>
                </a:r>
                <a:r>
                  <a:rPr lang="fr-FR" sz="2400" b="1" dirty="0"/>
                  <a:t>0.4158</a:t>
                </a:r>
                <a:r>
                  <a:rPr lang="ru-RU" sz="2400" b="1" dirty="0"/>
                  <a:t>; </a:t>
                </a:r>
                <a:r>
                  <a:rPr lang="fr-FR" sz="2400" b="1" dirty="0"/>
                  <a:t>intercept = -0.3631 (</a:t>
                </a:r>
                <a:r>
                  <a:rPr lang="ru-RU" sz="2400" b="1" dirty="0">
                    <a:solidFill>
                      <a:srgbClr val="C00000"/>
                    </a:solidFill>
                  </a:rPr>
                  <a:t>красная линия; </a:t>
                </a:r>
                <a:r>
                  <a:rPr lang="ru-RU" sz="2400" b="1" dirty="0">
                    <a:solidFill>
                      <a:srgbClr val="0070C0"/>
                    </a:solidFill>
                  </a:rPr>
                  <a:t>голубая – от руки</a:t>
                </a:r>
                <a:r>
                  <a:rPr lang="fr-FR" sz="2400" b="1" dirty="0"/>
                  <a:t>)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4"/>
                <a:stretch>
                  <a:fillRect l="-1067" t="-1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19</a:t>
            </a:fld>
            <a:endParaRPr lang="ru-RU" dirty="0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4427984" y="1249444"/>
            <a:ext cx="4752528" cy="33843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02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Iris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Scatterplots </a:t>
            </a:r>
            <a:r>
              <a:rPr lang="en-US" sz="32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(Sepal and Petal)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6200" b="1" dirty="0">
                <a:solidFill>
                  <a:srgbClr val="0070C0"/>
                </a:solidFill>
              </a:rPr>
              <a:t>                 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6200" b="1" dirty="0">
                <a:solidFill>
                  <a:srgbClr val="0070C0"/>
                </a:solidFill>
              </a:rPr>
              <a:t>                                                      Sepal length-width plot                                 Petal length-width plot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0070C0"/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(noticeable correlation)</a:t>
            </a:r>
            <a:endParaRPr lang="es-ES" sz="40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s-ES" sz="40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s-ES" sz="40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endParaRPr lang="es-ES" sz="74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s-ES" sz="7400" b="1" dirty="0">
                <a:solidFill>
                  <a:srgbClr val="C00000"/>
                </a:solidFill>
              </a:rPr>
              <a:t>The views: 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s-ES" sz="7400" b="1" dirty="0">
                <a:solidFill>
                  <a:srgbClr val="C00000"/>
                </a:solidFill>
              </a:rPr>
              <a:t>Do</a:t>
            </a:r>
            <a:r>
              <a:rPr lang="ru-RU" sz="7400" b="1" dirty="0">
                <a:solidFill>
                  <a:srgbClr val="C00000"/>
                </a:solidFill>
              </a:rPr>
              <a:t> </a:t>
            </a:r>
            <a:r>
              <a:rPr lang="es-ES" sz="7400" b="1" dirty="0">
                <a:solidFill>
                  <a:srgbClr val="C00000"/>
                </a:solidFill>
              </a:rPr>
              <a:t>differ!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7400" b="1" dirty="0"/>
              <a:t>Correlate?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7400" b="1" dirty="0" err="1"/>
              <a:t>MatLab</a:t>
            </a:r>
            <a:r>
              <a:rPr lang="en-US" sz="7400" b="1" dirty="0"/>
              <a:t>: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7400" b="1" dirty="0">
                <a:solidFill>
                  <a:schemeClr val="accent4">
                    <a:lumMod val="75000"/>
                  </a:schemeClr>
                </a:solidFill>
              </a:rPr>
              <a:t>&gt;&gt; subplot(1,2,1);plot(iris(:,1),iris(:,2),'b.');     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7400" b="1" dirty="0">
                <a:solidFill>
                  <a:schemeClr val="accent4">
                    <a:lumMod val="75000"/>
                  </a:schemeClr>
                </a:solidFill>
              </a:rPr>
              <a:t>&gt;&gt; subplot(1,2,2);plot(iris(:,3),iris(:,4),'b.');</a:t>
            </a:r>
            <a:endParaRPr lang="en-US" sz="7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666706"/>
            <a:ext cx="7368437" cy="393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347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99140"/>
            <a:ext cx="4530626" cy="3884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5486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</a:pPr>
            <a:br>
              <a:rPr lang="en-US" sz="2800" b="1" i="1" dirty="0">
                <a:solidFill>
                  <a:srgbClr val="0070C0"/>
                </a:solidFill>
                <a:sym typeface="Symbol"/>
              </a:rPr>
            </a:br>
            <a:r>
              <a:rPr lang="en-US" sz="3600" b="1" dirty="0">
                <a:solidFill>
                  <a:srgbClr val="FF0000"/>
                </a:solidFill>
              </a:rPr>
              <a:t>High determinacy warrants no high precision: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Iris</a:t>
            </a:r>
            <a:r>
              <a:rPr lang="en-US" sz="4000" b="1" dirty="0">
                <a:solidFill>
                  <a:srgbClr val="0070C0"/>
                </a:solidFill>
              </a:rPr>
              <a:t>  </a:t>
            </a:r>
            <a:r>
              <a:rPr lang="en-US" sz="3200" b="1" dirty="0">
                <a:solidFill>
                  <a:srgbClr val="0070C0"/>
                </a:solidFill>
              </a:rPr>
              <a:t>Petal Width=0.4158*x- 0.3631    (</a:t>
            </a:r>
            <a:r>
              <a:rPr lang="en-US" sz="3200" b="1" dirty="0">
                <a:solidFill>
                  <a:srgbClr val="0070C0"/>
                </a:solidFill>
                <a:sym typeface="Symbol"/>
              </a:rPr>
              <a:t>)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2400" b="1" dirty="0"/>
              <a:t>Although points (x</a:t>
            </a:r>
            <a:r>
              <a:rPr lang="es-ES" sz="2400" b="1" baseline="-25000" dirty="0"/>
              <a:t>i</a:t>
            </a:r>
            <a:r>
              <a:rPr lang="es-ES" sz="2400" b="1" dirty="0"/>
              <a:t>,y</a:t>
            </a:r>
            <a:r>
              <a:rPr lang="es-ES" sz="2400" b="1" baseline="-25000" dirty="0"/>
              <a:t>i</a:t>
            </a:r>
            <a:r>
              <a:rPr lang="es-ES" sz="2400" b="1" dirty="0"/>
              <a:t>) do not fit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2400" b="1" dirty="0"/>
              <a:t>the </a:t>
            </a:r>
            <a:r>
              <a:rPr lang="fr-FR" sz="2400" b="1" dirty="0">
                <a:solidFill>
                  <a:srgbClr val="C00000"/>
                </a:solidFill>
              </a:rPr>
              <a:t>regression line</a:t>
            </a:r>
            <a:r>
              <a:rPr lang="es-ES" sz="2400" b="1" dirty="0"/>
              <a:t>,  </a:t>
            </a:r>
            <a:r>
              <a:rPr lang="es-ES" sz="2400" b="1" dirty="0">
                <a:solidFill>
                  <a:srgbClr val="0070C0"/>
                </a:solidFill>
                <a:sym typeface="Symbol"/>
              </a:rPr>
              <a:t></a:t>
            </a:r>
            <a:r>
              <a:rPr lang="es-ES" sz="2400" b="1" baseline="30000" dirty="0">
                <a:solidFill>
                  <a:srgbClr val="0070C0"/>
                </a:solidFill>
              </a:rPr>
              <a:t>2</a:t>
            </a:r>
            <a:r>
              <a:rPr lang="es-ES" sz="2400" b="1" dirty="0">
                <a:solidFill>
                  <a:srgbClr val="0070C0"/>
                </a:solidFill>
              </a:rPr>
              <a:t>=92.7% -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s-ES" sz="2400" b="1" dirty="0">
                <a:solidFill>
                  <a:srgbClr val="C00000"/>
                </a:solidFill>
              </a:rPr>
              <a:t>Almost unity!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Test for the errors at  prediction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n.       x      y     </a:t>
            </a:r>
            <a:r>
              <a:rPr lang="en-US" sz="2400" b="1" dirty="0">
                <a:solidFill>
                  <a:srgbClr val="0070C0"/>
                </a:solidFill>
              </a:rPr>
              <a:t>PW</a:t>
            </a:r>
            <a:r>
              <a:rPr lang="en-US" sz="2400" b="1" dirty="0">
                <a:solidFill>
                  <a:srgbClr val="0070C0"/>
                </a:solidFill>
                <a:sym typeface="Symbol"/>
              </a:rPr>
              <a:t></a:t>
            </a:r>
            <a:r>
              <a:rPr lang="en-US" sz="2400" b="1" dirty="0">
                <a:solidFill>
                  <a:srgbClr val="0070C0"/>
                </a:solidFill>
              </a:rPr>
              <a:t>    </a:t>
            </a:r>
            <a:r>
              <a:rPr lang="en-US" sz="2400" b="1" dirty="0"/>
              <a:t>error,%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23    1.4    </a:t>
            </a:r>
            <a:r>
              <a:rPr lang="en-US" sz="2400" b="1" dirty="0">
                <a:solidFill>
                  <a:srgbClr val="C00000"/>
                </a:solidFill>
              </a:rPr>
              <a:t>0.1    0.22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51    4.5    1.5    1.51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b="1" dirty="0"/>
              <a:t>    86    4.3    1.3    1.42</a:t>
            </a: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138   </a:t>
            </a:r>
            <a:r>
              <a:rPr lang="ru-RU" sz="2400" b="1" dirty="0"/>
              <a:t> </a:t>
            </a:r>
            <a:r>
              <a:rPr lang="en-US" sz="2400" b="1" dirty="0"/>
              <a:t> 5.0    1.9    1.72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142    5.7    </a:t>
            </a:r>
            <a:r>
              <a:rPr lang="en-US" sz="2400" b="1" dirty="0">
                <a:solidFill>
                  <a:srgbClr val="C00000"/>
                </a:solidFill>
              </a:rPr>
              <a:t>2.5    2.01   	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20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4427984" y="1249444"/>
            <a:ext cx="4752528" cy="33843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9549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999140"/>
            <a:ext cx="4530626" cy="38849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5486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</a:pPr>
            <a:br>
              <a:rPr lang="en-US" sz="2800" b="1" i="1" dirty="0">
                <a:solidFill>
                  <a:srgbClr val="0070C0"/>
                </a:solidFill>
                <a:sym typeface="Symbol"/>
              </a:rPr>
            </a:br>
            <a:r>
              <a:rPr lang="en-US" sz="3600" b="1" dirty="0">
                <a:solidFill>
                  <a:srgbClr val="FF0000"/>
                </a:solidFill>
              </a:rPr>
              <a:t>DA and ML relative errors: Big difference ,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C00000"/>
                    </a:solidFill>
                  </a:rPr>
                  <a:t> Iris</a:t>
                </a:r>
                <a:r>
                  <a:rPr lang="en-US" sz="4000" b="1" dirty="0">
                    <a:solidFill>
                      <a:srgbClr val="0070C0"/>
                    </a:solidFill>
                  </a:rPr>
                  <a:t>  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Petal Width=0.4158*x- 0.3631    (</a:t>
                </a:r>
                <a:r>
                  <a:rPr lang="en-US" sz="3200" b="1" dirty="0">
                    <a:solidFill>
                      <a:srgbClr val="0070C0"/>
                    </a:solidFill>
                    <a:sym typeface="Symbol"/>
                  </a:rPr>
                  <a:t>)</a:t>
                </a:r>
                <a:endParaRPr lang="en-US" sz="3200" b="1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s-ES" sz="2400" b="1" dirty="0"/>
                  <a:t>Although points (x</a:t>
                </a:r>
                <a:r>
                  <a:rPr lang="es-ES" sz="2400" b="1" baseline="-25000" dirty="0"/>
                  <a:t>i</a:t>
                </a:r>
                <a:r>
                  <a:rPr lang="es-ES" sz="2400" b="1" dirty="0"/>
                  <a:t>,y</a:t>
                </a:r>
                <a:r>
                  <a:rPr lang="es-ES" sz="2400" b="1" baseline="-25000" dirty="0"/>
                  <a:t>i</a:t>
                </a:r>
                <a:r>
                  <a:rPr lang="es-ES" sz="2400" b="1" dirty="0"/>
                  <a:t>) do not fit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s-ES" sz="2400" b="1" dirty="0"/>
                  <a:t>the </a:t>
                </a:r>
                <a:r>
                  <a:rPr lang="fr-FR" sz="2400" b="1" dirty="0">
                    <a:solidFill>
                      <a:srgbClr val="C00000"/>
                    </a:solidFill>
                  </a:rPr>
                  <a:t>regression line</a:t>
                </a:r>
                <a:r>
                  <a:rPr lang="es-ES" sz="2400" b="1" dirty="0"/>
                  <a:t>,  </a:t>
                </a:r>
                <a:r>
                  <a:rPr lang="es-ES" sz="2400" b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s-ES" sz="24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s-ES" sz="2400" b="1" dirty="0">
                    <a:solidFill>
                      <a:srgbClr val="0070C0"/>
                    </a:solidFill>
                  </a:rPr>
                  <a:t>=92.7% -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Test for the errors at  prediction is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not that simple.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The error is the difference between the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C00000"/>
                    </a:solidFill>
                  </a:rPr>
                  <a:t>true value and its estimate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Two perspectives: DA and ML</a:t>
                </a:r>
                <a:endParaRPr lang="ru-RU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What is truth?</a:t>
                </a:r>
                <a:r>
                  <a:rPr lang="ru-RU" sz="2400" b="1" dirty="0">
                    <a:solidFill>
                      <a:srgbClr val="C00000"/>
                    </a:solidFill>
                  </a:rPr>
                  <a:t> </a:t>
                </a:r>
                <a:r>
                  <a:rPr lang="ru-RU" sz="1800" b="1" dirty="0">
                    <a:solidFill>
                      <a:srgbClr val="C00000"/>
                    </a:solidFill>
                  </a:rPr>
                  <a:t>(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a </a:t>
                </a:r>
                <a:r>
                  <a:rPr lang="ru-RU" sz="1800" b="1" dirty="0">
                    <a:solidFill>
                      <a:srgbClr val="C00000"/>
                    </a:solidFill>
                  </a:rPr>
                  <a:t>«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good</a:t>
                </a:r>
                <a:r>
                  <a:rPr lang="ru-RU" sz="1800" b="1" dirty="0">
                    <a:solidFill>
                      <a:srgbClr val="C00000"/>
                    </a:solidFill>
                  </a:rPr>
                  <a:t>»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ru-RU" sz="1800" b="1" dirty="0">
                    <a:solidFill>
                      <a:srgbClr val="C00000"/>
                    </a:solidFill>
                  </a:rPr>
                  <a:t>…)</a:t>
                </a: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DA</a:t>
                </a:r>
                <a:r>
                  <a:rPr lang="ru-RU" sz="2400" b="1" dirty="0"/>
                  <a:t>: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The observed</a:t>
                </a:r>
                <a:r>
                  <a:rPr lang="ru-RU" sz="2400" dirty="0">
                    <a:solidFill>
                      <a:srgbClr val="0070C0"/>
                    </a:solidFill>
                  </a:rPr>
                  <a:t>. </a:t>
                </a:r>
                <a:r>
                  <a:rPr lang="en-US" sz="2400" dirty="0">
                    <a:solidFill>
                      <a:srgbClr val="0070C0"/>
                    </a:solidFill>
                  </a:rPr>
                  <a:t>All the rest</a:t>
                </a:r>
                <a:r>
                  <a:rPr lang="ru-RU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is our</a:t>
                </a:r>
                <a:endParaRPr lang="ru-RU" sz="24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rgbClr val="0070C0"/>
                    </a:solidFill>
                  </a:rPr>
                  <a:t>thinking which can be wishful.</a:t>
                </a:r>
                <a:endParaRPr lang="ru-RU" sz="2400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Science</a:t>
                </a:r>
                <a:r>
                  <a:rPr lang="ru-RU" sz="2400" b="1" dirty="0"/>
                  <a:t> (</a:t>
                </a:r>
                <a:r>
                  <a:rPr lang="en-US" sz="2400" b="1" dirty="0"/>
                  <a:t>ML,</a:t>
                </a:r>
                <a:r>
                  <a:rPr lang="ru-RU" sz="2400" b="1" dirty="0"/>
                  <a:t> </a:t>
                </a:r>
                <a:r>
                  <a:rPr lang="en-US" sz="2400" b="1" dirty="0" err="1"/>
                  <a:t>etc</a:t>
                </a:r>
                <a:r>
                  <a:rPr lang="ru-RU" sz="2400" b="1" dirty="0"/>
                  <a:t>.): </a:t>
                </a: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</a:rPr>
                  <a:t>The theoretical</a:t>
                </a:r>
                <a:r>
                  <a:rPr lang="ru-RU" sz="2400" dirty="0">
                    <a:solidFill>
                      <a:schemeClr val="accent5">
                        <a:lumMod val="75000"/>
                      </a:schemeClr>
                    </a:solidFill>
                  </a:rPr>
                  <a:t>. </a:t>
                </a:r>
                <a:endParaRPr lang="en-US" sz="2400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solidFill>
                      <a:schemeClr val="accent5">
                        <a:lumMod val="75000"/>
                      </a:schemeClr>
                    </a:solidFill>
                  </a:rPr>
                  <a:t>Observation may be subject to noise</a:t>
                </a:r>
                <a:r>
                  <a:rPr lang="ru-RU" sz="2400" dirty="0">
                    <a:solidFill>
                      <a:schemeClr val="accent5">
                        <a:lumMod val="75000"/>
                      </a:schemeClr>
                    </a:solidFill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000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400" b="1" dirty="0">
                    <a:solidFill>
                      <a:srgbClr val="0070C0"/>
                    </a:solidFill>
                  </a:rPr>
                  <a:t>                                                            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Two ways to score the error</a:t>
                </a:r>
                <a:r>
                  <a:rPr lang="ru-RU" sz="2400" b="1" dirty="0"/>
                  <a:t>:</a:t>
                </a:r>
                <a:r>
                  <a:rPr lang="ru-RU" sz="2400" b="1" dirty="0">
                    <a:solidFill>
                      <a:srgbClr val="0070C0"/>
                    </a:solidFill>
                  </a:rPr>
                  <a:t>    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error1=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𝑷𝑾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|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,   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error2=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𝑷𝑾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𝑷𝑾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        </a:t>
                </a:r>
                <a:r>
                  <a:rPr lang="ru-RU" sz="2400" b="1" dirty="0"/>
                  <a:t>                                                                  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DA</a:t>
                </a:r>
                <a:r>
                  <a:rPr lang="en-US" sz="2400" b="1" dirty="0"/>
                  <a:t>                      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Science/ML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	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4"/>
                <a:stretch>
                  <a:fillRect l="-800" t="-29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21</a:t>
            </a:fld>
            <a:endParaRPr lang="ru-RU"/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4427984" y="1249444"/>
            <a:ext cx="4752528" cy="338437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3296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5486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</a:pPr>
            <a:br>
              <a:rPr lang="en-US" sz="2800" b="1" i="1" dirty="0">
                <a:solidFill>
                  <a:srgbClr val="0070C0"/>
                </a:solidFill>
                <a:sym typeface="Symbol"/>
              </a:rPr>
            </a:br>
            <a:r>
              <a:rPr lang="en-US" sz="3600" b="1" dirty="0">
                <a:solidFill>
                  <a:srgbClr val="FF0000"/>
                </a:solidFill>
              </a:rPr>
              <a:t>DA and ML relative errors: Big difference,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9512" y="836712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Petal Width=0.4158*x- 0.3631 (</a:t>
                </a:r>
                <a:r>
                  <a:rPr lang="en-US" sz="3200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en-US" sz="3200" b="1" dirty="0">
                    <a:solidFill>
                      <a:srgbClr val="0070C0"/>
                    </a:solidFill>
                    <a:sym typeface="Symbol"/>
                  </a:rPr>
                  <a:t>) </a:t>
                </a:r>
                <a:endParaRPr lang="ru-RU" sz="3200" b="1" dirty="0">
                  <a:solidFill>
                    <a:srgbClr val="0070C0"/>
                  </a:solidFill>
                  <a:sym typeface="Symbol"/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s-ES" sz="24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s-ES" sz="2400" b="1" dirty="0">
                    <a:solidFill>
                      <a:srgbClr val="0070C0"/>
                    </a:solidFill>
                  </a:rPr>
                  <a:t>=92.7% </a:t>
                </a:r>
                <a:r>
                  <a:rPr lang="ru-RU" sz="2400" b="1" dirty="0">
                    <a:solidFill>
                      <a:srgbClr val="0070C0"/>
                    </a:solidFill>
                  </a:rPr>
                  <a:t>               </a:t>
                </a:r>
                <a:r>
                  <a:rPr lang="es-ES" sz="2400" b="1" dirty="0">
                    <a:solidFill>
                      <a:srgbClr val="C00000"/>
                    </a:solidFill>
                  </a:rPr>
                  <a:t>Almost unity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Test for the errors at  prediction: </a:t>
                </a:r>
                <a:endParaRPr lang="ru-RU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400" b="1" dirty="0"/>
                  <a:t>Относительная ошибка</a:t>
                </a:r>
                <a:r>
                  <a:rPr lang="en-US" sz="2400" b="1" dirty="0"/>
                  <a:t>:</a:t>
                </a:r>
                <a:r>
                  <a:rPr lang="ru-RU" sz="2400" b="1" dirty="0"/>
                  <a:t>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400" b="1" dirty="0"/>
                  <a:t>                         Ошибка, отнесенная к истинному значению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400" b="1" dirty="0">
                    <a:solidFill>
                      <a:srgbClr val="FF0000"/>
                    </a:solidFill>
                  </a:rPr>
                  <a:t>Два стандарта: истинное значение? </a:t>
                </a:r>
                <a:r>
                  <a:rPr lang="ru-RU" sz="2400" b="1" dirty="0">
                    <a:solidFill>
                      <a:srgbClr val="0070C0"/>
                    </a:solidFill>
                  </a:rPr>
                  <a:t>Наблюденное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ru-RU" sz="2400" b="1" dirty="0">
                    <a:solidFill>
                      <a:srgbClr val="FF0000"/>
                    </a:solidFill>
                  </a:rPr>
                  <a:t>                                                                       </a:t>
                </a:r>
                <a:r>
                  <a:rPr lang="ru-RU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Модельное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error1=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𝑷𝑾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|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            DA</a:t>
                </a:r>
                <a:endParaRPr lang="ru-RU" sz="2400" b="1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ru-RU" sz="2400" b="1" dirty="0">
                  <a:solidFill>
                    <a:srgbClr val="0070C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          error2=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𝑷𝑾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𝑷𝑾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                                       Science/ML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9512" y="836712"/>
                <a:ext cx="9144000" cy="6264696"/>
              </a:xfrm>
              <a:blipFill>
                <a:blip r:embed="rId3"/>
                <a:stretch>
                  <a:fillRect l="-1667" t="-1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551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54868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</a:pPr>
            <a:br>
              <a:rPr lang="en-US" sz="2800" b="1" i="1" dirty="0">
                <a:solidFill>
                  <a:srgbClr val="0070C0"/>
                </a:solidFill>
                <a:sym typeface="Symbol"/>
              </a:rPr>
            </a:br>
            <a:r>
              <a:rPr lang="en-US" sz="3600" b="1" dirty="0">
                <a:solidFill>
                  <a:srgbClr val="FF0000"/>
                </a:solidFill>
              </a:rPr>
              <a:t>DA and ML relative errors: Big difference, </a:t>
            </a:r>
            <a:r>
              <a:rPr lang="ru-RU" sz="3600" b="1" dirty="0">
                <a:solidFill>
                  <a:srgbClr val="FF0000"/>
                </a:solidFill>
              </a:rPr>
              <a:t>3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9512" y="836712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200" b="1" dirty="0">
                    <a:solidFill>
                      <a:srgbClr val="0070C0"/>
                    </a:solidFill>
                  </a:rPr>
                  <a:t>Petal Width=0.4158*x- 0.3631 (</a:t>
                </a:r>
                <a:r>
                  <a:rPr lang="en-US" sz="3200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en-US" sz="3200" b="1" dirty="0">
                    <a:solidFill>
                      <a:srgbClr val="0070C0"/>
                    </a:solidFill>
                    <a:sym typeface="Symbol"/>
                  </a:rPr>
                  <a:t>) </a:t>
                </a:r>
                <a:r>
                  <a:rPr lang="es-ES" sz="2400" b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s-ES" sz="2400" b="1" baseline="30000" dirty="0">
                    <a:solidFill>
                      <a:srgbClr val="0070C0"/>
                    </a:solidFill>
                  </a:rPr>
                  <a:t>2</a:t>
                </a:r>
                <a:r>
                  <a:rPr lang="es-ES" sz="2400" b="1" dirty="0">
                    <a:solidFill>
                      <a:srgbClr val="0070C0"/>
                    </a:solidFill>
                  </a:rPr>
                  <a:t>=92.7% </a:t>
                </a:r>
                <a:r>
                  <a:rPr lang="es-ES" sz="2400" b="1" dirty="0">
                    <a:solidFill>
                      <a:srgbClr val="C00000"/>
                    </a:solidFill>
                  </a:rPr>
                  <a:t>Almost unity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Test for the errors at  prediction: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error1=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𝑷𝑾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|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,   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error2=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𝑷𝑾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</m:t>
                        </m:r>
                        <m:r>
                          <a:rPr lang="en-US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|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𝑷𝑾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</m:t>
                        </m:r>
                        <m:r>
                          <a:rPr lang="en-US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                                               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DA</a:t>
                </a:r>
                <a:r>
                  <a:rPr lang="en-US" sz="2400" b="1" dirty="0"/>
                  <a:t>              </a:t>
                </a:r>
                <a:r>
                  <a:rPr lang="en-US" sz="2400" b="1" dirty="0">
                    <a:solidFill>
                      <a:schemeClr val="accent6">
                        <a:lumMod val="75000"/>
                      </a:schemeClr>
                    </a:solidFill>
                  </a:rPr>
                  <a:t>Science/ML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  n.       x         y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PW</a:t>
                </a:r>
                <a:r>
                  <a:rPr lang="en-US" sz="2000" b="1" dirty="0">
                    <a:solidFill>
                      <a:srgbClr val="0070C0"/>
                    </a:solidFill>
                    <a:sym typeface="Symbol" panose="05050102010706020507" pitchFamily="18" charset="2"/>
                  </a:rPr>
                  <a:t>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      </a:t>
                </a:r>
                <a:r>
                  <a:rPr lang="en-US" sz="2400" b="1" dirty="0"/>
                  <a:t>error1,%   </a:t>
                </a:r>
                <a:r>
                  <a:rPr lang="ru-RU" sz="2400" b="1" dirty="0"/>
                  <a:t>   </a:t>
                </a:r>
                <a:r>
                  <a:rPr lang="en-US" sz="2400" b="1" dirty="0"/>
                  <a:t> error2,% 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    23    1.4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0.1    0.22     120.0               54.5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    51    4.5    1.5    1.51        0.67                0.67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b="1" dirty="0"/>
                  <a:t>    86    4.3    1.3    1.42        9.2                  8.5</a:t>
                </a:r>
                <a:endParaRPr lang="en-US" sz="2400" b="1" dirty="0">
                  <a:solidFill>
                    <a:srgbClr val="C0000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 138    5.0    1.9    1.72         9.5 	   10.5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  142    5.7   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2.5    2.01      19.6                24.4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Average relative error      31.8                19.7 	    </a:t>
                </a:r>
                <a:r>
                  <a:rPr lang="en-US" sz="2400" b="1" dirty="0"/>
                  <a:t>quite different!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Still both errors are much greater than “expected” 100-92.7= 7.3%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[Why? </a:t>
                </a:r>
                <a:r>
                  <a:rPr lang="en-US" sz="2400" dirty="0">
                    <a:solidFill>
                      <a:srgbClr val="0070C0"/>
                    </a:solidFill>
                  </a:rPr>
                  <a:t>This is quadratic, its square root =27%!</a:t>
                </a:r>
                <a:r>
                  <a:rPr lang="en-US" sz="2400" b="1" dirty="0"/>
                  <a:t>]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9512" y="836712"/>
                <a:ext cx="9144000" cy="6264696"/>
              </a:xfrm>
              <a:blipFill>
                <a:blip r:embed="rId3"/>
                <a:stretch>
                  <a:fillRect l="-1667" t="-14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883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864096"/>
          </a:xfrm>
        </p:spPr>
        <p:txBody>
          <a:bodyPr>
            <a:normAutofit fontScale="90000"/>
          </a:bodyPr>
          <a:lstStyle/>
          <a:p>
            <a:b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en-US" sz="36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Meaning of </a:t>
            </a:r>
            <a:r>
              <a:rPr lang="en-US" sz="3600" b="1" i="1" dirty="0">
                <a:solidFill>
                  <a:srgbClr val="0070C0"/>
                </a:solidFill>
                <a:sym typeface="Symbol"/>
              </a:rPr>
              <a:t> =0</a:t>
            </a:r>
            <a:r>
              <a:rPr lang="en-US" sz="3600" b="1" dirty="0"/>
              <a:t>: </a:t>
            </a:r>
            <a:r>
              <a:rPr lang="en-US" sz="3600" b="1" dirty="0">
                <a:solidFill>
                  <a:srgbClr val="C00000"/>
                </a:solidFill>
              </a:rPr>
              <a:t>No relation? (Nope!)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764704"/>
                <a:ext cx="9144000" cy="662473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>
                    <a:solidFill>
                      <a:srgbClr val="0070C0"/>
                    </a:solidFill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𝝆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𝒚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  </a:t>
                </a:r>
                <a:r>
                  <a:rPr lang="en-US" sz="2400" b="1" dirty="0"/>
                  <a:t>                      (*)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b="1" dirty="0">
                    <a:sym typeface="Symbol"/>
                  </a:rPr>
                  <a:t>(iii) Coefficient </a:t>
                </a:r>
                <a:r>
                  <a:rPr lang="en-US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b="1" dirty="0">
                    <a:sym typeface="Symbol"/>
                  </a:rPr>
                  <a:t>=0 if and only if the slope </a:t>
                </a:r>
                <a:r>
                  <a:rPr lang="en-US" b="1" i="1" dirty="0">
                    <a:sym typeface="Symbol"/>
                  </a:rPr>
                  <a:t>a</a:t>
                </a:r>
                <a:r>
                  <a:rPr lang="en-US" b="1" dirty="0">
                    <a:sym typeface="Symbol"/>
                  </a:rPr>
                  <a:t>=0 in the regression equation. 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ru-RU" sz="2400" b="1" dirty="0">
                    <a:sym typeface="Symbol"/>
                  </a:rPr>
                  <a:t>                                   Три вида ситуаций с </a:t>
                </a:r>
                <a:r>
                  <a:rPr lang="en-US" sz="2400" b="1" i="1" dirty="0">
                    <a:solidFill>
                      <a:srgbClr val="0070C0"/>
                    </a:solidFill>
                    <a:sym typeface="Symbol"/>
                  </a:rPr>
                  <a:t></a:t>
                </a:r>
                <a:r>
                  <a:rPr lang="en-US" sz="2400" b="1" dirty="0">
                    <a:sym typeface="Symbol"/>
                  </a:rPr>
                  <a:t>=0 :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>
                    <a:sym typeface="Symbol"/>
                  </a:rPr>
                  <a:t>so that regression is </a:t>
                </a:r>
                <a:r>
                  <a:rPr lang="en-US" sz="2400" b="1" dirty="0">
                    <a:solidFill>
                      <a:srgbClr val="0070C0"/>
                    </a:solidFill>
                    <a:sym typeface="Symbol"/>
                  </a:rPr>
                  <a:t>y=b</a:t>
                </a:r>
                <a:r>
                  <a:rPr lang="en-US" sz="2400" b="1" dirty="0">
                    <a:sym typeface="Symbol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764704"/>
                <a:ext cx="9144000" cy="6624736"/>
              </a:xfrm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24</a:t>
            </a:fld>
            <a:endParaRPr lang="ru-RU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84295"/>
            <a:ext cx="9127721" cy="4505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87624" y="2884295"/>
            <a:ext cx="7488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  Random cloud             Non-linear   y=ax</a:t>
            </a:r>
            <a:r>
              <a:rPr lang="en-US" b="1" baseline="30000" dirty="0"/>
              <a:t>2</a:t>
            </a:r>
            <a:r>
              <a:rPr lang="en-US" b="1" dirty="0"/>
              <a:t>+b          Highly nonhomogeneous</a:t>
            </a:r>
            <a:endParaRPr lang="ru-RU" b="1" dirty="0"/>
          </a:p>
        </p:txBody>
      </p:sp>
      <p:sp useBgFill="1">
        <p:nvSpPr>
          <p:cNvPr id="8" name="TextBox 7"/>
          <p:cNvSpPr txBox="1"/>
          <p:nvPr/>
        </p:nvSpPr>
        <p:spPr>
          <a:xfrm>
            <a:off x="16279" y="7006518"/>
            <a:ext cx="9111442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2770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b="1" dirty="0"/>
              <a:t>Correlation: Weird case,1 (Simpson’s paradox)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Iris</a:t>
            </a:r>
            <a:r>
              <a:rPr lang="en-US" sz="4000" b="1" dirty="0">
                <a:solidFill>
                  <a:srgbClr val="0070C0"/>
                </a:solidFill>
              </a:rPr>
              <a:t>  </a:t>
            </a:r>
            <a:r>
              <a:rPr lang="en-US" sz="3600" b="1" dirty="0">
                <a:solidFill>
                  <a:srgbClr val="0070C0"/>
                </a:solidFill>
              </a:rPr>
              <a:t>Sepal Length and Sepal Width </a:t>
            </a:r>
            <a:r>
              <a:rPr lang="en-US" sz="2400" b="1" dirty="0"/>
              <a:t>(other pair)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This value is rather odd 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The SL and SW should go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along, </a:t>
            </a:r>
            <a:r>
              <a:rPr lang="en-US" sz="2400" b="1" dirty="0">
                <a:solidFill>
                  <a:srgbClr val="C00000"/>
                </a:solidFill>
              </a:rPr>
              <a:t>with a positive</a:t>
            </a:r>
            <a:r>
              <a:rPr lang="en-US" sz="2400" b="1" dirty="0"/>
              <a:t>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if not high, correlation: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000" dirty="0"/>
              <a:t>The greater SL, the greater SW.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56792"/>
            <a:ext cx="5538738" cy="47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23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b="1" dirty="0"/>
              <a:t>Correlation: Weird case, 2 (Simpson’s paradox)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Iris</a:t>
            </a:r>
            <a:r>
              <a:rPr lang="en-US" sz="4000" b="1" dirty="0">
                <a:solidFill>
                  <a:srgbClr val="0070C0"/>
                </a:solidFill>
              </a:rPr>
              <a:t>  </a:t>
            </a:r>
            <a:r>
              <a:rPr lang="en-US" sz="4000" b="1" dirty="0" err="1">
                <a:solidFill>
                  <a:srgbClr val="0070C0"/>
                </a:solidFill>
              </a:rPr>
              <a:t>Corr</a:t>
            </a:r>
            <a:r>
              <a:rPr lang="en-US" sz="4000" b="1" dirty="0">
                <a:solidFill>
                  <a:srgbClr val="0070C0"/>
                </a:solidFill>
              </a:rPr>
              <a:t>(</a:t>
            </a:r>
            <a:r>
              <a:rPr lang="en-US" sz="3600" b="1" dirty="0">
                <a:solidFill>
                  <a:srgbClr val="0070C0"/>
                </a:solidFill>
              </a:rPr>
              <a:t>Sepal Length, Sepal Width)=-0.1176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This rather odd value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comes from the non-homogeneity: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</a:rPr>
              <a:t>     a mix of three taxa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     correlation within each,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C00000"/>
                </a:solidFill>
              </a:rPr>
              <a:t>                  0.74</a:t>
            </a:r>
            <a:r>
              <a:rPr lang="en-US" sz="2400" b="1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0.53</a:t>
            </a:r>
            <a:r>
              <a:rPr lang="en-US" sz="2400" b="1" dirty="0"/>
              <a:t>, 0.46,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      is positive, if not quite high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26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962" y="1556792"/>
            <a:ext cx="4490038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11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b="1" dirty="0"/>
              <a:t>Correlation: Weird case, 3 (Simpson’s paradox)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C00000"/>
                </a:solidFill>
              </a:rPr>
              <a:t>A scheme of FALSE negative correlation by merging different groupings</a:t>
            </a:r>
            <a:endParaRPr lang="en-US" sz="3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4"/>
                </a:solidFill>
              </a:rPr>
              <a:t>A high positive correlation </a:t>
            </a:r>
            <a:r>
              <a:rPr lang="en-US" sz="2000" b="1" dirty="0"/>
              <a:t>within each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group, </a:t>
            </a:r>
            <a:r>
              <a:rPr lang="en-US" sz="2000" b="1" dirty="0">
                <a:solidFill>
                  <a:srgbClr val="C00000"/>
                </a:solidFill>
              </a:rPr>
              <a:t>red,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0070C0"/>
                </a:solidFill>
              </a:rPr>
              <a:t>blue</a:t>
            </a:r>
            <a:r>
              <a:rPr lang="en-US" sz="2000" b="1" dirty="0"/>
              <a:t>, grey; yet a negative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correlation overall 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Instances of data manipulation, sometimes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unintentional, should have made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great politicians </a:t>
            </a:r>
            <a:r>
              <a:rPr lang="ru-RU" sz="2000" b="1" dirty="0"/>
              <a:t> </a:t>
            </a:r>
            <a:r>
              <a:rPr lang="en-US" sz="2000" b="1" dirty="0"/>
              <a:t>(B. Disraeli, UK Prime-</a:t>
            </a:r>
            <a:endParaRPr lang="ru-RU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Minister)  to say </a:t>
            </a:r>
            <a:r>
              <a:rPr lang="ru-RU" sz="2000" b="1" dirty="0"/>
              <a:t> </a:t>
            </a:r>
            <a:r>
              <a:rPr lang="en-US" sz="2000" b="1" dirty="0"/>
              <a:t>even if they have not: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C00000"/>
                </a:solidFill>
              </a:rPr>
              <a:t>THERE are THREE LEVELS of LIE: “A LIE, DAMNED LIE, and STATISTICS!”</a:t>
            </a:r>
            <a:r>
              <a:rPr lang="en-US" sz="3200" b="1" dirty="0"/>
              <a:t>, </a:t>
            </a:r>
            <a:r>
              <a:rPr lang="ru-RU" sz="3200" b="1" dirty="0"/>
              <a:t>/Существуют три уровня лжи: ложь, наглая ложь и статистика!/</a:t>
            </a:r>
            <a:endParaRPr lang="en-US" sz="32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27</a:t>
            </a:fld>
            <a:endParaRPr lang="ru-RU"/>
          </a:p>
        </p:txBody>
      </p:sp>
      <p:grpSp>
        <p:nvGrpSpPr>
          <p:cNvPr id="20" name="Группа 19"/>
          <p:cNvGrpSpPr/>
          <p:nvPr/>
        </p:nvGrpSpPr>
        <p:grpSpPr>
          <a:xfrm>
            <a:off x="4053560" y="1912201"/>
            <a:ext cx="4910928" cy="3244992"/>
            <a:chOff x="3191606" y="1448780"/>
            <a:chExt cx="5340834" cy="4140460"/>
          </a:xfrm>
        </p:grpSpPr>
        <p:sp>
          <p:nvSpPr>
            <p:cNvPr id="13" name="Овал 12"/>
            <p:cNvSpPr/>
            <p:nvPr/>
          </p:nvSpPr>
          <p:spPr>
            <a:xfrm rot="1688922">
              <a:off x="4453059" y="1606303"/>
              <a:ext cx="330675" cy="1778496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8" name="Группа 17"/>
            <p:cNvGrpSpPr/>
            <p:nvPr/>
          </p:nvGrpSpPr>
          <p:grpSpPr>
            <a:xfrm>
              <a:off x="3419872" y="1772816"/>
              <a:ext cx="5112568" cy="3816424"/>
              <a:chOff x="2411760" y="1628800"/>
              <a:chExt cx="5112568" cy="3816424"/>
            </a:xfrm>
          </p:grpSpPr>
          <p:cxnSp>
            <p:nvCxnSpPr>
              <p:cNvPr id="6" name="Прямая со стрелкой 5"/>
              <p:cNvCxnSpPr/>
              <p:nvPr/>
            </p:nvCxnSpPr>
            <p:spPr>
              <a:xfrm>
                <a:off x="2411760" y="4797152"/>
                <a:ext cx="5112568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2564160" y="1772816"/>
                <a:ext cx="0" cy="317673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Овал 13"/>
              <p:cNvSpPr/>
              <p:nvPr/>
            </p:nvSpPr>
            <p:spPr>
              <a:xfrm rot="3249935">
                <a:off x="4095854" y="2038352"/>
                <a:ext cx="330675" cy="1778496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Овал 14"/>
              <p:cNvSpPr/>
              <p:nvPr/>
            </p:nvSpPr>
            <p:spPr>
              <a:xfrm rot="2343045">
                <a:off x="5246935" y="2902448"/>
                <a:ext cx="330675" cy="1778496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7" name="Прямая со стрелкой 16"/>
              <p:cNvCxnSpPr/>
              <p:nvPr/>
            </p:nvCxnSpPr>
            <p:spPr>
              <a:xfrm>
                <a:off x="2627784" y="1628800"/>
                <a:ext cx="4896544" cy="3816424"/>
              </a:xfrm>
              <a:prstGeom prst="straightConnector1">
                <a:avLst/>
              </a:prstGeom>
              <a:ln w="38100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Овал 18"/>
            <p:cNvSpPr/>
            <p:nvPr/>
          </p:nvSpPr>
          <p:spPr>
            <a:xfrm rot="2171049">
              <a:off x="3191606" y="1448780"/>
              <a:ext cx="4512905" cy="33843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144534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/>
          </a:bodyPr>
          <a:lstStyle/>
          <a:p>
            <a:pPr marL="514350" indent="-514350" algn="l"/>
            <a:r>
              <a:rPr lang="en-US" sz="3200" b="1" dirty="0"/>
              <a:t>Correlation : Weird case , 4 (Simpson’s paradox) </a:t>
            </a:r>
            <a:r>
              <a:rPr lang="en-US" sz="4000" b="1" dirty="0">
                <a:solidFill>
                  <a:schemeClr val="accent1"/>
                </a:solidFill>
              </a:rPr>
              <a:t>A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C00000"/>
                </a:solidFill>
              </a:rPr>
              <a:t>A scheme of FALSE POSITIVE correlation by merging different groupings</a:t>
            </a:r>
            <a:endParaRPr lang="en-US" sz="32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chemeClr val="accent4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solidFill>
                  <a:schemeClr val="accent4"/>
                </a:solidFill>
              </a:rPr>
              <a:t>A high NEGATIVE correlation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within each</a:t>
            </a:r>
            <a:r>
              <a:rPr lang="ru-RU" sz="2400" b="1" dirty="0"/>
              <a:t> </a:t>
            </a:r>
            <a:r>
              <a:rPr lang="en-US" sz="2400" b="1" dirty="0"/>
              <a:t>group; </a:t>
            </a:r>
            <a:endParaRPr lang="ru-RU" sz="24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yet a positive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/>
              <a:t>correlation overall !!!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>
                <a:solidFill>
                  <a:srgbClr val="C00000"/>
                </a:solidFill>
              </a:rPr>
              <a:t>THREE LEVELS of LIE: “A LIE, DAMNED LIE, and STATISTICS!”</a:t>
            </a:r>
            <a:r>
              <a:rPr lang="en-US" sz="3200" b="1" dirty="0"/>
              <a:t>, 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28</a:t>
            </a:fld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31433" y="2397948"/>
            <a:ext cx="51125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Can you guess a proper picture for this?</a:t>
            </a:r>
            <a:endParaRPr lang="ru-RU" sz="3200" dirty="0"/>
          </a:p>
          <a:p>
            <a:r>
              <a:rPr lang="en-US" sz="3200" dirty="0"/>
              <a:t>Try proposing a scatter-plot for this case.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928792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b="1" dirty="0"/>
              <a:t>Correlation and regression: Weird Case </a:t>
            </a:r>
            <a:r>
              <a:rPr lang="ru-RU" sz="3600" b="1" dirty="0"/>
              <a:t>2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836712"/>
            <a:ext cx="9144000" cy="836961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rgbClr val="C00000"/>
                </a:solidFill>
              </a:rPr>
              <a:t> Inflated correlation,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rgbClr val="C00000"/>
                </a:solidFill>
              </a:rPr>
              <a:t>    </a:t>
            </a:r>
            <a:r>
              <a:rPr lang="en-US" b="1" dirty="0"/>
              <a:t> Random features generated: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&gt;&gt; g=rand(200,1);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&gt;&gt; h=5*rand(200,1)-3;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&gt;&gt; plot(</a:t>
            </a:r>
            <a:r>
              <a:rPr lang="en-US" b="1" dirty="0" err="1"/>
              <a:t>g,h</a:t>
            </a:r>
            <a:r>
              <a:rPr lang="en-US" b="1" dirty="0"/>
              <a:t>, 'k.')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&gt;&gt; </a:t>
            </a:r>
            <a:r>
              <a:rPr lang="en-US" b="1" dirty="0" err="1"/>
              <a:t>corr</a:t>
            </a:r>
            <a:r>
              <a:rPr lang="en-US" b="1" dirty="0"/>
              <a:t>(</a:t>
            </a:r>
            <a:r>
              <a:rPr lang="en-US" b="1" dirty="0" err="1"/>
              <a:t>g,h</a:t>
            </a:r>
            <a:r>
              <a:rPr lang="en-US" b="1" dirty="0"/>
              <a:t>) =0.06 </a:t>
            </a:r>
            <a:r>
              <a:rPr lang="en-US" b="1" dirty="0">
                <a:solidFill>
                  <a:srgbClr val="0070C0"/>
                </a:solidFill>
              </a:rPr>
              <a:t>% close to 0  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29</a:t>
            </a:fld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925" y="1556792"/>
            <a:ext cx="3312368" cy="425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3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1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A bit of History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Francis Galton (1822-1911), another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grandson of Erasmus Darwin, 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obsessed with the idea that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talent is inherited, finds that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the height of son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dirty="0">
                <a:solidFill>
                  <a:srgbClr val="0070C0"/>
                </a:solidFill>
              </a:rPr>
              <a:t>regresses to the mean</a:t>
            </a:r>
            <a:r>
              <a:rPr lang="en-US" sz="2400" b="1" dirty="0"/>
              <a:t>,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from father’s height (1885) –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This explains the term.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</a:t>
            </a:fld>
            <a:endParaRPr lang="ru-RU"/>
          </a:p>
        </p:txBody>
      </p:sp>
      <p:pic>
        <p:nvPicPr>
          <p:cNvPr id="3074" name="Picture 2" descr="http://upload.wikimedia.org/wikipedia/commons/6/62/Galton-height-regres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196752"/>
            <a:ext cx="4104670" cy="446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2891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33688" cy="908720"/>
          </a:xfrm>
        </p:spPr>
        <p:txBody>
          <a:bodyPr>
            <a:normAutofit/>
          </a:bodyPr>
          <a:lstStyle/>
          <a:p>
            <a:pPr marL="514350" indent="-514350"/>
            <a:r>
              <a:rPr lang="en-US" sz="3600" b="1" dirty="0"/>
              <a:t>Correlation and regression: Weird Case </a:t>
            </a:r>
            <a:r>
              <a:rPr lang="ru-RU" sz="3600" b="1" dirty="0"/>
              <a:t>2</a:t>
            </a:r>
            <a:r>
              <a:rPr lang="en-US" sz="3600" b="1" dirty="0"/>
              <a:t>,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740701"/>
            <a:ext cx="9144000" cy="846562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rgbClr val="C00000"/>
                </a:solidFill>
              </a:rPr>
              <a:t>Inflated correlation, 2: </a:t>
            </a:r>
            <a:r>
              <a:rPr lang="en-US" sz="3200" b="1" dirty="0">
                <a:solidFill>
                  <a:srgbClr val="0070C0"/>
                </a:solidFill>
              </a:rPr>
              <a:t>by adding outliers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Random features generated: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On the left: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&gt;&gt; g=rand(200,1);             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&gt;&gt; h=5*rand(200,1)-3;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&gt;&gt; </a:t>
            </a:r>
            <a:r>
              <a:rPr lang="en-US" sz="2000" b="1" dirty="0">
                <a:solidFill>
                  <a:srgbClr val="0070C0"/>
                </a:solidFill>
              </a:rPr>
              <a:t>rho=0.0650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On the right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TWO outliers are added: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&gt;&gt; g(201)=100;    g(202)=-100;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/>
              <a:t>&gt;&gt; h(201)=100;  h(202)=-90;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1" dirty="0"/>
              <a:t>&gt;&gt; </a:t>
            </a:r>
            <a:r>
              <a:rPr lang="en-US" sz="2000" b="1" dirty="0">
                <a:solidFill>
                  <a:srgbClr val="0070C0"/>
                </a:solidFill>
              </a:rPr>
              <a:t>rho=0.9862 </a:t>
            </a:r>
            <a:r>
              <a:rPr lang="en-US" sz="2000" b="1" dirty="0">
                <a:solidFill>
                  <a:srgbClr val="C00000"/>
                </a:solidFill>
              </a:rPr>
              <a:t>% almost a unity!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4" y="1927515"/>
            <a:ext cx="4502453" cy="33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69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2C335-5DE1-44CC-A0F6-2FEB9930A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657"/>
            <a:ext cx="8892480" cy="95797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Some observed yet unexplained correlations</a:t>
            </a:r>
            <a:endParaRPr lang="ru-RU" sz="3200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132EFB-4EF6-419D-97D5-5155EF437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Social drinking and earnings - drinkers earn more money (B.L. Peters, E. Stringham (2006)</a:t>
            </a:r>
            <a:r>
              <a:rPr lang="en-US" i="1" dirty="0"/>
              <a:t>, Journal of Labor Research</a:t>
            </a:r>
            <a:r>
              <a:rPr lang="en-US" dirty="0"/>
              <a:t>, 27(3), 411-421).</a:t>
            </a:r>
          </a:p>
          <a:p>
            <a:r>
              <a:rPr lang="en-US" dirty="0"/>
              <a:t>Chocolate consumption and the numbers of Nobel prize winners, both relative to the population size (F.H. Messerli (2012), </a:t>
            </a:r>
            <a:r>
              <a:rPr lang="en-US" i="1" dirty="0"/>
              <a:t>The New England Journal of Medicine</a:t>
            </a:r>
            <a:r>
              <a:rPr lang="en-US" dirty="0"/>
              <a:t>, </a:t>
            </a:r>
            <a:r>
              <a:rPr lang="en-US" i="1" dirty="0"/>
              <a:t>367</a:t>
            </a:r>
            <a:r>
              <a:rPr lang="en-US" dirty="0"/>
              <a:t>(16), 1562).</a:t>
            </a:r>
          </a:p>
          <a:p>
            <a:r>
              <a:rPr lang="en-US" dirty="0"/>
              <a:t>Numbers of: (a) newborn babies and (b) brooding pairs of storks observed across 17 countries (R. Matthews, </a:t>
            </a:r>
            <a:r>
              <a:rPr lang="en-US" i="1" dirty="0"/>
              <a:t>Teaching Statistics</a:t>
            </a:r>
            <a:r>
              <a:rPr lang="en-US" dirty="0"/>
              <a:t>, 2000, 22, 2, 36-38).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DD477C-B2F2-4435-AEF7-82F9420E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5739718-9134-4FF1-8D82-294D13AF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34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0606A4-3395-40B6-B01D-EE6D205E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Simpson’s paradox for means</a:t>
            </a:r>
            <a:br>
              <a:rPr lang="en-US" dirty="0"/>
            </a:br>
            <a:r>
              <a:rPr lang="en-US" sz="3100" dirty="0"/>
              <a:t>(https://www.youtube.com/watch?v=t-Ci3FosqZs)</a:t>
            </a:r>
            <a:endParaRPr lang="ru-RU" sz="31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8B413E-DCA7-4D77-82B9-97E8B0263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48880"/>
            <a:ext cx="7886700" cy="3672408"/>
          </a:xfrm>
        </p:spPr>
        <p:txBody>
          <a:bodyPr/>
          <a:lstStyle/>
          <a:p>
            <a:r>
              <a:rPr lang="en-US" sz="2700" b="1" dirty="0"/>
              <a:t>Covid fatality rate before Summer 2020:</a:t>
            </a:r>
          </a:p>
          <a:p>
            <a:pPr lvl="1"/>
            <a:r>
              <a:rPr lang="en-US" sz="2550" dirty="0"/>
              <a:t>China			</a:t>
            </a:r>
            <a:r>
              <a:rPr lang="en-US" sz="2550" b="1" dirty="0"/>
              <a:t>2.1%</a:t>
            </a:r>
          </a:p>
          <a:p>
            <a:pPr lvl="1"/>
            <a:r>
              <a:rPr lang="en-US" sz="2550" dirty="0"/>
              <a:t>Italy			</a:t>
            </a:r>
            <a:r>
              <a:rPr lang="en-US" sz="2550" b="1" dirty="0"/>
              <a:t>4.1%</a:t>
            </a:r>
            <a:r>
              <a:rPr lang="en-US" sz="2550" dirty="0"/>
              <a:t>        [as twice higher]</a:t>
            </a:r>
          </a:p>
          <a:p>
            <a:r>
              <a:rPr lang="en-US" sz="2700" b="1" dirty="0"/>
              <a:t>Nothing seems wrong. </a:t>
            </a:r>
            <a:r>
              <a:rPr lang="en-US" sz="2700" dirty="0"/>
              <a:t>Explanation? </a:t>
            </a:r>
          </a:p>
          <a:p>
            <a:r>
              <a:rPr lang="en-US" sz="2700" dirty="0"/>
              <a:t>Perhaps the Chinese better obey rules, do not they?</a:t>
            </a:r>
          </a:p>
          <a:p>
            <a:pPr marL="0" indent="0">
              <a:buNone/>
            </a:pPr>
            <a:endParaRPr lang="en-US" sz="2700" dirty="0"/>
          </a:p>
          <a:p>
            <a:r>
              <a:rPr lang="en-US" sz="2700" dirty="0"/>
              <a:t>Not at all: a wrong data analysis case</a:t>
            </a:r>
            <a:endParaRPr lang="ru-RU" sz="2700" dirty="0"/>
          </a:p>
          <a:p>
            <a:endParaRPr lang="ru-RU" sz="2700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80C4E0-DB22-486B-A864-3F78216A6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E004C12-FA33-4B48-8B0D-67D3842A6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7778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BD29B-71CA-4735-9986-334C2587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206" y="956511"/>
            <a:ext cx="6686550" cy="794084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Wrong comparison: within the age groups </a:t>
            </a:r>
            <a:br>
              <a:rPr lang="en-US" sz="2700" b="1" dirty="0"/>
            </a:br>
            <a:r>
              <a:rPr lang="en-US" sz="2700" b="1" dirty="0"/>
              <a:t>fatalities are less in Italy!</a:t>
            </a:r>
            <a:endParaRPr lang="ru-RU" sz="2700" b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6F22CC6-DF40-434D-A60B-FE3B770CF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32" y="2124070"/>
            <a:ext cx="5922489" cy="3235999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3BF38C5-8AFF-78A1-7E2D-45CADC39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3894E65-2FCC-3442-B9BD-FB8F8B28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3603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8BD29B-71CA-4735-9986-334C2587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078" y="974557"/>
            <a:ext cx="7534777" cy="667754"/>
          </a:xfrm>
        </p:spPr>
        <p:txBody>
          <a:bodyPr>
            <a:normAutofit fontScale="90000"/>
          </a:bodyPr>
          <a:lstStyle/>
          <a:p>
            <a:r>
              <a:rPr lang="en-US" dirty="0"/>
              <a:t>Wrong comparison: </a:t>
            </a:r>
            <a:r>
              <a:rPr lang="en-US" b="1" dirty="0"/>
              <a:t>Right explanation </a:t>
            </a:r>
            <a:r>
              <a:rPr lang="en-US" dirty="0"/>
              <a:t>– </a:t>
            </a:r>
            <a:r>
              <a:rPr lang="en-US" b="1" dirty="0"/>
              <a:t>Age</a:t>
            </a:r>
            <a:r>
              <a:rPr lang="en-US" dirty="0"/>
              <a:t> structures.</a:t>
            </a:r>
            <a:br>
              <a:rPr lang="en-US" dirty="0"/>
            </a:br>
            <a:r>
              <a:rPr lang="en-US" dirty="0"/>
              <a:t>Ages prevailing: </a:t>
            </a:r>
            <a:r>
              <a:rPr lang="en-US" sz="2700" b="1" dirty="0"/>
              <a:t>China – Young, Italy – Old </a:t>
            </a:r>
            <a:endParaRPr lang="ru-RU" sz="2700" b="1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F32B6F-23D8-4343-849A-4260AAF3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2636912"/>
            <a:ext cx="6206227" cy="3623156"/>
          </a:xfrm>
          <a:prstGeom prst="rect">
            <a:avLst/>
          </a:prstGeom>
        </p:spPr>
      </p:pic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551950-1A76-E152-1BC1-15754210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5D8091A-7931-AA7F-9618-0A1C3E99C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864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K. Pearson’s highly creative insight (probabilistic perspective at </a:t>
            </a:r>
            <a:r>
              <a:rPr lang="en-US" sz="3600" b="1" dirty="0"/>
              <a:t>Correlation coefficient: 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br>
              <a:rPr lang="en-US" sz="3600" b="1" dirty="0"/>
            </a:b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52736"/>
            <a:ext cx="9144000" cy="633670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At the standard Multivariate Gaussian                            Bivariate case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i="1" dirty="0"/>
              <a:t>f(u, </a:t>
            </a:r>
            <a:r>
              <a:rPr lang="en-US" sz="2400" i="1" dirty="0">
                <a:sym typeface="Symbol"/>
              </a:rPr>
              <a:t></a:t>
            </a:r>
            <a:r>
              <a:rPr lang="en-US" sz="2400" i="1" dirty="0"/>
              <a:t>)= </a:t>
            </a:r>
            <a:r>
              <a:rPr lang="en-US" sz="2400" i="1" dirty="0" err="1"/>
              <a:t>Cexp</a:t>
            </a:r>
            <a:r>
              <a:rPr lang="en-US" sz="2400" i="1" dirty="0"/>
              <a:t>{-</a:t>
            </a:r>
            <a:r>
              <a:rPr lang="en-US" sz="2400" i="1" dirty="0" err="1"/>
              <a:t>u</a:t>
            </a:r>
            <a:r>
              <a:rPr lang="en-US" sz="2400" i="1" baseline="30000" dirty="0" err="1"/>
              <a:t>T</a:t>
            </a:r>
            <a:r>
              <a:rPr lang="en-US" sz="2400" i="1" dirty="0">
                <a:sym typeface="Symbol"/>
              </a:rPr>
              <a:t> </a:t>
            </a:r>
            <a:r>
              <a:rPr lang="en-US" sz="2400" i="1" baseline="30000" dirty="0"/>
              <a:t>-1</a:t>
            </a:r>
            <a:r>
              <a:rPr lang="en-US" sz="2400" i="1" dirty="0"/>
              <a:t>u/2} where u=(u</a:t>
            </a:r>
            <a:r>
              <a:rPr lang="en-US" sz="2400" i="1" baseline="-25000" dirty="0"/>
              <a:t>1</a:t>
            </a:r>
            <a:r>
              <a:rPr lang="en-US" sz="2400" i="1" dirty="0"/>
              <a:t>,u</a:t>
            </a:r>
            <a:r>
              <a:rPr lang="en-US" sz="2400" i="1" baseline="-25000" dirty="0"/>
              <a:t>2</a:t>
            </a:r>
            <a:r>
              <a:rPr lang="en-US" sz="2400" i="1" dirty="0"/>
              <a:t>, …, </a:t>
            </a:r>
            <a:r>
              <a:rPr lang="en-US" sz="2400" i="1" dirty="0" err="1"/>
              <a:t>u</a:t>
            </a:r>
            <a:r>
              <a:rPr lang="en-US" sz="2400" i="1" baseline="-25000" dirty="0" err="1"/>
              <a:t>v</a:t>
            </a:r>
            <a:r>
              <a:rPr lang="en-US" sz="2400" i="1" dirty="0"/>
              <a:t>)</a:t>
            </a:r>
            <a:r>
              <a:rPr lang="en-US" sz="2400" b="1" dirty="0"/>
              <a:t>;  	     after z-scoring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spcAft>
                <a:spcPts val="600"/>
              </a:spcAft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K. Pearson:</a:t>
            </a:r>
            <a:r>
              <a:rPr lang="en-US" b="1" dirty="0">
                <a:solidFill>
                  <a:srgbClr val="C00000"/>
                </a:solidFill>
              </a:rPr>
              <a:t> Correlation coefficient </a:t>
            </a:r>
            <a:r>
              <a:rPr lang="en-US" b="1" dirty="0">
                <a:solidFill>
                  <a:srgbClr val="0070C0"/>
                </a:solidFill>
              </a:rPr>
              <a:t>is a sample-based estimate of the </a:t>
            </a:r>
            <a:r>
              <a:rPr lang="en-US" b="1" dirty="0">
                <a:solidFill>
                  <a:srgbClr val="C00000"/>
                </a:solidFill>
              </a:rPr>
              <a:t>parameter </a:t>
            </a:r>
            <a:r>
              <a:rPr lang="en-US" b="1" dirty="0">
                <a:solidFill>
                  <a:srgbClr val="C00000"/>
                </a:solidFill>
                <a:sym typeface="Symbol"/>
              </a:rPr>
              <a:t></a:t>
            </a:r>
            <a:r>
              <a:rPr lang="en-US" b="1" dirty="0">
                <a:solidFill>
                  <a:srgbClr val="0070C0"/>
                </a:solidFill>
              </a:rPr>
              <a:t> in the Gaussian density function under the conventional assumption  of independent random sampling</a:t>
            </a:r>
            <a:r>
              <a:rPr lang="en-US" sz="2400" b="1" dirty="0">
                <a:solidFill>
                  <a:srgbClr val="0070C0"/>
                </a:solidFill>
              </a:rPr>
              <a:t>. </a:t>
            </a:r>
            <a:endParaRPr lang="ru-RU" sz="24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35</a:t>
            </a:fld>
            <a:endParaRPr 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988840"/>
            <a:ext cx="195593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204865"/>
            <a:ext cx="5184576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97794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9392"/>
            <a:ext cx="9144000" cy="1124744"/>
          </a:xfrm>
        </p:spPr>
        <p:txBody>
          <a:bodyPr>
            <a:normAutofit fontScale="90000"/>
          </a:bodyPr>
          <a:lstStyle/>
          <a:p>
            <a:br>
              <a:rPr lang="en-US" sz="3600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K. Pearson’s highly creative insight (probabilistic perspective at </a:t>
            </a:r>
            <a:r>
              <a:rPr lang="en-US" sz="3600" b="1" dirty="0"/>
              <a:t>Linear Regression and correlation: </a:t>
            </a:r>
            <a:r>
              <a:rPr lang="en-US" sz="3600" b="1" dirty="0">
                <a:solidFill>
                  <a:srgbClr val="0070C0"/>
                </a:solidFill>
              </a:rPr>
              <a:t>)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At a bivariate Gaussian                            Bivariate case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i="1" dirty="0"/>
                  <a:t>f(u, </a:t>
                </a:r>
                <a:r>
                  <a:rPr lang="en-US" sz="2400" i="1" dirty="0">
                    <a:sym typeface="Symbol"/>
                  </a:rPr>
                  <a:t></a:t>
                </a:r>
                <a:r>
                  <a:rPr lang="en-US" sz="2400" i="1" dirty="0"/>
                  <a:t>)= </a:t>
                </a:r>
                <a:r>
                  <a:rPr lang="en-US" sz="2400" i="1" dirty="0" err="1"/>
                  <a:t>Cexp</a:t>
                </a:r>
                <a:r>
                  <a:rPr lang="en-US" sz="2400" i="1" dirty="0"/>
                  <a:t>{-(u-</a:t>
                </a:r>
                <a:r>
                  <a:rPr lang="en-US" sz="2400" i="1" dirty="0">
                    <a:sym typeface="Symbol" panose="05050102010706020507" pitchFamily="18" charset="2"/>
                  </a:rPr>
                  <a:t>)</a:t>
                </a:r>
                <a:r>
                  <a:rPr lang="en-US" sz="2400" i="1" baseline="30000" dirty="0"/>
                  <a:t>T</a:t>
                </a:r>
                <a:r>
                  <a:rPr lang="en-US" sz="2400" i="1" dirty="0">
                    <a:sym typeface="Symbol"/>
                  </a:rPr>
                  <a:t> </a:t>
                </a:r>
                <a:r>
                  <a:rPr lang="en-US" sz="2400" i="1" baseline="30000" dirty="0"/>
                  <a:t>-1</a:t>
                </a:r>
                <a:r>
                  <a:rPr lang="en-US" sz="2400" i="1" dirty="0"/>
                  <a:t>(u-</a:t>
                </a:r>
                <a:r>
                  <a:rPr lang="en-US" sz="2400" i="1" dirty="0">
                    <a:sym typeface="Symbol" panose="05050102010706020507" pitchFamily="18" charset="2"/>
                  </a:rPr>
                  <a:t>)</a:t>
                </a:r>
                <a:r>
                  <a:rPr lang="en-US" sz="2400" i="1" dirty="0"/>
                  <a:t>/2} where u=(u</a:t>
                </a:r>
                <a:r>
                  <a:rPr lang="en-US" sz="2400" i="1" baseline="-25000" dirty="0"/>
                  <a:t>1</a:t>
                </a:r>
                <a:r>
                  <a:rPr lang="en-US" sz="2400" i="1" dirty="0"/>
                  <a:t>,u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)</a:t>
                </a:r>
                <a:r>
                  <a:rPr lang="en-US" sz="2400" b="1" dirty="0"/>
                  <a:t>; </a:t>
                </a:r>
                <a:r>
                  <a:rPr lang="en-US" sz="2400" i="1" dirty="0">
                    <a:sym typeface="Symbol" panose="05050102010706020507" pitchFamily="18" charset="2"/>
                  </a:rPr>
                  <a:t> </a:t>
                </a:r>
                <a:r>
                  <a:rPr lang="en-US" sz="2400" i="1" dirty="0"/>
                  <a:t>=(</a:t>
                </a:r>
                <a:r>
                  <a:rPr lang="en-US" sz="2400" i="1" dirty="0">
                    <a:sym typeface="Symbol" panose="05050102010706020507" pitchFamily="18" charset="2"/>
                  </a:rPr>
                  <a:t></a:t>
                </a:r>
                <a:r>
                  <a:rPr lang="en-US" sz="2400" i="1" baseline="-25000" dirty="0"/>
                  <a:t>1</a:t>
                </a:r>
                <a:r>
                  <a:rPr lang="en-US" sz="2400" i="1" dirty="0"/>
                  <a:t>,</a:t>
                </a:r>
                <a:r>
                  <a:rPr lang="en-US" sz="2400" i="1" dirty="0">
                    <a:sym typeface="Symbol" panose="05050102010706020507" pitchFamily="18" charset="2"/>
                  </a:rPr>
                  <a:t> </a:t>
                </a:r>
                <a:r>
                  <a:rPr lang="en-US" sz="2400" i="1" baseline="-25000" dirty="0"/>
                  <a:t>2</a:t>
                </a:r>
                <a:r>
                  <a:rPr lang="en-US" sz="2400" i="1" dirty="0"/>
                  <a:t>)</a:t>
                </a:r>
                <a:r>
                  <a:rPr lang="en-US" sz="2400" b="1" dirty="0"/>
                  <a:t>;  	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Conditional u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/u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is Gaussian too. Moreover,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There is a linear expression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E(u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/u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=x) =</a:t>
                </a:r>
                <a:r>
                  <a:rPr lang="es-ES" sz="2400" b="1" dirty="0"/>
                  <a:t> µ</a:t>
                </a:r>
                <a:r>
                  <a:rPr lang="es-ES" sz="2400" b="1" baseline="-25000" dirty="0"/>
                  <a:t>2</a:t>
                </a:r>
                <a:r>
                  <a:rPr lang="es-ES" sz="2400" b="1" dirty="0"/>
                  <a:t> + ρ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E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E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es-ES" sz="2400" b="1" dirty="0"/>
                  <a:t> (x - µ</a:t>
                </a:r>
                <a:r>
                  <a:rPr lang="es-ES" sz="2400" b="1" baseline="-25000" dirty="0"/>
                  <a:t>1</a:t>
                </a:r>
                <a:r>
                  <a:rPr lang="es-ES" sz="2400" b="1" dirty="0"/>
                  <a:t>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s-ES" sz="2400" b="1" dirty="0"/>
                  <a:t>                                        Var(</a:t>
                </a:r>
                <a:r>
                  <a:rPr lang="en-US" sz="2400" b="1" dirty="0"/>
                  <a:t>u</a:t>
                </a:r>
                <a:r>
                  <a:rPr lang="en-US" sz="2400" b="1" baseline="-25000" dirty="0"/>
                  <a:t>2</a:t>
                </a:r>
                <a:r>
                  <a:rPr lang="en-US" sz="2400" b="1" dirty="0"/>
                  <a:t>/u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/>
                  <a:t>)</a:t>
                </a:r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b="1" dirty="0"/>
                  <a:t>K. Pearson:</a:t>
                </a:r>
                <a:r>
                  <a:rPr lang="en-US" b="1" dirty="0">
                    <a:solidFill>
                      <a:srgbClr val="C00000"/>
                    </a:solidFill>
                  </a:rPr>
                  <a:t>  </a:t>
                </a:r>
                <a:r>
                  <a:rPr lang="en-US" b="1" dirty="0">
                    <a:solidFill>
                      <a:srgbClr val="0070C0"/>
                    </a:solidFill>
                  </a:rPr>
                  <a:t>The expectation of the conditional probability is a linear function of the source variable involving all </a:t>
                </a:r>
                <a:r>
                  <a:rPr lang="en-US" b="1" dirty="0">
                    <a:solidFill>
                      <a:srgbClr val="C00000"/>
                    </a:solidFill>
                  </a:rPr>
                  <a:t> the parameters </a:t>
                </a:r>
                <a:r>
                  <a:rPr lang="en-US" b="1" dirty="0">
                    <a:solidFill>
                      <a:srgbClr val="0070C0"/>
                    </a:solidFill>
                  </a:rPr>
                  <a:t>in the Gaussian density function</a:t>
                </a:r>
                <a:r>
                  <a:rPr lang="ru-RU" b="1" dirty="0">
                    <a:solidFill>
                      <a:srgbClr val="0070C0"/>
                    </a:solidFill>
                  </a:rPr>
                  <a:t> </a:t>
                </a:r>
                <a:r>
                  <a:rPr lang="ru-RU" dirty="0"/>
                  <a:t>= </a:t>
                </a:r>
                <a:r>
                  <a:rPr lang="en-US" dirty="0"/>
                  <a:t>linear regression in the approximation framework</a:t>
                </a:r>
                <a:endParaRPr lang="ru-RU" sz="2400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052736"/>
                <a:ext cx="9144000" cy="6336704"/>
              </a:xfrm>
              <a:blipFill>
                <a:blip r:embed="rId3"/>
                <a:stretch>
                  <a:fillRect l="-1333" t="-770" r="-1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0801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37</a:t>
            </a:fld>
            <a:endParaRPr lang="ru-RU"/>
          </a:p>
        </p:txBody>
      </p:sp>
      <p:pic>
        <p:nvPicPr>
          <p:cNvPr id="1026" name="Picture 2" descr="Картинки по запросу Multivariate Gaussian DEns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" y="-243408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681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DA3C3-8B7E-4C1F-A798-984092DE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Мост между вероятностным и аппроксимационным подходами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F7300A-225A-4D04-B432-671CFB601A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Принцип </a:t>
                </a:r>
                <a:r>
                  <a:rPr lang="ru-RU" b="1" dirty="0"/>
                  <a:t>максимального правдоподобия </a:t>
                </a:r>
                <a:r>
                  <a:rPr lang="en-US" b="1" dirty="0"/>
                  <a:t>(maximum likelihood)</a:t>
                </a:r>
                <a:r>
                  <a:rPr lang="ru-RU" dirty="0"/>
                  <a:t>: то, что наблюдено, является максимально вероятным</a:t>
                </a:r>
                <a:endParaRPr lang="en-US" dirty="0"/>
              </a:p>
              <a:p>
                <a:r>
                  <a:rPr lang="ru-RU" dirty="0"/>
                  <a:t>В предположении, что наблюдения х</a:t>
                </a:r>
                <a:r>
                  <a:rPr lang="en-US" dirty="0"/>
                  <a:t>1, x2, …, </a:t>
                </a:r>
                <a:r>
                  <a:rPr lang="en-US" dirty="0" err="1"/>
                  <a:t>xN</a:t>
                </a:r>
                <a:r>
                  <a:rPr lang="ru-RU" dirty="0"/>
                  <a:t> независимы, а их вероятности определяются из модели как</a:t>
                </a:r>
                <a:r>
                  <a:rPr lang="en-US" dirty="0"/>
                  <a:t> </a:t>
                </a:r>
                <a:r>
                  <a:rPr lang="en-US" i="1" dirty="0"/>
                  <a:t>P(xi, a)</a:t>
                </a:r>
                <a:r>
                  <a:rPr lang="ru-RU" i="1" dirty="0"/>
                  <a:t>, </a:t>
                </a:r>
                <a:r>
                  <a:rPr lang="en-US" i="1" dirty="0"/>
                  <a:t>a</a:t>
                </a:r>
                <a:r>
                  <a:rPr lang="ru-RU" i="1" dirty="0"/>
                  <a:t> –</a:t>
                </a:r>
                <a:r>
                  <a:rPr lang="ru-RU" dirty="0"/>
                  <a:t> параметры модели определяются из условия</a:t>
                </a:r>
                <a:r>
                  <a:rPr lang="ru-RU" i="1" dirty="0"/>
                  <a:t> максимума вероятности наблюденной выборки</a:t>
                </a:r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                 </a:t>
                </a:r>
                <a:r>
                  <a:rPr lang="en-US" dirty="0" err="1"/>
                  <a:t>Max</a:t>
                </a:r>
                <a:r>
                  <a:rPr lang="en-US" i="1" baseline="-25000" dirty="0" err="1"/>
                  <a:t>a</a:t>
                </a:r>
                <a:r>
                  <a:rPr lang="en-US" i="1" dirty="0" err="1"/>
                  <a:t>P</a:t>
                </a:r>
                <a:r>
                  <a:rPr lang="en-US" i="1" dirty="0"/>
                  <a:t>(x1, a)</a:t>
                </a:r>
                <a:r>
                  <a:rPr lang="en-US" i="1" dirty="0">
                    <a:sym typeface="Symbol" panose="05050102010706020507" pitchFamily="18" charset="2"/>
                  </a:rPr>
                  <a:t></a:t>
                </a:r>
                <a:r>
                  <a:rPr lang="en-US" i="1" dirty="0"/>
                  <a:t>P(x2, a)</a:t>
                </a:r>
                <a:r>
                  <a:rPr lang="en-US" i="1" dirty="0">
                    <a:sym typeface="Symbol" panose="05050102010706020507" pitchFamily="18" charset="2"/>
                  </a:rPr>
                  <a:t> </a:t>
                </a:r>
                <a:r>
                  <a:rPr lang="en-US" i="1" dirty="0"/>
                  <a:t>… </a:t>
                </a:r>
                <a:r>
                  <a:rPr lang="en-US" i="1" dirty="0">
                    <a:sym typeface="Symbol" panose="05050102010706020507" pitchFamily="18" charset="2"/>
                  </a:rPr>
                  <a:t></a:t>
                </a:r>
                <a:r>
                  <a:rPr lang="en-US" i="1" dirty="0"/>
                  <a:t>P(xi, a)</a:t>
                </a:r>
              </a:p>
              <a:p>
                <a:pPr marL="0" indent="0">
                  <a:buNone/>
                </a:pPr>
                <a:r>
                  <a:rPr lang="ru-RU" i="1" dirty="0"/>
                  <a:t>Или, что то же самое,</a:t>
                </a:r>
                <a:endParaRPr lang="en-US" i="1" dirty="0"/>
              </a:p>
              <a:p>
                <a:pPr marL="0" indent="0">
                  <a:buNone/>
                </a:pPr>
                <a:r>
                  <a:rPr lang="ru-RU" i="1" dirty="0"/>
                  <a:t>                          </a:t>
                </a:r>
                <a:r>
                  <a:rPr lang="en-US" i="1" dirty="0" err="1"/>
                  <a:t>Max</a:t>
                </a:r>
                <a:r>
                  <a:rPr lang="en-US" i="1" baseline="-34000" dirty="0" err="1"/>
                  <a:t>a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6F7300A-225A-4D04-B432-671CFB601A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F4B1E7-96AB-4A03-B006-81C79FA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D4B91B-0B3B-4E3F-9AC5-D1DBED91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701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1DA3C3-8B7E-4C1F-A798-984092DE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Мост между вероятностным и аппроксимационным подходами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F7300A-225A-4D04-B432-671CFB601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Задание студентам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ru-RU" dirty="0"/>
              <a:t>Применить принцип максимального правдоподобия в предположении, что распределение является Гауссовым  для вывода формул среднего, дисперсии (случай 1Д) и коэффициента корреляции (случай 2Д)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F4B1E7-96AB-4A03-B006-81C79FA6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D4B91B-0B3B-4E3F-9AC5-D1DBED91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23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regression, 2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Iris</a:t>
            </a:r>
            <a:r>
              <a:rPr lang="en-US" sz="4000" b="1" dirty="0">
                <a:solidFill>
                  <a:srgbClr val="0070C0"/>
                </a:solidFill>
              </a:rPr>
              <a:t>  Petal Width: how can we express it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>
                <a:solidFill>
                  <a:srgbClr val="0070C0"/>
                </a:solidFill>
              </a:rPr>
              <a:t>                           through Petal Length  </a:t>
            </a:r>
            <a:r>
              <a:rPr lang="en-US" sz="2400" b="1" dirty="0">
                <a:solidFill>
                  <a:srgbClr val="FF0000"/>
                </a:solidFill>
              </a:rPr>
              <a:t>linearly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600" b="1" dirty="0"/>
              <a:t> </a:t>
            </a:r>
            <a:r>
              <a:rPr lang="en-US" sz="3600" b="1" dirty="0" err="1">
                <a:solidFill>
                  <a:srgbClr val="0070C0"/>
                </a:solidFill>
              </a:rPr>
              <a:t>PeWi</a:t>
            </a:r>
            <a:r>
              <a:rPr lang="en-US" sz="3600" b="1" dirty="0">
                <a:solidFill>
                  <a:srgbClr val="0070C0"/>
                </a:solidFill>
              </a:rPr>
              <a:t>=a*</a:t>
            </a:r>
            <a:r>
              <a:rPr lang="en-US" sz="3600" b="1" dirty="0" err="1">
                <a:solidFill>
                  <a:srgbClr val="0070C0"/>
                </a:solidFill>
              </a:rPr>
              <a:t>PeLe+b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339" y="2372883"/>
            <a:ext cx="5295900" cy="397192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4584526" y="2180861"/>
            <a:ext cx="4536504" cy="3600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961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507288" cy="1228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Naïve interpretation of correlation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1340768"/>
                <a:ext cx="8928992" cy="54006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𝒗𝒘</m:t>
                        </m:r>
                      </m:sub>
                    </m:sSub>
                    <m:r>
                      <a:rPr lang="en-US" b="1" i="1">
                        <a:solidFill>
                          <a:schemeClr val="tx2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𝒊𝒗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acc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/>
                              </a:rPr>
                              <m:t>𝒊𝒘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</m:e>
                        </m:acc>
                        <m:r>
                          <a:rPr lang="en-US" b="1" i="1">
                            <a:solidFill>
                              <a:schemeClr val="tx2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b="1" i="1" dirty="0">
                    <a:solidFill>
                      <a:schemeClr val="tx2"/>
                    </a:solidFill>
                  </a:rPr>
                  <a:t>/N</a:t>
                </a:r>
                <a:r>
                  <a:rPr lang="en-US" b="1" dirty="0"/>
                  <a:t>,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=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&lt;</m:t>
                    </m:r>
                    <m:r>
                      <a:rPr lang="en-US" b="1" i="1" smtClean="0">
                        <a:latin typeface="Cambria Math"/>
                      </a:rPr>
                      <m:t>𝒚𝒗</m:t>
                    </m:r>
                    <m:r>
                      <a:rPr lang="en-US" b="1" i="1" smtClean="0">
                        <a:latin typeface="Cambria Math"/>
                      </a:rPr>
                      <m:t>,</m:t>
                    </m:r>
                    <m:r>
                      <a:rPr lang="en-US" b="1" i="1" smtClean="0">
                        <a:latin typeface="Cambria Math"/>
                      </a:rPr>
                      <m:t>𝒚𝒘</m:t>
                    </m:r>
                  </m:oMath>
                </a14:m>
                <a:r>
                  <a:rPr lang="en-US" dirty="0"/>
                  <a:t>&gt;     where</a:t>
                </a:r>
              </a:p>
              <a:p>
                <a:pPr marL="0" indent="0">
                  <a:buNone/>
                </a:pPr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y</a:t>
                </a:r>
                <a14:m>
                  <m:oMath xmlns:m="http://schemas.openxmlformats.org/officeDocument/2006/math">
                    <m:r>
                      <a:rPr lang="en-US" sz="3600" b="1" i="1" baseline="-25000">
                        <a:latin typeface="Cambria Math"/>
                      </a:rPr>
                      <m:t>𝒗</m:t>
                    </m:r>
                  </m:oMath>
                </a14:m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=(x</a:t>
                </a:r>
                <a14:m>
                  <m:oMath xmlns:m="http://schemas.openxmlformats.org/officeDocument/2006/math">
                    <m:r>
                      <a:rPr lang="en-US" sz="3600" b="1" i="1" baseline="-25000">
                        <a:latin typeface="Cambria Math"/>
                      </a:rPr>
                      <m:t>𝒗</m:t>
                    </m:r>
                    <m:r>
                      <a:rPr lang="en-US" sz="3600" b="1" i="1" smtClean="0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latin typeface="Cambria Math"/>
                          </a:rPr>
                          <m:t>𝒙</m:t>
                        </m:r>
                        <m:r>
                          <a:rPr lang="en-US" sz="3600" b="1" i="1" baseline="-25000">
                            <a:latin typeface="Cambria Math"/>
                          </a:rPr>
                          <m:t>𝒗</m:t>
                        </m:r>
                      </m:e>
                    </m:acc>
                    <m:r>
                      <a:rPr lang="en-US" sz="3600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 smtClean="0">
                            <a:latin typeface="Cambria Math"/>
                          </a:rPr>
                          <m:t>𝒙</m:t>
                        </m:r>
                        <m:r>
                          <a:rPr lang="en-US" sz="3600" b="1" i="1" baseline="-25000">
                            <a:latin typeface="Cambria Math"/>
                          </a:rPr>
                          <m:t>𝒗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en-US" sz="36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1" i="1" smtClean="0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600" b="1" i="1" baseline="-25000">
                                    <a:latin typeface="Cambria Math"/>
                                  </a:rPr>
                                  <m:t>𝒗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en-US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y</a:t>
                </a:r>
                <a14:m>
                  <m:oMath xmlns:m="http://schemas.openxmlformats.org/officeDocument/2006/math">
                    <m:r>
                      <a:rPr lang="en-US" sz="3600" b="1" i="1" baseline="-25000" smtClean="0">
                        <a:latin typeface="Cambria Math"/>
                      </a:rPr>
                      <m:t>𝒘</m:t>
                    </m:r>
                  </m:oMath>
                </a14:m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=(x</a:t>
                </a:r>
                <a14:m>
                  <m:oMath xmlns:m="http://schemas.openxmlformats.org/officeDocument/2006/math">
                    <m:r>
                      <a:rPr lang="en-US" sz="3600" b="1" i="1" baseline="-25000" smtClean="0">
                        <a:latin typeface="Cambria Math"/>
                      </a:rPr>
                      <m:t>𝒘</m:t>
                    </m:r>
                    <m:r>
                      <a:rPr lang="en-US" sz="3600" b="1" i="1">
                        <a:latin typeface="Cambria Math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1" i="1">
                            <a:latin typeface="Cambria Math"/>
                          </a:rPr>
                          <m:t>𝒙</m:t>
                        </m:r>
                        <m:r>
                          <a:rPr lang="en-US" sz="3600" b="1" i="1" baseline="-25000" smtClean="0">
                            <a:latin typeface="Cambria Math"/>
                          </a:rPr>
                          <m:t>𝒘</m:t>
                        </m:r>
                      </m:e>
                    </m:acc>
                    <m:r>
                      <a:rPr lang="en-US" sz="3600" b="1" i="1">
                        <a:latin typeface="Cambria Math"/>
                      </a:rPr>
                      <m:t>)</m:t>
                    </m:r>
                  </m:oMath>
                </a14:m>
                <a:r>
                  <a:rPr lang="en-US" sz="3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"/>
                        <m:ctrlPr>
                          <a:rPr lang="en-US" sz="3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1" i="1">
                            <a:latin typeface="Cambria Math"/>
                          </a:rPr>
                          <m:t>𝒙</m:t>
                        </m:r>
                        <m:r>
                          <a:rPr lang="en-US" sz="3600" b="1" i="1" baseline="-25000" smtClean="0">
                            <a:latin typeface="Cambria Math"/>
                          </a:rPr>
                          <m:t>𝒘</m:t>
                        </m:r>
                        <m:d>
                          <m:dPr>
                            <m:begChr m:val=""/>
                            <m:endChr m:val="‖"/>
                            <m:ctrlPr>
                              <a:rPr lang="en-US" sz="3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3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600" b="1" i="1">
                                    <a:latin typeface="Cambria Math"/>
                                  </a:rPr>
                                  <m:t>𝒙</m:t>
                                </m:r>
                                <m:r>
                                  <a:rPr lang="en-US" sz="3600" b="1" i="1" baseline="-25000" smtClean="0">
                                    <a:latin typeface="Cambria Math"/>
                                  </a:rPr>
                                  <m:t>𝒘</m:t>
                                </m:r>
                              </m:e>
                            </m:acc>
                          </m:e>
                        </m:d>
                      </m:e>
                    </m:d>
                  </m:oMath>
                </a14:m>
                <a:endParaRPr lang="ru-RU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1"/>
                    </a:solidFill>
                  </a:rPr>
                  <a:t>Cosine of angle between </a:t>
                </a:r>
                <a:r>
                  <a:rPr lang="en-US" sz="3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b="1" i="1" baseline="-25000">
                        <a:solidFill>
                          <a:schemeClr val="accent1"/>
                        </a:solidFill>
                        <a:latin typeface="Cambria Math"/>
                      </a:rPr>
                      <m:t>𝒗</m:t>
                    </m:r>
                    <m:r>
                      <a:rPr lang="en-US" sz="3600" b="1" i="1" baseline="-25000" smtClean="0">
                        <a:solidFill>
                          <a:schemeClr val="accent1"/>
                        </a:solidFill>
                        <a:latin typeface="Cambria Math"/>
                      </a:rPr>
                      <m:t>   </m:t>
                    </m:r>
                  </m:oMath>
                </a14:m>
                <a:r>
                  <a:rPr lang="en-US" sz="3600" b="1" dirty="0">
                    <a:solidFill>
                      <a:schemeClr val="accent1"/>
                    </a:solidFill>
                  </a:rPr>
                  <a:t>and</a:t>
                </a:r>
                <a:r>
                  <a:rPr lang="ru-RU" sz="3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3600" b="1" i="1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US" sz="3600" b="1" i="1" baseline="-25000" smtClean="0">
                        <a:solidFill>
                          <a:schemeClr val="accent1"/>
                        </a:solidFill>
                        <a:latin typeface="Cambria Math"/>
                      </a:rPr>
                      <m:t>𝒘</m:t>
                    </m:r>
                  </m:oMath>
                </a14:m>
                <a:endParaRPr lang="en-US" sz="3600" b="1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b="1" dirty="0"/>
                  <a:t>Between</a:t>
                </a:r>
                <a:r>
                  <a:rPr lang="ru-RU" b="1" dirty="0"/>
                  <a:t> -1 </a:t>
                </a:r>
                <a:r>
                  <a:rPr lang="en-US" b="1" dirty="0"/>
                  <a:t>and</a:t>
                </a:r>
                <a:r>
                  <a:rPr lang="ru-RU" b="1" dirty="0"/>
                  <a:t> 1. 0 </a:t>
                </a:r>
                <a:r>
                  <a:rPr lang="ru-RU" b="1" dirty="0">
                    <a:sym typeface="Symbol" panose="05050102010706020507" pitchFamily="18" charset="2"/>
                  </a:rPr>
                  <a:t></a:t>
                </a:r>
                <a:r>
                  <a:rPr lang="ru-RU" b="1" dirty="0"/>
                  <a:t> </a:t>
                </a:r>
                <a:r>
                  <a:rPr lang="en-US" b="1" dirty="0"/>
                  <a:t>orthogonality</a:t>
                </a:r>
                <a:r>
                  <a:rPr lang="ru-RU" b="1" dirty="0"/>
                  <a:t>,  1 – </a:t>
                </a:r>
                <a:r>
                  <a:rPr lang="en-US" b="1" dirty="0"/>
                  <a:t>same</a:t>
                </a:r>
                <a:r>
                  <a:rPr lang="ru-RU" b="1" dirty="0"/>
                  <a:t>, </a:t>
                </a:r>
                <a:r>
                  <a:rPr lang="en-US" b="1" dirty="0"/>
                  <a:t> </a:t>
                </a:r>
                <a:r>
                  <a:rPr lang="ru-RU" b="1" dirty="0">
                    <a:sym typeface="Symbol" panose="05050102010706020507" pitchFamily="18" charset="2"/>
                  </a:rPr>
                  <a:t></a:t>
                </a:r>
                <a:r>
                  <a:rPr lang="ru-RU" b="1" dirty="0"/>
                  <a:t>1 – </a:t>
                </a:r>
                <a:r>
                  <a:rPr lang="en-US" b="1" dirty="0"/>
                  <a:t>reverse</a:t>
                </a:r>
                <a:r>
                  <a:rPr lang="ru-RU" b="1" dirty="0"/>
                  <a:t> </a:t>
                </a:r>
                <a:r>
                  <a:rPr lang="en-US" b="1" dirty="0"/>
                  <a:t>(180</a:t>
                </a:r>
                <a:r>
                  <a:rPr lang="en-US" b="1" baseline="30000" dirty="0"/>
                  <a:t>0</a:t>
                </a:r>
                <a:r>
                  <a:rPr lang="en-US" b="1" dirty="0"/>
                  <a:t> = </a:t>
                </a:r>
                <a:r>
                  <a:rPr lang="en-US" b="1" dirty="0">
                    <a:sym typeface="Symbol" panose="05050102010706020507" pitchFamily="18" charset="2"/>
                  </a:rPr>
                  <a:t></a:t>
                </a:r>
                <a:r>
                  <a:rPr lang="en-US" b="1" dirty="0"/>
                  <a:t>)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1340768"/>
                <a:ext cx="8928992" cy="5400600"/>
              </a:xfrm>
              <a:blipFill>
                <a:blip r:embed="rId2"/>
                <a:stretch>
                  <a:fillRect l="-1434" t="-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604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59F2D-28BC-4B78-8EC7-0D0E9D52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correlation coefficient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1F057-A270-49B1-8A43-C5931DF9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690690"/>
            <a:ext cx="8496944" cy="48021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high value</a:t>
            </a:r>
            <a:r>
              <a:rPr lang="en-US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 of </a:t>
            </a:r>
            <a:r>
              <a:rPr lang="en-US" b="1" i="1" dirty="0">
                <a:solidFill>
                  <a:srgbClr val="0070C0"/>
                </a:solidFill>
                <a:sym typeface="Symbol"/>
              </a:rPr>
              <a:t></a:t>
            </a:r>
            <a:r>
              <a:rPr lang="en-US" dirty="0"/>
              <a:t> does not warrant any good precision of the regression</a:t>
            </a:r>
          </a:p>
          <a:p>
            <a:r>
              <a:rPr lang="en-US" dirty="0">
                <a:sym typeface="Symbol"/>
              </a:rPr>
              <a:t>Value of  can be inflated by adding a few outliers</a:t>
            </a:r>
            <a:r>
              <a:rPr lang="en-US" i="1" dirty="0">
                <a:solidFill>
                  <a:srgbClr val="0070C0"/>
                </a:solidFill>
                <a:sym typeface="Symbol"/>
              </a:rPr>
              <a:t> </a:t>
            </a:r>
          </a:p>
          <a:p>
            <a:r>
              <a:rPr lang="en-US" dirty="0"/>
              <a:t>Zero value of </a:t>
            </a:r>
            <a:r>
              <a:rPr lang="en-US" i="1" dirty="0">
                <a:solidFill>
                  <a:srgbClr val="0070C0"/>
                </a:solidFill>
                <a:sym typeface="Symbol"/>
              </a:rPr>
              <a:t>  </a:t>
            </a:r>
            <a:r>
              <a:rPr lang="en-US" dirty="0">
                <a:sym typeface="Symbol"/>
              </a:rPr>
              <a:t>does not warrant low association between a target and predictor – this may indicate either</a:t>
            </a:r>
          </a:p>
          <a:p>
            <a:pPr lvl="1"/>
            <a:r>
              <a:rPr lang="en-US" dirty="0">
                <a:sym typeface="Symbol"/>
              </a:rPr>
              <a:t>High non-homogeneity</a:t>
            </a:r>
          </a:p>
          <a:p>
            <a:pPr lvl="1"/>
            <a:r>
              <a:rPr lang="en-US" dirty="0">
                <a:sym typeface="Symbol"/>
              </a:rPr>
              <a:t>High non-linearity</a:t>
            </a:r>
          </a:p>
          <a:p>
            <a:endParaRPr lang="en-US" i="1" dirty="0">
              <a:solidFill>
                <a:srgbClr val="0070C0"/>
              </a:solidFill>
              <a:sym typeface="Symbol"/>
            </a:endParaRPr>
          </a:p>
          <a:p>
            <a:r>
              <a:rPr lang="en-US" dirty="0">
                <a:sym typeface="Symbol"/>
              </a:rPr>
              <a:t>Probabilistic framework: parameter of bivariate Gaussian </a:t>
            </a:r>
            <a:endParaRPr lang="ru-RU" dirty="0"/>
          </a:p>
          <a:p>
            <a:pPr marL="457200" lvl="1" indent="0">
              <a:buNone/>
            </a:pPr>
            <a:endParaRPr lang="en-US" dirty="0">
              <a:sym typeface="Symbol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E8D10F-EE7F-4E2A-A8A5-8345241F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B19FA0A-FEF3-4440-B747-9D6CA13B2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5297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20" y="1"/>
            <a:ext cx="8712968" cy="6206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Concepts learnt|</a:t>
            </a:r>
            <a:r>
              <a:rPr lang="ru-RU" sz="3600" b="1" dirty="0">
                <a:solidFill>
                  <a:srgbClr val="C00000"/>
                </a:solidFill>
              </a:rPr>
              <a:t>Основные </a:t>
            </a:r>
            <a:r>
              <a:rPr lang="ru-RU" sz="3600" b="1">
                <a:solidFill>
                  <a:srgbClr val="C00000"/>
                </a:solidFill>
              </a:rPr>
              <a:t>понятия - знать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528" y="620689"/>
            <a:ext cx="8712968" cy="61206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Scatterplot</a:t>
            </a:r>
            <a:r>
              <a:rPr lang="ru-RU" dirty="0"/>
              <a:t>/Поле рассеяния</a:t>
            </a:r>
            <a:endParaRPr lang="en-US" dirty="0"/>
          </a:p>
          <a:p>
            <a:r>
              <a:rPr lang="en-US" dirty="0"/>
              <a:t>Linear regression</a:t>
            </a:r>
            <a:r>
              <a:rPr lang="ru-RU" dirty="0"/>
              <a:t>/Линейная регрессия</a:t>
            </a:r>
            <a:endParaRPr lang="en-US" dirty="0"/>
          </a:p>
          <a:p>
            <a:r>
              <a:rPr lang="en-US" dirty="0"/>
              <a:t>Correlation and determinacy coefficients</a:t>
            </a:r>
            <a:r>
              <a:rPr lang="ru-RU" dirty="0"/>
              <a:t> /Коэффициенты корреляции и детерминации</a:t>
            </a:r>
            <a:endParaRPr lang="en-US" dirty="0"/>
          </a:p>
          <a:p>
            <a:r>
              <a:rPr lang="en-US" dirty="0"/>
              <a:t>High determinacy does not warrant high precision</a:t>
            </a:r>
            <a:r>
              <a:rPr lang="ru-RU" dirty="0"/>
              <a:t> /Высокий уровень детерминации не гарантирует хорошего предсказания</a:t>
            </a:r>
            <a:endParaRPr lang="en-US" dirty="0"/>
          </a:p>
          <a:p>
            <a:r>
              <a:rPr lang="en-US" dirty="0"/>
              <a:t>ML and DA do differ - by concepts of “truth”/</a:t>
            </a:r>
            <a:r>
              <a:rPr lang="ru-RU" dirty="0"/>
              <a:t> Разница в понимании истины в АД и МО проявляется в определении уровня относительной ошибки регрессионной модели</a:t>
            </a:r>
          </a:p>
          <a:p>
            <a:r>
              <a:rPr lang="en-US" dirty="0"/>
              <a:t>False correlation: Simpson’s paradox, Inflated correlation, real cases</a:t>
            </a:r>
            <a:r>
              <a:rPr lang="ru-RU" dirty="0"/>
              <a:t>/Ложная корреляция</a:t>
            </a:r>
            <a:r>
              <a:rPr lang="en-US"/>
              <a:t>:</a:t>
            </a:r>
            <a:r>
              <a:rPr lang="ru-RU"/>
              <a:t> </a:t>
            </a:r>
            <a:r>
              <a:rPr lang="ru-RU" dirty="0"/>
              <a:t>парадокс Симпсона, корреляция из-за разницы в масштабах измерения</a:t>
            </a:r>
            <a:endParaRPr lang="en-US" dirty="0"/>
          </a:p>
          <a:p>
            <a:r>
              <a:rPr lang="en-US" dirty="0"/>
              <a:t>Simpson’s paradox for means</a:t>
            </a:r>
            <a:r>
              <a:rPr lang="ru-RU" dirty="0"/>
              <a:t>/Парадокс Симпсона для средних</a:t>
            </a:r>
            <a:endParaRPr lang="en-US" dirty="0"/>
          </a:p>
          <a:p>
            <a:r>
              <a:rPr lang="en-US" dirty="0"/>
              <a:t>Bivariate Gaussian</a:t>
            </a:r>
            <a:r>
              <a:rPr lang="ru-RU" dirty="0"/>
              <a:t> </a:t>
            </a:r>
            <a:r>
              <a:rPr lang="en-US" dirty="0"/>
              <a:t>and maximum likelihood</a:t>
            </a:r>
            <a:r>
              <a:rPr lang="ru-RU" dirty="0"/>
              <a:t>/ Двумерный Гауссиан и принцип максимального правдоподобия</a:t>
            </a:r>
            <a:endParaRPr lang="en-US" dirty="0"/>
          </a:p>
          <a:p>
            <a:pPr marL="0" indent="0">
              <a:buNone/>
            </a:pPr>
            <a:endParaRPr lang="en-US" sz="3200" b="1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8383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5900" y="1063229"/>
            <a:ext cx="6172200" cy="277539"/>
          </a:xfrm>
        </p:spPr>
        <p:txBody>
          <a:bodyPr>
            <a:normAutofit fontScale="90000"/>
          </a:bodyPr>
          <a:lstStyle/>
          <a:p>
            <a:r>
              <a:rPr lang="ru-RU" dirty="0"/>
              <a:t>Домашнее задание 1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1613996"/>
            <a:ext cx="7237716" cy="4299282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По возможности, найдите два признака</a:t>
            </a:r>
            <a:r>
              <a:rPr lang="en-US" dirty="0"/>
              <a:t> </a:t>
            </a:r>
            <a:r>
              <a:rPr lang="ru-RU" dirty="0"/>
              <a:t>в Ваших данных</a:t>
            </a:r>
            <a:r>
              <a:rPr lang="en-US" dirty="0"/>
              <a:t> </a:t>
            </a:r>
            <a:r>
              <a:rPr lang="ru-RU" dirty="0"/>
              <a:t>с более или менее «линейным» полем рассеяния; представьте его на графике</a:t>
            </a:r>
            <a:r>
              <a:rPr lang="en-US" dirty="0"/>
              <a:t>.</a:t>
            </a:r>
            <a:r>
              <a:rPr lang="ru-RU" dirty="0"/>
              <a:t> Сделайте комментарий о том, насколько оно подходит для формирования линейной регрессии.</a:t>
            </a:r>
            <a:endParaRPr lang="en-US" dirty="0"/>
          </a:p>
          <a:p>
            <a:r>
              <a:rPr lang="ru-RU" dirty="0"/>
              <a:t>Постройте уравнение линейной регрессии одного из признаков (целевой) через другой признак (входной). Сделайте комментарий о смысле величины регрессионного коэффициента при этом другом признаке</a:t>
            </a:r>
            <a:r>
              <a:rPr lang="en-US" dirty="0"/>
              <a:t>.</a:t>
            </a:r>
          </a:p>
          <a:p>
            <a:r>
              <a:rPr lang="ru-RU" dirty="0"/>
              <a:t>Найдите значения коэффициентов корреляции и детерминации; сделайте комментарий о смысле величины последнего. </a:t>
            </a:r>
            <a:endParaRPr lang="en-US" dirty="0"/>
          </a:p>
          <a:p>
            <a:r>
              <a:rPr lang="ru-RU" dirty="0"/>
              <a:t>Сделайте предсказание величины целевого признака на трех-четырех объектах; прокомментируйте результат.</a:t>
            </a:r>
            <a:endParaRPr lang="en-US" dirty="0"/>
          </a:p>
          <a:p>
            <a:r>
              <a:rPr lang="ru-RU" dirty="0"/>
              <a:t>Рассчитайте среднюю относительную ошибку регрессионного уравнения на всех объектах Вашей таблицы данных как в парадигме анализа данных, так и парадигме машинного обучения, сравните с величиной коэффициента детерминации и откомментируйте.</a:t>
            </a:r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ОМАД ДПроект2023 </a:t>
            </a:r>
            <a:r>
              <a:rPr lang="en-US"/>
              <a:t>Boris Mirkin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D75EA8-4628-30EB-1CC0-940254608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8E6B9-8227-4FBC-8268-B41C7727E89B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8268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DE071-DEA9-4F44-AFCF-C02E3076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 time permits:</a:t>
            </a:r>
            <a:r>
              <a:rPr lang="en-US" dirty="0"/>
              <a:t> Evolutionary optimization methods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74629D-5E93-4540-9874-7F81C6EF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6EDD565-693E-4B42-B2A1-B14C85F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9879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ADE4-055A-47C2-A169-63D3B243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629" y="18864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better criterion: </a:t>
            </a:r>
            <a:br>
              <a:rPr lang="en-US" b="1" dirty="0"/>
            </a:br>
            <a:r>
              <a:rPr lang="en-US" b="1" dirty="0"/>
              <a:t>          yet </a:t>
            </a:r>
            <a:r>
              <a:rPr lang="en-US" b="1" dirty="0">
                <a:latin typeface="+mn-lt"/>
              </a:rPr>
              <a:t>mathematically hopeless</a:t>
            </a:r>
            <a:endParaRPr lang="ru-RU" b="1" dirty="0"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6483-7D11-4E82-977B-C53FA0F4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484784"/>
            <a:ext cx="8928992" cy="5913439"/>
          </a:xfrm>
        </p:spPr>
        <p:txBody>
          <a:bodyPr>
            <a:normAutofit/>
          </a:bodyPr>
          <a:lstStyle/>
          <a:p>
            <a:r>
              <a:rPr lang="en-US" sz="3200" b="1" dirty="0"/>
              <a:t>Relative error </a:t>
            </a:r>
            <a:r>
              <a:rPr lang="en-US" sz="3200" dirty="0"/>
              <a:t>to minimize</a:t>
            </a:r>
          </a:p>
          <a:p>
            <a:pPr marL="0" indent="0">
              <a:buNone/>
            </a:pPr>
            <a:r>
              <a:rPr lang="en-US" sz="3600" dirty="0">
                <a:sym typeface="Symbol" panose="05050102010706020507" pitchFamily="18" charset="2"/>
              </a:rPr>
              <a:t>                      </a:t>
            </a:r>
            <a:r>
              <a:rPr lang="en-US" sz="3600" baseline="-25000" dirty="0">
                <a:sym typeface="Symbol" panose="05050102010706020507" pitchFamily="18" charset="2"/>
              </a:rPr>
              <a:t>da</a:t>
            </a:r>
            <a:r>
              <a:rPr lang="en-US" sz="3600" dirty="0">
                <a:sym typeface="Symbol" panose="05050102010706020507" pitchFamily="18" charset="2"/>
              </a:rPr>
              <a:t>(</a:t>
            </a:r>
            <a:r>
              <a:rPr lang="en-US" sz="3600" dirty="0" err="1">
                <a:sym typeface="Symbol" panose="05050102010706020507" pitchFamily="18" charset="2"/>
              </a:rPr>
              <a:t>i</a:t>
            </a:r>
            <a:r>
              <a:rPr lang="en-US" sz="3600" dirty="0">
                <a:sym typeface="Symbol" panose="05050102010706020507" pitchFamily="18" charset="2"/>
              </a:rPr>
              <a:t>)=|</a:t>
            </a:r>
            <a:r>
              <a:rPr lang="en-US" sz="3600" dirty="0" err="1">
                <a:sym typeface="Symbol" panose="05050102010706020507" pitchFamily="18" charset="2"/>
              </a:rPr>
              <a:t>y</a:t>
            </a:r>
            <a:r>
              <a:rPr lang="en-US" sz="3600" baseline="-25000" dirty="0" err="1">
                <a:sym typeface="Symbol" panose="05050102010706020507" pitchFamily="18" charset="2"/>
              </a:rPr>
              <a:t>i</a:t>
            </a:r>
            <a:r>
              <a:rPr lang="en-US" sz="3600" dirty="0">
                <a:sym typeface="Symbol" panose="05050102010706020507" pitchFamily="18" charset="2"/>
              </a:rPr>
              <a:t>-</a:t>
            </a:r>
            <a:r>
              <a:rPr lang="en-US" sz="3600" dirty="0" err="1">
                <a:sym typeface="Symbol" panose="05050102010706020507" pitchFamily="18" charset="2"/>
              </a:rPr>
              <a:t>ax</a:t>
            </a:r>
            <a:r>
              <a:rPr lang="en-US" sz="3600" baseline="-25000" dirty="0" err="1">
                <a:sym typeface="Symbol" panose="05050102010706020507" pitchFamily="18" charset="2"/>
              </a:rPr>
              <a:t>i</a:t>
            </a:r>
            <a:r>
              <a:rPr lang="en-US" sz="3600" dirty="0">
                <a:sym typeface="Symbol" panose="05050102010706020507" pitchFamily="18" charset="2"/>
              </a:rPr>
              <a:t>-b|/|</a:t>
            </a:r>
            <a:r>
              <a:rPr lang="en-US" sz="3600" dirty="0" err="1">
                <a:sym typeface="Symbol" panose="05050102010706020507" pitchFamily="18" charset="2"/>
              </a:rPr>
              <a:t>y</a:t>
            </a:r>
            <a:r>
              <a:rPr lang="en-US" sz="3600" baseline="-25000" dirty="0" err="1">
                <a:sym typeface="Symbol" panose="05050102010706020507" pitchFamily="18" charset="2"/>
              </a:rPr>
              <a:t>i</a:t>
            </a:r>
            <a:r>
              <a:rPr lang="en-US" sz="3600" dirty="0">
                <a:sym typeface="Symbol" panose="05050102010706020507" pitchFamily="18" charset="2"/>
              </a:rPr>
              <a:t>|</a:t>
            </a:r>
          </a:p>
          <a:p>
            <a:pPr marL="0" indent="0">
              <a:buNone/>
            </a:pPr>
            <a:endParaRPr lang="en-US" sz="3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600" dirty="0">
                <a:sym typeface="Symbol" panose="05050102010706020507" pitchFamily="18" charset="2"/>
              </a:rPr>
              <a:t>                      </a:t>
            </a:r>
            <a:r>
              <a:rPr lang="en-US" sz="3600" baseline="-25000" dirty="0">
                <a:sym typeface="Symbol" panose="05050102010706020507" pitchFamily="18" charset="2"/>
              </a:rPr>
              <a:t>ml</a:t>
            </a:r>
            <a:r>
              <a:rPr lang="en-US" sz="3600" dirty="0">
                <a:sym typeface="Symbol" panose="05050102010706020507" pitchFamily="18" charset="2"/>
              </a:rPr>
              <a:t>(</a:t>
            </a:r>
            <a:r>
              <a:rPr lang="en-US" sz="3600" dirty="0" err="1">
                <a:sym typeface="Symbol" panose="05050102010706020507" pitchFamily="18" charset="2"/>
              </a:rPr>
              <a:t>i</a:t>
            </a:r>
            <a:r>
              <a:rPr lang="en-US" sz="3600" dirty="0">
                <a:sym typeface="Symbol" panose="05050102010706020507" pitchFamily="18" charset="2"/>
              </a:rPr>
              <a:t>)=|</a:t>
            </a:r>
            <a:r>
              <a:rPr lang="en-US" sz="3600" dirty="0" err="1">
                <a:sym typeface="Symbol" panose="05050102010706020507" pitchFamily="18" charset="2"/>
              </a:rPr>
              <a:t>y</a:t>
            </a:r>
            <a:r>
              <a:rPr lang="en-US" sz="3600" baseline="-25000" dirty="0" err="1">
                <a:sym typeface="Symbol" panose="05050102010706020507" pitchFamily="18" charset="2"/>
              </a:rPr>
              <a:t>i</a:t>
            </a:r>
            <a:r>
              <a:rPr lang="en-US" sz="3600" dirty="0">
                <a:sym typeface="Symbol" panose="05050102010706020507" pitchFamily="18" charset="2"/>
              </a:rPr>
              <a:t>-</a:t>
            </a:r>
            <a:r>
              <a:rPr lang="en-US" sz="3600" dirty="0" err="1">
                <a:sym typeface="Symbol" panose="05050102010706020507" pitchFamily="18" charset="2"/>
              </a:rPr>
              <a:t>ax</a:t>
            </a:r>
            <a:r>
              <a:rPr lang="en-US" sz="3600" baseline="-25000" dirty="0" err="1">
                <a:sym typeface="Symbol" panose="05050102010706020507" pitchFamily="18" charset="2"/>
              </a:rPr>
              <a:t>i</a:t>
            </a:r>
            <a:r>
              <a:rPr lang="en-US" sz="3600" dirty="0">
                <a:sym typeface="Symbol" panose="05050102010706020507" pitchFamily="18" charset="2"/>
              </a:rPr>
              <a:t>-b|/|</a:t>
            </a:r>
            <a:r>
              <a:rPr lang="en-US" sz="3600" dirty="0" err="1">
                <a:sym typeface="Symbol" panose="05050102010706020507" pitchFamily="18" charset="2"/>
              </a:rPr>
              <a:t>ax</a:t>
            </a:r>
            <a:r>
              <a:rPr lang="en-US" sz="3600" baseline="-25000" dirty="0" err="1">
                <a:sym typeface="Symbol" panose="05050102010706020507" pitchFamily="18" charset="2"/>
              </a:rPr>
              <a:t>i</a:t>
            </a:r>
            <a:r>
              <a:rPr lang="en-US" sz="3600" dirty="0" err="1">
                <a:sym typeface="Symbol" panose="05050102010706020507" pitchFamily="18" charset="2"/>
              </a:rPr>
              <a:t>+b</a:t>
            </a:r>
            <a:r>
              <a:rPr lang="en-US" sz="3600" dirty="0">
                <a:sym typeface="Symbol" panose="05050102010706020507" pitchFamily="18" charset="2"/>
              </a:rPr>
              <a:t>|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3600" dirty="0">
                <a:sym typeface="Symbol" panose="05050102010706020507" pitchFamily="18" charset="2"/>
              </a:rPr>
              <a:t>                        </a:t>
            </a:r>
            <a:r>
              <a:rPr lang="en-US" sz="3600" baseline="-25000" dirty="0" err="1">
                <a:sym typeface="Symbol" panose="05050102010706020507" pitchFamily="18" charset="2"/>
              </a:rPr>
              <a:t>i</a:t>
            </a:r>
            <a:r>
              <a:rPr lang="en-US" sz="3600" dirty="0">
                <a:sym typeface="Symbol" panose="05050102010706020507" pitchFamily="18" charset="2"/>
              </a:rPr>
              <a:t>(</a:t>
            </a:r>
            <a:r>
              <a:rPr lang="en-US" sz="3600" dirty="0" err="1">
                <a:sym typeface="Symbol" panose="05050102010706020507" pitchFamily="18" charset="2"/>
              </a:rPr>
              <a:t>i</a:t>
            </a:r>
            <a:r>
              <a:rPr lang="en-US" sz="3600" dirty="0">
                <a:sym typeface="Symbol" panose="05050102010706020507" pitchFamily="18" charset="2"/>
              </a:rPr>
              <a:t>)  min </a:t>
            </a:r>
            <a:r>
              <a:rPr lang="en-US" sz="3600" baseline="-25000" dirty="0">
                <a:sym typeface="Symbol" panose="05050102010706020507" pitchFamily="18" charset="2"/>
              </a:rPr>
              <a:t>a, b</a:t>
            </a:r>
            <a:r>
              <a:rPr lang="en-US" sz="3600" dirty="0">
                <a:sym typeface="Symbol" panose="05050102010706020507" pitchFamily="18" charset="2"/>
              </a:rPr>
              <a:t>  </a:t>
            </a:r>
          </a:p>
          <a:p>
            <a:r>
              <a:rPr lang="en-US" dirty="0">
                <a:sym typeface="Symbol" panose="05050102010706020507" pitchFamily="18" charset="2"/>
              </a:rPr>
              <a:t>A very complex function; no good methods within the classical approach (take an admissible solution, then iteratively improve, hone, and polish it)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D6A6-3217-4120-9E78-E395B559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089D-A572-4C8A-AA7F-6A45B92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938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ADE4-055A-47C2-A169-63D3B243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Nature-inspired approach to regression</a:t>
            </a:r>
            <a:r>
              <a:rPr lang="en-US" dirty="0"/>
              <a:t>: cases of non-linearity or different criteria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6483-7D11-4E82-977B-C53FA0F4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Relative error to minimize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              (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)=|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-</a:t>
            </a:r>
            <a:r>
              <a:rPr lang="en-US" dirty="0" err="1">
                <a:sym typeface="Symbol" panose="05050102010706020507" pitchFamily="18" charset="2"/>
              </a:rPr>
              <a:t>ax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-b|/|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|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                </a:t>
            </a:r>
            <a:r>
              <a:rPr lang="en-US" sz="4000" dirty="0">
                <a:sym typeface="Symbol" panose="05050102010706020507" pitchFamily="18" charset="2"/>
              </a:rPr>
              <a:t>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(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  min </a:t>
            </a:r>
            <a:r>
              <a:rPr lang="en-US" baseline="-25000" dirty="0">
                <a:sym typeface="Symbol" panose="05050102010706020507" pitchFamily="18" charset="2"/>
              </a:rPr>
              <a:t>a, b</a:t>
            </a:r>
            <a:r>
              <a:rPr lang="en-US" dirty="0">
                <a:sym typeface="Symbol" panose="05050102010706020507" pitchFamily="18" charset="2"/>
              </a:rPr>
              <a:t>  </a:t>
            </a:r>
          </a:p>
          <a:p>
            <a:r>
              <a:rPr lang="en-US" dirty="0">
                <a:sym typeface="Symbol" panose="05050102010706020507" pitchFamily="18" charset="2"/>
              </a:rPr>
              <a:t>A very complex function; no good methods in classical approaches: take an admissible solution, then hone and polish it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D6A6-3217-4120-9E78-E395B559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089D-A572-4C8A-AA7F-6A45B92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994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ADE4-055A-47C2-A169-63D3B243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44045"/>
            <a:ext cx="9144000" cy="119672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Nature-inspired approach for</a:t>
            </a:r>
            <a:r>
              <a:rPr lang="en-US" sz="4000" dirty="0">
                <a:sym typeface="Symbol" panose="05050102010706020507" pitchFamily="18" charset="2"/>
              </a:rPr>
              <a:t> criterion          </a:t>
            </a:r>
            <a:r>
              <a:rPr lang="en-US" sz="4000" baseline="-25000" dirty="0" err="1">
                <a:sym typeface="Symbol" panose="05050102010706020507" pitchFamily="18" charset="2"/>
              </a:rPr>
              <a:t>i</a:t>
            </a:r>
            <a:r>
              <a:rPr lang="en-US" sz="4000" dirty="0">
                <a:sym typeface="Symbol" panose="05050102010706020507" pitchFamily="18" charset="2"/>
              </a:rPr>
              <a:t>(</a:t>
            </a:r>
            <a:r>
              <a:rPr lang="en-US" sz="4000" dirty="0" err="1">
                <a:sym typeface="Symbol" panose="05050102010706020507" pitchFamily="18" charset="2"/>
              </a:rPr>
              <a:t>i</a:t>
            </a:r>
            <a:r>
              <a:rPr lang="en-US" sz="4000" dirty="0">
                <a:sym typeface="Symbol" panose="05050102010706020507" pitchFamily="18" charset="2"/>
              </a:rPr>
              <a:t>)  min </a:t>
            </a:r>
            <a:r>
              <a:rPr lang="en-US" baseline="-25000" dirty="0">
                <a:sym typeface="Symbol" panose="05050102010706020507" pitchFamily="18" charset="2"/>
              </a:rPr>
              <a:t>a, b</a:t>
            </a:r>
            <a:r>
              <a:rPr lang="en-US" dirty="0"/>
              <a:t>    </a:t>
            </a:r>
            <a:r>
              <a:rPr lang="en-US" sz="4000" dirty="0"/>
              <a:t>with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(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)=|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-</a:t>
            </a:r>
            <a:r>
              <a:rPr lang="en-US" dirty="0" err="1">
                <a:sym typeface="Symbol" panose="05050102010706020507" pitchFamily="18" charset="2"/>
              </a:rPr>
              <a:t>ax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-b|/|y</a:t>
            </a:r>
            <a:r>
              <a:rPr lang="en-US" baseline="-25000" dirty="0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|,1</a:t>
            </a:r>
            <a:br>
              <a:rPr lang="en-US" dirty="0">
                <a:sym typeface="Symbol" panose="05050102010706020507" pitchFamily="18" charset="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6483-7D11-4E82-977B-C53FA0F4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9829"/>
            <a:ext cx="9144000" cy="49435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Rather than honing a single admissible solution, run a nature-inspired evolutionary process for a population of admissible solutions </a:t>
            </a:r>
          </a:p>
          <a:p>
            <a:r>
              <a:rPr lang="en-US" b="1" dirty="0"/>
              <a:t>First find an area A of admissibility </a:t>
            </a:r>
            <a:r>
              <a:rPr lang="en-US" dirty="0"/>
              <a:t>for pairs 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r>
              <a:rPr lang="en-US" dirty="0"/>
              <a:t>Take a population of random p admissible pairs (a(k),b(k)), k=1,2,…,p.</a:t>
            </a:r>
          </a:p>
          <a:p>
            <a:r>
              <a:rPr lang="en-US" dirty="0"/>
              <a:t>Define rules for: (1) the population to evolve, (2) elite maintenance, (3) halt/stopping.</a:t>
            </a:r>
          </a:p>
          <a:p>
            <a:r>
              <a:rPr lang="en-US" b="1" dirty="0"/>
              <a:t>Run an evolution process according to the rules for a prespecified number of iterations.</a:t>
            </a:r>
            <a:r>
              <a:rPr lang="en-US" b="1" dirty="0">
                <a:sym typeface="Symbol" panose="05050102010706020507" pitchFamily="18" charset="2"/>
              </a:rPr>
              <a:t> </a:t>
            </a:r>
          </a:p>
          <a:p>
            <a:r>
              <a:rPr lang="en-US" b="1" dirty="0">
                <a:sym typeface="Symbol" panose="05050102010706020507" pitchFamily="18" charset="2"/>
              </a:rPr>
              <a:t>Pick up the best-found pair (</a:t>
            </a:r>
            <a:r>
              <a:rPr lang="en-US" b="1" dirty="0" err="1">
                <a:sym typeface="Symbol" panose="05050102010706020507" pitchFamily="18" charset="2"/>
              </a:rPr>
              <a:t>a,b</a:t>
            </a:r>
            <a:r>
              <a:rPr lang="en-US" b="1" dirty="0">
                <a:sym typeface="Symbol" panose="05050102010706020507" pitchFamily="18" charset="2"/>
              </a:rPr>
              <a:t>).                                           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D6A6-3217-4120-9E78-E395B559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089D-A572-4C8A-AA7F-6A45B92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3515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5309B-A1E2-4322-ADA5-39D88341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2656"/>
            <a:ext cx="9216008" cy="1403275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Popular nature-inspired approaches to optimize a function (like k-means criterion):</a:t>
            </a:r>
            <a:br>
              <a:rPr lang="en-US" dirty="0"/>
            </a:br>
            <a:r>
              <a:rPr lang="en-US" dirty="0"/>
              <a:t>evolution of a population, each member to represent a solution,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1A85E-A5A6-4368-B662-540D5C983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2204864"/>
            <a:ext cx="8101558" cy="4581433"/>
          </a:xfrm>
        </p:spPr>
        <p:txBody>
          <a:bodyPr/>
          <a:lstStyle/>
          <a:p>
            <a:r>
              <a:rPr lang="en-US" sz="3200" b="1" dirty="0"/>
              <a:t> Genetic algorithms</a:t>
            </a:r>
          </a:p>
          <a:p>
            <a:r>
              <a:rPr lang="en-US" dirty="0"/>
              <a:t>Solution is represented as a chromosome (string, like a partition code)</a:t>
            </a:r>
          </a:p>
          <a:p>
            <a:r>
              <a:rPr lang="en-US" dirty="0"/>
              <a:t>Evolution: </a:t>
            </a:r>
          </a:p>
          <a:p>
            <a:pPr lvl="1"/>
            <a:r>
              <a:rPr lang="en-US" dirty="0"/>
              <a:t>Mutation (random change)</a:t>
            </a:r>
          </a:p>
          <a:p>
            <a:pPr lvl="1"/>
            <a:r>
              <a:rPr lang="en-US" dirty="0"/>
              <a:t>Cross-over of two members producing two new members</a:t>
            </a:r>
          </a:p>
          <a:p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518E0A-A9FC-4F11-AE70-C2FAC566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AF31E7-DA5D-40A3-9611-0B3B26E6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463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C5309B-A1E2-4322-ADA5-39D88341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9216008" cy="1924324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Popular nature-inspired approaches to optimize a function (like k-means criterion):</a:t>
            </a:r>
            <a:br>
              <a:rPr lang="en-US" dirty="0"/>
            </a:br>
            <a:r>
              <a:rPr lang="en-US" dirty="0"/>
              <a:t>evolution of a population, each member to represent a solution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E1A85E-A5A6-4368-B662-540D5C983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209" y="2220285"/>
            <a:ext cx="8317582" cy="45094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3200" b="1" dirty="0"/>
              <a:t>Particle swarm optimization</a:t>
            </a:r>
            <a:endParaRPr lang="ru-RU" sz="3200" b="1" dirty="0"/>
          </a:p>
          <a:p>
            <a:r>
              <a:rPr lang="en-US" dirty="0"/>
              <a:t>Solution is represented by three points</a:t>
            </a:r>
          </a:p>
          <a:p>
            <a:pPr lvl="1"/>
            <a:r>
              <a:rPr lang="en-US" dirty="0"/>
              <a:t>Location (vector, like cluster centers)</a:t>
            </a:r>
          </a:p>
          <a:p>
            <a:pPr lvl="1"/>
            <a:r>
              <a:rPr lang="en-US" dirty="0"/>
              <a:t>Velocity (vector of the same size)</a:t>
            </a:r>
          </a:p>
          <a:p>
            <a:pPr lvl="1"/>
            <a:r>
              <a:rPr lang="en-US" dirty="0"/>
              <a:t>Best location found so far </a:t>
            </a:r>
          </a:p>
          <a:p>
            <a:r>
              <a:rPr lang="en-US" dirty="0"/>
              <a:t>Evolution: </a:t>
            </a:r>
          </a:p>
          <a:p>
            <a:pPr lvl="1"/>
            <a:r>
              <a:rPr lang="en-US" dirty="0"/>
              <a:t>Velocity is a noisy move from the previous one in the direction of individually best location and socially best location</a:t>
            </a:r>
          </a:p>
          <a:p>
            <a:pPr lvl="1"/>
            <a:r>
              <a:rPr lang="en-US" dirty="0"/>
              <a:t>New location is the sum of old location and velocity</a:t>
            </a:r>
          </a:p>
          <a:p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518E0A-A9FC-4F11-AE70-C2FAC566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AF31E7-DA5D-40A3-9611-0B3B26E6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052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regression, 3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C00000"/>
                </a:solidFill>
              </a:rPr>
              <a:t> Iris</a:t>
            </a:r>
            <a:r>
              <a:rPr lang="en-US" sz="4000" b="1" dirty="0">
                <a:solidFill>
                  <a:srgbClr val="0070C0"/>
                </a:solidFill>
              </a:rPr>
              <a:t>  How can we fit equation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600" b="1" dirty="0"/>
              <a:t>     </a:t>
            </a:r>
            <a:r>
              <a:rPr lang="en-US" sz="3600" b="1" dirty="0" err="1"/>
              <a:t>PeWi</a:t>
            </a:r>
            <a:r>
              <a:rPr lang="en-US" sz="3600" b="1" dirty="0">
                <a:solidFill>
                  <a:srgbClr val="0070C0"/>
                </a:solidFill>
              </a:rPr>
              <a:t>=</a:t>
            </a:r>
            <a:r>
              <a:rPr lang="en-US" sz="3600" b="1" i="1" dirty="0">
                <a:solidFill>
                  <a:srgbClr val="0070C0"/>
                </a:solidFill>
              </a:rPr>
              <a:t>a</a:t>
            </a:r>
            <a:r>
              <a:rPr lang="en-US" sz="3600" b="1" dirty="0">
                <a:solidFill>
                  <a:srgbClr val="0070C0"/>
                </a:solidFill>
              </a:rPr>
              <a:t>*</a:t>
            </a:r>
            <a:r>
              <a:rPr lang="en-US" sz="3600" b="1" dirty="0" err="1"/>
              <a:t>PeLe</a:t>
            </a:r>
            <a:r>
              <a:rPr lang="en-US" sz="3600" b="1" dirty="0" err="1">
                <a:solidFill>
                  <a:srgbClr val="0070C0"/>
                </a:solidFill>
              </a:rPr>
              <a:t>+b</a:t>
            </a:r>
            <a:endParaRPr lang="en-US" sz="36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Meaning of 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lang="en-US" sz="2400" b="1" dirty="0"/>
              <a:t>: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200" b="1" i="1" dirty="0">
                <a:solidFill>
                  <a:srgbClr val="0070C0"/>
                </a:solidFill>
              </a:rPr>
              <a:t>a</a:t>
            </a:r>
            <a:r>
              <a:rPr lang="en-US" sz="2400" b="1" dirty="0"/>
              <a:t> = Change in </a:t>
            </a:r>
            <a:r>
              <a:rPr lang="en-US" sz="2400" b="1" dirty="0" err="1"/>
              <a:t>PeWi</a:t>
            </a:r>
            <a:r>
              <a:rPr lang="en-US" sz="2400" b="1" dirty="0"/>
              <a:t>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    at </a:t>
            </a:r>
            <a:r>
              <a:rPr lang="en-US" sz="2400" b="1" dirty="0" err="1"/>
              <a:t>PeLe</a:t>
            </a:r>
            <a:r>
              <a:rPr lang="en-US" sz="2400" b="1" dirty="0"/>
              <a:t> changed by 1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600" b="1" dirty="0">
                <a:solidFill>
                  <a:srgbClr val="0070C0"/>
                </a:solidFill>
              </a:rPr>
              <a:t>(slope)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0070C0"/>
                </a:solidFill>
              </a:rPr>
              <a:t>b </a:t>
            </a:r>
            <a:r>
              <a:rPr lang="en-US" sz="2400" b="1" dirty="0"/>
              <a:t>= expected </a:t>
            </a:r>
            <a:r>
              <a:rPr lang="en-US" sz="2400" b="1" dirty="0" err="1"/>
              <a:t>PeWi</a:t>
            </a:r>
            <a:r>
              <a:rPr lang="en-US" sz="2400" b="1" dirty="0"/>
              <a:t> at </a:t>
            </a:r>
            <a:r>
              <a:rPr lang="en-US" sz="2400" b="1" dirty="0" err="1"/>
              <a:t>PeLe</a:t>
            </a:r>
            <a:r>
              <a:rPr lang="en-US" sz="2400" b="1" dirty="0"/>
              <a:t>=0  </a:t>
            </a:r>
            <a:r>
              <a:rPr lang="en-US" sz="2400" b="1" dirty="0">
                <a:solidFill>
                  <a:srgbClr val="FF0000"/>
                </a:solidFill>
              </a:rPr>
              <a:t>(This requires some fantasy…)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600" b="1" dirty="0">
                <a:solidFill>
                  <a:srgbClr val="0070C0"/>
                </a:solidFill>
              </a:rPr>
              <a:t>(intercept)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1268760"/>
            <a:ext cx="5295900" cy="3971925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4227798" y="1268760"/>
            <a:ext cx="4536504" cy="36004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235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ADE4-055A-47C2-A169-63D3B243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44045"/>
            <a:ext cx="9144000" cy="119672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Nature-inspired approach for</a:t>
            </a:r>
            <a:r>
              <a:rPr lang="en-US" sz="4000" dirty="0">
                <a:sym typeface="Symbol" panose="05050102010706020507" pitchFamily="18" charset="2"/>
              </a:rPr>
              <a:t> </a:t>
            </a:r>
            <a:r>
              <a:rPr lang="en-US" sz="4000" baseline="-25000" dirty="0" err="1">
                <a:sym typeface="Symbol" panose="05050102010706020507" pitchFamily="18" charset="2"/>
              </a:rPr>
              <a:t>i</a:t>
            </a:r>
            <a:r>
              <a:rPr lang="en-US" sz="4000" dirty="0">
                <a:sym typeface="Symbol" panose="05050102010706020507" pitchFamily="18" charset="2"/>
              </a:rPr>
              <a:t>(</a:t>
            </a:r>
            <a:r>
              <a:rPr lang="en-US" sz="4000" dirty="0" err="1">
                <a:sym typeface="Symbol" panose="05050102010706020507" pitchFamily="18" charset="2"/>
              </a:rPr>
              <a:t>i</a:t>
            </a:r>
            <a:r>
              <a:rPr lang="en-US" sz="4000" dirty="0">
                <a:sym typeface="Symbol" panose="05050102010706020507" pitchFamily="18" charset="2"/>
              </a:rPr>
              <a:t>)  min </a:t>
            </a:r>
            <a:r>
              <a:rPr lang="en-US" baseline="-25000" dirty="0">
                <a:sym typeface="Symbol" panose="05050102010706020507" pitchFamily="18" charset="2"/>
              </a:rPr>
              <a:t>a, b</a:t>
            </a:r>
            <a:r>
              <a:rPr lang="en-US" dirty="0"/>
              <a:t>    </a:t>
            </a:r>
            <a:r>
              <a:rPr lang="en-US" sz="4000" dirty="0"/>
              <a:t>with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(</a:t>
            </a:r>
            <a:r>
              <a:rPr lang="en-US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)=|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-</a:t>
            </a:r>
            <a:r>
              <a:rPr lang="en-US" dirty="0" err="1">
                <a:sym typeface="Symbol" panose="05050102010706020507" pitchFamily="18" charset="2"/>
              </a:rPr>
              <a:t>ax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-b|/|</a:t>
            </a:r>
            <a:r>
              <a:rPr lang="en-US" dirty="0" err="1">
                <a:sym typeface="Symbol" panose="05050102010706020507" pitchFamily="18" charset="2"/>
              </a:rPr>
              <a:t>y</a:t>
            </a:r>
            <a:r>
              <a:rPr lang="en-US" baseline="-25000" dirty="0" err="1">
                <a:sym typeface="Symbol" panose="05050102010706020507" pitchFamily="18" charset="2"/>
              </a:rPr>
              <a:t>i</a:t>
            </a:r>
            <a:r>
              <a:rPr lang="en-US" dirty="0">
                <a:sym typeface="Symbol" panose="05050102010706020507" pitchFamily="18" charset="2"/>
              </a:rPr>
              <a:t>|</a:t>
            </a:r>
            <a:br>
              <a:rPr lang="en-US" dirty="0">
                <a:sym typeface="Symbol" panose="05050102010706020507" pitchFamily="18" charset="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6483-7D11-4E82-977B-C53FA0F4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9829"/>
            <a:ext cx="8892480" cy="5204126"/>
          </a:xfrm>
        </p:spPr>
        <p:txBody>
          <a:bodyPr>
            <a:normAutofit/>
          </a:bodyPr>
          <a:lstStyle/>
          <a:p>
            <a:r>
              <a:rPr lang="en-US" dirty="0"/>
              <a:t>A way for finding an area A of admissibility. </a:t>
            </a:r>
          </a:p>
          <a:p>
            <a:pPr marL="0" indent="0">
              <a:buNone/>
            </a:pPr>
            <a:r>
              <a:rPr lang="en-US" sz="2400" dirty="0"/>
              <a:t>Take all the observed directions. At each </a:t>
            </a:r>
            <a:r>
              <a:rPr lang="en-US" sz="2400" dirty="0" err="1"/>
              <a:t>i,j</a:t>
            </a:r>
            <a:r>
              <a:rPr lang="en-US" sz="2400" dirty="0"/>
              <a:t>=1,…,N,  take a(</a:t>
            </a:r>
            <a:r>
              <a:rPr lang="en-US" sz="2400" dirty="0" err="1"/>
              <a:t>ij</a:t>
            </a:r>
            <a:r>
              <a:rPr lang="en-US" sz="2400" dirty="0"/>
              <a:t>), b(</a:t>
            </a:r>
            <a:r>
              <a:rPr lang="en-US" sz="2400" dirty="0" err="1"/>
              <a:t>ij</a:t>
            </a:r>
            <a:r>
              <a:rPr lang="en-US" sz="2400" dirty="0"/>
              <a:t>) from </a:t>
            </a:r>
            <a:r>
              <a:rPr lang="en-US" sz="2400" dirty="0" err="1"/>
              <a:t>yi</a:t>
            </a:r>
            <a:r>
              <a:rPr lang="en-US" sz="2400" dirty="0"/>
              <a:t>=a(</a:t>
            </a:r>
            <a:r>
              <a:rPr lang="en-US" sz="2400" dirty="0" err="1"/>
              <a:t>ij</a:t>
            </a:r>
            <a:r>
              <a:rPr lang="en-US" sz="2400" dirty="0"/>
              <a:t>)</a:t>
            </a:r>
            <a:r>
              <a:rPr lang="en-US" sz="2400" dirty="0" err="1"/>
              <a:t>xi+b</a:t>
            </a:r>
            <a:r>
              <a:rPr lang="en-US" sz="2400" dirty="0"/>
              <a:t>(</a:t>
            </a:r>
            <a:r>
              <a:rPr lang="en-US" sz="2400" dirty="0" err="1"/>
              <a:t>ij</a:t>
            </a:r>
            <a:r>
              <a:rPr lang="en-US" sz="2400" dirty="0"/>
              <a:t>), </a:t>
            </a:r>
            <a:r>
              <a:rPr lang="en-US" sz="2400" dirty="0" err="1"/>
              <a:t>yj</a:t>
            </a:r>
            <a:r>
              <a:rPr lang="en-US" sz="2400" dirty="0"/>
              <a:t>=a(</a:t>
            </a:r>
            <a:r>
              <a:rPr lang="en-US" sz="2400" dirty="0" err="1"/>
              <a:t>ij</a:t>
            </a:r>
            <a:r>
              <a:rPr lang="en-US" sz="2400" dirty="0"/>
              <a:t>)</a:t>
            </a:r>
            <a:r>
              <a:rPr lang="en-US" sz="2400" dirty="0" err="1"/>
              <a:t>xj+b</a:t>
            </a:r>
            <a:r>
              <a:rPr lang="en-US" sz="2400" dirty="0"/>
              <a:t>(</a:t>
            </a:r>
            <a:r>
              <a:rPr lang="en-US" sz="2400" dirty="0" err="1"/>
              <a:t>ij</a:t>
            </a:r>
            <a:r>
              <a:rPr lang="en-US" sz="2400" dirty="0"/>
              <a:t>): a(</a:t>
            </a:r>
            <a:r>
              <a:rPr lang="en-US" sz="2400" dirty="0" err="1"/>
              <a:t>ij</a:t>
            </a:r>
            <a:r>
              <a:rPr lang="en-US" sz="2400" dirty="0"/>
              <a:t>)=(</a:t>
            </a:r>
            <a:r>
              <a:rPr lang="en-US" sz="2400" dirty="0" err="1"/>
              <a:t>yi-yj</a:t>
            </a:r>
            <a:r>
              <a:rPr lang="en-US" sz="2400" dirty="0"/>
              <a:t>)/(xi-</a:t>
            </a:r>
            <a:r>
              <a:rPr lang="en-US" sz="2400" dirty="0" err="1"/>
              <a:t>xj</a:t>
            </a:r>
            <a:r>
              <a:rPr lang="en-US" sz="2400" dirty="0"/>
              <a:t>), b(</a:t>
            </a:r>
            <a:r>
              <a:rPr lang="en-US" sz="2400" dirty="0" err="1"/>
              <a:t>ij</a:t>
            </a:r>
            <a:r>
              <a:rPr lang="en-US" sz="2400" dirty="0"/>
              <a:t>)=</a:t>
            </a:r>
            <a:r>
              <a:rPr lang="en-US" sz="2400" dirty="0" err="1"/>
              <a:t>yi</a:t>
            </a:r>
            <a:r>
              <a:rPr lang="en-US" sz="2400" dirty="0"/>
              <a:t>-a(</a:t>
            </a:r>
            <a:r>
              <a:rPr lang="en-US" sz="2400" dirty="0" err="1"/>
              <a:t>ij</a:t>
            </a:r>
            <a:r>
              <a:rPr lang="en-US" sz="2400" dirty="0"/>
              <a:t>)xi. Sort all a(</a:t>
            </a:r>
            <a:r>
              <a:rPr lang="en-US" sz="2400" dirty="0" err="1"/>
              <a:t>ij</a:t>
            </a:r>
            <a:r>
              <a:rPr lang="en-US" sz="2400" dirty="0"/>
              <a:t>) and b(</a:t>
            </a:r>
            <a:r>
              <a:rPr lang="en-US" sz="2400" dirty="0" err="1"/>
              <a:t>ij</a:t>
            </a:r>
            <a:r>
              <a:rPr lang="en-US" sz="2400" dirty="0"/>
              <a:t>), remove upper and lower percentile t% (say about 15%) in intervals [a1,a2] and [b1,b2], so that A=[a1,a2]</a:t>
            </a:r>
            <a:r>
              <a:rPr lang="en-US" sz="2400" dirty="0">
                <a:sym typeface="Symbol" panose="05050102010706020507" pitchFamily="18" charset="2"/>
              </a:rPr>
              <a:t> </a:t>
            </a:r>
            <a:r>
              <a:rPr lang="en-US" sz="2400" dirty="0"/>
              <a:t>[b1,b2]. </a:t>
            </a:r>
          </a:p>
          <a:p>
            <a:r>
              <a:rPr lang="en-US" dirty="0"/>
              <a:t>Take a population, that is, p</a:t>
            </a:r>
            <a:r>
              <a:rPr lang="en-US" dirty="0">
                <a:sym typeface="Symbol" panose="05050102010706020507" pitchFamily="18" charset="2"/>
              </a:rPr>
              <a:t>  </a:t>
            </a:r>
            <a:r>
              <a:rPr lang="en-US" dirty="0"/>
              <a:t>2 array f of random p pairs (a(k),b(k)) from A, k=1,2,…,p.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D6A6-3217-4120-9E78-E395B559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089D-A572-4C8A-AA7F-6A45B92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6862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ADE4-055A-47C2-A169-63D3B243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44045"/>
            <a:ext cx="9144000" cy="1196724"/>
          </a:xfrm>
        </p:spPr>
        <p:txBody>
          <a:bodyPr>
            <a:noAutofit/>
          </a:bodyPr>
          <a:lstStyle/>
          <a:p>
            <a:pPr algn="l"/>
            <a:br>
              <a:rPr lang="en-US" sz="3200" dirty="0"/>
            </a:br>
            <a:r>
              <a:rPr lang="en-US" sz="3200" dirty="0"/>
              <a:t>Nature-inspired approach for</a:t>
            </a:r>
            <a:r>
              <a:rPr lang="en-US" sz="3200" dirty="0">
                <a:sym typeface="Symbol" panose="05050102010706020507" pitchFamily="18" charset="2"/>
              </a:rPr>
              <a:t> </a:t>
            </a:r>
            <a:r>
              <a:rPr lang="en-US" sz="3200" baseline="-25000" dirty="0" err="1">
                <a:sym typeface="Symbol" panose="05050102010706020507" pitchFamily="18" charset="2"/>
              </a:rPr>
              <a:t>i</a:t>
            </a:r>
            <a:r>
              <a:rPr lang="en-US" sz="3200" dirty="0">
                <a:sym typeface="Symbol" panose="05050102010706020507" pitchFamily="18" charset="2"/>
              </a:rPr>
              <a:t>(</a:t>
            </a:r>
            <a:r>
              <a:rPr lang="en-US" sz="3200" dirty="0" err="1">
                <a:sym typeface="Symbol" panose="05050102010706020507" pitchFamily="18" charset="2"/>
              </a:rPr>
              <a:t>i</a:t>
            </a:r>
            <a:r>
              <a:rPr lang="en-US" sz="3200" dirty="0">
                <a:sym typeface="Symbol" panose="05050102010706020507" pitchFamily="18" charset="2"/>
              </a:rPr>
              <a:t>)  min </a:t>
            </a:r>
            <a:r>
              <a:rPr lang="en-US" sz="3200" baseline="-25000" dirty="0">
                <a:sym typeface="Symbol" panose="05050102010706020507" pitchFamily="18" charset="2"/>
              </a:rPr>
              <a:t>a, b</a:t>
            </a:r>
            <a:r>
              <a:rPr lang="en-US" sz="3200" dirty="0"/>
              <a:t>    with </a:t>
            </a:r>
            <a:r>
              <a:rPr lang="en-US" sz="3200" dirty="0">
                <a:sym typeface="Symbol" panose="05050102010706020507" pitchFamily="18" charset="2"/>
              </a:rPr>
              <a:t>(</a:t>
            </a:r>
            <a:r>
              <a:rPr lang="en-US" sz="3200" dirty="0" err="1">
                <a:sym typeface="Symbol" panose="05050102010706020507" pitchFamily="18" charset="2"/>
              </a:rPr>
              <a:t>i</a:t>
            </a:r>
            <a:r>
              <a:rPr lang="en-US" sz="3200" dirty="0">
                <a:sym typeface="Symbol" panose="05050102010706020507" pitchFamily="18" charset="2"/>
              </a:rPr>
              <a:t>)=|</a:t>
            </a:r>
            <a:r>
              <a:rPr lang="en-US" sz="3200" dirty="0" err="1">
                <a:sym typeface="Symbol" panose="05050102010706020507" pitchFamily="18" charset="2"/>
              </a:rPr>
              <a:t>y</a:t>
            </a:r>
            <a:r>
              <a:rPr lang="en-US" sz="3200" baseline="-25000" dirty="0" err="1">
                <a:sym typeface="Symbol" panose="05050102010706020507" pitchFamily="18" charset="2"/>
              </a:rPr>
              <a:t>i</a:t>
            </a:r>
            <a:r>
              <a:rPr lang="en-US" sz="3200" dirty="0">
                <a:sym typeface="Symbol" panose="05050102010706020507" pitchFamily="18" charset="2"/>
              </a:rPr>
              <a:t>-</a:t>
            </a:r>
            <a:r>
              <a:rPr lang="en-US" sz="3200" dirty="0" err="1">
                <a:sym typeface="Symbol" panose="05050102010706020507" pitchFamily="18" charset="2"/>
              </a:rPr>
              <a:t>ax</a:t>
            </a:r>
            <a:r>
              <a:rPr lang="en-US" sz="3200" baseline="-25000" dirty="0" err="1">
                <a:sym typeface="Symbol" panose="05050102010706020507" pitchFamily="18" charset="2"/>
              </a:rPr>
              <a:t>i</a:t>
            </a:r>
            <a:r>
              <a:rPr lang="en-US" sz="3200" dirty="0">
                <a:sym typeface="Symbol" panose="05050102010706020507" pitchFamily="18" charset="2"/>
              </a:rPr>
              <a:t>-b|/|</a:t>
            </a:r>
            <a:r>
              <a:rPr lang="en-US" sz="3200" dirty="0" err="1">
                <a:sym typeface="Symbol" panose="05050102010706020507" pitchFamily="18" charset="2"/>
              </a:rPr>
              <a:t>y</a:t>
            </a:r>
            <a:r>
              <a:rPr lang="en-US" sz="3200" baseline="-25000" dirty="0" err="1">
                <a:sym typeface="Symbol" panose="05050102010706020507" pitchFamily="18" charset="2"/>
              </a:rPr>
              <a:t>i</a:t>
            </a:r>
            <a:r>
              <a:rPr lang="en-US" sz="3200" dirty="0">
                <a:sym typeface="Symbol" panose="05050102010706020507" pitchFamily="18" charset="2"/>
              </a:rPr>
              <a:t>|, 2</a:t>
            </a:r>
            <a:br>
              <a:rPr lang="en-US" sz="3200" dirty="0">
                <a:sym typeface="Symbol" panose="05050102010706020507" pitchFamily="18" charset="2"/>
              </a:rPr>
            </a:br>
            <a:r>
              <a:rPr lang="en-US" sz="3200" dirty="0">
                <a:solidFill>
                  <a:schemeClr val="accent4">
                    <a:lumMod val="75000"/>
                  </a:schemeClr>
                </a:solidFill>
                <a:sym typeface="Symbol" panose="05050102010706020507" pitchFamily="18" charset="2"/>
              </a:rPr>
              <a:t>A way to go</a:t>
            </a:r>
            <a:r>
              <a:rPr lang="en-US" sz="3200" dirty="0">
                <a:sym typeface="Symbol" panose="05050102010706020507" pitchFamily="18" charset="2"/>
              </a:rPr>
              <a:t>:</a:t>
            </a:r>
            <a:br>
              <a:rPr lang="en-US" sz="3200" dirty="0">
                <a:sym typeface="Symbol" panose="05050102010706020507" pitchFamily="18" charset="2"/>
              </a:rPr>
            </a:b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6483-7D11-4E82-977B-C53FA0F4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9829"/>
            <a:ext cx="8892480" cy="52041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rules for: </a:t>
            </a:r>
          </a:p>
          <a:p>
            <a:pPr marL="0" indent="0">
              <a:buNone/>
            </a:pPr>
            <a:r>
              <a:rPr lang="en-US" dirty="0"/>
              <a:t>(1) the population to evolve:</a:t>
            </a:r>
          </a:p>
          <a:p>
            <a:pPr marL="0" indent="0">
              <a:buNone/>
            </a:pPr>
            <a:r>
              <a:rPr lang="en-US" dirty="0"/>
              <a:t> (1a) take the average a and b over the population and replicate them p times in p</a:t>
            </a:r>
            <a:r>
              <a:rPr lang="en-US" dirty="0">
                <a:sym typeface="Symbol" panose="05050102010706020507" pitchFamily="18" charset="2"/>
              </a:rPr>
              <a:t>2 </a:t>
            </a:r>
            <a:r>
              <a:rPr lang="en-US" dirty="0"/>
              <a:t>array mf, (1b)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define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f+randn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(p,2).*mf/20</a:t>
            </a:r>
            <a:r>
              <a:rPr lang="en-US" dirty="0"/>
              <a:t>, (1c) trim </a:t>
            </a:r>
            <a:r>
              <a:rPr lang="en-US" dirty="0" err="1"/>
              <a:t>fn</a:t>
            </a:r>
            <a:r>
              <a:rPr lang="en-US" dirty="0"/>
              <a:t> to remain in A as array </a:t>
            </a:r>
            <a:r>
              <a:rPr lang="en-US" dirty="0" err="1"/>
              <a:t>fr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(2) Elite policy</a:t>
            </a:r>
          </a:p>
          <a:p>
            <a:pPr marL="0" indent="0">
              <a:buNone/>
            </a:pPr>
            <a:r>
              <a:rPr lang="en-US" dirty="0"/>
              <a:t> (2a) find in f the best pair (a*,b*) 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elite</a:t>
            </a:r>
            <a:r>
              <a:rPr lang="en-US" dirty="0"/>
              <a:t>], store it, and replicate it in p</a:t>
            </a:r>
            <a:r>
              <a:rPr lang="en-US" dirty="0">
                <a:sym typeface="Symbol" panose="05050102010706020507" pitchFamily="18" charset="2"/>
              </a:rPr>
              <a:t>  </a:t>
            </a:r>
            <a:r>
              <a:rPr lang="en-US" dirty="0"/>
              <a:t>2 array el;</a:t>
            </a:r>
          </a:p>
          <a:p>
            <a:pPr marL="0" indent="0">
              <a:buNone/>
            </a:pPr>
            <a:r>
              <a:rPr lang="en-US" dirty="0"/>
              <a:t>        (2b) define next generation array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f’=0.7fr+0.3el </a:t>
            </a:r>
            <a:r>
              <a:rPr lang="en-US" dirty="0"/>
              <a:t>and go to step 1 with f=f’. Change the elite if current (a*,b*) are better than those stored. </a:t>
            </a:r>
          </a:p>
          <a:p>
            <a:pPr marL="0" indent="0">
              <a:buNone/>
            </a:pPr>
            <a:r>
              <a:rPr lang="en-US" dirty="0"/>
              <a:t>(3) Halt after 10000 iterations and output (a*,b*).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                                            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D6A6-3217-4120-9E78-E395B559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089D-A572-4C8A-AA7F-6A45B92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38624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ADE4-055A-47C2-A169-63D3B243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44045"/>
            <a:ext cx="9144000" cy="119672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Nature-inspired approach for the least squares</a:t>
            </a:r>
            <a:r>
              <a:rPr lang="en-US" dirty="0"/>
              <a:t>    </a:t>
            </a:r>
            <a:r>
              <a:rPr lang="en-US" sz="4000" dirty="0"/>
              <a:t>with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y=</a:t>
            </a:r>
            <a:r>
              <a:rPr lang="en-US" dirty="0" err="1">
                <a:sym typeface="Symbol" panose="05050102010706020507" pitchFamily="18" charset="2"/>
              </a:rPr>
              <a:t>ax</a:t>
            </a:r>
            <a:r>
              <a:rPr lang="en-US" baseline="30000" dirty="0" err="1">
                <a:sym typeface="Symbol" panose="05050102010706020507" pitchFamily="18" charset="2"/>
              </a:rPr>
              <a:t>b</a:t>
            </a:r>
            <a:r>
              <a:rPr lang="en-US" baseline="30000" dirty="0">
                <a:sym typeface="Symbol" panose="05050102010706020507" pitchFamily="18" charset="2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, Experiment (1)</a:t>
            </a:r>
            <a:br>
              <a:rPr lang="en-US" dirty="0">
                <a:sym typeface="Symbol" panose="05050102010706020507" pitchFamily="18" charset="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6483-7D11-4E82-977B-C53FA0F4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09829"/>
            <a:ext cx="9144000" cy="5204126"/>
          </a:xfrm>
        </p:spPr>
        <p:txBody>
          <a:bodyPr>
            <a:normAutofit/>
          </a:bodyPr>
          <a:lstStyle/>
          <a:p>
            <a:r>
              <a:rPr lang="en-US" dirty="0"/>
              <a:t>Find an area A of admissibility, as above, by  the linearized equation log(y)=log(a)+blog(x) by using transformed  variables z=log(y) and v=log(x), so that the equations are about z(</a:t>
            </a:r>
            <a:r>
              <a:rPr lang="en-US" dirty="0" err="1"/>
              <a:t>ij</a:t>
            </a:r>
            <a:r>
              <a:rPr lang="en-US" dirty="0"/>
              <a:t>) and v(</a:t>
            </a:r>
            <a:r>
              <a:rPr lang="en-US" dirty="0" err="1"/>
              <a:t>ij</a:t>
            </a:r>
            <a:r>
              <a:rPr lang="en-US" dirty="0"/>
              <a:t>).</a:t>
            </a:r>
          </a:p>
          <a:p>
            <a:r>
              <a:rPr lang="en-US" dirty="0"/>
              <a:t>Run the nature-inspired process above. </a:t>
            </a:r>
          </a:p>
          <a:p>
            <a:pPr marL="0" indent="0">
              <a:buNone/>
            </a:pPr>
            <a:endParaRPr lang="en-US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Example: take x and y generated as follows: </a:t>
            </a:r>
          </a:p>
          <a:p>
            <a:pPr marL="0" indent="0">
              <a:buNone/>
            </a:pPr>
            <a:r>
              <a:rPr lang="en-US" dirty="0">
                <a:sym typeface="Symbol" panose="05050102010706020507" pitchFamily="18" charset="2"/>
              </a:rPr>
              <a:t>x=</a:t>
            </a:r>
            <a:r>
              <a:rPr lang="en-US" dirty="0"/>
              <a:t>10*rand(1,50);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=1:50;yy=2*x(</a:t>
            </a:r>
            <a:r>
              <a:rPr lang="en-US" dirty="0" err="1"/>
              <a:t>i</a:t>
            </a:r>
            <a:r>
              <a:rPr lang="en-US" dirty="0"/>
              <a:t>)^1.07+2*</a:t>
            </a:r>
            <a:r>
              <a:rPr lang="en-US" dirty="0" err="1"/>
              <a:t>randn</a:t>
            </a:r>
            <a:r>
              <a:rPr lang="en-US" dirty="0"/>
              <a:t>; y(</a:t>
            </a:r>
            <a:r>
              <a:rPr lang="en-US" dirty="0" err="1"/>
              <a:t>i</a:t>
            </a:r>
            <a:r>
              <a:rPr lang="en-US" dirty="0"/>
              <a:t>)=max(yy</a:t>
            </a:r>
            <a:r>
              <a:rPr lang="en-US" dirty="0">
                <a:sym typeface="Symbol" panose="05050102010706020507" pitchFamily="18" charset="2"/>
              </a:rPr>
              <a:t>,</a:t>
            </a:r>
            <a:r>
              <a:rPr lang="en-US" dirty="0"/>
              <a:t>1.01);  end;</a:t>
            </a:r>
            <a:r>
              <a:rPr lang="en-US" dirty="0">
                <a:sym typeface="Symbol" panose="05050102010706020507" pitchFamily="18" charset="2"/>
              </a:rPr>
              <a:t>                                       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D6A6-3217-4120-9E78-E395B559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089D-A572-4C8A-AA7F-6A45B92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58826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AADE4-055A-47C2-A169-63D3B243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44045"/>
            <a:ext cx="9144000" cy="1196724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Nature-inspired approach for the least squares</a:t>
            </a:r>
            <a:r>
              <a:rPr lang="en-US" dirty="0"/>
              <a:t>    </a:t>
            </a:r>
            <a:r>
              <a:rPr lang="en-US" sz="4000" dirty="0"/>
              <a:t>with</a:t>
            </a:r>
            <a:r>
              <a:rPr lang="en-US" dirty="0"/>
              <a:t> </a:t>
            </a:r>
            <a:r>
              <a:rPr lang="en-US" b="1" dirty="0">
                <a:sym typeface="Symbol" panose="05050102010706020507" pitchFamily="18" charset="2"/>
              </a:rPr>
              <a:t>y=</a:t>
            </a:r>
            <a:r>
              <a:rPr lang="en-US" b="1" dirty="0" err="1">
                <a:sym typeface="Symbol" panose="05050102010706020507" pitchFamily="18" charset="2"/>
              </a:rPr>
              <a:t>ax</a:t>
            </a:r>
            <a:r>
              <a:rPr lang="en-US" b="1" baseline="30000" dirty="0" err="1">
                <a:sym typeface="Symbol" panose="05050102010706020507" pitchFamily="18" charset="2"/>
              </a:rPr>
              <a:t>b</a:t>
            </a:r>
            <a:r>
              <a:rPr lang="en-US" b="1" baseline="30000" dirty="0">
                <a:sym typeface="Symbol" panose="05050102010706020507" pitchFamily="18" charset="2"/>
              </a:rPr>
              <a:t>  </a:t>
            </a:r>
            <a:r>
              <a:rPr lang="en-US" dirty="0">
                <a:sym typeface="Symbol" panose="05050102010706020507" pitchFamily="18" charset="2"/>
              </a:rPr>
              <a:t>, Experiment (2)</a:t>
            </a:r>
            <a:br>
              <a:rPr lang="en-US" dirty="0">
                <a:sym typeface="Symbol" panose="05050102010706020507" pitchFamily="18" charset="2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B6483-7D11-4E82-977B-C53FA0F4C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52736"/>
            <a:ext cx="9144000" cy="56612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>
                <a:sym typeface="Symbol" panose="05050102010706020507" pitchFamily="18" charset="2"/>
              </a:rPr>
              <a:t>Example: </a:t>
            </a:r>
          </a:p>
          <a:p>
            <a:pPr marL="0" indent="0">
              <a:buNone/>
            </a:pPr>
            <a:r>
              <a:rPr lang="en-US" sz="2900" dirty="0">
                <a:sym typeface="Symbol" panose="05050102010706020507" pitchFamily="18" charset="2"/>
              </a:rPr>
              <a:t>Generate </a:t>
            </a:r>
          </a:p>
          <a:p>
            <a:pPr marL="0" indent="0">
              <a:buNone/>
            </a:pPr>
            <a:r>
              <a:rPr lang="en-US" sz="2900" dirty="0">
                <a:sym typeface="Symbol" panose="05050102010706020507" pitchFamily="18" charset="2"/>
              </a:rPr>
              <a:t>x=</a:t>
            </a:r>
            <a:r>
              <a:rPr lang="en-US" sz="2900" dirty="0"/>
              <a:t>10*rand(1,50),</a:t>
            </a:r>
          </a:p>
          <a:p>
            <a:pPr marL="0" indent="0">
              <a:buNone/>
            </a:pPr>
            <a:r>
              <a:rPr lang="en-US" sz="2900" dirty="0"/>
              <a:t>for </a:t>
            </a:r>
            <a:r>
              <a:rPr lang="en-US" sz="2900" dirty="0" err="1"/>
              <a:t>i</a:t>
            </a:r>
            <a:r>
              <a:rPr lang="en-US" sz="2900" dirty="0"/>
              <a:t>=1:50;yy=2*x(</a:t>
            </a:r>
            <a:r>
              <a:rPr lang="en-US" sz="2900" dirty="0" err="1"/>
              <a:t>i</a:t>
            </a:r>
            <a:r>
              <a:rPr lang="en-US" sz="2900" dirty="0"/>
              <a:t>)^1.07+2*</a:t>
            </a:r>
            <a:r>
              <a:rPr lang="en-US" sz="2900" dirty="0" err="1"/>
              <a:t>randn</a:t>
            </a:r>
            <a:r>
              <a:rPr lang="en-US" sz="2900" dirty="0"/>
              <a:t>; y(</a:t>
            </a:r>
            <a:r>
              <a:rPr lang="en-US" sz="2900" dirty="0" err="1"/>
              <a:t>i</a:t>
            </a:r>
            <a:r>
              <a:rPr lang="en-US" sz="2900" dirty="0"/>
              <a:t>)= yy</a:t>
            </a:r>
            <a:r>
              <a:rPr lang="en-US" sz="2900" dirty="0">
                <a:sym typeface="Symbol" panose="05050102010706020507" pitchFamily="18" charset="2"/>
              </a:rPr>
              <a:t></a:t>
            </a:r>
            <a:r>
              <a:rPr lang="en-US" sz="2900" dirty="0"/>
              <a:t>1.01;  end;</a:t>
            </a:r>
            <a:r>
              <a:rPr lang="en-US" sz="2900" dirty="0">
                <a:sym typeface="Symbol" panose="05050102010706020507" pitchFamily="18" charset="2"/>
              </a:rPr>
              <a:t> </a:t>
            </a:r>
          </a:p>
          <a:p>
            <a:pPr marL="0" indent="0">
              <a:buNone/>
            </a:pPr>
            <a:r>
              <a:rPr lang="en-US" sz="2900" dirty="0">
                <a:sym typeface="Symbol" panose="05050102010706020507" pitchFamily="18" charset="2"/>
              </a:rPr>
              <a:t>Generated                       </a:t>
            </a:r>
            <a:r>
              <a:rPr lang="en-US" sz="2900" b="1" i="1" dirty="0">
                <a:sym typeface="Symbol" panose="05050102010706020507" pitchFamily="18" charset="2"/>
              </a:rPr>
              <a:t>a=1.07, b=2</a:t>
            </a:r>
          </a:p>
          <a:p>
            <a:pPr marL="0" indent="0">
              <a:buNone/>
            </a:pPr>
            <a:endParaRPr lang="en-US" sz="29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sz="2900" b="1" dirty="0">
                <a:sym typeface="Symbol" panose="05050102010706020507" pitchFamily="18" charset="2"/>
              </a:rPr>
              <a:t>Nature Inspired process results: </a:t>
            </a:r>
          </a:p>
          <a:p>
            <a:pPr marL="0" indent="0">
              <a:buNone/>
            </a:pPr>
            <a:r>
              <a:rPr lang="en-US" sz="2900" i="1" dirty="0"/>
              <a:t>a</a:t>
            </a:r>
            <a:r>
              <a:rPr lang="en-US" sz="2900" dirty="0"/>
              <a:t> = 2.0293, </a:t>
            </a:r>
            <a:r>
              <a:rPr lang="en-US" sz="2900" i="1" dirty="0"/>
              <a:t>b</a:t>
            </a:r>
            <a:r>
              <a:rPr lang="en-US" sz="2900" dirty="0"/>
              <a:t> = 1.0760, the average squared error = 0.0003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b="1" dirty="0"/>
              <a:t>Linearized regression z=</a:t>
            </a:r>
            <a:r>
              <a:rPr lang="en-US" sz="2900" b="1" dirty="0" err="1"/>
              <a:t>c+bv</a:t>
            </a:r>
            <a:r>
              <a:rPr lang="en-US" sz="2900" b="1" dirty="0"/>
              <a:t> [</a:t>
            </a:r>
            <a:r>
              <a:rPr lang="en-US" sz="3200" dirty="0"/>
              <a:t>z=log(y) and v=log(x)] </a:t>
            </a:r>
            <a:r>
              <a:rPr lang="en-US" sz="2900" b="1" dirty="0"/>
              <a:t>results : </a:t>
            </a:r>
          </a:p>
          <a:p>
            <a:pPr marL="0" indent="0">
              <a:buNone/>
            </a:pPr>
            <a:r>
              <a:rPr lang="en-US" sz="2900" i="1" dirty="0"/>
              <a:t>a</a:t>
            </a:r>
            <a:r>
              <a:rPr lang="en-US" sz="2900" dirty="0"/>
              <a:t> = 3.0843, </a:t>
            </a:r>
            <a:r>
              <a:rPr lang="en-US" sz="2900" i="1" dirty="0"/>
              <a:t>b</a:t>
            </a:r>
            <a:r>
              <a:rPr lang="en-US" sz="2900" dirty="0"/>
              <a:t> = 0.8011, the average squared error 4.41. </a:t>
            </a:r>
          </a:p>
          <a:p>
            <a:pPr marL="0" indent="0">
              <a:buNone/>
            </a:pPr>
            <a:endParaRPr lang="en-US" sz="2900" dirty="0"/>
          </a:p>
          <a:p>
            <a:pPr marL="0" indent="0">
              <a:buNone/>
            </a:pPr>
            <a:r>
              <a:rPr lang="en-US" sz="2900" dirty="0">
                <a:solidFill>
                  <a:srgbClr val="C00000"/>
                </a:solidFill>
              </a:rPr>
              <a:t>Most important: </a:t>
            </a:r>
            <a:r>
              <a:rPr lang="en-US" sz="2900" b="1" dirty="0">
                <a:solidFill>
                  <a:srgbClr val="C00000"/>
                </a:solidFill>
              </a:rPr>
              <a:t>a wrong regularity</a:t>
            </a:r>
            <a:r>
              <a:rPr lang="en-US" sz="2900" dirty="0">
                <a:solidFill>
                  <a:srgbClr val="C00000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C00000"/>
                </a:solidFill>
              </a:rPr>
              <a:t>b=0.8 is less than 1, whereas the generated b=1.07</a:t>
            </a:r>
            <a:r>
              <a:rPr lang="en-US" sz="3500" dirty="0">
                <a:solidFill>
                  <a:srgbClr val="C00000"/>
                </a:solidFill>
              </a:rPr>
              <a:t>.</a:t>
            </a:r>
            <a:endParaRPr lang="ru-RU" sz="35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500" dirty="0">
                <a:sym typeface="Symbol" panose="05050102010706020507" pitchFamily="18" charset="2"/>
              </a:rPr>
              <a:t>                                       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D6A6-3217-4120-9E78-E395B559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B7089D-A572-4C8A-AA7F-6A45B926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5E5E9-5044-44FD-AF4C-DF91FC9F5D19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4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regression,  4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92696"/>
            <a:ext cx="9144000" cy="62646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4000" b="1" dirty="0">
                <a:solidFill>
                  <a:srgbClr val="0070C0"/>
                </a:solidFill>
              </a:rPr>
              <a:t>How can we express y=</a:t>
            </a:r>
            <a:r>
              <a:rPr lang="en-US" sz="4000" b="1" dirty="0" err="1">
                <a:solidFill>
                  <a:srgbClr val="0070C0"/>
                </a:solidFill>
              </a:rPr>
              <a:t>ax+b</a:t>
            </a:r>
            <a:r>
              <a:rPr lang="en-US" sz="4000" b="1" dirty="0">
                <a:solidFill>
                  <a:srgbClr val="0070C0"/>
                </a:solidFill>
              </a:rPr>
              <a:t> with minimum error? </a:t>
            </a:r>
            <a:r>
              <a:rPr lang="en-US" sz="4000" b="1" dirty="0" err="1">
                <a:solidFill>
                  <a:srgbClr val="0070C0"/>
                </a:solidFill>
              </a:rPr>
              <a:t>Maths</a:t>
            </a:r>
            <a:r>
              <a:rPr lang="en-US" sz="4000" b="1" dirty="0">
                <a:solidFill>
                  <a:srgbClr val="0070C0"/>
                </a:solidFill>
              </a:rPr>
              <a:t>:</a:t>
            </a: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200" b="1" dirty="0"/>
              <a:t>At entity </a:t>
            </a:r>
            <a:r>
              <a:rPr lang="en-US" sz="3200" b="1" i="1" dirty="0" err="1"/>
              <a:t>i</a:t>
            </a:r>
            <a:r>
              <a:rPr lang="en-US" sz="3200" b="1" i="1" dirty="0"/>
              <a:t>=1, 2, . . ., N</a:t>
            </a:r>
            <a:r>
              <a:rPr lang="en-US" sz="3200" b="1" dirty="0"/>
              <a:t> equation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200" b="1" dirty="0"/>
              <a:t>         </a:t>
            </a:r>
            <a:r>
              <a:rPr lang="en-US" sz="3200" b="1" i="1" dirty="0" err="1"/>
              <a:t>y</a:t>
            </a:r>
            <a:r>
              <a:rPr lang="en-US" sz="3200" b="1" i="1" baseline="-25000" dirty="0" err="1"/>
              <a:t>i</a:t>
            </a:r>
            <a:r>
              <a:rPr lang="en-US" sz="3200" b="1" i="1" dirty="0"/>
              <a:t> = </a:t>
            </a:r>
            <a:r>
              <a:rPr lang="en-US" sz="3200" b="1" i="1" dirty="0" err="1"/>
              <a:t>ax</a:t>
            </a:r>
            <a:r>
              <a:rPr lang="en-US" sz="3200" b="1" i="1" baseline="-25000" dirty="0" err="1"/>
              <a:t>i</a:t>
            </a:r>
            <a:r>
              <a:rPr lang="en-US" sz="3200" b="1" i="1" dirty="0"/>
              <a:t> + b + </a:t>
            </a:r>
            <a:r>
              <a:rPr lang="en-US" sz="3200" b="1" i="1" dirty="0" err="1"/>
              <a:t>e</a:t>
            </a:r>
            <a:r>
              <a:rPr lang="en-US" sz="3200" b="1" i="1" baseline="-25000" dirty="0" err="1"/>
              <a:t>i</a:t>
            </a:r>
            <a:r>
              <a:rPr lang="en-US" sz="3200" b="1" i="1" baseline="-25000" dirty="0"/>
              <a:t> </a:t>
            </a:r>
            <a:r>
              <a:rPr lang="en-US" sz="3200" b="1" dirty="0"/>
              <a:t> 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3200" b="1" dirty="0"/>
              <a:t> where </a:t>
            </a:r>
            <a:r>
              <a:rPr lang="en-US" sz="3200" b="1" i="1" dirty="0"/>
              <a:t>e</a:t>
            </a:r>
            <a:r>
              <a:rPr lang="en-US" sz="3200" b="1" i="1" baseline="-25000" dirty="0"/>
              <a:t>i </a:t>
            </a:r>
            <a:r>
              <a:rPr lang="en-US" sz="3200" b="1" baseline="-25000" dirty="0"/>
              <a:t> </a:t>
            </a:r>
            <a:r>
              <a:rPr lang="en-US" sz="3200" b="1" dirty="0"/>
              <a:t>is error  (residual)</a:t>
            </a: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b="1" dirty="0"/>
              <a:t>             </a:t>
            </a:r>
            <a:r>
              <a:rPr lang="en-US" sz="3200" b="1" dirty="0">
                <a:solidFill>
                  <a:srgbClr val="0070C0"/>
                </a:solidFill>
              </a:rPr>
              <a:t>Idea: Find </a:t>
            </a:r>
            <a:r>
              <a:rPr lang="en-US" sz="3200" b="1" i="1" dirty="0">
                <a:solidFill>
                  <a:srgbClr val="0070C0"/>
                </a:solidFill>
              </a:rPr>
              <a:t>a</a:t>
            </a:r>
            <a:r>
              <a:rPr lang="en-US" sz="3200" b="1" dirty="0">
                <a:solidFill>
                  <a:srgbClr val="0070C0"/>
                </a:solidFill>
              </a:rPr>
              <a:t> and </a:t>
            </a:r>
            <a:r>
              <a:rPr lang="en-US" sz="3200" b="1" i="1" dirty="0">
                <a:solidFill>
                  <a:srgbClr val="0070C0"/>
                </a:solidFill>
              </a:rPr>
              <a:t>b</a:t>
            </a:r>
            <a:r>
              <a:rPr lang="en-US" sz="3200" b="1" dirty="0">
                <a:solidFill>
                  <a:srgbClr val="0070C0"/>
                </a:solidFill>
              </a:rPr>
              <a:t> minimizing errors </a:t>
            </a:r>
            <a:r>
              <a:rPr lang="en-US" sz="3200" b="1" i="1" dirty="0" err="1">
                <a:solidFill>
                  <a:srgbClr val="0070C0"/>
                </a:solidFill>
              </a:rPr>
              <a:t>e</a:t>
            </a:r>
            <a:r>
              <a:rPr lang="en-US" sz="3200" b="1" i="1" baseline="-25000" dirty="0" err="1">
                <a:solidFill>
                  <a:srgbClr val="0070C0"/>
                </a:solidFill>
              </a:rPr>
              <a:t>i</a:t>
            </a:r>
            <a:r>
              <a:rPr lang="en-US" sz="3200" b="1" i="1" baseline="-25000" dirty="0">
                <a:solidFill>
                  <a:srgbClr val="0070C0"/>
                </a:solidFill>
              </a:rPr>
              <a:t> </a:t>
            </a:r>
            <a:endParaRPr lang="en-US" sz="3200" b="1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32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32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endParaRPr lang="en-US" sz="2400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1526705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6631893" y="1763603"/>
            <a:ext cx="2376264" cy="151216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91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 ,5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Problem: Find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 and </a:t>
                </a:r>
                <a:r>
                  <a:rPr lang="en-US" sz="2400" b="1" i="1" dirty="0"/>
                  <a:t>b</a:t>
                </a:r>
                <a:r>
                  <a:rPr lang="en-US" sz="2400" b="1" dirty="0"/>
                  <a:t> minimizing errors squared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𝑳</m:t>
                    </m:r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/>
                          </a:rPr>
                          <m:t>𝒂</m:t>
                        </m:r>
                        <m:r>
                          <a:rPr lang="en-US" sz="2400" b="1" i="1" smtClean="0">
                            <a:latin typeface="Cambria Math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𝒃</m:t>
                        </m:r>
                      </m:e>
                    </m:d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 smtClean="0">
                            <a:latin typeface="Cambria Math"/>
                          </a:rPr>
                          <m:t>𝒊</m:t>
                        </m:r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𝒃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e>
                    </m:nary>
                    <m:r>
                      <a:rPr lang="en-US" sz="2400" b="1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(least-squares criterion over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 and </a:t>
                </a:r>
                <a:r>
                  <a:rPr lang="en-US" sz="2400" b="1" i="1" dirty="0"/>
                  <a:t>b</a:t>
                </a:r>
                <a:r>
                  <a:rPr lang="en-US" sz="2400" b="1" dirty="0"/>
                  <a:t>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</a:t>
                </a:r>
                <a:r>
                  <a:rPr lang="en-US" sz="2400" b="1" i="1" dirty="0"/>
                  <a:t>L(</a:t>
                </a:r>
                <a:r>
                  <a:rPr lang="en-US" sz="2400" b="1" i="1" dirty="0" err="1"/>
                  <a:t>a,b</a:t>
                </a:r>
                <a:r>
                  <a:rPr lang="en-US" sz="2400" b="1" i="1" dirty="0"/>
                  <a:t>)</a:t>
                </a:r>
                <a:r>
                  <a:rPr lang="en-US" sz="2400" b="1" dirty="0"/>
                  <a:t> is parabolic over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,</a:t>
                </a:r>
                <a:r>
                  <a:rPr lang="en-US" sz="2400" b="1" i="1" dirty="0"/>
                  <a:t> b:</a:t>
                </a:r>
                <a:r>
                  <a:rPr lang="en-US" sz="2400" b="1" dirty="0"/>
                  <a:t>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Therefore, first-order optimality conditions from calculus should work: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/>
                          </a:rPr>
                          <m:t>𝝏</m:t>
                        </m:r>
                        <m:r>
                          <a:rPr lang="en-US" b="1" i="1" smtClean="0">
                            <a:latin typeface="Cambria Math"/>
                          </a:rPr>
                          <m:t>𝑳</m:t>
                        </m:r>
                      </m:num>
                      <m:den>
                        <m:r>
                          <a:rPr lang="en-US" b="1" i="1" smtClean="0">
                            <a:latin typeface="Cambria Math"/>
                          </a:rPr>
                          <m:t>𝝏</m:t>
                        </m:r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den>
                    </m:f>
                    <m:r>
                      <a:rPr lang="en-US" b="1" i="1" smtClean="0">
                        <a:latin typeface="Cambria Math"/>
                      </a:rPr>
                      <m:t>=</m:t>
                    </m:r>
                    <m:r>
                      <a:rPr lang="en-US" b="1" i="1" smtClean="0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𝒃</m:t>
                            </m:r>
                          </m:e>
                        </m:d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e>
                    </m:nary>
                  </m:oMath>
                </a14:m>
                <a:r>
                  <a:rPr lang="en-US" b="1" dirty="0"/>
                  <a:t>           (*)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>
                            <a:latin typeface="Cambria Math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latin typeface="Cambria Math"/>
                          </a:rPr>
                          <m:t>𝝏</m:t>
                        </m:r>
                        <m:r>
                          <a:rPr lang="en-US" b="1" i="1" smtClean="0"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b="1" i="1">
                        <a:latin typeface="Cambria Math"/>
                      </a:rPr>
                      <m:t>=</m:t>
                    </m:r>
                    <m:r>
                      <a:rPr lang="en-US" b="1" i="1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𝒃</m:t>
                            </m:r>
                          </m:e>
                        </m:d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e>
                    </m:nary>
                  </m:oMath>
                </a14:m>
                <a:r>
                  <a:rPr lang="en-US" b="1" dirty="0"/>
                  <a:t>            (**)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3"/>
                <a:stretch>
                  <a:fillRect l="-1000" r="-4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1268760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6660232" y="1412776"/>
            <a:ext cx="2376264" cy="1512168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2900"/>
                    </a14:imgEffect>
                    <a14:imgEffect>
                      <a14:saturation sa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39913"/>
            <a:ext cx="1325121" cy="16033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84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regression, 6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Solving first-order optimality equations: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</a:t>
                </a:r>
                <a:r>
                  <a:rPr lang="en-US" b="1" dirty="0"/>
                  <a:t>(*)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𝒃</m:t>
                            </m:r>
                          </m:e>
                        </m:d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/>
                  <a:t>                                  (**)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𝒃</m:t>
                            </m:r>
                          </m:e>
                        </m:d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/>
                              </a:rPr>
                              <m:t>𝟏</m:t>
                            </m:r>
                          </m:e>
                        </m:d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𝟎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</a:t>
                </a:r>
                <a:r>
                  <a:rPr lang="en-US" b="1" dirty="0"/>
                  <a:t>Divide (**) by </a:t>
                </a:r>
                <a:r>
                  <a:rPr lang="en-US" b="1" dirty="0">
                    <a:sym typeface="Symbol" panose="05050102010706020507" pitchFamily="18" charset="2"/>
                  </a:rPr>
                  <a:t></a:t>
                </a:r>
                <a:r>
                  <a:rPr lang="en-US" b="1" dirty="0"/>
                  <a:t>2 and transfer </a:t>
                </a:r>
                <a:r>
                  <a:rPr lang="en-US" b="1" i="1" dirty="0"/>
                  <a:t>b </a:t>
                </a:r>
                <a:r>
                  <a:rPr lang="en-US" b="1" dirty="0"/>
                  <a:t>to the right: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b="1" dirty="0"/>
                  <a:t>      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latin typeface="Cambria Math"/>
                          </a:rPr>
                          <m:t>=</m:t>
                        </m:r>
                        <m:r>
                          <a:rPr lang="en-US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b="1" i="1">
                            <a:latin typeface="Cambria Math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latin typeface="Cambria Math"/>
                          </a:rPr>
                          <m:t>𝒂</m:t>
                        </m:r>
                        <m:nary>
                          <m:naryPr>
                            <m:chr m:val="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1" i="1" smtClean="0">
                                <a:latin typeface="Cambria Math"/>
                              </a:rPr>
                              <m:t>𝒊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/>
                              </a:rPr>
                              <m:t>𝑵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𝑵𝒃</m:t>
                        </m:r>
                      </m:e>
                    </m:nary>
                  </m:oMath>
                </a14:m>
                <a:r>
                  <a:rPr lang="en-US" sz="2400" b="1" dirty="0"/>
                  <a:t>,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therefore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3200" b="1" dirty="0"/>
                  <a:t>        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3200" b="1" dirty="0"/>
                  <a:t>,  </a:t>
                </a:r>
                <a:r>
                  <a:rPr lang="en-US" sz="2400" b="1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 smtClean="0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 are means of </a:t>
                </a:r>
                <a:r>
                  <a:rPr lang="en-US" sz="2400" b="1" i="1" dirty="0"/>
                  <a:t>y</a:t>
                </a:r>
                <a:r>
                  <a:rPr lang="en-US" sz="2400" b="1" dirty="0"/>
                  <a:t>, 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, respectively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3"/>
                <a:stretch>
                  <a:fillRect l="-2333" t="-17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7741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35844" y="1700808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64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0"/>
            <a:ext cx="8322128" cy="90872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2</a:t>
            </a:r>
            <a:r>
              <a:rPr lang="en-US" sz="4400" b="1" kern="12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D Linear regression, 7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4000" b="1" dirty="0">
                    <a:solidFill>
                      <a:srgbClr val="0070C0"/>
                    </a:solidFill>
                  </a:rPr>
                  <a:t>Soving first-order optimality equations:</a:t>
                </a: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Now we have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(*)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𝟐</m:t>
                    </m:r>
                    <m:nary>
                      <m:naryPr>
                        <m:chr m:val="∑"/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𝒂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b="1" i="1">
                                    <a:latin typeface="Cambria Math"/>
                                  </a:rPr>
                                  <m:t>𝒃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400" b="1" i="1" smtClean="0">
                                <a:latin typeface="Cambria Math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𝟎</m:t>
                            </m:r>
                          </m:e>
                          <m:sup/>
                        </m:sSup>
                      </m:e>
                    </m:nary>
                  </m:oMath>
                </a14:m>
                <a:endParaRPr lang="en-US" sz="2400" b="1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(**)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𝒃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𝒂</m:t>
                    </m:r>
                    <m:acc>
                      <m:accPr>
                        <m:chr m:val="̅"/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,  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                                                 where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𝒚</m:t>
                        </m:r>
                      </m:e>
                    </m:acc>
                    <m:r>
                      <a:rPr lang="en-US" sz="2400" b="1" i="1"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400" b="1" dirty="0"/>
                  <a:t>– means of </a:t>
                </a:r>
                <a:r>
                  <a:rPr lang="en-US" sz="2400" b="1" i="1" dirty="0"/>
                  <a:t>y</a:t>
                </a:r>
                <a:r>
                  <a:rPr lang="en-US" sz="2400" b="1" dirty="0"/>
                  <a:t>, </a:t>
                </a:r>
                <a:r>
                  <a:rPr lang="en-US" sz="2400" b="1" i="1" dirty="0"/>
                  <a:t>x</a:t>
                </a:r>
                <a:r>
                  <a:rPr lang="en-US" sz="2400" b="1" dirty="0"/>
                  <a:t>, respectively.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2400" b="1" dirty="0"/>
                  <a:t>    It remains to find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 from (*).     Put </a:t>
                </a:r>
                <a:r>
                  <a:rPr lang="en-US" sz="2400" b="1" i="1" dirty="0"/>
                  <a:t>b (**)</a:t>
                </a:r>
                <a:r>
                  <a:rPr lang="en-US" sz="2400" b="1" dirty="0"/>
                  <a:t> into (*), divide by -2: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                                   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</a:rPr>
                              <m:t>𝒂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  <m:r>
                              <a:rPr lang="en-US" sz="2400" b="1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/>
                              </a:rPr>
                              <m:t>𝒂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𝟎</m:t>
                        </m:r>
                      </m:e>
                    </m:nary>
                  </m:oMath>
                </a14:m>
                <a:r>
                  <a:rPr lang="en-US" sz="2400" b="1" dirty="0"/>
                  <a:t> . </a:t>
                </a:r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r>
                  <a:rPr lang="en-US" sz="2400" b="1" dirty="0"/>
                  <a:t>Collect </a:t>
                </a:r>
                <a:r>
                  <a:rPr lang="en-US" sz="2400" b="1" i="1" dirty="0"/>
                  <a:t>a</a:t>
                </a:r>
                <a:r>
                  <a:rPr lang="en-US" sz="2400" b="1" dirty="0"/>
                  <a:t>-items on the left, move the others on the right: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𝒂</m:t>
                    </m:r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〖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〗</m:t>
                        </m:r>
                        <m:r>
                          <a:rPr lang="en-US" sz="2400" b="1" i="1" smtClean="0">
                            <a:latin typeface="Cambria Math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1" i="1"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latin typeface="Cambria Math"/>
                          </a:rPr>
                          <m:t>=</m:t>
                        </m:r>
                        <m:r>
                          <a:rPr lang="en-US" sz="2400" b="1" i="1"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400" b="1" i="1"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〖</m:t>
                        </m:r>
                        <m:d>
                          <m:d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 smtClean="0">
                                    <a:latin typeface="Cambria Math"/>
                                  </a:rPr>
                                  <m:t>𝒚</m:t>
                                </m:r>
                              </m:e>
                            </m:acc>
                          </m:e>
                        </m:d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〗</m:t>
                        </m:r>
                      </m:e>
                    </m:nary>
                    <m:r>
                      <a:rPr lang="en-US" sz="2400" b="1" i="0" smtClean="0">
                        <a:latin typeface="Cambria Math"/>
                      </a:rPr>
                      <m:t>. 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𝐓𝐡𝐞𝐧</m:t>
                    </m:r>
                  </m:oMath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p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b="1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nary>
                          <m:r>
                            <a:rPr lang="en-US" sz="2400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600"/>
                  </a:spcAft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692696"/>
                <a:ext cx="9144000" cy="6264696"/>
              </a:xfrm>
              <a:blipFill>
                <a:blip r:embed="rId3"/>
                <a:stretch>
                  <a:fillRect l="-2200" t="-1461" r="-14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BacDataAnalysis_2024_2</a:t>
            </a:r>
            <a:endParaRPr lang="ru-RU" dirty="0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2647950" cy="1985963"/>
          </a:xfrm>
          <a:prstGeom prst="rect">
            <a:avLst/>
          </a:prstGeom>
        </p:spPr>
      </p:pic>
      <p:cxnSp>
        <p:nvCxnSpPr>
          <p:cNvPr id="7" name="Прямая соединительная линия 6"/>
          <p:cNvCxnSpPr/>
          <p:nvPr/>
        </p:nvCxnSpPr>
        <p:spPr>
          <a:xfrm flipH="1">
            <a:off x="150013" y="1613669"/>
            <a:ext cx="2347924" cy="1440160"/>
          </a:xfrm>
          <a:prstGeom prst="line">
            <a:avLst/>
          </a:prstGeom>
          <a:ln w="25400">
            <a:solidFill>
              <a:srgbClr val="0070C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80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15009</TotalTime>
  <Words>4571</Words>
  <Application>Microsoft Office PowerPoint</Application>
  <PresentationFormat>Экран (4:3)</PresentationFormat>
  <Paragraphs>696</Paragraphs>
  <Slides>53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Lecture 2. 2D Regression and  Correlation coefficient/ Двумерная регрессия и коэффициент корреляции</vt:lpstr>
      <vt:lpstr>Iris Scatterplots (Sepal and Petal) </vt:lpstr>
      <vt:lpstr>2D Linear regression 1</vt:lpstr>
      <vt:lpstr>2D Linear regression, 2</vt:lpstr>
      <vt:lpstr>2D Linear regression, 3</vt:lpstr>
      <vt:lpstr>2D Linear regression,  4</vt:lpstr>
      <vt:lpstr>2D Linear regression ,5</vt:lpstr>
      <vt:lpstr>2D Linear regression, 6</vt:lpstr>
      <vt:lpstr>2D Linear regression, 7</vt:lpstr>
      <vt:lpstr>2D Linear regression, 8</vt:lpstr>
      <vt:lpstr>2D Linear regression, 9</vt:lpstr>
      <vt:lpstr>2D Linear regression, 10</vt:lpstr>
      <vt:lpstr>2D Linear regression, 11</vt:lpstr>
      <vt:lpstr>2D Linear regression, 12</vt:lpstr>
      <vt:lpstr> 2D Linear regression, 13: all solved</vt:lpstr>
      <vt:lpstr>  2D Correlation and determinacy coefficients: properties and meaning 1 </vt:lpstr>
      <vt:lpstr> Correlation coefficient: four properties, 2 </vt:lpstr>
      <vt:lpstr> 2D Correlation coefficient: properties and meaning, 3 </vt:lpstr>
      <vt:lpstr>Meaning of  : Good Case</vt:lpstr>
      <vt:lpstr> High determinacy warrants no high precision:</vt:lpstr>
      <vt:lpstr> DA and ML relative errors: Big difference , 1:</vt:lpstr>
      <vt:lpstr> DA and ML relative errors: Big difference, 2</vt:lpstr>
      <vt:lpstr> DA and ML relative errors: Big difference, 3</vt:lpstr>
      <vt:lpstr> Meaning of  =0: No relation? (Nope!) </vt:lpstr>
      <vt:lpstr>Correlation: Weird case,1 (Simpson’s paradox)</vt:lpstr>
      <vt:lpstr>Correlation: Weird case, 2 (Simpson’s paradox)</vt:lpstr>
      <vt:lpstr>Correlation: Weird case, 3 (Simpson’s paradox)</vt:lpstr>
      <vt:lpstr>Correlation : Weird case , 4 (Simpson’s paradox) A quiz</vt:lpstr>
      <vt:lpstr>Correlation and regression: Weird Case 2</vt:lpstr>
      <vt:lpstr>Correlation and regression: Weird Case 2, 2</vt:lpstr>
      <vt:lpstr>Some observed yet unexplained correlations</vt:lpstr>
      <vt:lpstr>   Simpson’s paradox for means (https://www.youtube.com/watch?v=t-Ci3FosqZs)</vt:lpstr>
      <vt:lpstr>Wrong comparison: within the age groups  fatalities are less in Italy!</vt:lpstr>
      <vt:lpstr>Wrong comparison: Right explanation – Age structures. Ages prevailing: China – Young, Italy – Old </vt:lpstr>
      <vt:lpstr> K. Pearson’s highly creative insight (probabilistic perspective at Correlation coefficient: ) </vt:lpstr>
      <vt:lpstr> K. Pearson’s highly creative insight (probabilistic perspective at Linear Regression and correlation: ) </vt:lpstr>
      <vt:lpstr>Презентация PowerPoint</vt:lpstr>
      <vt:lpstr>Мост между вероятностным и аппроксимационным подходами</vt:lpstr>
      <vt:lpstr>Мост между вероятностным и аппроксимационным подходами</vt:lpstr>
      <vt:lpstr>Naïve interpretation of correlation</vt:lpstr>
      <vt:lpstr>Meaning of correlation coefficient</vt:lpstr>
      <vt:lpstr>Concepts learnt|Основные понятия - знать</vt:lpstr>
      <vt:lpstr>Домашнее задание 1</vt:lpstr>
      <vt:lpstr>If time permits: Evolutionary optimization methods</vt:lpstr>
      <vt:lpstr>A better criterion:            yet mathematically hopeless</vt:lpstr>
      <vt:lpstr>Nature-inspired approach to regression: cases of non-linearity or different criteria</vt:lpstr>
      <vt:lpstr>Nature-inspired approach for criterion          i(i)  min a, b    with (i)=|yi-axi-b|/|yi|,1 </vt:lpstr>
      <vt:lpstr>Popular nature-inspired approaches to optimize a function (like k-means criterion): evolution of a population, each member to represent a solution, 1</vt:lpstr>
      <vt:lpstr>Popular nature-inspired approaches to optimize a function (like k-means criterion): evolution of a population, each member to represent a solution 2</vt:lpstr>
      <vt:lpstr>Nature-inspired approach for i(i)  min a, b    with (i)=|yi-axi-b|/|yi| </vt:lpstr>
      <vt:lpstr> Nature-inspired approach for i(i)  min a, b    with (i)=|yi-axi-b|/|yi|, 2 A way to go: </vt:lpstr>
      <vt:lpstr>Nature-inspired approach for the least squares    with y=axb , Experiment (1) </vt:lpstr>
      <vt:lpstr>Nature-inspired approach for the least squares    with y=axb  , Experiment (2)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3. 2D Two quantitative features</dc:title>
  <dc:creator>Борис</dc:creator>
  <cp:lastModifiedBy>Boris Mirkin</cp:lastModifiedBy>
  <cp:revision>116</cp:revision>
  <dcterms:created xsi:type="dcterms:W3CDTF">2014-10-01T07:56:47Z</dcterms:created>
  <dcterms:modified xsi:type="dcterms:W3CDTF">2024-09-03T08:32:20Z</dcterms:modified>
</cp:coreProperties>
</file>