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53"/>
  </p:notesMasterIdLst>
  <p:sldIdLst>
    <p:sldId id="429" r:id="rId2"/>
    <p:sldId id="425" r:id="rId3"/>
    <p:sldId id="426" r:id="rId4"/>
    <p:sldId id="427" r:id="rId5"/>
    <p:sldId id="284" r:id="rId6"/>
    <p:sldId id="295" r:id="rId7"/>
    <p:sldId id="283" r:id="rId8"/>
    <p:sldId id="286" r:id="rId9"/>
    <p:sldId id="287" r:id="rId10"/>
    <p:sldId id="428" r:id="rId11"/>
    <p:sldId id="290" r:id="rId12"/>
    <p:sldId id="291" r:id="rId13"/>
    <p:sldId id="472" r:id="rId14"/>
    <p:sldId id="473" r:id="rId15"/>
    <p:sldId id="353" r:id="rId16"/>
    <p:sldId id="312" r:id="rId17"/>
    <p:sldId id="313" r:id="rId18"/>
    <p:sldId id="314" r:id="rId19"/>
    <p:sldId id="315" r:id="rId20"/>
    <p:sldId id="316" r:id="rId21"/>
    <p:sldId id="317" r:id="rId22"/>
    <p:sldId id="303" r:id="rId23"/>
    <p:sldId id="392" r:id="rId24"/>
    <p:sldId id="318" r:id="rId25"/>
    <p:sldId id="319" r:id="rId26"/>
    <p:sldId id="321" r:id="rId27"/>
    <p:sldId id="322" r:id="rId28"/>
    <p:sldId id="323" r:id="rId29"/>
    <p:sldId id="457" r:id="rId30"/>
    <p:sldId id="324" r:id="rId31"/>
    <p:sldId id="325" r:id="rId32"/>
    <p:sldId id="466" r:id="rId33"/>
    <p:sldId id="468" r:id="rId34"/>
    <p:sldId id="467" r:id="rId35"/>
    <p:sldId id="469" r:id="rId36"/>
    <p:sldId id="470" r:id="rId37"/>
    <p:sldId id="471" r:id="rId38"/>
    <p:sldId id="320" r:id="rId39"/>
    <p:sldId id="308" r:id="rId40"/>
    <p:sldId id="309" r:id="rId41"/>
    <p:sldId id="310" r:id="rId42"/>
    <p:sldId id="311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58" r:id="rId51"/>
    <p:sldId id="475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>
      <p:cViewPr varScale="1">
        <p:scale>
          <a:sx n="92" d="100"/>
          <a:sy n="92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663-7388-4B31-AEDB-60757BF7EC2B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6D03-3085-4BB7-99AD-7D91BD48A0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0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76D03-3085-4BB7-99AD-7D91BD48A0E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35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2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0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ED958-9D73-4234-BA1B-2A7E58CFAB21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DA15D-4074-41A2-A881-78CA1B3989A9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E2AE-E256-4E66-83E4-E53004F146E7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1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A18-1EDC-44A2-A43A-FAD52BC11D55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3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C5D9-51C2-4E01-8894-C063F1A0C555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8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7C0F-6F94-4B1E-A465-46B1EAC99C33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882F-7C54-41A5-87FF-58D9FD57A4CC}" type="datetime1">
              <a:rPr lang="ru-RU" smtClean="0"/>
              <a:t>15.10.2024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3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F26F-4A5C-400B-9977-EE702994FD27}" type="datetime1">
              <a:rPr lang="ru-RU" smtClean="0"/>
              <a:t>15.10.2024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5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72B7B-AF53-4705-9357-385DCE76ACEE}" type="datetime1">
              <a:rPr lang="ru-RU" smtClean="0"/>
              <a:t>15.10.2024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3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CABB-3395-42C7-AAB8-F2CCF1031E73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0E131-110B-47E4-BF49-EA055765F5A0}" type="datetime1">
              <a:rPr lang="ru-RU" smtClean="0"/>
              <a:t>15.10.2024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892B-579B-4F8D-8643-CD9F72A2636D}" type="datetime1">
              <a:rPr lang="ru-RU" smtClean="0"/>
              <a:t>15.10.2024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C88E-D4C8-48E3-897A-F48C54F7B8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1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ash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ru-RU" dirty="0"/>
              <a:t>ОМАД 2024, Лекция 6</a:t>
            </a:r>
            <a:br>
              <a:rPr lang="en-US" dirty="0"/>
            </a:br>
            <a:r>
              <a:rPr lang="ru-RU" dirty="0"/>
              <a:t>Кластер-анализ: метод к-средних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816638"/>
            <a:ext cx="5977823" cy="5224724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Смешанные шкалы</a:t>
            </a:r>
            <a:r>
              <a:rPr lang="en-US" sz="2400" dirty="0"/>
              <a:t>: </a:t>
            </a:r>
            <a:r>
              <a:rPr lang="ru-RU" sz="2400" dirty="0"/>
              <a:t>количественные, номинальные и бинарные признаки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Предобработка и стандартизация данных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Кластеры и цели кластерного анализа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Метод к-средних.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Преимущества и недостатки метода к-средних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Критерий метода.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Выбор числа кластеров </a:t>
            </a:r>
            <a:r>
              <a:rPr lang="en-US" sz="2400" dirty="0"/>
              <a:t>K.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Инициализация метода и </a:t>
            </a:r>
            <a:r>
              <a:rPr lang="en-US" sz="2400" dirty="0"/>
              <a:t>K-means++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Интерпретация кластеров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ru-RU" sz="2400" dirty="0"/>
              <a:t>Дом. Задание 3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1700" b="1" dirty="0"/>
          </a:p>
          <a:p>
            <a:pPr>
              <a:lnSpc>
                <a:spcPct val="90000"/>
              </a:lnSpc>
            </a:pPr>
            <a:endParaRPr lang="ru-RU" sz="1700" dirty="0"/>
          </a:p>
          <a:p>
            <a:pPr>
              <a:lnSpc>
                <a:spcPct val="90000"/>
              </a:lnSpc>
            </a:pPr>
            <a:endParaRPr lang="ru-RU" sz="1700" dirty="0"/>
          </a:p>
          <a:p>
            <a:pPr>
              <a:lnSpc>
                <a:spcPct val="90000"/>
              </a:lnSpc>
            </a:pPr>
            <a:endParaRPr lang="ru-RU" sz="17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B9C88E-D4C8-48E3-897A-F48C54F7B8B8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</a:t>
            </a:r>
            <a:r>
              <a:rPr lang="en-US" sz="3200" dirty="0" err="1"/>
              <a:t>i</a:t>
            </a:r>
            <a:r>
              <a:rPr lang="en-US" sz="3200" dirty="0"/>
              <a:t>/centering)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3182222"/>
            <a:ext cx="4355976" cy="2592288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endParaRPr lang="en-US" sz="3000" b="1" dirty="0"/>
          </a:p>
          <a:p>
            <a:pPr marL="82296" indent="0">
              <a:buNone/>
            </a:pPr>
            <a:r>
              <a:rPr lang="en-US" sz="11200" b="1" dirty="0"/>
              <a:t>Structure of data at standardization </a:t>
            </a:r>
          </a:p>
          <a:p>
            <a:pPr marL="82296" indent="0">
              <a:buNone/>
            </a:pPr>
            <a:r>
              <a:rPr lang="en-US" sz="11200" b="1" dirty="0">
                <a:solidFill>
                  <a:srgbClr val="0070C0"/>
                </a:solidFill>
              </a:rPr>
              <a:t>(</a:t>
            </a:r>
            <a:r>
              <a:rPr lang="en-US" sz="11200" b="1" dirty="0" err="1">
                <a:solidFill>
                  <a:srgbClr val="0070C0"/>
                </a:solidFill>
              </a:rPr>
              <a:t>i</a:t>
            </a:r>
            <a:r>
              <a:rPr lang="en-US" sz="11200" b="1" dirty="0">
                <a:solidFill>
                  <a:srgbClr val="0070C0"/>
                </a:solidFill>
              </a:rPr>
              <a:t>): centering</a:t>
            </a:r>
          </a:p>
          <a:p>
            <a:pPr marL="82296" indent="0">
              <a:buNone/>
            </a:pPr>
            <a:r>
              <a:rPr lang="en-US" sz="11200" b="1" dirty="0"/>
              <a:t>Color/shape corresponds </a:t>
            </a:r>
          </a:p>
          <a:p>
            <a:pPr marL="82296" indent="0">
              <a:buNone/>
            </a:pPr>
            <a:r>
              <a:rPr lang="en-US" sz="11200" b="1" dirty="0"/>
              <a:t>to the product (A,B,C)</a:t>
            </a:r>
          </a:p>
          <a:p>
            <a:pPr marL="82296" indent="0">
              <a:buNone/>
            </a:pPr>
            <a:endParaRPr lang="en-US" sz="11200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10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645024"/>
            <a:ext cx="4633168" cy="2808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03947" y="5369464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has nothing to do  with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11560" y="764704"/>
          <a:ext cx="6984775" cy="2520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-1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6.95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   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-4.05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-6.22   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3.25  -11.82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-10.35 -17.22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1.45   -3.92    1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4.75   23.8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74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(ii: </a:t>
            </a:r>
            <a:r>
              <a:rPr lang="en-US" sz="3200" dirty="0">
                <a:sym typeface="Symbol" panose="05050102010706020507" pitchFamily="18" charset="2"/>
              </a:rPr>
              <a:t></a:t>
            </a:r>
            <a:r>
              <a:rPr lang="en-US" sz="3200" dirty="0"/>
              <a:t>center/range)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01314" y="3552287"/>
            <a:ext cx="3892966" cy="2016224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n-US" sz="9600" b="1" dirty="0"/>
              <a:t>Structure of data at standardization </a:t>
            </a:r>
          </a:p>
          <a:p>
            <a:pPr marL="82296" indent="0">
              <a:buNone/>
            </a:pPr>
            <a:r>
              <a:rPr lang="en-US" sz="9600" b="1" dirty="0">
                <a:solidFill>
                  <a:srgbClr val="0070C0"/>
                </a:solidFill>
              </a:rPr>
              <a:t>(ii) centering and normalizing by range</a:t>
            </a:r>
          </a:p>
          <a:p>
            <a:pPr marL="82296" indent="0">
              <a:buNone/>
            </a:pPr>
            <a:r>
              <a:rPr lang="en-US" sz="9600" b="1" dirty="0"/>
              <a:t>Color/shape correspond to the product (A,B,C)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r>
              <a:rPr lang="en-US" b="1" dirty="0"/>
              <a:t>    </a:t>
            </a:r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11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201314" y="5402244"/>
            <a:ext cx="3892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somewhat  relates to product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" y="3501008"/>
            <a:ext cx="5204324" cy="3021610"/>
          </a:xfrm>
          <a:prstGeom prst="rect">
            <a:avLst/>
          </a:prstGeom>
        </p:spPr>
      </p:pic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99592" y="836712"/>
          <a:ext cx="7632848" cy="2441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0.62   -0.25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0.75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 (iii)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2264" y="3501008"/>
                <a:ext cx="4110608" cy="1993795"/>
              </a:xfrm>
            </p:spPr>
            <p:txBody>
              <a:bodyPr>
                <a:normAutofit fontScale="25000" lnSpcReduction="20000"/>
              </a:bodyPr>
              <a:lstStyle/>
              <a:p>
                <a:pPr marL="82296" indent="0">
                  <a:buNone/>
                </a:pPr>
                <a:endParaRPr lang="en-US" sz="3000" b="1" dirty="0"/>
              </a:p>
              <a:p>
                <a:pPr marL="82296" indent="0">
                  <a:buNone/>
                </a:pPr>
                <a:r>
                  <a:rPr lang="en-US" sz="9600" b="1" dirty="0"/>
                  <a:t>Structure of data at standardization </a:t>
                </a:r>
              </a:p>
              <a:p>
                <a:pPr marL="82296" indent="0">
                  <a:buNone/>
                </a:pPr>
                <a:r>
                  <a:rPr lang="en-US" sz="9600" b="1" dirty="0">
                    <a:solidFill>
                      <a:srgbClr val="0070C0"/>
                    </a:solidFill>
                  </a:rPr>
                  <a:t>(iii):   (ii)  + further normalizing Sector dummies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9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9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sz="9600" b="1" dirty="0">
                    <a:solidFill>
                      <a:srgbClr val="0070C0"/>
                    </a:solidFill>
                  </a:rPr>
                  <a:t> = sqrt(3</a:t>
                </a:r>
                <a:r>
                  <a:rPr lang="en-US" sz="9600" b="1" dirty="0"/>
                  <a:t>)</a:t>
                </a:r>
              </a:p>
              <a:p>
                <a:pPr marL="82296" indent="0">
                  <a:buNone/>
                </a:pPr>
                <a:endParaRPr lang="en-US" sz="9600" b="1" dirty="0"/>
              </a:p>
              <a:p>
                <a:pPr marL="82296" indent="0">
                  <a:buNone/>
                </a:pPr>
                <a:r>
                  <a:rPr lang="en-US" sz="9600" b="1" dirty="0"/>
                  <a:t>    </a:t>
                </a:r>
              </a:p>
              <a:p>
                <a:pPr marL="82296" indent="0">
                  <a:buNone/>
                </a:pPr>
                <a:endParaRPr lang="en-US" b="1" dirty="0"/>
              </a:p>
              <a:p>
                <a:pPr marL="82296" indent="0">
                  <a:buNone/>
                </a:pPr>
                <a:endParaRPr lang="en-US" b="1" dirty="0"/>
              </a:p>
              <a:p>
                <a:pPr marL="82296" indent="0">
                  <a:buNone/>
                </a:pPr>
                <a:endParaRPr lang="en-US" b="1" dirty="0"/>
              </a:p>
              <a:p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2264" y="3501008"/>
                <a:ext cx="4110608" cy="1993795"/>
              </a:xfrm>
              <a:blipFill>
                <a:blip r:embed="rId3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924844" y="5661248"/>
            <a:ext cx="4267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This structure corresponds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to product </a:t>
            </a:r>
            <a:r>
              <a:rPr lang="en-US" sz="2800" b="1" dirty="0">
                <a:solidFill>
                  <a:schemeClr val="tx2"/>
                </a:solidFill>
              </a:rPr>
              <a:t>well !</a:t>
            </a:r>
            <a:endParaRPr lang="ru-RU" sz="2800" b="1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" y="3717032"/>
            <a:ext cx="4888928" cy="2898323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39552" y="878993"/>
          <a:ext cx="7632848" cy="2594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0.23   -0.33   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0.40    0.05    0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0.08    0.09  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 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-0.62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-0.23   -0.15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0.36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0.19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3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-0.4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-0.33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0.36   -0.14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0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0.08   -0.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10    0.33 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0.27    0.58    0.67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-0.2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0.43</a:t>
                      </a:r>
                      <a:endParaRPr lang="ru-RU" sz="1800" dirty="0">
                        <a:effectLst/>
                        <a:latin typeface="Courier New" panose="02070309020205020404" pitchFamily="49" charset="0"/>
                        <a:ea typeface="Calibri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4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BCB5D-A973-48A3-AA51-2314D755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Возможная цель кластер-анализа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8A70ED-5A68-4A1D-89F0-A7CB998F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Неколичественный факторный анализ</a:t>
            </a:r>
            <a:r>
              <a:rPr lang="en-US" sz="2800" dirty="0"/>
              <a:t>: </a:t>
            </a:r>
            <a:r>
              <a:rPr lang="ru-RU" sz="2800" dirty="0"/>
              <a:t>Выявить номинальный</a:t>
            </a:r>
            <a:r>
              <a:rPr lang="en-US" sz="2800" dirty="0"/>
              <a:t> </a:t>
            </a:r>
            <a:r>
              <a:rPr lang="ru-RU" sz="2800" dirty="0"/>
              <a:t>признак, объясняющий данные</a:t>
            </a:r>
          </a:p>
          <a:p>
            <a:endParaRPr lang="en-US" sz="2800" dirty="0"/>
          </a:p>
          <a:p>
            <a:r>
              <a:rPr lang="ru-RU" sz="2800" dirty="0"/>
              <a:t>В машинном обучении</a:t>
            </a:r>
            <a:r>
              <a:rPr lang="en-US" sz="2800" dirty="0"/>
              <a:t>: </a:t>
            </a:r>
            <a:r>
              <a:rPr lang="ru-RU" sz="2800" dirty="0"/>
              <a:t>Обучение без учителя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Анализ данных</a:t>
            </a:r>
            <a:r>
              <a:rPr lang="en-US" sz="2800" dirty="0"/>
              <a:t>: </a:t>
            </a:r>
            <a:r>
              <a:rPr lang="ru-RU" sz="2800" dirty="0"/>
              <a:t>Структурирование</a:t>
            </a:r>
            <a:r>
              <a:rPr lang="en-US" sz="2800" dirty="0"/>
              <a:t>, </a:t>
            </a:r>
            <a:r>
              <a:rPr lang="ru-RU" sz="2800" dirty="0"/>
              <a:t>шаг, необходимый для формирования классификации соответствующей предметной области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E8B732-4456-4503-B00E-C4E9EEDB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FB1AE1-25D7-4113-96C7-04ABEEFF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3D69A-BBE0-4A11-88E6-386D6F3D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638"/>
            <a:ext cx="7962088" cy="1143000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" panose="02020603050405020304" pitchFamily="18" charset="0"/>
                <a:cs typeface="Times New Roman" panose="02020603050405020304" pitchFamily="18" charset="0"/>
              </a:rPr>
              <a:t>Кое-где четкая структура кластеров, кое-где - нет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4A03C-09B3-4E04-A94C-7E97299B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991" y="1461022"/>
            <a:ext cx="7498080" cy="4800600"/>
          </a:xfrm>
        </p:spPr>
        <p:txBody>
          <a:bodyPr/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3F40CC-8FF8-45F3-8855-19BFF3AC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66C269-B1AD-4F8D-A474-E75B37A8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14</a:t>
            </a:fld>
            <a:endParaRPr lang="ru-RU"/>
          </a:p>
        </p:txBody>
      </p:sp>
      <p:sp>
        <p:nvSpPr>
          <p:cNvPr id="179" name="AutoShape 169">
            <a:extLst>
              <a:ext uri="{FF2B5EF4-FFF2-40B4-BE49-F238E27FC236}">
                <a16:creationId xmlns:a16="http://schemas.microsoft.com/office/drawing/2014/main" id="{3C73E969-1B6C-45FD-A811-A865B4943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724910" cy="274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grpSp>
        <p:nvGrpSpPr>
          <p:cNvPr id="180" name="Group 1302">
            <a:extLst>
              <a:ext uri="{FF2B5EF4-FFF2-40B4-BE49-F238E27FC236}">
                <a16:creationId xmlns:a16="http://schemas.microsoft.com/office/drawing/2014/main" id="{EA1189C5-170F-4630-95DB-F6CCA6677C65}"/>
              </a:ext>
            </a:extLst>
          </p:cNvPr>
          <p:cNvGrpSpPr>
            <a:grpSpLocks/>
          </p:cNvGrpSpPr>
          <p:nvPr/>
        </p:nvGrpSpPr>
        <p:grpSpPr bwMode="auto">
          <a:xfrm>
            <a:off x="4042410" y="2006475"/>
            <a:ext cx="1376682" cy="959610"/>
            <a:chOff x="6801" y="5931"/>
            <a:chExt cx="2019" cy="1503"/>
          </a:xfrm>
        </p:grpSpPr>
        <p:grpSp>
          <p:nvGrpSpPr>
            <p:cNvPr id="181" name="Group 1303">
              <a:extLst>
                <a:ext uri="{FF2B5EF4-FFF2-40B4-BE49-F238E27FC236}">
                  <a16:creationId xmlns:a16="http://schemas.microsoft.com/office/drawing/2014/main" id="{588FFF71-B821-4209-BC48-9AFBC1F80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8" y="6917"/>
              <a:ext cx="415" cy="517"/>
              <a:chOff x="3043" y="6481"/>
              <a:chExt cx="415" cy="517"/>
            </a:xfrm>
          </p:grpSpPr>
          <p:sp>
            <p:nvSpPr>
              <p:cNvPr id="197" name="Oval 1304">
                <a:extLst>
                  <a:ext uri="{FF2B5EF4-FFF2-40B4-BE49-F238E27FC236}">
                    <a16:creationId xmlns:a16="http://schemas.microsoft.com/office/drawing/2014/main" id="{4A266F58-2880-4D89-9D36-1F426F2C5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6917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8" name="Oval 1305">
                <a:extLst>
                  <a:ext uri="{FF2B5EF4-FFF2-40B4-BE49-F238E27FC236}">
                    <a16:creationId xmlns:a16="http://schemas.microsoft.com/office/drawing/2014/main" id="{81641084-4FEF-4E46-8359-C78143169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6670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9" name="Oval 1306">
                <a:extLst>
                  <a:ext uri="{FF2B5EF4-FFF2-40B4-BE49-F238E27FC236}">
                    <a16:creationId xmlns:a16="http://schemas.microsoft.com/office/drawing/2014/main" id="{AAB2D7F0-CB98-44AB-A7AB-B5CA551AA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672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00" name="Oval 1307">
                <a:extLst>
                  <a:ext uri="{FF2B5EF4-FFF2-40B4-BE49-F238E27FC236}">
                    <a16:creationId xmlns:a16="http://schemas.microsoft.com/office/drawing/2014/main" id="{B1B78543-6367-416E-A8D7-009E05724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64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01" name="Oval 1308">
                <a:extLst>
                  <a:ext uri="{FF2B5EF4-FFF2-40B4-BE49-F238E27FC236}">
                    <a16:creationId xmlns:a16="http://schemas.microsoft.com/office/drawing/2014/main" id="{CC58FDAC-077D-44F5-B4DA-7F929046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6656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02" name="Oval 1309">
                <a:extLst>
                  <a:ext uri="{FF2B5EF4-FFF2-40B4-BE49-F238E27FC236}">
                    <a16:creationId xmlns:a16="http://schemas.microsoft.com/office/drawing/2014/main" id="{D80357B3-D4CB-4C8D-BC49-64A05D999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6646"/>
                <a:ext cx="83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182" name="Group 1310">
              <a:extLst>
                <a:ext uri="{FF2B5EF4-FFF2-40B4-BE49-F238E27FC236}">
                  <a16:creationId xmlns:a16="http://schemas.microsoft.com/office/drawing/2014/main" id="{1933C9E3-72C1-4B0E-A9F7-36DDF7196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6" y="6588"/>
              <a:ext cx="405" cy="330"/>
              <a:chOff x="4218" y="6999"/>
              <a:chExt cx="405" cy="329"/>
            </a:xfrm>
          </p:grpSpPr>
          <p:sp>
            <p:nvSpPr>
              <p:cNvPr id="192" name="Oval 1311">
                <a:extLst>
                  <a:ext uri="{FF2B5EF4-FFF2-40B4-BE49-F238E27FC236}">
                    <a16:creationId xmlns:a16="http://schemas.microsoft.com/office/drawing/2014/main" id="{05C1581A-7B2A-4387-8308-4EB8DAA4D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3" name="Oval 1312">
                <a:extLst>
                  <a:ext uri="{FF2B5EF4-FFF2-40B4-BE49-F238E27FC236}">
                    <a16:creationId xmlns:a16="http://schemas.microsoft.com/office/drawing/2014/main" id="{2507F395-E77F-4408-8D96-B2A7F7BA5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4" name="Oval 1313">
                <a:extLst>
                  <a:ext uri="{FF2B5EF4-FFF2-40B4-BE49-F238E27FC236}">
                    <a16:creationId xmlns:a16="http://schemas.microsoft.com/office/drawing/2014/main" id="{EA746343-598E-467D-A051-4A5DD6CF9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5" name="Oval 1314">
                <a:extLst>
                  <a:ext uri="{FF2B5EF4-FFF2-40B4-BE49-F238E27FC236}">
                    <a16:creationId xmlns:a16="http://schemas.microsoft.com/office/drawing/2014/main" id="{1127807E-AEB9-4B8A-8B34-75C0D9B9C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6" name="Oval 1315">
                <a:extLst>
                  <a:ext uri="{FF2B5EF4-FFF2-40B4-BE49-F238E27FC236}">
                    <a16:creationId xmlns:a16="http://schemas.microsoft.com/office/drawing/2014/main" id="{5FB588D1-138E-44FE-A681-7AA9CF7A3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183" name="Group 1316">
              <a:extLst>
                <a:ext uri="{FF2B5EF4-FFF2-40B4-BE49-F238E27FC236}">
                  <a16:creationId xmlns:a16="http://schemas.microsoft.com/office/drawing/2014/main" id="{203127DB-55F5-4C4E-AAD9-ED8C54CD6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8" y="6259"/>
              <a:ext cx="403" cy="328"/>
              <a:chOff x="3896" y="6095"/>
              <a:chExt cx="404" cy="328"/>
            </a:xfrm>
          </p:grpSpPr>
          <p:sp>
            <p:nvSpPr>
              <p:cNvPr id="187" name="Oval 1317">
                <a:extLst>
                  <a:ext uri="{FF2B5EF4-FFF2-40B4-BE49-F238E27FC236}">
                    <a16:creationId xmlns:a16="http://schemas.microsoft.com/office/drawing/2014/main" id="{F70BB3DA-8C15-49E3-B044-1DA85CD09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6095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8" name="Oval 1318">
                <a:extLst>
                  <a:ext uri="{FF2B5EF4-FFF2-40B4-BE49-F238E27FC236}">
                    <a16:creationId xmlns:a16="http://schemas.microsoft.com/office/drawing/2014/main" id="{A87EC1B9-B6CB-4DDC-88FF-2DF534AAF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6259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89" name="Oval 1319">
                <a:extLst>
                  <a:ext uri="{FF2B5EF4-FFF2-40B4-BE49-F238E27FC236}">
                    <a16:creationId xmlns:a16="http://schemas.microsoft.com/office/drawing/2014/main" id="{DCCC4BEF-7DF3-4557-B2A6-CC92497E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25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0" name="Oval 1320">
                <a:extLst>
                  <a:ext uri="{FF2B5EF4-FFF2-40B4-BE49-F238E27FC236}">
                    <a16:creationId xmlns:a16="http://schemas.microsoft.com/office/drawing/2014/main" id="{5BE8DF1C-5D8F-426E-8FC0-B584574F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6342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191" name="Oval 1321">
                <a:extLst>
                  <a:ext uri="{FF2B5EF4-FFF2-40B4-BE49-F238E27FC236}">
                    <a16:creationId xmlns:a16="http://schemas.microsoft.com/office/drawing/2014/main" id="{4C75B226-3FEF-434D-AE93-1125D0D2C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6095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184" name="Group 1322">
              <a:extLst>
                <a:ext uri="{FF2B5EF4-FFF2-40B4-BE49-F238E27FC236}">
                  <a16:creationId xmlns:a16="http://schemas.microsoft.com/office/drawing/2014/main" id="{F1F970F6-EF4C-45A2-B858-7AC35147C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1" y="5931"/>
              <a:ext cx="2019" cy="1478"/>
              <a:chOff x="3250" y="6095"/>
              <a:chExt cx="2018" cy="1479"/>
            </a:xfrm>
          </p:grpSpPr>
          <p:cxnSp>
            <p:nvCxnSpPr>
              <p:cNvPr id="185" name="Line 1323">
                <a:extLst>
                  <a:ext uri="{FF2B5EF4-FFF2-40B4-BE49-F238E27FC236}">
                    <a16:creationId xmlns:a16="http://schemas.microsoft.com/office/drawing/2014/main" id="{AF8485E1-A31E-4674-97DB-95D32C01BA89}"/>
                  </a:ext>
                </a:extLst>
              </p:cNvPr>
              <p:cNvCxnSpPr/>
              <p:nvPr/>
            </p:nvCxnSpPr>
            <p:spPr bwMode="auto">
              <a:xfrm flipV="1">
                <a:off x="3734" y="6095"/>
                <a:ext cx="0" cy="1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6" name="Line 1324">
                <a:extLst>
                  <a:ext uri="{FF2B5EF4-FFF2-40B4-BE49-F238E27FC236}">
                    <a16:creationId xmlns:a16="http://schemas.microsoft.com/office/drawing/2014/main" id="{BC101733-4684-4239-9EC2-B0478A42975A}"/>
                  </a:ext>
                </a:extLst>
              </p:cNvPr>
              <p:cNvCxnSpPr/>
              <p:nvPr/>
            </p:nvCxnSpPr>
            <p:spPr bwMode="auto">
              <a:xfrm flipV="1">
                <a:off x="3250" y="6835"/>
                <a:ext cx="20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3" name="Group 1325">
            <a:extLst>
              <a:ext uri="{FF2B5EF4-FFF2-40B4-BE49-F238E27FC236}">
                <a16:creationId xmlns:a16="http://schemas.microsoft.com/office/drawing/2014/main" id="{A7D074F8-C239-4121-AA68-E77B4EF7C278}"/>
              </a:ext>
            </a:extLst>
          </p:cNvPr>
          <p:cNvGrpSpPr>
            <a:grpSpLocks/>
          </p:cNvGrpSpPr>
          <p:nvPr/>
        </p:nvGrpSpPr>
        <p:grpSpPr bwMode="auto">
          <a:xfrm>
            <a:off x="4259840" y="4261086"/>
            <a:ext cx="297815" cy="218440"/>
            <a:chOff x="3043" y="6481"/>
            <a:chExt cx="415" cy="517"/>
          </a:xfrm>
        </p:grpSpPr>
        <p:sp>
          <p:nvSpPr>
            <p:cNvPr id="204" name="Oval 1326">
              <a:extLst>
                <a:ext uri="{FF2B5EF4-FFF2-40B4-BE49-F238E27FC236}">
                  <a16:creationId xmlns:a16="http://schemas.microsoft.com/office/drawing/2014/main" id="{39F8A3DD-26CF-45FB-B854-E2ED937E5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6917"/>
              <a:ext cx="82" cy="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5" name="Oval 1327">
              <a:extLst>
                <a:ext uri="{FF2B5EF4-FFF2-40B4-BE49-F238E27FC236}">
                  <a16:creationId xmlns:a16="http://schemas.microsoft.com/office/drawing/2014/main" id="{9C6E8242-44E5-45C7-A33C-C1FF20DB6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6670"/>
              <a:ext cx="81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6" name="Oval 1328">
              <a:extLst>
                <a:ext uri="{FF2B5EF4-FFF2-40B4-BE49-F238E27FC236}">
                  <a16:creationId xmlns:a16="http://schemas.microsoft.com/office/drawing/2014/main" id="{AE6C8171-A2EC-4970-AFC9-0DE2D9C8D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6728"/>
              <a:ext cx="80" cy="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7" name="Oval 1329">
              <a:extLst>
                <a:ext uri="{FF2B5EF4-FFF2-40B4-BE49-F238E27FC236}">
                  <a16:creationId xmlns:a16="http://schemas.microsoft.com/office/drawing/2014/main" id="{D0E108B9-1D4C-4735-88B6-BBEF92DD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6481"/>
              <a:ext cx="81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8" name="Oval 1330">
              <a:extLst>
                <a:ext uri="{FF2B5EF4-FFF2-40B4-BE49-F238E27FC236}">
                  <a16:creationId xmlns:a16="http://schemas.microsoft.com/office/drawing/2014/main" id="{92CAB79C-5F4C-4FEB-A952-C08597BA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7" y="6656"/>
              <a:ext cx="81" cy="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09" name="Oval 1331">
              <a:extLst>
                <a:ext uri="{FF2B5EF4-FFF2-40B4-BE49-F238E27FC236}">
                  <a16:creationId xmlns:a16="http://schemas.microsoft.com/office/drawing/2014/main" id="{B58A1648-CDFD-4B98-BD3F-AD5A04A67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6646"/>
              <a:ext cx="83" cy="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  <p:grpSp>
        <p:nvGrpSpPr>
          <p:cNvPr id="210" name="Group 1332">
            <a:extLst>
              <a:ext uri="{FF2B5EF4-FFF2-40B4-BE49-F238E27FC236}">
                <a16:creationId xmlns:a16="http://schemas.microsoft.com/office/drawing/2014/main" id="{47E46F35-618D-40E3-A584-CFD5CAACBC26}"/>
              </a:ext>
            </a:extLst>
          </p:cNvPr>
          <p:cNvGrpSpPr>
            <a:grpSpLocks/>
          </p:cNvGrpSpPr>
          <p:nvPr/>
        </p:nvGrpSpPr>
        <p:grpSpPr bwMode="auto">
          <a:xfrm>
            <a:off x="1763692" y="2057937"/>
            <a:ext cx="1582124" cy="988794"/>
            <a:chOff x="2846" y="5684"/>
            <a:chExt cx="2342" cy="1727"/>
          </a:xfrm>
        </p:grpSpPr>
        <p:grpSp>
          <p:nvGrpSpPr>
            <p:cNvPr id="211" name="Group 1333">
              <a:extLst>
                <a:ext uri="{FF2B5EF4-FFF2-40B4-BE49-F238E27FC236}">
                  <a16:creationId xmlns:a16="http://schemas.microsoft.com/office/drawing/2014/main" id="{8B978EF0-68FB-42E2-A190-E37CE5125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9" y="5766"/>
              <a:ext cx="2019" cy="1478"/>
              <a:chOff x="3250" y="6095"/>
              <a:chExt cx="2018" cy="1479"/>
            </a:xfrm>
          </p:grpSpPr>
          <p:cxnSp>
            <p:nvCxnSpPr>
              <p:cNvPr id="231" name="Line 1334">
                <a:extLst>
                  <a:ext uri="{FF2B5EF4-FFF2-40B4-BE49-F238E27FC236}">
                    <a16:creationId xmlns:a16="http://schemas.microsoft.com/office/drawing/2014/main" id="{7AB79F5C-6CA4-4BAB-9365-0E65113E3C97}"/>
                  </a:ext>
                </a:extLst>
              </p:cNvPr>
              <p:cNvCxnSpPr/>
              <p:nvPr/>
            </p:nvCxnSpPr>
            <p:spPr bwMode="auto">
              <a:xfrm flipV="1">
                <a:off x="3734" y="6095"/>
                <a:ext cx="0" cy="1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2" name="Line 1335">
                <a:extLst>
                  <a:ext uri="{FF2B5EF4-FFF2-40B4-BE49-F238E27FC236}">
                    <a16:creationId xmlns:a16="http://schemas.microsoft.com/office/drawing/2014/main" id="{4B2D2B40-0798-453C-BA3E-E60DCD0A15A7}"/>
                  </a:ext>
                </a:extLst>
              </p:cNvPr>
              <p:cNvCxnSpPr/>
              <p:nvPr/>
            </p:nvCxnSpPr>
            <p:spPr bwMode="auto">
              <a:xfrm flipV="1">
                <a:off x="3250" y="6835"/>
                <a:ext cx="20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2" name="Group 1336">
              <a:extLst>
                <a:ext uri="{FF2B5EF4-FFF2-40B4-BE49-F238E27FC236}">
                  <a16:creationId xmlns:a16="http://schemas.microsoft.com/office/drawing/2014/main" id="{6B6946FC-5D92-40C2-9374-FBECCC13F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7" y="5684"/>
              <a:ext cx="404" cy="328"/>
              <a:chOff x="3896" y="6095"/>
              <a:chExt cx="404" cy="328"/>
            </a:xfrm>
          </p:grpSpPr>
          <p:sp>
            <p:nvSpPr>
              <p:cNvPr id="226" name="Oval 1337">
                <a:extLst>
                  <a:ext uri="{FF2B5EF4-FFF2-40B4-BE49-F238E27FC236}">
                    <a16:creationId xmlns:a16="http://schemas.microsoft.com/office/drawing/2014/main" id="{9EC722CA-93E4-400E-BB98-2B577D4ED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6095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7" name="Oval 1338">
                <a:extLst>
                  <a:ext uri="{FF2B5EF4-FFF2-40B4-BE49-F238E27FC236}">
                    <a16:creationId xmlns:a16="http://schemas.microsoft.com/office/drawing/2014/main" id="{964BAB19-DAE8-4074-98F8-F5AB7580A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6259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8" name="Oval 1339">
                <a:extLst>
                  <a:ext uri="{FF2B5EF4-FFF2-40B4-BE49-F238E27FC236}">
                    <a16:creationId xmlns:a16="http://schemas.microsoft.com/office/drawing/2014/main" id="{3AE9C2C9-2524-41FF-9CB0-C02D5447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25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9" name="Oval 1340">
                <a:extLst>
                  <a:ext uri="{FF2B5EF4-FFF2-40B4-BE49-F238E27FC236}">
                    <a16:creationId xmlns:a16="http://schemas.microsoft.com/office/drawing/2014/main" id="{101F51AD-4B40-45D4-B296-3E65901BC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6342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30" name="Oval 1341">
                <a:extLst>
                  <a:ext uri="{FF2B5EF4-FFF2-40B4-BE49-F238E27FC236}">
                    <a16:creationId xmlns:a16="http://schemas.microsoft.com/office/drawing/2014/main" id="{091AE092-25D9-4692-A297-48D44DD73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6095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213" name="Group 1342">
              <a:extLst>
                <a:ext uri="{FF2B5EF4-FFF2-40B4-BE49-F238E27FC236}">
                  <a16:creationId xmlns:a16="http://schemas.microsoft.com/office/drawing/2014/main" id="{703831E8-12D8-449A-B7A9-0F7EE4076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7081"/>
              <a:ext cx="405" cy="330"/>
              <a:chOff x="4218" y="6999"/>
              <a:chExt cx="405" cy="329"/>
            </a:xfrm>
          </p:grpSpPr>
          <p:sp>
            <p:nvSpPr>
              <p:cNvPr id="221" name="Oval 1343">
                <a:extLst>
                  <a:ext uri="{FF2B5EF4-FFF2-40B4-BE49-F238E27FC236}">
                    <a16:creationId xmlns:a16="http://schemas.microsoft.com/office/drawing/2014/main" id="{46086868-DEA0-493F-8D09-5FFC00591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2" name="Oval 1344">
                <a:extLst>
                  <a:ext uri="{FF2B5EF4-FFF2-40B4-BE49-F238E27FC236}">
                    <a16:creationId xmlns:a16="http://schemas.microsoft.com/office/drawing/2014/main" id="{BF10CACF-D837-4EC6-B2A6-8A496E1DC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3" name="Oval 1345">
                <a:extLst>
                  <a:ext uri="{FF2B5EF4-FFF2-40B4-BE49-F238E27FC236}">
                    <a16:creationId xmlns:a16="http://schemas.microsoft.com/office/drawing/2014/main" id="{96AFCCBD-CC12-499E-A045-9AC5B9C20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4" name="Oval 1346">
                <a:extLst>
                  <a:ext uri="{FF2B5EF4-FFF2-40B4-BE49-F238E27FC236}">
                    <a16:creationId xmlns:a16="http://schemas.microsoft.com/office/drawing/2014/main" id="{DFD78E17-D3BE-4401-876B-48D796F24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5" name="Oval 1347">
                <a:extLst>
                  <a:ext uri="{FF2B5EF4-FFF2-40B4-BE49-F238E27FC236}">
                    <a16:creationId xmlns:a16="http://schemas.microsoft.com/office/drawing/2014/main" id="{86E32A06-6292-4F1E-BC06-9FF4B10F1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214" name="Group 1348">
              <a:extLst>
                <a:ext uri="{FF2B5EF4-FFF2-40B4-BE49-F238E27FC236}">
                  <a16:creationId xmlns:a16="http://schemas.microsoft.com/office/drawing/2014/main" id="{E4DC92AF-121B-4775-8F5A-451455D0E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6" y="5931"/>
              <a:ext cx="415" cy="517"/>
              <a:chOff x="3043" y="6481"/>
              <a:chExt cx="415" cy="517"/>
            </a:xfrm>
          </p:grpSpPr>
          <p:sp>
            <p:nvSpPr>
              <p:cNvPr id="215" name="Oval 1349">
                <a:extLst>
                  <a:ext uri="{FF2B5EF4-FFF2-40B4-BE49-F238E27FC236}">
                    <a16:creationId xmlns:a16="http://schemas.microsoft.com/office/drawing/2014/main" id="{77C4352B-D211-4D61-9887-38B2CC97C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6917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16" name="Oval 1350">
                <a:extLst>
                  <a:ext uri="{FF2B5EF4-FFF2-40B4-BE49-F238E27FC236}">
                    <a16:creationId xmlns:a16="http://schemas.microsoft.com/office/drawing/2014/main" id="{C9F2CAD0-864F-44D4-81C1-FED73D187C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6670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17" name="Oval 1351">
                <a:extLst>
                  <a:ext uri="{FF2B5EF4-FFF2-40B4-BE49-F238E27FC236}">
                    <a16:creationId xmlns:a16="http://schemas.microsoft.com/office/drawing/2014/main" id="{871ED92B-FAB3-4792-9F6E-5EE64B5BD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672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18" name="Oval 1352">
                <a:extLst>
                  <a:ext uri="{FF2B5EF4-FFF2-40B4-BE49-F238E27FC236}">
                    <a16:creationId xmlns:a16="http://schemas.microsoft.com/office/drawing/2014/main" id="{FEA45516-5700-43FD-AAC4-C2581AEC8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64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19" name="Oval 1353">
                <a:extLst>
                  <a:ext uri="{FF2B5EF4-FFF2-40B4-BE49-F238E27FC236}">
                    <a16:creationId xmlns:a16="http://schemas.microsoft.com/office/drawing/2014/main" id="{E6B0F5E5-2BDE-4A83-ACEA-40E08DCA4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6656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20" name="Oval 1354">
                <a:extLst>
                  <a:ext uri="{FF2B5EF4-FFF2-40B4-BE49-F238E27FC236}">
                    <a16:creationId xmlns:a16="http://schemas.microsoft.com/office/drawing/2014/main" id="{1998ACC4-998A-4159-9DE8-F774AEC04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6646"/>
                <a:ext cx="83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233" name="Group 1355">
            <a:extLst>
              <a:ext uri="{FF2B5EF4-FFF2-40B4-BE49-F238E27FC236}">
                <a16:creationId xmlns:a16="http://schemas.microsoft.com/office/drawing/2014/main" id="{EB8D35D5-A2DA-41F9-9302-ADDABD974A9D}"/>
              </a:ext>
            </a:extLst>
          </p:cNvPr>
          <p:cNvGrpSpPr>
            <a:grpSpLocks/>
          </p:cNvGrpSpPr>
          <p:nvPr/>
        </p:nvGrpSpPr>
        <p:grpSpPr bwMode="auto">
          <a:xfrm>
            <a:off x="3961129" y="3495039"/>
            <a:ext cx="1762995" cy="1273603"/>
            <a:chOff x="6154" y="6402"/>
            <a:chExt cx="2528" cy="1533"/>
          </a:xfrm>
        </p:grpSpPr>
        <p:sp>
          <p:nvSpPr>
            <p:cNvPr id="234" name="Oval 1356">
              <a:extLst>
                <a:ext uri="{FF2B5EF4-FFF2-40B4-BE49-F238E27FC236}">
                  <a16:creationId xmlns:a16="http://schemas.microsoft.com/office/drawing/2014/main" id="{0470C982-A886-4FE0-9E0F-9A4B20F1C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9" y="7629"/>
              <a:ext cx="93" cy="7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grpSp>
          <p:nvGrpSpPr>
            <p:cNvPr id="235" name="Group 1357">
              <a:extLst>
                <a:ext uri="{FF2B5EF4-FFF2-40B4-BE49-F238E27FC236}">
                  <a16:creationId xmlns:a16="http://schemas.microsoft.com/office/drawing/2014/main" id="{55B82163-D31D-4BA4-88CE-1FE8547B5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4" y="6402"/>
              <a:ext cx="2528" cy="1533"/>
              <a:chOff x="6154" y="6402"/>
              <a:chExt cx="2528" cy="1533"/>
            </a:xfrm>
          </p:grpSpPr>
          <p:sp>
            <p:nvSpPr>
              <p:cNvPr id="236" name="Oval 1358">
                <a:extLst>
                  <a:ext uri="{FF2B5EF4-FFF2-40B4-BE49-F238E27FC236}">
                    <a16:creationId xmlns:a16="http://schemas.microsoft.com/office/drawing/2014/main" id="{59590244-3599-4BCA-940C-534EB0367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30" y="6986"/>
                <a:ext cx="9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37" name="Oval 1359">
                <a:extLst>
                  <a:ext uri="{FF2B5EF4-FFF2-40B4-BE49-F238E27FC236}">
                    <a16:creationId xmlns:a16="http://schemas.microsoft.com/office/drawing/2014/main" id="{4519F8BB-3D76-407A-AB64-BAA1163C2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1" y="7629"/>
                <a:ext cx="9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38" name="Oval 1360">
                <a:extLst>
                  <a:ext uri="{FF2B5EF4-FFF2-40B4-BE49-F238E27FC236}">
                    <a16:creationId xmlns:a16="http://schemas.microsoft.com/office/drawing/2014/main" id="{5A3FCDE7-B45D-4144-ACD8-76855BBCD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2" y="6727"/>
                <a:ext cx="9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39" name="Oval 1361">
                <a:extLst>
                  <a:ext uri="{FF2B5EF4-FFF2-40B4-BE49-F238E27FC236}">
                    <a16:creationId xmlns:a16="http://schemas.microsoft.com/office/drawing/2014/main" id="{745E4E34-9647-4162-B8F6-658A2CE7B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3" y="7516"/>
                <a:ext cx="91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240" name="Oval 1362">
                <a:extLst>
                  <a:ext uri="{FF2B5EF4-FFF2-40B4-BE49-F238E27FC236}">
                    <a16:creationId xmlns:a16="http://schemas.microsoft.com/office/drawing/2014/main" id="{CC5D8794-4A1A-456B-B6ED-66D428723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54" y="6953"/>
                <a:ext cx="94" cy="7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grpSp>
            <p:nvGrpSpPr>
              <p:cNvPr id="241" name="Group 1363">
                <a:extLst>
                  <a:ext uri="{FF2B5EF4-FFF2-40B4-BE49-F238E27FC236}">
                    <a16:creationId xmlns:a16="http://schemas.microsoft.com/office/drawing/2014/main" id="{83CD4C1A-37D2-47D8-B309-CC1CD9CCC8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1" y="7645"/>
                <a:ext cx="366" cy="290"/>
                <a:chOff x="3043" y="6481"/>
                <a:chExt cx="415" cy="517"/>
              </a:xfrm>
            </p:grpSpPr>
            <p:sp>
              <p:nvSpPr>
                <p:cNvPr id="294" name="Oval 1364">
                  <a:extLst>
                    <a:ext uri="{FF2B5EF4-FFF2-40B4-BE49-F238E27FC236}">
                      <a16:creationId xmlns:a16="http://schemas.microsoft.com/office/drawing/2014/main" id="{CEBEFC8D-9F1D-4704-BAD2-35299F600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9" y="6917"/>
                  <a:ext cx="82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5" name="Oval 1365">
                  <a:extLst>
                    <a:ext uri="{FF2B5EF4-FFF2-40B4-BE49-F238E27FC236}">
                      <a16:creationId xmlns:a16="http://schemas.microsoft.com/office/drawing/2014/main" id="{8E16F5AA-E902-4C00-A642-A5BC3CD79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9" y="6670"/>
                  <a:ext cx="81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6" name="Oval 1366">
                  <a:extLst>
                    <a:ext uri="{FF2B5EF4-FFF2-40B4-BE49-F238E27FC236}">
                      <a16:creationId xmlns:a16="http://schemas.microsoft.com/office/drawing/2014/main" id="{30A71949-3600-4F72-873D-65D00F601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7" y="6728"/>
                  <a:ext cx="80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7" name="Oval 1367">
                  <a:extLst>
                    <a:ext uri="{FF2B5EF4-FFF2-40B4-BE49-F238E27FC236}">
                      <a16:creationId xmlns:a16="http://schemas.microsoft.com/office/drawing/2014/main" id="{E06023E9-18D9-4C4F-99C7-54FCA45305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6481"/>
                  <a:ext cx="81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8" name="Oval 1368">
                  <a:extLst>
                    <a:ext uri="{FF2B5EF4-FFF2-40B4-BE49-F238E27FC236}">
                      <a16:creationId xmlns:a16="http://schemas.microsoft.com/office/drawing/2014/main" id="{D84BCA5E-95FD-47A7-B470-544D0CAB9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7" y="6656"/>
                  <a:ext cx="81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9" name="Oval 1369">
                  <a:extLst>
                    <a:ext uri="{FF2B5EF4-FFF2-40B4-BE49-F238E27FC236}">
                      <a16:creationId xmlns:a16="http://schemas.microsoft.com/office/drawing/2014/main" id="{765961C3-CE68-4C60-997D-5EDE4E5C6C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" y="6646"/>
                  <a:ext cx="83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42" name="Group 1370">
                <a:extLst>
                  <a:ext uri="{FF2B5EF4-FFF2-40B4-BE49-F238E27FC236}">
                    <a16:creationId xmlns:a16="http://schemas.microsoft.com/office/drawing/2014/main" id="{DDEB2AE9-8DD5-498C-B2E1-50B98BB0F6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66" y="6402"/>
                <a:ext cx="357" cy="325"/>
                <a:chOff x="3043" y="6481"/>
                <a:chExt cx="415" cy="517"/>
              </a:xfrm>
            </p:grpSpPr>
            <p:sp>
              <p:nvSpPr>
                <p:cNvPr id="288" name="Oval 1371">
                  <a:extLst>
                    <a:ext uri="{FF2B5EF4-FFF2-40B4-BE49-F238E27FC236}">
                      <a16:creationId xmlns:a16="http://schemas.microsoft.com/office/drawing/2014/main" id="{62FBB1BB-1137-4A6B-9DD3-62860B3F3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9" y="6917"/>
                  <a:ext cx="82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89" name="Oval 1372">
                  <a:extLst>
                    <a:ext uri="{FF2B5EF4-FFF2-40B4-BE49-F238E27FC236}">
                      <a16:creationId xmlns:a16="http://schemas.microsoft.com/office/drawing/2014/main" id="{E375605D-05C3-4655-8CEF-2D6DA4E0C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9" y="6670"/>
                  <a:ext cx="81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0" name="Oval 1373">
                  <a:extLst>
                    <a:ext uri="{FF2B5EF4-FFF2-40B4-BE49-F238E27FC236}">
                      <a16:creationId xmlns:a16="http://schemas.microsoft.com/office/drawing/2014/main" id="{F49DEE8E-1556-47D5-BF86-34EAA77C4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7" y="6728"/>
                  <a:ext cx="80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1" name="Oval 1374">
                  <a:extLst>
                    <a:ext uri="{FF2B5EF4-FFF2-40B4-BE49-F238E27FC236}">
                      <a16:creationId xmlns:a16="http://schemas.microsoft.com/office/drawing/2014/main" id="{0DB5C26E-4B5E-49A3-98C3-E5FAF51527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6481"/>
                  <a:ext cx="81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2" name="Oval 1375">
                  <a:extLst>
                    <a:ext uri="{FF2B5EF4-FFF2-40B4-BE49-F238E27FC236}">
                      <a16:creationId xmlns:a16="http://schemas.microsoft.com/office/drawing/2014/main" id="{30209DBC-05E6-4EBD-85DA-83207DB14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7" y="6656"/>
                  <a:ext cx="81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93" name="Oval 1376">
                  <a:extLst>
                    <a:ext uri="{FF2B5EF4-FFF2-40B4-BE49-F238E27FC236}">
                      <a16:creationId xmlns:a16="http://schemas.microsoft.com/office/drawing/2014/main" id="{543EADEE-3E12-4205-97E0-369A76208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" y="6646"/>
                  <a:ext cx="83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43" name="Group 1377">
                <a:extLst>
                  <a:ext uri="{FF2B5EF4-FFF2-40B4-BE49-F238E27FC236}">
                    <a16:creationId xmlns:a16="http://schemas.microsoft.com/office/drawing/2014/main" id="{107CAE11-3E34-44CD-9568-FAC2B39FA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95" y="7335"/>
                <a:ext cx="469" cy="344"/>
                <a:chOff x="3043" y="6481"/>
                <a:chExt cx="415" cy="517"/>
              </a:xfrm>
            </p:grpSpPr>
            <p:sp>
              <p:nvSpPr>
                <p:cNvPr id="282" name="Oval 1378">
                  <a:extLst>
                    <a:ext uri="{FF2B5EF4-FFF2-40B4-BE49-F238E27FC236}">
                      <a16:creationId xmlns:a16="http://schemas.microsoft.com/office/drawing/2014/main" id="{5AB006DA-6125-4348-91D3-B04670405E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9" y="6917"/>
                  <a:ext cx="82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83" name="Oval 1379">
                  <a:extLst>
                    <a:ext uri="{FF2B5EF4-FFF2-40B4-BE49-F238E27FC236}">
                      <a16:creationId xmlns:a16="http://schemas.microsoft.com/office/drawing/2014/main" id="{921ED0E9-5104-4E5A-9236-792AB2CABA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9" y="6670"/>
                  <a:ext cx="81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84" name="Oval 1380">
                  <a:extLst>
                    <a:ext uri="{FF2B5EF4-FFF2-40B4-BE49-F238E27FC236}">
                      <a16:creationId xmlns:a16="http://schemas.microsoft.com/office/drawing/2014/main" id="{BD617EEC-9F2C-40D2-8243-9F25BFCB90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7" y="6728"/>
                  <a:ext cx="80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85" name="Oval 1381">
                  <a:extLst>
                    <a:ext uri="{FF2B5EF4-FFF2-40B4-BE49-F238E27FC236}">
                      <a16:creationId xmlns:a16="http://schemas.microsoft.com/office/drawing/2014/main" id="{EAD2CCEE-56F4-474C-916C-B5A28BC9BA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6" y="6481"/>
                  <a:ext cx="81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86" name="Oval 1382">
                  <a:extLst>
                    <a:ext uri="{FF2B5EF4-FFF2-40B4-BE49-F238E27FC236}">
                      <a16:creationId xmlns:a16="http://schemas.microsoft.com/office/drawing/2014/main" id="{1141543A-5EA6-4D56-B0E2-7FA0A0D99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7" y="6656"/>
                  <a:ext cx="81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287" name="Oval 1383">
                  <a:extLst>
                    <a:ext uri="{FF2B5EF4-FFF2-40B4-BE49-F238E27FC236}">
                      <a16:creationId xmlns:a16="http://schemas.microsoft.com/office/drawing/2014/main" id="{5FABF36E-56C7-4ECC-9552-1DE77931CA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" y="6646"/>
                  <a:ext cx="83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</p:grpSp>
          <p:grpSp>
            <p:nvGrpSpPr>
              <p:cNvPr id="244" name="Group 1384">
                <a:extLst>
                  <a:ext uri="{FF2B5EF4-FFF2-40B4-BE49-F238E27FC236}">
                    <a16:creationId xmlns:a16="http://schemas.microsoft.com/office/drawing/2014/main" id="{E5F0B6AF-2EAD-421C-92B1-7CAEA2FE87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54" y="6572"/>
                <a:ext cx="2100" cy="1037"/>
                <a:chOff x="5488" y="8177"/>
                <a:chExt cx="2100" cy="1037"/>
              </a:xfrm>
            </p:grpSpPr>
            <p:grpSp>
              <p:nvGrpSpPr>
                <p:cNvPr id="245" name="Group 1385">
                  <a:extLst>
                    <a:ext uri="{FF2B5EF4-FFF2-40B4-BE49-F238E27FC236}">
                      <a16:creationId xmlns:a16="http://schemas.microsoft.com/office/drawing/2014/main" id="{6C22D39E-3618-4087-9AA2-72E4ACE582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4" y="8177"/>
                  <a:ext cx="1984" cy="1037"/>
                  <a:chOff x="6801" y="5931"/>
                  <a:chExt cx="2019" cy="1503"/>
                </a:xfrm>
              </p:grpSpPr>
              <p:grpSp>
                <p:nvGrpSpPr>
                  <p:cNvPr id="260" name="Group 1386">
                    <a:extLst>
                      <a:ext uri="{FF2B5EF4-FFF2-40B4-BE49-F238E27FC236}">
                        <a16:creationId xmlns:a16="http://schemas.microsoft.com/office/drawing/2014/main" id="{A81A0918-B25E-44DB-B133-2D08A5B487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08" y="6917"/>
                    <a:ext cx="415" cy="517"/>
                    <a:chOff x="3043" y="6481"/>
                    <a:chExt cx="415" cy="517"/>
                  </a:xfrm>
                </p:grpSpPr>
                <p:sp>
                  <p:nvSpPr>
                    <p:cNvPr id="276" name="Oval 1387">
                      <a:extLst>
                        <a:ext uri="{FF2B5EF4-FFF2-40B4-BE49-F238E27FC236}">
                          <a16:creationId xmlns:a16="http://schemas.microsoft.com/office/drawing/2014/main" id="{77D6F8E2-6599-481E-87E6-C345F39571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9" y="6917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7" name="Oval 1388">
                      <a:extLst>
                        <a:ext uri="{FF2B5EF4-FFF2-40B4-BE49-F238E27FC236}">
                          <a16:creationId xmlns:a16="http://schemas.microsoft.com/office/drawing/2014/main" id="{A22F1C03-2896-49E8-A6F7-CB59E98831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9" y="6670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8" name="Oval 1389">
                      <a:extLst>
                        <a:ext uri="{FF2B5EF4-FFF2-40B4-BE49-F238E27FC236}">
                          <a16:creationId xmlns:a16="http://schemas.microsoft.com/office/drawing/2014/main" id="{C3B30E76-9F1E-4627-A1F0-409FA463F4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7" y="6728"/>
                      <a:ext cx="80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9" name="Oval 1390">
                      <a:extLst>
                        <a:ext uri="{FF2B5EF4-FFF2-40B4-BE49-F238E27FC236}">
                          <a16:creationId xmlns:a16="http://schemas.microsoft.com/office/drawing/2014/main" id="{1571D6C9-D369-487C-AD0E-F3F397CA15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6" y="64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0" name="Oval 1391">
                      <a:extLst>
                        <a:ext uri="{FF2B5EF4-FFF2-40B4-BE49-F238E27FC236}">
                          <a16:creationId xmlns:a16="http://schemas.microsoft.com/office/drawing/2014/main" id="{7442BEB0-251F-410A-9825-C7FA66E207D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77" y="6656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81" name="Oval 1392">
                      <a:extLst>
                        <a:ext uri="{FF2B5EF4-FFF2-40B4-BE49-F238E27FC236}">
                          <a16:creationId xmlns:a16="http://schemas.microsoft.com/office/drawing/2014/main" id="{F7A9D3EC-2619-44A3-8617-D635C336A4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43" y="6646"/>
                      <a:ext cx="83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61" name="Group 1393">
                    <a:extLst>
                      <a:ext uri="{FF2B5EF4-FFF2-40B4-BE49-F238E27FC236}">
                        <a16:creationId xmlns:a16="http://schemas.microsoft.com/office/drawing/2014/main" id="{207D8E22-DFCE-4655-9EDA-EFBF26E91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366" y="6588"/>
                    <a:ext cx="405" cy="330"/>
                    <a:chOff x="4218" y="6999"/>
                    <a:chExt cx="405" cy="329"/>
                  </a:xfrm>
                </p:grpSpPr>
                <p:sp>
                  <p:nvSpPr>
                    <p:cNvPr id="271" name="Oval 1394">
                      <a:extLst>
                        <a:ext uri="{FF2B5EF4-FFF2-40B4-BE49-F238E27FC236}">
                          <a16:creationId xmlns:a16="http://schemas.microsoft.com/office/drawing/2014/main" id="{3C9F494F-D418-497F-8A95-7668F65E1E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2" name="Oval 1395">
                      <a:extLst>
                        <a:ext uri="{FF2B5EF4-FFF2-40B4-BE49-F238E27FC236}">
                          <a16:creationId xmlns:a16="http://schemas.microsoft.com/office/drawing/2014/main" id="{425A9340-4602-4455-986E-26AE3225B6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3" name="Oval 1396">
                      <a:extLst>
                        <a:ext uri="{FF2B5EF4-FFF2-40B4-BE49-F238E27FC236}">
                          <a16:creationId xmlns:a16="http://schemas.microsoft.com/office/drawing/2014/main" id="{891E9C96-7004-4FD3-AFBE-A2007FAA9E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4" name="Oval 1397">
                      <a:extLst>
                        <a:ext uri="{FF2B5EF4-FFF2-40B4-BE49-F238E27FC236}">
                          <a16:creationId xmlns:a16="http://schemas.microsoft.com/office/drawing/2014/main" id="{071F1FC6-A1AA-4724-BFA4-43E2D501A2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5" name="Oval 1398">
                      <a:extLst>
                        <a:ext uri="{FF2B5EF4-FFF2-40B4-BE49-F238E27FC236}">
                          <a16:creationId xmlns:a16="http://schemas.microsoft.com/office/drawing/2014/main" id="{6C7E857B-1C02-4FB6-B5C9-EF6D0B8E48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62" name="Group 1399">
                    <a:extLst>
                      <a:ext uri="{FF2B5EF4-FFF2-40B4-BE49-F238E27FC236}">
                        <a16:creationId xmlns:a16="http://schemas.microsoft.com/office/drawing/2014/main" id="{897B3140-D642-4F7C-A133-BD339AE48E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08" y="6259"/>
                    <a:ext cx="403" cy="328"/>
                    <a:chOff x="3896" y="6095"/>
                    <a:chExt cx="404" cy="328"/>
                  </a:xfrm>
                </p:grpSpPr>
                <p:sp>
                  <p:nvSpPr>
                    <p:cNvPr id="266" name="Oval 1400">
                      <a:extLst>
                        <a:ext uri="{FF2B5EF4-FFF2-40B4-BE49-F238E27FC236}">
                          <a16:creationId xmlns:a16="http://schemas.microsoft.com/office/drawing/2014/main" id="{3DE388CC-A45B-4E95-8A00-1658E19A4E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7" name="Oval 1401">
                      <a:extLst>
                        <a:ext uri="{FF2B5EF4-FFF2-40B4-BE49-F238E27FC236}">
                          <a16:creationId xmlns:a16="http://schemas.microsoft.com/office/drawing/2014/main" id="{EB9D76E2-7F83-4770-BA0B-4BADC980F25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8" name="Oval 1402">
                      <a:extLst>
                        <a:ext uri="{FF2B5EF4-FFF2-40B4-BE49-F238E27FC236}">
                          <a16:creationId xmlns:a16="http://schemas.microsoft.com/office/drawing/2014/main" id="{656DF933-CBE8-4D64-AD4B-18B2E207E8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69" name="Oval 1403">
                      <a:extLst>
                        <a:ext uri="{FF2B5EF4-FFF2-40B4-BE49-F238E27FC236}">
                          <a16:creationId xmlns:a16="http://schemas.microsoft.com/office/drawing/2014/main" id="{4E295AEA-DB33-4481-B935-AA6F3046A8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270" name="Oval 1404">
                      <a:extLst>
                        <a:ext uri="{FF2B5EF4-FFF2-40B4-BE49-F238E27FC236}">
                          <a16:creationId xmlns:a16="http://schemas.microsoft.com/office/drawing/2014/main" id="{480BB515-34F4-42A1-8460-3A4B700F9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263" name="Group 1405">
                    <a:extLst>
                      <a:ext uri="{FF2B5EF4-FFF2-40B4-BE49-F238E27FC236}">
                        <a16:creationId xmlns:a16="http://schemas.microsoft.com/office/drawing/2014/main" id="{DCCB34BC-8AA3-4DCB-A0AA-29D51514C25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01" y="5931"/>
                    <a:ext cx="2019" cy="1478"/>
                    <a:chOff x="3250" y="6095"/>
                    <a:chExt cx="2018" cy="1479"/>
                  </a:xfrm>
                </p:grpSpPr>
                <p:cxnSp>
                  <p:nvCxnSpPr>
                    <p:cNvPr id="264" name="Line 1406">
                      <a:extLst>
                        <a:ext uri="{FF2B5EF4-FFF2-40B4-BE49-F238E27FC236}">
                          <a16:creationId xmlns:a16="http://schemas.microsoft.com/office/drawing/2014/main" id="{0E6610CD-1867-4D6E-A1BD-285FE517781E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3734" y="6095"/>
                      <a:ext cx="0" cy="147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265" name="Line 1407">
                      <a:extLst>
                        <a:ext uri="{FF2B5EF4-FFF2-40B4-BE49-F238E27FC236}">
                          <a16:creationId xmlns:a16="http://schemas.microsoft.com/office/drawing/2014/main" id="{D212501F-8AA2-4B2C-BDDC-EF22D6C5F42A}"/>
                        </a:ext>
                      </a:extLst>
                    </p:cNvPr>
                    <p:cNvCxnSpPr/>
                    <p:nvPr/>
                  </p:nvCxnSpPr>
                  <p:spPr bwMode="auto">
                    <a:xfrm flipV="1">
                      <a:off x="3250" y="6835"/>
                      <a:ext cx="2018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</p:grpSp>
            <p:grpSp>
              <p:nvGrpSpPr>
                <p:cNvPr id="246" name="Group 1408">
                  <a:extLst>
                    <a:ext uri="{FF2B5EF4-FFF2-40B4-BE49-F238E27FC236}">
                      <a16:creationId xmlns:a16="http://schemas.microsoft.com/office/drawing/2014/main" id="{33835383-E77C-4BA9-BA70-B6222920F8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8" y="8700"/>
                  <a:ext cx="369" cy="344"/>
                  <a:chOff x="3043" y="6481"/>
                  <a:chExt cx="415" cy="517"/>
                </a:xfrm>
              </p:grpSpPr>
              <p:sp>
                <p:nvSpPr>
                  <p:cNvPr id="254" name="Oval 1409">
                    <a:extLst>
                      <a:ext uri="{FF2B5EF4-FFF2-40B4-BE49-F238E27FC236}">
                        <a16:creationId xmlns:a16="http://schemas.microsoft.com/office/drawing/2014/main" id="{BA26E4D3-1053-4A75-93AB-94A0ACB2E7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6917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5" name="Oval 1410">
                    <a:extLst>
                      <a:ext uri="{FF2B5EF4-FFF2-40B4-BE49-F238E27FC236}">
                        <a16:creationId xmlns:a16="http://schemas.microsoft.com/office/drawing/2014/main" id="{C2379E52-9B3D-4586-BB40-F417AF9A9E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6670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6" name="Oval 1411">
                    <a:extLst>
                      <a:ext uri="{FF2B5EF4-FFF2-40B4-BE49-F238E27FC236}">
                        <a16:creationId xmlns:a16="http://schemas.microsoft.com/office/drawing/2014/main" id="{3117CEC7-4ACE-4191-978A-D078235CD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87" y="6728"/>
                    <a:ext cx="80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7" name="Oval 1412">
                    <a:extLst>
                      <a:ext uri="{FF2B5EF4-FFF2-40B4-BE49-F238E27FC236}">
                        <a16:creationId xmlns:a16="http://schemas.microsoft.com/office/drawing/2014/main" id="{EFC652F5-57C3-4DB5-B311-6E78980123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64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8" name="Oval 1413">
                    <a:extLst>
                      <a:ext uri="{FF2B5EF4-FFF2-40B4-BE49-F238E27FC236}">
                        <a16:creationId xmlns:a16="http://schemas.microsoft.com/office/drawing/2014/main" id="{000CB8A8-B3B5-4AB5-8AEB-A0E57E4C45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7" y="6656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9" name="Oval 1414">
                    <a:extLst>
                      <a:ext uri="{FF2B5EF4-FFF2-40B4-BE49-F238E27FC236}">
                        <a16:creationId xmlns:a16="http://schemas.microsoft.com/office/drawing/2014/main" id="{7A607C50-CAAB-426D-B4F1-26DBD4D18B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6646"/>
                    <a:ext cx="83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47" name="Group 1415">
                  <a:extLst>
                    <a:ext uri="{FF2B5EF4-FFF2-40B4-BE49-F238E27FC236}">
                      <a16:creationId xmlns:a16="http://schemas.microsoft.com/office/drawing/2014/main" id="{D70888C7-6C3C-4259-82F4-B18935A51D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27" y="8799"/>
                  <a:ext cx="320" cy="344"/>
                  <a:chOff x="3043" y="6481"/>
                  <a:chExt cx="415" cy="517"/>
                </a:xfrm>
              </p:grpSpPr>
              <p:sp>
                <p:nvSpPr>
                  <p:cNvPr id="248" name="Oval 1416">
                    <a:extLst>
                      <a:ext uri="{FF2B5EF4-FFF2-40B4-BE49-F238E27FC236}">
                        <a16:creationId xmlns:a16="http://schemas.microsoft.com/office/drawing/2014/main" id="{65B28F3C-193E-4CB2-9C0D-0F9D13E1E4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6917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9" name="Oval 1417">
                    <a:extLst>
                      <a:ext uri="{FF2B5EF4-FFF2-40B4-BE49-F238E27FC236}">
                        <a16:creationId xmlns:a16="http://schemas.microsoft.com/office/drawing/2014/main" id="{1170DA39-321D-42EA-9C81-2DE95CE90A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6670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0" name="Oval 1418">
                    <a:extLst>
                      <a:ext uri="{FF2B5EF4-FFF2-40B4-BE49-F238E27FC236}">
                        <a16:creationId xmlns:a16="http://schemas.microsoft.com/office/drawing/2014/main" id="{DA25953B-815C-4BEB-A704-BB8F9276D9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87" y="6728"/>
                    <a:ext cx="80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1" name="Oval 1419">
                    <a:extLst>
                      <a:ext uri="{FF2B5EF4-FFF2-40B4-BE49-F238E27FC236}">
                        <a16:creationId xmlns:a16="http://schemas.microsoft.com/office/drawing/2014/main" id="{DDC36E8B-4B4A-4309-8B26-3DE2999745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64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2" name="Oval 1420">
                    <a:extLst>
                      <a:ext uri="{FF2B5EF4-FFF2-40B4-BE49-F238E27FC236}">
                        <a16:creationId xmlns:a16="http://schemas.microsoft.com/office/drawing/2014/main" id="{3A20C2A0-9557-4CA5-A979-029FDCD1B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7" y="6656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3" name="Oval 1421">
                    <a:extLst>
                      <a:ext uri="{FF2B5EF4-FFF2-40B4-BE49-F238E27FC236}">
                        <a16:creationId xmlns:a16="http://schemas.microsoft.com/office/drawing/2014/main" id="{14D6EBAE-CB94-4AB2-BCFA-1A940E5ABB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6646"/>
                    <a:ext cx="83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ru-RU"/>
                  </a:p>
                </p:txBody>
              </p:sp>
            </p:grpSp>
          </p:grpSp>
        </p:grpSp>
      </p:grpSp>
      <p:grpSp>
        <p:nvGrpSpPr>
          <p:cNvPr id="302" name="Group 1759">
            <a:extLst>
              <a:ext uri="{FF2B5EF4-FFF2-40B4-BE49-F238E27FC236}">
                <a16:creationId xmlns:a16="http://schemas.microsoft.com/office/drawing/2014/main" id="{B3AA0B0E-58ED-43B8-8BAA-979A0A85D8B8}"/>
              </a:ext>
            </a:extLst>
          </p:cNvPr>
          <p:cNvGrpSpPr>
            <a:grpSpLocks/>
          </p:cNvGrpSpPr>
          <p:nvPr/>
        </p:nvGrpSpPr>
        <p:grpSpPr bwMode="auto">
          <a:xfrm>
            <a:off x="2959100" y="4055110"/>
            <a:ext cx="234315" cy="139700"/>
            <a:chOff x="4218" y="6999"/>
            <a:chExt cx="405" cy="329"/>
          </a:xfrm>
        </p:grpSpPr>
        <p:sp>
          <p:nvSpPr>
            <p:cNvPr id="303" name="Oval 1760">
              <a:extLst>
                <a:ext uri="{FF2B5EF4-FFF2-40B4-BE49-F238E27FC236}">
                  <a16:creationId xmlns:a16="http://schemas.microsoft.com/office/drawing/2014/main" id="{9B95B612-9B56-47CD-933A-A5A82C06D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7246"/>
              <a:ext cx="81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04" name="Oval 1761">
              <a:extLst>
                <a:ext uri="{FF2B5EF4-FFF2-40B4-BE49-F238E27FC236}">
                  <a16:creationId xmlns:a16="http://schemas.microsoft.com/office/drawing/2014/main" id="{807D363A-8D6D-43C4-892D-F95388EA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7081"/>
              <a:ext cx="81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05" name="Oval 1762">
              <a:extLst>
                <a:ext uri="{FF2B5EF4-FFF2-40B4-BE49-F238E27FC236}">
                  <a16:creationId xmlns:a16="http://schemas.microsoft.com/office/drawing/2014/main" id="{C9812EB1-4D02-40E7-AD11-C8914AC7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6999"/>
              <a:ext cx="82" cy="81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06" name="Oval 1763">
              <a:extLst>
                <a:ext uri="{FF2B5EF4-FFF2-40B4-BE49-F238E27FC236}">
                  <a16:creationId xmlns:a16="http://schemas.microsoft.com/office/drawing/2014/main" id="{D695193E-23CB-4136-97A6-B512414B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7163"/>
              <a:ext cx="83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07" name="Oval 1764">
              <a:extLst>
                <a:ext uri="{FF2B5EF4-FFF2-40B4-BE49-F238E27FC236}">
                  <a16:creationId xmlns:a16="http://schemas.microsoft.com/office/drawing/2014/main" id="{2BDF88D2-B09F-4F3A-BD16-22144354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7163"/>
              <a:ext cx="82" cy="8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</p:grpSp>
      <p:grpSp>
        <p:nvGrpSpPr>
          <p:cNvPr id="308" name="Group 1765">
            <a:extLst>
              <a:ext uri="{FF2B5EF4-FFF2-40B4-BE49-F238E27FC236}">
                <a16:creationId xmlns:a16="http://schemas.microsoft.com/office/drawing/2014/main" id="{C862434E-5A0E-4BBE-BE36-E82776746674}"/>
              </a:ext>
            </a:extLst>
          </p:cNvPr>
          <p:cNvGrpSpPr>
            <a:grpSpLocks/>
          </p:cNvGrpSpPr>
          <p:nvPr/>
        </p:nvGrpSpPr>
        <p:grpSpPr bwMode="auto">
          <a:xfrm>
            <a:off x="1454213" y="3518535"/>
            <a:ext cx="2081467" cy="1414166"/>
            <a:chOff x="2655" y="6426"/>
            <a:chExt cx="2420" cy="1474"/>
          </a:xfrm>
        </p:grpSpPr>
        <p:grpSp>
          <p:nvGrpSpPr>
            <p:cNvPr id="309" name="Group 1766">
              <a:extLst>
                <a:ext uri="{FF2B5EF4-FFF2-40B4-BE49-F238E27FC236}">
                  <a16:creationId xmlns:a16="http://schemas.microsoft.com/office/drawing/2014/main" id="{C6785731-3DC0-445C-99B1-4183098EC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4" y="6481"/>
              <a:ext cx="1841" cy="983"/>
              <a:chOff x="3250" y="6095"/>
              <a:chExt cx="2018" cy="1479"/>
            </a:xfrm>
          </p:grpSpPr>
          <p:cxnSp>
            <p:nvCxnSpPr>
              <p:cNvPr id="347" name="Line 1767">
                <a:extLst>
                  <a:ext uri="{FF2B5EF4-FFF2-40B4-BE49-F238E27FC236}">
                    <a16:creationId xmlns:a16="http://schemas.microsoft.com/office/drawing/2014/main" id="{952C007F-BE1C-4DD4-8FC5-57F9D199AFDD}"/>
                  </a:ext>
                </a:extLst>
              </p:cNvPr>
              <p:cNvCxnSpPr/>
              <p:nvPr/>
            </p:nvCxnSpPr>
            <p:spPr bwMode="auto">
              <a:xfrm flipV="1">
                <a:off x="3734" y="6095"/>
                <a:ext cx="0" cy="147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8" name="Line 1768">
                <a:extLst>
                  <a:ext uri="{FF2B5EF4-FFF2-40B4-BE49-F238E27FC236}">
                    <a16:creationId xmlns:a16="http://schemas.microsoft.com/office/drawing/2014/main" id="{BFD0AA7E-9A2C-4773-9EE5-79F6C819B90C}"/>
                  </a:ext>
                </a:extLst>
              </p:cNvPr>
              <p:cNvCxnSpPr/>
              <p:nvPr/>
            </p:nvCxnSpPr>
            <p:spPr bwMode="auto">
              <a:xfrm flipV="1">
                <a:off x="3250" y="6835"/>
                <a:ext cx="201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0" name="Group 1769">
              <a:extLst>
                <a:ext uri="{FF2B5EF4-FFF2-40B4-BE49-F238E27FC236}">
                  <a16:creationId xmlns:a16="http://schemas.microsoft.com/office/drawing/2014/main" id="{209688D5-A839-410A-87B6-8E977527CE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4" y="6426"/>
              <a:ext cx="368" cy="218"/>
              <a:chOff x="3896" y="6095"/>
              <a:chExt cx="404" cy="328"/>
            </a:xfrm>
          </p:grpSpPr>
          <p:sp>
            <p:nvSpPr>
              <p:cNvPr id="342" name="Oval 1770">
                <a:extLst>
                  <a:ext uri="{FF2B5EF4-FFF2-40B4-BE49-F238E27FC236}">
                    <a16:creationId xmlns:a16="http://schemas.microsoft.com/office/drawing/2014/main" id="{9B9B52E4-7448-4FCB-A753-BFAC9B50B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6095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3" name="Oval 1771">
                <a:extLst>
                  <a:ext uri="{FF2B5EF4-FFF2-40B4-BE49-F238E27FC236}">
                    <a16:creationId xmlns:a16="http://schemas.microsoft.com/office/drawing/2014/main" id="{F4AC9505-D0B1-4B07-861B-5F96D770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6" y="6259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4" name="Oval 1772">
                <a:extLst>
                  <a:ext uri="{FF2B5EF4-FFF2-40B4-BE49-F238E27FC236}">
                    <a16:creationId xmlns:a16="http://schemas.microsoft.com/office/drawing/2014/main" id="{7BC33C9D-5152-4F43-A6EC-CA07AEAC4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259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5" name="Oval 1773">
                <a:extLst>
                  <a:ext uri="{FF2B5EF4-FFF2-40B4-BE49-F238E27FC236}">
                    <a16:creationId xmlns:a16="http://schemas.microsoft.com/office/drawing/2014/main" id="{363F7E42-1AE9-4E68-B3FA-510E0E4BF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6342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6" name="Oval 1774">
                <a:extLst>
                  <a:ext uri="{FF2B5EF4-FFF2-40B4-BE49-F238E27FC236}">
                    <a16:creationId xmlns:a16="http://schemas.microsoft.com/office/drawing/2014/main" id="{56712E7F-B5C3-4148-AF59-EE01804FF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6095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311" name="Group 1775">
              <a:extLst>
                <a:ext uri="{FF2B5EF4-FFF2-40B4-BE49-F238E27FC236}">
                  <a16:creationId xmlns:a16="http://schemas.microsoft.com/office/drawing/2014/main" id="{90D98825-4E68-4BEF-AD3E-07EA8A7EF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6" y="7355"/>
              <a:ext cx="369" cy="220"/>
              <a:chOff x="4218" y="6999"/>
              <a:chExt cx="405" cy="329"/>
            </a:xfrm>
          </p:grpSpPr>
          <p:sp>
            <p:nvSpPr>
              <p:cNvPr id="337" name="Oval 1776">
                <a:extLst>
                  <a:ext uri="{FF2B5EF4-FFF2-40B4-BE49-F238E27FC236}">
                    <a16:creationId xmlns:a16="http://schemas.microsoft.com/office/drawing/2014/main" id="{A3BCCE8E-28F1-4B18-9F34-6E2299DFD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8" name="Oval 1777">
                <a:extLst>
                  <a:ext uri="{FF2B5EF4-FFF2-40B4-BE49-F238E27FC236}">
                    <a16:creationId xmlns:a16="http://schemas.microsoft.com/office/drawing/2014/main" id="{ADBCC229-519E-4EBC-907F-0836630A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9" name="Oval 1778">
                <a:extLst>
                  <a:ext uri="{FF2B5EF4-FFF2-40B4-BE49-F238E27FC236}">
                    <a16:creationId xmlns:a16="http://schemas.microsoft.com/office/drawing/2014/main" id="{A3514A76-9FCC-4976-8554-B3CBC7420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0" name="Oval 1779">
                <a:extLst>
                  <a:ext uri="{FF2B5EF4-FFF2-40B4-BE49-F238E27FC236}">
                    <a16:creationId xmlns:a16="http://schemas.microsoft.com/office/drawing/2014/main" id="{7875CFBA-E6A3-45B0-B4DC-89D8133F9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41" name="Oval 1780">
                <a:extLst>
                  <a:ext uri="{FF2B5EF4-FFF2-40B4-BE49-F238E27FC236}">
                    <a16:creationId xmlns:a16="http://schemas.microsoft.com/office/drawing/2014/main" id="{6949ABB8-72D5-4B47-8447-9EDC86C00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312" name="Group 1781">
              <a:extLst>
                <a:ext uri="{FF2B5EF4-FFF2-40B4-BE49-F238E27FC236}">
                  <a16:creationId xmlns:a16="http://schemas.microsoft.com/office/drawing/2014/main" id="{0959C226-07B9-4F00-942E-D21FEB4E8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6590"/>
              <a:ext cx="378" cy="344"/>
              <a:chOff x="3043" y="6481"/>
              <a:chExt cx="415" cy="517"/>
            </a:xfrm>
          </p:grpSpPr>
          <p:sp>
            <p:nvSpPr>
              <p:cNvPr id="331" name="Oval 1782">
                <a:extLst>
                  <a:ext uri="{FF2B5EF4-FFF2-40B4-BE49-F238E27FC236}">
                    <a16:creationId xmlns:a16="http://schemas.microsoft.com/office/drawing/2014/main" id="{B4CA4BD7-92FE-4E2A-AF55-A0F5B8372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6917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2" name="Oval 1783">
                <a:extLst>
                  <a:ext uri="{FF2B5EF4-FFF2-40B4-BE49-F238E27FC236}">
                    <a16:creationId xmlns:a16="http://schemas.microsoft.com/office/drawing/2014/main" id="{B068E787-FCF9-4687-8448-33B838F5B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9" y="6670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3" name="Oval 1784">
                <a:extLst>
                  <a:ext uri="{FF2B5EF4-FFF2-40B4-BE49-F238E27FC236}">
                    <a16:creationId xmlns:a16="http://schemas.microsoft.com/office/drawing/2014/main" id="{EF35A333-4035-4B5D-9162-7597EA70E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7" y="672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4" name="Oval 1785">
                <a:extLst>
                  <a:ext uri="{FF2B5EF4-FFF2-40B4-BE49-F238E27FC236}">
                    <a16:creationId xmlns:a16="http://schemas.microsoft.com/office/drawing/2014/main" id="{8D458311-2E2A-4A86-82D8-C33B5CBF8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64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5" name="Oval 1786">
                <a:extLst>
                  <a:ext uri="{FF2B5EF4-FFF2-40B4-BE49-F238E27FC236}">
                    <a16:creationId xmlns:a16="http://schemas.microsoft.com/office/drawing/2014/main" id="{183C669A-3596-4424-B1DF-A0BD77CBC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7" y="6656"/>
                <a:ext cx="81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6" name="Oval 1787">
                <a:extLst>
                  <a:ext uri="{FF2B5EF4-FFF2-40B4-BE49-F238E27FC236}">
                    <a16:creationId xmlns:a16="http://schemas.microsoft.com/office/drawing/2014/main" id="{895192E1-6A38-4E13-8A16-1EF0D24D8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3" y="6646"/>
                <a:ext cx="83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313" name="Group 1788">
              <a:extLst>
                <a:ext uri="{FF2B5EF4-FFF2-40B4-BE49-F238E27FC236}">
                  <a16:creationId xmlns:a16="http://schemas.microsoft.com/office/drawing/2014/main" id="{2BCEE67A-3543-4F77-9768-F1327A245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6939"/>
              <a:ext cx="369" cy="220"/>
              <a:chOff x="4218" y="6999"/>
              <a:chExt cx="405" cy="329"/>
            </a:xfrm>
          </p:grpSpPr>
          <p:sp>
            <p:nvSpPr>
              <p:cNvPr id="326" name="Oval 1789">
                <a:extLst>
                  <a:ext uri="{FF2B5EF4-FFF2-40B4-BE49-F238E27FC236}">
                    <a16:creationId xmlns:a16="http://schemas.microsoft.com/office/drawing/2014/main" id="{4583EE25-BB7D-4EC3-B093-27AE20B59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7" name="Oval 1790">
                <a:extLst>
                  <a:ext uri="{FF2B5EF4-FFF2-40B4-BE49-F238E27FC236}">
                    <a16:creationId xmlns:a16="http://schemas.microsoft.com/office/drawing/2014/main" id="{5045C3CF-A6F0-44D3-80E9-7356DA364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8" name="Oval 1791">
                <a:extLst>
                  <a:ext uri="{FF2B5EF4-FFF2-40B4-BE49-F238E27FC236}">
                    <a16:creationId xmlns:a16="http://schemas.microsoft.com/office/drawing/2014/main" id="{835B692F-2356-4EB4-9971-BCB4C7D7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9" name="Oval 1792">
                <a:extLst>
                  <a:ext uri="{FF2B5EF4-FFF2-40B4-BE49-F238E27FC236}">
                    <a16:creationId xmlns:a16="http://schemas.microsoft.com/office/drawing/2014/main" id="{6E31581E-0ACE-41E0-9833-80702E459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30" name="Oval 1793">
                <a:extLst>
                  <a:ext uri="{FF2B5EF4-FFF2-40B4-BE49-F238E27FC236}">
                    <a16:creationId xmlns:a16="http://schemas.microsoft.com/office/drawing/2014/main" id="{CE04B7D2-300C-492A-BCF2-303201E7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314" name="Group 1794">
              <a:extLst>
                <a:ext uri="{FF2B5EF4-FFF2-40B4-BE49-F238E27FC236}">
                  <a16:creationId xmlns:a16="http://schemas.microsoft.com/office/drawing/2014/main" id="{EB8A8BDF-6AE7-4CFF-8320-2273B376F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7680"/>
              <a:ext cx="369" cy="220"/>
              <a:chOff x="4218" y="6999"/>
              <a:chExt cx="405" cy="329"/>
            </a:xfrm>
          </p:grpSpPr>
          <p:sp>
            <p:nvSpPr>
              <p:cNvPr id="321" name="Oval 1795">
                <a:extLst>
                  <a:ext uri="{FF2B5EF4-FFF2-40B4-BE49-F238E27FC236}">
                    <a16:creationId xmlns:a16="http://schemas.microsoft.com/office/drawing/2014/main" id="{A9913F7F-8071-4B4D-85F9-385DAF86E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2" name="Oval 1796">
                <a:extLst>
                  <a:ext uri="{FF2B5EF4-FFF2-40B4-BE49-F238E27FC236}">
                    <a16:creationId xmlns:a16="http://schemas.microsoft.com/office/drawing/2014/main" id="{DAD58197-516F-4D16-8326-78B7666D4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3" name="Oval 1797">
                <a:extLst>
                  <a:ext uri="{FF2B5EF4-FFF2-40B4-BE49-F238E27FC236}">
                    <a16:creationId xmlns:a16="http://schemas.microsoft.com/office/drawing/2014/main" id="{C04135E2-3C7F-442C-9D28-AEF909F9C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4" name="Oval 1798">
                <a:extLst>
                  <a:ext uri="{FF2B5EF4-FFF2-40B4-BE49-F238E27FC236}">
                    <a16:creationId xmlns:a16="http://schemas.microsoft.com/office/drawing/2014/main" id="{26370260-5B2A-4B48-BF44-BCCF72194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5" name="Oval 1799">
                <a:extLst>
                  <a:ext uri="{FF2B5EF4-FFF2-40B4-BE49-F238E27FC236}">
                    <a16:creationId xmlns:a16="http://schemas.microsoft.com/office/drawing/2014/main" id="{8CF28715-8BF0-4AB3-A60E-A44DA85AF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grpSp>
          <p:nvGrpSpPr>
            <p:cNvPr id="315" name="Group 1800">
              <a:extLst>
                <a:ext uri="{FF2B5EF4-FFF2-40B4-BE49-F238E27FC236}">
                  <a16:creationId xmlns:a16="http://schemas.microsoft.com/office/drawing/2014/main" id="{3CE4C7F3-DA3F-4452-ABC8-D7B2D4458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2" y="7509"/>
              <a:ext cx="369" cy="220"/>
              <a:chOff x="4218" y="6999"/>
              <a:chExt cx="405" cy="329"/>
            </a:xfrm>
          </p:grpSpPr>
          <p:sp>
            <p:nvSpPr>
              <p:cNvPr id="316" name="Oval 1801">
                <a:extLst>
                  <a:ext uri="{FF2B5EF4-FFF2-40B4-BE49-F238E27FC236}">
                    <a16:creationId xmlns:a16="http://schemas.microsoft.com/office/drawing/2014/main" id="{C56F1144-BEAB-484E-B80E-149EB777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246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17" name="Oval 1802">
                <a:extLst>
                  <a:ext uri="{FF2B5EF4-FFF2-40B4-BE49-F238E27FC236}">
                    <a16:creationId xmlns:a16="http://schemas.microsoft.com/office/drawing/2014/main" id="{68B2D2E5-98BD-4716-A827-633D39F5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7081"/>
                <a:ext cx="81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18" name="Oval 1803">
                <a:extLst>
                  <a:ext uri="{FF2B5EF4-FFF2-40B4-BE49-F238E27FC236}">
                    <a16:creationId xmlns:a16="http://schemas.microsoft.com/office/drawing/2014/main" id="{88B68635-E656-4F62-BB3D-3B6C5A932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6999"/>
                <a:ext cx="82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19" name="Oval 1804">
                <a:extLst>
                  <a:ext uri="{FF2B5EF4-FFF2-40B4-BE49-F238E27FC236}">
                    <a16:creationId xmlns:a16="http://schemas.microsoft.com/office/drawing/2014/main" id="{6B3DA61B-5648-4A91-8458-30EA7DC16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7163"/>
                <a:ext cx="83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320" name="Oval 1805">
                <a:extLst>
                  <a:ext uri="{FF2B5EF4-FFF2-40B4-BE49-F238E27FC236}">
                    <a16:creationId xmlns:a16="http://schemas.microsoft.com/office/drawing/2014/main" id="{8B6A01FC-03AC-41D6-9CAD-7B3ED9586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1" y="7163"/>
                <a:ext cx="82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</p:grpSp>
      <p:sp>
        <p:nvSpPr>
          <p:cNvPr id="349" name="Rectangle 344">
            <a:extLst>
              <a:ext uri="{FF2B5EF4-FFF2-40B4-BE49-F238E27FC236}">
                <a16:creationId xmlns:a16="http://schemas.microsoft.com/office/drawing/2014/main" id="{DD37FF1A-D732-4B18-8BA2-3F1C4A28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0" name="Rectangle 345">
            <a:extLst>
              <a:ext uri="{FF2B5EF4-FFF2-40B4-BE49-F238E27FC236}">
                <a16:creationId xmlns:a16="http://schemas.microsoft.com/office/drawing/2014/main" id="{6672E763-B114-4E95-A24C-FFE56FFF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1" name="Rectangle 346">
            <a:extLst>
              <a:ext uri="{FF2B5EF4-FFF2-40B4-BE49-F238E27FC236}">
                <a16:creationId xmlns:a16="http://schemas.microsoft.com/office/drawing/2014/main" id="{E81489BE-D189-44C7-BC69-26EEA519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3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730573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  <a:r>
              <a:rPr lang="ru-RU" dirty="0"/>
              <a:t>/ Метод к-средних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708920"/>
            <a:ext cx="7531928" cy="3019096"/>
          </a:xfrm>
        </p:spPr>
        <p:txBody>
          <a:bodyPr>
            <a:normAutofit/>
          </a:bodyPr>
          <a:lstStyle/>
          <a:p>
            <a:pPr marL="484632" indent="-457200" algn="l">
              <a:buFont typeface="Arial" panose="020B0604020202020204" pitchFamily="34" charset="0"/>
              <a:buChar char="•"/>
            </a:pPr>
            <a:r>
              <a:rPr lang="en-US" dirty="0"/>
              <a:t>Method</a:t>
            </a:r>
          </a:p>
          <a:p>
            <a:pPr marL="484632" indent="-457200" algn="l">
              <a:buFont typeface="Arial" panose="020B0604020202020204" pitchFamily="34" charset="0"/>
              <a:buChar char="•"/>
            </a:pPr>
            <a:r>
              <a:rPr lang="en-US" dirty="0"/>
              <a:t>Issues:</a:t>
            </a:r>
          </a:p>
          <a:p>
            <a:pPr marL="941832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Number of clusters</a:t>
            </a:r>
          </a:p>
          <a:p>
            <a:pPr marL="941832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Initialization</a:t>
            </a:r>
          </a:p>
          <a:p>
            <a:pPr marL="484632" indent="-457200" algn="l">
              <a:buFont typeface="Arial" panose="020B0604020202020204" pitchFamily="34" charset="0"/>
              <a:buChar char="•"/>
            </a:pPr>
            <a:r>
              <a:rPr lang="en-US" dirty="0"/>
              <a:t>Interpretation of clusters</a:t>
            </a:r>
          </a:p>
          <a:p>
            <a:pPr marL="484632" indent="-457200" algn="l">
              <a:buFont typeface="Arial" panose="020B0604020202020204" pitchFamily="34" charset="0"/>
              <a:buChar char="•"/>
            </a:pPr>
            <a:r>
              <a:rPr lang="en-US" dirty="0"/>
              <a:t>Criterion of the method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07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K-Means: Method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iterations illustrated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128" name="Номер слайда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16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Cluster </a:t>
            </a:r>
            <a:r>
              <a:rPr lang="en-US" sz="3200" b="1" i="1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:   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and set </a:t>
            </a:r>
            <a:r>
              <a:rPr lang="en-US" sz="3200" b="1" i="1" dirty="0">
                <a:solidFill>
                  <a:schemeClr val="tx2"/>
                </a:solidFill>
              </a:rPr>
              <a:t>S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(</a:t>
            </a:r>
            <a:r>
              <a:rPr lang="en-US" sz="3200" b="1" i="1" dirty="0">
                <a:solidFill>
                  <a:schemeClr val="tx2"/>
                </a:solidFill>
              </a:rPr>
              <a:t>k=1,…, 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" name="Text Box 120"/>
          <p:cNvSpPr txBox="1">
            <a:spLocks noChangeArrowheads="1"/>
          </p:cNvSpPr>
          <p:nvPr/>
        </p:nvSpPr>
        <p:spPr bwMode="auto">
          <a:xfrm>
            <a:off x="1109242" y="3734994"/>
            <a:ext cx="7855246" cy="1429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(a) Initialize           (b) Assign entities to nearest</a:t>
            </a:r>
          </a:p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ru-RU" sz="2400" b="1" dirty="0">
                <a:solidFill>
                  <a:schemeClr val="tx2"/>
                </a:solidFill>
                <a:latin typeface="Times"/>
                <a:cs typeface="Times New Roman" pitchFamily="18" charset="0"/>
              </a:rPr>
              <a:t>                                                                                 center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   </a:t>
            </a:r>
          </a:p>
          <a:p>
            <a:pPr marL="0" marR="0" lvl="0" indent="15081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ru-RU" sz="2400" b="1" dirty="0">
              <a:latin typeface="Times"/>
              <a:ea typeface="Times New Roman" pitchFamily="18" charset="0"/>
              <a:cs typeface="Times New Roman" pitchFamily="18" charset="0"/>
            </a:endParaRP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1508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ru-RU" sz="2400" b="1" dirty="0">
                <a:solidFill>
                  <a:schemeClr val="tx2"/>
                </a:solidFill>
                <a:latin typeface="Times"/>
                <a:ea typeface="Times New Roman" pitchFamily="18" charset="0"/>
                <a:cs typeface="Times New Roman" pitchFamily="18" charset="0"/>
              </a:rPr>
              <a:t>              </a:t>
            </a:r>
            <a:r>
              <a:rPr kumimoji="0" lang="en-GB" altLang="ru-RU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(c) Cluster update                      (d) Center update</a:t>
            </a:r>
            <a:endParaRPr kumimoji="0" lang="en-GB" altLang="ru-RU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755576" y="2116712"/>
            <a:ext cx="2592287" cy="1858909"/>
            <a:chOff x="1704" y="7997"/>
            <a:chExt cx="2196" cy="1406"/>
          </a:xfrm>
        </p:grpSpPr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1704" y="7997"/>
              <a:ext cx="2196" cy="1406"/>
              <a:chOff x="1704" y="7997"/>
              <a:chExt cx="2196" cy="1406"/>
            </a:xfrm>
          </p:grpSpPr>
          <p:grpSp>
            <p:nvGrpSpPr>
              <p:cNvPr id="9" name="Group 99"/>
              <p:cNvGrpSpPr>
                <a:grpSpLocks/>
              </p:cNvGrpSpPr>
              <p:nvPr/>
            </p:nvGrpSpPr>
            <p:grpSpPr bwMode="auto">
              <a:xfrm>
                <a:off x="1704" y="7997"/>
                <a:ext cx="2196" cy="1406"/>
                <a:chOff x="1704" y="7997"/>
                <a:chExt cx="2196" cy="1406"/>
              </a:xfrm>
            </p:grpSpPr>
            <p:grpSp>
              <p:nvGrpSpPr>
                <p:cNvPr id="13" name="Group 114"/>
                <p:cNvGrpSpPr>
                  <a:grpSpLocks/>
                </p:cNvGrpSpPr>
                <p:nvPr/>
              </p:nvGrpSpPr>
              <p:grpSpPr bwMode="auto">
                <a:xfrm>
                  <a:off x="2459" y="8898"/>
                  <a:ext cx="685" cy="265"/>
                  <a:chOff x="2459" y="8898"/>
                  <a:chExt cx="685" cy="265"/>
                </a:xfrm>
              </p:grpSpPr>
              <p:sp>
                <p:nvSpPr>
                  <p:cNvPr id="2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9083"/>
                    <a:ext cx="77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9083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8898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9069"/>
                    <a:ext cx="76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459" y="9059"/>
                    <a:ext cx="78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4" name="Group 108"/>
                <p:cNvGrpSpPr>
                  <a:grpSpLocks/>
                </p:cNvGrpSpPr>
                <p:nvPr/>
              </p:nvGrpSpPr>
              <p:grpSpPr bwMode="auto">
                <a:xfrm>
                  <a:off x="1852" y="8267"/>
                  <a:ext cx="379" cy="293"/>
                  <a:chOff x="4218" y="6999"/>
                  <a:chExt cx="405" cy="329"/>
                </a:xfrm>
              </p:grpSpPr>
              <p:sp>
                <p:nvSpPr>
                  <p:cNvPr id="2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246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0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999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7163"/>
                    <a:ext cx="83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7163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Group 102"/>
                <p:cNvGrpSpPr>
                  <a:grpSpLocks/>
                </p:cNvGrpSpPr>
                <p:nvPr/>
              </p:nvGrpSpPr>
              <p:grpSpPr bwMode="auto">
                <a:xfrm>
                  <a:off x="2653" y="8190"/>
                  <a:ext cx="378" cy="313"/>
                  <a:chOff x="3896" y="6095"/>
                  <a:chExt cx="404" cy="328"/>
                </a:xfrm>
              </p:grpSpPr>
              <p:sp>
                <p:nvSpPr>
                  <p:cNvPr id="18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095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6259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259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342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6095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2231" y="799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704" y="8700"/>
                  <a:ext cx="21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" name="AutoShape 98"/>
              <p:cNvSpPr>
                <a:spLocks noChangeArrowheads="1"/>
              </p:cNvSpPr>
              <p:nvPr/>
            </p:nvSpPr>
            <p:spPr bwMode="auto">
              <a:xfrm flipH="1">
                <a:off x="1852" y="8768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AutoShape 97"/>
              <p:cNvSpPr>
                <a:spLocks noChangeArrowheads="1"/>
              </p:cNvSpPr>
              <p:nvPr/>
            </p:nvSpPr>
            <p:spPr bwMode="auto">
              <a:xfrm flipH="1">
                <a:off x="2802" y="8873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AutoShape 96"/>
              <p:cNvSpPr>
                <a:spLocks noChangeArrowheads="1"/>
              </p:cNvSpPr>
              <p:nvPr/>
            </p:nvSpPr>
            <p:spPr bwMode="auto">
              <a:xfrm flipH="1">
                <a:off x="3221" y="8413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8" name="Oval 94"/>
            <p:cNvSpPr>
              <a:spLocks noChangeArrowheads="1"/>
            </p:cNvSpPr>
            <p:nvPr/>
          </p:nvSpPr>
          <p:spPr bwMode="auto">
            <a:xfrm>
              <a:off x="2502" y="9221"/>
              <a:ext cx="75" cy="7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34" name="Group 62"/>
          <p:cNvGrpSpPr>
            <a:grpSpLocks/>
          </p:cNvGrpSpPr>
          <p:nvPr/>
        </p:nvGrpSpPr>
        <p:grpSpPr bwMode="auto">
          <a:xfrm>
            <a:off x="5004048" y="2132856"/>
            <a:ext cx="2304256" cy="1727071"/>
            <a:chOff x="7504" y="10108"/>
            <a:chExt cx="2196" cy="1406"/>
          </a:xfrm>
        </p:grpSpPr>
        <p:grpSp>
          <p:nvGrpSpPr>
            <p:cNvPr id="35" name="Group 66"/>
            <p:cNvGrpSpPr>
              <a:grpSpLocks/>
            </p:cNvGrpSpPr>
            <p:nvPr/>
          </p:nvGrpSpPr>
          <p:grpSpPr bwMode="auto">
            <a:xfrm>
              <a:off x="7504" y="10108"/>
              <a:ext cx="2196" cy="1406"/>
              <a:chOff x="7504" y="10108"/>
              <a:chExt cx="2196" cy="1406"/>
            </a:xfrm>
          </p:grpSpPr>
          <p:sp>
            <p:nvSpPr>
              <p:cNvPr id="39" name="Oval 92"/>
              <p:cNvSpPr>
                <a:spLocks noChangeArrowheads="1"/>
              </p:cNvSpPr>
              <p:nvPr/>
            </p:nvSpPr>
            <p:spPr bwMode="auto">
              <a:xfrm>
                <a:off x="8302" y="11356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40" name="Group 67"/>
              <p:cNvGrpSpPr>
                <a:grpSpLocks/>
              </p:cNvGrpSpPr>
              <p:nvPr/>
            </p:nvGrpSpPr>
            <p:grpSpPr bwMode="auto">
              <a:xfrm>
                <a:off x="7504" y="10108"/>
                <a:ext cx="2196" cy="1406"/>
                <a:chOff x="1704" y="7997"/>
                <a:chExt cx="2196" cy="1406"/>
              </a:xfrm>
            </p:grpSpPr>
            <p:grpSp>
              <p:nvGrpSpPr>
                <p:cNvPr id="41" name="Group 71"/>
                <p:cNvGrpSpPr>
                  <a:grpSpLocks/>
                </p:cNvGrpSpPr>
                <p:nvPr/>
              </p:nvGrpSpPr>
              <p:grpSpPr bwMode="auto">
                <a:xfrm>
                  <a:off x="1704" y="7997"/>
                  <a:ext cx="2196" cy="1406"/>
                  <a:chOff x="1704" y="7997"/>
                  <a:chExt cx="2196" cy="1406"/>
                </a:xfrm>
              </p:grpSpPr>
              <p:grpSp>
                <p:nvGrpSpPr>
                  <p:cNvPr id="45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459" y="8898"/>
                    <a:ext cx="685" cy="265"/>
                    <a:chOff x="2459" y="8898"/>
                    <a:chExt cx="685" cy="265"/>
                  </a:xfrm>
                </p:grpSpPr>
                <p:sp>
                  <p:nvSpPr>
                    <p:cNvPr id="60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9083"/>
                      <a:ext cx="77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1" name="Oval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9083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2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2" y="8898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3" name="Oval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2" y="9069"/>
                      <a:ext cx="76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64" name="Oval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9059"/>
                      <a:ext cx="78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6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852" y="8267"/>
                    <a:ext cx="379" cy="293"/>
                    <a:chOff x="4218" y="6999"/>
                    <a:chExt cx="405" cy="329"/>
                  </a:xfrm>
                </p:grpSpPr>
                <p:sp>
                  <p:nvSpPr>
                    <p:cNvPr id="55" name="Oval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6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7" name="Oval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8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653" y="8190"/>
                    <a:ext cx="378" cy="313"/>
                    <a:chOff x="3896" y="6095"/>
                    <a:chExt cx="404" cy="328"/>
                  </a:xfrm>
                </p:grpSpPr>
                <p:sp>
                  <p:nvSpPr>
                    <p:cNvPr id="50" name="Oval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2" name="Oval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3" name="Oval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4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48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1" y="7997"/>
                    <a:ext cx="0" cy="1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49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4" y="8700"/>
                    <a:ext cx="219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42" name="AutoShape 70"/>
                <p:cNvSpPr>
                  <a:spLocks noChangeArrowheads="1"/>
                </p:cNvSpPr>
                <p:nvPr/>
              </p:nvSpPr>
              <p:spPr bwMode="auto">
                <a:xfrm flipH="1">
                  <a:off x="1852" y="8768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3" name="AutoShape 69"/>
                <p:cNvSpPr>
                  <a:spLocks noChangeArrowheads="1"/>
                </p:cNvSpPr>
                <p:nvPr/>
              </p:nvSpPr>
              <p:spPr bwMode="auto">
                <a:xfrm flipH="1">
                  <a:off x="2802" y="887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44" name="AutoShape 68"/>
                <p:cNvSpPr>
                  <a:spLocks noChangeArrowheads="1"/>
                </p:cNvSpPr>
                <p:nvPr/>
              </p:nvSpPr>
              <p:spPr bwMode="auto">
                <a:xfrm flipH="1">
                  <a:off x="3221" y="841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36" name="Line 65"/>
            <p:cNvSpPr>
              <a:spLocks noChangeShapeType="1"/>
            </p:cNvSpPr>
            <p:nvPr/>
          </p:nvSpPr>
          <p:spPr bwMode="auto">
            <a:xfrm flipH="1" flipV="1">
              <a:off x="8679" y="11009"/>
              <a:ext cx="188" cy="1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 flipV="1">
              <a:off x="8867" y="10564"/>
              <a:ext cx="229" cy="6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7729" y="10984"/>
              <a:ext cx="1215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65" name="Group 32"/>
          <p:cNvGrpSpPr>
            <a:grpSpLocks/>
          </p:cNvGrpSpPr>
          <p:nvPr/>
        </p:nvGrpSpPr>
        <p:grpSpPr bwMode="auto">
          <a:xfrm>
            <a:off x="5084450" y="4242431"/>
            <a:ext cx="2367870" cy="1767920"/>
            <a:chOff x="6838" y="10310"/>
            <a:chExt cx="2196" cy="1418"/>
          </a:xfrm>
        </p:grpSpPr>
        <p:grpSp>
          <p:nvGrpSpPr>
            <p:cNvPr id="66" name="Group 36"/>
            <p:cNvGrpSpPr>
              <a:grpSpLocks/>
            </p:cNvGrpSpPr>
            <p:nvPr/>
          </p:nvGrpSpPr>
          <p:grpSpPr bwMode="auto">
            <a:xfrm>
              <a:off x="6838" y="10310"/>
              <a:ext cx="2196" cy="1406"/>
              <a:chOff x="6838" y="10310"/>
              <a:chExt cx="2196" cy="1406"/>
            </a:xfrm>
          </p:grpSpPr>
          <p:sp>
            <p:nvSpPr>
              <p:cNvPr id="70" name="Oval 61"/>
              <p:cNvSpPr>
                <a:spLocks noChangeArrowheads="1"/>
              </p:cNvSpPr>
              <p:nvPr/>
            </p:nvSpPr>
            <p:spPr bwMode="auto">
              <a:xfrm>
                <a:off x="7636" y="11558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71" name="Group 40"/>
              <p:cNvGrpSpPr>
                <a:grpSpLocks/>
              </p:cNvGrpSpPr>
              <p:nvPr/>
            </p:nvGrpSpPr>
            <p:grpSpPr bwMode="auto">
              <a:xfrm>
                <a:off x="6838" y="10310"/>
                <a:ext cx="2196" cy="1406"/>
                <a:chOff x="1704" y="7997"/>
                <a:chExt cx="2196" cy="1406"/>
              </a:xfrm>
            </p:grpSpPr>
            <p:grpSp>
              <p:nvGrpSpPr>
                <p:cNvPr id="75" name="Group 55"/>
                <p:cNvGrpSpPr>
                  <a:grpSpLocks/>
                </p:cNvGrpSpPr>
                <p:nvPr/>
              </p:nvGrpSpPr>
              <p:grpSpPr bwMode="auto">
                <a:xfrm>
                  <a:off x="2459" y="8898"/>
                  <a:ext cx="685" cy="265"/>
                  <a:chOff x="2459" y="8898"/>
                  <a:chExt cx="685" cy="265"/>
                </a:xfrm>
              </p:grpSpPr>
              <p:sp>
                <p:nvSpPr>
                  <p:cNvPr id="90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9083"/>
                    <a:ext cx="77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9083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612" y="8898"/>
                    <a:ext cx="76" cy="8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772" y="9069"/>
                    <a:ext cx="76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9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459" y="9059"/>
                    <a:ext cx="78" cy="79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6" name="Group 49"/>
                <p:cNvGrpSpPr>
                  <a:grpSpLocks/>
                </p:cNvGrpSpPr>
                <p:nvPr/>
              </p:nvGrpSpPr>
              <p:grpSpPr bwMode="auto">
                <a:xfrm>
                  <a:off x="1852" y="8267"/>
                  <a:ext cx="379" cy="293"/>
                  <a:chOff x="4218" y="6999"/>
                  <a:chExt cx="405" cy="329"/>
                </a:xfrm>
              </p:grpSpPr>
              <p:sp>
                <p:nvSpPr>
                  <p:cNvPr id="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246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380" y="7081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999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8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7163"/>
                    <a:ext cx="83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9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4541" y="7163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77" name="Group 43"/>
                <p:cNvGrpSpPr>
                  <a:grpSpLocks/>
                </p:cNvGrpSpPr>
                <p:nvPr/>
              </p:nvGrpSpPr>
              <p:grpSpPr bwMode="auto">
                <a:xfrm>
                  <a:off x="2653" y="8190"/>
                  <a:ext cx="378" cy="313"/>
                  <a:chOff x="3896" y="6095"/>
                  <a:chExt cx="404" cy="328"/>
                </a:xfrm>
              </p:grpSpPr>
              <p:sp>
                <p:nvSpPr>
                  <p:cNvPr id="8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095"/>
                    <a:ext cx="82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1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6259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6259"/>
                    <a:ext cx="82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4057" y="6342"/>
                    <a:ext cx="81" cy="81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84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976" y="6095"/>
                    <a:ext cx="81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7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231" y="7997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79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704" y="8700"/>
                  <a:ext cx="2196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72" name="AutoShape 39"/>
              <p:cNvSpPr>
                <a:spLocks noChangeArrowheads="1"/>
              </p:cNvSpPr>
              <p:nvPr/>
            </p:nvSpPr>
            <p:spPr bwMode="auto">
              <a:xfrm flipH="1">
                <a:off x="7061" y="10652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3" name="AutoShape 38"/>
              <p:cNvSpPr>
                <a:spLocks noChangeArrowheads="1"/>
              </p:cNvSpPr>
              <p:nvPr/>
            </p:nvSpPr>
            <p:spPr bwMode="auto">
              <a:xfrm flipH="1">
                <a:off x="7746" y="11346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4" name="AutoShape 37"/>
              <p:cNvSpPr>
                <a:spLocks noChangeArrowheads="1"/>
              </p:cNvSpPr>
              <p:nvPr/>
            </p:nvSpPr>
            <p:spPr bwMode="auto">
              <a:xfrm flipH="1">
                <a:off x="7863" y="10652"/>
                <a:ext cx="152" cy="105"/>
              </a:xfrm>
              <a:prstGeom prst="star5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>
              <a:off x="7365" y="11198"/>
              <a:ext cx="990" cy="5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8" name="Oval 34"/>
            <p:cNvSpPr>
              <a:spLocks noChangeArrowheads="1"/>
            </p:cNvSpPr>
            <p:nvPr/>
          </p:nvSpPr>
          <p:spPr bwMode="auto">
            <a:xfrm>
              <a:off x="6838" y="10524"/>
              <a:ext cx="675" cy="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9" name="Oval 33"/>
            <p:cNvSpPr>
              <a:spLocks noChangeArrowheads="1"/>
            </p:cNvSpPr>
            <p:nvPr/>
          </p:nvSpPr>
          <p:spPr bwMode="auto">
            <a:xfrm>
              <a:off x="7751" y="10495"/>
              <a:ext cx="414" cy="40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95" name="Group 1"/>
          <p:cNvGrpSpPr>
            <a:grpSpLocks/>
          </p:cNvGrpSpPr>
          <p:nvPr/>
        </p:nvGrpSpPr>
        <p:grpSpPr bwMode="auto">
          <a:xfrm>
            <a:off x="814146" y="4297077"/>
            <a:ext cx="2441119" cy="1872208"/>
            <a:chOff x="1704" y="10495"/>
            <a:chExt cx="2196" cy="1406"/>
          </a:xfrm>
        </p:grpSpPr>
        <p:grpSp>
          <p:nvGrpSpPr>
            <p:cNvPr id="96" name="Group 5"/>
            <p:cNvGrpSpPr>
              <a:grpSpLocks/>
            </p:cNvGrpSpPr>
            <p:nvPr/>
          </p:nvGrpSpPr>
          <p:grpSpPr bwMode="auto">
            <a:xfrm>
              <a:off x="1704" y="10495"/>
              <a:ext cx="2196" cy="1406"/>
              <a:chOff x="1704" y="7997"/>
              <a:chExt cx="2196" cy="1406"/>
            </a:xfrm>
          </p:grpSpPr>
          <p:grpSp>
            <p:nvGrpSpPr>
              <p:cNvPr id="100" name="Group 7"/>
              <p:cNvGrpSpPr>
                <a:grpSpLocks/>
              </p:cNvGrpSpPr>
              <p:nvPr/>
            </p:nvGrpSpPr>
            <p:grpSpPr bwMode="auto">
              <a:xfrm>
                <a:off x="1704" y="7997"/>
                <a:ext cx="2196" cy="1406"/>
                <a:chOff x="1704" y="7997"/>
                <a:chExt cx="2196" cy="1406"/>
              </a:xfrm>
            </p:grpSpPr>
            <p:grpSp>
              <p:nvGrpSpPr>
                <p:cNvPr id="102" name="Group 11"/>
                <p:cNvGrpSpPr>
                  <a:grpSpLocks/>
                </p:cNvGrpSpPr>
                <p:nvPr/>
              </p:nvGrpSpPr>
              <p:grpSpPr bwMode="auto">
                <a:xfrm>
                  <a:off x="1704" y="7997"/>
                  <a:ext cx="2196" cy="1406"/>
                  <a:chOff x="1704" y="7997"/>
                  <a:chExt cx="2196" cy="1406"/>
                </a:xfrm>
              </p:grpSpPr>
              <p:grpSp>
                <p:nvGrpSpPr>
                  <p:cNvPr id="106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459" y="8898"/>
                    <a:ext cx="685" cy="265"/>
                    <a:chOff x="2459" y="8898"/>
                    <a:chExt cx="685" cy="265"/>
                  </a:xfrm>
                </p:grpSpPr>
                <p:sp>
                  <p:nvSpPr>
                    <p:cNvPr id="12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7" y="9083"/>
                      <a:ext cx="77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2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77" y="9083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2" y="8898"/>
                      <a:ext cx="76" cy="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4" name="Oval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2" y="9069"/>
                      <a:ext cx="76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5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59" y="9059"/>
                      <a:ext cx="78" cy="7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7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852" y="8267"/>
                    <a:ext cx="379" cy="293"/>
                    <a:chOff x="4218" y="6999"/>
                    <a:chExt cx="405" cy="329"/>
                  </a:xfrm>
                </p:grpSpPr>
                <p:sp>
                  <p:nvSpPr>
                    <p:cNvPr id="116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246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7" name="Oval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0" y="7081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8" name="Oval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999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9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7163"/>
                      <a:ext cx="83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20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41" y="7163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10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653" y="8190"/>
                    <a:ext cx="378" cy="313"/>
                    <a:chOff x="3896" y="6095"/>
                    <a:chExt cx="404" cy="328"/>
                  </a:xfrm>
                </p:grpSpPr>
                <p:sp>
                  <p:nvSpPr>
                    <p:cNvPr id="111" name="Oval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095"/>
                      <a:ext cx="82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2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96" y="6259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3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8" y="6259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7" y="6342"/>
                      <a:ext cx="81" cy="81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115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6" y="6095"/>
                      <a:ext cx="81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109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31" y="7997"/>
                    <a:ext cx="0" cy="140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1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4" y="8700"/>
                    <a:ext cx="2196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3" name="AutoShape 10"/>
                <p:cNvSpPr>
                  <a:spLocks noChangeArrowheads="1"/>
                </p:cNvSpPr>
                <p:nvPr/>
              </p:nvSpPr>
              <p:spPr bwMode="auto">
                <a:xfrm flipH="1">
                  <a:off x="1852" y="8768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4" name="AutoShape 9"/>
                <p:cNvSpPr>
                  <a:spLocks noChangeArrowheads="1"/>
                </p:cNvSpPr>
                <p:nvPr/>
              </p:nvSpPr>
              <p:spPr bwMode="auto">
                <a:xfrm flipH="1">
                  <a:off x="2802" y="887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05" name="AutoShape 8"/>
                <p:cNvSpPr>
                  <a:spLocks noChangeArrowheads="1"/>
                </p:cNvSpPr>
                <p:nvPr/>
              </p:nvSpPr>
              <p:spPr bwMode="auto">
                <a:xfrm flipH="1">
                  <a:off x="3221" y="8413"/>
                  <a:ext cx="152" cy="105"/>
                </a:xfrm>
                <a:prstGeom prst="star5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101" name="Oval 6"/>
              <p:cNvSpPr>
                <a:spLocks noChangeArrowheads="1"/>
              </p:cNvSpPr>
              <p:nvPr/>
            </p:nvSpPr>
            <p:spPr bwMode="auto">
              <a:xfrm>
                <a:off x="2502" y="9221"/>
                <a:ext cx="75" cy="79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2231" y="11371"/>
              <a:ext cx="990" cy="53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8" name="Oval 3"/>
            <p:cNvSpPr>
              <a:spLocks noChangeArrowheads="1"/>
            </p:cNvSpPr>
            <p:nvPr/>
          </p:nvSpPr>
          <p:spPr bwMode="auto">
            <a:xfrm>
              <a:off x="2653" y="10652"/>
              <a:ext cx="414" cy="40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9" name="Oval 2"/>
            <p:cNvSpPr>
              <a:spLocks noChangeArrowheads="1"/>
            </p:cNvSpPr>
            <p:nvPr/>
          </p:nvSpPr>
          <p:spPr bwMode="auto">
            <a:xfrm>
              <a:off x="1704" y="10726"/>
              <a:ext cx="675" cy="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0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2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iterations formulated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17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Cluster </a:t>
            </a:r>
            <a:r>
              <a:rPr lang="en-US" sz="3200" b="1" i="1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:   center 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and set </a:t>
            </a:r>
            <a:r>
              <a:rPr lang="en-US" sz="3200" b="1" i="1" dirty="0">
                <a:solidFill>
                  <a:schemeClr val="tx2"/>
                </a:solidFill>
              </a:rPr>
              <a:t>S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(</a:t>
            </a:r>
            <a:r>
              <a:rPr lang="en-US" sz="3200" b="1" i="1" dirty="0">
                <a:solidFill>
                  <a:schemeClr val="tx2"/>
                </a:solidFill>
              </a:rPr>
              <a:t>k=1,…, 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K-Means method: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Specify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number of clusters, and initial centers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k=1,…,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k=1,…,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rule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centers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k=1,…, 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centers coincide with the previous ones, stop. Else go to 1.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8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3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Explanation of the </a:t>
            </a: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mean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18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Let S be in R</a:t>
            </a:r>
            <a:r>
              <a:rPr lang="en-US" sz="3200" b="1" baseline="30000" dirty="0">
                <a:solidFill>
                  <a:srgbClr val="7030A0"/>
                </a:solidFill>
              </a:rPr>
              <a:t>4 </a:t>
            </a:r>
            <a:r>
              <a:rPr lang="en-US" sz="3200" b="1" dirty="0">
                <a:solidFill>
                  <a:srgbClr val="7030A0"/>
                </a:solidFill>
              </a:rPr>
              <a:t>and consist of 3 objects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i1 =  </a:t>
            </a:r>
            <a:r>
              <a:rPr lang="en-US" sz="3200" b="1" dirty="0">
                <a:solidFill>
                  <a:srgbClr val="7030A0"/>
                </a:solidFill>
              </a:rPr>
              <a:t>(2,     1,     2,     0)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	i2 =  </a:t>
            </a:r>
            <a:r>
              <a:rPr lang="en-US" sz="3200" b="1" dirty="0">
                <a:solidFill>
                  <a:srgbClr val="7030A0"/>
                </a:solidFill>
              </a:rPr>
              <a:t>(1,     2,     0,     1)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	i3 =  </a:t>
            </a:r>
            <a:r>
              <a:rPr lang="en-US" sz="3200" b="1" dirty="0">
                <a:solidFill>
                  <a:srgbClr val="7030A0"/>
                </a:solidFill>
              </a:rPr>
              <a:t>(3,     0,     1,     5)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                                       ----------------------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Mean:                 </a:t>
            </a:r>
            <a:r>
              <a:rPr lang="en-US" sz="3200" b="1" dirty="0">
                <a:solidFill>
                  <a:schemeClr val="tx2"/>
                </a:solidFill>
              </a:rPr>
              <a:t>6/3   3/3  3/3  6/3        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Sum/</a:t>
            </a:r>
            <a:r>
              <a:rPr lang="en-US" sz="3200" b="1" dirty="0" err="1">
                <a:solidFill>
                  <a:schemeClr val="tx2"/>
                </a:solidFill>
              </a:rPr>
              <a:t>Nk</a:t>
            </a:r>
            <a:r>
              <a:rPr lang="en-US" sz="3200" b="1" dirty="0">
                <a:solidFill>
                  <a:srgbClr val="7030A0"/>
                </a:solidFill>
              </a:rPr>
              <a:t>              (2,     1,     1,     2)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26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"/>
            <a:ext cx="8964488" cy="9087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4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Explanation of the </a:t>
            </a:r>
            <a:r>
              <a:rPr lang="en-US" sz="4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distance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19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980728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Euclidean squared </a:t>
            </a:r>
            <a:r>
              <a:rPr lang="en-US" sz="4400" b="1" dirty="0">
                <a:solidFill>
                  <a:schemeClr val="tx2"/>
                </a:solidFill>
              </a:rPr>
              <a:t>distance</a:t>
            </a:r>
            <a:r>
              <a:rPr lang="en-US" sz="3200" b="1" dirty="0">
                <a:solidFill>
                  <a:schemeClr val="tx2"/>
                </a:solidFill>
              </a:rPr>
              <a:t>: 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dot product of the difference by itself 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                    </a:t>
            </a:r>
            <a:r>
              <a:rPr lang="en-US" sz="4000" b="1" i="1" dirty="0">
                <a:solidFill>
                  <a:schemeClr val="tx2"/>
                </a:solidFill>
              </a:rPr>
              <a:t>d(</a:t>
            </a:r>
            <a:r>
              <a:rPr lang="en-US" sz="4000" b="1" i="1" dirty="0" err="1">
                <a:solidFill>
                  <a:schemeClr val="tx2"/>
                </a:solidFill>
              </a:rPr>
              <a:t>i</a:t>
            </a:r>
            <a:r>
              <a:rPr lang="en-US" sz="4000" b="1" i="1" dirty="0">
                <a:solidFill>
                  <a:schemeClr val="tx2"/>
                </a:solidFill>
              </a:rPr>
              <a:t>, </a:t>
            </a:r>
            <a:r>
              <a:rPr lang="en-US" sz="4000" b="1" i="1" dirty="0" err="1">
                <a:solidFill>
                  <a:schemeClr val="tx2"/>
                </a:solidFill>
              </a:rPr>
              <a:t>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>
                <a:solidFill>
                  <a:schemeClr val="tx2"/>
                </a:solidFill>
              </a:rPr>
              <a:t>)=&lt;</a:t>
            </a:r>
            <a:r>
              <a:rPr lang="en-US" sz="4000" b="1" i="1" dirty="0" err="1">
                <a:solidFill>
                  <a:schemeClr val="tx2"/>
                </a:solidFill>
              </a:rPr>
              <a:t>i-c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 err="1">
                <a:solidFill>
                  <a:schemeClr val="tx2"/>
                </a:solidFill>
              </a:rPr>
              <a:t>,i-c</a:t>
            </a:r>
            <a:r>
              <a:rPr lang="en-US" sz="40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4000" b="1" i="1" dirty="0">
                <a:solidFill>
                  <a:schemeClr val="tx2"/>
                </a:solidFill>
              </a:rPr>
              <a:t> &gt;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object     	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>
                <a:solidFill>
                  <a:schemeClr val="tx2"/>
                </a:solidFill>
              </a:rPr>
              <a:t> =   </a:t>
            </a:r>
            <a:r>
              <a:rPr lang="en-US" sz="3200" b="1" dirty="0">
                <a:solidFill>
                  <a:srgbClr val="7030A0"/>
                </a:solidFill>
              </a:rPr>
              <a:t>(2,     1,     2,     0)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center       </a:t>
            </a:r>
            <a:r>
              <a:rPr lang="en-US" sz="3200" b="1" i="1" dirty="0">
                <a:solidFill>
                  <a:schemeClr val="tx2"/>
                </a:solidFill>
              </a:rPr>
              <a:t>c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 =  </a:t>
            </a:r>
            <a:r>
              <a:rPr lang="en-US" sz="3200" b="1" dirty="0">
                <a:solidFill>
                  <a:srgbClr val="7030A0"/>
                </a:solidFill>
              </a:rPr>
              <a:t>(1,     2,     0,     1)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 		          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i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  <a:sym typeface="Symbol" panose="05050102010706020507" pitchFamily="18" charset="2"/>
              </a:rPr>
              <a:t></a:t>
            </a:r>
            <a:r>
              <a:rPr lang="en-US" sz="3200" b="1" i="1" dirty="0">
                <a:solidFill>
                  <a:schemeClr val="tx2"/>
                </a:solidFill>
              </a:rPr>
              <a:t> c</a:t>
            </a:r>
            <a:r>
              <a:rPr lang="en-US" sz="3200" b="1" i="1" baseline="-25000" dirty="0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=</a:t>
            </a:r>
            <a:r>
              <a:rPr lang="en-US" sz="3200" b="1" dirty="0">
                <a:solidFill>
                  <a:srgbClr val="7030A0"/>
                </a:solidFill>
              </a:rPr>
              <a:t> (1,    -1,     2 ,  -1)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Distance:       </a:t>
            </a:r>
            <a:r>
              <a:rPr lang="en-US" sz="3200" b="1" dirty="0">
                <a:solidFill>
                  <a:schemeClr val="tx2"/>
                </a:solidFill>
              </a:rPr>
              <a:t>d(</a:t>
            </a:r>
            <a:r>
              <a:rPr lang="en-US" sz="3200" b="1" i="1" dirty="0" err="1">
                <a:solidFill>
                  <a:schemeClr val="tx2"/>
                </a:solidFill>
              </a:rPr>
              <a:t>i</a:t>
            </a:r>
            <a:r>
              <a:rPr lang="en-US" sz="3200" b="1" dirty="0" err="1">
                <a:solidFill>
                  <a:schemeClr val="tx2"/>
                </a:solidFill>
              </a:rPr>
              <a:t>,</a:t>
            </a:r>
            <a:r>
              <a:rPr lang="en-US" sz="3200" b="1" i="1" dirty="0" err="1">
                <a:solidFill>
                  <a:schemeClr val="tx2"/>
                </a:solidFill>
              </a:rPr>
              <a:t>c</a:t>
            </a:r>
            <a:r>
              <a:rPr lang="en-US" sz="32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  <a:r>
              <a:rPr lang="en-US" sz="3200" b="1" dirty="0">
                <a:solidFill>
                  <a:srgbClr val="7030A0"/>
                </a:solidFill>
              </a:rPr>
              <a:t> =(1)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+(-1)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+(2)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+(-1)</a:t>
            </a:r>
            <a:r>
              <a:rPr lang="en-US" sz="3200" b="1" baseline="30000" dirty="0">
                <a:solidFill>
                  <a:srgbClr val="7030A0"/>
                </a:solidFill>
              </a:rPr>
              <a:t>2</a:t>
            </a:r>
            <a:r>
              <a:rPr lang="en-US" sz="3200" b="1" dirty="0">
                <a:solidFill>
                  <a:srgbClr val="7030A0"/>
                </a:solidFill>
              </a:rPr>
              <a:t> = 7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9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394136" cy="9087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Смешанные шкалы</a:t>
            </a:r>
            <a:r>
              <a:rPr lang="en-US" sz="4400" dirty="0"/>
              <a:t>:</a:t>
            </a:r>
            <a:br>
              <a:rPr lang="en-US" sz="4400" dirty="0"/>
            </a:br>
            <a:r>
              <a:rPr lang="ru-RU" dirty="0"/>
              <a:t>Иллюстративные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78181"/>
              </p:ext>
            </p:extLst>
          </p:nvPr>
        </p:nvGraphicFramePr>
        <p:xfrm>
          <a:off x="467544" y="1700808"/>
          <a:ext cx="8352929" cy="43020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Company name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US" sz="2400" b="1" dirty="0">
                          <a:effectLst/>
                        </a:rPr>
                        <a:t>b</a:t>
                      </a:r>
                      <a:r>
                        <a:rPr lang="en-GB" sz="2400" b="1" dirty="0">
                          <a:effectLst/>
                        </a:rPr>
                        <a:t>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AA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Aversiona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Antyops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Astonite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1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Bayermart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Breaktops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Bumchista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Yes</a:t>
                      </a:r>
                      <a:endParaRPr lang="ru-RU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Civiok</a:t>
                      </a:r>
                      <a:endParaRPr lang="ru-RU" sz="24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 </a:t>
                      </a:r>
                      <a:r>
                        <a:rPr lang="en-GB" sz="2400" dirty="0" err="1">
                          <a:effectLst/>
                        </a:rPr>
                        <a:t>Cyberdam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3528" y="1030271"/>
            <a:ext cx="8820472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Companies characterized by mixed scale features; first three companies making product </a:t>
            </a:r>
            <a:r>
              <a: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 next three making product </a:t>
            </a:r>
            <a:r>
              <a: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and the last two product </a:t>
            </a:r>
            <a:r>
              <a: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4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964488" cy="936104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5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en-US" sz="3600" b="1" dirty="0"/>
              <a:t>Applying K-Means method to Iris dataset</a:t>
            </a:r>
            <a:br>
              <a:rPr lang="en-US" sz="3600" b="1" dirty="0"/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20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-49477" y="1052737"/>
            <a:ext cx="9144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Step </a:t>
            </a:r>
            <a:r>
              <a:rPr lang="en-US" sz="4000" b="1" dirty="0">
                <a:solidFill>
                  <a:schemeClr val="accent1"/>
                </a:solidFill>
                <a:sym typeface="Symbol"/>
              </a:rPr>
              <a:t></a:t>
            </a: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1</a:t>
            </a:r>
            <a:r>
              <a:rPr lang="en-US" sz="4000" b="1" dirty="0">
                <a:solidFill>
                  <a:schemeClr val="accent1"/>
                </a:solidFill>
              </a:rPr>
              <a:t>. Standardization (options):</a:t>
            </a:r>
          </a:p>
          <a:p>
            <a:endParaRPr lang="en-US" sz="2800" b="1" dirty="0"/>
          </a:p>
          <a:p>
            <a:pPr marL="514350" indent="-514350">
              <a:buAutoNum type="alphaUcPeriod"/>
            </a:pPr>
            <a:r>
              <a:rPr lang="en-US" sz="2800" b="1" dirty="0"/>
              <a:t>No pre-processing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(Why? </a:t>
            </a:r>
            <a:r>
              <a:rPr lang="en-US" sz="2800" b="1" dirty="0">
                <a:solidFill>
                  <a:srgbClr val="0070C0"/>
                </a:solidFill>
              </a:rPr>
              <a:t>All measurements relate to elements of the same flower and use the same unit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B.</a:t>
            </a:r>
            <a:r>
              <a:rPr lang="en-US" sz="2800" b="1" dirty="0"/>
              <a:t> Z-scoring: Each feature centered by its mean and normalized by its standard deviation 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(Why? </a:t>
            </a:r>
            <a:r>
              <a:rPr lang="en-US" sz="2800" b="1" dirty="0">
                <a:solidFill>
                  <a:srgbClr val="0070C0"/>
                </a:solidFill>
              </a:rPr>
              <a:t>Everybody does so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C.</a:t>
            </a:r>
            <a:r>
              <a:rPr lang="en-US" sz="2800" b="1" dirty="0"/>
              <a:t> Each feature centered by its mean and normalized by its range </a:t>
            </a:r>
            <a:r>
              <a:rPr lang="en-US" sz="2800" b="1" dirty="0">
                <a:solidFill>
                  <a:schemeClr val="tx2"/>
                </a:solidFill>
              </a:rPr>
              <a:t>(Why? </a:t>
            </a:r>
            <a:r>
              <a:rPr lang="en-US" sz="2800" b="1" dirty="0">
                <a:solidFill>
                  <a:srgbClr val="0070C0"/>
                </a:solidFill>
              </a:rPr>
              <a:t>Dividing by range is better than by the standard deviation – see next slide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2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4261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 , 6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/>
              <a:t>Why dividing by range can be better than dividing by </a:t>
            </a:r>
            <a:r>
              <a:rPr lang="en-US" b="1" dirty="0" err="1"/>
              <a:t>std</a:t>
            </a:r>
            <a:r>
              <a:rPr lang="en-US" b="1" dirty="0"/>
              <a:t> for clustering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937526" cy="175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20" y="4352545"/>
                <a:ext cx="8424936" cy="125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/>
                              <a:ea typeface="Cambria Math"/>
                              <a:sym typeface="Symbol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𝑏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  <a:sym typeface="Symbol"/>
                        </a:rPr>
                        <m:t>&gt; &gt; </m:t>
                      </m:r>
                      <m:sSub>
                        <m:sSubPr>
                          <m:ctrlPr>
                            <a:rPr lang="ru-RU" sz="4000" i="1" smtClean="0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a:rPr lang="ru-RU" sz="4000" i="1">
                              <a:latin typeface="Cambria Math"/>
                              <a:ea typeface="Cambria Math"/>
                              <a:sym typeface="Symbol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𝑎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  <a:ea typeface="Cambria Math"/>
                          <a:sym typeface="Symbol"/>
                        </a:rPr>
                        <m:t>               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n-US" sz="4000" b="0" i="1" smtClean="0">
                          <a:latin typeface="Cambria Math"/>
                          <a:sym typeface="Symbol"/>
                        </a:rPr>
                        <m:t>&lt; &lt;</m:t>
                      </m:r>
                      <m:f>
                        <m:fPr>
                          <m:ctrlPr>
                            <a:rPr lang="ru-RU" sz="4000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40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ru-RU" sz="40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4000" baseline="-25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52545"/>
                <a:ext cx="8424936" cy="12506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право 8"/>
          <p:cNvSpPr/>
          <p:nvPr/>
        </p:nvSpPr>
        <p:spPr>
          <a:xfrm>
            <a:off x="3419872" y="4769988"/>
            <a:ext cx="978408" cy="342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504" y="5603208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Counter-intuitive: (b) divides dataset, thus better, (a) not, thus worse for clustering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6879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5094"/>
            <a:ext cx="7962088" cy="620688"/>
          </a:xfrm>
        </p:spPr>
        <p:txBody>
          <a:bodyPr>
            <a:normAutofit fontScale="90000"/>
          </a:bodyPr>
          <a:lstStyle/>
          <a:p>
            <a:br>
              <a:rPr lang="en-US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</a:br>
            <a:r>
              <a:rPr lang="en-US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150x4</a:t>
            </a:r>
            <a:r>
              <a:rPr lang="ru-RU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 </a:t>
            </a:r>
            <a:r>
              <a:rPr lang="en-GB" altLang="ru-RU" sz="32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Anderson–Fisher       </a:t>
            </a:r>
            <a:r>
              <a:rPr lang="en-US" sz="4400" dirty="0"/>
              <a:t>Iris Dataset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22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71020" y="966279"/>
            <a:ext cx="680195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Iris flower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142911" y="2760500"/>
            <a:ext cx="601819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150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4 data of three taxa: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                                       </a:t>
            </a:r>
            <a:r>
              <a:rPr lang="ru-RU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	</a:t>
            </a:r>
            <a:r>
              <a:rPr lang="en-US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Taxon</a:t>
            </a:r>
            <a:endParaRPr lang="en-GB" altLang="ru-RU" sz="2000" dirty="0">
              <a:latin typeface="Arial" pitchFamily="34" charset="0"/>
              <a:ea typeface="Times New Roman" pitchFamily="18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    #1-50     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</a:t>
            </a:r>
            <a:r>
              <a:rPr lang="en-US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	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setosa</a:t>
            </a:r>
            <a:r>
              <a:rPr lang="en-GB" sz="2400" dirty="0">
                <a:solidFill>
                  <a:srgbClr val="002060"/>
                </a:solidFill>
              </a:rPr>
              <a:t> (diploid)</a:t>
            </a:r>
            <a:endParaRPr lang="en-GB" altLang="ru-RU" sz="2400" dirty="0">
              <a:solidFill>
                <a:srgbClr val="00206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          #51-100 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      </a:t>
            </a:r>
            <a:r>
              <a:rPr kumimoji="0" lang="en-US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	</a:t>
            </a:r>
            <a:r>
              <a:rPr kumimoji="0" lang="en-GB" altLang="ru-RU" sz="24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GB" sz="2400" i="1" dirty="0">
                <a:solidFill>
                  <a:srgbClr val="002060"/>
                </a:solidFill>
              </a:rPr>
              <a:t>Iris </a:t>
            </a:r>
            <a:r>
              <a:rPr lang="en-GB" sz="2400" i="1" dirty="0" err="1">
                <a:solidFill>
                  <a:srgbClr val="002060"/>
                </a:solidFill>
              </a:rPr>
              <a:t>versicolor</a:t>
            </a:r>
            <a:r>
              <a:rPr lang="en-GB" sz="2400" dirty="0">
                <a:solidFill>
                  <a:srgbClr val="002060"/>
                </a:solidFill>
              </a:rPr>
              <a:t> (</a:t>
            </a:r>
            <a:r>
              <a:rPr lang="en-GB" sz="2400" dirty="0" err="1">
                <a:solidFill>
                  <a:srgbClr val="002060"/>
                </a:solidFill>
              </a:rPr>
              <a:t>tetraploid</a:t>
            </a:r>
            <a:r>
              <a:rPr lang="en-GB" sz="2400" dirty="0">
                <a:solidFill>
                  <a:srgbClr val="002060"/>
                </a:solidFill>
              </a:rPr>
              <a:t>) </a:t>
            </a:r>
            <a:endParaRPr kumimoji="0" lang="en-GB" altLang="ru-RU" sz="2400" b="0" i="0" u="none" strike="noStrike" cap="none" normalizeH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       #101-150  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ru-RU" altLang="ru-RU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  </a:t>
            </a:r>
            <a:r>
              <a:rPr lang="en-GB" sz="2400" i="1" dirty="0">
                <a:solidFill>
                  <a:srgbClr val="002060"/>
                </a:solidFill>
              </a:rPr>
              <a:t>Iris virginica</a:t>
            </a:r>
            <a:r>
              <a:rPr lang="en-GB" sz="2400" dirty="0">
                <a:solidFill>
                  <a:srgbClr val="002060"/>
                </a:solidFill>
              </a:rPr>
              <a:t> (</a:t>
            </a:r>
            <a:r>
              <a:rPr lang="en-GB" sz="2400" dirty="0" err="1">
                <a:solidFill>
                  <a:srgbClr val="002060"/>
                </a:solidFill>
              </a:rPr>
              <a:t>hexaploid</a:t>
            </a:r>
            <a:r>
              <a:rPr lang="en-GB" sz="2400" dirty="0">
                <a:solidFill>
                  <a:srgbClr val="002060"/>
                </a:solidFill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GB" altLang="ru-RU" sz="2400" dirty="0">
              <a:solidFill>
                <a:srgbClr val="002060"/>
              </a:solidFill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Features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W1	 Sepal length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W2	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Sepal width</a:t>
            </a:r>
            <a:endParaRPr kumimoji="0" lang="en-GB" altLang="ru-RU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W3	 Petal length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  <a:sym typeface="Symbol"/>
              </a:rPr>
              <a:t>W4</a:t>
            </a:r>
            <a:r>
              <a:rPr lang="en-GB" altLang="ru-RU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 	 Petal width</a:t>
            </a:r>
            <a:endParaRPr kumimoji="0" lang="en-GB" altLang="ru-RU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itchFamily="34" charset="0"/>
              <a:cs typeface="Arial" pitchFamily="34" charset="0"/>
              <a:sym typeface="Symbol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  Taxa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240px-Mountain_iris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00" y="1408561"/>
            <a:ext cx="3200485" cy="34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595747" y="1351940"/>
            <a:ext cx="6792514" cy="2523496"/>
            <a:chOff x="207" y="1375"/>
            <a:chExt cx="10699" cy="2656"/>
          </a:xfrm>
        </p:grpSpPr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5567" y="1375"/>
              <a:ext cx="5339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32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Sepal </a:t>
              </a:r>
              <a:r>
                <a:rPr kumimoji="0" lang="en-GB" altLang="ru-RU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Чашелистик</a:t>
              </a:r>
              <a:endParaRPr kumimoji="0" lang="en-GB" altLang="ru-RU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Petal </a:t>
              </a:r>
              <a:r>
                <a:rPr kumimoji="0" lang="en-GB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Лепесток</a:t>
              </a:r>
              <a:endPara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6"/>
            <p:cNvSpPr>
              <a:spLocks noChangeShapeType="1"/>
            </p:cNvSpPr>
            <p:nvPr/>
          </p:nvSpPr>
          <p:spPr bwMode="auto">
            <a:xfrm flipH="1">
              <a:off x="1506" y="2557"/>
              <a:ext cx="3910" cy="49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H="1">
              <a:off x="207" y="1940"/>
              <a:ext cx="5339" cy="2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 flipH="1">
              <a:off x="2644" y="1970"/>
              <a:ext cx="2872" cy="206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3"/>
            <p:cNvSpPr>
              <a:spLocks noChangeShapeType="1"/>
            </p:cNvSpPr>
            <p:nvPr/>
          </p:nvSpPr>
          <p:spPr bwMode="auto">
            <a:xfrm flipH="1">
              <a:off x="1379" y="2557"/>
              <a:ext cx="4037" cy="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BE8B6-AB04-4911-8B7A-75CC58E540D4}"/>
              </a:ext>
            </a:extLst>
          </p:cNvPr>
          <p:cNvSpPr txBox="1"/>
          <p:nvPr/>
        </p:nvSpPr>
        <p:spPr>
          <a:xfrm>
            <a:off x="5749837" y="5423571"/>
            <a:ext cx="3200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ru-RU" sz="4000" dirty="0">
                <a:solidFill>
                  <a:srgbClr val="002060"/>
                </a:solidFill>
                <a:latin typeface="Arial" pitchFamily="34" charset="0"/>
                <a:cs typeface="Arial" pitchFamily="34" charset="0"/>
                <a:sym typeface="Symbol"/>
              </a:rPr>
              <a:t>Metadata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2639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59680"/>
            <a:ext cx="8748464" cy="8168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</a:t>
            </a:r>
            <a:br>
              <a:rPr lang="ru-RU" sz="3200" dirty="0"/>
            </a:br>
            <a:r>
              <a:rPr lang="en-US" sz="3200" b="1" dirty="0"/>
              <a:t>Iris, features</a:t>
            </a:r>
            <a:r>
              <a:rPr lang="en-US" sz="3200" dirty="0"/>
              <a:t> w1, w2, w3, w4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662992"/>
            <a:ext cx="9036496" cy="61950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pPr lvl="1"/>
            <a:endParaRPr lang="ru-RU" b="1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23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4672" y="523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051720" y="460166"/>
          <a:ext cx="4392488" cy="48146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502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#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Iris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8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w1 w2  w3 w4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6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7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8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9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 …</a:t>
                      </a:r>
                      <a:r>
                        <a:rPr lang="en-GB" sz="2400" baseline="0" dirty="0">
                          <a:effectLst/>
                        </a:rPr>
                        <a:t>                        </a:t>
                      </a:r>
                      <a:r>
                        <a:rPr lang="ru-RU" sz="24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r>
                        <a:rPr lang="en-GB" sz="2400" dirty="0">
                          <a:effectLst/>
                        </a:rPr>
                        <a:t> 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5.1 3.5 1.4  0.3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4.4 3.2 1.3  0.2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4.4 3.0 1.3  0.2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5.0 3.5 1.6  0.6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5.1 3.8 1.6  0.2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4.9 3.1 1.5  0.2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5.0 3.2 1.2  0.2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4.6 3.2 1.4  0.2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5.0 3.3 1.4  0.2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…..                    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5.1 3.5 1.4  0.2 </a:t>
                      </a:r>
                      <a:endParaRPr lang="ru-RU" sz="2400" dirty="0">
                        <a:effectLst/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5830" y="5240408"/>
            <a:ext cx="8514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5127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K-Means,7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Preprocessing options at Iris dataset 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24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0.  Specify K=3 and specimens 1, 51, 101 as initial centers (because of preliminary knowledge). Then run iterations of K-Means: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A.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 preprocessing)</a:t>
            </a:r>
            <a:r>
              <a:rPr lang="en-US" sz="3200" b="1" dirty="0">
                <a:solidFill>
                  <a:schemeClr val="tx2"/>
                </a:solidFill>
              </a:rPr>
              <a:t> Converged in  4 iterations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	</a:t>
            </a:r>
            <a:r>
              <a:rPr lang="en-US" sz="3200" b="1" dirty="0"/>
              <a:t>B.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(Z scoring)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Converged in 7 iterations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C.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(Normalizing by range)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2"/>
                </a:solidFill>
              </a:rPr>
              <a:t>Converged in  5 iterations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2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8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</a:t>
            </a:r>
            <a:r>
              <a:rPr lang="en-US" sz="49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Confusion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regarding Ground Truth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25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Partition of Iris dataset using K-Means method: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    Ground Truth:  Taxa       </a:t>
            </a:r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r>
              <a:rPr lang="en-US" sz="3200" b="1" dirty="0">
                <a:solidFill>
                  <a:srgbClr val="7030A0"/>
                </a:solidFill>
              </a:rPr>
              <a:t>   T2   T3 Total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   	</a:t>
            </a:r>
            <a:r>
              <a:rPr lang="en-US" sz="3200" b="1" dirty="0"/>
              <a:t>A.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 preprocessing) 	           </a:t>
            </a:r>
            <a:r>
              <a:rPr lang="en-US" sz="2800" b="1" dirty="0">
                <a:solidFill>
                  <a:schemeClr val="tx2"/>
                </a:solidFill>
              </a:rPr>
              <a:t>50     0       0    50	 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     16 errors                       </a:t>
            </a:r>
            <a:r>
              <a:rPr lang="en-US" sz="2800" b="1" dirty="0">
                <a:solidFill>
                  <a:schemeClr val="tx2"/>
                </a:solidFill>
              </a:rPr>
              <a:t>	    0    48     </a:t>
            </a:r>
            <a:r>
              <a:rPr lang="en-US" sz="2800" b="1" dirty="0">
                <a:solidFill>
                  <a:srgbClr val="C00000"/>
                </a:solidFill>
              </a:rPr>
              <a:t>14</a:t>
            </a:r>
            <a:r>
              <a:rPr lang="en-US" sz="2800" b="1" dirty="0">
                <a:solidFill>
                  <a:schemeClr val="tx2"/>
                </a:solidFill>
              </a:rPr>
              <a:t>     62	 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                                  	          0       </a:t>
            </a:r>
            <a:r>
              <a:rPr lang="en-US" sz="2800" b="1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chemeClr val="tx2"/>
                </a:solidFill>
              </a:rPr>
              <a:t>     36    38	 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 	</a:t>
            </a:r>
            <a:r>
              <a:rPr lang="en-US" sz="3200" b="1" dirty="0"/>
              <a:t>B.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(Z scoring)</a:t>
            </a:r>
            <a:r>
              <a:rPr lang="en-US" sz="3200" b="1" dirty="0"/>
              <a:t>   </a:t>
            </a:r>
            <a:r>
              <a:rPr lang="en-US" sz="3200" b="1" dirty="0">
                <a:solidFill>
                  <a:schemeClr val="tx2"/>
                </a:solidFill>
              </a:rPr>
              <a:t>         	        </a:t>
            </a:r>
            <a:r>
              <a:rPr lang="en-US" sz="2800" b="1" dirty="0">
                <a:solidFill>
                  <a:schemeClr val="tx2"/>
                </a:solidFill>
              </a:rPr>
              <a:t>50      0     0      50	 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     28 errors                       </a:t>
            </a:r>
            <a:r>
              <a:rPr lang="en-US" sz="2800" b="1" dirty="0">
                <a:solidFill>
                  <a:schemeClr val="tx2"/>
                </a:solidFill>
              </a:rPr>
              <a:t>	      0    39    </a:t>
            </a:r>
            <a:r>
              <a:rPr lang="en-US" sz="2800" b="1" dirty="0">
                <a:solidFill>
                  <a:srgbClr val="C00000"/>
                </a:solidFill>
              </a:rPr>
              <a:t>17</a:t>
            </a:r>
            <a:r>
              <a:rPr lang="en-US" sz="2800" b="1" dirty="0">
                <a:solidFill>
                  <a:schemeClr val="tx2"/>
                </a:solidFill>
              </a:rPr>
              <a:t>    56	 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                                      	            0    </a:t>
            </a:r>
            <a:r>
              <a:rPr lang="en-US" sz="2800" b="1" dirty="0">
                <a:solidFill>
                  <a:srgbClr val="C00000"/>
                </a:solidFill>
              </a:rPr>
              <a:t>11</a:t>
            </a:r>
            <a:r>
              <a:rPr lang="en-US" sz="2800" b="1" dirty="0">
                <a:solidFill>
                  <a:schemeClr val="tx2"/>
                </a:solidFill>
              </a:rPr>
              <a:t>    33    44 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r>
              <a:rPr lang="en-US" sz="3200" b="1" dirty="0">
                <a:solidFill>
                  <a:schemeClr val="tx2"/>
                </a:solidFill>
              </a:rPr>
              <a:t>	</a:t>
            </a:r>
            <a:r>
              <a:rPr lang="en-US" sz="3200" b="1" dirty="0"/>
              <a:t>C.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2400" b="1" dirty="0"/>
              <a:t>(Norm. by range)</a:t>
            </a:r>
            <a:r>
              <a:rPr lang="en-US" sz="3200" b="1" dirty="0"/>
              <a:t> </a:t>
            </a:r>
            <a:r>
              <a:rPr lang="en-US" sz="2800" b="1" dirty="0">
                <a:solidFill>
                  <a:schemeClr val="tx2"/>
                </a:solidFill>
              </a:rPr>
              <a:t>   	         50      0      0    50	</a:t>
            </a: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Cl1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  </a:t>
            </a:r>
            <a:r>
              <a:rPr lang="en-US" sz="2800" b="1" dirty="0">
                <a:solidFill>
                  <a:srgbClr val="C00000"/>
                </a:solidFill>
              </a:rPr>
              <a:t>17 errors</a:t>
            </a:r>
            <a:r>
              <a:rPr lang="en-US" sz="2800" b="1" dirty="0">
                <a:solidFill>
                  <a:schemeClr val="tx2"/>
                </a:solidFill>
              </a:rPr>
              <a:t>			                0    47   </a:t>
            </a:r>
            <a:r>
              <a:rPr lang="en-US" sz="2800" b="1" dirty="0">
                <a:solidFill>
                  <a:srgbClr val="C00000"/>
                </a:solidFill>
              </a:rPr>
              <a:t> 14   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61</a:t>
            </a: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rgbClr val="7030A0"/>
                </a:solidFill>
              </a:rPr>
              <a:t>Cl2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     					                           0      </a:t>
            </a:r>
            <a:r>
              <a:rPr lang="en-US" sz="2800" b="1" dirty="0">
                <a:solidFill>
                  <a:srgbClr val="C00000"/>
                </a:solidFill>
              </a:rPr>
              <a:t>3 </a:t>
            </a:r>
            <a:r>
              <a:rPr lang="en-US" sz="2800" b="1" dirty="0">
                <a:solidFill>
                  <a:schemeClr val="tx2"/>
                </a:solidFill>
              </a:rPr>
              <a:t>   36    39	</a:t>
            </a:r>
            <a:r>
              <a:rPr lang="en-US" sz="2800" b="1" dirty="0">
                <a:solidFill>
                  <a:srgbClr val="7030A0"/>
                </a:solidFill>
              </a:rPr>
              <a:t>Cl3</a:t>
            </a:r>
          </a:p>
          <a:p>
            <a:endParaRPr lang="en-US" sz="3200" b="1" dirty="0">
              <a:solidFill>
                <a:schemeClr val="tx2"/>
              </a:solidFill>
            </a:endParaRPr>
          </a:p>
          <a:p>
            <a:r>
              <a:rPr lang="en-US" sz="3200" b="1" dirty="0">
                <a:solidFill>
                  <a:schemeClr val="tx2"/>
                </a:solidFill>
              </a:rPr>
              <a:t>		     	</a:t>
            </a:r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93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/>
          </a:bodyPr>
          <a:lstStyle/>
          <a:p>
            <a:r>
              <a:rPr lang="ru-RU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Преимущества метода к-средних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26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600" b="1" dirty="0">
                <a:solidFill>
                  <a:schemeClr val="tx2"/>
                </a:solidFill>
              </a:rPr>
              <a:t>Моделирует формирование типологии</a:t>
            </a:r>
            <a:r>
              <a:rPr lang="en-US" sz="3600" b="1" dirty="0">
                <a:solidFill>
                  <a:schemeClr val="tx2"/>
                </a:solidFill>
              </a:rPr>
              <a:t> (</a:t>
            </a:r>
            <a:r>
              <a:rPr lang="ru-RU" sz="3600" b="1" dirty="0">
                <a:solidFill>
                  <a:srgbClr val="C00000"/>
                </a:solidFill>
              </a:rPr>
              <a:t>вопрос</a:t>
            </a:r>
            <a:r>
              <a:rPr lang="en-US" sz="3600" b="1" dirty="0">
                <a:solidFill>
                  <a:srgbClr val="C00000"/>
                </a:solidFill>
              </a:rPr>
              <a:t>: </a:t>
            </a:r>
            <a:r>
              <a:rPr lang="ru-RU" sz="3600" b="1" dirty="0">
                <a:solidFill>
                  <a:srgbClr val="C00000"/>
                </a:solidFill>
              </a:rPr>
              <a:t>что такое типология</a:t>
            </a:r>
            <a:r>
              <a:rPr lang="en-US" sz="3600" b="1" dirty="0">
                <a:solidFill>
                  <a:schemeClr val="tx2"/>
                </a:solidFill>
              </a:rPr>
              <a:t>?)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600" b="1" dirty="0">
                <a:solidFill>
                  <a:schemeClr val="tx2"/>
                </a:solidFill>
              </a:rPr>
              <a:t>Вычисления соответствуют интуиции</a:t>
            </a: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600" b="1" dirty="0">
                <a:solidFill>
                  <a:schemeClr val="tx2"/>
                </a:solidFill>
              </a:rPr>
              <a:t>Процесс вычислений не требует дополнительной памяти и эффективен</a:t>
            </a: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b="1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3600" b="1" dirty="0">
                <a:solidFill>
                  <a:schemeClr val="tx2"/>
                </a:solidFill>
              </a:rPr>
              <a:t>Вычисления легко параллелизировать для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ru-RU" sz="3600" b="1" dirty="0">
                <a:solidFill>
                  <a:schemeClr val="tx2"/>
                </a:solidFill>
              </a:rPr>
              <a:t>больших</a:t>
            </a:r>
            <a:r>
              <a:rPr lang="en-US" sz="3600" b="1" dirty="0">
                <a:solidFill>
                  <a:schemeClr val="tx2"/>
                </a:solidFill>
              </a:rPr>
              <a:t>/</a:t>
            </a:r>
            <a:r>
              <a:rPr lang="ru-RU" sz="3600" b="1" dirty="0">
                <a:solidFill>
                  <a:schemeClr val="tx2"/>
                </a:solidFill>
              </a:rPr>
              <a:t>распределенных данных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35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1754"/>
            <a:ext cx="8964488" cy="1188601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ru-RU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Недостатки метода к-средних</a:t>
            </a:r>
            <a:br>
              <a:rPr lang="en-US" sz="3600" b="1" dirty="0"/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27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2308" y="1237228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2"/>
                </a:solidFill>
              </a:rPr>
              <a:t>(1)</a:t>
            </a:r>
            <a:r>
              <a:rPr lang="ru-RU" sz="3600" dirty="0">
                <a:solidFill>
                  <a:schemeClr val="tx2"/>
                </a:solidFill>
              </a:rPr>
              <a:t>Непонятно, остановится ли процесс перехода к новым итерациям</a:t>
            </a:r>
            <a:r>
              <a:rPr lang="en-US" sz="3600" dirty="0">
                <a:solidFill>
                  <a:schemeClr val="tx2"/>
                </a:solidFill>
              </a:rPr>
              <a:t>  [</a:t>
            </a:r>
            <a:r>
              <a:rPr lang="ru-RU" sz="3600" dirty="0">
                <a:solidFill>
                  <a:srgbClr val="0070C0"/>
                </a:solidFill>
              </a:rPr>
              <a:t>Ответ</a:t>
            </a:r>
            <a:r>
              <a:rPr lang="en-US" sz="3600" dirty="0">
                <a:solidFill>
                  <a:srgbClr val="0070C0"/>
                </a:solidFill>
              </a:rPr>
              <a:t>: </a:t>
            </a:r>
            <a:r>
              <a:rPr lang="ru-RU" sz="3600" dirty="0">
                <a:solidFill>
                  <a:srgbClr val="0070C0"/>
                </a:solidFill>
              </a:rPr>
              <a:t> Да</a:t>
            </a:r>
            <a:r>
              <a:rPr lang="en-US" sz="3600" dirty="0">
                <a:solidFill>
                  <a:srgbClr val="0070C0"/>
                </a:solidFill>
              </a:rPr>
              <a:t>, </a:t>
            </a:r>
            <a:r>
              <a:rPr lang="ru-RU" sz="3600" dirty="0">
                <a:solidFill>
                  <a:srgbClr val="0070C0"/>
                </a:solidFill>
              </a:rPr>
              <a:t>доказывается далее</a:t>
            </a:r>
            <a:r>
              <a:rPr lang="en-US" sz="3600" dirty="0">
                <a:solidFill>
                  <a:srgbClr val="0070C0"/>
                </a:solidFill>
              </a:rPr>
              <a:t>.</a:t>
            </a:r>
            <a:r>
              <a:rPr lang="en-US" sz="3600" dirty="0">
                <a:solidFill>
                  <a:schemeClr val="tx2"/>
                </a:solidFill>
              </a:rPr>
              <a:t>]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2"/>
                </a:solidFill>
              </a:rPr>
              <a:t>(2) </a:t>
            </a:r>
            <a:r>
              <a:rPr lang="ru-RU" sz="3600" dirty="0">
                <a:solidFill>
                  <a:schemeClr val="tx2"/>
                </a:solidFill>
              </a:rPr>
              <a:t>Результат зависит от инициализации</a:t>
            </a:r>
            <a:r>
              <a:rPr lang="en-US" sz="3600" dirty="0">
                <a:solidFill>
                  <a:schemeClr val="tx2"/>
                </a:solidFill>
              </a:rPr>
              <a:t> (</a:t>
            </a:r>
            <a:r>
              <a:rPr lang="ru-RU" sz="3600" dirty="0">
                <a:solidFill>
                  <a:schemeClr val="tx2"/>
                </a:solidFill>
              </a:rPr>
              <a:t>см. следующие </a:t>
            </a:r>
            <a:r>
              <a:rPr lang="en-US" sz="3600" dirty="0">
                <a:solidFill>
                  <a:schemeClr val="tx2"/>
                </a:solidFill>
              </a:rPr>
              <a:t>2</a:t>
            </a:r>
            <a:r>
              <a:rPr lang="ru-RU" sz="3600" dirty="0">
                <a:solidFill>
                  <a:schemeClr val="tx2"/>
                </a:solidFill>
              </a:rPr>
              <a:t> слайда)</a:t>
            </a:r>
            <a:r>
              <a:rPr lang="en-US" sz="3600" dirty="0">
                <a:solidFill>
                  <a:schemeClr val="tx2"/>
                </a:solidFill>
              </a:rPr>
              <a:t>: </a:t>
            </a:r>
            <a:r>
              <a:rPr lang="ru-RU" sz="3600" dirty="0">
                <a:solidFill>
                  <a:schemeClr val="tx2"/>
                </a:solidFill>
              </a:rPr>
              <a:t>Как это делать хорошо</a:t>
            </a:r>
            <a:r>
              <a:rPr lang="en-US" sz="3600" dirty="0">
                <a:solidFill>
                  <a:schemeClr val="tx2"/>
                </a:solidFill>
              </a:rPr>
              <a:t>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tx2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tx2"/>
                </a:solidFill>
              </a:rPr>
              <a:t>(3)</a:t>
            </a:r>
            <a:r>
              <a:rPr lang="ru-RU" sz="3600" dirty="0">
                <a:solidFill>
                  <a:schemeClr val="tx2"/>
                </a:solidFill>
              </a:rPr>
              <a:t>Как помочь в выборе числа кластеров </a:t>
            </a:r>
            <a:r>
              <a:rPr lang="en-US" sz="3600" dirty="0">
                <a:solidFill>
                  <a:schemeClr val="tx2"/>
                </a:solidFill>
              </a:rPr>
              <a:t>K?</a:t>
            </a:r>
          </a:p>
          <a:p>
            <a:r>
              <a:rPr lang="en-US" sz="3600" dirty="0">
                <a:solidFill>
                  <a:srgbClr val="C00000"/>
                </a:solidFill>
              </a:rPr>
              <a:t>  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  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7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tx2"/>
                </a:solidFill>
              </a:rPr>
              <a:t>Results heavily depend on initialization, 1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28</a:t>
            </a:fld>
            <a:endParaRPr lang="ru-RU"/>
          </a:p>
        </p:txBody>
      </p:sp>
      <p:sp>
        <p:nvSpPr>
          <p:cNvPr id="3" name="Text Box 120"/>
          <p:cNvSpPr txBox="1">
            <a:spLocks noChangeArrowheads="1"/>
          </p:cNvSpPr>
          <p:nvPr/>
        </p:nvSpPr>
        <p:spPr bwMode="auto">
          <a:xfrm>
            <a:off x="3236419" y="1196752"/>
            <a:ext cx="590758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Cambria Math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4168" y="1196753"/>
            <a:ext cx="305983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 clearly visible</a:t>
            </a:r>
          </a:p>
          <a:p>
            <a:r>
              <a:rPr lang="en-US" sz="2800" b="1" dirty="0"/>
              <a:t>clusters case.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tx2"/>
                </a:solidFill>
              </a:rPr>
              <a:t>Top: </a:t>
            </a:r>
          </a:p>
          <a:p>
            <a:r>
              <a:rPr lang="en-US" sz="2400" b="1" dirty="0"/>
              <a:t>Reasonable location </a:t>
            </a:r>
          </a:p>
          <a:p>
            <a:r>
              <a:rPr lang="en-US" sz="2400" b="1" dirty="0"/>
              <a:t>of initial centroids</a:t>
            </a:r>
          </a:p>
          <a:p>
            <a:endParaRPr lang="en-US" sz="2400" b="1" dirty="0"/>
          </a:p>
          <a:p>
            <a:r>
              <a:rPr lang="en-US" sz="2800" b="1" dirty="0">
                <a:solidFill>
                  <a:schemeClr val="tx2"/>
                </a:solidFill>
              </a:rPr>
              <a:t>Bottom</a:t>
            </a:r>
            <a:r>
              <a:rPr lang="en-US" sz="2800" b="1" dirty="0"/>
              <a:t>: </a:t>
            </a:r>
          </a:p>
          <a:p>
            <a:r>
              <a:rPr lang="en-US" sz="2400" b="1" dirty="0"/>
              <a:t>Asymmetric initial centers lead to wrong clustering results</a:t>
            </a:r>
            <a:endParaRPr lang="ru-RU" sz="2400" b="1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755576" y="1283915"/>
            <a:ext cx="8388424" cy="5259760"/>
            <a:chOff x="752214" y="1268400"/>
            <a:chExt cx="8388424" cy="525976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214" y="1268400"/>
              <a:ext cx="8388424" cy="5259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Прямая соединительная линия 8"/>
            <p:cNvCxnSpPr/>
            <p:nvPr/>
          </p:nvCxnSpPr>
          <p:spPr>
            <a:xfrm flipH="1">
              <a:off x="1616310" y="2915389"/>
              <a:ext cx="792088" cy="866561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>
              <a:off x="1297089" y="4853645"/>
              <a:ext cx="1330696" cy="322308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3416510" y="2915389"/>
              <a:ext cx="864096" cy="72008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Прямая соединительная линия 9"/>
          <p:cNvCxnSpPr/>
          <p:nvPr/>
        </p:nvCxnSpPr>
        <p:spPr>
          <a:xfrm flipV="1">
            <a:off x="611560" y="3861048"/>
            <a:ext cx="5256584" cy="21095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5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519EE-B62B-406C-B295-02AFC59A2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19"/>
            <a:ext cx="7498080" cy="1797887"/>
          </a:xfrm>
        </p:spPr>
        <p:txBody>
          <a:bodyPr>
            <a:normAutofit/>
          </a:bodyPr>
          <a:lstStyle/>
          <a:p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K-Means:</a:t>
            </a:r>
            <a:b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2"/>
                </a:solidFill>
              </a:rPr>
              <a:t>Results heavily depend on initialization, 2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Four 2D points: Two stable K-means partitions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FB09A-FB79-44D0-B98A-4A28B6871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608" y="4765566"/>
            <a:ext cx="6592776" cy="1421874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              (a)                                       (b)</a:t>
            </a:r>
          </a:p>
          <a:p>
            <a:pPr marL="82296" indent="0">
              <a:buNone/>
            </a:pPr>
            <a:r>
              <a:rPr lang="en-US" dirty="0"/>
              <a:t>(a): Initial centers  in the middle</a:t>
            </a:r>
          </a:p>
          <a:p>
            <a:pPr marL="82296" indent="0">
              <a:buNone/>
            </a:pPr>
            <a:r>
              <a:rPr lang="en-US" dirty="0"/>
              <a:t>(b) Initial centers</a:t>
            </a:r>
            <a:r>
              <a:rPr lang="ru-RU" dirty="0"/>
              <a:t> </a:t>
            </a:r>
            <a:r>
              <a:rPr lang="en-US" dirty="0"/>
              <a:t>right 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5549B-C367-4402-AAED-70851A7E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FCF02-6538-4D30-9C98-882C6E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29</a:t>
            </a:fld>
            <a:endParaRPr lang="ru-RU"/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9461BDC0-18D2-4F65-B796-EC7B64E6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054" y="2539752"/>
            <a:ext cx="21349849" cy="87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2" name="Полотно 1204">
            <a:extLst>
              <a:ext uri="{FF2B5EF4-FFF2-40B4-BE49-F238E27FC236}">
                <a16:creationId xmlns:a16="http://schemas.microsoft.com/office/drawing/2014/main" id="{E349CCF8-EF68-4354-9AB2-5A5F8D5D5E3A}"/>
              </a:ext>
            </a:extLst>
          </p:cNvPr>
          <p:cNvGrpSpPr/>
          <p:nvPr/>
        </p:nvGrpSpPr>
        <p:grpSpPr>
          <a:xfrm>
            <a:off x="23837" y="2945561"/>
            <a:ext cx="9729498" cy="2016224"/>
            <a:chOff x="0" y="0"/>
            <a:chExt cx="3704590" cy="687705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6C92B1B4-F541-4F9F-AB61-0C9EA46D5841}"/>
                </a:ext>
              </a:extLst>
            </p:cNvPr>
            <p:cNvSpPr/>
            <p:nvPr/>
          </p:nvSpPr>
          <p:spPr>
            <a:xfrm>
              <a:off x="0" y="0"/>
              <a:ext cx="3704590" cy="687705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ru-RU"/>
            </a:p>
          </p:txBody>
        </p:sp>
        <p:grpSp>
          <p:nvGrpSpPr>
            <p:cNvPr id="34" name="Group 1206">
              <a:extLst>
                <a:ext uri="{FF2B5EF4-FFF2-40B4-BE49-F238E27FC236}">
                  <a16:creationId xmlns:a16="http://schemas.microsoft.com/office/drawing/2014/main" id="{32477CA1-CF6E-4CC1-AE42-B9F81EFD4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014" y="177901"/>
              <a:ext cx="1148228" cy="359303"/>
              <a:chOff x="2897" y="1521"/>
              <a:chExt cx="1280" cy="407"/>
            </a:xfrm>
          </p:grpSpPr>
          <p:sp>
            <p:nvSpPr>
              <p:cNvPr id="49" name="Oval 1207">
                <a:extLst>
                  <a:ext uri="{FF2B5EF4-FFF2-40B4-BE49-F238E27FC236}">
                    <a16:creationId xmlns:a16="http://schemas.microsoft.com/office/drawing/2014/main" id="{59105EC6-CD97-479D-8BBB-6CEC11B98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1846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0" name="Oval 1208">
                <a:extLst>
                  <a:ext uri="{FF2B5EF4-FFF2-40B4-BE49-F238E27FC236}">
                    <a16:creationId xmlns:a16="http://schemas.microsoft.com/office/drawing/2014/main" id="{B552D79B-EA5B-4841-9A31-93C3CC8DB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521"/>
                <a:ext cx="78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1" name="Oval 1209">
                <a:extLst>
                  <a:ext uri="{FF2B5EF4-FFF2-40B4-BE49-F238E27FC236}">
                    <a16:creationId xmlns:a16="http://schemas.microsoft.com/office/drawing/2014/main" id="{6E0B1188-49D4-440A-BEE0-18E57C20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1846"/>
                <a:ext cx="80" cy="8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52" name="Oval 1210">
                <a:extLst>
                  <a:ext uri="{FF2B5EF4-FFF2-40B4-BE49-F238E27FC236}">
                    <a16:creationId xmlns:a16="http://schemas.microsoft.com/office/drawing/2014/main" id="{8EA50D60-7388-4429-AA8D-50E5D734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1521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  <p:sp>
          <p:nvSpPr>
            <p:cNvPr id="35" name="AutoShape 1211">
              <a:extLst>
                <a:ext uri="{FF2B5EF4-FFF2-40B4-BE49-F238E27FC236}">
                  <a16:creationId xmlns:a16="http://schemas.microsoft.com/office/drawing/2014/main" id="{C1BC6D9D-2DE4-47E7-BDF6-095680E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226" y="110601"/>
              <a:ext cx="158356" cy="163701"/>
            </a:xfrm>
            <a:custGeom>
              <a:avLst/>
              <a:gdLst>
                <a:gd name="T0" fmla="*/ 0 w 143519"/>
                <a:gd name="T1" fmla="*/ 62543 h 163739"/>
                <a:gd name="T2" fmla="*/ 54820 w 143519"/>
                <a:gd name="T3" fmla="*/ 62543 h 163739"/>
                <a:gd name="T4" fmla="*/ 71760 w 143519"/>
                <a:gd name="T5" fmla="*/ 0 h 163739"/>
                <a:gd name="T6" fmla="*/ 88699 w 143519"/>
                <a:gd name="T7" fmla="*/ 62543 h 163739"/>
                <a:gd name="T8" fmla="*/ 143519 w 143519"/>
                <a:gd name="T9" fmla="*/ 62543 h 163739"/>
                <a:gd name="T10" fmla="*/ 99169 w 143519"/>
                <a:gd name="T11" fmla="*/ 101196 h 163739"/>
                <a:gd name="T12" fmla="*/ 116109 w 143519"/>
                <a:gd name="T13" fmla="*/ 163739 h 163739"/>
                <a:gd name="T14" fmla="*/ 71760 w 143519"/>
                <a:gd name="T15" fmla="*/ 125085 h 163739"/>
                <a:gd name="T16" fmla="*/ 27410 w 143519"/>
                <a:gd name="T17" fmla="*/ 163739 h 163739"/>
                <a:gd name="T18" fmla="*/ 44350 w 143519"/>
                <a:gd name="T19" fmla="*/ 101196 h 163739"/>
                <a:gd name="T20" fmla="*/ 0 w 143519"/>
                <a:gd name="T21" fmla="*/ 62543 h 1637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3519" h="163739">
                  <a:moveTo>
                    <a:pt x="0" y="62543"/>
                  </a:moveTo>
                  <a:lnTo>
                    <a:pt x="54820" y="62543"/>
                  </a:lnTo>
                  <a:lnTo>
                    <a:pt x="71760" y="0"/>
                  </a:lnTo>
                  <a:lnTo>
                    <a:pt x="88699" y="62543"/>
                  </a:lnTo>
                  <a:lnTo>
                    <a:pt x="143519" y="62543"/>
                  </a:lnTo>
                  <a:lnTo>
                    <a:pt x="99169" y="101196"/>
                  </a:lnTo>
                  <a:lnTo>
                    <a:pt x="116109" y="163739"/>
                  </a:lnTo>
                  <a:lnTo>
                    <a:pt x="71760" y="125085"/>
                  </a:lnTo>
                  <a:lnTo>
                    <a:pt x="27410" y="163739"/>
                  </a:lnTo>
                  <a:lnTo>
                    <a:pt x="44350" y="101196"/>
                  </a:lnTo>
                  <a:lnTo>
                    <a:pt x="0" y="6254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6" name="AutoShape 1212">
              <a:extLst>
                <a:ext uri="{FF2B5EF4-FFF2-40B4-BE49-F238E27FC236}">
                  <a16:creationId xmlns:a16="http://schemas.microsoft.com/office/drawing/2014/main" id="{F7C6E211-366B-4350-AA4D-85F68ACD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126" y="428303"/>
              <a:ext cx="205383" cy="162001"/>
            </a:xfrm>
            <a:custGeom>
              <a:avLst/>
              <a:gdLst>
                <a:gd name="T0" fmla="*/ 0 w 143519"/>
                <a:gd name="T1" fmla="*/ 61866 h 161969"/>
                <a:gd name="T2" fmla="*/ 54820 w 143519"/>
                <a:gd name="T3" fmla="*/ 61867 h 161969"/>
                <a:gd name="T4" fmla="*/ 71760 w 143519"/>
                <a:gd name="T5" fmla="*/ 0 h 161969"/>
                <a:gd name="T6" fmla="*/ 88699 w 143519"/>
                <a:gd name="T7" fmla="*/ 61867 h 161969"/>
                <a:gd name="T8" fmla="*/ 143519 w 143519"/>
                <a:gd name="T9" fmla="*/ 61866 h 161969"/>
                <a:gd name="T10" fmla="*/ 99169 w 143519"/>
                <a:gd name="T11" fmla="*/ 100102 h 161969"/>
                <a:gd name="T12" fmla="*/ 116109 w 143519"/>
                <a:gd name="T13" fmla="*/ 161969 h 161969"/>
                <a:gd name="T14" fmla="*/ 71760 w 143519"/>
                <a:gd name="T15" fmla="*/ 123732 h 161969"/>
                <a:gd name="T16" fmla="*/ 27410 w 143519"/>
                <a:gd name="T17" fmla="*/ 161969 h 161969"/>
                <a:gd name="T18" fmla="*/ 44350 w 143519"/>
                <a:gd name="T19" fmla="*/ 100102 h 161969"/>
                <a:gd name="T20" fmla="*/ 0 w 143519"/>
                <a:gd name="T21" fmla="*/ 61866 h 1619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3519" h="161969">
                  <a:moveTo>
                    <a:pt x="0" y="61866"/>
                  </a:moveTo>
                  <a:lnTo>
                    <a:pt x="54820" y="61867"/>
                  </a:lnTo>
                  <a:lnTo>
                    <a:pt x="71760" y="0"/>
                  </a:lnTo>
                  <a:lnTo>
                    <a:pt x="88699" y="61867"/>
                  </a:lnTo>
                  <a:lnTo>
                    <a:pt x="143519" y="61866"/>
                  </a:lnTo>
                  <a:lnTo>
                    <a:pt x="99169" y="100102"/>
                  </a:lnTo>
                  <a:lnTo>
                    <a:pt x="116109" y="161969"/>
                  </a:lnTo>
                  <a:lnTo>
                    <a:pt x="71760" y="123732"/>
                  </a:lnTo>
                  <a:lnTo>
                    <a:pt x="27410" y="161969"/>
                  </a:lnTo>
                  <a:lnTo>
                    <a:pt x="44350" y="100102"/>
                  </a:lnTo>
                  <a:lnTo>
                    <a:pt x="0" y="61866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7" name="Oval 1213">
              <a:extLst>
                <a:ext uri="{FF2B5EF4-FFF2-40B4-BE49-F238E27FC236}">
                  <a16:creationId xmlns:a16="http://schemas.microsoft.com/office/drawing/2014/main" id="{B6E15493-EADD-4908-98A5-D70554A1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12" y="404403"/>
              <a:ext cx="1384134" cy="25400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8" name="Oval 1214">
              <a:extLst>
                <a:ext uri="{FF2B5EF4-FFF2-40B4-BE49-F238E27FC236}">
                  <a16:creationId xmlns:a16="http://schemas.microsoft.com/office/drawing/2014/main" id="{2E1A854F-B5E2-492C-B4F4-0224CB75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12" y="53100"/>
              <a:ext cx="1384134" cy="25400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grpSp>
          <p:nvGrpSpPr>
            <p:cNvPr id="39" name="Group 1215">
              <a:extLst>
                <a:ext uri="{FF2B5EF4-FFF2-40B4-BE49-F238E27FC236}">
                  <a16:creationId xmlns:a16="http://schemas.microsoft.com/office/drawing/2014/main" id="{3084EA69-75A4-46AD-BE23-B173F78A3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938" y="87470"/>
              <a:ext cx="830339" cy="495031"/>
              <a:chOff x="6451" y="1295"/>
              <a:chExt cx="1243" cy="596"/>
            </a:xfrm>
          </p:grpSpPr>
          <p:grpSp>
            <p:nvGrpSpPr>
              <p:cNvPr id="40" name="Group 1216">
                <a:extLst>
                  <a:ext uri="{FF2B5EF4-FFF2-40B4-BE49-F238E27FC236}">
                    <a16:creationId xmlns:a16="http://schemas.microsoft.com/office/drawing/2014/main" id="{350D65A6-528A-4706-A608-F920DFE00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2" y="1354"/>
                <a:ext cx="953" cy="421"/>
                <a:chOff x="2763" y="1516"/>
                <a:chExt cx="953" cy="421"/>
              </a:xfrm>
            </p:grpSpPr>
            <p:sp>
              <p:nvSpPr>
                <p:cNvPr id="45" name="Oval 1217">
                  <a:extLst>
                    <a:ext uri="{FF2B5EF4-FFF2-40B4-BE49-F238E27FC236}">
                      <a16:creationId xmlns:a16="http://schemas.microsoft.com/office/drawing/2014/main" id="{5041ECF0-B215-4991-8517-BD0B87F94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9" y="1831"/>
                  <a:ext cx="80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6" name="Oval 1218">
                  <a:extLst>
                    <a:ext uri="{FF2B5EF4-FFF2-40B4-BE49-F238E27FC236}">
                      <a16:creationId xmlns:a16="http://schemas.microsoft.com/office/drawing/2014/main" id="{8549118A-F88D-41CD-BA22-CAD8B56B5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8" y="1525"/>
                  <a:ext cx="78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7" name="Oval 1219">
                  <a:extLst>
                    <a:ext uri="{FF2B5EF4-FFF2-40B4-BE49-F238E27FC236}">
                      <a16:creationId xmlns:a16="http://schemas.microsoft.com/office/drawing/2014/main" id="{AD49155D-2BF1-4207-8F08-3041C3D94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9" y="1855"/>
                  <a:ext cx="80" cy="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  <p:sp>
              <p:nvSpPr>
                <p:cNvPr id="48" name="Oval 1220">
                  <a:extLst>
                    <a:ext uri="{FF2B5EF4-FFF2-40B4-BE49-F238E27FC236}">
                      <a16:creationId xmlns:a16="http://schemas.microsoft.com/office/drawing/2014/main" id="{AC11AAB9-7BBB-4AB7-9143-DE1545D8B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3" y="1516"/>
                  <a:ext cx="80" cy="81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ru-RU"/>
                </a:p>
              </p:txBody>
            </p:sp>
          </p:grpSp>
          <p:sp>
            <p:nvSpPr>
              <p:cNvPr id="41" name="AutoShape 1221">
                <a:extLst>
                  <a:ext uri="{FF2B5EF4-FFF2-40B4-BE49-F238E27FC236}">
                    <a16:creationId xmlns:a16="http://schemas.microsoft.com/office/drawing/2014/main" id="{3E84BCD2-5C72-4511-891F-D156727CD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" y="1457"/>
                <a:ext cx="242" cy="184"/>
              </a:xfrm>
              <a:custGeom>
                <a:avLst/>
                <a:gdLst>
                  <a:gd name="T0" fmla="*/ 0 w 10000"/>
                  <a:gd name="T1" fmla="*/ 70 h 10000"/>
                  <a:gd name="T2" fmla="*/ 61 w 10000"/>
                  <a:gd name="T3" fmla="*/ 70 h 10000"/>
                  <a:gd name="T4" fmla="*/ 80 w 10000"/>
                  <a:gd name="T5" fmla="*/ 0 h 10000"/>
                  <a:gd name="T6" fmla="*/ 99 w 10000"/>
                  <a:gd name="T7" fmla="*/ 70 h 10000"/>
                  <a:gd name="T8" fmla="*/ 160 w 10000"/>
                  <a:gd name="T9" fmla="*/ 70 h 10000"/>
                  <a:gd name="T10" fmla="*/ 111 w 10000"/>
                  <a:gd name="T11" fmla="*/ 114 h 10000"/>
                  <a:gd name="T12" fmla="*/ 129 w 10000"/>
                  <a:gd name="T13" fmla="*/ 184 h 10000"/>
                  <a:gd name="T14" fmla="*/ 80 w 10000"/>
                  <a:gd name="T15" fmla="*/ 141 h 10000"/>
                  <a:gd name="T16" fmla="*/ 31 w 10000"/>
                  <a:gd name="T17" fmla="*/ 184 h 10000"/>
                  <a:gd name="T18" fmla="*/ 49 w 10000"/>
                  <a:gd name="T19" fmla="*/ 114 h 10000"/>
                  <a:gd name="T20" fmla="*/ 0 w 10000"/>
                  <a:gd name="T21" fmla="*/ 7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04"/>
                    </a:moveTo>
                    <a:lnTo>
                      <a:pt x="3813" y="3804"/>
                    </a:lnTo>
                    <a:lnTo>
                      <a:pt x="5000" y="0"/>
                    </a:lnTo>
                    <a:lnTo>
                      <a:pt x="6188" y="3804"/>
                    </a:lnTo>
                    <a:lnTo>
                      <a:pt x="10000" y="3804"/>
                    </a:lnTo>
                    <a:lnTo>
                      <a:pt x="6938" y="6196"/>
                    </a:lnTo>
                    <a:lnTo>
                      <a:pt x="8063" y="10000"/>
                    </a:lnTo>
                    <a:lnTo>
                      <a:pt x="5000" y="7663"/>
                    </a:lnTo>
                    <a:lnTo>
                      <a:pt x="1938" y="10000"/>
                    </a:lnTo>
                    <a:lnTo>
                      <a:pt x="3063" y="6196"/>
                    </a:lnTo>
                    <a:lnTo>
                      <a:pt x="0" y="3804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2" name="AutoShape 1222">
                <a:extLst>
                  <a:ext uri="{FF2B5EF4-FFF2-40B4-BE49-F238E27FC236}">
                    <a16:creationId xmlns:a16="http://schemas.microsoft.com/office/drawing/2014/main" id="{CD9ACA8E-B801-4222-AEF9-55FFAAAB3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4" y="1513"/>
                <a:ext cx="251" cy="186"/>
              </a:xfrm>
              <a:custGeom>
                <a:avLst/>
                <a:gdLst>
                  <a:gd name="T0" fmla="*/ 0 w 10000"/>
                  <a:gd name="T1" fmla="*/ 71 h 10000"/>
                  <a:gd name="T2" fmla="*/ 61 w 10000"/>
                  <a:gd name="T3" fmla="*/ 71 h 10000"/>
                  <a:gd name="T4" fmla="*/ 80 w 10000"/>
                  <a:gd name="T5" fmla="*/ 0 h 10000"/>
                  <a:gd name="T6" fmla="*/ 99 w 10000"/>
                  <a:gd name="T7" fmla="*/ 71 h 10000"/>
                  <a:gd name="T8" fmla="*/ 160 w 10000"/>
                  <a:gd name="T9" fmla="*/ 71 h 10000"/>
                  <a:gd name="T10" fmla="*/ 111 w 10000"/>
                  <a:gd name="T11" fmla="*/ 115 h 10000"/>
                  <a:gd name="T12" fmla="*/ 129 w 10000"/>
                  <a:gd name="T13" fmla="*/ 186 h 10000"/>
                  <a:gd name="T14" fmla="*/ 80 w 10000"/>
                  <a:gd name="T15" fmla="*/ 142 h 10000"/>
                  <a:gd name="T16" fmla="*/ 31 w 10000"/>
                  <a:gd name="T17" fmla="*/ 186 h 10000"/>
                  <a:gd name="T18" fmla="*/ 49 w 10000"/>
                  <a:gd name="T19" fmla="*/ 115 h 10000"/>
                  <a:gd name="T20" fmla="*/ 0 w 10000"/>
                  <a:gd name="T21" fmla="*/ 71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17"/>
                    </a:moveTo>
                    <a:lnTo>
                      <a:pt x="3813" y="3817"/>
                    </a:lnTo>
                    <a:lnTo>
                      <a:pt x="5000" y="0"/>
                    </a:lnTo>
                    <a:lnTo>
                      <a:pt x="6188" y="3817"/>
                    </a:lnTo>
                    <a:lnTo>
                      <a:pt x="10000" y="3817"/>
                    </a:lnTo>
                    <a:lnTo>
                      <a:pt x="6938" y="6183"/>
                    </a:lnTo>
                    <a:lnTo>
                      <a:pt x="8063" y="10000"/>
                    </a:lnTo>
                    <a:lnTo>
                      <a:pt x="5000" y="7634"/>
                    </a:lnTo>
                    <a:lnTo>
                      <a:pt x="1938" y="10000"/>
                    </a:lnTo>
                    <a:lnTo>
                      <a:pt x="3063" y="6183"/>
                    </a:lnTo>
                    <a:lnTo>
                      <a:pt x="0" y="3817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3" name="Oval 1223">
                <a:extLst>
                  <a:ext uri="{FF2B5EF4-FFF2-40B4-BE49-F238E27FC236}">
                    <a16:creationId xmlns:a16="http://schemas.microsoft.com/office/drawing/2014/main" id="{8D1A44A8-4971-4A80-AC69-6407F0AED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" y="1295"/>
                <a:ext cx="445" cy="57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sp>
            <p:nvSpPr>
              <p:cNvPr id="44" name="Oval 1224">
                <a:extLst>
                  <a:ext uri="{FF2B5EF4-FFF2-40B4-BE49-F238E27FC236}">
                    <a16:creationId xmlns:a16="http://schemas.microsoft.com/office/drawing/2014/main" id="{0E00F765-E2ED-45F5-ABDF-EDA30D0C9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9" y="1316"/>
                <a:ext cx="445" cy="575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</p:grpSp>
      </p:grpSp>
      <p:sp>
        <p:nvSpPr>
          <p:cNvPr id="53" name="Rectangle 46">
            <a:extLst>
              <a:ext uri="{FF2B5EF4-FFF2-40B4-BE49-F238E27FC236}">
                <a16:creationId xmlns:a16="http://schemas.microsoft.com/office/drawing/2014/main" id="{2E2BB65A-477E-4465-A037-9BE66D9F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054" y="3684339"/>
            <a:ext cx="213498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6818A28-728F-46B6-9093-C613822D1C98}"/>
              </a:ext>
            </a:extLst>
          </p:cNvPr>
          <p:cNvCxnSpPr>
            <a:cxnSpLocks/>
          </p:cNvCxnSpPr>
          <p:nvPr/>
        </p:nvCxnSpPr>
        <p:spPr>
          <a:xfrm>
            <a:off x="5203183" y="2344366"/>
            <a:ext cx="0" cy="295232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7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      Company Dataset scales,1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36462" y="692696"/>
            <a:ext cx="883024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r>
              <a:rPr lang="en-GB" sz="2400" dirty="0"/>
              <a:t>1) Income, $ </a:t>
            </a:r>
            <a:r>
              <a:rPr lang="en-GB" sz="2400" dirty="0" err="1"/>
              <a:t>Mln</a:t>
            </a:r>
            <a:r>
              <a:rPr lang="en-GB" sz="2400" dirty="0"/>
              <a:t>; </a:t>
            </a:r>
            <a:endParaRPr lang="ru-RU" sz="2400" dirty="0"/>
          </a:p>
          <a:p>
            <a:r>
              <a:rPr lang="en-GB" sz="2400" dirty="0"/>
              <a:t>2) </a:t>
            </a:r>
            <a:r>
              <a:rPr lang="en-GB" sz="2400" dirty="0" err="1"/>
              <a:t>MShare</a:t>
            </a:r>
            <a:r>
              <a:rPr lang="en-GB" sz="2400" dirty="0"/>
              <a:t> - Market share , per cent; </a:t>
            </a:r>
            <a:endParaRPr lang="ru-RU" sz="2400" dirty="0"/>
          </a:p>
          <a:p>
            <a:r>
              <a:rPr lang="en-GB" sz="2400" dirty="0"/>
              <a:t>3) </a:t>
            </a:r>
            <a:r>
              <a:rPr lang="en-GB" sz="2400" dirty="0" err="1"/>
              <a:t>NSup</a:t>
            </a:r>
            <a:r>
              <a:rPr lang="en-GB" sz="2400" dirty="0"/>
              <a:t> - Number of principal suppliers; </a:t>
            </a:r>
            <a:endParaRPr lang="ru-RU" sz="2400" dirty="0"/>
          </a:p>
          <a:p>
            <a:r>
              <a:rPr lang="en-GB" sz="2400" dirty="0"/>
              <a:t>4) AA: Affirmative Action - Yes or No; </a:t>
            </a:r>
            <a:endParaRPr lang="ru-RU" sz="2400" dirty="0"/>
          </a:p>
          <a:p>
            <a:r>
              <a:rPr lang="en-GB" sz="2400" dirty="0"/>
              <a:t>5) Sector - (a) Retail, (b) Utility, and (c) Manufacture.</a:t>
            </a:r>
          </a:p>
          <a:p>
            <a:r>
              <a:rPr lang="en-GB" b="1" dirty="0"/>
              <a:t>		</a:t>
            </a:r>
          </a:p>
          <a:p>
            <a:r>
              <a:rPr lang="en-GB" sz="3200" b="1" dirty="0"/>
              <a:t>Feature: </a:t>
            </a: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pPr>
              <a:spcAft>
                <a:spcPts val="1200"/>
              </a:spcAft>
            </a:pPr>
            <a:endParaRPr lang="en-GB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Quantitative scale</a:t>
            </a:r>
            <a:r>
              <a:rPr lang="en-GB" sz="3200" b="1" dirty="0"/>
              <a:t>:  Arithmetic mean makes sense </a:t>
            </a:r>
            <a:r>
              <a:rPr lang="en-GB" sz="3200" dirty="0"/>
              <a:t>Examples: 1) Income, 2) </a:t>
            </a:r>
            <a:r>
              <a:rPr lang="en-GB" sz="3200" dirty="0" err="1"/>
              <a:t>MShare</a:t>
            </a:r>
            <a:r>
              <a:rPr lang="en-GB" sz="3200" dirty="0"/>
              <a:t>, 3) </a:t>
            </a:r>
            <a:r>
              <a:rPr lang="en-GB" sz="3200" dirty="0" err="1"/>
              <a:t>Nsup</a:t>
            </a:r>
            <a:endParaRPr lang="en-GB" sz="3200" dirty="0"/>
          </a:p>
          <a:p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Binary scale</a:t>
            </a:r>
            <a:r>
              <a:rPr lang="en-GB" sz="3200" b="1" dirty="0"/>
              <a:t>: 1/0 coding makes it quantitative (mean=proportion) </a:t>
            </a:r>
            <a:r>
              <a:rPr lang="en-GB" sz="3200" dirty="0"/>
              <a:t>Example: 4) AA binarized, m=3/4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07419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C00000"/>
                </a:solidFill>
              </a:rPr>
              <a:t>K-Means criterion: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016271" y="980728"/>
                <a:ext cx="6127729" cy="5801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Find partition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centers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 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to minimize: </a:t>
                </a:r>
                <a:endParaRPr kumimoji="0" lang="en-US" altLang="ru-RU" sz="24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ru-RU" sz="2800" b="1" dirty="0">
                  <a:solidFill>
                    <a:schemeClr val="tx2"/>
                  </a:solidFill>
                  <a:latin typeface="Times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ru-RU" sz="28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Criterion: </a:t>
                </a:r>
                <a:r>
                  <a:rPr lang="en-GB" altLang="ru-RU" sz="2800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Sum of distances </a:t>
                </a:r>
                <a:r>
                  <a:rPr lang="en-GB" altLang="ru-RU" sz="2800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between entities and centers of their clusters </a:t>
                </a: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(Inertia)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</a:t>
                </a: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d(.,.) </a:t>
                </a:r>
                <a:r>
                  <a:rPr lang="en-GB" altLang="ru-RU" sz="2400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40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dirty="0">
                    <a:solidFill>
                      <a:schemeClr val="tx2"/>
                    </a:solidFill>
                    <a:latin typeface="Times"/>
                    <a:ea typeface="Times New Roman" pitchFamily="18" charset="0"/>
                    <a:cs typeface="Times New Roman" pitchFamily="18" charset="0"/>
                  </a:rPr>
                  <a:t>         Y= [  1,     -1,         -1]</a:t>
                </a:r>
                <a:r>
                  <a:rPr kumimoji="0" lang="en-GB" altLang="ru-RU" sz="240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dirty="0">
                    <a:solidFill>
                      <a:schemeClr val="tx2"/>
                    </a:solidFill>
                    <a:latin typeface="Times"/>
                    <a:cs typeface="Times New Roman" pitchFamily="18" charset="0"/>
                  </a:rPr>
                  <a:t>     X-Y=[1-1, 2-(-1),  -2-(-1)]=[0, 3,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+3</a:t>
                </a:r>
                <a:r>
                  <a:rPr kumimoji="0" lang="en-GB" altLang="ru-RU" sz="2400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+(-1)</a:t>
                </a:r>
                <a:r>
                  <a:rPr kumimoji="0" lang="en-GB" altLang="ru-RU" sz="2400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 </a:t>
                </a:r>
                <a:r>
                  <a:rPr kumimoji="0" lang="en-GB" altLang="ru-RU" sz="2400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= 10</a:t>
                </a:r>
                <a:endParaRPr kumimoji="0" lang="en-GB" altLang="ru-RU" sz="240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16271" y="980728"/>
                <a:ext cx="6127729" cy="5801072"/>
              </a:xfrm>
              <a:prstGeom prst="rect">
                <a:avLst/>
              </a:prstGeom>
              <a:blipFill>
                <a:blip r:embed="rId3"/>
                <a:stretch>
                  <a:fillRect l="-2090" t="-1155" r="-1095" b="-13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20978" y="1412776"/>
            <a:ext cx="2622830" cy="2304256"/>
            <a:chOff x="3328" y="6468"/>
            <a:chExt cx="3072" cy="2172"/>
          </a:xfrm>
        </p:grpSpPr>
        <p:sp>
          <p:nvSpPr>
            <p:cNvPr id="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328" y="6468"/>
              <a:ext cx="3072" cy="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177" y="6711"/>
              <a:ext cx="320" cy="405"/>
              <a:chOff x="4177" y="6711"/>
              <a:chExt cx="320" cy="405"/>
            </a:xfrm>
          </p:grpSpPr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4417" y="6792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4417" y="703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23"/>
              <p:cNvSpPr>
                <a:spLocks noChangeArrowheads="1"/>
              </p:cNvSpPr>
              <p:nvPr/>
            </p:nvSpPr>
            <p:spPr bwMode="auto">
              <a:xfrm>
                <a:off x="4177" y="6711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AutoShape 22"/>
              <p:cNvSpPr>
                <a:spLocks noChangeArrowheads="1"/>
              </p:cNvSpPr>
              <p:nvPr/>
            </p:nvSpPr>
            <p:spPr bwMode="auto">
              <a:xfrm>
                <a:off x="4286" y="6792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562" y="7755"/>
              <a:ext cx="240" cy="552"/>
              <a:chOff x="2897" y="7927"/>
              <a:chExt cx="240" cy="552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897" y="7927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3057" y="839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>
                <a:off x="2934" y="8113"/>
                <a:ext cx="160" cy="180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5025" y="7463"/>
              <a:ext cx="880" cy="648"/>
              <a:chOff x="4657" y="8008"/>
              <a:chExt cx="880" cy="648"/>
            </a:xfrm>
          </p:grpSpPr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457" y="800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5137" y="8413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4737" y="857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57" y="8089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auto">
              <a:xfrm>
                <a:off x="5018" y="8178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591" y="7830"/>
              <a:ext cx="71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662" y="8030"/>
              <a:ext cx="97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5078" y="7589"/>
              <a:ext cx="352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5149" y="7719"/>
              <a:ext cx="317" cy="3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5488" y="7491"/>
              <a:ext cx="378" cy="2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 flipV="1">
              <a:off x="5470" y="7745"/>
              <a:ext cx="76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204" y="6774"/>
              <a:ext cx="144" cy="1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4364" y="6918"/>
              <a:ext cx="82" cy="1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 flipH="1">
              <a:off x="4364" y="6792"/>
              <a:ext cx="82" cy="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32874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9252520" cy="1340768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K-Means criterion:   </a:t>
            </a:r>
            <a:r>
              <a:rPr 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Inertia D(</a:t>
            </a:r>
            <a:r>
              <a:rPr lang="en-US" sz="32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S,c</a:t>
            </a:r>
            <a:r>
              <a:rPr 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)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2"/>
                </a:solidFill>
              </a:rPr>
              <a:t>K-Means is </a:t>
            </a:r>
            <a:r>
              <a:rPr lang="en-US" sz="3200" b="1" dirty="0">
                <a:solidFill>
                  <a:schemeClr val="tx2"/>
                </a:solidFill>
                <a:latin typeface="Bell MT" panose="02020503060305020303" pitchFamily="18" charset="0"/>
              </a:rPr>
              <a:t>alternating minimization of </a:t>
            </a:r>
            <a:r>
              <a:rPr lang="en-US" sz="3200" b="1" i="1" dirty="0">
                <a:solidFill>
                  <a:schemeClr val="tx2"/>
                </a:solidFill>
                <a:latin typeface="Bell MT" panose="02020503060305020303" pitchFamily="18" charset="0"/>
              </a:rPr>
              <a:t>D(</a:t>
            </a:r>
            <a:r>
              <a:rPr lang="en-US" sz="3200" b="1" i="1" dirty="0" err="1">
                <a:solidFill>
                  <a:schemeClr val="tx2"/>
                </a:solidFill>
                <a:latin typeface="Bell MT" panose="02020503060305020303" pitchFamily="18" charset="0"/>
              </a:rPr>
              <a:t>S,c</a:t>
            </a:r>
            <a:r>
              <a:rPr lang="en-US" sz="3200" b="1" i="1" dirty="0">
                <a:solidFill>
                  <a:schemeClr val="tx2"/>
                </a:solidFill>
                <a:latin typeface="Bell MT" panose="02020503060305020303" pitchFamily="18" charset="0"/>
              </a:rPr>
              <a:t>)</a:t>
            </a:r>
            <a:endParaRPr lang="en-US" sz="32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alternatingly: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over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c.</a:t>
                </a: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Y= [  1,    -1,         -1]</a:t>
                </a: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X-Y=  [   0,     3,        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GB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blipFill>
                <a:blip r:embed="rId3"/>
                <a:stretch>
                  <a:fillRect l="-2683" t="-1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2786"/>
            <a:ext cx="3419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Minimize </a:t>
            </a:r>
            <a:r>
              <a:rPr lang="en-US" sz="3200" i="1" dirty="0">
                <a:solidFill>
                  <a:srgbClr val="FF0000"/>
                </a:solidFill>
              </a:rPr>
              <a:t>D(</a:t>
            </a:r>
            <a:r>
              <a:rPr lang="en-US" sz="3200" i="1" dirty="0" err="1">
                <a:solidFill>
                  <a:srgbClr val="FF0000"/>
                </a:solidFill>
              </a:rPr>
              <a:t>S,c</a:t>
            </a:r>
            <a:r>
              <a:rPr lang="en-US" sz="3200" i="1" dirty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b="1" dirty="0" err="1"/>
              <a:t>Min</a:t>
            </a:r>
            <a:r>
              <a:rPr lang="en-US" sz="2800" b="1" baseline="-25000" dirty="0" err="1"/>
              <a:t>S</a:t>
            </a:r>
            <a:r>
              <a:rPr lang="en-US" sz="2800" b="1" baseline="-25000" dirty="0"/>
              <a:t> </a:t>
            </a:r>
            <a:r>
              <a:rPr lang="en-US" sz="2800" b="1" i="1" dirty="0"/>
              <a:t>D(S, c)</a:t>
            </a:r>
            <a:r>
              <a:rPr lang="en-US" sz="2800" b="1" dirty="0"/>
              <a:t>:</a:t>
            </a:r>
          </a:p>
          <a:p>
            <a:r>
              <a:rPr lang="en-US" sz="2800" dirty="0"/>
              <a:t>- Clusters update</a:t>
            </a:r>
          </a:p>
          <a:p>
            <a:r>
              <a:rPr lang="en-US" sz="2800" b="1" dirty="0" err="1"/>
              <a:t>Min</a:t>
            </a:r>
            <a:r>
              <a:rPr lang="en-US" sz="2800" b="1" baseline="-25000" dirty="0" err="1"/>
              <a:t>c</a:t>
            </a:r>
            <a:r>
              <a:rPr lang="en-US" sz="2800" b="1" dirty="0"/>
              <a:t> </a:t>
            </a:r>
            <a:r>
              <a:rPr lang="en-US" sz="2800" b="1" i="1" dirty="0"/>
              <a:t>D(S, c)</a:t>
            </a:r>
            <a:r>
              <a:rPr lang="en-US" sz="2800" b="1" dirty="0"/>
              <a:t>:</a:t>
            </a:r>
          </a:p>
          <a:p>
            <a:r>
              <a:rPr lang="en-US" sz="2800" dirty="0"/>
              <a:t>- Centers update</a:t>
            </a:r>
          </a:p>
          <a:p>
            <a:endParaRPr lang="en-US" sz="2800" i="1" dirty="0"/>
          </a:p>
          <a:p>
            <a:r>
              <a:rPr lang="en-US" sz="3200" i="1" dirty="0"/>
              <a:t>D(</a:t>
            </a:r>
            <a:r>
              <a:rPr lang="en-US" sz="3200" i="1" dirty="0" err="1"/>
              <a:t>S,c</a:t>
            </a:r>
            <a:r>
              <a:rPr lang="en-US" sz="3200" i="1" dirty="0"/>
              <a:t>)</a:t>
            </a:r>
            <a:r>
              <a:rPr lang="en-US" sz="3200" dirty="0"/>
              <a:t> decreases at each step:</a:t>
            </a:r>
          </a:p>
          <a:p>
            <a:r>
              <a:rPr lang="en-US" sz="3600" dirty="0">
                <a:solidFill>
                  <a:schemeClr val="tx2"/>
                </a:solidFill>
              </a:rPr>
              <a:t>Convergence – </a:t>
            </a:r>
            <a:r>
              <a:rPr lang="en-US" sz="3600" dirty="0">
                <a:solidFill>
                  <a:srgbClr val="C00000"/>
                </a:solidFill>
              </a:rPr>
              <a:t>why? (QUIZ)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5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D3F24-7907-4A52-97CF-EEA7BF60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clusters,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No theory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F379C0-3AC9-42FD-B5EE-D18AB1130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08720"/>
                <a:ext cx="7498080" cy="5339680"/>
              </a:xfrm>
            </p:spPr>
            <p:txBody>
              <a:bodyPr/>
              <a:lstStyle/>
              <a:p>
                <a:r>
                  <a:rPr lang="en-US" dirty="0"/>
                  <a:t>Approach:  Take an index J</a:t>
                </a:r>
                <a:r>
                  <a:rPr lang="en-US" baseline="-36000" dirty="0"/>
                  <a:t>K</a:t>
                </a:r>
                <a:r>
                  <a:rPr lang="en-US" dirty="0"/>
                  <a:t>; run K-means at K=2,3,….; pick K maximizing J</a:t>
                </a:r>
                <a:r>
                  <a:rPr lang="en-US" baseline="-36000" dirty="0"/>
                  <a:t>K </a:t>
                </a:r>
                <a:r>
                  <a:rPr lang="en-US" dirty="0"/>
                  <a:t>.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Inertia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ru-RU" sz="3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𝑫</m:t>
                    </m:r>
                    <m:d>
                      <m:dPr>
                        <m:ctrlP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3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𝒅</m:t>
                            </m:r>
                            <m:d>
                              <m:d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𝒊</m:t>
                                </m:r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cs typeface="Times New Roman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/>
                  <a:t>=</a:t>
                </a:r>
              </a:p>
              <a:p>
                <a:pPr marL="82296" indent="0">
                  <a:buNone/>
                </a:pPr>
                <a:r>
                  <a:rPr kumimoji="0" lang="en-US" altLang="ru-RU" sz="3200" b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𝒊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𝒗</m:t>
                                </m:r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/>
                                    <a:cs typeface="Times New Roman" pitchFamily="18" charset="0"/>
                                  </a:rPr>
                                  <m:t>𝑽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ru-RU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ru-RU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ru-RU" b="1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altLang="ru-RU" b="1" i="1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𝒗</m:t>
                                        </m:r>
                                      </m:sub>
                                    </m:sSub>
                                    <m: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en-US" altLang="ru-RU" sz="3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ru-RU" sz="3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kumimoji="0" lang="en-US" altLang="ru-RU" sz="3200" b="1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2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itchFamily="18" charset="0"/>
                                          </a:rPr>
                                          <m:t>𝒌𝒗</m:t>
                                        </m:r>
                                      </m:sub>
                                    </m:sSub>
                                    <m: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ru-RU" sz="32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 work in this way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𝐦𝐢𝐧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monotone decreasing over K:</a:t>
                </a:r>
              </a:p>
              <a:p>
                <a:pPr marL="82296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&gt;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F379C0-3AC9-42FD-B5EE-D18AB1130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08720"/>
                <a:ext cx="7498080" cy="5339680"/>
              </a:xfrm>
              <a:blipFill>
                <a:blip r:embed="rId2"/>
                <a:stretch>
                  <a:fillRect l="-976" t="-1484" r="-894" b="-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ECE940-9947-4F6B-A6D1-4C9B225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27CA59-BF5E-4683-9493-1C7486DA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067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D171F-B6CB-4F32-8C09-E799DE19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35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typical graph of D(K) values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D9F966-12EE-402E-BC06-E5657A5F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F04307-E4B7-493C-A714-D136455E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33</a:t>
            </a:fld>
            <a:endParaRPr lang="ru-RU"/>
          </a:p>
        </p:txBody>
      </p:sp>
      <p:pic>
        <p:nvPicPr>
          <p:cNvPr id="11268" name="Picture 4" descr="How reliable is the Elbow curve in finding K in K-Means? - Stack Overflow">
            <a:extLst>
              <a:ext uri="{FF2B5EF4-FFF2-40B4-BE49-F238E27FC236}">
                <a16:creationId xmlns:a16="http://schemas.microsoft.com/office/drawing/2014/main" id="{D54233FF-FF6F-4BBE-BED1-4A6A913E1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1052736"/>
            <a:ext cx="7894475" cy="489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873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D3F24-7907-4A52-97CF-EEA7BF60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88640"/>
            <a:ext cx="7883224" cy="634082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Number of clusters,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US" sz="3600" dirty="0"/>
              <a:t>Inertia related indexes</a:t>
            </a:r>
            <a:br>
              <a:rPr lang="en-US" dirty="0"/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F379C0-3AC9-42FD-B5EE-D18AB1130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608" y="980728"/>
                <a:ext cx="7498080" cy="526767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0" lang="ru-RU" altLang="ru-RU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Times New Roman" pitchFamily="18" charset="0"/>
                        <a:cs typeface="Times New Roman" pitchFamily="18" charset="0"/>
                      </a:rPr>
                      <m:t>Метод локтя </m:t>
                    </m:r>
                    <m:d>
                      <m:dPr>
                        <m:ctrlPr>
                          <a:rPr kumimoji="0" lang="en-US" altLang="ru-RU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altLang="ru-RU" sz="3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  <m:t>Elbow</m:t>
                        </m:r>
                      </m:e>
                    </m:d>
                  </m:oMath>
                </a14:m>
                <a:endParaRPr kumimoji="0" lang="en-US" altLang="ru-RU" sz="3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 panose="02040503050406030204" pitchFamily="18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altLang="ru-RU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kumimoji="0" lang="en-US" altLang="ru-RU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Times New Roman" pitchFamily="18" charset="0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ru-RU" sz="32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 panose="02040503050406030204" pitchFamily="18" charset="0"/>
                  <a:ea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/>
                  <a:t>Max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Calinski – Harabasz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𝐶𝐻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Hartigan’s  “rule of thumb”</a:t>
                </a:r>
              </a:p>
              <a:p>
                <a:pPr marL="82296" indent="0"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−1)∗(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ru-RU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applies starting at K=1,2,…; picks the very first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which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H(K)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decreases to 10.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F379C0-3AC9-42FD-B5EE-D18AB1130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980728"/>
                <a:ext cx="7498080" cy="5267672"/>
              </a:xfrm>
              <a:blipFill>
                <a:blip r:embed="rId2"/>
                <a:stretch>
                  <a:fillRect l="-1707" r="-407" b="-1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ECE940-9947-4F6B-A6D1-4C9B225A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27CA59-BF5E-4683-9493-1C7486DA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63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12E66-86C8-4E81-83C6-C8A2B17C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Silhouette width</a:t>
            </a:r>
            <a:br>
              <a:rPr lang="en-US" dirty="0"/>
            </a:br>
            <a:r>
              <a:rPr lang="ru-RU" dirty="0"/>
              <a:t>Ширина силуэта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5B1D3F-86E6-41C1-9188-C26FC9DA2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2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2296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en-US" sz="2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ru-RU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/>
                      <m:e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ru-RU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5B1D3F-86E6-41C1-9188-C26FC9DA2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BF9460-5EF2-4EC7-85BC-7809B6ACA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68A5A2-7BA5-4392-955D-B5C4668B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00C6F622-5BAE-4834-BC85-7658E7E025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90076"/>
                  </p:ext>
                </p:extLst>
              </p:nvPr>
            </p:nvGraphicFramePr>
            <p:xfrm>
              <a:off x="1763688" y="3186874"/>
              <a:ext cx="6846912" cy="31944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46912">
                      <a:extLst>
                        <a:ext uri="{9D8B030D-6E8A-4147-A177-3AD203B41FA5}">
                          <a16:colId xmlns:a16="http://schemas.microsoft.com/office/drawing/2014/main" val="1555155601"/>
                        </a:ext>
                      </a:extLst>
                    </a:gridCol>
                  </a:tblGrid>
                  <a:tr h="31944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sz="24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)]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:endParaRPr lang="ru-RU" sz="2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ru-RU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: 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∉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lim>
                                    </m:limLow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[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supHide m:val="on"/>
                                        <m:ctrlPr>
                                          <a:rPr lang="ru-RU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2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func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], </m:t>
                                </m:r>
                              </m:oMath>
                            </m:oMathPara>
                          </a14:m>
                          <a:endParaRPr lang="ru-RU" sz="24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4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ru-RU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14935" marR="114935" marT="90170" marB="90170"/>
                    </a:tc>
                    <a:extLst>
                      <a:ext uri="{0D108BD9-81ED-4DB2-BD59-A6C34878D82A}">
                        <a16:rowId xmlns:a16="http://schemas.microsoft.com/office/drawing/2014/main" val="709206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00C6F622-5BAE-4834-BC85-7658E7E025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890076"/>
                  </p:ext>
                </p:extLst>
              </p:nvPr>
            </p:nvGraphicFramePr>
            <p:xfrm>
              <a:off x="1763688" y="3186874"/>
              <a:ext cx="6846912" cy="319445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846912">
                      <a:extLst>
                        <a:ext uri="{9D8B030D-6E8A-4147-A177-3AD203B41FA5}">
                          <a16:colId xmlns:a16="http://schemas.microsoft.com/office/drawing/2014/main" val="1555155601"/>
                        </a:ext>
                      </a:extLst>
                    </a:gridCol>
                  </a:tblGrid>
                  <a:tr h="31944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4935" marR="114935" marT="90170" marB="90170">
                        <a:blipFill>
                          <a:blip r:embed="rId3"/>
                          <a:stretch>
                            <a:fillRect l="-89" t="-190" r="-178" b="-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92060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5669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C333C-F0FD-4E68-8486-4949960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918" y="386214"/>
            <a:ext cx="7583330" cy="2826762"/>
          </a:xfrm>
        </p:spPr>
        <p:txBody>
          <a:bodyPr>
            <a:normAutofit fontScale="90000"/>
          </a:bodyPr>
          <a:lstStyle/>
          <a:p>
            <a:br>
              <a:rPr lang="en-US" sz="2800" dirty="0"/>
            </a:br>
            <a:r>
              <a:rPr lang="en-US" sz="3100" b="1" dirty="0"/>
              <a:t>Experimental results (Andrei Rykov et al., 2024): </a:t>
            </a:r>
            <a:br>
              <a:rPr lang="en-US" sz="3100" b="1" dirty="0"/>
            </a:br>
            <a:br>
              <a:rPr lang="en-US" sz="3100" b="1" dirty="0"/>
            </a:br>
            <a:r>
              <a:rPr lang="en-US" sz="2800" dirty="0"/>
              <a:t>7-cluster 1000-strong 15D data generated, clusters are well intermixed with parameter A.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Table shows how many times out of 100, a method leads to the estimate of 7 clusters indeed.</a:t>
            </a:r>
            <a:br>
              <a:rPr lang="en-US" sz="2800" dirty="0"/>
            </a:br>
            <a:endParaRPr lang="ru-RU" sz="2800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8646D674-01D5-4412-BFF1-88C3134CE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89768"/>
              </p:ext>
            </p:extLst>
          </p:nvPr>
        </p:nvGraphicFramePr>
        <p:xfrm>
          <a:off x="1964432" y="3473202"/>
          <a:ext cx="6048672" cy="2376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929">
                  <a:extLst>
                    <a:ext uri="{9D8B030D-6E8A-4147-A177-3AD203B41FA5}">
                      <a16:colId xmlns:a16="http://schemas.microsoft.com/office/drawing/2014/main" val="730437167"/>
                    </a:ext>
                  </a:extLst>
                </a:gridCol>
                <a:gridCol w="1167581">
                  <a:extLst>
                    <a:ext uri="{9D8B030D-6E8A-4147-A177-3AD203B41FA5}">
                      <a16:colId xmlns:a16="http://schemas.microsoft.com/office/drawing/2014/main" val="290594172"/>
                    </a:ext>
                  </a:extLst>
                </a:gridCol>
                <a:gridCol w="1037849">
                  <a:extLst>
                    <a:ext uri="{9D8B030D-6E8A-4147-A177-3AD203B41FA5}">
                      <a16:colId xmlns:a16="http://schemas.microsoft.com/office/drawing/2014/main" val="541391320"/>
                    </a:ext>
                  </a:extLst>
                </a:gridCol>
                <a:gridCol w="1297313">
                  <a:extLst>
                    <a:ext uri="{9D8B030D-6E8A-4147-A177-3AD203B41FA5}">
                      <a16:colId xmlns:a16="http://schemas.microsoft.com/office/drawing/2014/main" val="80648641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A=0.5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A=0.8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A=0.85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016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r>
                        <a:rPr lang="en-US" sz="2400" dirty="0"/>
                        <a:t>Elbow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92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4253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r>
                        <a:rPr lang="en-US" sz="2400" dirty="0"/>
                        <a:t>Hartigan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8330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r>
                        <a:rPr lang="en-US" sz="2400" dirty="0"/>
                        <a:t>Silhouette Width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61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4222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r>
                        <a:rPr lang="en-US" sz="2400" dirty="0"/>
                        <a:t>C.-Harabasz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100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59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62250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9C9960-EE51-481B-AC0F-09E0DB50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E7AF3B-6A0F-4338-9EB5-D6D4A7ED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47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B2189-4CA2-4A6F-951B-A267103C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Инициализация </a:t>
            </a:r>
            <a:r>
              <a:rPr lang="en-US" sz="3200" dirty="0"/>
              <a:t>k-means++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41F18-0F64-4658-9854-EAE946E63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447800"/>
            <a:ext cx="7883224" cy="4800600"/>
          </a:xfrm>
        </p:spPr>
        <p:txBody>
          <a:bodyPr>
            <a:normAutofit/>
          </a:bodyPr>
          <a:lstStyle/>
          <a:p>
            <a:r>
              <a:rPr lang="ru-RU" dirty="0"/>
              <a:t>Первый центр</a:t>
            </a:r>
            <a:r>
              <a:rPr lang="en-US" dirty="0"/>
              <a:t>: </a:t>
            </a:r>
            <a:r>
              <a:rPr lang="ru-RU" dirty="0"/>
              <a:t>случайный объект из таблицы данных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Каждый следующий центр: случайный объект с вероятностью, пропорциональной расстоянию до ближайшего из уже отобранных центров </a:t>
            </a:r>
            <a:endParaRPr lang="en-US" dirty="0"/>
          </a:p>
          <a:p>
            <a:r>
              <a:rPr lang="en-US" sz="3000" dirty="0"/>
              <a:t>Arthur and Vassilvitskii (2007): </a:t>
            </a:r>
            <a:r>
              <a:rPr lang="ru-RU" dirty="0"/>
              <a:t>Результирующая инерция </a:t>
            </a:r>
            <a:r>
              <a:rPr lang="en-US" dirty="0"/>
              <a:t>k-means++ </a:t>
            </a:r>
            <a:r>
              <a:rPr lang="ru-RU" dirty="0"/>
              <a:t>ожидается в пределах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8</a:t>
            </a:r>
            <a:r>
              <a:rPr lang="en-US" dirty="0">
                <a:sym typeface="Symbol" panose="05050102010706020507" pitchFamily="18" charset="2"/>
              </a:rPr>
              <a:t></a:t>
            </a:r>
            <a:r>
              <a:rPr lang="ru-RU" dirty="0"/>
              <a:t>(</a:t>
            </a:r>
            <a:r>
              <a:rPr lang="en-US" dirty="0"/>
              <a:t>log K+2) </a:t>
            </a:r>
            <a:r>
              <a:rPr lang="ru-RU" dirty="0"/>
              <a:t>от оптимального значения</a:t>
            </a:r>
            <a:r>
              <a:rPr lang="en-US" dirty="0"/>
              <a:t> </a:t>
            </a:r>
            <a:r>
              <a:rPr lang="en-US" sz="3000" dirty="0"/>
              <a:t>[</a:t>
            </a:r>
            <a:r>
              <a:rPr lang="en-US" sz="3000" dirty="0" err="1"/>
              <a:t>Makarychev</a:t>
            </a:r>
            <a:r>
              <a:rPr lang="en-US" sz="3000" dirty="0"/>
              <a:t> et al. 2020: 5</a:t>
            </a:r>
            <a:r>
              <a:rPr lang="en-US" sz="2800" dirty="0">
                <a:sym typeface="Symbol" panose="05050102010706020507" pitchFamily="18" charset="2"/>
              </a:rPr>
              <a:t></a:t>
            </a:r>
            <a:r>
              <a:rPr lang="ru-RU" sz="3000" dirty="0"/>
              <a:t>(</a:t>
            </a:r>
            <a:r>
              <a:rPr lang="en-US" sz="3000" dirty="0"/>
              <a:t>log K+2)].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6F6A1D-CF84-453A-A312-76F7E0E7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7826CF-9B7A-497A-9B38-729634FB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91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"/>
            <a:ext cx="8964488" cy="313754"/>
          </a:xfrm>
        </p:spPr>
        <p:txBody>
          <a:bodyPr>
            <a:normAutofit fontScale="90000"/>
          </a:bodyPr>
          <a:lstStyle/>
          <a:p>
            <a:r>
              <a:rPr lang="en-US" sz="4400" b="1" kern="1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40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 interpretation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38</a:t>
            </a:fld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615603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Center </a:t>
            </a:r>
            <a:r>
              <a:rPr lang="en-US" sz="2800" b="1" i="1" dirty="0">
                <a:solidFill>
                  <a:schemeClr val="tx2"/>
                </a:solidFill>
              </a:rPr>
              <a:t>c</a:t>
            </a:r>
            <a:r>
              <a:rPr lang="en-US" sz="2800" b="1" i="1" baseline="-25000" dirty="0">
                <a:solidFill>
                  <a:schemeClr val="tx2"/>
                </a:solidFill>
              </a:rPr>
              <a:t>k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</a:rPr>
              <a:t>for Interpretation </a:t>
            </a:r>
            <a:r>
              <a:rPr lang="en-US" sz="2800" b="1" dirty="0">
                <a:solidFill>
                  <a:schemeClr val="tx2"/>
                </a:solidFill>
              </a:rPr>
              <a:t>of cluster </a:t>
            </a:r>
            <a:r>
              <a:rPr lang="en-US" sz="2800" b="1" i="1" dirty="0" err="1">
                <a:solidFill>
                  <a:schemeClr val="tx2"/>
                </a:solidFill>
              </a:rPr>
              <a:t>S</a:t>
            </a:r>
            <a:r>
              <a:rPr lang="en-US" sz="2800" b="1" i="1" baseline="-25000" dirty="0" err="1">
                <a:solidFill>
                  <a:schemeClr val="tx2"/>
                </a:solidFill>
              </a:rPr>
              <a:t>k</a:t>
            </a:r>
            <a:r>
              <a:rPr lang="en-US" sz="2800" b="1" i="1" dirty="0">
                <a:solidFill>
                  <a:schemeClr val="tx2"/>
                </a:solidFill>
              </a:rPr>
              <a:t>:</a:t>
            </a:r>
          </a:p>
          <a:p>
            <a:r>
              <a:rPr lang="en-US" sz="2800" b="1" i="1" dirty="0">
                <a:solidFill>
                  <a:schemeClr val="tx2"/>
                </a:solidFill>
              </a:rPr>
              <a:t>                         Relative differences </a:t>
            </a:r>
          </a:p>
          <a:p>
            <a:r>
              <a:rPr lang="en-US" sz="2800" b="1" dirty="0"/>
              <a:t>Iris taxon T1: </a:t>
            </a:r>
            <a:r>
              <a:rPr lang="en-US" sz="2800" b="1" dirty="0">
                <a:solidFill>
                  <a:schemeClr val="tx2"/>
                </a:solidFill>
              </a:rPr>
              <a:t> Specimens number 1, 2, …, 50</a:t>
            </a:r>
          </a:p>
          <a:p>
            <a:r>
              <a:rPr lang="en-US" sz="2800" b="1" dirty="0"/>
              <a:t>Taxon T1 conceptualization:     </a:t>
            </a:r>
            <a:r>
              <a:rPr lang="en-US" sz="2800" b="1" dirty="0">
                <a:solidFill>
                  <a:srgbClr val="0070C0"/>
                </a:solidFill>
              </a:rPr>
              <a:t>SMALL PETALs</a:t>
            </a: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  <a:p>
            <a:endParaRPr lang="en-US" sz="2800" b="1" dirty="0">
              <a:solidFill>
                <a:schemeClr val="tx2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61080"/>
              </p:ext>
            </p:extLst>
          </p:nvPr>
        </p:nvGraphicFramePr>
        <p:xfrm>
          <a:off x="35008" y="2464854"/>
          <a:ext cx="9036496" cy="376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028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SWidth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PLength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PWidth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51">
                <a:tc>
                  <a:txBody>
                    <a:bodyPr/>
                    <a:lstStyle/>
                    <a:p>
                      <a:r>
                        <a:rPr lang="en-US" sz="2800" b="1" dirty="0"/>
                        <a:t>Within-cluster mean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280">
                <a:tc>
                  <a:txBody>
                    <a:bodyPr/>
                    <a:lstStyle/>
                    <a:p>
                      <a:r>
                        <a:rPr lang="en-US" sz="2800" b="1" dirty="0"/>
                        <a:t>Grand mean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5.843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3.057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3.758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1.199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Difference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8">
                <a:tc>
                  <a:txBody>
                    <a:bodyPr/>
                    <a:lstStyle/>
                    <a:p>
                      <a:r>
                        <a:rPr lang="en-US" sz="2800" b="1" dirty="0"/>
                        <a:t>Rel. Diff., %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32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3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72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for cluster interpretation.</a:t>
            </a:r>
            <a:br>
              <a:rPr lang="en-US" dirty="0"/>
            </a:br>
            <a:r>
              <a:rPr lang="en-US" dirty="0"/>
              <a:t>Points to be taken seriously: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181251"/>
            <a:ext cx="8440501" cy="4676749"/>
          </a:xfrm>
        </p:spPr>
        <p:txBody>
          <a:bodyPr>
            <a:normAutofit/>
          </a:bodyPr>
          <a:lstStyle/>
          <a:p>
            <a:pPr marL="557213" indent="-557213">
              <a:buAutoNum type="arabicPeriod"/>
            </a:pPr>
            <a:r>
              <a:rPr lang="en-US" dirty="0"/>
              <a:t>Each cluster is to be interpreted separately.</a:t>
            </a:r>
          </a:p>
          <a:p>
            <a:pPr marL="557213" indent="-557213">
              <a:buAutoNum type="arabicPeriod"/>
            </a:pPr>
            <a:endParaRPr lang="en-US" dirty="0"/>
          </a:p>
          <a:p>
            <a:pPr marL="557213" indent="-557213">
              <a:buAutoNum type="arabicPeriod"/>
            </a:pPr>
            <a:r>
              <a:rPr lang="en-US" dirty="0"/>
              <a:t>A set F of features to be interpreted is selected by the user; any external (not used at clustering) feature(s) may be included too.</a:t>
            </a:r>
          </a:p>
          <a:p>
            <a:pPr marL="557213" indent="-557213">
              <a:buAutoNum type="arabicPeriod"/>
            </a:pPr>
            <a:endParaRPr lang="ru-RU" dirty="0"/>
          </a:p>
          <a:p>
            <a:pPr marL="557213" indent="-557213">
              <a:buAutoNum type="arabicPeriod"/>
            </a:pPr>
            <a:r>
              <a:rPr lang="en-US" dirty="0"/>
              <a:t>Original, not standardized, data are to be used for interpretation</a:t>
            </a:r>
          </a:p>
          <a:p>
            <a:pPr marL="557213" indent="-557213">
              <a:buAutoNum type="arabicPeriod"/>
            </a:pPr>
            <a:endParaRPr lang="ru-RU" sz="27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CE949C-6F71-48E1-B9E2-63DADAE2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4E0BED-B6B0-48C2-9913-A9524463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7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764704"/>
          </a:xfrm>
        </p:spPr>
        <p:txBody>
          <a:bodyPr/>
          <a:lstStyle/>
          <a:p>
            <a:r>
              <a:rPr lang="en-US" dirty="0"/>
              <a:t>Company Dataset scales,2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472608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56879" y="692696"/>
            <a:ext cx="883024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Metadata: </a:t>
            </a:r>
            <a:r>
              <a:rPr lang="en-GB" dirty="0"/>
              <a:t>	</a:t>
            </a:r>
            <a:r>
              <a:rPr lang="en-GB" b="1" dirty="0">
                <a:solidFill>
                  <a:srgbClr val="C00000"/>
                </a:solidFill>
              </a:rPr>
              <a:t> Object names, Features and Domain knowledge</a:t>
            </a:r>
          </a:p>
          <a:p>
            <a:endParaRPr lang="en-GB" dirty="0"/>
          </a:p>
          <a:p>
            <a:r>
              <a:rPr lang="en-GB" dirty="0"/>
              <a:t>1) Income, $ </a:t>
            </a:r>
            <a:r>
              <a:rPr lang="en-GB" dirty="0" err="1"/>
              <a:t>Mln</a:t>
            </a:r>
            <a:r>
              <a:rPr lang="en-GB" dirty="0"/>
              <a:t>; </a:t>
            </a:r>
            <a:endParaRPr lang="ru-RU" dirty="0"/>
          </a:p>
          <a:p>
            <a:r>
              <a:rPr lang="en-GB" dirty="0"/>
              <a:t>2) </a:t>
            </a:r>
            <a:r>
              <a:rPr lang="en-GB" dirty="0" err="1"/>
              <a:t>MShare</a:t>
            </a:r>
            <a:r>
              <a:rPr lang="en-GB" dirty="0"/>
              <a:t> - Market share , per cent; </a:t>
            </a:r>
            <a:endParaRPr lang="ru-RU" dirty="0"/>
          </a:p>
          <a:p>
            <a:r>
              <a:rPr lang="en-GB" dirty="0"/>
              <a:t>3) </a:t>
            </a:r>
            <a:r>
              <a:rPr lang="en-GB" dirty="0" err="1"/>
              <a:t>NSup</a:t>
            </a:r>
            <a:r>
              <a:rPr lang="en-GB" dirty="0"/>
              <a:t> - Number of principal suppliers; </a:t>
            </a:r>
            <a:endParaRPr lang="ru-RU" dirty="0"/>
          </a:p>
          <a:p>
            <a:r>
              <a:rPr lang="en-GB" dirty="0"/>
              <a:t>4) AA (Affirmative Action) - Yes or No; </a:t>
            </a:r>
            <a:endParaRPr lang="ru-RU" dirty="0"/>
          </a:p>
          <a:p>
            <a:r>
              <a:rPr lang="en-GB" dirty="0"/>
              <a:t>5) Sector - (a) Retail, (b) Utility, and (c) Manufacture.</a:t>
            </a:r>
          </a:p>
          <a:p>
            <a:r>
              <a:rPr lang="en-GB" b="1" dirty="0"/>
              <a:t>Plus: </a:t>
            </a:r>
            <a:r>
              <a:rPr lang="en-GB" dirty="0"/>
              <a:t>The names – three products, A, B, and C</a:t>
            </a:r>
            <a:r>
              <a:rPr lang="en-GB" b="1" dirty="0"/>
              <a:t>		</a:t>
            </a:r>
          </a:p>
          <a:p>
            <a:pPr>
              <a:spcAft>
                <a:spcPts val="1200"/>
              </a:spcAft>
            </a:pPr>
            <a:r>
              <a:rPr lang="en-GB" sz="2800" b="1" dirty="0"/>
              <a:t>Feature: </a:t>
            </a:r>
            <a:r>
              <a:rPr lang="en-GB" sz="2800" b="1" dirty="0">
                <a:solidFill>
                  <a:schemeClr val="accent3">
                    <a:lumMod val="75000"/>
                  </a:schemeClr>
                </a:solidFill>
              </a:rPr>
              <a:t>Maps entities to feature values 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Nominal scale</a:t>
            </a:r>
            <a:r>
              <a:rPr lang="en-GB" sz="2800" dirty="0">
                <a:solidFill>
                  <a:schemeClr val="accent3"/>
                </a:solidFill>
              </a:rPr>
              <a:t>: </a:t>
            </a:r>
            <a:r>
              <a:rPr lang="en-GB" sz="2800" dirty="0"/>
              <a:t>categories are exclusive, no relations (corresponds to partition of the set of objects), Example: 5) Sector</a:t>
            </a:r>
          </a:p>
          <a:p>
            <a:r>
              <a:rPr lang="en-GB" sz="2800" b="1" dirty="0"/>
              <a:t>  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Order scale: </a:t>
            </a:r>
            <a:r>
              <a:rPr lang="en-GB" sz="2800" b="1" dirty="0"/>
              <a:t> </a:t>
            </a:r>
            <a:r>
              <a:rPr lang="en-GB" sz="2800" dirty="0"/>
              <a:t>categories are exclusive,  linearly ordered  ((corresponds to ranking of the set of objects) Example: ?</a:t>
            </a:r>
          </a:p>
          <a:p>
            <a:endParaRPr lang="en-GB" sz="2800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58120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difference: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1628800"/>
            <a:ext cx="6575531" cy="339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Given a cluster k and a quantitative feature </a:t>
            </a:r>
            <a:r>
              <a:rPr lang="en-US" sz="2700" dirty="0" err="1"/>
              <a:t>v</a:t>
            </a:r>
            <a:r>
              <a:rPr lang="en-US" sz="2700" dirty="0" err="1">
                <a:sym typeface="Symbol" panose="05050102010706020507" pitchFamily="18" charset="2"/>
              </a:rPr>
              <a:t></a:t>
            </a:r>
            <a:r>
              <a:rPr lang="en-US" sz="2700" dirty="0" err="1"/>
              <a:t>V</a:t>
            </a:r>
            <a:r>
              <a:rPr lang="en-US" sz="2700" dirty="0"/>
              <a:t>,  </a:t>
            </a:r>
            <a:r>
              <a:rPr lang="en-US" sz="2700" b="1" dirty="0"/>
              <a:t>the relative difference</a:t>
            </a:r>
            <a:r>
              <a:rPr lang="en-US" sz="2700" dirty="0"/>
              <a:t> is computed: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3300" b="1" dirty="0"/>
              <a:t>   </a:t>
            </a:r>
            <a:r>
              <a:rPr lang="en-US" sz="3300" b="1" dirty="0" err="1"/>
              <a:t>d</a:t>
            </a:r>
            <a:r>
              <a:rPr lang="en-US" sz="3300" b="1" baseline="-25000" dirty="0" err="1"/>
              <a:t>kv</a:t>
            </a:r>
            <a:r>
              <a:rPr lang="en-US" sz="3300" b="1" dirty="0"/>
              <a:t>=100[</a:t>
            </a:r>
            <a:r>
              <a:rPr lang="en-US" sz="3300" b="1" dirty="0" err="1"/>
              <a:t>c</a:t>
            </a:r>
            <a:r>
              <a:rPr lang="en-US" sz="3300" b="1" baseline="-25000" dirty="0" err="1"/>
              <a:t>kv</a:t>
            </a:r>
            <a:r>
              <a:rPr lang="en-US" sz="3300" b="1" baseline="-25000" dirty="0"/>
              <a:t> </a:t>
            </a:r>
            <a:r>
              <a:rPr lang="en-US" sz="3300" b="1" dirty="0"/>
              <a:t>/c</a:t>
            </a:r>
            <a:r>
              <a:rPr lang="en-US" sz="3300" b="1" baseline="-25000" dirty="0"/>
              <a:t>v</a:t>
            </a:r>
            <a:r>
              <a:rPr lang="en-US" sz="3300" b="1" dirty="0"/>
              <a:t> – 1]</a:t>
            </a:r>
            <a:r>
              <a:rPr lang="en-US" sz="3000" b="1" dirty="0"/>
              <a:t> </a:t>
            </a:r>
            <a:r>
              <a:rPr lang="en-US" sz="3000" dirty="0"/>
              <a:t>(per cent)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Here </a:t>
            </a:r>
            <a:r>
              <a:rPr lang="en-US" sz="2700" b="1" dirty="0" err="1"/>
              <a:t>c</a:t>
            </a:r>
            <a:r>
              <a:rPr lang="en-US" sz="2700" b="1" baseline="-25000" dirty="0" err="1"/>
              <a:t>kv</a:t>
            </a:r>
            <a:r>
              <a:rPr lang="en-US" sz="2700" b="1" baseline="-25000" dirty="0"/>
              <a:t> </a:t>
            </a:r>
            <a:r>
              <a:rPr lang="en-US" sz="2700" dirty="0"/>
              <a:t>is within-cluster mean of v, and </a:t>
            </a:r>
            <a:r>
              <a:rPr lang="en-US" sz="2700" b="1" dirty="0"/>
              <a:t>c</a:t>
            </a:r>
            <a:r>
              <a:rPr lang="en-US" sz="2700" b="1" baseline="-25000" dirty="0"/>
              <a:t>v</a:t>
            </a:r>
            <a:r>
              <a:rPr lang="en-US" sz="2700" b="1" dirty="0"/>
              <a:t> </a:t>
            </a:r>
            <a:r>
              <a:rPr lang="en-US" sz="2700" dirty="0"/>
              <a:t>is grand mean (mean over the dataset) of v</a:t>
            </a:r>
            <a:endParaRPr lang="ru-RU" sz="27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106359-21EB-469E-AD35-C0887DB8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27D85A-59F4-4449-A1DC-DEA69E80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623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29" y="552451"/>
            <a:ext cx="7380914" cy="71631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Relative difference for dummy 1/0 attribute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56792"/>
            <a:ext cx="8011616" cy="4748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Given a cluster k and a category </a:t>
            </a:r>
            <a:r>
              <a:rPr lang="en-US" sz="2700" dirty="0" err="1"/>
              <a:t>v</a:t>
            </a:r>
            <a:r>
              <a:rPr lang="en-US" sz="2700" dirty="0" err="1">
                <a:sym typeface="Symbol" panose="05050102010706020507" pitchFamily="18" charset="2"/>
              </a:rPr>
              <a:t></a:t>
            </a:r>
            <a:r>
              <a:rPr lang="en-US" sz="2700" dirty="0" err="1"/>
              <a:t>F</a:t>
            </a:r>
            <a:r>
              <a:rPr lang="en-US" sz="2700" dirty="0"/>
              <a:t>, the relative difference:</a:t>
            </a:r>
          </a:p>
          <a:p>
            <a:pPr marL="0" indent="0">
              <a:buNone/>
            </a:pPr>
            <a:r>
              <a:rPr lang="en-US" sz="3300" b="1" dirty="0"/>
              <a:t>   </a:t>
            </a:r>
            <a:r>
              <a:rPr lang="en-US" sz="3300" b="1" dirty="0" err="1"/>
              <a:t>q</a:t>
            </a:r>
            <a:r>
              <a:rPr lang="en-US" sz="3300" b="1" baseline="-25000" dirty="0" err="1"/>
              <a:t>kv</a:t>
            </a:r>
            <a:r>
              <a:rPr lang="en-US" sz="3300" b="1" baseline="-25000" dirty="0"/>
              <a:t> </a:t>
            </a:r>
            <a:r>
              <a:rPr lang="en-US" sz="3300" b="1" dirty="0"/>
              <a:t>=100[</a:t>
            </a:r>
            <a:r>
              <a:rPr lang="en-US" sz="3300" b="1" dirty="0" err="1"/>
              <a:t>p</a:t>
            </a:r>
            <a:r>
              <a:rPr lang="en-US" sz="3300" b="1" baseline="-25000" dirty="0" err="1"/>
              <a:t>kv</a:t>
            </a:r>
            <a:r>
              <a:rPr lang="en-US" sz="3300" b="1" baseline="-25000" dirty="0"/>
              <a:t> </a:t>
            </a:r>
            <a:r>
              <a:rPr lang="en-US" sz="3300" b="1" dirty="0"/>
              <a:t>/(p</a:t>
            </a:r>
            <a:r>
              <a:rPr lang="en-US" sz="3300" b="1" baseline="-25000" dirty="0"/>
              <a:t>k </a:t>
            </a:r>
            <a:r>
              <a:rPr lang="en-US" sz="3300" b="1" dirty="0" err="1"/>
              <a:t>p</a:t>
            </a:r>
            <a:r>
              <a:rPr lang="en-US" sz="3300" b="1" baseline="-25000" dirty="0" err="1"/>
              <a:t>v</a:t>
            </a:r>
            <a:r>
              <a:rPr lang="en-US" sz="3300" b="1" dirty="0"/>
              <a:t>) – 1]</a:t>
            </a:r>
            <a:r>
              <a:rPr lang="en-US" sz="3000" b="1" dirty="0"/>
              <a:t> </a:t>
            </a:r>
            <a:r>
              <a:rPr lang="en-US" sz="3000" dirty="0"/>
              <a:t>(per cent)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b="1" dirty="0" err="1"/>
              <a:t>p</a:t>
            </a:r>
            <a:r>
              <a:rPr lang="en-US" sz="2700" b="1" baseline="-25000" dirty="0" err="1"/>
              <a:t>kv</a:t>
            </a:r>
            <a:r>
              <a:rPr lang="en-US" sz="2700" b="1" baseline="-25000" dirty="0"/>
              <a:t> </a:t>
            </a:r>
            <a:r>
              <a:rPr lang="en-US" sz="2700" dirty="0"/>
              <a:t> = proportion of entities falling in both cluster k and category v, </a:t>
            </a:r>
            <a:r>
              <a:rPr lang="en-US" sz="2700" b="1" dirty="0" err="1"/>
              <a:t>p</a:t>
            </a:r>
            <a:r>
              <a:rPr lang="en-US" sz="2700" b="1" baseline="-25000" dirty="0" err="1"/>
              <a:t>v</a:t>
            </a:r>
            <a:r>
              <a:rPr lang="en-US" sz="2700" b="1" dirty="0"/>
              <a:t> </a:t>
            </a:r>
            <a:r>
              <a:rPr lang="en-US" sz="2700" dirty="0"/>
              <a:t>is proportion of category v in the dataset,</a:t>
            </a:r>
          </a:p>
          <a:p>
            <a:pPr marL="0" indent="0">
              <a:buNone/>
            </a:pPr>
            <a:r>
              <a:rPr lang="en-US" sz="2700" b="1" dirty="0"/>
              <a:t>p</a:t>
            </a:r>
            <a:r>
              <a:rPr lang="en-US" sz="2700" b="1" baseline="-25000" dirty="0"/>
              <a:t>k</a:t>
            </a:r>
            <a:r>
              <a:rPr lang="en-US" sz="2700" b="1" dirty="0"/>
              <a:t>  </a:t>
            </a:r>
            <a:r>
              <a:rPr lang="en-US" sz="2700" dirty="0"/>
              <a:t>= proportion of cluster k in the dataset. 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In fact, </a:t>
            </a:r>
            <a:r>
              <a:rPr lang="en-US" sz="2700" b="1" dirty="0" err="1"/>
              <a:t>q</a:t>
            </a:r>
            <a:r>
              <a:rPr lang="en-US" sz="2700" b="1" baseline="-25000" dirty="0" err="1"/>
              <a:t>kv</a:t>
            </a:r>
            <a:r>
              <a:rPr lang="en-US" sz="2700" b="1" baseline="-25000" dirty="0"/>
              <a:t> </a:t>
            </a:r>
            <a:r>
              <a:rPr lang="en-US" sz="2700" dirty="0"/>
              <a:t>= </a:t>
            </a:r>
            <a:r>
              <a:rPr lang="en-US" sz="2700" b="1" dirty="0" err="1"/>
              <a:t>d</a:t>
            </a:r>
            <a:r>
              <a:rPr lang="en-US" sz="2700" b="1" baseline="-25000" dirty="0" err="1"/>
              <a:t>kv</a:t>
            </a:r>
            <a:r>
              <a:rPr lang="en-US" sz="2700" dirty="0"/>
              <a:t>  if category v is represented by a 1/0 dummy.</a:t>
            </a:r>
            <a:endParaRPr lang="ru-RU" sz="27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525DC5-C517-45D1-B60E-C2680A7C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C3E31E-1E57-4DDA-8069-7DF82D2C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57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66" y="563360"/>
            <a:ext cx="7524795" cy="542415"/>
          </a:xfrm>
        </p:spPr>
        <p:txBody>
          <a:bodyPr>
            <a:noAutofit/>
          </a:bodyPr>
          <a:lstStyle/>
          <a:p>
            <a:r>
              <a:rPr lang="en-US" sz="3600" dirty="0"/>
              <a:t>Interpretative features, V</a:t>
            </a:r>
            <a:r>
              <a:rPr lang="en-US" sz="3600" baseline="40000" dirty="0"/>
              <a:t>+ </a:t>
            </a:r>
            <a:r>
              <a:rPr lang="en-US" sz="3600" dirty="0"/>
              <a:t>and V</a:t>
            </a:r>
            <a:r>
              <a:rPr lang="en-US" sz="3600" baseline="40000" dirty="0"/>
              <a:t>-</a:t>
            </a:r>
            <a:endParaRPr lang="ru-RU" sz="3600" baseline="40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2" y="1196752"/>
            <a:ext cx="7908131" cy="457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1. Given a cluster k, pick up those features and categories </a:t>
            </a:r>
            <a:r>
              <a:rPr lang="en-US" sz="2700" dirty="0" err="1"/>
              <a:t>v</a:t>
            </a:r>
            <a:r>
              <a:rPr lang="en-US" sz="2700" dirty="0" err="1">
                <a:sym typeface="Symbol" panose="05050102010706020507" pitchFamily="18" charset="2"/>
              </a:rPr>
              <a:t></a:t>
            </a:r>
            <a:r>
              <a:rPr lang="en-US" sz="2700" dirty="0" err="1"/>
              <a:t>F</a:t>
            </a:r>
            <a:r>
              <a:rPr lang="en-US" sz="2700" dirty="0"/>
              <a:t> for which values of </a:t>
            </a:r>
            <a:r>
              <a:rPr lang="en-US" sz="2700" b="1" dirty="0" err="1"/>
              <a:t>d</a:t>
            </a:r>
            <a:r>
              <a:rPr lang="en-US" sz="2700" b="1" baseline="-25000" dirty="0" err="1"/>
              <a:t>kv</a:t>
            </a:r>
            <a:r>
              <a:rPr lang="en-US" sz="2700" dirty="0"/>
              <a:t> or </a:t>
            </a:r>
            <a:r>
              <a:rPr lang="en-US" sz="2700" b="1" dirty="0" err="1"/>
              <a:t>q</a:t>
            </a:r>
            <a:r>
              <a:rPr lang="en-US" sz="2700" b="1" baseline="-25000" dirty="0" err="1"/>
              <a:t>kv</a:t>
            </a:r>
            <a:r>
              <a:rPr lang="en-US" sz="2700" dirty="0"/>
              <a:t> are far from 0, say, </a:t>
            </a:r>
            <a:r>
              <a:rPr lang="en-US" sz="2700" b="1" dirty="0"/>
              <a:t>greater than 35%</a:t>
            </a:r>
            <a:r>
              <a:rPr lang="en-US" sz="2700" dirty="0"/>
              <a:t>, forming set </a:t>
            </a:r>
            <a:r>
              <a:rPr lang="en-US" sz="2700" dirty="0" err="1"/>
              <a:t>V</a:t>
            </a:r>
            <a:r>
              <a:rPr lang="en-US" sz="2700" baseline="-25000" dirty="0" err="1"/>
              <a:t>k</a:t>
            </a:r>
            <a:r>
              <a:rPr lang="en-US" sz="2700" baseline="50000" dirty="0"/>
              <a:t>+</a:t>
            </a:r>
            <a:r>
              <a:rPr lang="en-US" sz="2700" dirty="0"/>
              <a:t>, or </a:t>
            </a:r>
            <a:r>
              <a:rPr lang="en-US" sz="2700" b="1" dirty="0"/>
              <a:t>smaller than </a:t>
            </a:r>
            <a:r>
              <a:rPr lang="en-US" sz="2700" b="1" dirty="0">
                <a:sym typeface="Symbol" panose="05050102010706020507" pitchFamily="18" charset="2"/>
              </a:rPr>
              <a:t></a:t>
            </a:r>
            <a:r>
              <a:rPr lang="en-US" sz="2700" b="1" dirty="0"/>
              <a:t>35%, </a:t>
            </a:r>
            <a:r>
              <a:rPr lang="en-US" sz="2700" dirty="0"/>
              <a:t>forming set </a:t>
            </a:r>
            <a:r>
              <a:rPr lang="en-US" sz="2700" dirty="0" err="1"/>
              <a:t>V</a:t>
            </a:r>
            <a:r>
              <a:rPr lang="en-US" sz="2700" baseline="-25000" dirty="0" err="1"/>
              <a:t>k</a:t>
            </a:r>
            <a:r>
              <a:rPr lang="en-US" sz="2700" baseline="50000" dirty="0">
                <a:sym typeface="Symbol" panose="05050102010706020507" pitchFamily="18" charset="2"/>
              </a:rPr>
              <a:t></a:t>
            </a:r>
            <a:r>
              <a:rPr lang="en-US" sz="2700" dirty="0"/>
              <a:t>. </a:t>
            </a:r>
          </a:p>
          <a:p>
            <a:pPr marL="0" indent="0">
              <a:buNone/>
            </a:pPr>
            <a:r>
              <a:rPr lang="en-US" sz="2700" dirty="0"/>
              <a:t>2. </a:t>
            </a:r>
            <a:r>
              <a:rPr lang="en-US" sz="2700" b="1" dirty="0"/>
              <a:t>Describe</a:t>
            </a:r>
            <a:r>
              <a:rPr lang="en-US" sz="2700" dirty="0"/>
              <a:t> cluster k as that characterized  by features from </a:t>
            </a:r>
            <a:r>
              <a:rPr lang="en-US" sz="2700" dirty="0" err="1"/>
              <a:t>V</a:t>
            </a:r>
            <a:r>
              <a:rPr lang="en-US" sz="2700" baseline="-25000" dirty="0" err="1"/>
              <a:t>k</a:t>
            </a:r>
            <a:r>
              <a:rPr lang="en-US" sz="2700" baseline="50000" dirty="0" err="1"/>
              <a:t>+</a:t>
            </a:r>
            <a:r>
              <a:rPr lang="en-US" sz="2700" dirty="0" err="1"/>
              <a:t>as</a:t>
            </a:r>
            <a:r>
              <a:rPr lang="en-US" sz="2700" dirty="0"/>
              <a:t> those “much greater than the average” and features from </a:t>
            </a:r>
            <a:r>
              <a:rPr lang="en-US" sz="2700" dirty="0" err="1"/>
              <a:t>V</a:t>
            </a:r>
            <a:r>
              <a:rPr lang="en-US" sz="2700" baseline="-25000" dirty="0" err="1"/>
              <a:t>k</a:t>
            </a:r>
            <a:r>
              <a:rPr lang="en-US" sz="2700" baseline="50000" dirty="0">
                <a:sym typeface="Symbol" panose="05050102010706020507" pitchFamily="18" charset="2"/>
              </a:rPr>
              <a:t></a:t>
            </a:r>
            <a:r>
              <a:rPr lang="en-US" sz="2700" baseline="30000" dirty="0">
                <a:sym typeface="Symbol" panose="05050102010706020507" pitchFamily="18" charset="2"/>
              </a:rPr>
              <a:t> </a:t>
            </a:r>
            <a:r>
              <a:rPr lang="en-US" sz="2700" dirty="0"/>
              <a:t>as those “much smaller than the average”. (You may </a:t>
            </a:r>
            <a:r>
              <a:rPr lang="en-US" sz="2700"/>
              <a:t>use modifier </a:t>
            </a:r>
            <a:r>
              <a:rPr lang="en-US" sz="2700" dirty="0"/>
              <a:t>“very much</a:t>
            </a:r>
            <a:r>
              <a:rPr lang="en-US" sz="2700"/>
              <a:t>” for larger deviations.) </a:t>
            </a:r>
            <a:endParaRPr lang="ru-RU" sz="27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D51081-57C2-40BF-8F1F-A68321D7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E7CB77-A90D-4958-851A-AA4B5DD4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38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Conceptualization: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2" y="1800226"/>
            <a:ext cx="7908131" cy="397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 After you have described cluster k by sets V</a:t>
            </a:r>
            <a:r>
              <a:rPr lang="en-US" sz="2700" baseline="50000" dirty="0"/>
              <a:t>+</a:t>
            </a:r>
            <a:r>
              <a:rPr lang="en-US" sz="2700" dirty="0"/>
              <a:t> and V</a:t>
            </a:r>
            <a:r>
              <a:rPr lang="en-US" sz="2700" baseline="50000" dirty="0"/>
              <a:t>-</a:t>
            </a:r>
            <a:r>
              <a:rPr lang="en-US" sz="2700" dirty="0"/>
              <a:t>, try to conceptualize the description on a deeper level, in more general terms. If you can, put your conceptualization down in writing. If you cannot, do not get frustrated: you may get more lucky next time.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FCC6F1-6D17-44F8-AB20-B1F8E163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C580A9-34CE-4AF4-99F3-171AB151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991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Super-</a:t>
            </a:r>
            <a:r>
              <a:rPr lang="en-US" dirty="0" err="1"/>
              <a:t>Conceptuaization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2" y="1800226"/>
            <a:ext cx="7908131" cy="397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After you have conceptualized all the clusters, take a look at all the conceptual descriptions and try conceptualize the entire partition.</a:t>
            </a:r>
          </a:p>
          <a:p>
            <a:pPr marL="0" indent="0">
              <a:buNone/>
            </a:pPr>
            <a:r>
              <a:rPr lang="en-US" sz="2700" dirty="0"/>
              <a:t>If you can, put your conceptualization down in writing. If you cannot, do not get frustrated: you may get more lucky next time.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67D320-16C1-47CA-90BC-3CE203BC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9D18C7-4AB1-4906-9F55-AC34FB39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059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Interpreting Iris taxon T1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882" y="1385354"/>
            <a:ext cx="6575531" cy="339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Take all four Iris dataset features (Sepal length, Sepal width, Petal length, Petal width) as  F set of features.</a:t>
            </a:r>
          </a:p>
          <a:p>
            <a:pPr marL="557213" indent="-557213">
              <a:buAutoNum type="arabicPeriod"/>
            </a:pPr>
            <a:endParaRPr lang="ru-RU" sz="27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B21E3D-FB88-4B5D-A427-7EB622D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AEA8A3-C98B-48E8-B351-6DB03EF3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925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04678"/>
            <a:ext cx="8326835" cy="1521617"/>
          </a:xfrm>
        </p:spPr>
        <p:txBody>
          <a:bodyPr>
            <a:normAutofit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dirty="0"/>
              <a:t>Example: Interpreting Iris taxon T1: </a:t>
            </a:r>
            <a:br>
              <a:rPr lang="en-US" dirty="0"/>
            </a:br>
            <a:r>
              <a:rPr lang="en-US" b="1" dirty="0"/>
              <a:t>3. Compute relative differences </a:t>
            </a:r>
            <a:endParaRPr lang="en-US" sz="27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46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5865" y="1920728"/>
          <a:ext cx="8515859" cy="311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9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294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SLength</a:t>
                      </a:r>
                      <a:endParaRPr lang="ru-RU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SWidth</a:t>
                      </a:r>
                      <a:endParaRPr lang="ru-RU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PLength</a:t>
                      </a:r>
                      <a:endParaRPr lang="ru-RU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dirty="0" err="1"/>
                        <a:t>PWidth</a:t>
                      </a:r>
                      <a:endParaRPr lang="ru-RU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80">
                <a:tc>
                  <a:txBody>
                    <a:bodyPr/>
                    <a:lstStyle/>
                    <a:p>
                      <a:r>
                        <a:rPr lang="en-US" sz="2400" b="1" dirty="0"/>
                        <a:t>Taxon center c</a:t>
                      </a:r>
                      <a:r>
                        <a:rPr lang="en-US" sz="2400" b="1" baseline="-25000" dirty="0"/>
                        <a:t>k</a:t>
                      </a:r>
                      <a:r>
                        <a:rPr lang="en-US" sz="2400" b="1" dirty="0"/>
                        <a:t>=(</a:t>
                      </a:r>
                      <a:r>
                        <a:rPr lang="en-US" sz="2400" b="1" dirty="0" err="1"/>
                        <a:t>c</a:t>
                      </a:r>
                      <a:r>
                        <a:rPr lang="en-US" sz="2400" b="1" baseline="-25000" dirty="0" err="1"/>
                        <a:t>kv</a:t>
                      </a:r>
                      <a:r>
                        <a:rPr lang="en-US" sz="2400" b="1" baseline="0" dirty="0"/>
                        <a:t>)</a:t>
                      </a:r>
                      <a:endParaRPr lang="ru-RU" sz="2400" b="1" baseline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5.006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3.428 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1.462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/>
                          </a:solidFill>
                        </a:rPr>
                        <a:t>0.246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31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Grand mean c=(c</a:t>
                      </a:r>
                      <a:r>
                        <a:rPr lang="en-US" sz="2400" b="1" baseline="-25000" dirty="0">
                          <a:solidFill>
                            <a:srgbClr val="7030A0"/>
                          </a:solidFill>
                        </a:rPr>
                        <a:t>v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ru-RU" sz="2400" b="1" dirty="0">
                        <a:solidFill>
                          <a:srgbClr val="7030A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5.843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3.057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3.758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1.199</a:t>
                      </a:r>
                      <a:endParaRPr lang="ru-RU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310">
                <a:tc>
                  <a:txBody>
                    <a:bodyPr/>
                    <a:lstStyle/>
                    <a:p>
                      <a:r>
                        <a:rPr lang="en-US" sz="2400" b="1" dirty="0"/>
                        <a:t>Difference</a:t>
                      </a:r>
                      <a:endParaRPr lang="ru-RU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0.837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0.371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2.296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0.953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310">
                <a:tc>
                  <a:txBody>
                    <a:bodyPr/>
                    <a:lstStyle/>
                    <a:p>
                      <a:r>
                        <a:rPr lang="en-US" sz="2400" b="1" dirty="0"/>
                        <a:t>Relative difference, </a:t>
                      </a:r>
                      <a:r>
                        <a:rPr lang="en-US" sz="2400" b="1" dirty="0" err="1"/>
                        <a:t>d</a:t>
                      </a:r>
                      <a:r>
                        <a:rPr lang="en-US" sz="2400" b="1" baseline="-25000" dirty="0" err="1"/>
                        <a:t>kv</a:t>
                      </a:r>
                      <a:r>
                        <a:rPr lang="en-US" sz="2400" b="1" dirty="0"/>
                        <a:t>%</a:t>
                      </a:r>
                      <a:endParaRPr lang="ru-RU" sz="2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14.3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+12.1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61.1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  <a:sym typeface="Symbol"/>
                        </a:rPr>
                        <a:t>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79.5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92086" y="5237549"/>
            <a:ext cx="4963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</a:t>
            </a:r>
            <a:r>
              <a:rPr lang="en-US" sz="2400" b="1" dirty="0" err="1"/>
              <a:t>d</a:t>
            </a:r>
            <a:r>
              <a:rPr lang="en-US" sz="2400" b="1" baseline="-25000" dirty="0" err="1"/>
              <a:t>kv</a:t>
            </a:r>
            <a:r>
              <a:rPr lang="en-US" sz="2400" b="1" dirty="0"/>
              <a:t>= (</a:t>
            </a:r>
            <a:r>
              <a:rPr lang="en-US" sz="2700" b="1" dirty="0" err="1"/>
              <a:t>c</a:t>
            </a:r>
            <a:r>
              <a:rPr lang="en-US" sz="2700" b="1" baseline="-25000" dirty="0" err="1"/>
              <a:t>kv</a:t>
            </a:r>
            <a:r>
              <a:rPr lang="en-US" sz="2700" b="1" baseline="-25000" dirty="0"/>
              <a:t> </a:t>
            </a:r>
            <a:r>
              <a:rPr lang="en-US" sz="2700" b="1" dirty="0"/>
              <a:t>- c</a:t>
            </a:r>
            <a:r>
              <a:rPr lang="en-US" sz="2700" b="1" baseline="-25000" dirty="0"/>
              <a:t>v</a:t>
            </a:r>
            <a:r>
              <a:rPr lang="en-US" sz="2700" b="1" dirty="0"/>
              <a:t>)/c</a:t>
            </a:r>
            <a:r>
              <a:rPr lang="en-US" sz="2700" b="1" baseline="-25000" dirty="0"/>
              <a:t>v</a:t>
            </a:r>
            <a:r>
              <a:rPr lang="en-US" sz="2400" b="1" dirty="0"/>
              <a:t>, per cent!</a:t>
            </a:r>
            <a:endParaRPr lang="ru-RU" sz="2400" b="1" dirty="0"/>
          </a:p>
        </p:txBody>
      </p:sp>
      <p:sp>
        <p:nvSpPr>
          <p:cNvPr id="7" name="Выгнутая влево стрелка 6"/>
          <p:cNvSpPr/>
          <p:nvPr/>
        </p:nvSpPr>
        <p:spPr>
          <a:xfrm rot="20051665">
            <a:off x="912088" y="5078149"/>
            <a:ext cx="1089901" cy="847512"/>
          </a:xfrm>
          <a:prstGeom prst="curv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70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29" y="971550"/>
            <a:ext cx="700314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 Interpretation of taxon T1 in Iris dataset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17" y="2150275"/>
            <a:ext cx="7908131" cy="3975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V</a:t>
            </a:r>
            <a:r>
              <a:rPr lang="en-US" sz="2400" baseline="-25000" dirty="0"/>
              <a:t>T1</a:t>
            </a:r>
            <a:r>
              <a:rPr lang="en-US" sz="2400" baseline="46000" dirty="0">
                <a:sym typeface="Symbol" panose="05050102010706020507" pitchFamily="18" charset="2"/>
              </a:rPr>
              <a:t>+</a:t>
            </a:r>
            <a:r>
              <a:rPr lang="en-US" sz="2400" baseline="30000" dirty="0">
                <a:sym typeface="Symbol" panose="05050102010706020507" pitchFamily="18" charset="2"/>
              </a:rPr>
              <a:t> </a:t>
            </a:r>
            <a:r>
              <a:rPr lang="en-US" sz="2400" dirty="0"/>
              <a:t>is empty; V</a:t>
            </a:r>
            <a:r>
              <a:rPr lang="en-US" sz="2400" baseline="-25000" dirty="0"/>
              <a:t>T1</a:t>
            </a:r>
            <a:r>
              <a:rPr lang="en-US" sz="2400" b="1" baseline="56000" dirty="0">
                <a:sym typeface="Symbol" panose="05050102010706020507" pitchFamily="18" charset="2"/>
              </a:rPr>
              <a:t></a:t>
            </a:r>
            <a:r>
              <a:rPr lang="en-US" sz="2400" dirty="0"/>
              <a:t>= {Petal length, Petal width}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Conceptualize taxon T1 as that characterized by this statement: </a:t>
            </a:r>
          </a:p>
          <a:p>
            <a:pPr marL="0" indent="0">
              <a:buNone/>
            </a:pPr>
            <a:r>
              <a:rPr lang="en-US" sz="2400" b="1" dirty="0"/>
              <a:t>T1 = Those specimens at which the Petal is much smaller than the average (on both length and width).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A more parsimonious concept: T1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“Small petals”. 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5332D3-1288-4DAD-926A-E597D9EE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C56A4-812A-438E-AFA6-D7B59240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4881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29D92-0588-4BFE-A8CB-736E3A3C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170"/>
            <a:ext cx="8165306" cy="750095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Conceptual interpretation of </a:t>
            </a:r>
            <a:br>
              <a:rPr lang="en-US" dirty="0"/>
            </a:br>
            <a:r>
              <a:rPr lang="en-US" dirty="0"/>
              <a:t>the partition of Iris in the three taxa: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8EED1-3D67-4AC0-8CE6-6E67B1CE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82" y="1800226"/>
            <a:ext cx="8951119" cy="3975497"/>
          </a:xfrm>
        </p:spPr>
        <p:txBody>
          <a:bodyPr>
            <a:normAutofit fontScale="92500" lnSpcReduction="20000"/>
          </a:bodyPr>
          <a:lstStyle/>
          <a:p>
            <a:r>
              <a:rPr lang="en-US" sz="2700" b="1" dirty="0"/>
              <a:t>Relative Difference: 100*(</a:t>
            </a:r>
            <a:r>
              <a:rPr lang="en-US" sz="2700" b="1" dirty="0" err="1"/>
              <a:t>CMean</a:t>
            </a:r>
            <a:r>
              <a:rPr lang="en-US" sz="2700" b="1" dirty="0"/>
              <a:t> –</a:t>
            </a:r>
            <a:r>
              <a:rPr lang="en-US" sz="2700" b="1" dirty="0" err="1"/>
              <a:t>GMean</a:t>
            </a:r>
            <a:r>
              <a:rPr lang="en-US" sz="2700" b="1" dirty="0"/>
              <a:t>)/</a:t>
            </a:r>
            <a:r>
              <a:rPr lang="en-US" sz="2700" b="1" dirty="0" err="1"/>
              <a:t>GMean</a:t>
            </a:r>
            <a:r>
              <a:rPr lang="en-US" sz="2700" b="1" dirty="0"/>
              <a:t>               </a:t>
            </a:r>
          </a:p>
          <a:p>
            <a:r>
              <a:rPr lang="en-US" sz="2700" dirty="0"/>
              <a:t>            SL               SW           PL             PW</a:t>
            </a:r>
          </a:p>
          <a:p>
            <a:pPr marL="61722" indent="0">
              <a:buNone/>
            </a:pPr>
            <a:r>
              <a:rPr lang="en-US" sz="2700" dirty="0"/>
              <a:t> T1      -14.3297      12.1239   </a:t>
            </a:r>
            <a:r>
              <a:rPr lang="en-US" sz="2700" b="1" dirty="0">
                <a:solidFill>
                  <a:srgbClr val="C00000"/>
                </a:solidFill>
              </a:rPr>
              <a:t>-61.0963   -79.4886</a:t>
            </a:r>
          </a:p>
          <a:p>
            <a:pPr marL="61722" indent="0">
              <a:buNone/>
            </a:pPr>
            <a:r>
              <a:rPr lang="en-US" sz="2700" dirty="0"/>
              <a:t> T2         1.5859      -9.3982     13.3582     10.5614</a:t>
            </a:r>
          </a:p>
          <a:p>
            <a:pPr marL="61722" indent="0">
              <a:buNone/>
            </a:pPr>
            <a:r>
              <a:rPr lang="en-US" sz="2700" dirty="0"/>
              <a:t> T3       12.7439      -2.7257     </a:t>
            </a:r>
            <a:r>
              <a:rPr lang="en-US" sz="2700" b="1" dirty="0">
                <a:solidFill>
                  <a:srgbClr val="0070C0"/>
                </a:solidFill>
              </a:rPr>
              <a:t>47.7382    68.9272 </a:t>
            </a:r>
          </a:p>
          <a:p>
            <a:pPr marL="61722" indent="0">
              <a:buNone/>
            </a:pPr>
            <a:r>
              <a:rPr lang="en-US" sz="2700" dirty="0"/>
              <a:t>Conceptual descriptions: </a:t>
            </a:r>
          </a:p>
          <a:p>
            <a:pPr marL="490347" indent="-428625">
              <a:buFontTx/>
              <a:buChar char="-"/>
            </a:pPr>
            <a:r>
              <a:rPr lang="en-US" sz="2250" dirty="0"/>
              <a:t>T1 is “small petals”, </a:t>
            </a:r>
          </a:p>
          <a:p>
            <a:pPr marL="490347" indent="-428625">
              <a:buFontTx/>
              <a:buChar char="-"/>
            </a:pPr>
            <a:r>
              <a:rPr lang="en-US" sz="2250" dirty="0"/>
              <a:t>T3 is “large petals”, </a:t>
            </a:r>
          </a:p>
          <a:p>
            <a:pPr marL="490347" indent="-428625">
              <a:buFontTx/>
              <a:buChar char="-"/>
            </a:pPr>
            <a:r>
              <a:rPr lang="en-US" sz="2250" dirty="0"/>
              <a:t>T2 is “just about the average” </a:t>
            </a:r>
          </a:p>
          <a:p>
            <a:pPr marL="61722" indent="0">
              <a:buNone/>
            </a:pPr>
            <a:r>
              <a:rPr lang="en-US" sz="2700" dirty="0"/>
              <a:t>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A0658E-BE2B-4B2E-BB5C-9275F8D0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65F23E-2612-483A-823A-A89A0B89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48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44441-4175-4DB8-8275-904B9206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577172"/>
            <a:ext cx="8066264" cy="1152127"/>
          </a:xfrm>
        </p:spPr>
        <p:txBody>
          <a:bodyPr>
            <a:normAutofit fontScale="90000"/>
          </a:bodyPr>
          <a:lstStyle/>
          <a:p>
            <a:r>
              <a:rPr lang="en-US" dirty="0"/>
              <a:t>Super-Conceptual Description of </a:t>
            </a:r>
            <a:br>
              <a:rPr lang="en-US" dirty="0"/>
            </a:br>
            <a:r>
              <a:rPr lang="en-US" dirty="0"/>
              <a:t>the partition of Iris in three taxa: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54B9F-0179-4493-B968-B3717C71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2085806"/>
            <a:ext cx="7476672" cy="3506730"/>
          </a:xfrm>
        </p:spPr>
        <p:txBody>
          <a:bodyPr>
            <a:normAutofit/>
          </a:bodyPr>
          <a:lstStyle/>
          <a:p>
            <a:pPr marL="61722" indent="0">
              <a:buNone/>
            </a:pPr>
            <a:r>
              <a:rPr lang="en-US" sz="2250" dirty="0"/>
              <a:t>Taxa conceptual descriptions: </a:t>
            </a:r>
          </a:p>
          <a:p>
            <a:pPr marL="61722" indent="0">
              <a:buNone/>
            </a:pPr>
            <a:r>
              <a:rPr lang="en-US" sz="2250" dirty="0"/>
              <a:t>- T1 is “small petals”, T3 is “large petals”, T2 is “just about the average” </a:t>
            </a:r>
            <a:r>
              <a:rPr lang="en-US" sz="2250" dirty="0">
                <a:solidFill>
                  <a:schemeClr val="accent6">
                    <a:lumMod val="50000"/>
                  </a:schemeClr>
                </a:solidFill>
              </a:rPr>
              <a:t>all about petals</a:t>
            </a:r>
          </a:p>
          <a:p>
            <a:pPr marL="61722" indent="0">
              <a:buNone/>
            </a:pPr>
            <a:r>
              <a:rPr lang="en-US" sz="2250" dirty="0"/>
              <a:t> - A deeper level yet: </a:t>
            </a:r>
          </a:p>
          <a:p>
            <a:pPr marL="61722" indent="0">
              <a:buNone/>
            </a:pPr>
            <a:r>
              <a:rPr lang="en-US" sz="2250" b="1" dirty="0"/>
              <a:t> “</a:t>
            </a:r>
            <a:r>
              <a:rPr lang="en-US" sz="2250" b="1" dirty="0">
                <a:solidFill>
                  <a:schemeClr val="accent6">
                    <a:lumMod val="50000"/>
                  </a:schemeClr>
                </a:solidFill>
              </a:rPr>
              <a:t>Sepal is not used in the description”</a:t>
            </a:r>
            <a:r>
              <a:rPr lang="en-US" sz="2250" dirty="0"/>
              <a:t> </a:t>
            </a:r>
          </a:p>
          <a:p>
            <a:pPr marL="61722" indent="0">
              <a:buNone/>
            </a:pPr>
            <a:r>
              <a:rPr lang="en-US" sz="2250" dirty="0"/>
              <a:t> </a:t>
            </a:r>
            <a:r>
              <a:rPr lang="en-US" sz="2250" b="1" dirty="0"/>
              <a:t>Why is that? </a:t>
            </a:r>
            <a:r>
              <a:rPr lang="en-US" sz="2250" dirty="0"/>
              <a:t>I am not a botanist, cannot explain. Should undertake a research inspired by the data analysis. </a:t>
            </a:r>
            <a:r>
              <a:rPr lang="en-US" sz="1950" dirty="0">
                <a:solidFill>
                  <a:srgbClr val="C00000"/>
                </a:solidFill>
              </a:rPr>
              <a:t>(Yet the goal of the data analysis is accomplished!)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EA6E6A-98C2-4576-9825-125D4E5A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3786B9-294B-4949-86EB-9DBDEF1D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9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5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80714"/>
              </p:ext>
            </p:extLst>
          </p:nvPr>
        </p:nvGraphicFramePr>
        <p:xfrm>
          <a:off x="647056" y="947189"/>
          <a:ext cx="8389440" cy="4575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24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Income, $</a:t>
                      </a:r>
                      <a:r>
                        <a:rPr lang="en-GB" sz="2400" b="1" dirty="0" err="1">
                          <a:effectLst/>
                        </a:rPr>
                        <a:t>mln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MShare</a:t>
                      </a:r>
                      <a:r>
                        <a:rPr lang="en-GB" sz="2400" b="1" dirty="0">
                          <a:effectLst/>
                        </a:rPr>
                        <a:t>,%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b="1" dirty="0" err="1">
                          <a:effectLst/>
                        </a:rPr>
                        <a:t>NSup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  <a:latin typeface="+mn-lt"/>
                          <a:ea typeface="Times New Roman"/>
                        </a:rPr>
                        <a:t>AA</a:t>
                      </a:r>
                      <a:endParaRPr lang="ru-RU" sz="2400" b="1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Sector</a:t>
                      </a:r>
                      <a:endParaRPr lang="ru-RU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8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19.0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29.4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43.7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36.0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ru-RU" sz="2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3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No</a:t>
                      </a:r>
                      <a:endParaRPr lang="ru-RU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59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18.4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25.7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12.1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22.3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16.9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Utility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Manufacture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2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2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23.9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27.2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30.2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58.0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4</a:t>
                      </a:r>
                      <a:endParaRPr lang="ru-RU" sz="2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Yes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Retail</a:t>
                      </a:r>
                      <a:endParaRPr lang="ru-RU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7056" y="5369440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/>
          </a:p>
          <a:p>
            <a:r>
              <a:rPr lang="en-GB" sz="2800" b="1" dirty="0"/>
              <a:t>Data analysis issues: if any?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6212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819B5-9152-4F8D-B2F0-FD91F351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108067"/>
            <a:ext cx="7498080" cy="562074"/>
          </a:xfrm>
        </p:spPr>
        <p:txBody>
          <a:bodyPr>
            <a:noAutofit/>
          </a:bodyPr>
          <a:lstStyle/>
          <a:p>
            <a:r>
              <a:rPr lang="en-US" sz="3200" dirty="0"/>
              <a:t>Concepts learnt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7AD34E-271A-4E15-9E95-665FFD6BC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645245"/>
            <a:ext cx="7498080" cy="569972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types: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of mixed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standardization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centering, goal of rescaling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method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K-means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issue; K-means++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clusters: Elbow method, Hartigan Index, Calinski-Harabasz indexes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relative difference for cluster interpretation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Conceptualization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AC6AD3-B0F3-43D9-9C6D-56979AEB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EA3635-0DED-4D69-A5C7-39CB2AA2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79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4856-AE7A-C89F-0301-B11B7F4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Домашний проект</a:t>
            </a:r>
            <a:r>
              <a:rPr lang="en-US" sz="3600" dirty="0"/>
              <a:t> 3: </a:t>
            </a:r>
            <a:r>
              <a:rPr lang="ru-RU" sz="3600" dirty="0"/>
              <a:t>Метод К-средних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71977-0F32-EB56-5EDD-B7CC1D31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382" y="829561"/>
            <a:ext cx="7818072" cy="5483696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ru-RU" dirty="0"/>
              <a:t>   1. Выберите 3-6 количественных признаков,  </a:t>
            </a:r>
          </a:p>
          <a:p>
            <a:pPr marL="82296" indent="0">
              <a:buNone/>
            </a:pPr>
            <a:r>
              <a:rPr lang="ru-RU" dirty="0"/>
              <a:t>    объясните выбор и примените метод К-средних:</a:t>
            </a:r>
          </a:p>
          <a:p>
            <a:pPr lvl="1"/>
            <a:r>
              <a:rPr lang="ru-RU" dirty="0"/>
              <a:t>для</a:t>
            </a:r>
            <a:r>
              <a:rPr lang="en-US" dirty="0"/>
              <a:t> K=5</a:t>
            </a:r>
            <a:endParaRPr lang="ru-RU" dirty="0"/>
          </a:p>
          <a:p>
            <a:pPr lvl="1"/>
            <a:r>
              <a:rPr lang="ru-RU" dirty="0"/>
              <a:t>для</a:t>
            </a:r>
            <a:r>
              <a:rPr lang="en-US" dirty="0"/>
              <a:t> K=9</a:t>
            </a:r>
            <a:endParaRPr lang="ru-RU" dirty="0"/>
          </a:p>
          <a:p>
            <a:pPr lvl="1"/>
            <a:r>
              <a:rPr lang="ru-RU" dirty="0"/>
              <a:t>В каждом случае сделайте порядка 10 случайных инициализаций</a:t>
            </a:r>
            <a:r>
              <a:rPr lang="en-US" dirty="0"/>
              <a:t> </a:t>
            </a:r>
            <a:r>
              <a:rPr lang="ru-RU" dirty="0"/>
              <a:t>и выберите то, которое доставляет минимум критерию метода</a:t>
            </a:r>
          </a:p>
          <a:p>
            <a:pPr marL="402336" lvl="1" indent="0">
              <a:buNone/>
            </a:pPr>
            <a:r>
              <a:rPr lang="en-US" dirty="0"/>
              <a:t>2. </a:t>
            </a:r>
            <a:r>
              <a:rPr lang="ru-RU" dirty="0"/>
              <a:t>Проинтерпретируйте </a:t>
            </a:r>
            <a:r>
              <a:rPr lang="en-US" dirty="0"/>
              <a:t> </a:t>
            </a:r>
            <a:r>
              <a:rPr lang="ru-RU" dirty="0"/>
              <a:t>оба полученных  разбиения с помощью признаков таблицы данных путем сравнения внутри-кластерных средних с общими средними, т.е. вычисления относительных отклонений внутри-кластерных средних от общего среднего.</a:t>
            </a:r>
          </a:p>
          <a:p>
            <a:pPr lvl="1"/>
            <a:r>
              <a:rPr lang="ru-RU" dirty="0"/>
              <a:t> 	Объясните, какое из разбиений лучше с точки зрения интерпретации. 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6E27B-BEF1-22F3-6141-0C202862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46BC1-50C1-138D-58B9-4F80141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6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6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51480"/>
              </p:ext>
            </p:extLst>
          </p:nvPr>
        </p:nvGraphicFramePr>
        <p:xfrm>
          <a:off x="395536" y="692699"/>
          <a:ext cx="8352928" cy="1604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1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6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28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Income, $</a:t>
                      </a:r>
                      <a:r>
                        <a:rPr lang="en-GB" sz="2800" b="1" dirty="0" err="1">
                          <a:effectLst/>
                        </a:rPr>
                        <a:t>mln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 err="1">
                          <a:effectLst/>
                        </a:rPr>
                        <a:t>MShare</a:t>
                      </a:r>
                      <a:r>
                        <a:rPr lang="en-GB" sz="2800" b="1" dirty="0">
                          <a:effectLst/>
                        </a:rPr>
                        <a:t>,%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b="1" dirty="0" err="1">
                          <a:effectLst/>
                        </a:rPr>
                        <a:t>NSup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AA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b="1" dirty="0">
                          <a:effectLst/>
                        </a:rPr>
                        <a:t>Sector</a:t>
                      </a:r>
                      <a:endParaRPr lang="ru-RU" sz="2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108520" y="1601416"/>
            <a:ext cx="93610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Examples of Data analysis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map companies to screen, to reflect similarity in distances between points?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                                                                                                                     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clustering of companies reflect the product? What features would be involved?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rules be derived to predict the product for a company coming outside of the table?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relation between the structural features (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NSup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AA, Sector) and market related features (Income,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MShare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 (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5634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962088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</a:t>
            </a:r>
            <a:r>
              <a:rPr lang="en-US" sz="3200" b="1" dirty="0"/>
              <a:t>Quantification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980728"/>
            <a:ext cx="9036496" cy="5877272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7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73006"/>
              </p:ext>
            </p:extLst>
          </p:nvPr>
        </p:nvGraphicFramePr>
        <p:xfrm>
          <a:off x="1076121" y="635061"/>
          <a:ext cx="7200800" cy="19602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9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3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Company name</a:t>
                      </a:r>
                      <a:endParaRPr lang="ru-RU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Income, $</a:t>
                      </a:r>
                      <a:r>
                        <a:rPr lang="en-GB" sz="1400" b="1" dirty="0" err="1">
                          <a:effectLst/>
                        </a:rPr>
                        <a:t>mln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MShare</a:t>
                      </a:r>
                      <a:r>
                        <a:rPr lang="en-GB" sz="1400" b="1" dirty="0">
                          <a:effectLst/>
                        </a:rPr>
                        <a:t>,%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</a:rPr>
                        <a:t>NSup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AA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</a:rPr>
                        <a:t>Sector</a:t>
                      </a:r>
                      <a:endParaRPr lang="ru-RU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7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Aversiona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Antyops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Astonite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No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Bayermart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Breaktops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Bumchista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Utility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+mn-ea"/>
                        </a:rPr>
                        <a:t>Manufacture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Civiok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Cyberdam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Yes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Retail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15616" y="2838240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Quantitative coding: Each category is made into a 1/0 binary (dummy) feature “Does it hold? 1 if Yes, 0 if No.”</a:t>
            </a:r>
            <a:endParaRPr lang="ru-RU" sz="20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782572"/>
              </p:ext>
            </p:extLst>
          </p:nvPr>
        </p:nvGraphicFramePr>
        <p:xfrm>
          <a:off x="1115616" y="3561947"/>
          <a:ext cx="7234008" cy="2583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3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1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0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Entity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Income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MShar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AA?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Manu?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Retail?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19.0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29.4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43.7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36.0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18.4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25.7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12.1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22.3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16.9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23.9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27.2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30.2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58.0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4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13965" y="6145079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</a:t>
            </a:r>
            <a:r>
              <a:rPr lang="en-US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into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 quantitative format 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solidFill>
                  <a:schemeClr val="accent6"/>
                </a:solidFill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4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54176" cy="2664296"/>
          </a:xfrm>
        </p:spPr>
        <p:txBody>
          <a:bodyPr>
            <a:normAutofit fontScale="90000"/>
          </a:bodyPr>
          <a:lstStyle/>
          <a:p>
            <a:r>
              <a:rPr lang="en-US" dirty="0"/>
              <a:t>Pre-processing:</a:t>
            </a:r>
            <a:br>
              <a:rPr lang="en-US" dirty="0"/>
            </a:br>
            <a:r>
              <a:rPr lang="en-US" dirty="0"/>
              <a:t>- quantification/</a:t>
            </a:r>
            <a:r>
              <a:rPr lang="ru-RU" dirty="0"/>
              <a:t> квантификация</a:t>
            </a:r>
            <a:br>
              <a:rPr lang="en-US" dirty="0"/>
            </a:br>
            <a:r>
              <a:rPr lang="en-US" dirty="0"/>
              <a:t>- filling in </a:t>
            </a:r>
            <a:r>
              <a:rPr lang="en-US" dirty="0" err="1"/>
              <a:t>missings</a:t>
            </a:r>
            <a:r>
              <a:rPr lang="en-US" dirty="0"/>
              <a:t>/</a:t>
            </a:r>
            <a:r>
              <a:rPr lang="ru-RU" dirty="0"/>
              <a:t>заполнение пробелов</a:t>
            </a:r>
            <a:r>
              <a:rPr lang="en-US" dirty="0"/>
              <a:t> (not covered)</a:t>
            </a:r>
            <a:br>
              <a:rPr lang="en-US" dirty="0"/>
            </a:br>
            <a:r>
              <a:rPr lang="en-US" dirty="0"/>
              <a:t>- standardization/</a:t>
            </a:r>
            <a:r>
              <a:rPr lang="ru-RU" dirty="0"/>
              <a:t>стандартизация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417646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 </a:t>
            </a:r>
            <a:r>
              <a:rPr lang="en-GB" b="1" dirty="0"/>
              <a:t>Standardization: </a:t>
            </a:r>
          </a:p>
          <a:p>
            <a:pPr lvl="1"/>
            <a:r>
              <a:rPr lang="en-GB" b="1" dirty="0"/>
              <a:t>shift of the origin to </a:t>
            </a:r>
            <a:r>
              <a:rPr lang="en-GB" b="1" i="1" dirty="0" err="1"/>
              <a:t>a</a:t>
            </a:r>
            <a:r>
              <a:rPr lang="en-GB" b="1" i="1" baseline="-25000" dirty="0" err="1"/>
              <a:t>v</a:t>
            </a:r>
            <a:r>
              <a:rPr lang="en-GB" b="1" dirty="0"/>
              <a:t> </a:t>
            </a:r>
            <a:r>
              <a:rPr lang="en-GB" dirty="0"/>
              <a:t>to compare data with a “</a:t>
            </a:r>
            <a:r>
              <a:rPr lang="en-GB" b="1" dirty="0"/>
              <a:t>norm”</a:t>
            </a:r>
            <a:r>
              <a:rPr lang="ru-RU" b="1" dirty="0"/>
              <a:t> </a:t>
            </a:r>
            <a:r>
              <a:rPr lang="en-US" dirty="0"/>
              <a:t>(in</a:t>
            </a:r>
            <a:r>
              <a:rPr lang="en-US" b="1" dirty="0"/>
              <a:t> </a:t>
            </a:r>
            <a:r>
              <a:rPr lang="en-US" b="1" i="1" dirty="0"/>
              <a:t>a</a:t>
            </a:r>
            <a:r>
              <a:rPr lang="en-US" b="1" i="1" baseline="-25000" dirty="0"/>
              <a:t>v</a:t>
            </a:r>
            <a:r>
              <a:rPr lang="en-US" i="1" dirty="0"/>
              <a:t>)</a:t>
            </a:r>
            <a:endParaRPr lang="en-GB" i="1" dirty="0"/>
          </a:p>
          <a:p>
            <a:pPr lvl="1"/>
            <a:r>
              <a:rPr lang="en-GB" b="1" dirty="0"/>
              <a:t>rescaling by relating to </a:t>
            </a:r>
            <a:r>
              <a:rPr lang="en-GB" b="1" i="1" dirty="0"/>
              <a:t>b</a:t>
            </a:r>
            <a:r>
              <a:rPr lang="en-US" b="1" i="1" baseline="-25000" dirty="0"/>
              <a:t>v</a:t>
            </a:r>
            <a:r>
              <a:rPr lang="en-GB" b="1" dirty="0"/>
              <a:t> </a:t>
            </a:r>
            <a:r>
              <a:rPr lang="en-GB" dirty="0"/>
              <a:t>to make features comparable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                             </a:t>
            </a:r>
            <a:r>
              <a:rPr lang="en-US" sz="5100" dirty="0" err="1"/>
              <a:t>Y</a:t>
            </a:r>
            <a:r>
              <a:rPr lang="en-US" sz="5100" baseline="-25000" dirty="0" err="1"/>
              <a:t>iv</a:t>
            </a:r>
            <a:r>
              <a:rPr lang="en-US" sz="5100" dirty="0"/>
              <a:t> = (X</a:t>
            </a:r>
            <a:r>
              <a:rPr lang="en-US" sz="5100" baseline="-25000" dirty="0"/>
              <a:t>iv</a:t>
            </a:r>
            <a:r>
              <a:rPr lang="en-US" sz="5100" dirty="0"/>
              <a:t> –</a:t>
            </a:r>
            <a:r>
              <a:rPr lang="en-US" sz="5100" i="1" dirty="0" err="1"/>
              <a:t>a</a:t>
            </a:r>
            <a:r>
              <a:rPr lang="en-US" sz="5100" baseline="-25000" dirty="0" err="1"/>
              <a:t>v</a:t>
            </a:r>
            <a:r>
              <a:rPr lang="en-US" sz="5100" dirty="0"/>
              <a:t>)/</a:t>
            </a:r>
            <a:r>
              <a:rPr lang="en-US" sz="5100" dirty="0" err="1"/>
              <a:t>b</a:t>
            </a:r>
            <a:r>
              <a:rPr lang="en-US" sz="5100" baseline="-25000" dirty="0" err="1"/>
              <a:t>v</a:t>
            </a:r>
            <a:endParaRPr lang="ru-RU" sz="5100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X - original data</a:t>
            </a:r>
            <a:endParaRPr lang="ru-RU" dirty="0"/>
          </a:p>
          <a:p>
            <a:r>
              <a:rPr lang="en-US" dirty="0"/>
              <a:t>Y – standardized data</a:t>
            </a:r>
            <a:endParaRPr lang="ru-RU" dirty="0"/>
          </a:p>
          <a:p>
            <a:r>
              <a:rPr lang="en-US" i="1" dirty="0" err="1"/>
              <a:t>a</a:t>
            </a:r>
            <a:r>
              <a:rPr lang="en-US" baseline="-25000" dirty="0" err="1"/>
              <a:t>v</a:t>
            </a:r>
            <a:r>
              <a:rPr lang="en-US" dirty="0"/>
              <a:t> – shift of the origin, typically, the </a:t>
            </a:r>
            <a:r>
              <a:rPr lang="en-US" b="1" dirty="0"/>
              <a:t>average</a:t>
            </a:r>
            <a:endParaRPr lang="ru-RU" dirty="0"/>
          </a:p>
          <a:p>
            <a:r>
              <a:rPr lang="en-US" i="1" dirty="0" err="1"/>
              <a:t>b</a:t>
            </a:r>
            <a:r>
              <a:rPr lang="en-US" baseline="-25000" dirty="0" err="1"/>
              <a:t>v</a:t>
            </a:r>
            <a:r>
              <a:rPr lang="en-US" dirty="0"/>
              <a:t> – rescaling factor, traditionally the</a:t>
            </a:r>
            <a:r>
              <a:rPr lang="en-US" b="1" dirty="0"/>
              <a:t> standard deviation </a:t>
            </a:r>
            <a:r>
              <a:rPr lang="en-US" dirty="0"/>
              <a:t>(from statistics perspective), but  </a:t>
            </a:r>
            <a:r>
              <a:rPr lang="en-US" b="1" dirty="0"/>
              <a:t>range</a:t>
            </a:r>
            <a:r>
              <a:rPr lang="en-US" dirty="0"/>
              <a:t> may be better </a:t>
            </a:r>
            <a:r>
              <a:rPr lang="en-GB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9036496" cy="620688"/>
          </a:xfrm>
        </p:spPr>
        <p:txBody>
          <a:bodyPr>
            <a:normAutofit/>
          </a:bodyPr>
          <a:lstStyle/>
          <a:p>
            <a:r>
              <a:rPr lang="en-US" sz="3200" dirty="0"/>
              <a:t>Company Dataset: Standardization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88024" y="1308830"/>
            <a:ext cx="4374332" cy="341631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 Three standardizations:</a:t>
            </a:r>
          </a:p>
          <a:p>
            <a:pPr marL="82296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), (ii), (iii) </a:t>
            </a:r>
            <a:r>
              <a:rPr lang="en-US" b="1" dirty="0">
                <a:solidFill>
                  <a:srgbClr val="0070C0"/>
                </a:solidFill>
              </a:rPr>
              <a:t>(see next)</a:t>
            </a:r>
          </a:p>
          <a:p>
            <a:pPr marL="82296" indent="0">
              <a:buNone/>
            </a:pPr>
            <a:r>
              <a:rPr lang="en-US" b="1" dirty="0">
                <a:solidFill>
                  <a:srgbClr val="C00000"/>
                </a:solidFill>
              </a:rPr>
              <a:t>Why are that many, and what is the need in data standardization?</a:t>
            </a:r>
          </a:p>
          <a:p>
            <a:pPr marL="82296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Goal: to sharpen the data structure</a:t>
            </a:r>
          </a:p>
          <a:p>
            <a:pPr marL="82296" indent="0">
              <a:buNone/>
            </a:pPr>
            <a:endParaRPr lang="en-US" b="1" dirty="0"/>
          </a:p>
          <a:p>
            <a:endParaRPr lang="ru-RU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t>9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23528" y="1308830"/>
          <a:ext cx="4032448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EC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Indu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19.0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29.4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18.4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12.1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63906" y="633990"/>
            <a:ext cx="77768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Company data 8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5 </a:t>
            </a:r>
            <a:r>
              <a:rPr kumimoji="0" lang="en-GB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converted to the quantitative format 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8</a:t>
            </a:r>
            <a:r>
              <a:rPr lang="en-GB" altLang="ru-RU" sz="2000" dirty="0">
                <a:latin typeface="Arial" pitchFamily="34" charset="0"/>
                <a:ea typeface="Times New Roman" pitchFamily="18" charset="0"/>
                <a:cs typeface="Arial" pitchFamily="34" charset="0"/>
                <a:sym typeface="Symbol"/>
              </a:rPr>
              <a:t>7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677" y="4509120"/>
            <a:ext cx="8983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standardization goals in DA (unlike in </a:t>
            </a:r>
            <a:r>
              <a:rPr lang="en-US" sz="2800" b="1" dirty="0" err="1">
                <a:solidFill>
                  <a:schemeClr val="tx2"/>
                </a:solidFill>
              </a:rPr>
              <a:t>ClasStat</a:t>
            </a:r>
            <a:r>
              <a:rPr lang="en-US" sz="2800" b="1" dirty="0">
                <a:solidFill>
                  <a:schemeClr val="tx2"/>
                </a:solidFill>
              </a:rPr>
              <a:t>):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Feature centering</a:t>
            </a:r>
            <a:r>
              <a:rPr lang="en-US" sz="2800" b="1" dirty="0">
                <a:solidFill>
                  <a:schemeClr val="tx2"/>
                </a:solidFill>
              </a:rPr>
              <a:t>: </a:t>
            </a:r>
            <a:r>
              <a:rPr lang="en-US" sz="2800" b="1" dirty="0"/>
              <a:t>to look at feature values against a “normal” backdrop</a:t>
            </a:r>
          </a:p>
          <a:p>
            <a:pPr marL="514350" indent="-514350">
              <a:buAutoNum type="alphaUcPeriod"/>
            </a:pPr>
            <a:r>
              <a:rPr lang="en-US" sz="2800" b="1" dirty="0">
                <a:solidFill>
                  <a:srgbClr val="0070C0"/>
                </a:solidFill>
              </a:rPr>
              <a:t>Feature normalization</a:t>
            </a:r>
            <a:r>
              <a:rPr lang="en-US" sz="2800" b="1" dirty="0">
                <a:solidFill>
                  <a:schemeClr val="tx2"/>
                </a:solidFill>
              </a:rPr>
              <a:t>: </a:t>
            </a:r>
            <a:r>
              <a:rPr lang="en-US" sz="2800" b="1" dirty="0"/>
              <a:t>to balance feature weights</a:t>
            </a:r>
            <a:endParaRPr lang="ru-RU" sz="28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23732"/>
              </p:ext>
            </p:extLst>
          </p:nvPr>
        </p:nvGraphicFramePr>
        <p:xfrm>
          <a:off x="107504" y="1327812"/>
          <a:ext cx="4536504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#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Inco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MSch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NSup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AA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Util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C00000"/>
                          </a:solidFill>
                          <a:effectLst/>
                        </a:rPr>
                        <a:t>Man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solidFill>
                            <a:srgbClr val="C00000"/>
                          </a:solidFill>
                          <a:effectLst/>
                        </a:rPr>
                        <a:t>Reta</a:t>
                      </a:r>
                      <a:endParaRPr lang="ru-RU" sz="1400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1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2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3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19.0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29.4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43.7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36.0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38.0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4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5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6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18.4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25.7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12.1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27.9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22.3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16.9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ru-RU" sz="14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7</a:t>
                      </a:r>
                      <a:endParaRPr lang="ru-RU" sz="14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  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Mean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23.9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27.2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22.45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30.2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58.0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34.12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3.00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.625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.375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ru-RU" sz="14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86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24060</TotalTime>
  <Words>4537</Words>
  <Application>Microsoft Office PowerPoint</Application>
  <PresentationFormat>Экран (4:3)</PresentationFormat>
  <Paragraphs>1049</Paragraphs>
  <Slides>51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2" baseType="lpstr">
      <vt:lpstr>Arial</vt:lpstr>
      <vt:lpstr>Bell MT</vt:lpstr>
      <vt:lpstr>Calibri</vt:lpstr>
      <vt:lpstr>Calibri Light</vt:lpstr>
      <vt:lpstr>Cambria Math</vt:lpstr>
      <vt:lpstr>Courier New</vt:lpstr>
      <vt:lpstr>Symbol</vt:lpstr>
      <vt:lpstr>Times</vt:lpstr>
      <vt:lpstr>Times New Roman</vt:lpstr>
      <vt:lpstr>Wingdings</vt:lpstr>
      <vt:lpstr>Тема Office 2013–2022</vt:lpstr>
      <vt:lpstr>ОМАД 2024, Лекция 6 Кластер-анализ: метод к-средних</vt:lpstr>
      <vt:lpstr>Смешанные шкалы: Иллюстративные данные</vt:lpstr>
      <vt:lpstr>      Company Dataset scales,1</vt:lpstr>
      <vt:lpstr>Company Dataset scales,2</vt:lpstr>
      <vt:lpstr>Company dataset</vt:lpstr>
      <vt:lpstr>Company dataset</vt:lpstr>
      <vt:lpstr>Company Dataset: Quantification</vt:lpstr>
      <vt:lpstr>Pre-processing: - quantification/ квантификация - filling in missings/заполнение пробелов (not covered) - standardization/стандартизация </vt:lpstr>
      <vt:lpstr>Company Dataset: Standardization</vt:lpstr>
      <vt:lpstr>Company Dataset: Standardization (i/centering)</vt:lpstr>
      <vt:lpstr>Company Dataset: Standardization (ii: center/range)</vt:lpstr>
      <vt:lpstr>Company Dataset: Standardization (iii)</vt:lpstr>
      <vt:lpstr>Возможная цель кластер-анализа</vt:lpstr>
      <vt:lpstr>Кое-где четкая структура кластеров, кое-где - нет</vt:lpstr>
      <vt:lpstr>K-Means clustering/ Метод к-средних</vt:lpstr>
      <vt:lpstr>Clustering with K-Means: Method K-Means iterations illustrated</vt:lpstr>
      <vt:lpstr>Clustering with K-Means, 2 K-Means iterations formulated</vt:lpstr>
      <vt:lpstr>Clustering with K-Means, 3                 Explanation of the mean</vt:lpstr>
      <vt:lpstr>Clustering with K-Means, 4 Explanation of the distance</vt:lpstr>
      <vt:lpstr> Clustering with K-Means, 5   Applying K-Means method to Iris dataset               </vt:lpstr>
      <vt:lpstr>Clustering with K-Means , 6 Why dividing by range can be better than dividing by std for clustering</vt:lpstr>
      <vt:lpstr> 150x4 Anderson–Fisher       Iris Dataset</vt:lpstr>
      <vt:lpstr>  Iris, features w1, w2, w3, w4</vt:lpstr>
      <vt:lpstr>Clustering with K-Means,7   Preprocessing options at Iris dataset              </vt:lpstr>
      <vt:lpstr>Clustering with K-Means, 8        Confusion regarding Ground Truth </vt:lpstr>
      <vt:lpstr>Преимущества метода к-средних</vt:lpstr>
      <vt:lpstr> Недостатки метода к-средних              </vt:lpstr>
      <vt:lpstr>K-Means: Results heavily depend on initialization, 1</vt:lpstr>
      <vt:lpstr>K-Means: Results heavily depend on initialization, 2 Four 2D points: Two stable K-means partitions</vt:lpstr>
      <vt:lpstr>Clustering with K-Means K-Means criterion:</vt:lpstr>
      <vt:lpstr>K-Means criterion:   Inertia D(S,c) K-Means is alternating minimization of D(S,c)</vt:lpstr>
      <vt:lpstr>Number of clusters,1: No theory</vt:lpstr>
      <vt:lpstr>A typical graph of D(K) values</vt:lpstr>
      <vt:lpstr> Number of clusters,2: Inertia related indexes </vt:lpstr>
      <vt:lpstr>Silhouette width Ширина силуэта</vt:lpstr>
      <vt:lpstr> Experimental results (Andrei Rykov et al., 2024):   7-cluster 1000-strong 15D data generated, clusters are well intermixed with parameter A.  Table shows how many times out of 100, a method leads to the estimate of 7 clusters indeed. </vt:lpstr>
      <vt:lpstr>Инициализация k-means++</vt:lpstr>
      <vt:lpstr>  Cluster interpretation</vt:lpstr>
      <vt:lpstr>Rules for cluster interpretation. Points to be taken seriously:</vt:lpstr>
      <vt:lpstr>Relative difference:</vt:lpstr>
      <vt:lpstr>Relative difference for dummy 1/0 attribute</vt:lpstr>
      <vt:lpstr>Interpretative features, V+ and V-</vt:lpstr>
      <vt:lpstr>Conceptualization:</vt:lpstr>
      <vt:lpstr>Super-Conceptuaization:</vt:lpstr>
      <vt:lpstr>Example: Interpreting Iris taxon T1</vt:lpstr>
      <vt:lpstr> Example: Interpreting Iris taxon T1:  3. Compute relative differences </vt:lpstr>
      <vt:lpstr> Interpretation of taxon T1 in Iris dataset</vt:lpstr>
      <vt:lpstr>Conceptual interpretation of  the partition of Iris in the three taxa:</vt:lpstr>
      <vt:lpstr>Super-Conceptual Description of  the partition of Iris in three taxa:</vt:lpstr>
      <vt:lpstr>Concepts learnt</vt:lpstr>
      <vt:lpstr>Домашний проект 3: Метод К-средних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 Analysis</dc:title>
  <dc:creator>Борис</dc:creator>
  <cp:lastModifiedBy>Boris Mirkin</cp:lastModifiedBy>
  <cp:revision>337</cp:revision>
  <dcterms:created xsi:type="dcterms:W3CDTF">2014-09-02T06:53:28Z</dcterms:created>
  <dcterms:modified xsi:type="dcterms:W3CDTF">2024-10-15T18:53:07Z</dcterms:modified>
</cp:coreProperties>
</file>