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32"/>
  </p:notesMasterIdLst>
  <p:sldIdLst>
    <p:sldId id="256" r:id="rId2"/>
    <p:sldId id="288" r:id="rId3"/>
    <p:sldId id="284" r:id="rId4"/>
    <p:sldId id="257" r:id="rId5"/>
    <p:sldId id="258" r:id="rId6"/>
    <p:sldId id="268" r:id="rId7"/>
    <p:sldId id="259" r:id="rId8"/>
    <p:sldId id="260" r:id="rId9"/>
    <p:sldId id="261" r:id="rId10"/>
    <p:sldId id="285" r:id="rId11"/>
    <p:sldId id="267" r:id="rId12"/>
    <p:sldId id="262" r:id="rId13"/>
    <p:sldId id="286" r:id="rId14"/>
    <p:sldId id="270" r:id="rId15"/>
    <p:sldId id="287" r:id="rId16"/>
    <p:sldId id="271" r:id="rId17"/>
    <p:sldId id="272" r:id="rId18"/>
    <p:sldId id="273" r:id="rId19"/>
    <p:sldId id="274" r:id="rId20"/>
    <p:sldId id="282" r:id="rId21"/>
    <p:sldId id="264" r:id="rId22"/>
    <p:sldId id="263" r:id="rId23"/>
    <p:sldId id="266" r:id="rId24"/>
    <p:sldId id="275" r:id="rId25"/>
    <p:sldId id="277" r:id="rId26"/>
    <p:sldId id="278" r:id="rId27"/>
    <p:sldId id="279" r:id="rId28"/>
    <p:sldId id="280" r:id="rId29"/>
    <p:sldId id="281" r:id="rId30"/>
    <p:sldId id="28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90" autoAdjust="0"/>
    <p:restoredTop sz="94660"/>
  </p:normalViewPr>
  <p:slideViewPr>
    <p:cSldViewPr snapToGrid="0">
      <p:cViewPr varScale="1">
        <p:scale>
          <a:sx n="74" d="100"/>
          <a:sy n="74" d="100"/>
        </p:scale>
        <p:origin x="84" y="1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4C30395-537A-4E2F-B661-5ECC927ECF9A}" type="datetimeFigureOut">
              <a:rPr lang="ru-RU" smtClean="0"/>
              <a:t>19.11.2024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8D17A5-DAE0-4D49-849B-3F203CE6669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827144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B49780-3E02-4748-95E5-E899576EDAFD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46713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C4E08-B986-4E78-A920-E8F4F17C3550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6070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DEE661-20C9-48FF-AC4C-CD7BC17082DB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127564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351039-099A-44B4-AF41-257E3ACEEF51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89772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6BFA1-40EC-4474-833B-FCDE344FAE3F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35664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8D0133-4DAA-40C2-8251-3E630426014B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550443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755C54-E2C8-4CE5-89D5-20A35856A9D1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228820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99A353-6DAC-47F7-9FD7-24F0D90DD60B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5430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FE3C69-F5FA-48AD-986D-D4C72037F38A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292441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51A3B-B160-4BC7-A64D-8DE5468B75E6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651860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3FF684-4E73-46F4-BF2C-A3260C7C4356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35215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3F290D-B3AD-4C3F-B323-F526BD422F48}" type="datetime1">
              <a:rPr lang="ru-RU" smtClean="0"/>
              <a:t>19.11.2024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4675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243217-A878-4E87-B4ED-4CAAEB044AB5}" type="datetime1">
              <a:rPr lang="ru-RU" smtClean="0"/>
              <a:t>19.11.2024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90054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13FC7-95C4-454B-90C7-FE4CDEECF604}" type="datetime1">
              <a:rPr lang="ru-RU" smtClean="0"/>
              <a:t>19.11.2024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5369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6F13F-00A7-4BC5-A213-DE03843939ED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238347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101747-3DBE-45AB-867A-25A585D2B5EA}" type="datetime1">
              <a:rPr lang="ru-RU" smtClean="0"/>
              <a:t>19.11.2024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38743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55C5C7-D438-4D07-9F2C-27FDAE492106}" type="datetime1">
              <a:rPr lang="ru-RU" smtClean="0"/>
              <a:t>19.11.2024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6284919B-8388-487F-A947-0A669CEF60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723208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5D1125-D034-4961-B774-8E98831B26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5174" y="545691"/>
            <a:ext cx="9752088" cy="1346866"/>
          </a:xfrm>
        </p:spPr>
        <p:txBody>
          <a:bodyPr>
            <a:normAutofit fontScale="90000"/>
          </a:bodyPr>
          <a:lstStyle/>
          <a:p>
            <a:r>
              <a:rPr lang="ru-RU" sz="3200" b="1" dirty="0" err="1"/>
              <a:t>БакЛекция</a:t>
            </a:r>
            <a:r>
              <a:rPr lang="ru-RU" sz="3200" b="1" dirty="0"/>
              <a:t> 10_202</a:t>
            </a:r>
            <a:r>
              <a:rPr lang="en-US" sz="3200" b="1" dirty="0"/>
              <a:t>4</a:t>
            </a:r>
            <a:r>
              <a:rPr lang="ru-RU" sz="3200" b="1" dirty="0"/>
              <a:t>: </a:t>
            </a:r>
            <a:br>
              <a:rPr lang="ru-RU" sz="3200" b="1" dirty="0"/>
            </a:br>
            <a:r>
              <a:rPr lang="ru-RU" sz="3200" b="1" dirty="0"/>
              <a:t>Иерархический кластер-анализ. </a:t>
            </a:r>
            <a:br>
              <a:rPr lang="ru-RU" sz="3200" b="1" dirty="0"/>
            </a:br>
            <a:r>
              <a:rPr lang="ru-RU" sz="3200" b="1" dirty="0"/>
              <a:t>Агломеративные и дивизивные методы.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580F5373-0CFD-4DEE-BCB2-E63F19FAB2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6245" y="2762866"/>
            <a:ext cx="9861755" cy="3549444"/>
          </a:xfrm>
        </p:spPr>
        <p:txBody>
          <a:bodyPr>
            <a:normAutofit/>
          </a:bodyPr>
          <a:lstStyle/>
          <a:p>
            <a:r>
              <a:rPr lang="ru-RU" sz="2400" b="1" dirty="0"/>
              <a:t>Кластерная иерархия</a:t>
            </a:r>
            <a:r>
              <a:rPr lang="en-US" sz="2400" b="1" dirty="0"/>
              <a:t>: </a:t>
            </a:r>
          </a:p>
          <a:p>
            <a:r>
              <a:rPr lang="ru-RU" sz="2400" dirty="0"/>
              <a:t>Корневое бинарное дерево (часто снабженное высотной функцией) с листьями, помеченными объектами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C042F5-DAFC-49CD-AF90-2AFACB242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E961E22-18DA-45DD-BB88-CB9F853DF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96788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880" y="105243"/>
            <a:ext cx="11551919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Divisive clustering: building cluster hierarchy up-down 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622300"/>
            <a:ext cx="11826239" cy="6009505"/>
          </a:xfrm>
        </p:spPr>
        <p:txBody>
          <a:bodyPr>
            <a:noAutofit/>
          </a:bodyPr>
          <a:lstStyle/>
          <a:p>
            <a:pPr lvl="3"/>
            <a:r>
              <a:rPr lang="en-US" sz="2200" b="1" dirty="0"/>
              <a:t>Step 1:</a:t>
            </a:r>
            <a:r>
              <a:rPr lang="en-US" sz="2200" dirty="0"/>
              <a:t> given an entity subset </a:t>
            </a:r>
            <a:r>
              <a:rPr lang="en-US" sz="2200" dirty="0" err="1"/>
              <a:t>Sk</a:t>
            </a:r>
            <a:r>
              <a:rPr lang="en-US" sz="2200" dirty="0"/>
              <a:t> and a dis(similarity) function d(</a:t>
            </a:r>
            <a:r>
              <a:rPr lang="en-US" sz="2200" dirty="0" err="1"/>
              <a:t>i,j</a:t>
            </a:r>
            <a:r>
              <a:rPr lang="en-US" sz="2200" dirty="0"/>
              <a:t>) (</a:t>
            </a:r>
            <a:r>
              <a:rPr lang="en-US" sz="2200" dirty="0" err="1"/>
              <a:t>i,j</a:t>
            </a:r>
            <a:r>
              <a:rPr lang="en-US" sz="2200" dirty="0" err="1">
                <a:sym typeface="Symbol" panose="05050102010706020507" pitchFamily="18" charset="2"/>
              </a:rPr>
              <a:t>Sk</a:t>
            </a:r>
            <a:r>
              <a:rPr lang="en-US" sz="2200" dirty="0"/>
              <a:t>),</a:t>
            </a:r>
          </a:p>
          <a:p>
            <a:pPr lvl="1"/>
            <a:r>
              <a:rPr lang="en-US" sz="2800" b="1" dirty="0"/>
              <a:t>G1: Divide </a:t>
            </a:r>
            <a:r>
              <a:rPr lang="en-US" sz="2800" dirty="0" err="1"/>
              <a:t>Sk</a:t>
            </a:r>
            <a:r>
              <a:rPr lang="en-US" sz="2800" dirty="0"/>
              <a:t> in two non-empty parts Sk1 and Sk2 according to an algorithm/criterion.</a:t>
            </a:r>
            <a:r>
              <a:rPr lang="en-US" sz="2800" b="1" dirty="0"/>
              <a:t> </a:t>
            </a:r>
            <a:endParaRPr lang="en-US" sz="2800" dirty="0">
              <a:sym typeface="Symbol" panose="05050102010706020507" pitchFamily="18" charset="2"/>
            </a:endParaRPr>
          </a:p>
          <a:p>
            <a:pPr lvl="1"/>
            <a:r>
              <a:rPr lang="en-US" sz="2800" b="1" dirty="0"/>
              <a:t>G2:</a:t>
            </a:r>
            <a:r>
              <a:rPr lang="en-US" sz="2800" dirty="0"/>
              <a:t> Remove </a:t>
            </a:r>
            <a:r>
              <a:rPr lang="en-US" sz="2800" dirty="0" err="1"/>
              <a:t>Sk</a:t>
            </a:r>
            <a:r>
              <a:rPr lang="en-US" sz="2800" dirty="0"/>
              <a:t> from the hierarchy leaf-set and add parts Sk1 and Sk2 to the leaf-set.</a:t>
            </a:r>
          </a:p>
          <a:p>
            <a:pPr lvl="1"/>
            <a:r>
              <a:rPr lang="en-US" sz="2800" b="1" dirty="0"/>
              <a:t>G3:</a:t>
            </a:r>
            <a:r>
              <a:rPr lang="en-US" sz="2800" dirty="0"/>
              <a:t> If needed, compute the heights of Sk1 and Sk2.</a:t>
            </a:r>
          </a:p>
          <a:p>
            <a:r>
              <a:rPr lang="en-US" sz="2800" b="1" dirty="0"/>
              <a:t>Step 2:</a:t>
            </a:r>
            <a:r>
              <a:rPr lang="en-US" sz="2800" dirty="0"/>
              <a:t> Determine a leaf-set as </a:t>
            </a:r>
            <a:r>
              <a:rPr lang="en-US" sz="2800" dirty="0" err="1"/>
              <a:t>Sk</a:t>
            </a:r>
            <a:r>
              <a:rPr lang="en-US" sz="2800" dirty="0"/>
              <a:t> for the next division. If </a:t>
            </a:r>
            <a:r>
              <a:rPr lang="en-US" sz="2800" dirty="0" err="1"/>
              <a:t>Sk</a:t>
            </a:r>
            <a:r>
              <a:rPr lang="en-US" sz="2800" dirty="0"/>
              <a:t>=</a:t>
            </a:r>
            <a:r>
              <a:rPr lang="en-US" sz="2800" dirty="0">
                <a:sym typeface="Symbol" panose="05050102010706020507" pitchFamily="18" charset="2"/>
              </a:rPr>
              <a:t> (empty), Stop.</a:t>
            </a:r>
            <a:endParaRPr lang="en-US" sz="2800" dirty="0"/>
          </a:p>
          <a:p>
            <a:r>
              <a:rPr lang="en-US" sz="2800" b="1" dirty="0"/>
              <a:t>Step 3: Test </a:t>
            </a:r>
            <a:r>
              <a:rPr lang="en-US" sz="2800" dirty="0"/>
              <a:t>whether (a) </a:t>
            </a:r>
            <a:r>
              <a:rPr lang="en-US" sz="2800" dirty="0" err="1"/>
              <a:t>Sk</a:t>
            </a:r>
            <a:r>
              <a:rPr lang="en-US" sz="2800" dirty="0"/>
              <a:t> should be further divided or (b) </a:t>
            </a:r>
            <a:r>
              <a:rPr lang="en-US" sz="2800" dirty="0" err="1"/>
              <a:t>Sk’s</a:t>
            </a:r>
            <a:r>
              <a:rPr lang="en-US" sz="2800" dirty="0"/>
              <a:t> homogeneity suffices. If (a), go to Step 1. If (b), go to Step 2.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E96785-6010-4695-8E34-C699FBBD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0FBDB-F63D-4274-98B9-F222532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426309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CD17AD-867E-4EA6-BDD1-32B7E98DDA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4676" y="365125"/>
            <a:ext cx="9689123" cy="2555056"/>
          </a:xfrm>
        </p:spPr>
        <p:txBody>
          <a:bodyPr>
            <a:normAutofit/>
          </a:bodyPr>
          <a:lstStyle/>
          <a:p>
            <a:pPr marL="571500" indent="-571500">
              <a:buFont typeface="Arial" panose="020B0604020202020204" pitchFamily="34" charset="0"/>
              <a:buChar char="•"/>
            </a:pPr>
            <a:r>
              <a:rPr lang="en-US" sz="3200" b="1" dirty="0"/>
              <a:t>Ward algorithm, </a:t>
            </a:r>
            <a:br>
              <a:rPr lang="en-US" sz="3200" b="1" dirty="0"/>
            </a:br>
            <a:r>
              <a:rPr lang="en-US" sz="3200" b="1" dirty="0"/>
              <a:t>both divisive and agglomerative,  </a:t>
            </a:r>
            <a:br>
              <a:rPr lang="en-US" sz="3200" b="1" dirty="0"/>
            </a:br>
            <a:r>
              <a:rPr lang="en-US" sz="3200" b="1" dirty="0"/>
              <a:t>based on the so-called Ward distance</a:t>
            </a:r>
            <a:endParaRPr lang="ru-RU" sz="3200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0B7B6A3-8CBD-4C8D-930C-C44AA9E95F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662" y="3519947"/>
            <a:ext cx="10419682" cy="2657015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4400" b="1" dirty="0"/>
              <a:t> </a:t>
            </a:r>
            <a:r>
              <a:rPr lang="en-US" sz="3200" b="1" dirty="0"/>
              <a:t>Nearest neighbor divisive algorithm,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      based on Minimum (Maximum) Spanning  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en-US" sz="3200" b="1" dirty="0"/>
              <a:t>      Tree (MST) </a:t>
            </a:r>
            <a:endParaRPr lang="ru-RU" sz="32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B838FA-F7F3-45AD-A504-893CB4BF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9BDEEFE-25E2-4322-B0C5-95A4F28CCB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436153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AA0B-A75E-4F1E-B702-9D960DE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5900" y="152400"/>
            <a:ext cx="9220200" cy="1004337"/>
          </a:xfrm>
        </p:spPr>
        <p:txBody>
          <a:bodyPr>
            <a:normAutofit fontScale="90000"/>
          </a:bodyPr>
          <a:lstStyle/>
          <a:p>
            <a:r>
              <a:rPr lang="en-US" dirty="0"/>
              <a:t>Ward distance between clusters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(to be </a:t>
            </a:r>
            <a:r>
              <a:rPr lang="en-US" b="1" dirty="0"/>
              <a:t>derived</a:t>
            </a:r>
            <a:r>
              <a:rPr lang="en-US" dirty="0"/>
              <a:t> further on)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0FA31-F816-4234-983B-51E82CA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2B10E1F-D27A-49B5-9C52-FC21BCB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12</a:t>
            </a:fld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E52485-FA20-4864-B6C9-DD9173AD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615609-752B-43B1-9294-033569C7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4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408E542-4C98-4D6F-A92F-86E0AAD27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06267075"/>
              </p:ext>
            </p:extLst>
          </p:nvPr>
        </p:nvGraphicFramePr>
        <p:xfrm>
          <a:off x="1250483" y="1361405"/>
          <a:ext cx="8956191" cy="2085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31800" progId="Equation.DSMT4">
                  <p:embed/>
                </p:oleObj>
              </mc:Choice>
              <mc:Fallback>
                <p:oleObj r:id="rId2" imgW="1854200" imgH="4318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50483" y="1361405"/>
                        <a:ext cx="8956191" cy="208522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E0C73A-91FB-49FA-ADEF-D1C92C3CBD58}"/>
              </a:ext>
            </a:extLst>
          </p:cNvPr>
          <p:cNvSpPr txBox="1"/>
          <p:nvPr/>
        </p:nvSpPr>
        <p:spPr>
          <a:xfrm>
            <a:off x="1311580" y="3757264"/>
            <a:ext cx="10497832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This combines distance between cluster centers c</a:t>
            </a:r>
            <a:r>
              <a:rPr lang="en-US" sz="2800" baseline="-25000" dirty="0"/>
              <a:t>k</a:t>
            </a:r>
            <a:r>
              <a:rPr lang="en-US" sz="2800" dirty="0"/>
              <a:t>, c</a:t>
            </a:r>
            <a:r>
              <a:rPr lang="en-US" sz="2800" baseline="-25000" dirty="0"/>
              <a:t>l</a:t>
            </a:r>
            <a:r>
              <a:rPr lang="en-US" sz="2800" dirty="0"/>
              <a:t>  and a factor depending on the distribution of objects between the clusters: </a:t>
            </a:r>
          </a:p>
          <a:p>
            <a:r>
              <a:rPr lang="en-US" sz="2800" dirty="0"/>
              <a:t>the smaller the difference in sizes </a:t>
            </a:r>
            <a:r>
              <a:rPr lang="en-US" sz="2800" dirty="0" err="1"/>
              <a:t>N</a:t>
            </a:r>
            <a:r>
              <a:rPr lang="en-US" sz="2800" baseline="-25000" dirty="0" err="1"/>
              <a:t>k</a:t>
            </a:r>
            <a:r>
              <a:rPr lang="en-US" sz="2800" dirty="0"/>
              <a:t> and </a:t>
            </a:r>
            <a:r>
              <a:rPr lang="en-US" sz="2800" dirty="0" err="1"/>
              <a:t>N</a:t>
            </a:r>
            <a:r>
              <a:rPr lang="en-US" sz="2800" baseline="-25000" dirty="0" err="1"/>
              <a:t>l</a:t>
            </a:r>
            <a:r>
              <a:rPr lang="en-US" sz="2800" dirty="0"/>
              <a:t>, the larger the value of the factor.</a:t>
            </a:r>
          </a:p>
          <a:p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39139799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3FAA0B-A75E-4F1E-B702-9D960DE5BC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85641"/>
          </a:xfrm>
        </p:spPr>
        <p:txBody>
          <a:bodyPr>
            <a:normAutofit fontScale="90000"/>
          </a:bodyPr>
          <a:lstStyle/>
          <a:p>
            <a:r>
              <a:rPr lang="en-US" dirty="0"/>
              <a:t>Ward distance between clusters </a:t>
            </a:r>
            <a:r>
              <a:rPr lang="en-US" dirty="0" err="1"/>
              <a:t>S</a:t>
            </a:r>
            <a:r>
              <a:rPr lang="en-US" baseline="-25000" dirty="0" err="1"/>
              <a:t>k</a:t>
            </a:r>
            <a:r>
              <a:rPr lang="en-US" dirty="0"/>
              <a:t> and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dirty="0"/>
              <a:t> </a:t>
            </a:r>
            <a:br>
              <a:rPr lang="en-US" dirty="0"/>
            </a:br>
            <a:r>
              <a:rPr lang="en-US" dirty="0"/>
              <a:t>(to be derived further on)</a:t>
            </a:r>
            <a:endParaRPr lang="ru-RU" dirty="0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FC0FA31-F816-4234-983B-51E82CA44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D2B10E1F-D27A-49B5-9C52-FC21BCB14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13</a:t>
            </a:fld>
            <a:endParaRPr lang="ru-RU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C8E52485-FA20-4864-B6C9-DD9173ADD9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4E615609-752B-43B1-9294-033569C731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964" y="15240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ru-RU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</a:t>
            </a:r>
            <a:endParaRPr kumimoji="0" lang="en-US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7" name="Объект 6">
            <a:extLst>
              <a:ext uri="{FF2B5EF4-FFF2-40B4-BE49-F238E27FC236}">
                <a16:creationId xmlns:a16="http://schemas.microsoft.com/office/drawing/2014/main" id="{7408E542-4C98-4D6F-A92F-86E0AAD27BC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05644485"/>
              </p:ext>
            </p:extLst>
          </p:nvPr>
        </p:nvGraphicFramePr>
        <p:xfrm>
          <a:off x="1887638" y="1611179"/>
          <a:ext cx="6740548" cy="15693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1854200" imgH="431800" progId="Equation.DSMT4">
                  <p:embed/>
                </p:oleObj>
              </mc:Choice>
              <mc:Fallback>
                <p:oleObj r:id="rId2" imgW="1854200" imgH="431800" progId="Equation.DSMT4">
                  <p:embed/>
                  <p:pic>
                    <p:nvPicPr>
                      <p:cNvPr id="7" name="Объект 6">
                        <a:extLst>
                          <a:ext uri="{FF2B5EF4-FFF2-40B4-BE49-F238E27FC236}">
                            <a16:creationId xmlns:a16="http://schemas.microsoft.com/office/drawing/2014/main" id="{7408E542-4C98-4D6F-A92F-86E0AAD27BCE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87638" y="1611179"/>
                        <a:ext cx="6740548" cy="1569364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FFE0C73A-91FB-49FA-ADEF-D1C92C3CBD58}"/>
              </a:ext>
            </a:extLst>
          </p:cNvPr>
          <p:cNvSpPr txBox="1"/>
          <p:nvPr/>
        </p:nvSpPr>
        <p:spPr>
          <a:xfrm>
            <a:off x="531812" y="3740956"/>
            <a:ext cx="11277600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At Ward divisive clustering, a cluster is split in two parts maximizing wd. </a:t>
            </a:r>
          </a:p>
          <a:p>
            <a:endParaRPr lang="en-US" sz="2400" b="1" dirty="0"/>
          </a:p>
          <a:p>
            <a:r>
              <a:rPr lang="en-US" sz="2400" b="1" dirty="0"/>
              <a:t>At Ward agglomerative clustering, two clusters are merged to minimize wd.</a:t>
            </a:r>
          </a:p>
          <a:p>
            <a:r>
              <a:rPr lang="en-US" sz="2400" b="1" dirty="0"/>
              <a:t> </a:t>
            </a:r>
          </a:p>
          <a:p>
            <a:r>
              <a:rPr lang="en-US" sz="2400" b="1" dirty="0"/>
              <a:t>In both cases, a balanced  partition is preferred by the criterion.</a:t>
            </a:r>
            <a:endParaRPr lang="ru-RU" sz="2400" b="1" dirty="0"/>
          </a:p>
        </p:txBody>
      </p:sp>
    </p:spTree>
    <p:extLst>
      <p:ext uri="{BB962C8B-B14F-4D97-AF65-F5344CB8AC3E}">
        <p14:creationId xmlns:p14="http://schemas.microsoft.com/office/powerpoint/2010/main" val="22592904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AD5D-C381-4558-91EF-4FBD18B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722" y="136525"/>
            <a:ext cx="10124465" cy="1125004"/>
          </a:xfrm>
        </p:spPr>
        <p:txBody>
          <a:bodyPr>
            <a:normAutofit/>
          </a:bodyPr>
          <a:lstStyle/>
          <a:p>
            <a:r>
              <a:rPr lang="en-US" sz="2800" b="1" dirty="0"/>
              <a:t>Ward distance is the difference between K-means criterion values before and after merging clusters</a:t>
            </a:r>
            <a:endParaRPr lang="ru-RU" sz="28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5B749B-2A44-4981-9B90-547334F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21EFA-6029-47E8-A69E-A852DAE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14</a:t>
            </a:fld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34D885-5BEA-45DB-807E-FC46745CD6CA}"/>
              </a:ext>
            </a:extLst>
          </p:cNvPr>
          <p:cNvSpPr/>
          <p:nvPr/>
        </p:nvSpPr>
        <p:spPr>
          <a:xfrm>
            <a:off x="2014781" y="3689239"/>
            <a:ext cx="728161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Wd(</a:t>
            </a:r>
            <a:r>
              <a:rPr lang="en-US" sz="3200" i="1" dirty="0" err="1"/>
              <a:t>S</a:t>
            </a:r>
            <a:r>
              <a:rPr lang="en-US" sz="3200" i="1" baseline="-25000" dirty="0" err="1"/>
              <a:t>k</a:t>
            </a:r>
            <a:r>
              <a:rPr lang="en-US" sz="3200" i="1" dirty="0" err="1"/>
              <a:t>,S</a:t>
            </a:r>
            <a:r>
              <a:rPr lang="en-US" sz="3200" i="1" baseline="-25000" dirty="0" err="1"/>
              <a:t>l</a:t>
            </a:r>
            <a:r>
              <a:rPr lang="en-US" sz="3200" i="1" dirty="0"/>
              <a:t>) = D(S(</a:t>
            </a:r>
            <a:r>
              <a:rPr lang="en-US" sz="3200" i="1" dirty="0" err="1"/>
              <a:t>k,l</a:t>
            </a:r>
            <a:r>
              <a:rPr lang="en-US" sz="3200" i="1" dirty="0"/>
              <a:t>), </a:t>
            </a:r>
            <a:r>
              <a:rPr lang="en-US" sz="3200" i="1" dirty="0" err="1"/>
              <a:t>c</a:t>
            </a:r>
            <a:r>
              <a:rPr lang="en-US" sz="3200" i="1" baseline="30000" dirty="0" err="1"/>
              <a:t>kl</a:t>
            </a:r>
            <a:r>
              <a:rPr lang="en-US" sz="3200" i="1" dirty="0"/>
              <a:t>) – D(S, c)  =</a:t>
            </a:r>
            <a:endParaRPr lang="ru-RU" sz="3200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907753-2581-854F-C21C-EDB88087C7C9}"/>
                  </a:ext>
                </a:extLst>
              </p:cNvPr>
              <p:cNvSpPr txBox="1"/>
              <p:nvPr/>
            </p:nvSpPr>
            <p:spPr>
              <a:xfrm>
                <a:off x="2930769" y="1505883"/>
                <a:ext cx="6811107" cy="135838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𝑆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)=</m:t>
                      </m:r>
                      <m:nary>
                        <m:naryPr>
                          <m:chr m:val="∑"/>
                          <m:ctrlP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ru-RU" sz="28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ru-RU" sz="28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ctrlP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𝑉</m:t>
                                  </m:r>
                                </m:sup>
                                <m:e>
                                  <m:r>
                                    <a:rPr lang="ru-RU" sz="2800" i="1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𝑖𝑣</m:t>
                                      </m:r>
                                    </m:sub>
                                  </m:sSub>
                                  <m:r>
                                    <m:rPr>
                                      <m:nor/>
                                    </m:rPr>
                                    <a:rPr lang="ru-RU" sz="2800">
                                      <a:solidFill>
                                        <a:srgbClr val="0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 −</m:t>
                                  </m:r>
                                  <m:sSub>
                                    <m:sSub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𝑐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𝑘𝑣</m:t>
                                      </m:r>
                                    </m:sub>
                                  </m:sSub>
                                  <m:sSup>
                                    <m:sSupPr>
                                      <m:ctrlP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  <m:sup>
                                      <m:r>
                                        <a:rPr lang="ru-RU" sz="2800" i="1">
                                          <a:solidFill>
                                            <a:srgbClr val="0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</m:oMath>
                  </m:oMathPara>
                </a14:m>
                <a:endParaRPr lang="ru-RU" sz="28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E907753-2581-854F-C21C-EDB88087C7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30769" y="1505883"/>
                <a:ext cx="6811107" cy="13583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7659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09AD5D-C381-4558-91EF-4FBD18B95F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729749"/>
          </a:xfrm>
        </p:spPr>
        <p:txBody>
          <a:bodyPr>
            <a:normAutofit/>
          </a:bodyPr>
          <a:lstStyle/>
          <a:p>
            <a:r>
              <a:rPr lang="en-US" dirty="0"/>
              <a:t>Derivation of Ward distance, 1:</a:t>
            </a:r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E5B749B-2A44-4981-9B90-547334F1E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C321EFA-6029-47E8-A69E-A852DAE28B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15</a:t>
            </a:fld>
            <a:endParaRPr lang="ru-RU"/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91A840F0-ECC5-4D4A-83D1-7C9DDB4591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1938" y="2241559"/>
            <a:ext cx="10059556" cy="41147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634D885-5BEA-45DB-807E-FC46745CD6CA}"/>
              </a:ext>
            </a:extLst>
          </p:cNvPr>
          <p:cNvSpPr/>
          <p:nvPr/>
        </p:nvSpPr>
        <p:spPr>
          <a:xfrm>
            <a:off x="2464067" y="1261529"/>
            <a:ext cx="7477101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i="1" dirty="0"/>
              <a:t>Wd(</a:t>
            </a:r>
            <a:r>
              <a:rPr lang="en-US" sz="3200" i="1" dirty="0" err="1"/>
              <a:t>S</a:t>
            </a:r>
            <a:r>
              <a:rPr lang="en-US" sz="3200" i="1" baseline="-25000" dirty="0" err="1"/>
              <a:t>k</a:t>
            </a:r>
            <a:r>
              <a:rPr lang="en-US" sz="3200" i="1" dirty="0" err="1"/>
              <a:t>,S</a:t>
            </a:r>
            <a:r>
              <a:rPr lang="en-US" sz="3200" i="1" baseline="-25000" dirty="0" err="1"/>
              <a:t>l</a:t>
            </a:r>
            <a:r>
              <a:rPr lang="en-US" sz="3200" i="1" dirty="0"/>
              <a:t>) = D(S(</a:t>
            </a:r>
            <a:r>
              <a:rPr lang="en-US" sz="3200" i="1" dirty="0" err="1"/>
              <a:t>k,l</a:t>
            </a:r>
            <a:r>
              <a:rPr lang="en-US" sz="3200" i="1" dirty="0"/>
              <a:t>), </a:t>
            </a:r>
            <a:r>
              <a:rPr lang="en-US" sz="3200" i="1" dirty="0" err="1"/>
              <a:t>c</a:t>
            </a:r>
            <a:r>
              <a:rPr lang="en-US" sz="3200" i="1" baseline="30000" dirty="0" err="1"/>
              <a:t>kl</a:t>
            </a:r>
            <a:r>
              <a:rPr lang="en-US" sz="3200" i="1" dirty="0"/>
              <a:t>) – D(S, c)  =</a:t>
            </a:r>
            <a:endParaRPr lang="ru-RU" sz="3200" i="1" dirty="0"/>
          </a:p>
        </p:txBody>
      </p:sp>
    </p:spTree>
    <p:extLst>
      <p:ext uri="{BB962C8B-B14F-4D97-AF65-F5344CB8AC3E}">
        <p14:creationId xmlns:p14="http://schemas.microsoft.com/office/powerpoint/2010/main" val="5198933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035370-D88C-4A31-8BFF-7A5AAF6AFBB4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547446" y="365125"/>
                <a:ext cx="9806354" cy="2445452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Since</a:t>
                </a:r>
                <a:r>
                  <a:rPr lang="ru-RU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∪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)=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𝑙𝑣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)/(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br>
                  <a:rPr lang="en-US" dirty="0"/>
                </a:br>
                <a:br>
                  <a:rPr lang="en-US" dirty="0"/>
                </a:br>
                <a:r>
                  <a:rPr lang="ru-RU" dirty="0" err="1"/>
                  <a:t>and</a:t>
                </a:r>
                <a:r>
                  <a:rPr lang="ru-RU" dirty="0"/>
                  <a:t> </a:t>
                </a:r>
                <a:r>
                  <a:rPr lang="ru-RU" i="1" dirty="0"/>
                  <a:t>(</a:t>
                </a:r>
                <a:r>
                  <a:rPr lang="ru-RU" i="1" dirty="0" err="1"/>
                  <a:t>a+b</a:t>
                </a:r>
                <a:r>
                  <a:rPr lang="ru-RU" i="1" dirty="0"/>
                  <a:t>)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 =a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+b</a:t>
                </a:r>
                <a:r>
                  <a:rPr lang="ru-RU" i="1" baseline="30000" dirty="0"/>
                  <a:t>2</a:t>
                </a:r>
                <a:r>
                  <a:rPr lang="ru-RU" i="1" dirty="0"/>
                  <a:t>+2ab</a:t>
                </a:r>
                <a:r>
                  <a:rPr lang="en-US" i="1" dirty="0"/>
                  <a:t>:</a:t>
                </a:r>
                <a:endParaRPr lang="ru-RU" dirty="0"/>
              </a:p>
            </p:txBody>
          </p:sp>
        </mc:Choice>
        <mc:Fallback xmlns="">
          <p:sp>
            <p:nvSpPr>
              <p:cNvPr id="2" name="Заголовок 1">
                <a:extLst>
                  <a:ext uri="{FF2B5EF4-FFF2-40B4-BE49-F238E27FC236}">
                    <a16:creationId xmlns:a16="http://schemas.microsoft.com/office/drawing/2014/main" id="{5D035370-D88C-4A31-8BFF-7A5AAF6AFB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547446" y="365125"/>
                <a:ext cx="9806354" cy="2445452"/>
              </a:xfrm>
              <a:blipFill>
                <a:blip r:embed="rId2"/>
                <a:stretch>
                  <a:fillRect l="-1927" t="-4239" b="-399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36" y="2954956"/>
                <a:ext cx="10959164" cy="420695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3200" dirty="0"/>
                  <a:t> = 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+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𝑘𝑣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2</m:t>
                    </m:r>
                    <m:nary>
                      <m:naryPr>
                        <m:chr m:val="∑"/>
                        <m:supHide m:val="on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32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36" y="2954956"/>
                <a:ext cx="10959164" cy="4206959"/>
              </a:xfrm>
              <a:blipFill>
                <a:blip r:embed="rId3"/>
                <a:stretch>
                  <a:fillRect t="-217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C9161A-BF8E-4C7F-874D-4058C165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25F12-3D4C-47AB-837B-D5E66F41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03630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D035370-D88C-4A31-8BFF-7A5AAF6AF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4636" y="365125"/>
            <a:ext cx="10959164" cy="1059414"/>
          </a:xfrm>
        </p:spPr>
        <p:txBody>
          <a:bodyPr>
            <a:normAutofit/>
          </a:bodyPr>
          <a:lstStyle/>
          <a:p>
            <a:r>
              <a:rPr lang="en-US" dirty="0"/>
              <a:t>As proven above,</a:t>
            </a:r>
            <a:endParaRPr lang="ru-RU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4636" y="1559294"/>
                <a:ext cx="11234656" cy="560262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∪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e>
                    </m:nary>
                  </m:oMath>
                </a14:m>
                <a:r>
                  <a:rPr lang="en-US" sz="3200" dirty="0"/>
                  <a:t> = 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32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𝑉</m:t>
                            </m:r>
                          </m:sub>
                          <m:sup/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𝑖𝑣</m:t>
                                </m:r>
                              </m:sub>
                            </m:s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𝑘𝑣</m:t>
                                </m:r>
                              </m:sub>
                            </m:sSub>
                            <m:sSup>
                              <m:sSupPr>
                                <m:ctrlPr>
                                  <a:rPr lang="ru-RU" sz="32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  <m:sup>
                                <m:r>
                                  <a:rPr lang="en-US" sz="32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  <m:r>
                          <a:rPr lang="en-US" sz="3200" i="1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nary>
                  </m:oMath>
                </a14:m>
                <a:r>
                  <a:rPr lang="en-US" sz="3200" dirty="0"/>
                  <a:t>+</a:t>
                </a:r>
                <a:endParaRPr lang="ru-RU" sz="32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supHide m:val="on"/>
                          <m:ctrlPr>
                            <a:rPr lang="ru-RU" sz="32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/>
                        <m:e>
                          <m:nary>
                            <m:naryPr>
                              <m:chr m:val="∑"/>
                              <m:supHide m:val="on"/>
                              <m:ctrlPr>
                                <a:rPr lang="ru-RU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ru-RU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ru-RU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num>
                                        <m:den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𝑘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ru-RU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𝑁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𝑙</m:t>
                                              </m:r>
                                            </m:sub>
                                          </m:sSub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𝑘𝑣</m:t>
                                  </m:r>
                                </m:sub>
                              </m:sSub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𝑙𝑣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ru-RU" sz="32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ru-RU" sz="3200" dirty="0"/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sz="3200" b="1" i="1">
                        <a:latin typeface="Cambria Math" panose="02040503050406030204" pitchFamily="18" charset="0"/>
                      </a:rPr>
                      <m:t>𝟐</m:t>
                    </m:r>
                    <m:nary>
                      <m:naryPr>
                        <m:chr m:val="∑"/>
                        <m:supHide m:val="on"/>
                        <m:ctrlPr>
                          <a:rPr lang="ru-RU" sz="3200" b="1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3200" b="1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3200" b="1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𝑺</m:t>
                            </m:r>
                          </m:e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𝒌</m:t>
                            </m:r>
                          </m:sub>
                        </m:sSub>
                      </m:sub>
                      <m:sup/>
                      <m:e>
                        <m:nary>
                          <m:naryPr>
                            <m:chr m:val="∑"/>
                            <m:supHide m:val="on"/>
                            <m:ctrlPr>
                              <a:rPr lang="ru-RU" sz="3200" b="1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𝒗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𝑽</m:t>
                            </m:r>
                          </m:sub>
                          <m:sup/>
                          <m:e>
                            <m:f>
                              <m:fPr>
                                <m:ctrlPr>
                                  <a:rPr lang="ru-RU" sz="3200" b="1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𝒌</m:t>
                                    </m:r>
                                  </m:sub>
                                </m:s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32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𝑵</m:t>
                                    </m:r>
                                  </m:e>
                                  <m:sub>
                                    <m:r>
                                      <a:rPr lang="en-US" sz="3200" b="1" i="1">
                                        <a:latin typeface="Cambria Math" panose="02040503050406030204" pitchFamily="18" charset="0"/>
                                      </a:rPr>
                                      <m:t>𝒍</m:t>
                                    </m:r>
                                  </m:sub>
                                </m:sSub>
                              </m:den>
                            </m:f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sSub>
                              <m:sSubPr>
                                <m:ctrlPr>
                                  <a:rPr lang="ru-RU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𝒚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𝒊𝒗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𝒌𝒗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)(</m:t>
                            </m:r>
                            <m:sSub>
                              <m:sSubPr>
                                <m:ctrlPr>
                                  <a:rPr lang="ru-RU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𝒌𝒗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ru-RU" sz="32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𝒄</m:t>
                                </m:r>
                              </m:e>
                              <m:sub>
                                <m:r>
                                  <a:rPr lang="en-US" sz="3200" b="1" i="1">
                                    <a:latin typeface="Cambria Math" panose="02040503050406030204" pitchFamily="18" charset="0"/>
                                  </a:rPr>
                                  <m:t>𝒍𝒗</m:t>
                                </m:r>
                              </m:sub>
                            </m:sSub>
                            <m:r>
                              <a:rPr lang="en-US" sz="32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sz="2800" dirty="0"/>
                  <a:t>The last item  (in bold) =0 because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  <m:sup/>
                      <m:e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𝑖𝑣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ru-RU" sz="2800" i="1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ru-RU" sz="2800" i="1">
                            <a:latin typeface="Cambria Math" panose="02040503050406030204" pitchFamily="18" charset="0"/>
                          </a:rPr>
                          <m:t>)=0.</m:t>
                        </m:r>
                      </m:e>
                    </m:nary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lang="en-US" sz="2800" dirty="0"/>
                  <a:t> the first item is part of D(</a:t>
                </a:r>
                <a:r>
                  <a:rPr lang="en-US" sz="2800" dirty="0" err="1"/>
                  <a:t>S,c</a:t>
                </a:r>
                <a:r>
                  <a:rPr lang="en-US" sz="2800" dirty="0"/>
                  <a:t>) is be annihilated by the subtraction.  </a:t>
                </a:r>
                <a:endParaRPr lang="ru-RU" sz="2800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BE814C86-6CA6-4B18-9207-1589699A93E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4636" y="1559294"/>
                <a:ext cx="11234656" cy="5602622"/>
              </a:xfrm>
              <a:blipFill>
                <a:blip r:embed="rId2"/>
                <a:stretch>
                  <a:fillRect l="-1139" t="-141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AC9161A-BF8E-4C7F-874D-4058C16513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6A25F12-3D4C-47AB-837B-D5E66F417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7769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82B057-AFE2-44BC-8F25-9E0D531AD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With a similar trick at </a:t>
            </a:r>
            <a:r>
              <a:rPr lang="en-US" dirty="0" err="1"/>
              <a:t>S</a:t>
            </a:r>
            <a:r>
              <a:rPr lang="en-US" baseline="-25000" dirty="0" err="1"/>
              <a:t>l</a:t>
            </a:r>
            <a:r>
              <a:rPr lang="en-US" baseline="-25000" dirty="0"/>
              <a:t>, </a:t>
            </a:r>
            <a:endParaRPr lang="ru-RU" baseline="-25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DD76B5-2ADE-40BF-BC8C-E6BC87D49D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98383" y="1690688"/>
                <a:ext cx="11752445" cy="5167311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D(S(</a:t>
                </a:r>
                <a:r>
                  <a:rPr lang="en-US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k,l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), </a:t>
                </a:r>
                <a:r>
                  <a:rPr lang="en-US" sz="2800" b="1" i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</a:t>
                </a:r>
                <a:r>
                  <a:rPr lang="en-US" sz="2800" b="1" i="1" baseline="30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kl</a:t>
                </a:r>
                <a:r>
                  <a:rPr lang="en-US" sz="2800" b="1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) – D(S, c)=</a:t>
                </a:r>
                <a:endParaRPr lang="ru-RU" sz="28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endParaRPr lang="en-US" sz="28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𝑙𝑣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</m:e>
                    </m:nary>
                    <m:nary>
                      <m:naryPr>
                        <m:chr m:val="∑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sub>
                                    </m:s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sSub>
                                      <m:sSubPr>
                                        <m:ctrlPr>
                                          <a:rPr lang="ru-RU" sz="2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e>
                                      <m:sub>
                                        <m:r>
                                          <a:rPr lang="en-US" sz="2800" i="1">
                                            <a:latin typeface="Cambria Math" panose="02040503050406030204" pitchFamily="18" charset="0"/>
                                          </a:rPr>
                                          <m:t>𝑙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𝑙𝑣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</a:t>
                </a:r>
              </a:p>
              <a:p>
                <a:pPr marL="0" indent="0">
                  <a:buNone/>
                </a:pPr>
                <a:endParaRPr lang="en-US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𝑉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𝑘𝑣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𝑙𝑣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because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 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buNone/>
                </a:pPr>
                <a:r>
                  <a:rPr lang="en-US" sz="2800" dirty="0"/>
                  <a:t>          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sSup>
                      <m:sSup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ru-RU" sz="2800" i="1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num>
                              <m:den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ru-RU" sz="28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</m:sSub>
                              </m:den>
                            </m:f>
                          </m:e>
                        </m:d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>
                        <a:latin typeface="Cambria Math" panose="02040503050406030204" pitchFamily="18" charset="0"/>
                      </a:rPr>
                      <m:t>= 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bSup>
                          <m:sSub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  <m:sSup>
                          <m:sSup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en-US" sz="2800" i="1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ru-RU" sz="2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ru-RU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𝑙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sz="28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       </a:t>
                </a:r>
                <a:r>
                  <a:rPr lang="en-US" sz="28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q.e.d.</a:t>
                </a:r>
                <a:endParaRPr lang="ru-RU" sz="28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DDDD76B5-2ADE-40BF-BC8C-E6BC87D49D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98383" y="1690688"/>
                <a:ext cx="11752445" cy="5167311"/>
              </a:xfrm>
              <a:blipFill>
                <a:blip r:embed="rId2"/>
                <a:stretch>
                  <a:fillRect l="-1089" t="-200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11B919D-8618-4FD8-8697-846425BF0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EC6F013F-E080-486E-B66A-2DEEAC7EE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7594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919B-7D9A-4A9E-A0CA-E4EAFD21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605448"/>
            <a:ext cx="10515600" cy="1325563"/>
          </a:xfrm>
        </p:spPr>
        <p:txBody>
          <a:bodyPr/>
          <a:lstStyle/>
          <a:p>
            <a:r>
              <a:rPr lang="en-US" dirty="0"/>
              <a:t>NN clustering relates to the graph-theoretic concept of Minimum Spanning Tree (MST), 1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B0224-B77C-4B57-9887-2188DB4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65383" y="1931011"/>
            <a:ext cx="10222523" cy="4372708"/>
          </a:xfrm>
        </p:spPr>
        <p:txBody>
          <a:bodyPr>
            <a:normAutofit/>
          </a:bodyPr>
          <a:lstStyle/>
          <a:p>
            <a:r>
              <a:rPr lang="en-US" sz="2400" dirty="0"/>
              <a:t>Given a dissimilarity matrix, it can be represented by a weighted graph.</a:t>
            </a:r>
          </a:p>
          <a:p>
            <a:r>
              <a:rPr lang="en-US" sz="2400" dirty="0"/>
              <a:t>A </a:t>
            </a:r>
            <a:r>
              <a:rPr lang="en-US" sz="2400" b="1" dirty="0"/>
              <a:t>tree is a subgraph with no cycles</a:t>
            </a:r>
          </a:p>
          <a:p>
            <a:r>
              <a:rPr lang="en-US" sz="2400" dirty="0"/>
              <a:t>A </a:t>
            </a:r>
            <a:r>
              <a:rPr lang="en-US" sz="2400" b="1" dirty="0"/>
              <a:t>spanning tree </a:t>
            </a:r>
            <a:r>
              <a:rPr lang="en-US" sz="2400" dirty="0"/>
              <a:t>is a tree whose node set coincides with the set of all objects</a:t>
            </a:r>
          </a:p>
          <a:p>
            <a:r>
              <a:rPr lang="en-US" sz="2400" dirty="0"/>
              <a:t>The length of a tree is the sum of weights of its edges</a:t>
            </a:r>
          </a:p>
          <a:p>
            <a:r>
              <a:rPr lang="en-US" sz="2400" dirty="0"/>
              <a:t>The minimum spanning tree is a </a:t>
            </a:r>
            <a:r>
              <a:rPr lang="en-US" sz="2400" b="1" dirty="0"/>
              <a:t>spanning tree of minimum length</a:t>
            </a:r>
            <a:r>
              <a:rPr lang="en-US" sz="2400" dirty="0"/>
              <a:t>.</a:t>
            </a:r>
          </a:p>
          <a:p>
            <a:r>
              <a:rPr lang="en-US" sz="2400" dirty="0"/>
              <a:t>If the data is a similarity matrix, we look for a maximum spanning tree.</a:t>
            </a:r>
          </a:p>
          <a:p>
            <a:endParaRPr lang="en-US" sz="3000" dirty="0"/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B8EF5-CC0C-4DBA-9F39-0EC0ACEC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5392C-A457-4171-8402-80BD42F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19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76359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360A09A-5542-43B0-BC41-3367EFF72C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04172"/>
            <a:ext cx="9448800" cy="954390"/>
          </a:xfrm>
        </p:spPr>
        <p:txBody>
          <a:bodyPr>
            <a:normAutofit/>
          </a:bodyPr>
          <a:lstStyle/>
          <a:p>
            <a:r>
              <a:rPr lang="ru-RU" sz="3600" dirty="0">
                <a:solidFill>
                  <a:schemeClr val="tx1"/>
                </a:solidFill>
              </a:rPr>
              <a:t>Основные понятия лекции 9: Бутстрэп</a:t>
            </a:r>
            <a:endParaRPr lang="ru-RU" sz="3600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902AA64-BD49-4202-9CB0-68F57A0E5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21695" y="1058562"/>
            <a:ext cx="10532340" cy="5695266"/>
          </a:xfrm>
        </p:spPr>
        <p:txBody>
          <a:bodyPr>
            <a:normAutofit/>
          </a:bodyPr>
          <a:lstStyle/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Бутстрэп – порождение произвольного количества датасетов путем случайной выборки того же количества объектов с возвращением.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Вероятность непопадания объекта в выборку с возвращением (1/е).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Валидация центра – путем формирования интервала, содержащего 95% средних по выборкам бутстрэпа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Сравнение центров – путем вычисления разностей в каждой выборке бутстрэпа с последующей 95% валидацией на распределении разностей</a:t>
            </a:r>
          </a:p>
          <a:p>
            <a:pPr marL="914400" lvl="1" indent="-457200" algn="l">
              <a:buFont typeface="Arial" panose="020B0604020202020204" pitchFamily="34" charset="0"/>
              <a:buChar char="•"/>
            </a:pPr>
            <a:r>
              <a:rPr lang="ru-RU" sz="2400" dirty="0">
                <a:solidFill>
                  <a:schemeClr val="tx1"/>
                </a:solidFill>
              </a:rPr>
              <a:t>Бутстрэп с опорой – в предположении, что распределение интересующей величины нормально, и без опоры – путем изъятия 2.5% </a:t>
            </a:r>
            <a:r>
              <a:rPr lang="ru-RU" sz="2400">
                <a:solidFill>
                  <a:schemeClr val="tx1"/>
                </a:solidFill>
              </a:rPr>
              <a:t>интервалов распределения слева </a:t>
            </a:r>
            <a:r>
              <a:rPr lang="ru-RU" sz="2400" dirty="0">
                <a:solidFill>
                  <a:schemeClr val="tx1"/>
                </a:solidFill>
              </a:rPr>
              <a:t>и справа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18D4CE2-C543-475D-8833-A515CB21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BacDataAnalysis_2024_9</a:t>
            </a:r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97B2FCA-6801-4D66-B1D3-70A15A42C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4051DC-D6EC-4B2D-B7E1-D67AA529A593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7115222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FDB919B-7D9A-4A9E-A0CA-E4EAFD217B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US" dirty="0"/>
              <a:t>NN clustering relates to the graph-theoretic concept of Minimum Spanning Tree (MST), 2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7DB0224-B77C-4B57-9887-2188DB479F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43892"/>
            <a:ext cx="10730345" cy="5514108"/>
          </a:xfrm>
        </p:spPr>
        <p:txBody>
          <a:bodyPr>
            <a:normAutofit/>
          </a:bodyPr>
          <a:lstStyle/>
          <a:p>
            <a:endParaRPr lang="en-US" sz="3200" dirty="0"/>
          </a:p>
          <a:p>
            <a:pPr marL="0" indent="0">
              <a:buNone/>
            </a:pPr>
            <a:r>
              <a:rPr lang="en-US" sz="3200" b="1" dirty="0"/>
              <a:t>NN agglomerative clustering and NN divisive clustering </a:t>
            </a:r>
            <a:r>
              <a:rPr lang="en-US" sz="4000" dirty="0"/>
              <a:t>over a (dis)similarity matrix </a:t>
            </a:r>
          </a:p>
          <a:p>
            <a:pPr marL="0" indent="0">
              <a:buNone/>
            </a:pPr>
            <a:r>
              <a:rPr lang="en-US" sz="4000" dirty="0"/>
              <a:t>is equivalent to </a:t>
            </a:r>
          </a:p>
          <a:p>
            <a:pPr marL="0" indent="0">
              <a:buNone/>
            </a:pPr>
            <a:r>
              <a:rPr lang="en-US" sz="3200" b="1" dirty="0"/>
              <a:t>agglomerative or divisive clustering </a:t>
            </a:r>
          </a:p>
          <a:p>
            <a:pPr marL="0" indent="0">
              <a:buNone/>
            </a:pPr>
            <a:r>
              <a:rPr lang="en-US" sz="3200" b="1" dirty="0"/>
              <a:t>over its Min/Max spanning tree</a:t>
            </a:r>
            <a:r>
              <a:rPr lang="en-US" sz="4000" b="1" dirty="0"/>
              <a:t>.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202B8EF5-CC0C-4DBA-9F39-0EC0ACECA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F565392C-A457-4171-8402-80BD42F86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48378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61E0747-83C1-481E-B34C-3E5F5D49BA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07476" y="192289"/>
            <a:ext cx="10984523" cy="1575552"/>
          </a:xfrm>
        </p:spPr>
        <p:txBody>
          <a:bodyPr>
            <a:normAutofit/>
          </a:bodyPr>
          <a:lstStyle/>
          <a:p>
            <a:r>
              <a:rPr lang="en-US" sz="3600" dirty="0"/>
              <a:t>Prim’s algorithm for MST: Building MST T by adding nodes one-by-one (greedy</a:t>
            </a:r>
            <a:r>
              <a:rPr lang="ru-RU" sz="3600" dirty="0"/>
              <a:t>)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AF6D52CA-A5FF-47D0-B81E-5CAD019CD9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82788" y="1920240"/>
            <a:ext cx="9782491" cy="4643120"/>
          </a:xfrm>
        </p:spPr>
        <p:txBody>
          <a:bodyPr>
            <a:normAutofit lnSpcReduction="10000"/>
          </a:bodyPr>
          <a:lstStyle/>
          <a:p>
            <a:pPr algn="l" hangingPunct="0"/>
            <a:r>
              <a:rPr lang="en-US" sz="2600" b="1" dirty="0"/>
              <a:t>1. Initialization. </a:t>
            </a:r>
            <a:endParaRPr lang="ru-RU" sz="2600" dirty="0"/>
          </a:p>
          <a:p>
            <a:pPr algn="l" hangingPunct="0"/>
            <a:r>
              <a:rPr lang="en-US" sz="2600" dirty="0"/>
              <a:t>Start with tree </a:t>
            </a:r>
            <a:r>
              <a:rPr lang="en-US" sz="2600" i="1" dirty="0"/>
              <a:t>T</a:t>
            </a:r>
            <a:r>
              <a:rPr lang="en-US" sz="2600" dirty="0"/>
              <a:t> consisting of an arbitrary node </a:t>
            </a:r>
            <a:r>
              <a:rPr lang="en-US" sz="2600" i="1" dirty="0" err="1"/>
              <a:t>i</a:t>
            </a:r>
            <a:r>
              <a:rPr lang="en-US" sz="2600" dirty="0" err="1">
                <a:sym typeface="Symbol" panose="05050102010706020507" pitchFamily="18" charset="2"/>
              </a:rPr>
              <a:t></a:t>
            </a:r>
            <a:r>
              <a:rPr lang="en-US" sz="2600" dirty="0" err="1"/>
              <a:t>I</a:t>
            </a:r>
            <a:r>
              <a:rPr lang="en-US" sz="2600" dirty="0"/>
              <a:t> with no edges.</a:t>
            </a:r>
            <a:endParaRPr lang="ru-RU" sz="2600" dirty="0"/>
          </a:p>
          <a:p>
            <a:pPr algn="l" hangingPunct="0"/>
            <a:r>
              <a:rPr lang="en-US" sz="2600" b="1" dirty="0"/>
              <a:t>2. Tree update. </a:t>
            </a:r>
            <a:endParaRPr lang="ru-RU" sz="2600" dirty="0"/>
          </a:p>
          <a:p>
            <a:pPr algn="l" hangingPunct="0"/>
            <a:r>
              <a:rPr lang="en-US" sz="2600" dirty="0"/>
              <a:t>Find </a:t>
            </a:r>
            <a:r>
              <a:rPr lang="en-US" sz="2600" i="1" dirty="0"/>
              <a:t>j</a:t>
            </a:r>
            <a:r>
              <a:rPr lang="en-US" sz="2600" i="1" dirty="0">
                <a:sym typeface="Symbol" panose="05050102010706020507" pitchFamily="18" charset="2"/>
              </a:rPr>
              <a:t></a:t>
            </a:r>
            <a:r>
              <a:rPr lang="en-US" sz="2600" i="1" dirty="0"/>
              <a:t> I-T</a:t>
            </a:r>
            <a:r>
              <a:rPr lang="en-US" sz="2600" dirty="0"/>
              <a:t> maximizing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ij</a:t>
            </a:r>
            <a:r>
              <a:rPr lang="en-US" sz="2600" dirty="0"/>
              <a:t> over all </a:t>
            </a:r>
            <a:r>
              <a:rPr lang="en-US" sz="2600" i="1" dirty="0" err="1"/>
              <a:t>i</a:t>
            </a:r>
            <a:r>
              <a:rPr lang="en-US" sz="2600" i="1" dirty="0" err="1">
                <a:sym typeface="Symbol" panose="05050102010706020507" pitchFamily="18" charset="2"/>
              </a:rPr>
              <a:t></a:t>
            </a:r>
            <a:r>
              <a:rPr lang="en-US" sz="2600" i="1" dirty="0" err="1"/>
              <a:t>T</a:t>
            </a:r>
            <a:r>
              <a:rPr lang="en-US" sz="2600" dirty="0"/>
              <a:t> and </a:t>
            </a:r>
            <a:r>
              <a:rPr lang="en-US" sz="2600" i="1" dirty="0" err="1"/>
              <a:t>j</a:t>
            </a:r>
            <a:r>
              <a:rPr lang="en-US" sz="2600" i="1" dirty="0" err="1">
                <a:sym typeface="Symbol" panose="05050102010706020507" pitchFamily="18" charset="2"/>
              </a:rPr>
              <a:t></a:t>
            </a:r>
            <a:r>
              <a:rPr lang="en-US" sz="2600" i="1" dirty="0" err="1"/>
              <a:t>I-T</a:t>
            </a:r>
            <a:r>
              <a:rPr lang="en-US" sz="2600" dirty="0"/>
              <a:t>. Add </a:t>
            </a:r>
            <a:r>
              <a:rPr lang="en-US" sz="2600" i="1" dirty="0"/>
              <a:t>j</a:t>
            </a:r>
            <a:r>
              <a:rPr lang="en-US" sz="2600" dirty="0"/>
              <a:t> and edge </a:t>
            </a:r>
            <a:r>
              <a:rPr lang="en-US" sz="2600" i="1" dirty="0"/>
              <a:t>{</a:t>
            </a:r>
            <a:r>
              <a:rPr lang="en-US" sz="2600" i="1" dirty="0" err="1"/>
              <a:t>i,j</a:t>
            </a:r>
            <a:r>
              <a:rPr lang="en-US" sz="2600" i="1" dirty="0"/>
              <a:t>}</a:t>
            </a:r>
            <a:r>
              <a:rPr lang="en-US" sz="2600" dirty="0"/>
              <a:t> with the maximal </a:t>
            </a:r>
            <a:r>
              <a:rPr lang="en-US" sz="2600" i="1" dirty="0" err="1"/>
              <a:t>a</a:t>
            </a:r>
            <a:r>
              <a:rPr lang="en-US" sz="2600" i="1" baseline="-25000" dirty="0" err="1"/>
              <a:t>ij</a:t>
            </a:r>
            <a:r>
              <a:rPr lang="en-US" sz="2600" dirty="0"/>
              <a:t> to </a:t>
            </a:r>
            <a:r>
              <a:rPr lang="en-US" sz="2600" i="1" dirty="0"/>
              <a:t>T</a:t>
            </a:r>
            <a:r>
              <a:rPr lang="en-US" sz="2600" dirty="0"/>
              <a:t>.</a:t>
            </a:r>
            <a:endParaRPr lang="ru-RU" sz="2600" dirty="0"/>
          </a:p>
          <a:p>
            <a:pPr algn="l" hangingPunct="0"/>
            <a:r>
              <a:rPr lang="en-US" sz="2600" b="1" dirty="0"/>
              <a:t>3. Stop-condition. </a:t>
            </a:r>
            <a:endParaRPr lang="ru-RU" sz="2600" dirty="0"/>
          </a:p>
          <a:p>
            <a:pPr algn="l" hangingPunct="0"/>
            <a:r>
              <a:rPr lang="en-US" sz="2600" dirty="0"/>
              <a:t>If </a:t>
            </a:r>
            <a:r>
              <a:rPr lang="en-US" sz="2600" i="1" dirty="0"/>
              <a:t>I-T=</a:t>
            </a:r>
            <a:r>
              <a:rPr lang="en-US" sz="2600" i="1" dirty="0">
                <a:sym typeface="Symbol" panose="05050102010706020507" pitchFamily="18" charset="2"/>
              </a:rPr>
              <a:t></a:t>
            </a:r>
            <a:r>
              <a:rPr lang="en-US" sz="2600" dirty="0"/>
              <a:t>, halt and output tree </a:t>
            </a:r>
            <a:r>
              <a:rPr lang="en-US" sz="2600" i="1" dirty="0"/>
              <a:t>T</a:t>
            </a:r>
            <a:r>
              <a:rPr lang="en-US" sz="2600" dirty="0"/>
              <a:t>. Otherwise, go to 2.</a:t>
            </a:r>
            <a:endParaRPr lang="ru-RU" sz="2600" dirty="0"/>
          </a:p>
          <a:p>
            <a:pPr algn="l" hangingPunct="0"/>
            <a:r>
              <a:rPr lang="en-US" sz="3200" dirty="0">
                <a:solidFill>
                  <a:schemeClr val="accent1"/>
                </a:solidFill>
              </a:rPr>
              <a:t>Quest: What MST is built with this algorithm: Maximal or Minimal?</a:t>
            </a:r>
            <a:endParaRPr lang="ru-RU" sz="3200" dirty="0">
              <a:solidFill>
                <a:schemeClr val="accent1"/>
              </a:solidFill>
            </a:endParaRP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0E7418C-D318-4B78-9166-CAB7E3F32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A0991765-BAC8-4457-8A01-C940AA4B4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16282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Таблица 1">
            <a:extLst>
              <a:ext uri="{FF2B5EF4-FFF2-40B4-BE49-F238E27FC236}">
                <a16:creationId xmlns:a16="http://schemas.microsoft.com/office/drawing/2014/main" id="{A9F164D3-2DBF-49E8-962E-528A9EB56CA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0278162"/>
              </p:ext>
            </p:extLst>
          </p:nvPr>
        </p:nvGraphicFramePr>
        <p:xfrm>
          <a:off x="1463040" y="1094914"/>
          <a:ext cx="9047747" cy="5635600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81770">
                  <a:extLst>
                    <a:ext uri="{9D8B030D-6E8A-4147-A177-3AD203B41FA5}">
                      <a16:colId xmlns:a16="http://schemas.microsoft.com/office/drawing/2014/main" val="1148415847"/>
                    </a:ext>
                  </a:extLst>
                </a:gridCol>
                <a:gridCol w="8865977">
                  <a:extLst>
                    <a:ext uri="{9D8B030D-6E8A-4147-A177-3AD203B41FA5}">
                      <a16:colId xmlns:a16="http://schemas.microsoft.com/office/drawing/2014/main" val="3962391197"/>
                    </a:ext>
                  </a:extLst>
                </a:gridCol>
              </a:tblGrid>
              <a:tr h="281409"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Stimulus</a:t>
                      </a:r>
                      <a:endParaRPr lang="ru-RU" sz="10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                    Response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1        2       3      4       5      6       7       8      9     0</a:t>
                      </a:r>
                      <a:endParaRPr lang="ru-RU" sz="28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958533302"/>
                  </a:ext>
                </a:extLst>
              </a:tr>
              <a:tr h="4538320"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1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2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3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4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5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6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7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8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900" kern="0" dirty="0">
                          <a:effectLst/>
                        </a:rPr>
                        <a:t>9</a:t>
                      </a:r>
                      <a:endParaRPr lang="ru-RU" sz="1000" kern="0" dirty="0">
                        <a:effectLst/>
                      </a:endParaRPr>
                    </a:p>
                    <a:p>
                      <a:pPr indent="151130" algn="just" hangingPunct="0">
                        <a:lnSpc>
                          <a:spcPts val="1200"/>
                        </a:lnSpc>
                        <a:spcAft>
                          <a:spcPts val="0"/>
                        </a:spcAft>
                      </a:pPr>
                      <a:r>
                        <a:rPr lang="en-US" sz="900" dirty="0">
                          <a:effectLst/>
                        </a:rPr>
                        <a:t>0</a:t>
                      </a:r>
                      <a:endParaRPr lang="ru-RU" sz="1000" dirty="0">
                        <a:effectLst/>
                        <a:latin typeface="Times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877     11    18    86      9    20   165      6    15    11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11  782    38    13    31    31       9    29    18    11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18    38   681     6    31      4     31    29  132    11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86    13      6  732      9     11    26    13    44      6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9    31    31      9   669    88      7    13  104    11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20    31      4    11     88  633      2  113    11    31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165      9    31    26       7      2  667     6     13    16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  6    29    29    13     13  113      6  577    75  122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15    18   132   44   104    11    13    75  550    32</a:t>
                      </a:r>
                      <a:endParaRPr lang="ru-RU" sz="2800" kern="0" dirty="0">
                        <a:effectLst/>
                      </a:endParaRPr>
                    </a:p>
                    <a:p>
                      <a:pPr indent="151130" algn="l" hangingPunct="0">
                        <a:spcAft>
                          <a:spcPts val="0"/>
                        </a:spcAft>
                      </a:pPr>
                      <a:r>
                        <a:rPr lang="en-US" sz="2800" kern="0" dirty="0">
                          <a:effectLst/>
                        </a:rPr>
                        <a:t>    11    11     11     6     11    31    16  122    32  818</a:t>
                      </a:r>
                      <a:endParaRPr lang="ru-RU" sz="2800" b="1" kern="0" dirty="0"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3780775"/>
                  </a:ext>
                </a:extLst>
              </a:tr>
            </a:tbl>
          </a:graphicData>
        </a:graphic>
      </p:graphicFrame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C644CEC9-A90C-44F9-AA0F-0E6E7DFD2B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A28668C9-E19A-4387-8111-BA97A52AE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22</a:t>
            </a:fld>
            <a:endParaRPr lang="ru-RU"/>
          </a:p>
        </p:txBody>
      </p:sp>
      <p:sp>
        <p:nvSpPr>
          <p:cNvPr id="5" name="Прямоугольник 4">
            <a:extLst>
              <a:ext uri="{FF2B5EF4-FFF2-40B4-BE49-F238E27FC236}">
                <a16:creationId xmlns:a16="http://schemas.microsoft.com/office/drawing/2014/main" id="{F3E8D179-5421-4FF9-9BCF-2B86AEBB8A4B}"/>
              </a:ext>
            </a:extLst>
          </p:cNvPr>
          <p:cNvSpPr/>
          <p:nvPr/>
        </p:nvSpPr>
        <p:spPr>
          <a:xfrm>
            <a:off x="347207" y="510138"/>
            <a:ext cx="1076997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 </a:t>
            </a:r>
            <a:r>
              <a:rPr lang="en-US" sz="3200" b="1" dirty="0"/>
              <a:t>Example: Digits 0, 1, 2,…, 9 confusion data (symmetrized)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8091161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2565472" y="102083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92" name="Номер слайда 91">
            <a:extLst>
              <a:ext uri="{FF2B5EF4-FFF2-40B4-BE49-F238E27FC236}">
                <a16:creationId xmlns:a16="http://schemas.microsoft.com/office/drawing/2014/main" id="{BB1C7EB1-B903-4562-B081-918F376A4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23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4"/>
            <a:ext cx="1170139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b="1" dirty="0"/>
              <a:t>Example: Digits 0, 1, 2,…, 9 confusion data  as a graph (weights &gt; 21)</a:t>
            </a:r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157624679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947203" y="93452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336C1FF5-CDFE-4D8A-A81F-A903B6B624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24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6" y="212854"/>
            <a:ext cx="37142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Maximum ST to build</a:t>
            </a:r>
            <a:endParaRPr lang="ru-R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5755891" y="319088"/>
            <a:ext cx="6294937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800" dirty="0"/>
              <a:t>Start with arbitrary node. Let it be 0.</a:t>
            </a:r>
          </a:p>
          <a:p>
            <a:pPr marL="342900" indent="-342900">
              <a:buAutoNum type="arabicPeriod"/>
            </a:pPr>
            <a:r>
              <a:rPr lang="en-US" sz="2800" dirty="0"/>
              <a:t>A. Find a node nearest to 0:</a:t>
            </a:r>
          </a:p>
          <a:p>
            <a:r>
              <a:rPr lang="en-US" sz="2800" dirty="0"/>
              <a:t>0 --- 8 (122) which is current T.</a:t>
            </a:r>
          </a:p>
          <a:p>
            <a:r>
              <a:rPr lang="en-US" sz="2800" dirty="0"/>
              <a:t>      B. Find a node which is the nearest to either 0 or 8: 0---8(122)---6(113)</a:t>
            </a:r>
          </a:p>
          <a:p>
            <a:r>
              <a:rPr lang="en-US" sz="2800" dirty="0"/>
              <a:t>      C. Find a node nearest to either 0 or 8 or 6: 0---8(122)---6(113)----5 (88)</a:t>
            </a:r>
          </a:p>
          <a:p>
            <a:r>
              <a:rPr lang="en-US" sz="2800" dirty="0"/>
              <a:t>       D. Find a node nearest to 0, 8, 6, or 5: </a:t>
            </a:r>
          </a:p>
          <a:p>
            <a:r>
              <a:rPr lang="en-US" sz="2800" dirty="0"/>
              <a:t>0---8(122)---6(113)----5(88)----9(104)</a:t>
            </a:r>
          </a:p>
          <a:p>
            <a:r>
              <a:rPr lang="en-US" sz="2800" dirty="0"/>
              <a:t>       E. Find a node which is the nearest to either of 0,8,6,5,9: </a:t>
            </a:r>
          </a:p>
          <a:p>
            <a:r>
              <a:rPr lang="en-US" sz="2800" dirty="0"/>
              <a:t>0--8(122)--6(113)--5(88)--9(104)--3 (132)</a:t>
            </a:r>
          </a:p>
          <a:p>
            <a:endParaRPr lang="en-US" sz="2800" dirty="0"/>
          </a:p>
          <a:p>
            <a:r>
              <a:rPr lang="en-US" sz="3200" b="1" dirty="0">
                <a:solidFill>
                  <a:srgbClr val="C00000"/>
                </a:solidFill>
              </a:rPr>
              <a:t>Quiz:  Why Maximum ST?</a:t>
            </a:r>
          </a:p>
          <a:p>
            <a:r>
              <a:rPr lang="en-US" sz="2400" dirty="0"/>
              <a:t>      </a:t>
            </a:r>
            <a:endParaRPr lang="ru-RU" sz="2400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B8D3475-3F82-49E9-9089-1DB7C33D78C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207090" y="1407189"/>
            <a:ext cx="705181" cy="93641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09E1682-9CE8-472F-A1B6-EFC2A7E8A18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4379987" y="1730226"/>
            <a:ext cx="551940" cy="56997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7F3F546-7577-4413-81CF-344932CBA4A1}"/>
              </a:ext>
            </a:extLst>
          </p:cNvPr>
          <p:cNvCxnSpPr>
            <a:cxnSpLocks/>
            <a:stCxn id="18" idx="0"/>
            <a:endCxn id="32" idx="7"/>
          </p:cNvCxnSpPr>
          <p:nvPr/>
        </p:nvCxnSpPr>
        <p:spPr>
          <a:xfrm flipH="1">
            <a:off x="2017649" y="1407189"/>
            <a:ext cx="561859" cy="87746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D83874E-8E50-48F0-A421-8FDE4688534B}"/>
              </a:ext>
            </a:extLst>
          </p:cNvPr>
          <p:cNvCxnSpPr>
            <a:cxnSpLocks/>
            <a:stCxn id="28" idx="2"/>
          </p:cNvCxnSpPr>
          <p:nvPr/>
        </p:nvCxnSpPr>
        <p:spPr>
          <a:xfrm>
            <a:off x="1780262" y="2911392"/>
            <a:ext cx="1535664" cy="166195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190B498-E16F-4D98-A1CB-CCAA3ABDCD2A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07090" y="3836583"/>
            <a:ext cx="108836" cy="43532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03865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Группа 5583">
            <a:extLst>
              <a:ext uri="{FF2B5EF4-FFF2-40B4-BE49-F238E27FC236}">
                <a16:creationId xmlns:a16="http://schemas.microsoft.com/office/drawing/2014/main" id="{62D176C1-8757-4B24-9AD5-63990A0F1849}"/>
              </a:ext>
            </a:extLst>
          </p:cNvPr>
          <p:cNvGrpSpPr>
            <a:grpSpLocks/>
          </p:cNvGrpSpPr>
          <p:nvPr/>
        </p:nvGrpSpPr>
        <p:grpSpPr bwMode="auto">
          <a:xfrm>
            <a:off x="947203" y="934525"/>
            <a:ext cx="5268394" cy="5604387"/>
            <a:chOff x="2722" y="4973"/>
            <a:chExt cx="3005" cy="3283"/>
          </a:xfrm>
        </p:grpSpPr>
        <p:grpSp>
          <p:nvGrpSpPr>
            <p:cNvPr id="3" name="Group 2066">
              <a:extLst>
                <a:ext uri="{FF2B5EF4-FFF2-40B4-BE49-F238E27FC236}">
                  <a16:creationId xmlns:a16="http://schemas.microsoft.com/office/drawing/2014/main" id="{70E32C5F-77AE-46AE-AE4C-E7F302F99B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22" y="4973"/>
              <a:ext cx="3005" cy="3283"/>
              <a:chOff x="5615" y="5384"/>
              <a:chExt cx="3005" cy="3283"/>
            </a:xfrm>
          </p:grpSpPr>
          <p:sp>
            <p:nvSpPr>
              <p:cNvPr id="13" name="Text Box 2067">
                <a:extLst>
                  <a:ext uri="{FF2B5EF4-FFF2-40B4-BE49-F238E27FC236}">
                    <a16:creationId xmlns:a16="http://schemas.microsoft.com/office/drawing/2014/main" id="{78FB3579-AD63-4BEF-8217-E618F39046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15" y="5384"/>
                <a:ext cx="3005" cy="328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>
                <a:lvl1pPr indent="150813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6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2400" b="1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0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lang="en-US" altLang="ru-RU" sz="2400" dirty="0"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88    31    113  122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31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5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2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29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8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38   29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31        75     32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104  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3     </a:t>
                </a: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31     132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9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7 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26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44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4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165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1</a:t>
                </a: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</a:t>
                </a:r>
                <a:r>
                  <a:rPr kumimoji="0" lang="en-US" altLang="ru-RU" sz="2400" b="1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 Black" panose="020B0A04020102020204" pitchFamily="34" charset="0"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 Black" panose="020B0A04020102020204" pitchFamily="34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86                            </a:t>
                </a: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    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</a:t>
                </a:r>
                <a:endParaRPr kumimoji="0" lang="en-US" altLang="ru-RU" sz="2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just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altLang="ru-RU" sz="2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 </a:t>
                </a:r>
                <a:r>
                  <a:rPr kumimoji="0" lang="en-US" altLang="ru-RU" sz="9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                </a:t>
                </a:r>
                <a:endParaRPr kumimoji="0" lang="en-US" altLang="ru-RU" sz="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  <a:p>
                <a:pPr marL="0" marR="0" lvl="0" indent="150813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altLang="ru-RU" sz="18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grpSp>
            <p:nvGrpSpPr>
              <p:cNvPr id="14" name="Group 2068">
                <a:extLst>
                  <a:ext uri="{FF2B5EF4-FFF2-40B4-BE49-F238E27FC236}">
                    <a16:creationId xmlns:a16="http://schemas.microsoft.com/office/drawing/2014/main" id="{C247CF78-32FF-4540-8587-38A2E3A0692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5854" y="5384"/>
                <a:ext cx="2344" cy="2936"/>
                <a:chOff x="5854" y="5384"/>
                <a:chExt cx="2344" cy="2936"/>
              </a:xfrm>
            </p:grpSpPr>
            <p:grpSp>
              <p:nvGrpSpPr>
                <p:cNvPr id="15" name="Group 2069">
                  <a:extLst>
                    <a:ext uri="{FF2B5EF4-FFF2-40B4-BE49-F238E27FC236}">
                      <a16:creationId xmlns:a16="http://schemas.microsoft.com/office/drawing/2014/main" id="{3B863312-B202-48DD-B26A-E7CFCAD4C2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5854" y="5384"/>
                  <a:ext cx="2344" cy="2936"/>
                  <a:chOff x="4817" y="10313"/>
                  <a:chExt cx="3990" cy="5058"/>
                </a:xfrm>
              </p:grpSpPr>
              <p:sp>
                <p:nvSpPr>
                  <p:cNvPr id="18" name="Line 2070">
                    <a:extLst>
                      <a:ext uri="{FF2B5EF4-FFF2-40B4-BE49-F238E27FC236}">
                        <a16:creationId xmlns:a16="http://schemas.microsoft.com/office/drawing/2014/main" id="{29488EE6-F338-4182-BEBE-E338DFF233E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380" y="10790"/>
                    <a:ext cx="615" cy="852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19" name="Line 2071">
                    <a:extLst>
                      <a:ext uri="{FF2B5EF4-FFF2-40B4-BE49-F238E27FC236}">
                        <a16:creationId xmlns:a16="http://schemas.microsoft.com/office/drawing/2014/main" id="{AF1559D0-DFBA-4857-94B4-B43B1D5C22E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710" y="11877"/>
                    <a:ext cx="456" cy="9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0" name="Line 2072">
                    <a:extLst>
                      <a:ext uri="{FF2B5EF4-FFF2-40B4-BE49-F238E27FC236}">
                        <a16:creationId xmlns:a16="http://schemas.microsoft.com/office/drawing/2014/main" id="{F353F37F-07F0-4FF8-85FB-444291BA528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5545" y="11851"/>
                    <a:ext cx="399" cy="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1" name="Line 2073">
                    <a:extLst>
                      <a:ext uri="{FF2B5EF4-FFF2-40B4-BE49-F238E27FC236}">
                        <a16:creationId xmlns:a16="http://schemas.microsoft.com/office/drawing/2014/main" id="{1899BF69-9A7B-4C37-9B5B-9A6E51701133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6692" y="14867"/>
                    <a:ext cx="882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2" name="Line 2074">
                    <a:extLst>
                      <a:ext uri="{FF2B5EF4-FFF2-40B4-BE49-F238E27FC236}">
                        <a16:creationId xmlns:a16="http://schemas.microsoft.com/office/drawing/2014/main" id="{F2C48A5D-2B5B-4B40-B591-08CB9A400981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483" y="13264"/>
                    <a:ext cx="615" cy="51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3" name="Line 2075">
                    <a:extLst>
                      <a:ext uri="{FF2B5EF4-FFF2-40B4-BE49-F238E27FC236}">
                        <a16:creationId xmlns:a16="http://schemas.microsoft.com/office/drawing/2014/main" id="{5F339C10-59B1-42E1-B4AF-64698B5A7978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6648" y="13250"/>
                    <a:ext cx="270" cy="22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4" name="Line 2076">
                    <a:extLst>
                      <a:ext uri="{FF2B5EF4-FFF2-40B4-BE49-F238E27FC236}">
                        <a16:creationId xmlns:a16="http://schemas.microsoft.com/office/drawing/2014/main" id="{FF72E184-B30E-4D37-81DE-0E9A5FCFC4CB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7360" y="14084"/>
                    <a:ext cx="291" cy="330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5" name="Line 2077">
                    <a:extLst>
                      <a:ext uri="{FF2B5EF4-FFF2-40B4-BE49-F238E27FC236}">
                        <a16:creationId xmlns:a16="http://schemas.microsoft.com/office/drawing/2014/main" id="{F55655BF-66F2-4299-9A20-59CDF343811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426" y="11116"/>
                    <a:ext cx="1013" cy="2565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6" name="Line 2078">
                    <a:extLst>
                      <a:ext uri="{FF2B5EF4-FFF2-40B4-BE49-F238E27FC236}">
                        <a16:creationId xmlns:a16="http://schemas.microsoft.com/office/drawing/2014/main" id="{6C47E888-4F90-40B4-87C2-B46758DEC3C5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7180" y="12349"/>
                    <a:ext cx="333" cy="1126"/>
                  </a:xfrm>
                  <a:prstGeom prst="line">
                    <a:avLst/>
                  </a:pr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grpSp>
                <p:nvGrpSpPr>
                  <p:cNvPr id="27" name="Group 2079">
                    <a:extLst>
                      <a:ext uri="{FF2B5EF4-FFF2-40B4-BE49-F238E27FC236}">
                        <a16:creationId xmlns:a16="http://schemas.microsoft.com/office/drawing/2014/main" id="{EB973BA5-CEB5-4C51-B693-C407F7094A7D}"/>
                      </a:ext>
                    </a:extLst>
                  </p:cNvPr>
                  <p:cNvGrpSpPr>
                    <a:grpSpLocks/>
                  </p:cNvGrpSpPr>
                  <p:nvPr/>
                </p:nvGrpSpPr>
                <p:grpSpPr bwMode="auto">
                  <a:xfrm>
                    <a:off x="4817" y="10313"/>
                    <a:ext cx="3990" cy="5058"/>
                    <a:chOff x="3813" y="3870"/>
                    <a:chExt cx="3990" cy="5058"/>
                  </a:xfrm>
                </p:grpSpPr>
                <p:sp>
                  <p:nvSpPr>
                    <p:cNvPr id="29" name="Oval 2080">
                      <a:extLst>
                        <a:ext uri="{FF2B5EF4-FFF2-40B4-BE49-F238E27FC236}">
                          <a16:creationId xmlns:a16="http://schemas.microsoft.com/office/drawing/2014/main" id="{A1E58CBD-69AB-4B9C-A2EB-942FF9FD11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5694" y="6996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0" name="Oval 2081">
                      <a:extLst>
                        <a:ext uri="{FF2B5EF4-FFF2-40B4-BE49-F238E27FC236}">
                          <a16:creationId xmlns:a16="http://schemas.microsoft.com/office/drawing/2014/main" id="{3CE363B1-5FDB-43DF-B6BA-CFF3BC4D5CE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501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1" name="Oval 2082">
                      <a:extLst>
                        <a:ext uri="{FF2B5EF4-FFF2-40B4-BE49-F238E27FC236}">
                          <a16:creationId xmlns:a16="http://schemas.microsoft.com/office/drawing/2014/main" id="{EBF18B09-489F-476C-A9BC-443FFB556224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387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2" name="Oval 2083">
                      <a:extLst>
                        <a:ext uri="{FF2B5EF4-FFF2-40B4-BE49-F238E27FC236}">
                          <a16:creationId xmlns:a16="http://schemas.microsoft.com/office/drawing/2014/main" id="{D0F3772A-AB41-4A8D-B75E-7F534F265306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13" y="512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3" name="Oval 2084">
                      <a:extLst>
                        <a:ext uri="{FF2B5EF4-FFF2-40B4-BE49-F238E27FC236}">
                          <a16:creationId xmlns:a16="http://schemas.microsoft.com/office/drawing/2014/main" id="{CB1F578A-9FE8-4573-A01E-EE164EF3484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150" y="5181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4" name="Oval 2085">
                      <a:extLst>
                        <a:ext uri="{FF2B5EF4-FFF2-40B4-BE49-F238E27FC236}">
                          <a16:creationId xmlns:a16="http://schemas.microsoft.com/office/drawing/2014/main" id="{EA258C3F-E78C-44E2-B455-64A1BA937F15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620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5" name="Oval 2086">
                      <a:extLst>
                        <a:ext uri="{FF2B5EF4-FFF2-40B4-BE49-F238E27FC236}">
                          <a16:creationId xmlns:a16="http://schemas.microsoft.com/office/drawing/2014/main" id="{529F8F7E-BA0A-45A4-AE89-78C7718F41DC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6534" y="785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6" name="Oval 2087">
                      <a:extLst>
                        <a:ext uri="{FF2B5EF4-FFF2-40B4-BE49-F238E27FC236}">
                          <a16:creationId xmlns:a16="http://schemas.microsoft.com/office/drawing/2014/main" id="{B8F5FBF2-CE8A-4A94-B860-DAFB7D0564E8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3870" y="7290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7" name="Oval 2088">
                      <a:extLst>
                        <a:ext uri="{FF2B5EF4-FFF2-40B4-BE49-F238E27FC236}">
                          <a16:creationId xmlns:a16="http://schemas.microsoft.com/office/drawing/2014/main" id="{9C3B7515-E609-468E-BACA-102C3F4C485D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4953" y="8187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8" name="Oval 2089">
                      <a:extLst>
                        <a:ext uri="{FF2B5EF4-FFF2-40B4-BE49-F238E27FC236}">
                          <a16:creationId xmlns:a16="http://schemas.microsoft.com/office/drawing/2014/main" id="{0D7AF9F7-C702-4548-9BA4-39E29AEB5E8A}"/>
                        </a:ext>
                      </a:extLst>
                    </p:cNvPr>
                    <p:cNvSpPr>
                      <a:spLocks noChangeArrowheads="1"/>
                    </p:cNvSpPr>
                    <p:nvPr/>
                  </p:nvSpPr>
                  <p:spPr bwMode="auto">
                    <a:xfrm>
                      <a:off x="7062" y="3984"/>
                      <a:ext cx="741" cy="741"/>
                    </a:xfrm>
                    <a:prstGeom prst="ellipse">
                      <a:avLst/>
                    </a:prstGeom>
                    <a:noFill/>
                    <a:ln w="15875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solidFill>
                            <a:srgbClr val="FFFFFF"/>
                          </a:solidFill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39" name="Line 2090">
                      <a:extLst>
                        <a:ext uri="{FF2B5EF4-FFF2-40B4-BE49-F238E27FC236}">
                          <a16:creationId xmlns:a16="http://schemas.microsoft.com/office/drawing/2014/main" id="{BE0FF7E7-4CA4-4231-BD3C-E24C552CFE5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4611"/>
                      <a:ext cx="0" cy="399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0" name="Line 2091">
                      <a:extLst>
                        <a:ext uri="{FF2B5EF4-FFF2-40B4-BE49-F238E27FC236}">
                          <a16:creationId xmlns:a16="http://schemas.microsoft.com/office/drawing/2014/main" id="{A94F15F8-0567-4569-8C5B-E2CE12132730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440" y="5751"/>
                      <a:ext cx="61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1" name="Line 2092">
                      <a:extLst>
                        <a:ext uri="{FF2B5EF4-FFF2-40B4-BE49-F238E27FC236}">
                          <a16:creationId xmlns:a16="http://schemas.microsoft.com/office/drawing/2014/main" id="{C5129615-544D-479C-A4F9-B4EFAF89D38F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580" y="4440"/>
                      <a:ext cx="705" cy="852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2" name="Line 2093">
                      <a:extLst>
                        <a:ext uri="{FF2B5EF4-FFF2-40B4-BE49-F238E27FC236}">
                          <a16:creationId xmlns:a16="http://schemas.microsoft.com/office/drawing/2014/main" id="{6F94ED7F-CE57-4904-876A-5BCCE8FDDA65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V="1">
                      <a:off x="5694" y="5865"/>
                      <a:ext cx="591" cy="570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3" name="Line 2094">
                      <a:extLst>
                        <a:ext uri="{FF2B5EF4-FFF2-40B4-BE49-F238E27FC236}">
                          <a16:creationId xmlns:a16="http://schemas.microsoft.com/office/drawing/2014/main" id="{5CD1B29F-F710-400C-A028-8D7128066B4A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5370" y="5751"/>
                      <a:ext cx="0" cy="456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  <p:sp>
                  <p:nvSpPr>
                    <p:cNvPr id="44" name="Line 2095">
                      <a:extLst>
                        <a:ext uri="{FF2B5EF4-FFF2-40B4-BE49-F238E27FC236}">
                          <a16:creationId xmlns:a16="http://schemas.microsoft.com/office/drawing/2014/main" id="{516BFB17-187F-43C3-946C-B06F81FB022D}"/>
                        </a:ext>
                      </a:extLst>
                    </p:cNvPr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6720" y="4698"/>
                      <a:ext cx="555" cy="594"/>
                    </a:xfrm>
                    <a:prstGeom prst="line">
                      <a:avLst/>
                    </a:prstGeom>
                    <a:noFill/>
                    <a:ln w="19050">
                      <a:solidFill>
                        <a:srgbClr val="000000"/>
                      </a:solidFill>
                      <a:round/>
                      <a:headEnd/>
                      <a:tailEnd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 vert="horz" wrap="square" lIns="91440" tIns="45720" rIns="91440" bIns="45720" numCol="1" anchor="t" anchorCtr="0" compatLnSpc="1">
                      <a:prstTxWarp prst="textNoShape">
                        <a:avLst/>
                      </a:prstTxWarp>
                    </a:bodyPr>
                    <a:lstStyle/>
                    <a:p>
                      <a:endParaRPr lang="ru-RU"/>
                    </a:p>
                  </p:txBody>
                </p:sp>
              </p:grpSp>
              <p:sp>
                <p:nvSpPr>
                  <p:cNvPr id="28" name="Freeform 2096">
                    <a:extLst>
                      <a:ext uri="{FF2B5EF4-FFF2-40B4-BE49-F238E27FC236}">
                        <a16:creationId xmlns:a16="http://schemas.microsoft.com/office/drawing/2014/main" id="{1BAE2914-3D8F-4DAA-956E-2E5DED132D9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auto">
                  <a:xfrm>
                    <a:off x="5219" y="12308"/>
                    <a:ext cx="1479" cy="1605"/>
                  </a:xfrm>
                  <a:custGeom>
                    <a:avLst/>
                    <a:gdLst>
                      <a:gd name="T0" fmla="*/ 1479 w 1479"/>
                      <a:gd name="T1" fmla="*/ 1605 h 1605"/>
                      <a:gd name="T2" fmla="*/ 480 w 1479"/>
                      <a:gd name="T3" fmla="*/ 1074 h 1605"/>
                      <a:gd name="T4" fmla="*/ 0 w 1479"/>
                      <a:gd name="T5" fmla="*/ 0 h 1605"/>
                      <a:gd name="T6" fmla="*/ 0 60000 65536"/>
                      <a:gd name="T7" fmla="*/ 0 60000 65536"/>
                      <a:gd name="T8" fmla="*/ 0 60000 65536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0" t="0" r="r" b="b"/>
                    <a:pathLst>
                      <a:path w="1479" h="1605">
                        <a:moveTo>
                          <a:pt x="1479" y="1605"/>
                        </a:moveTo>
                        <a:cubicBezTo>
                          <a:pt x="1102" y="1473"/>
                          <a:pt x="726" y="1341"/>
                          <a:pt x="480" y="1074"/>
                        </a:cubicBezTo>
                        <a:cubicBezTo>
                          <a:pt x="234" y="807"/>
                          <a:pt x="77" y="169"/>
                          <a:pt x="0" y="0"/>
                        </a:cubicBezTo>
                      </a:path>
                    </a:pathLst>
                  </a:custGeom>
                  <a:noFill/>
                  <a:ln w="19050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2097">
                  <a:extLst>
                    <a:ext uri="{FF2B5EF4-FFF2-40B4-BE49-F238E27FC236}">
                      <a16:creationId xmlns:a16="http://schemas.microsoft.com/office/drawing/2014/main" id="{988A69BA-8341-4A1D-BBD8-308FBC609A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236" y="7753"/>
                  <a:ext cx="347" cy="244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2098">
                  <a:extLst>
                    <a:ext uri="{FF2B5EF4-FFF2-40B4-BE49-F238E27FC236}">
                      <a16:creationId xmlns:a16="http://schemas.microsoft.com/office/drawing/2014/main" id="{EFA04A07-CEF3-41A0-912C-7705E2FF60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326" y="7624"/>
                  <a:ext cx="1131" cy="245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</p:grpSp>
        </p:grpSp>
        <p:sp>
          <p:nvSpPr>
            <p:cNvPr id="4" name="Line 2099">
              <a:extLst>
                <a:ext uri="{FF2B5EF4-FFF2-40B4-BE49-F238E27FC236}">
                  <a16:creationId xmlns:a16="http://schemas.microsoft.com/office/drawing/2014/main" id="{569ED648-99B4-4F60-B4FA-682BE2C0174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0" y="5387"/>
              <a:ext cx="13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5" name="Line 2100">
              <a:extLst>
                <a:ext uri="{FF2B5EF4-FFF2-40B4-BE49-F238E27FC236}">
                  <a16:creationId xmlns:a16="http://schemas.microsoft.com/office/drawing/2014/main" id="{02EEFB19-F62A-40AC-A131-657BD3BD2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70" y="6069"/>
              <a:ext cx="0" cy="244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6" name="Line 2101">
              <a:extLst>
                <a:ext uri="{FF2B5EF4-FFF2-40B4-BE49-F238E27FC236}">
                  <a16:creationId xmlns:a16="http://schemas.microsoft.com/office/drawing/2014/main" id="{21235E36-99E1-4FFB-A240-A34D059D101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30" y="6056"/>
              <a:ext cx="360" cy="373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7" name="Line 2102">
              <a:extLst>
                <a:ext uri="{FF2B5EF4-FFF2-40B4-BE49-F238E27FC236}">
                  <a16:creationId xmlns:a16="http://schemas.microsoft.com/office/drawing/2014/main" id="{4003E55C-8A58-4EF5-920A-BFE14CB47C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17" y="6699"/>
              <a:ext cx="386" cy="30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8" name="Line 2103">
              <a:extLst>
                <a:ext uri="{FF2B5EF4-FFF2-40B4-BE49-F238E27FC236}">
                  <a16:creationId xmlns:a16="http://schemas.microsoft.com/office/drawing/2014/main" id="{2273E6AD-C486-404D-B5EB-AC6C146B6A9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11" y="6673"/>
              <a:ext cx="180" cy="141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9" name="Line 2104">
              <a:extLst>
                <a:ext uri="{FF2B5EF4-FFF2-40B4-BE49-F238E27FC236}">
                  <a16:creationId xmlns:a16="http://schemas.microsoft.com/office/drawing/2014/main" id="{12E85553-B916-49A0-8B6D-BBA41B3937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037" y="6107"/>
              <a:ext cx="386" cy="360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0" name="Line 2105">
              <a:extLst>
                <a:ext uri="{FF2B5EF4-FFF2-40B4-BE49-F238E27FC236}">
                  <a16:creationId xmlns:a16="http://schemas.microsoft.com/office/drawing/2014/main" id="{35A8173C-9708-4D7E-94CC-6527ECE8FB3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680" y="5451"/>
              <a:ext cx="309" cy="32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1" name="Line 2106">
              <a:extLst>
                <a:ext uri="{FF2B5EF4-FFF2-40B4-BE49-F238E27FC236}">
                  <a16:creationId xmlns:a16="http://schemas.microsoft.com/office/drawing/2014/main" id="{772A39B9-EC3D-4D87-ABE0-850B3AB0B9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69" y="7354"/>
              <a:ext cx="282" cy="232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  <p:sp>
          <p:nvSpPr>
            <p:cNvPr id="12" name="Line 2107">
              <a:extLst>
                <a:ext uri="{FF2B5EF4-FFF2-40B4-BE49-F238E27FC236}">
                  <a16:creationId xmlns:a16="http://schemas.microsoft.com/office/drawing/2014/main" id="{C0C8B885-A6A5-4A76-9D04-FF68FC63F1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49" y="7123"/>
              <a:ext cx="192" cy="218"/>
            </a:xfrm>
            <a:prstGeom prst="line">
              <a:avLst/>
            </a:prstGeom>
            <a:noFill/>
            <a:ln w="38100">
              <a:solidFill>
                <a:srgbClr val="00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ru-RU"/>
            </a:p>
          </p:txBody>
        </p:sp>
      </p:grpSp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7" name="Номер слайда 46">
            <a:extLst>
              <a:ext uri="{FF2B5EF4-FFF2-40B4-BE49-F238E27FC236}">
                <a16:creationId xmlns:a16="http://schemas.microsoft.com/office/drawing/2014/main" id="{8B760608-49A5-481F-B698-825573EF5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25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6" y="212854"/>
            <a:ext cx="541142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/>
              <a:t>Maximum ST built</a:t>
            </a:r>
            <a:r>
              <a:rPr lang="ru-RU" sz="2800" b="1" dirty="0"/>
              <a:t> (</a:t>
            </a:r>
            <a:r>
              <a:rPr lang="en-US" sz="2800" b="1" dirty="0"/>
              <a:t>see in </a:t>
            </a:r>
            <a:r>
              <a:rPr lang="en-US" sz="2800" b="1" dirty="0">
                <a:solidFill>
                  <a:srgbClr val="C00000"/>
                </a:solidFill>
              </a:rPr>
              <a:t>red</a:t>
            </a:r>
            <a:r>
              <a:rPr lang="en-US" sz="2800" b="1" dirty="0"/>
              <a:t>)</a:t>
            </a:r>
            <a:endParaRPr lang="ru-RU" sz="28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5848024" y="651095"/>
            <a:ext cx="6294937" cy="600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      F. Find a node which is the nearest to either 0,8,6,5,9,3: </a:t>
            </a:r>
          </a:p>
          <a:p>
            <a:r>
              <a:rPr lang="en-US" sz="2400" dirty="0"/>
              <a:t>0---8(122)---6(113)----5(88)----9(104)----3 (132)</a:t>
            </a:r>
          </a:p>
          <a:p>
            <a:r>
              <a:rPr lang="en-US" sz="2400" dirty="0"/>
              <a:t>                                                          |</a:t>
            </a:r>
          </a:p>
          <a:p>
            <a:r>
              <a:rPr lang="en-US" sz="2400" dirty="0"/>
              <a:t>                                                     4 (44)</a:t>
            </a:r>
          </a:p>
          <a:p>
            <a:r>
              <a:rPr lang="en-US" sz="2400" dirty="0"/>
              <a:t>      G. F. E. A node which is the nearest to either 0,8,6,5,9,3, 4: </a:t>
            </a:r>
          </a:p>
          <a:p>
            <a:r>
              <a:rPr lang="en-US" sz="2400" dirty="0"/>
              <a:t>0---8(122)---6(113)----5(88)----9(104)----3 (132)</a:t>
            </a:r>
          </a:p>
          <a:p>
            <a:r>
              <a:rPr lang="en-US" sz="2400" dirty="0"/>
              <a:t>                                                          |</a:t>
            </a:r>
          </a:p>
          <a:p>
            <a:r>
              <a:rPr lang="en-US" sz="2400" dirty="0"/>
              <a:t>                                                     4 (44)----1 (86)</a:t>
            </a:r>
          </a:p>
          <a:p>
            <a:r>
              <a:rPr lang="en-US" sz="2400" dirty="0"/>
              <a:t>                                                              </a:t>
            </a:r>
            <a:r>
              <a:rPr lang="en-US" sz="2400" b="1" dirty="0">
                <a:solidFill>
                  <a:srgbClr val="C00000"/>
                </a:solidFill>
              </a:rPr>
              <a:t>2(38)</a:t>
            </a:r>
          </a:p>
          <a:p>
            <a:r>
              <a:rPr lang="en-US" sz="2400" dirty="0"/>
              <a:t>  H</a:t>
            </a:r>
            <a:r>
              <a:rPr lang="en-US" sz="2400" b="1" dirty="0">
                <a:solidFill>
                  <a:srgbClr val="C00000"/>
                </a:solidFill>
              </a:rPr>
              <a:t>. Final MST:                                       |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0--8(122)--6(113)--5(88)--9(104)--3 (132)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                                               |</a:t>
            </a:r>
          </a:p>
          <a:p>
            <a:r>
              <a:rPr lang="en-US" sz="2400" b="1" dirty="0">
                <a:solidFill>
                  <a:srgbClr val="C00000"/>
                </a:solidFill>
              </a:rPr>
              <a:t>                                              4(44)--1 (86)–7 (165)</a:t>
            </a:r>
            <a:endParaRPr lang="en-US" sz="2400" dirty="0"/>
          </a:p>
          <a:p>
            <a:endParaRPr lang="ru-RU" sz="2400" dirty="0"/>
          </a:p>
        </p:txBody>
      </p: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7B8D3475-3F82-49E9-9089-1DB7C33D78C5}"/>
              </a:ext>
            </a:extLst>
          </p:cNvPr>
          <p:cNvCxnSpPr>
            <a:cxnSpLocks/>
            <a:endCxn id="41" idx="1"/>
          </p:cNvCxnSpPr>
          <p:nvPr/>
        </p:nvCxnSpPr>
        <p:spPr>
          <a:xfrm>
            <a:off x="3207090" y="1407189"/>
            <a:ext cx="705181" cy="93641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309E1682-9CE8-472F-A1B6-EFC2A7E8A18C}"/>
              </a:ext>
            </a:extLst>
          </p:cNvPr>
          <p:cNvCxnSpPr>
            <a:cxnSpLocks/>
            <a:endCxn id="10" idx="1"/>
          </p:cNvCxnSpPr>
          <p:nvPr/>
        </p:nvCxnSpPr>
        <p:spPr>
          <a:xfrm flipH="1">
            <a:off x="4379987" y="1730226"/>
            <a:ext cx="551940" cy="569974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единительная линия 55">
            <a:extLst>
              <a:ext uri="{FF2B5EF4-FFF2-40B4-BE49-F238E27FC236}">
                <a16:creationId xmlns:a16="http://schemas.microsoft.com/office/drawing/2014/main" id="{47F3F546-7577-4413-81CF-344932CBA4A1}"/>
              </a:ext>
            </a:extLst>
          </p:cNvPr>
          <p:cNvCxnSpPr>
            <a:cxnSpLocks/>
            <a:stCxn id="18" idx="0"/>
            <a:endCxn id="32" idx="7"/>
          </p:cNvCxnSpPr>
          <p:nvPr/>
        </p:nvCxnSpPr>
        <p:spPr>
          <a:xfrm flipH="1">
            <a:off x="2017649" y="1407189"/>
            <a:ext cx="561859" cy="877469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единительная линия 58">
            <a:extLst>
              <a:ext uri="{FF2B5EF4-FFF2-40B4-BE49-F238E27FC236}">
                <a16:creationId xmlns:a16="http://schemas.microsoft.com/office/drawing/2014/main" id="{1D83874E-8E50-48F0-A421-8FDE4688534B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1477988" y="2803861"/>
            <a:ext cx="1837938" cy="176948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4190B498-E16F-4D98-A1CB-CCAA3ABDCD2A}"/>
              </a:ext>
            </a:extLst>
          </p:cNvPr>
          <p:cNvCxnSpPr>
            <a:cxnSpLocks/>
            <a:endCxn id="8" idx="0"/>
          </p:cNvCxnSpPr>
          <p:nvPr/>
        </p:nvCxnSpPr>
        <p:spPr>
          <a:xfrm flipH="1" flipV="1">
            <a:off x="3207090" y="3836583"/>
            <a:ext cx="108836" cy="240700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единительная линия 53">
            <a:extLst>
              <a:ext uri="{FF2B5EF4-FFF2-40B4-BE49-F238E27FC236}">
                <a16:creationId xmlns:a16="http://schemas.microsoft.com/office/drawing/2014/main" id="{E4FB09FD-E970-497F-9A39-9E6B785DEB74}"/>
              </a:ext>
            </a:extLst>
          </p:cNvPr>
          <p:cNvCxnSpPr>
            <a:cxnSpLocks/>
            <a:stCxn id="12" idx="0"/>
            <a:endCxn id="35" idx="1"/>
          </p:cNvCxnSpPr>
          <p:nvPr/>
        </p:nvCxnSpPr>
        <p:spPr>
          <a:xfrm>
            <a:off x="3974995" y="4604775"/>
            <a:ext cx="305502" cy="388042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единительная линия 56">
            <a:extLst>
              <a:ext uri="{FF2B5EF4-FFF2-40B4-BE49-F238E27FC236}">
                <a16:creationId xmlns:a16="http://schemas.microsoft.com/office/drawing/2014/main" id="{C3E066BC-4936-47E3-B97E-8947F5C5ECA1}"/>
              </a:ext>
            </a:extLst>
          </p:cNvPr>
          <p:cNvCxnSpPr>
            <a:cxnSpLocks/>
            <a:endCxn id="35" idx="3"/>
          </p:cNvCxnSpPr>
          <p:nvPr/>
        </p:nvCxnSpPr>
        <p:spPr>
          <a:xfrm flipV="1">
            <a:off x="3315926" y="5512020"/>
            <a:ext cx="964571" cy="10753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E9A3AD0B-4B78-4B3A-BFE3-2173ADE5EA02}"/>
              </a:ext>
            </a:extLst>
          </p:cNvPr>
          <p:cNvCxnSpPr>
            <a:cxnSpLocks/>
            <a:stCxn id="16" idx="0"/>
            <a:endCxn id="16" idx="1"/>
          </p:cNvCxnSpPr>
          <p:nvPr/>
        </p:nvCxnSpPr>
        <p:spPr>
          <a:xfrm>
            <a:off x="2035946" y="4978629"/>
            <a:ext cx="608364" cy="416531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единительная линия 64">
            <a:extLst>
              <a:ext uri="{FF2B5EF4-FFF2-40B4-BE49-F238E27FC236}">
                <a16:creationId xmlns:a16="http://schemas.microsoft.com/office/drawing/2014/main" id="{DD53D04C-7C5B-4C5F-A082-E4406D353711}"/>
              </a:ext>
            </a:extLst>
          </p:cNvPr>
          <p:cNvCxnSpPr>
            <a:cxnSpLocks/>
            <a:endCxn id="43" idx="1"/>
          </p:cNvCxnSpPr>
          <p:nvPr/>
        </p:nvCxnSpPr>
        <p:spPr>
          <a:xfrm flipH="1">
            <a:off x="2969862" y="2783307"/>
            <a:ext cx="12818" cy="466976"/>
          </a:xfrm>
          <a:prstGeom prst="line">
            <a:avLst/>
          </a:prstGeom>
          <a:ln w="508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42896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2DA9AAC-FACD-49FC-BD2F-B61057972E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an MST to a Nearest Neighbor  Hierarchy/Partition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65344D8-44BC-4821-9CA9-D27C226AA6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4000" b="1" dirty="0">
                <a:solidFill>
                  <a:srgbClr val="C00000"/>
                </a:solidFill>
              </a:rPr>
              <a:t>K-part partition</a:t>
            </a:r>
            <a:r>
              <a:rPr lang="en-US" sz="4000" b="1" dirty="0"/>
              <a:t>: Cut K-1 weakest links</a:t>
            </a:r>
          </a:p>
          <a:p>
            <a:endParaRPr lang="en-US" sz="4000" b="1" dirty="0"/>
          </a:p>
          <a:p>
            <a:pPr marL="0" indent="0">
              <a:buNone/>
            </a:pPr>
            <a:endParaRPr lang="en-US" sz="4000" b="1" dirty="0"/>
          </a:p>
          <a:p>
            <a:r>
              <a:rPr lang="en-US" sz="4000" b="1" dirty="0">
                <a:solidFill>
                  <a:srgbClr val="C00000"/>
                </a:solidFill>
              </a:rPr>
              <a:t>NN binary hierarchy</a:t>
            </a:r>
            <a:r>
              <a:rPr lang="en-US" sz="4000" b="1" dirty="0"/>
              <a:t>: build a hierarchy top-down by cutting the weakest link at each step</a:t>
            </a:r>
            <a:endParaRPr lang="ru-RU" sz="4000" b="1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FF34217A-C0A6-43F8-91D7-74D95C0321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AE97494-8FB6-4EA2-ADDB-BE8638DBC4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356738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AFA4F61F-193A-4303-A7CB-177C253D2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27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4"/>
            <a:ext cx="915215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Partition:  at K=4, </a:t>
            </a:r>
            <a:r>
              <a:rPr lang="en-US" sz="3600" b="1" dirty="0">
                <a:solidFill>
                  <a:srgbClr val="C00000"/>
                </a:solidFill>
              </a:rPr>
              <a:t>cut </a:t>
            </a:r>
            <a:r>
              <a:rPr lang="en-US" sz="3600" b="1" dirty="0"/>
              <a:t>3 weakest links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108365" y="1718194"/>
            <a:ext cx="1000298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                    </a:t>
            </a:r>
            <a:r>
              <a:rPr lang="en-US" sz="3600" b="1" dirty="0"/>
              <a:t>2(38)</a:t>
            </a:r>
          </a:p>
          <a:p>
            <a:r>
              <a:rPr lang="en-US" sz="3600" dirty="0"/>
              <a:t>                             </a:t>
            </a:r>
            <a:r>
              <a:rPr lang="en-US" sz="3600" b="1" dirty="0"/>
              <a:t>                                   |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0--8(122)--6(113)</a:t>
            </a:r>
            <a:r>
              <a:rPr lang="en-US" sz="3600" b="1" dirty="0"/>
              <a:t>--5(88)-</a:t>
            </a:r>
            <a:r>
              <a:rPr lang="en-US" sz="3600" b="1" dirty="0">
                <a:solidFill>
                  <a:srgbClr val="C00000"/>
                </a:solidFill>
              </a:rPr>
              <a:t>-9(104)--3 (132)</a:t>
            </a:r>
          </a:p>
          <a:p>
            <a:r>
              <a:rPr lang="en-US" sz="3600" b="1" dirty="0"/>
              <a:t>                                                  |</a:t>
            </a:r>
          </a:p>
          <a:p>
            <a:r>
              <a:rPr lang="en-US" sz="3600" b="1" dirty="0"/>
              <a:t>                                              4(44)</a:t>
            </a:r>
            <a:r>
              <a:rPr lang="en-US" sz="3600" b="1" dirty="0">
                <a:solidFill>
                  <a:srgbClr val="C00000"/>
                </a:solidFill>
              </a:rPr>
              <a:t>--1 (86)–7 (165)</a:t>
            </a:r>
            <a:endParaRPr lang="en-US" sz="3600" dirty="0"/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955964" y="2564074"/>
            <a:ext cx="4821382" cy="120088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7017326" y="1640744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5777345" y="2872355"/>
            <a:ext cx="3283527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5375564" y="3889020"/>
            <a:ext cx="4821382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4775873D-E76E-4C1C-8F24-89A0BF82F375}"/>
              </a:ext>
            </a:extLst>
          </p:cNvPr>
          <p:cNvCxnSpPr>
            <a:cxnSpLocks/>
          </p:cNvCxnSpPr>
          <p:nvPr/>
        </p:nvCxnSpPr>
        <p:spPr>
          <a:xfrm>
            <a:off x="6871854" y="2688141"/>
            <a:ext cx="1801091" cy="73823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Прямая соединительная линия 65">
            <a:extLst>
              <a:ext uri="{FF2B5EF4-FFF2-40B4-BE49-F238E27FC236}">
                <a16:creationId xmlns:a16="http://schemas.microsoft.com/office/drawing/2014/main" id="{1BA4E56F-101A-46F2-A396-5D3A4F39C34C}"/>
              </a:ext>
            </a:extLst>
          </p:cNvPr>
          <p:cNvCxnSpPr>
            <a:cxnSpLocks/>
          </p:cNvCxnSpPr>
          <p:nvPr/>
        </p:nvCxnSpPr>
        <p:spPr>
          <a:xfrm flipV="1">
            <a:off x="6109855" y="3639803"/>
            <a:ext cx="1267690" cy="138826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единительная линия 66">
            <a:extLst>
              <a:ext uri="{FF2B5EF4-FFF2-40B4-BE49-F238E27FC236}">
                <a16:creationId xmlns:a16="http://schemas.microsoft.com/office/drawing/2014/main" id="{C41048D0-B28C-4280-9AE6-B153D7611E46}"/>
              </a:ext>
            </a:extLst>
          </p:cNvPr>
          <p:cNvCxnSpPr>
            <a:cxnSpLocks/>
          </p:cNvCxnSpPr>
          <p:nvPr/>
        </p:nvCxnSpPr>
        <p:spPr>
          <a:xfrm flipH="1" flipV="1">
            <a:off x="5728854" y="2265687"/>
            <a:ext cx="93518" cy="1397938"/>
          </a:xfrm>
          <a:prstGeom prst="line">
            <a:avLst/>
          </a:prstGeom>
          <a:ln w="31750">
            <a:solidFill>
              <a:srgbClr val="C00000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7463397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240BA8A7-03D2-4BE5-B428-6677BCD36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28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286951" y="62501"/>
            <a:ext cx="1149357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Hierarchy </a:t>
            </a:r>
            <a:r>
              <a:rPr lang="en-US" sz="4400" b="1" dirty="0"/>
              <a:t>Divisively</a:t>
            </a:r>
            <a:r>
              <a:rPr lang="en-US" sz="3600" b="1" dirty="0"/>
              <a:t>:  Sort MST links, cut over the weakest link one by one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056408" y="1434480"/>
            <a:ext cx="10667999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</a:t>
            </a:r>
            <a:r>
              <a:rPr lang="en-US" sz="3600" b="1" dirty="0"/>
              <a:t>             All</a:t>
            </a:r>
            <a:r>
              <a:rPr lang="en-US" sz="3600" b="1" dirty="0">
                <a:solidFill>
                  <a:srgbClr val="C00000"/>
                </a:solidFill>
              </a:rPr>
              <a:t>                  </a:t>
            </a:r>
            <a:r>
              <a:rPr lang="en-US" sz="3600" b="1" dirty="0"/>
              <a:t>2(38)</a:t>
            </a:r>
          </a:p>
          <a:p>
            <a:r>
              <a:rPr lang="en-US" sz="3600" dirty="0"/>
              <a:t>              </a:t>
            </a:r>
            <a:r>
              <a:rPr lang="en-US" sz="3600" b="1" dirty="0"/>
              <a:t>All without “2”             </a:t>
            </a:r>
            <a:r>
              <a:rPr lang="en-US" sz="3600" dirty="0"/>
              <a:t> cut38</a:t>
            </a:r>
          </a:p>
          <a:p>
            <a:r>
              <a:rPr lang="en-US" sz="3600" dirty="0"/>
              <a:t>                        cut44</a:t>
            </a:r>
          </a:p>
          <a:p>
            <a:r>
              <a:rPr lang="en-US" sz="3600" b="1" dirty="0"/>
              <a:t>0--8--6--5--9--3         4--1–7</a:t>
            </a:r>
          </a:p>
          <a:p>
            <a:r>
              <a:rPr lang="en-US" sz="3600" dirty="0">
                <a:solidFill>
                  <a:srgbClr val="C00000"/>
                </a:solidFill>
              </a:rPr>
              <a:t>           </a:t>
            </a:r>
            <a:r>
              <a:rPr lang="en-US" sz="3600" dirty="0"/>
              <a:t> cut88                     cut86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sz="3600" b="1" dirty="0"/>
              <a:t>0--8—6    5—9--3          4          1—7  </a:t>
            </a:r>
          </a:p>
          <a:p>
            <a:r>
              <a:rPr lang="en-US" sz="3600" b="1" dirty="0"/>
              <a:t>   </a:t>
            </a:r>
            <a:r>
              <a:rPr lang="en-US" sz="3600" dirty="0"/>
              <a:t>cut113      cut104</a:t>
            </a:r>
          </a:p>
          <a:p>
            <a:r>
              <a:rPr lang="en-US" sz="3600" b="1" dirty="0"/>
              <a:t>0—8    6      5        9—3                1         7</a:t>
            </a:r>
          </a:p>
          <a:p>
            <a:r>
              <a:rPr lang="en-US" sz="3600" b="1" dirty="0"/>
              <a:t>0     8                      9     3  </a:t>
            </a:r>
            <a:endParaRPr lang="en-US" sz="3600" dirty="0"/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1627909" y="1942565"/>
            <a:ext cx="4821382" cy="822828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8742218" y="1448976"/>
            <a:ext cx="1541318" cy="854333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4641273" y="3050343"/>
            <a:ext cx="1631373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942109" y="3013298"/>
            <a:ext cx="3096491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F38C094-6E5D-4EBD-ABA6-2AD4CC356FD2}"/>
              </a:ext>
            </a:extLst>
          </p:cNvPr>
          <p:cNvSpPr/>
          <p:nvPr/>
        </p:nvSpPr>
        <p:spPr>
          <a:xfrm>
            <a:off x="6096000" y="1182139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A17B1B2-7F1C-4C43-BECE-411F43AB29B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7869382" y="1798242"/>
            <a:ext cx="872836" cy="779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82141E-1F6D-417B-AAAE-7D6E2A9BCCB4}"/>
              </a:ext>
            </a:extLst>
          </p:cNvPr>
          <p:cNvCxnSpPr>
            <a:cxnSpLocks/>
          </p:cNvCxnSpPr>
          <p:nvPr/>
        </p:nvCxnSpPr>
        <p:spPr>
          <a:xfrm flipH="1">
            <a:off x="6272646" y="1970172"/>
            <a:ext cx="176645" cy="213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4439C1-64EE-4E3D-9052-50E1556F3CAB}"/>
              </a:ext>
            </a:extLst>
          </p:cNvPr>
          <p:cNvCxnSpPr>
            <a:cxnSpLocks/>
          </p:cNvCxnSpPr>
          <p:nvPr/>
        </p:nvCxnSpPr>
        <p:spPr>
          <a:xfrm>
            <a:off x="4641273" y="2765393"/>
            <a:ext cx="440747" cy="256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3B0F84-2DAA-4F70-933C-6DA446CB6324}"/>
              </a:ext>
            </a:extLst>
          </p:cNvPr>
          <p:cNvCxnSpPr>
            <a:cxnSpLocks/>
          </p:cNvCxnSpPr>
          <p:nvPr/>
        </p:nvCxnSpPr>
        <p:spPr>
          <a:xfrm flipH="1">
            <a:off x="3404320" y="2765393"/>
            <a:ext cx="325582" cy="247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0DF633B-496B-481E-805D-4F224937AF3C}"/>
              </a:ext>
            </a:extLst>
          </p:cNvPr>
          <p:cNvCxnSpPr>
            <a:cxnSpLocks/>
          </p:cNvCxnSpPr>
          <p:nvPr/>
        </p:nvCxnSpPr>
        <p:spPr>
          <a:xfrm>
            <a:off x="5456959" y="3678694"/>
            <a:ext cx="200108" cy="706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FA373C4-DAAC-4A66-AB17-DF923C97A960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033737" y="3568497"/>
            <a:ext cx="1076245" cy="79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664C35F-3902-47E3-B5DF-D679AA30408E}"/>
              </a:ext>
            </a:extLst>
          </p:cNvPr>
          <p:cNvCxnSpPr>
            <a:cxnSpLocks/>
          </p:cNvCxnSpPr>
          <p:nvPr/>
        </p:nvCxnSpPr>
        <p:spPr>
          <a:xfrm flipH="1">
            <a:off x="1911927" y="3836126"/>
            <a:ext cx="290905" cy="54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10536D0-98F5-4065-9920-23BFE65DA120}"/>
              </a:ext>
            </a:extLst>
          </p:cNvPr>
          <p:cNvCxnSpPr>
            <a:cxnSpLocks/>
          </p:cNvCxnSpPr>
          <p:nvPr/>
        </p:nvCxnSpPr>
        <p:spPr>
          <a:xfrm>
            <a:off x="3404320" y="3836127"/>
            <a:ext cx="441357" cy="37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3548D84-12FF-4F21-9BF7-9EF283CC66B1}"/>
              </a:ext>
            </a:extLst>
          </p:cNvPr>
          <p:cNvCxnSpPr>
            <a:cxnSpLocks/>
          </p:cNvCxnSpPr>
          <p:nvPr/>
        </p:nvCxnSpPr>
        <p:spPr>
          <a:xfrm flipV="1">
            <a:off x="1565393" y="4670736"/>
            <a:ext cx="346534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904C56-4C48-4DA3-936D-B7C47C5F344F}"/>
              </a:ext>
            </a:extLst>
          </p:cNvPr>
          <p:cNvCxnSpPr>
            <a:cxnSpLocks/>
          </p:cNvCxnSpPr>
          <p:nvPr/>
        </p:nvCxnSpPr>
        <p:spPr>
          <a:xfrm flipH="1" flipV="1">
            <a:off x="2202832" y="4690460"/>
            <a:ext cx="218081" cy="6296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F462957-A7FD-4099-A577-9855A8A021B3}"/>
              </a:ext>
            </a:extLst>
          </p:cNvPr>
          <p:cNvCxnSpPr>
            <a:cxnSpLocks/>
          </p:cNvCxnSpPr>
          <p:nvPr/>
        </p:nvCxnSpPr>
        <p:spPr>
          <a:xfrm flipV="1">
            <a:off x="3404320" y="4670736"/>
            <a:ext cx="325582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43D860D-7453-44D9-80D4-49ECD8448CD1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4721488"/>
            <a:ext cx="661385" cy="702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80D7F19-9845-441A-A0E1-0CE5F8895AA9}"/>
              </a:ext>
            </a:extLst>
          </p:cNvPr>
          <p:cNvCxnSpPr>
            <a:cxnSpLocks/>
          </p:cNvCxnSpPr>
          <p:nvPr/>
        </p:nvCxnSpPr>
        <p:spPr>
          <a:xfrm flipH="1" flipV="1">
            <a:off x="1738660" y="5598380"/>
            <a:ext cx="173267" cy="525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4BE996D-06E7-4E4B-98E3-F0A4ABD7DD14}"/>
              </a:ext>
            </a:extLst>
          </p:cNvPr>
          <p:cNvCxnSpPr>
            <a:cxnSpLocks/>
          </p:cNvCxnSpPr>
          <p:nvPr/>
        </p:nvCxnSpPr>
        <p:spPr>
          <a:xfrm flipV="1">
            <a:off x="1224267" y="5624349"/>
            <a:ext cx="285708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0E12AD8-7291-4FCD-B247-915AD81C776F}"/>
              </a:ext>
            </a:extLst>
          </p:cNvPr>
          <p:cNvCxnSpPr>
            <a:cxnSpLocks/>
          </p:cNvCxnSpPr>
          <p:nvPr/>
        </p:nvCxnSpPr>
        <p:spPr>
          <a:xfrm flipH="1" flipV="1">
            <a:off x="7330700" y="4710127"/>
            <a:ext cx="822700" cy="68404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96F2C9A-436B-4777-87D8-BE83F9BB94F2}"/>
              </a:ext>
            </a:extLst>
          </p:cNvPr>
          <p:cNvCxnSpPr>
            <a:cxnSpLocks/>
          </p:cNvCxnSpPr>
          <p:nvPr/>
        </p:nvCxnSpPr>
        <p:spPr>
          <a:xfrm flipV="1">
            <a:off x="7060366" y="4670554"/>
            <a:ext cx="194134" cy="69539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4AEB0B31-8505-47BE-95C2-2159A79A6F4A}"/>
              </a:ext>
            </a:extLst>
          </p:cNvPr>
          <p:cNvCxnSpPr>
            <a:cxnSpLocks/>
          </p:cNvCxnSpPr>
          <p:nvPr/>
        </p:nvCxnSpPr>
        <p:spPr>
          <a:xfrm flipH="1" flipV="1">
            <a:off x="4861646" y="5624349"/>
            <a:ext cx="220374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7ED2C7B-AD68-4000-AAF8-DFBDBBADD6DE}"/>
              </a:ext>
            </a:extLst>
          </p:cNvPr>
          <p:cNvCxnSpPr>
            <a:cxnSpLocks/>
          </p:cNvCxnSpPr>
          <p:nvPr/>
        </p:nvCxnSpPr>
        <p:spPr>
          <a:xfrm flipV="1">
            <a:off x="4487056" y="5598703"/>
            <a:ext cx="327484" cy="525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14115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Rectangle 91">
            <a:extLst>
              <a:ext uri="{FF2B5EF4-FFF2-40B4-BE49-F238E27FC236}">
                <a16:creationId xmlns:a16="http://schemas.microsoft.com/office/drawing/2014/main" id="{246CA8A5-7D3F-40F1-9906-709A5DC60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96836" y="1949026"/>
            <a:ext cx="337272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indent="150813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150813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1" name="Нижний колонтитул 90">
            <a:extLst>
              <a:ext uri="{FF2B5EF4-FFF2-40B4-BE49-F238E27FC236}">
                <a16:creationId xmlns:a16="http://schemas.microsoft.com/office/drawing/2014/main" id="{C2089B72-8BE1-4AEF-A8F2-9338619560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2" name="Номер слайда 1">
            <a:extLst>
              <a:ext uri="{FF2B5EF4-FFF2-40B4-BE49-F238E27FC236}">
                <a16:creationId xmlns:a16="http://schemas.microsoft.com/office/drawing/2014/main" id="{D5698671-FD2F-4E5B-B67B-9C4FA842C1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29</a:t>
            </a:fld>
            <a:endParaRPr lang="ru-RU"/>
          </a:p>
        </p:txBody>
      </p:sp>
      <p:sp>
        <p:nvSpPr>
          <p:cNvPr id="45" name="Прямоугольник 44">
            <a:extLst>
              <a:ext uri="{FF2B5EF4-FFF2-40B4-BE49-F238E27FC236}">
                <a16:creationId xmlns:a16="http://schemas.microsoft.com/office/drawing/2014/main" id="{72D79CB9-4763-4AB6-8BF7-408460E8057C}"/>
              </a:ext>
            </a:extLst>
          </p:cNvPr>
          <p:cNvSpPr/>
          <p:nvPr/>
        </p:nvSpPr>
        <p:spPr>
          <a:xfrm>
            <a:off x="324355" y="212855"/>
            <a:ext cx="1149357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600" b="1" dirty="0"/>
              <a:t>NN Hierarchy with a height function, say h(t)=170-cut(t)</a:t>
            </a:r>
            <a:endParaRPr lang="ru-RU" sz="3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E6DA1F-92C9-4246-93F4-A46100942E3C}"/>
              </a:ext>
            </a:extLst>
          </p:cNvPr>
          <p:cNvSpPr txBox="1"/>
          <p:nvPr/>
        </p:nvSpPr>
        <p:spPr>
          <a:xfrm>
            <a:off x="1084117" y="1434480"/>
            <a:ext cx="11038610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rgbClr val="C00000"/>
                </a:solidFill>
              </a:rPr>
              <a:t>                                         </a:t>
            </a:r>
            <a:r>
              <a:rPr lang="en-US" sz="3600" b="1" dirty="0"/>
              <a:t>             All</a:t>
            </a:r>
            <a:r>
              <a:rPr lang="en-US" sz="3600" b="1" dirty="0">
                <a:solidFill>
                  <a:srgbClr val="C00000"/>
                </a:solidFill>
              </a:rPr>
              <a:t>                                  </a:t>
            </a:r>
            <a:r>
              <a:rPr lang="en-US" sz="3600" dirty="0">
                <a:solidFill>
                  <a:schemeClr val="accent1"/>
                </a:solidFill>
              </a:rPr>
              <a:t>h axis</a:t>
            </a:r>
          </a:p>
          <a:p>
            <a:r>
              <a:rPr lang="en-US" sz="3600" dirty="0"/>
              <a:t>              </a:t>
            </a:r>
            <a:r>
              <a:rPr lang="en-US" sz="3600" b="1" dirty="0"/>
              <a:t>All without “2”             </a:t>
            </a:r>
            <a:r>
              <a:rPr lang="en-US" sz="3600" dirty="0"/>
              <a:t> cut38         </a:t>
            </a:r>
            <a:r>
              <a:rPr lang="en-US" sz="3600" b="1" dirty="0"/>
              <a:t>2(38)        </a:t>
            </a:r>
            <a:r>
              <a:rPr lang="en-US" sz="3600" b="1" dirty="0">
                <a:solidFill>
                  <a:schemeClr val="accent1"/>
                </a:solidFill>
              </a:rPr>
              <a:t>132</a:t>
            </a:r>
            <a:endParaRPr lang="en-US" sz="3600" dirty="0">
              <a:solidFill>
                <a:schemeClr val="accent1"/>
              </a:solidFill>
            </a:endParaRPr>
          </a:p>
          <a:p>
            <a:r>
              <a:rPr lang="en-US" sz="3600" dirty="0"/>
              <a:t>                        cut44</a:t>
            </a:r>
          </a:p>
          <a:p>
            <a:r>
              <a:rPr lang="en-US" sz="3600" b="1" dirty="0"/>
              <a:t>0--8--6--5--9--3         4--1–7                                             </a:t>
            </a:r>
            <a:r>
              <a:rPr lang="en-US" sz="3600" b="1" dirty="0">
                <a:solidFill>
                  <a:schemeClr val="accent1"/>
                </a:solidFill>
              </a:rPr>
              <a:t>126</a:t>
            </a:r>
          </a:p>
          <a:p>
            <a:r>
              <a:rPr lang="en-US" sz="3600" dirty="0">
                <a:solidFill>
                  <a:srgbClr val="C00000"/>
                </a:solidFill>
              </a:rPr>
              <a:t>           </a:t>
            </a:r>
            <a:r>
              <a:rPr lang="en-US" sz="3600" dirty="0"/>
              <a:t> cut88                     cut86</a:t>
            </a:r>
          </a:p>
          <a:p>
            <a:r>
              <a:rPr lang="en-US" sz="3600" b="1" dirty="0">
                <a:solidFill>
                  <a:srgbClr val="C00000"/>
                </a:solidFill>
              </a:rPr>
              <a:t>  </a:t>
            </a:r>
            <a:r>
              <a:rPr lang="en-US" sz="3600" b="1" dirty="0"/>
              <a:t>0--8—6    5—9--3                     1—7  </a:t>
            </a:r>
          </a:p>
          <a:p>
            <a:r>
              <a:rPr lang="en-US" sz="3600" b="1" dirty="0"/>
              <a:t>   </a:t>
            </a:r>
            <a:r>
              <a:rPr lang="en-US" sz="3600" dirty="0"/>
              <a:t>cut113      cut104</a:t>
            </a:r>
          </a:p>
          <a:p>
            <a:r>
              <a:rPr lang="en-US" sz="3600" b="1" dirty="0"/>
              <a:t>0—8                       9—3 </a:t>
            </a:r>
          </a:p>
          <a:p>
            <a:r>
              <a:rPr lang="en-US" sz="3600" b="1" dirty="0"/>
              <a:t>0     8     6     5      9     3       4       1        7                         </a:t>
            </a:r>
            <a:r>
              <a:rPr lang="en-US" sz="3600" b="1" dirty="0">
                <a:solidFill>
                  <a:schemeClr val="accent1"/>
                </a:solidFill>
              </a:rPr>
              <a:t>0</a:t>
            </a:r>
            <a:endParaRPr lang="en-US" sz="3600" dirty="0">
              <a:solidFill>
                <a:schemeClr val="accent1"/>
              </a:solidFill>
            </a:endParaRPr>
          </a:p>
          <a:p>
            <a:endParaRPr lang="ru-RU" sz="2400" dirty="0"/>
          </a:p>
        </p:txBody>
      </p:sp>
      <p:sp>
        <p:nvSpPr>
          <p:cNvPr id="47" name="Овал 46">
            <a:extLst>
              <a:ext uri="{FF2B5EF4-FFF2-40B4-BE49-F238E27FC236}">
                <a16:creationId xmlns:a16="http://schemas.microsoft.com/office/drawing/2014/main" id="{7050B8B0-5BF1-4656-9D84-BD02D6B92345}"/>
              </a:ext>
            </a:extLst>
          </p:cNvPr>
          <p:cNvSpPr/>
          <p:nvPr/>
        </p:nvSpPr>
        <p:spPr>
          <a:xfrm>
            <a:off x="1627909" y="1942565"/>
            <a:ext cx="4821382" cy="822828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1" name="Овал 60">
            <a:extLst>
              <a:ext uri="{FF2B5EF4-FFF2-40B4-BE49-F238E27FC236}">
                <a16:creationId xmlns:a16="http://schemas.microsoft.com/office/drawing/2014/main" id="{ABF4A1FF-B082-425C-AB85-65FBB375E674}"/>
              </a:ext>
            </a:extLst>
          </p:cNvPr>
          <p:cNvSpPr/>
          <p:nvPr/>
        </p:nvSpPr>
        <p:spPr>
          <a:xfrm>
            <a:off x="8662555" y="1911060"/>
            <a:ext cx="1440863" cy="854333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3" name="Овал 62">
            <a:extLst>
              <a:ext uri="{FF2B5EF4-FFF2-40B4-BE49-F238E27FC236}">
                <a16:creationId xmlns:a16="http://schemas.microsoft.com/office/drawing/2014/main" id="{E1CBAE4F-3292-4861-9EE0-965DEB71467D}"/>
              </a:ext>
            </a:extLst>
          </p:cNvPr>
          <p:cNvSpPr/>
          <p:nvPr/>
        </p:nvSpPr>
        <p:spPr>
          <a:xfrm>
            <a:off x="4641273" y="3050343"/>
            <a:ext cx="1631373" cy="607055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4" name="Овал 63">
            <a:extLst>
              <a:ext uri="{FF2B5EF4-FFF2-40B4-BE49-F238E27FC236}">
                <a16:creationId xmlns:a16="http://schemas.microsoft.com/office/drawing/2014/main" id="{EE08B299-74AD-4238-960A-ED83A0922C00}"/>
              </a:ext>
            </a:extLst>
          </p:cNvPr>
          <p:cNvSpPr/>
          <p:nvPr/>
        </p:nvSpPr>
        <p:spPr>
          <a:xfrm>
            <a:off x="942109" y="3013298"/>
            <a:ext cx="3096491" cy="854334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>
            <a:extLst>
              <a:ext uri="{FF2B5EF4-FFF2-40B4-BE49-F238E27FC236}">
                <a16:creationId xmlns:a16="http://schemas.microsoft.com/office/drawing/2014/main" id="{9F38C094-6E5D-4EBD-ABA6-2AD4CC356FD2}"/>
              </a:ext>
            </a:extLst>
          </p:cNvPr>
          <p:cNvSpPr/>
          <p:nvPr/>
        </p:nvSpPr>
        <p:spPr>
          <a:xfrm>
            <a:off x="6096000" y="1182139"/>
            <a:ext cx="1842656" cy="923330"/>
          </a:xfrm>
          <a:prstGeom prst="ellipse">
            <a:avLst/>
          </a:prstGeom>
          <a:noFill/>
          <a:ln w="31750">
            <a:solidFill>
              <a:schemeClr val="accent1">
                <a:shade val="5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4A17B1B2-7F1C-4C43-BECE-411F43AB29B1}"/>
              </a:ext>
            </a:extLst>
          </p:cNvPr>
          <p:cNvCxnSpPr>
            <a:cxnSpLocks/>
            <a:endCxn id="61" idx="2"/>
          </p:cNvCxnSpPr>
          <p:nvPr/>
        </p:nvCxnSpPr>
        <p:spPr>
          <a:xfrm>
            <a:off x="7970996" y="1825180"/>
            <a:ext cx="691559" cy="51304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A882141E-1F6D-417B-AAAE-7D6E2A9BCCB4}"/>
              </a:ext>
            </a:extLst>
          </p:cNvPr>
          <p:cNvCxnSpPr>
            <a:cxnSpLocks/>
          </p:cNvCxnSpPr>
          <p:nvPr/>
        </p:nvCxnSpPr>
        <p:spPr>
          <a:xfrm flipH="1">
            <a:off x="6272646" y="1970172"/>
            <a:ext cx="176645" cy="21300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Прямая соединительная линия 15">
            <a:extLst>
              <a:ext uri="{FF2B5EF4-FFF2-40B4-BE49-F238E27FC236}">
                <a16:creationId xmlns:a16="http://schemas.microsoft.com/office/drawing/2014/main" id="{3D4439C1-64EE-4E3D-9052-50E1556F3CAB}"/>
              </a:ext>
            </a:extLst>
          </p:cNvPr>
          <p:cNvCxnSpPr>
            <a:cxnSpLocks/>
          </p:cNvCxnSpPr>
          <p:nvPr/>
        </p:nvCxnSpPr>
        <p:spPr>
          <a:xfrm>
            <a:off x="4641273" y="2765393"/>
            <a:ext cx="440747" cy="25620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единительная линия 16">
            <a:extLst>
              <a:ext uri="{FF2B5EF4-FFF2-40B4-BE49-F238E27FC236}">
                <a16:creationId xmlns:a16="http://schemas.microsoft.com/office/drawing/2014/main" id="{B33B0F84-2DAA-4F70-933C-6DA446CB6324}"/>
              </a:ext>
            </a:extLst>
          </p:cNvPr>
          <p:cNvCxnSpPr>
            <a:cxnSpLocks/>
          </p:cNvCxnSpPr>
          <p:nvPr/>
        </p:nvCxnSpPr>
        <p:spPr>
          <a:xfrm flipH="1">
            <a:off x="3404320" y="2765393"/>
            <a:ext cx="325582" cy="24790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Прямая соединительная линия 20">
            <a:extLst>
              <a:ext uri="{FF2B5EF4-FFF2-40B4-BE49-F238E27FC236}">
                <a16:creationId xmlns:a16="http://schemas.microsoft.com/office/drawing/2014/main" id="{30DF633B-496B-481E-805D-4F224937AF3C}"/>
              </a:ext>
            </a:extLst>
          </p:cNvPr>
          <p:cNvCxnSpPr>
            <a:cxnSpLocks/>
          </p:cNvCxnSpPr>
          <p:nvPr/>
        </p:nvCxnSpPr>
        <p:spPr>
          <a:xfrm>
            <a:off x="5456959" y="3678694"/>
            <a:ext cx="576778" cy="244563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единительная линия 25">
            <a:extLst>
              <a:ext uri="{FF2B5EF4-FFF2-40B4-BE49-F238E27FC236}">
                <a16:creationId xmlns:a16="http://schemas.microsoft.com/office/drawing/2014/main" id="{8FA373C4-DAAC-4A66-AB17-DF923C97A960}"/>
              </a:ext>
            </a:extLst>
          </p:cNvPr>
          <p:cNvCxnSpPr>
            <a:cxnSpLocks/>
            <a:endCxn id="63" idx="5"/>
          </p:cNvCxnSpPr>
          <p:nvPr/>
        </p:nvCxnSpPr>
        <p:spPr>
          <a:xfrm flipH="1" flipV="1">
            <a:off x="6033737" y="3568497"/>
            <a:ext cx="1076245" cy="79568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единительная линия 29">
            <a:extLst>
              <a:ext uri="{FF2B5EF4-FFF2-40B4-BE49-F238E27FC236}">
                <a16:creationId xmlns:a16="http://schemas.microsoft.com/office/drawing/2014/main" id="{7664C35F-3902-47E3-B5DF-D679AA30408E}"/>
              </a:ext>
            </a:extLst>
          </p:cNvPr>
          <p:cNvCxnSpPr>
            <a:cxnSpLocks/>
          </p:cNvCxnSpPr>
          <p:nvPr/>
        </p:nvCxnSpPr>
        <p:spPr>
          <a:xfrm flipH="1">
            <a:off x="1911927" y="3836126"/>
            <a:ext cx="290905" cy="54935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Прямая соединительная линия 32">
            <a:extLst>
              <a:ext uri="{FF2B5EF4-FFF2-40B4-BE49-F238E27FC236}">
                <a16:creationId xmlns:a16="http://schemas.microsoft.com/office/drawing/2014/main" id="{C10536D0-98F5-4065-9920-23BFE65DA120}"/>
              </a:ext>
            </a:extLst>
          </p:cNvPr>
          <p:cNvCxnSpPr>
            <a:cxnSpLocks/>
          </p:cNvCxnSpPr>
          <p:nvPr/>
        </p:nvCxnSpPr>
        <p:spPr>
          <a:xfrm>
            <a:off x="3404320" y="3836127"/>
            <a:ext cx="441357" cy="376691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единительная линия 36">
            <a:extLst>
              <a:ext uri="{FF2B5EF4-FFF2-40B4-BE49-F238E27FC236}">
                <a16:creationId xmlns:a16="http://schemas.microsoft.com/office/drawing/2014/main" id="{93548D84-12FF-4F21-9BF7-9EF283CC66B1}"/>
              </a:ext>
            </a:extLst>
          </p:cNvPr>
          <p:cNvCxnSpPr>
            <a:cxnSpLocks/>
          </p:cNvCxnSpPr>
          <p:nvPr/>
        </p:nvCxnSpPr>
        <p:spPr>
          <a:xfrm flipV="1">
            <a:off x="1565393" y="4670736"/>
            <a:ext cx="346534" cy="7527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Прямая соединительная линия 40">
            <a:extLst>
              <a:ext uri="{FF2B5EF4-FFF2-40B4-BE49-F238E27FC236}">
                <a16:creationId xmlns:a16="http://schemas.microsoft.com/office/drawing/2014/main" id="{01904C56-4C48-4DA3-936D-B7C47C5F344F}"/>
              </a:ext>
            </a:extLst>
          </p:cNvPr>
          <p:cNvCxnSpPr>
            <a:cxnSpLocks/>
          </p:cNvCxnSpPr>
          <p:nvPr/>
        </p:nvCxnSpPr>
        <p:spPr>
          <a:xfrm flipH="1" flipV="1">
            <a:off x="2202833" y="4690460"/>
            <a:ext cx="531275" cy="1331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единительная линия 43">
            <a:extLst>
              <a:ext uri="{FF2B5EF4-FFF2-40B4-BE49-F238E27FC236}">
                <a16:creationId xmlns:a16="http://schemas.microsoft.com/office/drawing/2014/main" id="{0F462957-A7FD-4099-A577-9855A8A021B3}"/>
              </a:ext>
            </a:extLst>
          </p:cNvPr>
          <p:cNvCxnSpPr>
            <a:cxnSpLocks/>
          </p:cNvCxnSpPr>
          <p:nvPr/>
        </p:nvCxnSpPr>
        <p:spPr>
          <a:xfrm flipV="1">
            <a:off x="3535768" y="4670736"/>
            <a:ext cx="194134" cy="133128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>
            <a:extLst>
              <a:ext uri="{FF2B5EF4-FFF2-40B4-BE49-F238E27FC236}">
                <a16:creationId xmlns:a16="http://schemas.microsoft.com/office/drawing/2014/main" id="{943D860D-7453-44D9-80D4-49ECD8448CD1}"/>
              </a:ext>
            </a:extLst>
          </p:cNvPr>
          <p:cNvCxnSpPr>
            <a:cxnSpLocks/>
          </p:cNvCxnSpPr>
          <p:nvPr/>
        </p:nvCxnSpPr>
        <p:spPr>
          <a:xfrm flipH="1" flipV="1">
            <a:off x="4156364" y="4721488"/>
            <a:ext cx="661385" cy="702032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Прямая соединительная линия 49">
            <a:extLst>
              <a:ext uri="{FF2B5EF4-FFF2-40B4-BE49-F238E27FC236}">
                <a16:creationId xmlns:a16="http://schemas.microsoft.com/office/drawing/2014/main" id="{680D7F19-9845-441A-A0E1-0CE5F8895AA9}"/>
              </a:ext>
            </a:extLst>
          </p:cNvPr>
          <p:cNvCxnSpPr>
            <a:cxnSpLocks/>
          </p:cNvCxnSpPr>
          <p:nvPr/>
        </p:nvCxnSpPr>
        <p:spPr>
          <a:xfrm flipH="1" flipV="1">
            <a:off x="1738660" y="5598380"/>
            <a:ext cx="173267" cy="525948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>
            <a:extLst>
              <a:ext uri="{FF2B5EF4-FFF2-40B4-BE49-F238E27FC236}">
                <a16:creationId xmlns:a16="http://schemas.microsoft.com/office/drawing/2014/main" id="{C4BE996D-06E7-4E4B-98E3-F0A4ABD7DD14}"/>
              </a:ext>
            </a:extLst>
          </p:cNvPr>
          <p:cNvCxnSpPr>
            <a:cxnSpLocks/>
          </p:cNvCxnSpPr>
          <p:nvPr/>
        </p:nvCxnSpPr>
        <p:spPr>
          <a:xfrm flipV="1">
            <a:off x="1224267" y="5624349"/>
            <a:ext cx="285708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Прямая соединительная линия 51">
            <a:extLst>
              <a:ext uri="{FF2B5EF4-FFF2-40B4-BE49-F238E27FC236}">
                <a16:creationId xmlns:a16="http://schemas.microsoft.com/office/drawing/2014/main" id="{E0E12AD8-7291-4FCD-B247-915AD81C776F}"/>
              </a:ext>
            </a:extLst>
          </p:cNvPr>
          <p:cNvCxnSpPr>
            <a:cxnSpLocks/>
          </p:cNvCxnSpPr>
          <p:nvPr/>
        </p:nvCxnSpPr>
        <p:spPr>
          <a:xfrm flipH="1" flipV="1">
            <a:off x="7330700" y="4710127"/>
            <a:ext cx="799753" cy="1117083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единительная линия 52">
            <a:extLst>
              <a:ext uri="{FF2B5EF4-FFF2-40B4-BE49-F238E27FC236}">
                <a16:creationId xmlns:a16="http://schemas.microsoft.com/office/drawing/2014/main" id="{D96F2C9A-436B-4777-87D8-BE83F9BB94F2}"/>
              </a:ext>
            </a:extLst>
          </p:cNvPr>
          <p:cNvCxnSpPr>
            <a:cxnSpLocks/>
          </p:cNvCxnSpPr>
          <p:nvPr/>
        </p:nvCxnSpPr>
        <p:spPr>
          <a:xfrm flipV="1">
            <a:off x="6984029" y="4670554"/>
            <a:ext cx="270471" cy="115665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единительная линия 59">
            <a:extLst>
              <a:ext uri="{FF2B5EF4-FFF2-40B4-BE49-F238E27FC236}">
                <a16:creationId xmlns:a16="http://schemas.microsoft.com/office/drawing/2014/main" id="{4AEB0B31-8505-47BE-95C2-2159A79A6F4A}"/>
              </a:ext>
            </a:extLst>
          </p:cNvPr>
          <p:cNvCxnSpPr>
            <a:cxnSpLocks/>
          </p:cNvCxnSpPr>
          <p:nvPr/>
        </p:nvCxnSpPr>
        <p:spPr>
          <a:xfrm flipH="1" flipV="1">
            <a:off x="4861646" y="5624349"/>
            <a:ext cx="220374" cy="49997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единительная линия 61">
            <a:extLst>
              <a:ext uri="{FF2B5EF4-FFF2-40B4-BE49-F238E27FC236}">
                <a16:creationId xmlns:a16="http://schemas.microsoft.com/office/drawing/2014/main" id="{57ED2C7B-AD68-4000-AAF8-DFBDBBADD6DE}"/>
              </a:ext>
            </a:extLst>
          </p:cNvPr>
          <p:cNvCxnSpPr>
            <a:cxnSpLocks/>
          </p:cNvCxnSpPr>
          <p:nvPr/>
        </p:nvCxnSpPr>
        <p:spPr>
          <a:xfrm flipV="1">
            <a:off x="4487056" y="5598703"/>
            <a:ext cx="327484" cy="525625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Прямая со стрелкой 3">
            <a:extLst>
              <a:ext uri="{FF2B5EF4-FFF2-40B4-BE49-F238E27FC236}">
                <a16:creationId xmlns:a16="http://schemas.microsoft.com/office/drawing/2014/main" id="{EF1E0261-961B-4818-9A43-C344861D0D1D}"/>
              </a:ext>
            </a:extLst>
          </p:cNvPr>
          <p:cNvCxnSpPr>
            <a:cxnSpLocks/>
          </p:cNvCxnSpPr>
          <p:nvPr/>
        </p:nvCxnSpPr>
        <p:spPr>
          <a:xfrm flipV="1">
            <a:off x="10542181" y="1340620"/>
            <a:ext cx="0" cy="5054024"/>
          </a:xfrm>
          <a:prstGeom prst="straightConnector1">
            <a:avLst/>
          </a:prstGeom>
          <a:ln w="25400">
            <a:headEnd type="stealt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Прямая соединительная линия 21">
            <a:extLst>
              <a:ext uri="{FF2B5EF4-FFF2-40B4-BE49-F238E27FC236}">
                <a16:creationId xmlns:a16="http://schemas.microsoft.com/office/drawing/2014/main" id="{E75C3946-0059-4573-A95F-6ED8AE1A3797}"/>
              </a:ext>
            </a:extLst>
          </p:cNvPr>
          <p:cNvCxnSpPr>
            <a:cxnSpLocks/>
          </p:cNvCxnSpPr>
          <p:nvPr/>
        </p:nvCxnSpPr>
        <p:spPr>
          <a:xfrm flipH="1">
            <a:off x="10542181" y="3340687"/>
            <a:ext cx="103307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Прямая соединительная линия 48">
            <a:extLst>
              <a:ext uri="{FF2B5EF4-FFF2-40B4-BE49-F238E27FC236}">
                <a16:creationId xmlns:a16="http://schemas.microsoft.com/office/drawing/2014/main" id="{5CB37E90-9CDD-4021-AD6B-64092985EA2C}"/>
              </a:ext>
            </a:extLst>
          </p:cNvPr>
          <p:cNvCxnSpPr>
            <a:cxnSpLocks/>
          </p:cNvCxnSpPr>
          <p:nvPr/>
        </p:nvCxnSpPr>
        <p:spPr>
          <a:xfrm flipH="1">
            <a:off x="10542181" y="2338227"/>
            <a:ext cx="103307" cy="1"/>
          </a:xfrm>
          <a:prstGeom prst="line">
            <a:avLst/>
          </a:prstGeom>
          <a:ln w="317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65452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B1BBF-4A12-400A-9822-7132ECCB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ru-RU" dirty="0"/>
              <a:t>Содержание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8657C-67B3-4A67-B8B3-B561E1F6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927" y="1011382"/>
            <a:ext cx="11457709" cy="5710093"/>
          </a:xfrm>
        </p:spPr>
        <p:txBody>
          <a:bodyPr>
            <a:normAutofit fontScale="77500" lnSpcReduction="20000"/>
          </a:bodyPr>
          <a:lstStyle/>
          <a:p>
            <a:r>
              <a:rPr lang="ru-RU" sz="3200" dirty="0"/>
              <a:t>Кластерная иерархия</a:t>
            </a:r>
            <a:r>
              <a:rPr lang="en-US" sz="3200" dirty="0"/>
              <a:t>: </a:t>
            </a:r>
            <a:r>
              <a:rPr lang="ru-RU" sz="3200" dirty="0"/>
              <a:t>бинарное корневое дерево, снабженное высотной функцией</a:t>
            </a:r>
            <a:endParaRPr lang="en-US" sz="3200" dirty="0"/>
          </a:p>
          <a:p>
            <a:r>
              <a:rPr lang="ru-RU" sz="3200" dirty="0"/>
              <a:t>Алгоритмы построения кластерных иерархий</a:t>
            </a:r>
          </a:p>
          <a:p>
            <a:pPr lvl="1"/>
            <a:r>
              <a:rPr lang="ru-RU" sz="2800" dirty="0"/>
              <a:t>Агломеративные (</a:t>
            </a:r>
            <a:r>
              <a:rPr lang="en-US" sz="2800" dirty="0"/>
              <a:t>Agglomerative</a:t>
            </a:r>
            <a:r>
              <a:rPr lang="ru-RU" sz="2800" dirty="0"/>
              <a:t>)</a:t>
            </a:r>
            <a:r>
              <a:rPr lang="en-US" sz="2800" dirty="0"/>
              <a:t> </a:t>
            </a:r>
            <a:endParaRPr lang="ru-RU" sz="2800" dirty="0"/>
          </a:p>
          <a:p>
            <a:pPr lvl="1"/>
            <a:r>
              <a:rPr lang="ru-RU" sz="2800" dirty="0"/>
              <a:t>Дивизивные (</a:t>
            </a:r>
            <a:r>
              <a:rPr lang="en-US" sz="2800" dirty="0"/>
              <a:t>Divisive</a:t>
            </a:r>
            <a:r>
              <a:rPr lang="ru-RU" sz="2800" dirty="0"/>
              <a:t>)</a:t>
            </a:r>
            <a:endParaRPr lang="en-US" sz="2800" dirty="0"/>
          </a:p>
          <a:p>
            <a:r>
              <a:rPr lang="ru-RU" sz="3200" dirty="0"/>
              <a:t>Два способа измерения расстояний между кластерами</a:t>
            </a:r>
            <a:r>
              <a:rPr lang="en-US" sz="3200" dirty="0"/>
              <a:t>: </a:t>
            </a:r>
          </a:p>
          <a:p>
            <a:pPr lvl="1"/>
            <a:r>
              <a:rPr lang="ru-RU" sz="3200" dirty="0"/>
              <a:t>Расстояние </a:t>
            </a:r>
            <a:r>
              <a:rPr lang="ru-RU" sz="3200" dirty="0" err="1"/>
              <a:t>Уарда</a:t>
            </a:r>
            <a:r>
              <a:rPr lang="ru-RU" sz="3200" dirty="0"/>
              <a:t> (</a:t>
            </a:r>
            <a:r>
              <a:rPr lang="en-US" sz="3200" dirty="0"/>
              <a:t>Ward</a:t>
            </a:r>
            <a:r>
              <a:rPr lang="ru-RU" sz="3200" dirty="0"/>
              <a:t>)</a:t>
            </a:r>
            <a:endParaRPr lang="en-US" sz="3200" dirty="0"/>
          </a:p>
          <a:p>
            <a:pPr lvl="1"/>
            <a:r>
              <a:rPr lang="ru-RU" sz="3200" dirty="0"/>
              <a:t>Расстояние ближнего соседа (</a:t>
            </a:r>
            <a:r>
              <a:rPr lang="en-US" sz="3200" dirty="0"/>
              <a:t>Nearest Neighbor</a:t>
            </a:r>
            <a:r>
              <a:rPr lang="ru-RU" sz="3200" dirty="0"/>
              <a:t>)</a:t>
            </a:r>
            <a:endParaRPr lang="en-US" sz="3200" dirty="0"/>
          </a:p>
          <a:p>
            <a:r>
              <a:rPr lang="ru-RU" sz="3200" dirty="0"/>
              <a:t>Расстояние </a:t>
            </a:r>
            <a:r>
              <a:rPr lang="ru-RU" sz="3200" dirty="0" err="1"/>
              <a:t>Уарда</a:t>
            </a:r>
            <a:r>
              <a:rPr lang="ru-RU" sz="3200" dirty="0"/>
              <a:t> как прирост критерия  метода К-средних</a:t>
            </a:r>
            <a:r>
              <a:rPr lang="en-US" sz="3200" dirty="0"/>
              <a:t> </a:t>
            </a:r>
            <a:r>
              <a:rPr lang="ru-RU" sz="3200" dirty="0"/>
              <a:t>при объединении кластеров</a:t>
            </a:r>
            <a:endParaRPr lang="en-US" sz="3200" dirty="0"/>
          </a:p>
          <a:p>
            <a:r>
              <a:rPr lang="ru-RU" sz="3200" dirty="0"/>
              <a:t>Критерий ближнего соседа в агломеративном </a:t>
            </a:r>
            <a:r>
              <a:rPr lang="ru-RU" sz="3200" dirty="0" err="1"/>
              <a:t>кластеринге</a:t>
            </a:r>
            <a:endParaRPr lang="en-US" sz="3200" dirty="0"/>
          </a:p>
          <a:p>
            <a:r>
              <a:rPr lang="ru-RU" sz="3200" dirty="0"/>
              <a:t>Максимальный (минимальный) остов (</a:t>
            </a:r>
            <a:r>
              <a:rPr lang="en-US" sz="3200" dirty="0"/>
              <a:t>Max/Min Spanning Tree</a:t>
            </a:r>
            <a:r>
              <a:rPr lang="ru-RU" sz="3200" dirty="0"/>
              <a:t>):</a:t>
            </a:r>
            <a:r>
              <a:rPr lang="en-US" sz="3200" dirty="0"/>
              <a:t> </a:t>
            </a:r>
            <a:r>
              <a:rPr lang="ru-RU" sz="3200" dirty="0"/>
              <a:t> алгоритма Прима</a:t>
            </a:r>
            <a:endParaRPr lang="en-US" sz="3200" dirty="0"/>
          </a:p>
          <a:p>
            <a:r>
              <a:rPr lang="ru-RU" sz="3200" dirty="0" err="1"/>
              <a:t>Дивизивный</a:t>
            </a:r>
            <a:r>
              <a:rPr lang="ru-RU" sz="3200" dirty="0"/>
              <a:t> кластер-анализ на основе</a:t>
            </a:r>
            <a:r>
              <a:rPr lang="en-US" sz="3200" dirty="0"/>
              <a:t> MST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D1221-1903-41F4-B216-8B10BB6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072780-2243-4245-AA82-4CAB300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2724962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87B1BBF-4A12-400A-9822-7132ECCBE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21566"/>
          </a:xfrm>
        </p:spPr>
        <p:txBody>
          <a:bodyPr>
            <a:normAutofit fontScale="90000"/>
          </a:bodyPr>
          <a:lstStyle/>
          <a:p>
            <a:r>
              <a:rPr lang="ru-RU" dirty="0"/>
              <a:t>Основные понятия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7F8657C-67B3-4A67-B8B3-B561E1F6C9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21877" y="1011382"/>
            <a:ext cx="9723759" cy="5710093"/>
          </a:xfrm>
        </p:spPr>
        <p:txBody>
          <a:bodyPr>
            <a:normAutofit fontScale="92500" lnSpcReduction="10000"/>
          </a:bodyPr>
          <a:lstStyle/>
          <a:p>
            <a:r>
              <a:rPr lang="ru-RU" sz="2600" dirty="0"/>
              <a:t>Кластерная иерархия</a:t>
            </a:r>
          </a:p>
          <a:p>
            <a:r>
              <a:rPr lang="ru-RU" sz="2600" dirty="0"/>
              <a:t>Высотная функция</a:t>
            </a:r>
            <a:r>
              <a:rPr lang="en-US" sz="2600" dirty="0"/>
              <a:t>\</a:t>
            </a:r>
            <a:r>
              <a:rPr lang="en-US" sz="2600"/>
              <a:t>Height Function</a:t>
            </a:r>
            <a:endParaRPr lang="en-US" sz="2600" dirty="0"/>
          </a:p>
          <a:p>
            <a:r>
              <a:rPr lang="ru-RU" sz="2600" dirty="0"/>
              <a:t>Агломеративный кластер-анализ</a:t>
            </a:r>
          </a:p>
          <a:p>
            <a:r>
              <a:rPr lang="ru-RU" sz="2600" dirty="0" err="1"/>
              <a:t>Дивизивный</a:t>
            </a:r>
            <a:r>
              <a:rPr lang="ru-RU" sz="2600" dirty="0"/>
              <a:t> кластер-анализ</a:t>
            </a:r>
            <a:endParaRPr lang="en-US" sz="2600" dirty="0"/>
          </a:p>
          <a:p>
            <a:r>
              <a:rPr lang="ru-RU" sz="2600" dirty="0"/>
              <a:t>Расстояние между кластерами</a:t>
            </a:r>
            <a:r>
              <a:rPr lang="en-US" sz="2600" dirty="0"/>
              <a:t>: </a:t>
            </a:r>
          </a:p>
          <a:p>
            <a:pPr lvl="1"/>
            <a:r>
              <a:rPr lang="ru-RU" sz="2600" dirty="0"/>
              <a:t>Расстояние </a:t>
            </a:r>
            <a:r>
              <a:rPr lang="ru-RU" sz="2600" dirty="0" err="1"/>
              <a:t>Уарда</a:t>
            </a:r>
            <a:r>
              <a:rPr lang="ru-RU" sz="2600" dirty="0"/>
              <a:t> (</a:t>
            </a:r>
            <a:r>
              <a:rPr lang="en-US" sz="2600" dirty="0"/>
              <a:t>Ward</a:t>
            </a:r>
            <a:r>
              <a:rPr lang="ru-RU" sz="2600" dirty="0"/>
              <a:t>)</a:t>
            </a:r>
            <a:endParaRPr lang="en-US" sz="2600" dirty="0"/>
          </a:p>
          <a:p>
            <a:pPr lvl="1"/>
            <a:r>
              <a:rPr lang="ru-RU" sz="2600" dirty="0"/>
              <a:t>Расстояние ближнего соседа (</a:t>
            </a:r>
            <a:r>
              <a:rPr lang="en-US" sz="2600" dirty="0"/>
              <a:t>Nearest Neighbor</a:t>
            </a:r>
            <a:r>
              <a:rPr lang="ru-RU" sz="2600" dirty="0"/>
              <a:t>)</a:t>
            </a:r>
            <a:endParaRPr lang="en-US" sz="2600" dirty="0"/>
          </a:p>
          <a:p>
            <a:r>
              <a:rPr lang="ru-RU" sz="2600" dirty="0"/>
              <a:t>Расстояние </a:t>
            </a:r>
            <a:r>
              <a:rPr lang="ru-RU" sz="2600" dirty="0" err="1"/>
              <a:t>Уарда</a:t>
            </a:r>
            <a:r>
              <a:rPr lang="ru-RU" sz="2600" dirty="0"/>
              <a:t> как прирост критерия К-средних при объединении</a:t>
            </a:r>
            <a:r>
              <a:rPr lang="en-US" sz="2600" dirty="0"/>
              <a:t> </a:t>
            </a:r>
            <a:r>
              <a:rPr lang="ru-RU" sz="2600" dirty="0"/>
              <a:t>кластеров</a:t>
            </a:r>
            <a:endParaRPr lang="en-US" sz="2600" dirty="0"/>
          </a:p>
          <a:p>
            <a:r>
              <a:rPr lang="ru-RU" sz="2600" dirty="0"/>
              <a:t>Минимальный/Максимальный остов (</a:t>
            </a:r>
            <a:r>
              <a:rPr lang="en-US" sz="2600" dirty="0"/>
              <a:t>Max/Min Spanning Tree</a:t>
            </a:r>
            <a:r>
              <a:rPr lang="ru-RU" sz="2600" dirty="0"/>
              <a:t>)</a:t>
            </a:r>
          </a:p>
          <a:p>
            <a:r>
              <a:rPr lang="ru-RU" sz="2600" dirty="0"/>
              <a:t>Алгоритм Прима</a:t>
            </a:r>
            <a:r>
              <a:rPr lang="en-US" sz="2600" dirty="0"/>
              <a:t> </a:t>
            </a:r>
            <a:r>
              <a:rPr lang="ru-RU" sz="2600" dirty="0"/>
              <a:t>(</a:t>
            </a:r>
            <a:r>
              <a:rPr lang="en-US" sz="2600" dirty="0"/>
              <a:t>Prim’s</a:t>
            </a:r>
            <a:r>
              <a:rPr lang="ru-RU" sz="2600" dirty="0"/>
              <a:t>)</a:t>
            </a:r>
            <a:endParaRPr lang="en-US" sz="2600" dirty="0"/>
          </a:p>
          <a:p>
            <a:r>
              <a:rPr lang="ru-RU" sz="2600" dirty="0" err="1"/>
              <a:t>Дивизивный</a:t>
            </a:r>
            <a:r>
              <a:rPr lang="ru-RU" sz="2600" dirty="0"/>
              <a:t> метод ближнего соседа на основе</a:t>
            </a:r>
            <a:r>
              <a:rPr lang="en-US" sz="2600" dirty="0"/>
              <a:t> MST</a:t>
            </a:r>
          </a:p>
          <a:p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02D1221-1903-41F4-B216-8B10BB6ABA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1F072780-2243-4245-AA82-4CAB30000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30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346561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D24B634-A333-4E63-B80C-B99BAD5D5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123" y="98595"/>
            <a:ext cx="8884261" cy="1080696"/>
          </a:xfrm>
        </p:spPr>
        <p:txBody>
          <a:bodyPr/>
          <a:lstStyle/>
          <a:p>
            <a:r>
              <a:rPr lang="en-US" dirty="0"/>
              <a:t>Cluster Hierarchy: Binary rooted tree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8FBDE1-E740-4A0D-8D9B-151124629A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66791" y="1179292"/>
            <a:ext cx="4415544" cy="8438876"/>
          </a:xfrm>
        </p:spPr>
        <p:txBody>
          <a:bodyPr/>
          <a:lstStyle/>
          <a:p>
            <a:r>
              <a:rPr lang="en-US" dirty="0"/>
              <a:t>Over data set as the leaf set</a:t>
            </a:r>
          </a:p>
          <a:p>
            <a:r>
              <a:rPr lang="en-US" dirty="0"/>
              <a:t>Interior nodes: clusters of leaves; say F={AV,AN,AS}</a:t>
            </a:r>
          </a:p>
          <a:p>
            <a:r>
              <a:rPr lang="en-US" dirty="0"/>
              <a:t>Height function defined at all nodes</a:t>
            </a:r>
          </a:p>
          <a:p>
            <a:pPr marL="0" indent="0">
              <a:buNone/>
            </a:pPr>
            <a:r>
              <a:rPr lang="en-US" dirty="0"/>
              <a:t> h(leaf)=0, </a:t>
            </a:r>
          </a:p>
          <a:p>
            <a:pPr marL="0" indent="0">
              <a:buNone/>
            </a:pPr>
            <a:r>
              <a:rPr lang="en-US" dirty="0"/>
              <a:t> if t </a:t>
            </a:r>
            <a:r>
              <a:rPr lang="en-US" dirty="0">
                <a:sym typeface="Symbol" panose="05050102010706020507" pitchFamily="18" charset="2"/>
              </a:rPr>
              <a:t> s, then     h(t)&lt;h(s)</a:t>
            </a:r>
            <a:endParaRPr lang="ru-RU" dirty="0"/>
          </a:p>
        </p:txBody>
      </p:sp>
      <p:sp>
        <p:nvSpPr>
          <p:cNvPr id="38" name="Нижний колонтитул 37">
            <a:extLst>
              <a:ext uri="{FF2B5EF4-FFF2-40B4-BE49-F238E27FC236}">
                <a16:creationId xmlns:a16="http://schemas.microsoft.com/office/drawing/2014/main" id="{E0BF6F00-EDEF-40B9-B53E-63FE6636C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0" name="Номер слайда 39">
            <a:extLst>
              <a:ext uri="{FF2B5EF4-FFF2-40B4-BE49-F238E27FC236}">
                <a16:creationId xmlns:a16="http://schemas.microsoft.com/office/drawing/2014/main" id="{D04F09EB-7503-49EB-B2C2-9C48E48779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4</a:t>
            </a:fld>
            <a:endParaRPr lang="ru-RU"/>
          </a:p>
        </p:txBody>
      </p:sp>
      <p:sp>
        <p:nvSpPr>
          <p:cNvPr id="4" name="Прямоугольник 5791">
            <a:extLst>
              <a:ext uri="{FF2B5EF4-FFF2-40B4-BE49-F238E27FC236}">
                <a16:creationId xmlns:a16="http://schemas.microsoft.com/office/drawing/2014/main" id="{DEA3C26F-094E-4C6B-A90E-4F0687D9F8F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-1331980" y="2955632"/>
            <a:ext cx="6040711" cy="3523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5" name="Прямая соединительная линия 5792">
            <a:extLst>
              <a:ext uri="{FF2B5EF4-FFF2-40B4-BE49-F238E27FC236}">
                <a16:creationId xmlns:a16="http://schemas.microsoft.com/office/drawing/2014/main" id="{766CBDFC-6A25-4838-9B06-6254A24250A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937234" y="11797699"/>
            <a:ext cx="0" cy="522368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6" name="Прямая соединительная линия 5793">
            <a:extLst>
              <a:ext uri="{FF2B5EF4-FFF2-40B4-BE49-F238E27FC236}">
                <a16:creationId xmlns:a16="http://schemas.microsoft.com/office/drawing/2014/main" id="{BC76FD2C-EC74-427F-BE05-90861BD212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964097" y="3142649"/>
            <a:ext cx="0" cy="259741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grpSp>
        <p:nvGrpSpPr>
          <p:cNvPr id="7" name="Группа 5794">
            <a:extLst>
              <a:ext uri="{FF2B5EF4-FFF2-40B4-BE49-F238E27FC236}">
                <a16:creationId xmlns:a16="http://schemas.microsoft.com/office/drawing/2014/main" id="{24BB6EDC-862B-4CDD-B840-23C72E5B5606}"/>
              </a:ext>
            </a:extLst>
          </p:cNvPr>
          <p:cNvGrpSpPr>
            <a:grpSpLocks/>
          </p:cNvGrpSpPr>
          <p:nvPr/>
        </p:nvGrpSpPr>
        <p:grpSpPr bwMode="auto">
          <a:xfrm>
            <a:off x="1337544" y="1109939"/>
            <a:ext cx="5264190" cy="5095222"/>
            <a:chOff x="3630" y="7671"/>
            <a:chExt cx="4013" cy="3061"/>
          </a:xfrm>
        </p:grpSpPr>
        <p:grpSp>
          <p:nvGrpSpPr>
            <p:cNvPr id="8" name="Group 1941">
              <a:extLst>
                <a:ext uri="{FF2B5EF4-FFF2-40B4-BE49-F238E27FC236}">
                  <a16:creationId xmlns:a16="http://schemas.microsoft.com/office/drawing/2014/main" id="{2E17AB18-15E9-42D8-807C-A3D8841C1C0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0" y="7671"/>
              <a:ext cx="4013" cy="2766"/>
              <a:chOff x="1605" y="6143"/>
              <a:chExt cx="5930" cy="3973"/>
            </a:xfrm>
          </p:grpSpPr>
          <p:sp>
            <p:nvSpPr>
              <p:cNvPr id="11" name="Line 1942">
                <a:extLst>
                  <a:ext uri="{FF2B5EF4-FFF2-40B4-BE49-F238E27FC236}">
                    <a16:creationId xmlns:a16="http://schemas.microsoft.com/office/drawing/2014/main" id="{8AF07F44-9095-46C6-9D54-D95A9F6722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075" y="9298"/>
                <a:ext cx="766" cy="1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sp>
            <p:nvSpPr>
              <p:cNvPr id="12" name="Line 1943">
                <a:extLst>
                  <a:ext uri="{FF2B5EF4-FFF2-40B4-BE49-F238E27FC236}">
                    <a16:creationId xmlns:a16="http://schemas.microsoft.com/office/drawing/2014/main" id="{AA50BE6A-72F3-4212-A717-31A76BF921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702" y="9809"/>
                <a:ext cx="669" cy="0"/>
              </a:xfrm>
              <a:prstGeom prst="line">
                <a:avLst/>
              </a:prstGeom>
              <a:noFill/>
              <a:ln w="28575">
                <a:solidFill>
                  <a:srgbClr val="000000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ru-RU"/>
              </a:p>
            </p:txBody>
          </p:sp>
          <p:grpSp>
            <p:nvGrpSpPr>
              <p:cNvPr id="13" name="Group 1944">
                <a:extLst>
                  <a:ext uri="{FF2B5EF4-FFF2-40B4-BE49-F238E27FC236}">
                    <a16:creationId xmlns:a16="http://schemas.microsoft.com/office/drawing/2014/main" id="{3839F784-D1DC-4F84-9FFD-ED4921B67AD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605" y="6143"/>
                <a:ext cx="5930" cy="3973"/>
                <a:chOff x="1410" y="4613"/>
                <a:chExt cx="5930" cy="3973"/>
              </a:xfrm>
            </p:grpSpPr>
            <p:grpSp>
              <p:nvGrpSpPr>
                <p:cNvPr id="14" name="Group 1945">
                  <a:extLst>
                    <a:ext uri="{FF2B5EF4-FFF2-40B4-BE49-F238E27FC236}">
                      <a16:creationId xmlns:a16="http://schemas.microsoft.com/office/drawing/2014/main" id="{53DD77FC-4975-4ADA-BC1E-BA8E113EEB3A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895" y="7768"/>
                  <a:ext cx="1150" cy="716"/>
                  <a:chOff x="4177" y="7161"/>
                  <a:chExt cx="961" cy="567"/>
                </a:xfrm>
              </p:grpSpPr>
              <p:sp>
                <p:nvSpPr>
                  <p:cNvPr id="33" name="Line 1946">
                    <a:extLst>
                      <a:ext uri="{FF2B5EF4-FFF2-40B4-BE49-F238E27FC236}">
                        <a16:creationId xmlns:a16="http://schemas.microsoft.com/office/drawing/2014/main" id="{BB36DF66-1AB0-419A-A31B-6E8CC513D20E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577" y="7404"/>
                    <a:ext cx="1" cy="3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4" name="Line 1947">
                    <a:extLst>
                      <a:ext uri="{FF2B5EF4-FFF2-40B4-BE49-F238E27FC236}">
                        <a16:creationId xmlns:a16="http://schemas.microsoft.com/office/drawing/2014/main" id="{12F2054F-751E-435B-ADFB-456F70F1716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577" y="7404"/>
                    <a:ext cx="56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5" name="Line 1948">
                    <a:extLst>
                      <a:ext uri="{FF2B5EF4-FFF2-40B4-BE49-F238E27FC236}">
                        <a16:creationId xmlns:a16="http://schemas.microsoft.com/office/drawing/2014/main" id="{F5B2ADAE-06D4-4DA8-B246-016108EE69C6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137" y="7404"/>
                    <a:ext cx="1" cy="324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6" name="Line 1949">
                    <a:extLst>
                      <a:ext uri="{FF2B5EF4-FFF2-40B4-BE49-F238E27FC236}">
                        <a16:creationId xmlns:a16="http://schemas.microsoft.com/office/drawing/2014/main" id="{BE10F2E0-F3E1-4DE9-972F-F88B922F8CCC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4177" y="7161"/>
                    <a:ext cx="0" cy="567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7" name="Line 1950">
                    <a:extLst>
                      <a:ext uri="{FF2B5EF4-FFF2-40B4-BE49-F238E27FC236}">
                        <a16:creationId xmlns:a16="http://schemas.microsoft.com/office/drawing/2014/main" id="{C2DC5A28-A993-4DFA-B832-4CBE3E0257C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4817" y="7161"/>
                    <a:ext cx="1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grpSp>
              <p:nvGrpSpPr>
                <p:cNvPr id="15" name="Group 1951">
                  <a:extLst>
                    <a:ext uri="{FF2B5EF4-FFF2-40B4-BE49-F238E27FC236}">
                      <a16:creationId xmlns:a16="http://schemas.microsoft.com/office/drawing/2014/main" id="{0F183892-A022-4BAA-AEBA-6991CE7AEB31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172" y="7972"/>
                  <a:ext cx="3350" cy="614"/>
                  <a:chOff x="2737" y="7323"/>
                  <a:chExt cx="2800" cy="486"/>
                </a:xfrm>
              </p:grpSpPr>
              <p:sp>
                <p:nvSpPr>
                  <p:cNvPr id="26" name="Line 1952">
                    <a:extLst>
                      <a:ext uri="{FF2B5EF4-FFF2-40B4-BE49-F238E27FC236}">
                        <a16:creationId xmlns:a16="http://schemas.microsoft.com/office/drawing/2014/main" id="{6CD57DF3-3B91-407B-96E3-52238E5FF9D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737" y="7566"/>
                    <a:ext cx="0" cy="1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7" name="Line 1953">
                    <a:extLst>
                      <a:ext uri="{FF2B5EF4-FFF2-40B4-BE49-F238E27FC236}">
                        <a16:creationId xmlns:a16="http://schemas.microsoft.com/office/drawing/2014/main" id="{9E53C4C1-8CC4-4594-BA99-9F06E3354230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737" y="7566"/>
                    <a:ext cx="48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8" name="Line 1954">
                    <a:extLst>
                      <a:ext uri="{FF2B5EF4-FFF2-40B4-BE49-F238E27FC236}">
                        <a16:creationId xmlns:a16="http://schemas.microsoft.com/office/drawing/2014/main" id="{50D2871A-60ED-451E-BCD7-453CD14E3F0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3217" y="7566"/>
                    <a:ext cx="0" cy="162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29" name="Line 1955">
                    <a:extLst>
                      <a:ext uri="{FF2B5EF4-FFF2-40B4-BE49-F238E27FC236}">
                        <a16:creationId xmlns:a16="http://schemas.microsoft.com/office/drawing/2014/main" id="{8CDEDFBA-6BDD-49EC-BBAC-248224EC9E44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3697" y="7323"/>
                    <a:ext cx="1" cy="405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0" name="Line 1956">
                    <a:extLst>
                      <a:ext uri="{FF2B5EF4-FFF2-40B4-BE49-F238E27FC236}">
                        <a16:creationId xmlns:a16="http://schemas.microsoft.com/office/drawing/2014/main" id="{F132E42C-9E0D-4412-BB44-A9FBA5959267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2977" y="7323"/>
                    <a:ext cx="0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1" name="Line 1957">
                    <a:extLst>
                      <a:ext uri="{FF2B5EF4-FFF2-40B4-BE49-F238E27FC236}">
                        <a16:creationId xmlns:a16="http://schemas.microsoft.com/office/drawing/2014/main" id="{10C1E5E6-1D3C-4293-8DB4-E180E83AB422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>
                    <a:off x="2977" y="7323"/>
                    <a:ext cx="720" cy="0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  <p:sp>
                <p:nvSpPr>
                  <p:cNvPr id="32" name="Line 1958">
                    <a:extLst>
                      <a:ext uri="{FF2B5EF4-FFF2-40B4-BE49-F238E27FC236}">
                        <a16:creationId xmlns:a16="http://schemas.microsoft.com/office/drawing/2014/main" id="{2B3B5383-BC06-42D1-8A91-BCA2953097CF}"/>
                      </a:ext>
                    </a:extLst>
                  </p:cNvPr>
                  <p:cNvSpPr>
                    <a:spLocks noChangeShapeType="1"/>
                  </p:cNvSpPr>
                  <p:nvPr/>
                </p:nvSpPr>
                <p:spPr bwMode="auto">
                  <a:xfrm flipV="1">
                    <a:off x="5537" y="7566"/>
                    <a:ext cx="0" cy="243"/>
                  </a:xfrm>
                  <a:prstGeom prst="line">
                    <a:avLst/>
                  </a:prstGeom>
                  <a:noFill/>
                  <a:ln w="28575">
                    <a:solidFill>
                      <a:srgbClr val="000000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 vert="horz" wrap="square" lIns="91440" tIns="45720" rIns="91440" bIns="45720" numCol="1" anchor="t" anchorCtr="0" compatLnSpc="1">
                    <a:prstTxWarp prst="textNoShape">
                      <a:avLst/>
                    </a:prstTxWarp>
                  </a:bodyPr>
                  <a:lstStyle/>
                  <a:p>
                    <a:endParaRPr lang="ru-RU"/>
                  </a:p>
                </p:txBody>
              </p:sp>
            </p:grpSp>
            <p:sp>
              <p:nvSpPr>
                <p:cNvPr id="16" name="Line 1959">
                  <a:extLst>
                    <a:ext uri="{FF2B5EF4-FFF2-40B4-BE49-F238E27FC236}">
                      <a16:creationId xmlns:a16="http://schemas.microsoft.com/office/drawing/2014/main" id="{E2087722-B4B4-4911-AC8E-EF94077FDB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6191" y="8279"/>
                  <a:ext cx="0" cy="30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7" name="Line 1960">
                  <a:extLst>
                    <a:ext uri="{FF2B5EF4-FFF2-40B4-BE49-F238E27FC236}">
                      <a16:creationId xmlns:a16="http://schemas.microsoft.com/office/drawing/2014/main" id="{CCFA535A-4615-4ADA-BEB0-16FF07C4709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4278" y="6641"/>
                  <a:ext cx="0" cy="1126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8" name="Line 1961">
                  <a:extLst>
                    <a:ext uri="{FF2B5EF4-FFF2-40B4-BE49-F238E27FC236}">
                      <a16:creationId xmlns:a16="http://schemas.microsoft.com/office/drawing/2014/main" id="{9D59743E-0F83-46D4-BF6D-63D2FED1BF2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278" y="6641"/>
                  <a:ext cx="1627" cy="2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19" name="Line 1962">
                  <a:extLst>
                    <a:ext uri="{FF2B5EF4-FFF2-40B4-BE49-F238E27FC236}">
                      <a16:creationId xmlns:a16="http://schemas.microsoft.com/office/drawing/2014/main" id="{D136440C-D37D-4FD1-B098-632C09C8AF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5905" y="6641"/>
                  <a:ext cx="1" cy="1638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0" name="Line 1963">
                  <a:extLst>
                    <a:ext uri="{FF2B5EF4-FFF2-40B4-BE49-F238E27FC236}">
                      <a16:creationId xmlns:a16="http://schemas.microsoft.com/office/drawing/2014/main" id="{0CB6DFEE-796C-4ED0-A0B5-81470BAE36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2938" y="4901"/>
                  <a:ext cx="0" cy="3071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1" name="Line 1964">
                  <a:extLst>
                    <a:ext uri="{FF2B5EF4-FFF2-40B4-BE49-F238E27FC236}">
                      <a16:creationId xmlns:a16="http://schemas.microsoft.com/office/drawing/2014/main" id="{23C0349F-A3E7-4572-96FD-9187A86A8C5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938" y="4901"/>
                  <a:ext cx="2201" cy="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2" name="Line 1965">
                  <a:extLst>
                    <a:ext uri="{FF2B5EF4-FFF2-40B4-BE49-F238E27FC236}">
                      <a16:creationId xmlns:a16="http://schemas.microsoft.com/office/drawing/2014/main" id="{6715DD68-D70F-4CA2-AD65-FAD017F327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5139" y="4901"/>
                  <a:ext cx="1" cy="1740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3" name="Line 1966">
                  <a:extLst>
                    <a:ext uri="{FF2B5EF4-FFF2-40B4-BE49-F238E27FC236}">
                      <a16:creationId xmlns:a16="http://schemas.microsoft.com/office/drawing/2014/main" id="{C38B9188-B1F6-4D7D-B812-F968FF93A0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7340" y="4697"/>
                  <a:ext cx="0" cy="388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round/>
                  <a:headEnd/>
                  <a:tailEnd type="arrow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4" name="Line 1967">
                  <a:extLst>
                    <a:ext uri="{FF2B5EF4-FFF2-40B4-BE49-F238E27FC236}">
                      <a16:creationId xmlns:a16="http://schemas.microsoft.com/office/drawing/2014/main" id="{13155331-5AEE-48C8-8AD4-C7F6DB38C9D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3991" y="4613"/>
                  <a:ext cx="0" cy="307"/>
                </a:xfrm>
                <a:prstGeom prst="line">
                  <a:avLst/>
                </a:prstGeom>
                <a:noFill/>
                <a:ln w="28575">
                  <a:solidFill>
                    <a:srgbClr val="000000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ru-RU"/>
                </a:p>
              </p:txBody>
            </p:sp>
            <p:sp>
              <p:nvSpPr>
                <p:cNvPr id="25" name="Line 1968">
                  <a:extLst>
                    <a:ext uri="{FF2B5EF4-FFF2-40B4-BE49-F238E27FC236}">
                      <a16:creationId xmlns:a16="http://schemas.microsoft.com/office/drawing/2014/main" id="{258C0394-F92E-4CEB-8774-8C3B64D3E3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10" y="7478"/>
                  <a:ext cx="5928" cy="19"/>
                </a:xfrm>
                <a:prstGeom prst="line">
                  <a:avLst/>
                </a:prstGeom>
                <a:noFill/>
                <a:ln w="19050">
                  <a:solidFill>
                    <a:srgbClr val="000000"/>
                  </a:solidFill>
                  <a:prstDash val="sysDot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r>
                    <a:rPr lang="en-US" dirty="0"/>
                    <a:t>                                                                        </a:t>
                  </a:r>
                  <a:endParaRPr lang="ru-RU" dirty="0"/>
                </a:p>
              </p:txBody>
            </p:sp>
          </p:grpSp>
        </p:grpSp>
        <p:sp>
          <p:nvSpPr>
            <p:cNvPr id="9" name="Text Box 1969">
              <a:extLst>
                <a:ext uri="{FF2B5EF4-FFF2-40B4-BE49-F238E27FC236}">
                  <a16:creationId xmlns:a16="http://schemas.microsoft.com/office/drawing/2014/main" id="{15805E0D-978C-4C4D-84A1-CA1DDDC3D52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56" y="10359"/>
              <a:ext cx="3586" cy="3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0813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AV   AN    AS    BA   BR    BU   CI     CY</a:t>
              </a:r>
              <a:endParaRPr kumimoji="0" lang="en-GB" altLang="ru-RU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Text Box 1970">
              <a:extLst>
                <a:ext uri="{FF2B5EF4-FFF2-40B4-BE49-F238E27FC236}">
                  <a16:creationId xmlns:a16="http://schemas.microsoft.com/office/drawing/2014/main" id="{AFF2C220-5C95-41CD-89D3-8BC308B7F2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2" y="9396"/>
              <a:ext cx="2843" cy="34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150813" algn="just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GB" altLang="ru-RU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" panose="02020603050405020304" pitchFamily="18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     F         G               H      </a:t>
              </a:r>
              <a:endParaRPr kumimoji="0" lang="en-GB" altLang="ru-RU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sp>
        <p:nvSpPr>
          <p:cNvPr id="39" name="Rectangle 38">
            <a:extLst>
              <a:ext uri="{FF2B5EF4-FFF2-40B4-BE49-F238E27FC236}">
                <a16:creationId xmlns:a16="http://schemas.microsoft.com/office/drawing/2014/main" id="{90367A89-B9BE-4D5C-A6E8-1667B1AB83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24974" y="2118695"/>
            <a:ext cx="5686876" cy="10464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ru-RU" altLang="ru-RU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05350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635114" cy="5381157"/>
          </a:xfrm>
        </p:spPr>
        <p:txBody>
          <a:bodyPr>
            <a:normAutofit/>
          </a:bodyPr>
          <a:lstStyle/>
          <a:p>
            <a:r>
              <a:rPr lang="en-US" b="1" dirty="0"/>
              <a:t> Two types of algorithms: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</a:t>
            </a:r>
            <a:r>
              <a:rPr lang="en-US" sz="5400" b="1" dirty="0"/>
              <a:t>agglomerative  (bottom-up)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  divisive   (up-down)</a:t>
            </a:r>
            <a:endParaRPr lang="ru-RU" sz="54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8526C64-29B0-4072-ACAE-39F066D50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A67E715-165B-4979-9E12-6A064BF97C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8968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4"/>
            <a:ext cx="10635114" cy="5381157"/>
          </a:xfrm>
        </p:spPr>
        <p:txBody>
          <a:bodyPr>
            <a:normAutofit/>
          </a:bodyPr>
          <a:lstStyle/>
          <a:p>
            <a:r>
              <a:rPr lang="en-US" b="1" dirty="0"/>
              <a:t>       Two popular criteria (out of many others): </a:t>
            </a:r>
            <a:br>
              <a:rPr lang="en-US" b="1" dirty="0"/>
            </a:br>
            <a:br>
              <a:rPr lang="en-US" b="1" dirty="0"/>
            </a:br>
            <a:r>
              <a:rPr lang="en-US" b="1" dirty="0"/>
              <a:t>                 		</a:t>
            </a:r>
            <a:r>
              <a:rPr lang="en-US" sz="5400" b="1" dirty="0"/>
              <a:t>Square error</a:t>
            </a:r>
            <a:br>
              <a:rPr lang="en-US" sz="5400" b="1" dirty="0"/>
            </a:br>
            <a:br>
              <a:rPr lang="en-US" sz="5400" b="1" dirty="0"/>
            </a:br>
            <a:br>
              <a:rPr lang="en-US" sz="5400" b="1" dirty="0"/>
            </a:br>
            <a:r>
              <a:rPr lang="en-US" sz="5400" b="1" dirty="0"/>
              <a:t>            	Nearest Neighbor NN</a:t>
            </a:r>
            <a:endParaRPr lang="ru-RU" sz="5400" b="1" dirty="0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04A0534-CFC8-42FB-A865-656409385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AF039A2-FC54-47EE-9B65-7479C22CA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69489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1/</a:t>
            </a:r>
            <a:r>
              <a:rPr lang="ru-RU" b="1" dirty="0"/>
              <a:t>Агломеративный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31520"/>
            <a:ext cx="11704319" cy="5900285"/>
          </a:xfrm>
        </p:spPr>
        <p:txBody>
          <a:bodyPr>
            <a:noAutofit/>
          </a:bodyPr>
          <a:lstStyle/>
          <a:p>
            <a:r>
              <a:rPr lang="ru-RU" sz="3600" b="1" dirty="0"/>
              <a:t>              </a:t>
            </a:r>
            <a:r>
              <a:rPr lang="en-US" sz="3600" b="1" dirty="0"/>
              <a:t>Step 1: Start </a:t>
            </a:r>
            <a:r>
              <a:rPr lang="en-US" sz="3600" dirty="0"/>
              <a:t>– </a:t>
            </a:r>
            <a:endParaRPr lang="ru-RU" sz="3600" dirty="0"/>
          </a:p>
          <a:p>
            <a:endParaRPr lang="en-US" sz="3600" dirty="0"/>
          </a:p>
          <a:p>
            <a:pPr marL="0" indent="0">
              <a:buNone/>
            </a:pPr>
            <a:r>
              <a:rPr lang="ru-RU" sz="3600" dirty="0"/>
              <a:t>- </a:t>
            </a:r>
            <a:r>
              <a:rPr lang="en-US" sz="3600" dirty="0"/>
              <a:t>Trivial partition of the set of objects represented by their indices in N singletons: S={{1}, {2}, …, {</a:t>
            </a:r>
            <a:r>
              <a:rPr lang="en-US" sz="3600" dirty="0" err="1"/>
              <a:t>i</a:t>
            </a:r>
            <a:r>
              <a:rPr lang="en-US" sz="3600" dirty="0"/>
              <a:t>}, …, {N}} </a:t>
            </a:r>
          </a:p>
          <a:p>
            <a:pPr marL="0" indent="0">
              <a:buNone/>
            </a:pPr>
            <a:endParaRPr lang="ru-RU" sz="3600" dirty="0"/>
          </a:p>
          <a:p>
            <a:pPr marL="0" indent="0">
              <a:buNone/>
            </a:pPr>
            <a:r>
              <a:rPr lang="ru-RU" sz="3600" dirty="0"/>
              <a:t>- </a:t>
            </a:r>
            <a:r>
              <a:rPr lang="en-US" sz="3600" dirty="0"/>
              <a:t>(Dis)similarity function D=(d(</a:t>
            </a:r>
            <a:r>
              <a:rPr lang="en-US" sz="3600" dirty="0" err="1"/>
              <a:t>i,j</a:t>
            </a:r>
            <a:r>
              <a:rPr lang="en-US" sz="3600" dirty="0"/>
              <a:t>)), </a:t>
            </a:r>
            <a:r>
              <a:rPr lang="en-US" sz="3600" dirty="0" err="1"/>
              <a:t>i,j</a:t>
            </a:r>
            <a:r>
              <a:rPr lang="en-US" sz="3600" dirty="0"/>
              <a:t>= 1, 2,…, N </a:t>
            </a:r>
            <a:endParaRPr lang="ru-RU" sz="3600" dirty="0"/>
          </a:p>
          <a:p>
            <a:pPr marL="0" indent="0">
              <a:buNone/>
            </a:pPr>
            <a:r>
              <a:rPr lang="en-US" sz="3600" dirty="0"/>
              <a:t>(either distances or similarities from the object-to-feature data, or raw network interaction data)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A6A7FF3-38DA-415C-BA7E-6C68C4A52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4F5F72D-A4CA-4676-BC72-1162A8E0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552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2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1" y="731520"/>
            <a:ext cx="11170920" cy="5900285"/>
          </a:xfrm>
        </p:spPr>
        <p:txBody>
          <a:bodyPr>
            <a:noAutofit/>
          </a:bodyPr>
          <a:lstStyle/>
          <a:p>
            <a:pPr lvl="2"/>
            <a:r>
              <a:rPr lang="en-US" sz="2800" b="1" dirty="0"/>
              <a:t>General step:</a:t>
            </a:r>
            <a:r>
              <a:rPr lang="en-US" sz="2800" dirty="0"/>
              <a:t> given partition S ={S1, S2,…, </a:t>
            </a:r>
            <a:r>
              <a:rPr lang="en-US" sz="2800" dirty="0" err="1"/>
              <a:t>Sm</a:t>
            </a:r>
            <a:r>
              <a:rPr lang="en-US" sz="2800" dirty="0"/>
              <a:t>} and between-cluster dis(similarity) function d(</a:t>
            </a:r>
            <a:r>
              <a:rPr lang="en-US" sz="2800" dirty="0" err="1"/>
              <a:t>s,t</a:t>
            </a:r>
            <a:r>
              <a:rPr lang="en-US" sz="2800" dirty="0"/>
              <a:t>) (</a:t>
            </a:r>
            <a:r>
              <a:rPr lang="en-US" sz="2800" dirty="0" err="1"/>
              <a:t>s,t</a:t>
            </a:r>
            <a:r>
              <a:rPr lang="en-US" sz="2800" dirty="0"/>
              <a:t>=1,…, m),</a:t>
            </a:r>
          </a:p>
          <a:p>
            <a:pPr lvl="1"/>
            <a:r>
              <a:rPr lang="en-US" sz="2800" b="1" dirty="0"/>
              <a:t>G1:</a:t>
            </a:r>
            <a:r>
              <a:rPr lang="en-US" sz="2800" dirty="0"/>
              <a:t> Find s*, t* minimizing dissimilarity d(</a:t>
            </a:r>
            <a:r>
              <a:rPr lang="en-US" sz="2800" dirty="0" err="1"/>
              <a:t>s,t</a:t>
            </a:r>
            <a:r>
              <a:rPr lang="en-US" sz="2800" dirty="0"/>
              <a:t>) (maximizing similarity) – a costly operation</a:t>
            </a:r>
          </a:p>
          <a:p>
            <a:pPr lvl="1"/>
            <a:r>
              <a:rPr lang="en-US" sz="2800" b="1" dirty="0"/>
              <a:t>G2:</a:t>
            </a:r>
            <a:r>
              <a:rPr lang="en-US" sz="2800" dirty="0"/>
              <a:t> Merge clusters Ss* and St* to form Ss*t*=Ss* </a:t>
            </a:r>
            <a:r>
              <a:rPr lang="en-US" sz="2800" dirty="0">
                <a:sym typeface="Symbol" panose="05050102010706020507" pitchFamily="18" charset="2"/>
              </a:rPr>
              <a:t> St*</a:t>
            </a:r>
          </a:p>
          <a:p>
            <a:pPr lvl="1"/>
            <a:r>
              <a:rPr lang="en-US" sz="2800" b="1" dirty="0"/>
              <a:t>G3:</a:t>
            </a:r>
            <a:r>
              <a:rPr lang="en-US" sz="2800" dirty="0"/>
              <a:t> Compute (dis)similarity between Ss*t* and every other cluster </a:t>
            </a:r>
            <a:r>
              <a:rPr lang="en-US" sz="2800" dirty="0" err="1"/>
              <a:t>Su</a:t>
            </a:r>
            <a:r>
              <a:rPr lang="en-US" sz="2800" dirty="0"/>
              <a:t> to form a new (dis)similarity matrix</a:t>
            </a:r>
          </a:p>
          <a:p>
            <a:pPr lvl="1"/>
            <a:r>
              <a:rPr lang="en-US" sz="2800" b="1" dirty="0"/>
              <a:t>G4:</a:t>
            </a:r>
            <a:r>
              <a:rPr lang="en-US" sz="2800" dirty="0"/>
              <a:t> Define and compute value of height h(Ss*t*)</a:t>
            </a:r>
            <a:endParaRPr lang="ru-RU" sz="2800" dirty="0"/>
          </a:p>
          <a:p>
            <a:pPr lvl="1"/>
            <a:endParaRPr lang="en-US" sz="2800" dirty="0"/>
          </a:p>
          <a:p>
            <a:r>
              <a:rPr lang="en-US" sz="3200" b="1" dirty="0"/>
              <a:t>Test</a:t>
            </a:r>
            <a:r>
              <a:rPr lang="en-US" sz="2800" b="1" dirty="0"/>
              <a:t>:</a:t>
            </a:r>
            <a:r>
              <a:rPr lang="en-US" sz="2800" dirty="0"/>
              <a:t> Stopping condition. If Yes, stop; output the hierarchy. If not, m:= m-1 and go to </a:t>
            </a:r>
            <a:r>
              <a:rPr lang="en-US" sz="2800" b="1" dirty="0"/>
              <a:t>G1</a:t>
            </a:r>
            <a:r>
              <a:rPr lang="en-US" sz="2800" dirty="0"/>
              <a:t>.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D7E96785-6010-4695-8E34-C699FBBD3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720FBDB-F63D-4274-98B9-F22253275F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928979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512DC88-FEC6-4EF4-8CA4-40579BDBA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823" y="105243"/>
            <a:ext cx="10515600" cy="626277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   Agglomerative clustering, 3</a:t>
            </a:r>
            <a:endParaRPr lang="ru-RU" b="1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63E6C5-1546-4A3E-BDA1-4024E1D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2880" y="731520"/>
            <a:ext cx="11810197" cy="5900285"/>
          </a:xfrm>
        </p:spPr>
        <p:txBody>
          <a:bodyPr>
            <a:noAutofit/>
          </a:bodyPr>
          <a:lstStyle/>
          <a:p>
            <a:pPr marL="457200" lvl="1" indent="0">
              <a:buNone/>
            </a:pPr>
            <a:r>
              <a:rPr lang="ru-RU" sz="3200" b="1" dirty="0"/>
              <a:t>		</a:t>
            </a:r>
            <a:r>
              <a:rPr lang="en-US" sz="3200" b="1" dirty="0"/>
              <a:t>Different </a:t>
            </a:r>
            <a:r>
              <a:rPr lang="en-US" sz="3200" b="1" dirty="0" err="1"/>
              <a:t>AgglClus</a:t>
            </a:r>
            <a:r>
              <a:rPr lang="en-US" sz="3200" b="1" dirty="0"/>
              <a:t> Algorithms differ by only this:</a:t>
            </a:r>
          </a:p>
          <a:p>
            <a:pPr lvl="1"/>
            <a:endParaRPr lang="en-US" sz="3200" b="1" dirty="0"/>
          </a:p>
          <a:p>
            <a:pPr lvl="1"/>
            <a:r>
              <a:rPr lang="en-US" sz="3200" b="1" dirty="0"/>
              <a:t>G3:</a:t>
            </a:r>
            <a:r>
              <a:rPr lang="en-US" sz="3200" dirty="0"/>
              <a:t> Compute (dis)similarity between Ss*t* and every other cluster </a:t>
            </a:r>
            <a:r>
              <a:rPr lang="en-US" sz="3200" dirty="0" err="1"/>
              <a:t>Su</a:t>
            </a:r>
            <a:r>
              <a:rPr lang="en-US" sz="3200" dirty="0"/>
              <a:t> to form a new (dis)similarity matrix</a:t>
            </a:r>
          </a:p>
          <a:p>
            <a:pPr marL="457200" lvl="1" indent="0">
              <a:buNone/>
            </a:pPr>
            <a:endParaRPr lang="en-US" sz="3200" dirty="0"/>
          </a:p>
          <a:p>
            <a:pPr marL="457200" lvl="1" indent="0">
              <a:buNone/>
            </a:pPr>
            <a:r>
              <a:rPr lang="en-US" sz="4000" b="1" dirty="0"/>
              <a:t>Two most popular:</a:t>
            </a:r>
          </a:p>
          <a:p>
            <a:pPr lvl="1"/>
            <a:r>
              <a:rPr lang="en-US" sz="3600" b="1" dirty="0">
                <a:solidFill>
                  <a:schemeClr val="accent1"/>
                </a:solidFill>
              </a:rPr>
              <a:t>Nearest neighbor </a:t>
            </a:r>
            <a:r>
              <a:rPr lang="en-US" sz="3600" dirty="0"/>
              <a:t>(according to dis(similarity) between the nearest points from clusters)</a:t>
            </a:r>
          </a:p>
          <a:p>
            <a:pPr lvl="1"/>
            <a:r>
              <a:rPr lang="en-US" sz="3600" b="1" dirty="0">
                <a:solidFill>
                  <a:schemeClr val="accent1"/>
                </a:solidFill>
              </a:rPr>
              <a:t>Ward algorithm</a:t>
            </a:r>
            <a:r>
              <a:rPr lang="en-US" sz="3600" b="1" dirty="0"/>
              <a:t> </a:t>
            </a:r>
            <a:r>
              <a:rPr lang="en-US" sz="3600" dirty="0"/>
              <a:t>(according to change in the square error criterion) </a:t>
            </a:r>
          </a:p>
          <a:p>
            <a:pPr marL="457200" lvl="1" indent="0">
              <a:buNone/>
            </a:pPr>
            <a:r>
              <a:rPr lang="en-US" sz="3600" dirty="0"/>
              <a:t>In both agglomerative and divisive versions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6099CFE-9A83-4D4B-AFCD-9A6A0FD77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BacDA2024 Lecture 10: Hierarchical Clustering</a:t>
            </a:r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82E552C-18BA-44D8-AF3C-7FE0E70EC0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84919B-8388-487F-A947-0A669CEF602D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59842307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Легкий дым</Template>
  <TotalTime>11240</TotalTime>
  <Words>2452</Words>
  <Application>Microsoft Office PowerPoint</Application>
  <PresentationFormat>Широкоэкранный</PresentationFormat>
  <Paragraphs>341</Paragraphs>
  <Slides>30</Slides>
  <Notes>0</Notes>
  <HiddenSlides>0</HiddenSlides>
  <MMClips>0</MMClips>
  <ScaleCrop>false</ScaleCrop>
  <HeadingPairs>
    <vt:vector size="8" baseType="variant">
      <vt:variant>
        <vt:lpstr>Использованные шрифты</vt:lpstr>
      </vt:variant>
      <vt:variant>
        <vt:i4>9</vt:i4>
      </vt:variant>
      <vt:variant>
        <vt:lpstr>Тема</vt:lpstr>
      </vt:variant>
      <vt:variant>
        <vt:i4>1</vt:i4>
      </vt:variant>
      <vt:variant>
        <vt:lpstr>Внедренные серверы OLE</vt:lpstr>
      </vt:variant>
      <vt:variant>
        <vt:i4>1</vt:i4>
      </vt:variant>
      <vt:variant>
        <vt:lpstr>Заголовки слайдов</vt:lpstr>
      </vt:variant>
      <vt:variant>
        <vt:i4>30</vt:i4>
      </vt:variant>
    </vt:vector>
  </HeadingPairs>
  <TitlesOfParts>
    <vt:vector size="41" baseType="lpstr">
      <vt:lpstr>Arial</vt:lpstr>
      <vt:lpstr>Arial Black</vt:lpstr>
      <vt:lpstr>Calibri</vt:lpstr>
      <vt:lpstr>Cambria Math</vt:lpstr>
      <vt:lpstr>Century Gothic</vt:lpstr>
      <vt:lpstr>Symbol</vt:lpstr>
      <vt:lpstr>Times</vt:lpstr>
      <vt:lpstr>Times New Roman</vt:lpstr>
      <vt:lpstr>Wingdings 3</vt:lpstr>
      <vt:lpstr>Легкий дым</vt:lpstr>
      <vt:lpstr>Equation.DSMT4</vt:lpstr>
      <vt:lpstr>БакЛекция 10_2024:  Иерархический кластер-анализ.  Агломеративные и дивизивные методы.</vt:lpstr>
      <vt:lpstr>Основные понятия лекции 9: Бутстрэп</vt:lpstr>
      <vt:lpstr>Содержание</vt:lpstr>
      <vt:lpstr>Cluster Hierarchy: Binary rooted tree</vt:lpstr>
      <vt:lpstr> Two types of algorithms:         agglomerative  (bottom-up)       divisive   (up-down)</vt:lpstr>
      <vt:lpstr>       Two popular criteria (out of many others):                      Square error                Nearest Neighbor NN</vt:lpstr>
      <vt:lpstr>   Agglomerative clustering, 1/Агломеративный</vt:lpstr>
      <vt:lpstr>   Agglomerative clustering, 2</vt:lpstr>
      <vt:lpstr>   Agglomerative clustering, 3</vt:lpstr>
      <vt:lpstr>   Divisive clustering: building cluster hierarchy up-down </vt:lpstr>
      <vt:lpstr>Ward algorithm,  both divisive and agglomerative,   based on the so-called Ward distance</vt:lpstr>
      <vt:lpstr>Ward distance between clusters Sk and Sl  (to be derived further on)</vt:lpstr>
      <vt:lpstr>Ward distance between clusters Sk and Sl  (to be derived further on)</vt:lpstr>
      <vt:lpstr>Ward distance is the difference between K-means criterion values before and after merging clusters</vt:lpstr>
      <vt:lpstr>Derivation of Ward distance, 1:</vt:lpstr>
      <vt:lpstr>Since c_(k∪l,v)=c_kv+N_l (c_lν-c_kν)/(N_k+N_l)=c_lv+N_k (c_kν-c_lν)/(N_k+N_l)   and (a+b)2 =a2+b2+2ab:</vt:lpstr>
      <vt:lpstr>As proven above,</vt:lpstr>
      <vt:lpstr>With a similar trick at Sl, </vt:lpstr>
      <vt:lpstr>NN clustering relates to the graph-theoretic concept of Minimum Spanning Tree (MST), 1</vt:lpstr>
      <vt:lpstr>NN clustering relates to the graph-theoretic concept of Minimum Spanning Tree (MST), 2</vt:lpstr>
      <vt:lpstr>Prim’s algorithm for MST: Building MST T by adding nodes one-by-one (greedy)</vt:lpstr>
      <vt:lpstr>Презентация PowerPoint</vt:lpstr>
      <vt:lpstr>Презентация PowerPoint</vt:lpstr>
      <vt:lpstr>Презентация PowerPoint</vt:lpstr>
      <vt:lpstr>Презентация PowerPoint</vt:lpstr>
      <vt:lpstr>Convert an MST to a Nearest Neighbor  Hierarchy/Partition</vt:lpstr>
      <vt:lpstr>Презентация PowerPoint</vt:lpstr>
      <vt:lpstr>Презентация PowerPoint</vt:lpstr>
      <vt:lpstr>Презентация PowerPoint</vt:lpstr>
      <vt:lpstr>Основные понятия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Hierarchical clustering</dc:title>
  <dc:creator>Boris Mirkin</dc:creator>
  <cp:lastModifiedBy>Boris Mirkin</cp:lastModifiedBy>
  <cp:revision>64</cp:revision>
  <dcterms:created xsi:type="dcterms:W3CDTF">2018-11-01T09:35:41Z</dcterms:created>
  <dcterms:modified xsi:type="dcterms:W3CDTF">2024-11-19T08:23:56Z</dcterms:modified>
</cp:coreProperties>
</file>