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99" r:id="rId2"/>
    <p:sldId id="419" r:id="rId3"/>
    <p:sldId id="400" r:id="rId4"/>
    <p:sldId id="305" r:id="rId5"/>
    <p:sldId id="403" r:id="rId6"/>
    <p:sldId id="401" r:id="rId7"/>
    <p:sldId id="402" r:id="rId8"/>
    <p:sldId id="320" r:id="rId9"/>
    <p:sldId id="321" r:id="rId10"/>
    <p:sldId id="322" r:id="rId11"/>
    <p:sldId id="259" r:id="rId12"/>
    <p:sldId id="324" r:id="rId13"/>
    <p:sldId id="326" r:id="rId14"/>
    <p:sldId id="325" r:id="rId15"/>
    <p:sldId id="404" r:id="rId16"/>
    <p:sldId id="405" r:id="rId17"/>
    <p:sldId id="406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8" r:id="rId28"/>
    <p:sldId id="420" r:id="rId29"/>
    <p:sldId id="417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FE828-917E-4084-B558-627D2E641D8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042C9-E620-4553-B998-11DE5D98E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8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946A6-F873-4D6C-B4A6-658E68BE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838380-2C35-44D4-BD02-75CD55C83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AE01A-C78E-49F5-BB38-9DD2753D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6643-BD2A-499F-800C-435F27F22689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2B4739-0770-44D1-A59C-EF947C5A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E8A1-3BA0-421B-9A20-35F38CF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9B8C2-E655-4E06-86E2-CB170D6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29A596-364C-4D77-8BA6-A47C2D6F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7B194-FF2E-467E-9F50-F350AA38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1701-CAB5-41D9-BAAA-4BCBA89977D3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3C03B-94AB-4D33-A9DB-A40A16C3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21EB2-D341-429D-8D0D-FA3A65AB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53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AE079D-66F9-423D-86F9-5E047ADA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85076F-FA6A-4CB0-BDF1-92B33CC50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BC494-928F-40DD-BD29-87B93C57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4A36-0BAA-434B-9380-3FBD6CD5AD48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C5F83-6EC5-4C7B-B28C-999F48E8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5E082-B45B-4A0C-B264-E5575E57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EBB60-DC65-4427-A9CD-57124FCE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F60D6-F704-4884-B90E-3D824C6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7D0D9-EAED-4FCB-90F1-D3F1616D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5977-73B0-4445-A2A4-2CD466D79E88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DEDA1-B4DC-45F2-A97A-1240768E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9F83B-065D-4922-AA05-84F5C312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B5335-43AE-444F-B8AA-9469AAD1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7BA7E-F16C-474C-99D8-99F38474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47229-49F8-4BBE-937D-405D4764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8B43-D951-4B98-B945-B9E933CE95C9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F597E-D0DC-4281-B729-F7BD407B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B4442-E956-47BF-BE5B-3F351C9B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2C941-9272-46F1-A62E-7830F039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1B325-946A-4F78-AA80-777D3C26B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6A139D-7FF3-425D-A8AD-1F7264D9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3022EE-0E4E-4784-8D9E-C13938C2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8C61-0569-4037-9B1D-4AD30E62A02A}" type="datetime1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00F02-A9EE-458D-885C-BFD7A50D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6B20B-E044-42C0-93F0-70D46BC2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C976-DA0B-4B05-8B3A-C633CAEE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040454-69F7-443A-97D9-2E02B18F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CD9878-786D-4354-B0B8-892B15B4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B39A71-9DD0-4B41-ABB0-ABA66557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80ADFF-9364-4383-8F30-9DB1A6D82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C9F071-8C9F-4AE3-A0CB-6F9621DE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B5C-5F35-4584-A64A-C59A53D97F8B}" type="datetime1">
              <a:rPr lang="ru-RU" smtClean="0"/>
              <a:t>09.09.2024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ECFEB4-408F-4958-A640-93BE2ED6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5E2E68-10A3-42F2-AF95-9653D701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6E59B-C82E-45CF-8999-EF5BACAB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84D5F-08D1-4C13-894F-A83A07E3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6696-FDA3-47A6-BF57-34C4EA651CAF}" type="datetime1">
              <a:rPr lang="ru-RU" smtClean="0"/>
              <a:t>09.09.2024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CB0422-B536-45A0-B208-0D8A24BC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9FE061-63AE-43AD-B950-263F3C3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51A6E0-D387-4361-BB50-A2E585C1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668-D2AB-4541-BD38-DB2CF79EC677}" type="datetime1">
              <a:rPr lang="ru-RU" smtClean="0"/>
              <a:t>09.09.2024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B686ED-9A6A-47C4-9682-C31EE061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11C3D3-3C17-4081-AC14-F74FD7A6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2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C0C06-F840-4F86-8AD7-B7552971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5795D-A278-499D-8564-0347D030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6F1334-1052-45F4-A5CB-A5715463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B2074-7985-4E65-A2C7-F6BA11CB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F71D-58CA-4948-A4BC-FC0E32C36AE3}" type="datetime1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9CCF89-FA61-4EE9-B5E2-0517BEA3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4E065-3F32-4058-BF19-3C2AE508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3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A5C55-3B62-473A-BE67-81F603E9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658429-9D83-4C02-8224-B7AC17D43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76D163-A1FC-41CD-AFB2-8042545D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FCBA74-9718-4B05-A864-17916E9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8E5-1946-4F25-B5A0-CC08C3DE285C}" type="datetime1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0436A-B7DB-4FCB-BFC3-162CF937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D1E6E7-BE00-4940-9C84-7BE89DB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57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E16B-D034-416E-A633-014F670F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D58A73-12BD-461F-B35E-2D66CEAE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58D44-564D-4345-86E1-CBABAF2EB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46E1-9D84-4497-9990-E8C8C1FE4F49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AA9B29-BBC2-4DF4-89B7-87585606E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3DCE1-BB7B-4D89-AA24-22464D3B2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6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421" y="387652"/>
            <a:ext cx="10115103" cy="1296144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  </a:t>
            </a:r>
            <a:r>
              <a:rPr lang="ru-RU" sz="5300" dirty="0"/>
              <a:t>Основные методы анализа данных</a:t>
            </a:r>
            <a:br>
              <a:rPr lang="en-US" sz="5300" dirty="0"/>
            </a:br>
            <a:r>
              <a:rPr lang="en-US" sz="5300" dirty="0"/>
              <a:t> </a:t>
            </a:r>
            <a:r>
              <a:rPr lang="ru-RU" sz="3100" dirty="0"/>
              <a:t>Лекция</a:t>
            </a:r>
            <a:r>
              <a:rPr lang="en-US" sz="3100" dirty="0"/>
              <a:t> </a:t>
            </a:r>
            <a:r>
              <a:rPr lang="ru-RU" sz="3100" dirty="0"/>
              <a:t>3, 202</a:t>
            </a:r>
            <a:r>
              <a:rPr lang="en-US" sz="3100" dirty="0"/>
              <a:t>4: </a:t>
            </a:r>
            <a:r>
              <a:rPr lang="ru-RU" sz="3100" dirty="0"/>
              <a:t>Линейная регрессия и нейронные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1284" y="1683796"/>
            <a:ext cx="9689432" cy="4464496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курса – научить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методам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используемым в анализе данных, с тем, чтобы освоив его, студент мог бы разработать аналогичные методы для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новых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задач/ на других типах данных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освоения систем таких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scikit-learn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можно использовать без какого-либо понимания методов</a:t>
            </a:r>
          </a:p>
          <a:p>
            <a:pPr algn="l"/>
            <a:endParaRPr lang="ru-RU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1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10E05-39DC-4151-B0DB-87B062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  <a:r>
              <a:rPr lang="ru-RU" dirty="0"/>
              <a:t>, 3</a:t>
            </a:r>
            <a:br>
              <a:rPr lang="en-US" dirty="0"/>
            </a:br>
            <a:r>
              <a:rPr lang="en-GB" b="1" dirty="0"/>
              <a:t>u = f(x</a:t>
            </a:r>
            <a:r>
              <a:rPr lang="en-GB" b="1" baseline="-25000" dirty="0"/>
              <a:t>1</a:t>
            </a:r>
            <a:r>
              <a:rPr lang="en-GB" b="1" dirty="0"/>
              <a:t>, x</a:t>
            </a:r>
            <a:r>
              <a:rPr lang="en-GB" b="1" baseline="-25000" dirty="0"/>
              <a:t>2</a:t>
            </a:r>
            <a:r>
              <a:rPr lang="en-GB" b="1" dirty="0"/>
              <a:t>,…  </a:t>
            </a:r>
            <a:r>
              <a:rPr lang="en-GB" b="1" dirty="0" err="1"/>
              <a:t>x</a:t>
            </a:r>
            <a:r>
              <a:rPr lang="en-GB" b="1" baseline="-25000" dirty="0" err="1"/>
              <a:t>p</a:t>
            </a:r>
            <a:r>
              <a:rPr lang="en-GB" b="1" dirty="0"/>
              <a:t>)</a:t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A095EE-63EE-473D-8E2B-2484C1B68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7752" y="1509328"/>
                <a:ext cx="9036496" cy="4847022"/>
              </a:xfrm>
            </p:spPr>
            <p:txBody>
              <a:bodyPr>
                <a:normAutofit/>
              </a:bodyPr>
              <a:lstStyle/>
              <a:p>
                <a:r>
                  <a:rPr lang="en-GB" sz="3600" b="1" i="1" dirty="0"/>
                  <a:t>u = w1*x</a:t>
                </a:r>
                <a:r>
                  <a:rPr lang="en-GB" sz="3600" b="1" i="1" baseline="-25000" dirty="0"/>
                  <a:t>1</a:t>
                </a:r>
                <a:r>
                  <a:rPr lang="en-GB" sz="3600" b="1" i="1" dirty="0"/>
                  <a:t>+w2*x</a:t>
                </a:r>
                <a:r>
                  <a:rPr lang="en-GB" sz="3600" b="1" i="1" baseline="-25000" dirty="0"/>
                  <a:t>2</a:t>
                </a:r>
                <a:r>
                  <a:rPr lang="en-GB" sz="3600" b="1" i="1" dirty="0"/>
                  <a:t>+…+</a:t>
                </a:r>
                <a:r>
                  <a:rPr lang="en-GB" sz="3600" b="1" i="1" dirty="0" err="1"/>
                  <a:t>wp</a:t>
                </a:r>
                <a:r>
                  <a:rPr lang="en-GB" sz="3600" b="1" i="1" dirty="0"/>
                  <a:t>*x</a:t>
                </a:r>
                <a:r>
                  <a:rPr lang="en-GB" sz="3600" b="1" i="1" baseline="-25000" dirty="0"/>
                  <a:t>p</a:t>
                </a:r>
                <a:r>
                  <a:rPr lang="en-GB" sz="3600" b="1" i="1" dirty="0"/>
                  <a:t>+w0 </a:t>
                </a:r>
                <a:r>
                  <a:rPr lang="en-GB" sz="3600" b="1" dirty="0"/>
                  <a:t> ?</a:t>
                </a:r>
                <a:endParaRPr lang="ru-RU" sz="3600" dirty="0"/>
              </a:p>
              <a:p>
                <a:pPr marL="0" indent="0">
                  <a:buNone/>
                </a:pPr>
                <a:r>
                  <a:rPr lang="en-US" sz="3600" b="1" i="1" dirty="0"/>
                  <a:t>                         u=</a:t>
                </a:r>
                <a:r>
                  <a:rPr lang="en-US" sz="3600" b="1" i="1" dirty="0" err="1"/>
                  <a:t>Xw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b="1" dirty="0">
                    <a:sym typeface="Symbol" panose="05050102010706020507" pitchFamily="18" charset="2"/>
                  </a:rPr>
                  <a:t>Problem:</a:t>
                </a:r>
                <a:r>
                  <a:rPr lang="en-US" sz="3600" dirty="0">
                    <a:sym typeface="Symbol" panose="05050102010706020507" pitchFamily="18" charset="2"/>
                  </a:rPr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3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 and </a:t>
                </a:r>
                <a:r>
                  <a:rPr lang="en-US" sz="3600" b="1" i="1" dirty="0">
                    <a:sym typeface="Symbol" panose="05050102010706020507" pitchFamily="18" charset="2"/>
                  </a:rPr>
                  <a:t>û=X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36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 to minimize </a:t>
                </a:r>
                <a:r>
                  <a:rPr lang="en-US" sz="3600" dirty="0" err="1">
                    <a:sym typeface="Symbol" panose="05050102010706020507" pitchFamily="18" charset="2"/>
                  </a:rPr>
                  <a:t>ǁ</a:t>
                </a:r>
                <a:r>
                  <a:rPr lang="en-US" sz="3600" b="1" i="1" dirty="0" err="1">
                    <a:sym typeface="Symbol" panose="05050102010706020507" pitchFamily="18" charset="2"/>
                  </a:rPr>
                  <a:t>u</a:t>
                </a:r>
                <a:r>
                  <a:rPr lang="en-US" sz="3600" b="1" i="1" dirty="0">
                    <a:sym typeface="Symbol" panose="05050102010706020507" pitchFamily="18" charset="2"/>
                  </a:rPr>
                  <a:t>- û</a:t>
                </a:r>
                <a:r>
                  <a:rPr lang="en-US" sz="3600" dirty="0">
                    <a:sym typeface="Symbol" panose="05050102010706020507" pitchFamily="18" charset="2"/>
                  </a:rPr>
                  <a:t>ǁ</a:t>
                </a:r>
                <a:r>
                  <a:rPr lang="en-US" sz="3600" baseline="30000" dirty="0">
                    <a:sym typeface="Symbol" panose="05050102010706020507" pitchFamily="18" charset="2"/>
                  </a:rPr>
                  <a:t>2</a:t>
                </a:r>
                <a:endParaRPr lang="en-US" sz="36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b="1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b="1" dirty="0">
                    <a:sym typeface="Symbol" panose="05050102010706020507" pitchFamily="18" charset="2"/>
                  </a:rPr>
                  <a:t>Solution: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Orthogonal projector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b="1" i="1" dirty="0"/>
                  <a:t>N</a:t>
                </a:r>
                <a:r>
                  <a:rPr lang="en-US" b="1" i="1" dirty="0">
                    <a:sym typeface="Symbol" panose="05050102010706020507" pitchFamily="18" charset="2"/>
                  </a:rPr>
                  <a:t>N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</a:t>
                </a:r>
                <a:r>
                  <a:rPr lang="en-GB" b="1" i="1" dirty="0"/>
                  <a:t>P</a:t>
                </a:r>
                <a:r>
                  <a:rPr lang="en-GB" b="1" i="1" baseline="-25000" dirty="0"/>
                  <a:t>X </a:t>
                </a:r>
                <a:r>
                  <a:rPr lang="en-GB" b="1" i="1" dirty="0"/>
                  <a:t>= X(X</a:t>
                </a:r>
                <a:r>
                  <a:rPr lang="en-GB" b="1" i="1" baseline="30000" dirty="0"/>
                  <a:t>T</a:t>
                </a:r>
                <a:r>
                  <a:rPr lang="en-GB" b="1" i="1" dirty="0"/>
                  <a:t>X)</a:t>
                </a:r>
                <a:r>
                  <a:rPr lang="en-GB" b="1" i="1" baseline="30000" dirty="0"/>
                  <a:t>-1</a:t>
                </a:r>
                <a:r>
                  <a:rPr lang="en-GB" b="1" i="1" dirty="0"/>
                  <a:t>X</a:t>
                </a:r>
                <a:r>
                  <a:rPr lang="en-GB" b="1" i="1" baseline="30000" dirty="0"/>
                  <a:t>T</a:t>
                </a:r>
                <a:endParaRPr lang="ru-RU" i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does that: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:r>
                  <a:rPr lang="en-US" b="1" i="1" dirty="0">
                    <a:sym typeface="Symbol" panose="05050102010706020507" pitchFamily="18" charset="2"/>
                  </a:rPr>
                  <a:t>û=</a:t>
                </a:r>
                <a:r>
                  <a:rPr lang="en-GB" b="1" i="1" dirty="0"/>
                  <a:t> P</a:t>
                </a:r>
                <a:r>
                  <a:rPr lang="en-GB" b="1" i="1" baseline="-25000" dirty="0"/>
                  <a:t>X </a:t>
                </a:r>
                <a:r>
                  <a:rPr lang="en-US" b="1" i="1" dirty="0">
                    <a:sym typeface="Symbol" panose="05050102010706020507" pitchFamily="18" charset="2"/>
                  </a:rPr>
                  <a:t>u=</a:t>
                </a:r>
                <a:r>
                  <a:rPr lang="en-GB" b="1" i="1" dirty="0"/>
                  <a:t> X(X</a:t>
                </a:r>
                <a:r>
                  <a:rPr lang="en-GB" b="1" i="1" baseline="30000" dirty="0"/>
                  <a:t>T</a:t>
                </a:r>
                <a:r>
                  <a:rPr lang="en-GB" b="1" i="1" dirty="0"/>
                  <a:t>X)</a:t>
                </a:r>
                <a:r>
                  <a:rPr lang="en-GB" b="1" i="1" baseline="30000" dirty="0"/>
                  <a:t>-1</a:t>
                </a:r>
                <a:r>
                  <a:rPr lang="en-GB" b="1" i="1" dirty="0"/>
                  <a:t>X</a:t>
                </a:r>
                <a:r>
                  <a:rPr lang="en-GB" b="1" i="1" baseline="30000" dirty="0"/>
                  <a:t>T</a:t>
                </a:r>
                <a:r>
                  <a:rPr lang="en-US" b="1" i="1" dirty="0">
                    <a:sym typeface="Symbol" panose="05050102010706020507" pitchFamily="18" charset="2"/>
                  </a:rPr>
                  <a:t>u, </a:t>
                </a:r>
                <a:r>
                  <a:rPr lang="en-US" dirty="0">
                    <a:sym typeface="Symbol" panose="05050102010706020507" pitchFamily="18" charset="2"/>
                  </a:rPr>
                  <a:t> thus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b="1" i="1" dirty="0">
                    <a:sym typeface="Symbol" panose="05050102010706020507" pitchFamily="18" charset="2"/>
                  </a:rPr>
                  <a:t>=</a:t>
                </a:r>
                <a:r>
                  <a:rPr lang="en-GB" b="1" i="1" dirty="0"/>
                  <a:t> (X</a:t>
                </a:r>
                <a:r>
                  <a:rPr lang="en-GB" b="1" i="1" baseline="30000" dirty="0"/>
                  <a:t>T</a:t>
                </a:r>
                <a:r>
                  <a:rPr lang="en-GB" b="1" i="1" dirty="0"/>
                  <a:t>X)</a:t>
                </a:r>
                <a:r>
                  <a:rPr lang="en-GB" b="1" i="1" baseline="30000" dirty="0"/>
                  <a:t>-1</a:t>
                </a:r>
                <a:r>
                  <a:rPr lang="en-GB" b="1" i="1" dirty="0"/>
                  <a:t>X</a:t>
                </a:r>
                <a:r>
                  <a:rPr lang="en-GB" b="1" i="1" baseline="30000" dirty="0"/>
                  <a:t>T</a:t>
                </a:r>
                <a:r>
                  <a:rPr lang="en-US" b="1" i="1" dirty="0">
                    <a:sym typeface="Symbol" panose="05050102010706020507" pitchFamily="18" charset="2"/>
                  </a:rPr>
                  <a:t>u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sz="36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A095EE-63EE-473D-8E2B-2484C1B68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7752" y="1509328"/>
                <a:ext cx="9036496" cy="4847022"/>
              </a:xfrm>
              <a:blipFill>
                <a:blip r:embed="rId2"/>
                <a:stretch>
                  <a:fillRect l="-2092" t="-3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B8F081-3A0E-442E-832E-E9A3F7D2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BacDataAn_2024_3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63DDF2-DB52-44AA-8BF4-1AC14210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610-52A2-4CD8-8714-1231EAF3254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58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quality of linear regression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hangingPunct="0"/>
                <a:r>
                  <a:rPr lang="en-US" dirty="0"/>
                  <a:t>The residual variance</a:t>
                </a:r>
              </a:p>
              <a:p>
                <a:pPr marL="0" indent="0" hangingPunct="0">
                  <a:buNone/>
                </a:pPr>
                <a:r>
                  <a:rPr lang="en-US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1" i="1" dirty="0" smtClean="0"/>
                                  <m:t>X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 hangingPunct="0">
                  <a:buNone/>
                </a:pPr>
                <a:r>
                  <a:rPr lang="en-US" dirty="0"/>
                  <a:t>The initial variance  </a:t>
                </a:r>
                <a:r>
                  <a:rPr lang="en-US" i="1" dirty="0">
                    <a:sym typeface="Symbol"/>
                  </a:rPr>
                  <a:t></a:t>
                </a:r>
                <a:r>
                  <a:rPr lang="en-US" i="1" baseline="30000" dirty="0">
                    <a:sym typeface="Symbol"/>
                  </a:rPr>
                  <a:t>2</a:t>
                </a:r>
                <a:r>
                  <a:rPr lang="en-US" i="1" dirty="0">
                    <a:sym typeface="Symbol"/>
                  </a:rPr>
                  <a:t>(u)=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𝑢</m:t>
                                </m:r>
                              </m:e>
                            </m:acc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dirty="0">
                    <a:sym typeface="Symbol"/>
                  </a:rPr>
                  <a:t>, the relative residual variance value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/</a:t>
                </a:r>
                <a:r>
                  <a:rPr lang="en-US" i="1" dirty="0">
                    <a:sym typeface="Symbol"/>
                  </a:rPr>
                  <a:t></a:t>
                </a:r>
                <a:r>
                  <a:rPr lang="en-US" i="1" baseline="30000" dirty="0">
                    <a:sym typeface="Symbol"/>
                  </a:rPr>
                  <a:t>2</a:t>
                </a:r>
                <a:r>
                  <a:rPr lang="en-US" i="1" dirty="0">
                    <a:sym typeface="Symbol"/>
                  </a:rPr>
                  <a:t>(u)</a:t>
                </a:r>
                <a:endParaRPr lang="ru-RU" dirty="0"/>
              </a:p>
              <a:p>
                <a:pPr marL="0" indent="0" hangingPunct="0">
                  <a:buNone/>
                </a:pPr>
                <a:r>
                  <a:rPr lang="en-US" b="1" dirty="0">
                    <a:sym typeface="Symbol"/>
                  </a:rPr>
                  <a:t>Therefore, the determinacy coefficient here is</a:t>
                </a:r>
              </a:p>
              <a:p>
                <a:pPr marL="0" indent="0" hangingPunct="0">
                  <a:buNone/>
                </a:pPr>
                <a:endParaRPr lang="en-US" b="1" dirty="0">
                  <a:sym typeface="Symbol"/>
                </a:endParaRPr>
              </a:p>
              <a:p>
                <a:pPr marL="0" indent="0" hangingPunct="0">
                  <a:buNone/>
                </a:pPr>
                <a:r>
                  <a:rPr lang="en-US" i="1" dirty="0">
                    <a:sym typeface="Symbol"/>
                  </a:rPr>
                  <a:t>		</a:t>
                </a:r>
                <a:r>
                  <a:rPr lang="en-US" i="1" baseline="30000" dirty="0"/>
                  <a:t>2 </a:t>
                </a:r>
                <a:r>
                  <a:rPr lang="en-US" i="1" dirty="0"/>
                  <a:t>= 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/</a:t>
                </a:r>
                <a:r>
                  <a:rPr lang="en-US" i="1" dirty="0">
                    <a:sym typeface="Symbol"/>
                  </a:rPr>
                  <a:t>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(u) </a:t>
                </a:r>
                <a:r>
                  <a:rPr lang="en-US" dirty="0"/>
                  <a:t>			(*)</a:t>
                </a:r>
                <a:endParaRPr lang="ru-RU" dirty="0"/>
              </a:p>
              <a:p>
                <a:pPr marL="0" indent="0" hangingPunct="0">
                  <a:buNone/>
                </a:pPr>
                <a:r>
                  <a:rPr lang="en-US" dirty="0"/>
                  <a:t> </a:t>
                </a:r>
                <a:endParaRPr lang="ru-RU" dirty="0"/>
              </a:p>
              <a:p>
                <a:pPr marL="0" indent="0" hangingPunct="0">
                  <a:buNone/>
                </a:pPr>
                <a:r>
                  <a:rPr lang="en-US" dirty="0"/>
                  <a:t>- Proportion of the variance of </a:t>
                </a:r>
                <a:r>
                  <a:rPr lang="en-US" i="1" dirty="0"/>
                  <a:t>u</a:t>
                </a:r>
                <a:r>
                  <a:rPr lang="en-US" dirty="0"/>
                  <a:t> explained by the linear regression. </a:t>
                </a:r>
              </a:p>
              <a:p>
                <a:pPr marL="0" indent="0" hangingPunct="0">
                  <a:buNone/>
                </a:pPr>
                <a:r>
                  <a:rPr lang="en-US" dirty="0"/>
                  <a:t>Its square root, </a:t>
                </a:r>
                <a:r>
                  <a:rPr lang="en-US" i="1" dirty="0">
                    <a:sym typeface="Symbol"/>
                  </a:rPr>
                  <a:t> </a:t>
                </a:r>
                <a:r>
                  <a:rPr lang="en-US" dirty="0"/>
                  <a:t>: the</a:t>
                </a:r>
                <a:r>
                  <a:rPr lang="en-US" i="1" dirty="0"/>
                  <a:t> multiple correlation coefficient</a:t>
                </a:r>
                <a:r>
                  <a:rPr lang="en-US" dirty="0"/>
                  <a:t> between </a:t>
                </a:r>
                <a:r>
                  <a:rPr lang="en-US" i="1" dirty="0"/>
                  <a:t>y</a:t>
                </a:r>
                <a:r>
                  <a:rPr lang="en-US" dirty="0"/>
                  <a:t> and </a:t>
                </a:r>
                <a:r>
                  <a:rPr lang="en-US" i="1" dirty="0"/>
                  <a:t>X = {x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,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 x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p</a:t>
                </a:r>
                <a:r>
                  <a:rPr lang="en-US" i="1" dirty="0"/>
                  <a:t>}</a:t>
                </a:r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3FA49D-CF37-4F64-B7C4-71582600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BacDataAn_2024_3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F55CEA-45BE-462C-A8FA-70313005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610-52A2-4CD8-8714-1231EAF3254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43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941BF-45A6-4EB9-BB83-1AF2B69A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55" y="53497"/>
            <a:ext cx="8229600" cy="1143000"/>
          </a:xfrm>
        </p:spPr>
        <p:txBody>
          <a:bodyPr/>
          <a:lstStyle/>
          <a:p>
            <a:r>
              <a:rPr lang="en-US" dirty="0"/>
              <a:t>Linear classifier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D20B0-A7DB-45D0-8C6E-0292A93B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367" y="1475263"/>
            <a:ext cx="8243073" cy="5108099"/>
          </a:xfrm>
        </p:spPr>
        <p:txBody>
          <a:bodyPr/>
          <a:lstStyle/>
          <a:p>
            <a:pPr marL="0" indent="15081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32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ru-RU" sz="3200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discriminate </a:t>
            </a:r>
            <a:r>
              <a:rPr lang="en-US" altLang="ru-RU" sz="32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two classes, stars and circles: dashed line   </a:t>
            </a:r>
            <a:r>
              <a:rPr lang="en-US" altLang="ru-RU" sz="3200" b="1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= &lt;w, x&gt; + b</a:t>
            </a:r>
            <a:endParaRPr lang="en-US" altLang="ru-RU" sz="6000" b="1" i="1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0DD30A-3A43-4624-B949-EC5CC26E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BacDataAn_2024_3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5F458F-AEF6-47E0-A4AB-4F9084FA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610-52A2-4CD8-8714-1231EAF32547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080D1994-8C0C-4300-9BA6-E8611EFE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69" y="18727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05685EA-F6B1-4B8D-BBAF-08787968A43B}"/>
              </a:ext>
            </a:extLst>
          </p:cNvPr>
          <p:cNvGrpSpPr/>
          <p:nvPr/>
        </p:nvGrpSpPr>
        <p:grpSpPr>
          <a:xfrm>
            <a:off x="5867400" y="3361449"/>
            <a:ext cx="4343400" cy="2872740"/>
            <a:chOff x="0" y="0"/>
            <a:chExt cx="4343400" cy="2872740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0B86CCF7-A4C3-4B42-945F-E4804F7AAAED}"/>
                </a:ext>
              </a:extLst>
            </p:cNvPr>
            <p:cNvCxnSpPr/>
            <p:nvPr/>
          </p:nvCxnSpPr>
          <p:spPr>
            <a:xfrm>
              <a:off x="0" y="2635250"/>
              <a:ext cx="43434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EC06DC9D-6437-4A00-8A65-D595314A50F8}"/>
                </a:ext>
              </a:extLst>
            </p:cNvPr>
            <p:cNvCxnSpPr/>
            <p:nvPr/>
          </p:nvCxnSpPr>
          <p:spPr>
            <a:xfrm flipV="1">
              <a:off x="228600" y="0"/>
              <a:ext cx="0" cy="27432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94DEA03-88A3-4F88-9CD8-1E53FFBD2CBC}"/>
                </a:ext>
              </a:extLst>
            </p:cNvPr>
            <p:cNvSpPr/>
            <p:nvPr/>
          </p:nvSpPr>
          <p:spPr>
            <a:xfrm>
              <a:off x="400050" y="194310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1" name="Звезда: 5 точек 10">
              <a:extLst>
                <a:ext uri="{FF2B5EF4-FFF2-40B4-BE49-F238E27FC236}">
                  <a16:creationId xmlns:a16="http://schemas.microsoft.com/office/drawing/2014/main" id="{23E9E11F-50C9-455C-A42C-F5C2FDB84E1B}"/>
                </a:ext>
              </a:extLst>
            </p:cNvPr>
            <p:cNvSpPr/>
            <p:nvPr/>
          </p:nvSpPr>
          <p:spPr>
            <a:xfrm>
              <a:off x="2559050" y="9334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2" name="Звезда: 5 точек 11">
              <a:extLst>
                <a:ext uri="{FF2B5EF4-FFF2-40B4-BE49-F238E27FC236}">
                  <a16:creationId xmlns:a16="http://schemas.microsoft.com/office/drawing/2014/main" id="{86EC9F41-C020-4342-A529-D4A59DB6AE1F}"/>
                </a:ext>
              </a:extLst>
            </p:cNvPr>
            <p:cNvSpPr/>
            <p:nvPr/>
          </p:nvSpPr>
          <p:spPr>
            <a:xfrm>
              <a:off x="2203450" y="109220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3" name="Звезда: 5 точек 12">
              <a:extLst>
                <a:ext uri="{FF2B5EF4-FFF2-40B4-BE49-F238E27FC236}">
                  <a16:creationId xmlns:a16="http://schemas.microsoft.com/office/drawing/2014/main" id="{B06996ED-BC02-4BDC-93EF-0D191845AE1A}"/>
                </a:ext>
              </a:extLst>
            </p:cNvPr>
            <p:cNvSpPr/>
            <p:nvPr/>
          </p:nvSpPr>
          <p:spPr>
            <a:xfrm>
              <a:off x="3714750" y="12636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4" name="Звезда: 5 точек 13">
              <a:extLst>
                <a:ext uri="{FF2B5EF4-FFF2-40B4-BE49-F238E27FC236}">
                  <a16:creationId xmlns:a16="http://schemas.microsoft.com/office/drawing/2014/main" id="{5ECDA15E-915C-4AA0-BFC0-2FAE39599EC8}"/>
                </a:ext>
              </a:extLst>
            </p:cNvPr>
            <p:cNvSpPr/>
            <p:nvPr/>
          </p:nvSpPr>
          <p:spPr>
            <a:xfrm>
              <a:off x="2489200" y="139700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Звезда: 5 точек 14">
              <a:extLst>
                <a:ext uri="{FF2B5EF4-FFF2-40B4-BE49-F238E27FC236}">
                  <a16:creationId xmlns:a16="http://schemas.microsoft.com/office/drawing/2014/main" id="{055BFEBB-58CE-43ED-B4D7-2ADB969E8E1E}"/>
                </a:ext>
              </a:extLst>
            </p:cNvPr>
            <p:cNvSpPr/>
            <p:nvPr/>
          </p:nvSpPr>
          <p:spPr>
            <a:xfrm>
              <a:off x="2489200" y="18224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6" name="Звезда: 5 точек 15">
              <a:extLst>
                <a:ext uri="{FF2B5EF4-FFF2-40B4-BE49-F238E27FC236}">
                  <a16:creationId xmlns:a16="http://schemas.microsoft.com/office/drawing/2014/main" id="{6A85A666-BB8A-4791-ABE4-D051BE3C0064}"/>
                </a:ext>
              </a:extLst>
            </p:cNvPr>
            <p:cNvSpPr/>
            <p:nvPr/>
          </p:nvSpPr>
          <p:spPr>
            <a:xfrm>
              <a:off x="2990850" y="17208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7" name="Звезда: 5 точек 16">
              <a:extLst>
                <a:ext uri="{FF2B5EF4-FFF2-40B4-BE49-F238E27FC236}">
                  <a16:creationId xmlns:a16="http://schemas.microsoft.com/office/drawing/2014/main" id="{E5AB25A7-10A5-4E5B-93A4-EFA4806A30F9}"/>
                </a:ext>
              </a:extLst>
            </p:cNvPr>
            <p:cNvSpPr/>
            <p:nvPr/>
          </p:nvSpPr>
          <p:spPr>
            <a:xfrm>
              <a:off x="3473450" y="18478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C94562-A41F-4CA3-9AB6-69273BF074D0}"/>
                </a:ext>
              </a:extLst>
            </p:cNvPr>
            <p:cNvSpPr/>
            <p:nvPr/>
          </p:nvSpPr>
          <p:spPr>
            <a:xfrm>
              <a:off x="476250" y="7937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709AB50-9023-4045-B151-FB65A409056E}"/>
                </a:ext>
              </a:extLst>
            </p:cNvPr>
            <p:cNvSpPr/>
            <p:nvPr/>
          </p:nvSpPr>
          <p:spPr>
            <a:xfrm>
              <a:off x="908050" y="16954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7784C5AD-C314-4592-AFCD-BDB76D868AB6}"/>
                </a:ext>
              </a:extLst>
            </p:cNvPr>
            <p:cNvSpPr/>
            <p:nvPr/>
          </p:nvSpPr>
          <p:spPr>
            <a:xfrm>
              <a:off x="838200" y="130810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BB785A9-E14F-4CFD-BD65-F68B551A0A44}"/>
                </a:ext>
              </a:extLst>
            </p:cNvPr>
            <p:cNvSpPr/>
            <p:nvPr/>
          </p:nvSpPr>
          <p:spPr>
            <a:xfrm>
              <a:off x="476250" y="107950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B972287-E4D3-487B-8533-212FF344C0AD}"/>
                </a:ext>
              </a:extLst>
            </p:cNvPr>
            <p:cNvSpPr/>
            <p:nvPr/>
          </p:nvSpPr>
          <p:spPr>
            <a:xfrm>
              <a:off x="1276350" y="17716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D22E053-562B-4D3E-BDA7-4A9B75D2532A}"/>
                </a:ext>
              </a:extLst>
            </p:cNvPr>
            <p:cNvSpPr/>
            <p:nvPr/>
          </p:nvSpPr>
          <p:spPr>
            <a:xfrm>
              <a:off x="1333500" y="15430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70ECABD6-7B81-480D-A8B1-118368556A33}"/>
                </a:ext>
              </a:extLst>
            </p:cNvPr>
            <p:cNvSpPr/>
            <p:nvPr/>
          </p:nvSpPr>
          <p:spPr>
            <a:xfrm>
              <a:off x="2057400" y="22923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3BFF106B-1215-46F3-BA9D-2855EF39BF92}"/>
                </a:ext>
              </a:extLst>
            </p:cNvPr>
            <p:cNvSpPr/>
            <p:nvPr/>
          </p:nvSpPr>
          <p:spPr>
            <a:xfrm>
              <a:off x="1206500" y="104140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F87E7E8-2D19-4B48-B7D5-2CCDF0FA50E0}"/>
                </a:ext>
              </a:extLst>
            </p:cNvPr>
            <p:cNvSpPr/>
            <p:nvPr/>
          </p:nvSpPr>
          <p:spPr>
            <a:xfrm>
              <a:off x="1136650" y="23685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7" name="Звезда: 5 точек 26">
              <a:extLst>
                <a:ext uri="{FF2B5EF4-FFF2-40B4-BE49-F238E27FC236}">
                  <a16:creationId xmlns:a16="http://schemas.microsoft.com/office/drawing/2014/main" id="{A8057396-6094-4934-A706-81B359922428}"/>
                </a:ext>
              </a:extLst>
            </p:cNvPr>
            <p:cNvSpPr/>
            <p:nvPr/>
          </p:nvSpPr>
          <p:spPr>
            <a:xfrm>
              <a:off x="2838450" y="4635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8" name="Звезда: 5 точек 27">
              <a:extLst>
                <a:ext uri="{FF2B5EF4-FFF2-40B4-BE49-F238E27FC236}">
                  <a16:creationId xmlns:a16="http://schemas.microsoft.com/office/drawing/2014/main" id="{D6CFFF3C-0B57-42FD-B25A-C03A1D24BA0B}"/>
                </a:ext>
              </a:extLst>
            </p:cNvPr>
            <p:cNvSpPr/>
            <p:nvPr/>
          </p:nvSpPr>
          <p:spPr>
            <a:xfrm>
              <a:off x="3854450" y="151130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9" name="Звезда: 5 точек 28">
              <a:extLst>
                <a:ext uri="{FF2B5EF4-FFF2-40B4-BE49-F238E27FC236}">
                  <a16:creationId xmlns:a16="http://schemas.microsoft.com/office/drawing/2014/main" id="{A8C7DE28-A0C0-4D8D-95B2-73C9E8DC483C}"/>
                </a:ext>
              </a:extLst>
            </p:cNvPr>
            <p:cNvSpPr/>
            <p:nvPr/>
          </p:nvSpPr>
          <p:spPr>
            <a:xfrm>
              <a:off x="3778250" y="5016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DAF0BA6-A255-4937-ADCC-0D2A55250192}"/>
                </a:ext>
              </a:extLst>
            </p:cNvPr>
            <p:cNvCxnSpPr/>
            <p:nvPr/>
          </p:nvCxnSpPr>
          <p:spPr>
            <a:xfrm>
              <a:off x="908050" y="146050"/>
              <a:ext cx="2010410" cy="272669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26">
            <a:extLst>
              <a:ext uri="{FF2B5EF4-FFF2-40B4-BE49-F238E27FC236}">
                <a16:creationId xmlns:a16="http://schemas.microsoft.com/office/drawing/2014/main" id="{62B1F231-CA93-4D86-9848-25F9D5A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485" y="2777572"/>
            <a:ext cx="41656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altLang="ru-RU" sz="600" dirty="0"/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ru-RU" altLang="ru-RU" sz="600" dirty="0"/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2800" b="1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sz="1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lang="ru-RU" altLang="ru-RU" sz="600" dirty="0"/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b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</a:t>
            </a: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x                                                                         </a:t>
            </a:r>
            <a:endParaRPr lang="ru-RU" altLang="ru-RU" sz="600" dirty="0"/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</a:t>
            </a:r>
            <a:endParaRPr lang="ru-RU" altLang="ru-RU" sz="600" dirty="0"/>
          </a:p>
        </p:txBody>
      </p:sp>
    </p:spTree>
    <p:extLst>
      <p:ext uri="{BB962C8B-B14F-4D97-AF65-F5344CB8AC3E}">
        <p14:creationId xmlns:p14="http://schemas.microsoft.com/office/powerpoint/2010/main" val="254524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941BF-45A6-4EB9-BB83-1AF2B69A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55" y="53497"/>
            <a:ext cx="8693725" cy="95309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Linear classifier as regression</a:t>
            </a:r>
            <a:endParaRPr lang="ru-RU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1D20B0-A7DB-45D0-8C6E-0292A93B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900480"/>
                <a:ext cx="9036496" cy="5682882"/>
              </a:xfrm>
            </p:spPr>
            <p:txBody>
              <a:bodyPr>
                <a:normAutofit/>
              </a:bodyPr>
              <a:lstStyle/>
              <a:p>
                <a:pPr marL="0" indent="150813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ru-RU" sz="32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Dashed line:       </a:t>
                </a:r>
                <a:r>
                  <a:rPr lang="en-US" altLang="ru-RU" sz="3200" b="1" i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u=&lt;w,</a:t>
                </a:r>
                <a:r>
                  <a:rPr lang="ru-RU" altLang="ru-RU" sz="3200" b="1" i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ru-RU" sz="3200" b="1" i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x&gt;+b</a:t>
                </a:r>
                <a:endParaRPr lang="en-US" altLang="ru-RU" sz="6000" b="1" i="1" dirty="0">
                  <a:latin typeface="Arial" panose="020B0604020202020204" pitchFamily="34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:r>
                  <a:rPr lang="en-US" b="1" dirty="0"/>
                  <a:t>Fisher</a:t>
                </a:r>
                <a:r>
                  <a:rPr lang="en-US" dirty="0"/>
                  <a:t> (maximizes ratio of var between &amp; within classes)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i="1" dirty="0"/>
                  <a:t>u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𝑐𝑖𝑟𝑐𝑙𝑒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pPr>
                  <a:spcBef>
                    <a:spcPts val="0"/>
                  </a:spcBef>
                  <a:buFontTx/>
                  <a:buChar char="-"/>
                </a:pPr>
                <a:r>
                  <a:rPr lang="en-US" b="1" dirty="0"/>
                  <a:t>Bayes</a:t>
                </a:r>
                <a:r>
                  <a:rPr lang="en-US" dirty="0"/>
                  <a:t> (maximum posterior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probability)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u</a:t>
                </a:r>
                <a:r>
                  <a:rPr lang="en-US" dirty="0"/>
                  <a:t> can get any coding…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1D20B0-A7DB-45D0-8C6E-0292A93B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900480"/>
                <a:ext cx="9036496" cy="5682882"/>
              </a:xfrm>
              <a:blipFill>
                <a:blip r:embed="rId2"/>
                <a:stretch>
                  <a:fillRect l="-1417" t="-1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0DD30A-3A43-4624-B949-EC5CC26E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BacDataAn_2024_3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5F458F-AEF6-47E0-A4AB-4F9084FA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610-52A2-4CD8-8714-1231EAF32547}" type="slidenum">
              <a:rPr lang="ru-RU" smtClean="0"/>
              <a:t>13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5">
                <a:extLst>
                  <a:ext uri="{FF2B5EF4-FFF2-40B4-BE49-F238E27FC236}">
                    <a16:creationId xmlns:a16="http://schemas.microsoft.com/office/drawing/2014/main" id="{080D1994-8C0C-4300-9BA6-E8611EFEC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370" y="1213482"/>
                <a:ext cx="2889446" cy="1687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 i="1" dirty="0"/>
                  <a:t>u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𝑠𝑡𝑎𝑟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𝑐𝑖𝑟𝑐𝑙𝑒</m:t>
                            </m:r>
                          </m:e>
                        </m:eqArr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Rectangle 25">
                <a:extLst>
                  <a:ext uri="{FF2B5EF4-FFF2-40B4-BE49-F238E27FC236}">
                    <a16:creationId xmlns:a16="http://schemas.microsoft.com/office/drawing/2014/main" id="{080D1994-8C0C-4300-9BA6-E8611EFEC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370" y="1213482"/>
                <a:ext cx="2889446" cy="1687834"/>
              </a:xfrm>
              <a:prstGeom prst="rect">
                <a:avLst/>
              </a:prstGeom>
              <a:blipFill>
                <a:blip r:embed="rId3"/>
                <a:stretch>
                  <a:fillRect l="-42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05685EA-F6B1-4B8D-BBAF-08787968A43B}"/>
              </a:ext>
            </a:extLst>
          </p:cNvPr>
          <p:cNvGrpSpPr/>
          <p:nvPr/>
        </p:nvGrpSpPr>
        <p:grpSpPr>
          <a:xfrm>
            <a:off x="5892552" y="3889832"/>
            <a:ext cx="3083768" cy="2411908"/>
            <a:chOff x="228600" y="0"/>
            <a:chExt cx="3768090" cy="287274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EC06DC9D-6437-4A00-8A65-D595314A50F8}"/>
                </a:ext>
              </a:extLst>
            </p:cNvPr>
            <p:cNvCxnSpPr/>
            <p:nvPr/>
          </p:nvCxnSpPr>
          <p:spPr>
            <a:xfrm flipV="1">
              <a:off x="228600" y="0"/>
              <a:ext cx="0" cy="27432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94DEA03-88A3-4F88-9CD8-1E53FFBD2CBC}"/>
                </a:ext>
              </a:extLst>
            </p:cNvPr>
            <p:cNvSpPr/>
            <p:nvPr/>
          </p:nvSpPr>
          <p:spPr>
            <a:xfrm>
              <a:off x="400050" y="194310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1" name="Звезда: 5 точек 10">
              <a:extLst>
                <a:ext uri="{FF2B5EF4-FFF2-40B4-BE49-F238E27FC236}">
                  <a16:creationId xmlns:a16="http://schemas.microsoft.com/office/drawing/2014/main" id="{23E9E11F-50C9-455C-A42C-F5C2FDB84E1B}"/>
                </a:ext>
              </a:extLst>
            </p:cNvPr>
            <p:cNvSpPr/>
            <p:nvPr/>
          </p:nvSpPr>
          <p:spPr>
            <a:xfrm>
              <a:off x="2559050" y="9334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2" name="Звезда: 5 точек 11">
              <a:extLst>
                <a:ext uri="{FF2B5EF4-FFF2-40B4-BE49-F238E27FC236}">
                  <a16:creationId xmlns:a16="http://schemas.microsoft.com/office/drawing/2014/main" id="{86EC9F41-C020-4342-A529-D4A59DB6AE1F}"/>
                </a:ext>
              </a:extLst>
            </p:cNvPr>
            <p:cNvSpPr/>
            <p:nvPr/>
          </p:nvSpPr>
          <p:spPr>
            <a:xfrm>
              <a:off x="2203450" y="109220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3" name="Звезда: 5 точек 12">
              <a:extLst>
                <a:ext uri="{FF2B5EF4-FFF2-40B4-BE49-F238E27FC236}">
                  <a16:creationId xmlns:a16="http://schemas.microsoft.com/office/drawing/2014/main" id="{B06996ED-BC02-4BDC-93EF-0D191845AE1A}"/>
                </a:ext>
              </a:extLst>
            </p:cNvPr>
            <p:cNvSpPr/>
            <p:nvPr/>
          </p:nvSpPr>
          <p:spPr>
            <a:xfrm>
              <a:off x="3714750" y="12636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4" name="Звезда: 5 точек 13">
              <a:extLst>
                <a:ext uri="{FF2B5EF4-FFF2-40B4-BE49-F238E27FC236}">
                  <a16:creationId xmlns:a16="http://schemas.microsoft.com/office/drawing/2014/main" id="{5ECDA15E-915C-4AA0-BFC0-2FAE39599EC8}"/>
                </a:ext>
              </a:extLst>
            </p:cNvPr>
            <p:cNvSpPr/>
            <p:nvPr/>
          </p:nvSpPr>
          <p:spPr>
            <a:xfrm>
              <a:off x="2489200" y="139700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Звезда: 5 точек 14">
              <a:extLst>
                <a:ext uri="{FF2B5EF4-FFF2-40B4-BE49-F238E27FC236}">
                  <a16:creationId xmlns:a16="http://schemas.microsoft.com/office/drawing/2014/main" id="{055BFEBB-58CE-43ED-B4D7-2ADB969E8E1E}"/>
                </a:ext>
              </a:extLst>
            </p:cNvPr>
            <p:cNvSpPr/>
            <p:nvPr/>
          </p:nvSpPr>
          <p:spPr>
            <a:xfrm>
              <a:off x="2489200" y="18224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6" name="Звезда: 5 точек 15">
              <a:extLst>
                <a:ext uri="{FF2B5EF4-FFF2-40B4-BE49-F238E27FC236}">
                  <a16:creationId xmlns:a16="http://schemas.microsoft.com/office/drawing/2014/main" id="{6A85A666-BB8A-4791-ABE4-D051BE3C0064}"/>
                </a:ext>
              </a:extLst>
            </p:cNvPr>
            <p:cNvSpPr/>
            <p:nvPr/>
          </p:nvSpPr>
          <p:spPr>
            <a:xfrm>
              <a:off x="2990850" y="17208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7" name="Звезда: 5 точек 16">
              <a:extLst>
                <a:ext uri="{FF2B5EF4-FFF2-40B4-BE49-F238E27FC236}">
                  <a16:creationId xmlns:a16="http://schemas.microsoft.com/office/drawing/2014/main" id="{E5AB25A7-10A5-4E5B-93A4-EFA4806A30F9}"/>
                </a:ext>
              </a:extLst>
            </p:cNvPr>
            <p:cNvSpPr/>
            <p:nvPr/>
          </p:nvSpPr>
          <p:spPr>
            <a:xfrm>
              <a:off x="3473450" y="18478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C94562-A41F-4CA3-9AB6-69273BF074D0}"/>
                </a:ext>
              </a:extLst>
            </p:cNvPr>
            <p:cNvSpPr/>
            <p:nvPr/>
          </p:nvSpPr>
          <p:spPr>
            <a:xfrm>
              <a:off x="476250" y="7937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709AB50-9023-4045-B151-FB65A409056E}"/>
                </a:ext>
              </a:extLst>
            </p:cNvPr>
            <p:cNvSpPr/>
            <p:nvPr/>
          </p:nvSpPr>
          <p:spPr>
            <a:xfrm>
              <a:off x="908050" y="16954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7784C5AD-C314-4592-AFCD-BDB76D868AB6}"/>
                </a:ext>
              </a:extLst>
            </p:cNvPr>
            <p:cNvSpPr/>
            <p:nvPr/>
          </p:nvSpPr>
          <p:spPr>
            <a:xfrm>
              <a:off x="838200" y="130810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BB785A9-E14F-4CFD-BD65-F68B551A0A44}"/>
                </a:ext>
              </a:extLst>
            </p:cNvPr>
            <p:cNvSpPr/>
            <p:nvPr/>
          </p:nvSpPr>
          <p:spPr>
            <a:xfrm>
              <a:off x="476250" y="107950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B972287-E4D3-487B-8533-212FF344C0AD}"/>
                </a:ext>
              </a:extLst>
            </p:cNvPr>
            <p:cNvSpPr/>
            <p:nvPr/>
          </p:nvSpPr>
          <p:spPr>
            <a:xfrm>
              <a:off x="1276350" y="17716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D22E053-562B-4D3E-BDA7-4A9B75D2532A}"/>
                </a:ext>
              </a:extLst>
            </p:cNvPr>
            <p:cNvSpPr/>
            <p:nvPr/>
          </p:nvSpPr>
          <p:spPr>
            <a:xfrm>
              <a:off x="1333500" y="15430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70ECABD6-7B81-480D-A8B1-118368556A33}"/>
                </a:ext>
              </a:extLst>
            </p:cNvPr>
            <p:cNvSpPr/>
            <p:nvPr/>
          </p:nvSpPr>
          <p:spPr>
            <a:xfrm>
              <a:off x="2057400" y="22923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3BFF106B-1215-46F3-BA9D-2855EF39BF92}"/>
                </a:ext>
              </a:extLst>
            </p:cNvPr>
            <p:cNvSpPr/>
            <p:nvPr/>
          </p:nvSpPr>
          <p:spPr>
            <a:xfrm>
              <a:off x="1206500" y="104140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F87E7E8-2D19-4B48-B7D5-2CCDF0FA50E0}"/>
                </a:ext>
              </a:extLst>
            </p:cNvPr>
            <p:cNvSpPr/>
            <p:nvPr/>
          </p:nvSpPr>
          <p:spPr>
            <a:xfrm>
              <a:off x="1136650" y="2368550"/>
              <a:ext cx="70485" cy="73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7" name="Звезда: 5 точек 26">
              <a:extLst>
                <a:ext uri="{FF2B5EF4-FFF2-40B4-BE49-F238E27FC236}">
                  <a16:creationId xmlns:a16="http://schemas.microsoft.com/office/drawing/2014/main" id="{A8057396-6094-4934-A706-81B359922428}"/>
                </a:ext>
              </a:extLst>
            </p:cNvPr>
            <p:cNvSpPr/>
            <p:nvPr/>
          </p:nvSpPr>
          <p:spPr>
            <a:xfrm>
              <a:off x="2838450" y="4635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8" name="Звезда: 5 точек 27">
              <a:extLst>
                <a:ext uri="{FF2B5EF4-FFF2-40B4-BE49-F238E27FC236}">
                  <a16:creationId xmlns:a16="http://schemas.microsoft.com/office/drawing/2014/main" id="{D6CFFF3C-0B57-42FD-B25A-C03A1D24BA0B}"/>
                </a:ext>
              </a:extLst>
            </p:cNvPr>
            <p:cNvSpPr/>
            <p:nvPr/>
          </p:nvSpPr>
          <p:spPr>
            <a:xfrm>
              <a:off x="3854450" y="151130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9" name="Звезда: 5 точек 28">
              <a:extLst>
                <a:ext uri="{FF2B5EF4-FFF2-40B4-BE49-F238E27FC236}">
                  <a16:creationId xmlns:a16="http://schemas.microsoft.com/office/drawing/2014/main" id="{A8C7DE28-A0C0-4D8D-95B2-73C9E8DC483C}"/>
                </a:ext>
              </a:extLst>
            </p:cNvPr>
            <p:cNvSpPr/>
            <p:nvPr/>
          </p:nvSpPr>
          <p:spPr>
            <a:xfrm>
              <a:off x="3778250" y="501650"/>
              <a:ext cx="142240" cy="14668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DAF0BA6-A255-4937-ADCC-0D2A55250192}"/>
                </a:ext>
              </a:extLst>
            </p:cNvPr>
            <p:cNvCxnSpPr/>
            <p:nvPr/>
          </p:nvCxnSpPr>
          <p:spPr>
            <a:xfrm>
              <a:off x="908050" y="146050"/>
              <a:ext cx="2010410" cy="272669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26">
            <a:extLst>
              <a:ext uri="{FF2B5EF4-FFF2-40B4-BE49-F238E27FC236}">
                <a16:creationId xmlns:a16="http://schemas.microsoft.com/office/drawing/2014/main" id="{62B1F231-CA93-4D86-9848-25F9D5A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471" y="3508260"/>
            <a:ext cx="421150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2400" b="1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ru-RU" altLang="ru-RU" sz="600" dirty="0"/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ru-RU" altLang="ru-RU" sz="600" dirty="0"/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ru-RU" altLang="ru-RU" sz="600" dirty="0"/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b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</a:t>
            </a: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i="1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endParaRPr lang="ru-RU" altLang="ru-RU" sz="600" dirty="0"/>
          </a:p>
          <a:p>
            <a:pPr indent="15081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</a:t>
            </a:r>
            <a:endParaRPr lang="ru-RU" altLang="ru-RU" sz="600" dirty="0"/>
          </a:p>
        </p:txBody>
      </p:sp>
    </p:spTree>
    <p:extLst>
      <p:ext uri="{BB962C8B-B14F-4D97-AF65-F5344CB8AC3E}">
        <p14:creationId xmlns:p14="http://schemas.microsoft.com/office/powerpoint/2010/main" val="105294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4A678-C411-4DAC-B3C7-EE4DF727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57929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Case (A): dots and stars, linearly separable (a, c)</a:t>
            </a:r>
            <a:br>
              <a:rPr lang="en-US" sz="3600" dirty="0"/>
            </a:br>
            <a:r>
              <a:rPr lang="en-US" sz="3600" dirty="0"/>
              <a:t>Case (B): same case noise-perturbed (b, d)</a:t>
            </a:r>
            <a:endParaRPr lang="ru-RU" sz="360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E0DC70-B81D-4EC7-B4FC-7A8AB6C2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BacDataAn_2024_3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3FD713-F340-4C81-89F4-C8DC37E3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610-52A2-4CD8-8714-1231EAF32547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5" name="Рисунок 4" descr="figrightofdimacs">
            <a:extLst>
              <a:ext uri="{FF2B5EF4-FFF2-40B4-BE49-F238E27FC236}">
                <a16:creationId xmlns:a16="http://schemas.microsoft.com/office/drawing/2014/main" id="{00BA482B-AA40-426F-8FC8-B702AD28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3" y="1628697"/>
            <a:ext cx="5642902" cy="45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3587C-F539-440A-BE00-B1D1093E6B30}"/>
              </a:ext>
            </a:extLst>
          </p:cNvPr>
          <p:cNvSpPr txBox="1"/>
          <p:nvPr/>
        </p:nvSpPr>
        <p:spPr>
          <a:xfrm>
            <a:off x="3069082" y="5987018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                                            (B)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9D5-A9C6-466E-9111-FCFC5D68F137}"/>
              </a:ext>
            </a:extLst>
          </p:cNvPr>
          <p:cNvSpPr txBox="1"/>
          <p:nvPr/>
        </p:nvSpPr>
        <p:spPr>
          <a:xfrm>
            <a:off x="6984353" y="1628696"/>
            <a:ext cx="35052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 of Fisher’s rule </a:t>
            </a:r>
          </a:p>
          <a:p>
            <a:r>
              <a:rPr lang="en-US" sz="2400" b="1" dirty="0"/>
              <a:t>being wrong:</a:t>
            </a:r>
            <a:r>
              <a:rPr lang="en-US" sz="2400" dirty="0"/>
              <a:t> </a:t>
            </a:r>
          </a:p>
          <a:p>
            <a:r>
              <a:rPr lang="en-US" sz="2400" dirty="0"/>
              <a:t>case </a:t>
            </a:r>
            <a:r>
              <a:rPr lang="en-US" sz="2400" b="1" dirty="0"/>
              <a:t>b</a:t>
            </a:r>
            <a:r>
              <a:rPr lang="en-US" sz="2400" dirty="0"/>
              <a:t> is linearly separable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Fisher leads to point (4,1) </a:t>
            </a:r>
          </a:p>
          <a:p>
            <a:r>
              <a:rPr lang="en-US" sz="2400" dirty="0"/>
              <a:t>wrongly classified at </a:t>
            </a:r>
            <a:r>
              <a:rPr lang="en-US" sz="2400" b="1" i="1" dirty="0"/>
              <a:t>d</a:t>
            </a:r>
            <a:r>
              <a:rPr lang="en-US" sz="2400" dirty="0"/>
              <a:t>, </a:t>
            </a:r>
          </a:p>
          <a:p>
            <a:r>
              <a:rPr lang="en-US" sz="2400" dirty="0"/>
              <a:t>(Mirkin, 2019, p. 197-199)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9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286B-FB01-47C5-BCA1-0CC8406A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Decision Rule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3B096-BC40-4CD2-9DA1-D6D5302C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33391"/>
          </a:xfrm>
        </p:spPr>
        <p:txBody>
          <a:bodyPr>
            <a:normAutofit/>
          </a:bodyPr>
          <a:lstStyle/>
          <a:p>
            <a:r>
              <a:rPr lang="en-US" dirty="0"/>
              <a:t>Neuron: Synapse is a point at which signal goes to another neuron.</a:t>
            </a:r>
          </a:p>
          <a:p>
            <a:r>
              <a:rPr lang="en-US" dirty="0"/>
              <a:t>Upon receiving enough signals, neuron fires.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E1FC3E-C5C5-4A0C-B3D9-7074D503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20" y="2959016"/>
            <a:ext cx="5976013" cy="38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1DB4FC-16F4-498C-A928-5F38AA78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A281C7-51FD-45B6-9DEF-273734FA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4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F54B5-F937-4DAD-81A9-62AE8A0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85E0A-5930-406A-8EBA-3F3E26E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298"/>
            <a:ext cx="11831053" cy="2438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U=f(w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 fires if   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&gt; </a:t>
            </a:r>
            <a:r>
              <a:rPr lang="en-US" i="1" dirty="0"/>
              <a:t>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           that is,           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+</a:t>
            </a:r>
            <a:r>
              <a:rPr lang="en-US" i="1" dirty="0"/>
              <a:t>a</a:t>
            </a:r>
            <a:r>
              <a:rPr lang="en-US" dirty="0"/>
              <a:t>*(-1) &gt; 0,</a:t>
            </a:r>
          </a:p>
          <a:p>
            <a:pPr marL="0" indent="0">
              <a:buNone/>
            </a:pPr>
            <a:r>
              <a:rPr lang="en-US" dirty="0"/>
              <a:t>                                            that is,     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+ w</a:t>
            </a:r>
            <a:r>
              <a:rPr lang="en-US" baseline="-25000" dirty="0"/>
              <a:t>n+1</a:t>
            </a:r>
            <a:r>
              <a:rPr lang="en-US" dirty="0"/>
              <a:t>*x</a:t>
            </a:r>
            <a:r>
              <a:rPr lang="en-US" baseline="-25000" dirty="0"/>
              <a:t>n+1</a:t>
            </a:r>
            <a:r>
              <a:rPr lang="en-US" dirty="0"/>
              <a:t> &gt; 0.</a:t>
            </a:r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 is “bias”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B0D803-F2CB-46BC-8AA9-2B638AD63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84" y="4054475"/>
            <a:ext cx="3038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FD3FB2-E13E-48CA-9C9E-43236BA3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718FF8-26C0-4880-B102-44AA6727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25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F54B5-F937-4DAD-81A9-62AE8A00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8" y="365125"/>
            <a:ext cx="747161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activation function u=f(w</a:t>
            </a:r>
            <a:r>
              <a:rPr lang="en-US" sz="3200" baseline="-25000" dirty="0"/>
              <a:t>1</a:t>
            </a:r>
            <a:r>
              <a:rPr lang="en-US" sz="3200" dirty="0"/>
              <a:t>*x</a:t>
            </a:r>
            <a:r>
              <a:rPr lang="en-US" sz="3200" baseline="-25000" dirty="0"/>
              <a:t>1</a:t>
            </a:r>
            <a:r>
              <a:rPr lang="en-US" sz="3200" dirty="0"/>
              <a:t>+w</a:t>
            </a:r>
            <a:r>
              <a:rPr lang="en-US" sz="3200" baseline="-25000" dirty="0"/>
              <a:t>2</a:t>
            </a:r>
            <a:r>
              <a:rPr lang="en-US" sz="3200" dirty="0"/>
              <a:t>*x</a:t>
            </a:r>
            <a:r>
              <a:rPr lang="en-US" sz="3200" baseline="-25000" dirty="0"/>
              <a:t>2</a:t>
            </a:r>
            <a:r>
              <a:rPr lang="en-US" sz="3200" dirty="0"/>
              <a:t>+…+</a:t>
            </a:r>
            <a:r>
              <a:rPr lang="en-US" sz="3200" dirty="0" err="1"/>
              <a:t>w</a:t>
            </a:r>
            <a:r>
              <a:rPr lang="en-US" sz="3200" baseline="-25000" dirty="0" err="1"/>
              <a:t>n</a:t>
            </a:r>
            <a:r>
              <a:rPr lang="en-US" sz="3200" dirty="0"/>
              <a:t>*</a:t>
            </a:r>
            <a:r>
              <a:rPr lang="en-US" sz="3200" dirty="0" err="1"/>
              <a:t>x</a:t>
            </a:r>
            <a:r>
              <a:rPr lang="en-US" sz="3200" baseline="-25000" dirty="0" err="1"/>
              <a:t>n</a:t>
            </a:r>
            <a:r>
              <a:rPr lang="en-US" sz="32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85E0A-5930-406A-8EBA-3F3E26E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1714114"/>
            <a:ext cx="8422426" cy="4495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Popular: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=sign(u)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function,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 </a:t>
            </a:r>
            <a:r>
              <a:rPr lang="en-US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a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u+</a:t>
            </a:r>
            <a:r>
              <a:rPr lang="en-US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(Rectified linear unit),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 max(0, </a:t>
            </a:r>
            <a:r>
              <a:rPr lang="en-US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a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u+</a:t>
            </a:r>
            <a:r>
              <a:rPr lang="en-US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sigmoid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(logistic) activation function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=s(u),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s(u) =  1/(1 + exp(-u)),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tanh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activation function </a:t>
            </a:r>
            <a:r>
              <a:rPr lang="en-US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=tanh(u)=2s(2u) - 1, 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smoothed version of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sign(u),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symmetric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version of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s(u):    tanh(-x)=tanh(x)</a:t>
            </a:r>
          </a:p>
          <a:p>
            <a:pPr marL="342900" indent="-342900">
              <a:buFont typeface="+mj-lt"/>
              <a:buAutoNum type="arabicPeriod"/>
            </a:pPr>
            <a:endPara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146" name="Picture 2" descr="sgn — Википедия">
            <a:extLst>
              <a:ext uri="{FF2B5EF4-FFF2-40B4-BE49-F238E27FC236}">
                <a16:creationId xmlns:a16="http://schemas.microsoft.com/office/drawing/2014/main" id="{D327E518-8E7C-487C-9248-D01887322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373" y="466056"/>
            <a:ext cx="1981645" cy="11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a Linear Function? - Definition &amp;amp; Examples - Video &amp;amp; Lesson  Transcript | Study.com">
            <a:extLst>
              <a:ext uri="{FF2B5EF4-FFF2-40B4-BE49-F238E27FC236}">
                <a16:creationId xmlns:a16="http://schemas.microsoft.com/office/drawing/2014/main" id="{6A448D40-DAA5-4384-9359-1BFFE967A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35" y="1690688"/>
            <a:ext cx="1809665" cy="111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U activation function | Download Scientific Diagram">
            <a:extLst>
              <a:ext uri="{FF2B5EF4-FFF2-40B4-BE49-F238E27FC236}">
                <a16:creationId xmlns:a16="http://schemas.microsoft.com/office/drawing/2014/main" id="{3A7CF78B-8BA5-4210-AAF6-2A4D4EB8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970" y="2884992"/>
            <a:ext cx="1437274" cy="100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5575437-6D1D-4844-BB62-4035389D9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74" y="3961931"/>
            <a:ext cx="1809665" cy="8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4CD95FB-8FCD-408B-B2F9-27014A71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970" y="5026340"/>
            <a:ext cx="1669792" cy="9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49F77-77CB-4F68-9AE1-FE34D4B56EB8}"/>
              </a:ext>
            </a:extLst>
          </p:cNvPr>
          <p:cNvSpPr txBox="1"/>
          <p:nvPr/>
        </p:nvSpPr>
        <p:spPr>
          <a:xfrm>
            <a:off x="8855564" y="797174"/>
            <a:ext cx="3674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</a:p>
          <a:p>
            <a:endParaRPr lang="ru-RU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3F5A5-311B-4C4D-ADDB-1D4955CE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412BE-5770-4FC5-9784-9566A337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6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F6FF-E31D-4B35-A3D8-7D5DC33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4245"/>
          </a:xfrm>
        </p:spPr>
        <p:txBody>
          <a:bodyPr>
            <a:normAutofit/>
          </a:bodyPr>
          <a:lstStyle/>
          <a:p>
            <a:r>
              <a:rPr lang="en-US" sz="2800" dirty="0"/>
              <a:t>Issue: Build a feed-forward NN to relate Iris sepal sizes with petal sizes;</a:t>
            </a:r>
            <a:br>
              <a:rPr lang="en-US" sz="2800" dirty="0"/>
            </a:br>
            <a:r>
              <a:rPr lang="en-US" sz="2800" dirty="0"/>
              <a:t>weights </a:t>
            </a:r>
            <a:r>
              <a:rPr lang="en-US" sz="2800" dirty="0" err="1"/>
              <a:t>w</a:t>
            </a:r>
            <a:r>
              <a:rPr lang="en-US" sz="2800" baseline="-25000" dirty="0" err="1"/>
              <a:t>ij</a:t>
            </a:r>
            <a:r>
              <a:rPr lang="en-US" sz="2800" dirty="0"/>
              <a:t> and </a:t>
            </a:r>
            <a:r>
              <a:rPr lang="en-US" sz="2800" dirty="0" err="1"/>
              <a:t>v</a:t>
            </a:r>
            <a:r>
              <a:rPr lang="en-US" sz="2800" baseline="-25000" dirty="0" err="1"/>
              <a:t>jk</a:t>
            </a:r>
            <a:r>
              <a:rPr lang="en-US" sz="2800" dirty="0"/>
              <a:t> unknown [V=(</a:t>
            </a:r>
            <a:r>
              <a:rPr lang="en-US" sz="2800" dirty="0" err="1"/>
              <a:t>v</a:t>
            </a:r>
            <a:r>
              <a:rPr lang="en-US" sz="2800" baseline="-25000" dirty="0" err="1"/>
              <a:t>jk</a:t>
            </a:r>
            <a:r>
              <a:rPr lang="en-US" sz="2800" dirty="0"/>
              <a:t>), W=(</a:t>
            </a:r>
            <a:r>
              <a:rPr lang="en-US" sz="2800" dirty="0" err="1"/>
              <a:t>w</a:t>
            </a:r>
            <a:r>
              <a:rPr lang="en-US" sz="2800" baseline="-25000" dirty="0" err="1"/>
              <a:t>ij</a:t>
            </a:r>
            <a:r>
              <a:rPr lang="en-US" sz="2800" dirty="0"/>
              <a:t>)}</a:t>
            </a:r>
            <a:endParaRPr lang="ru-RU" sz="2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2B7A6B-CD35-473F-9E2F-FB4E5F7E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744" y="3051314"/>
            <a:ext cx="3525416" cy="140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 layer (identical)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Hidden layer (</a:t>
            </a:r>
            <a:r>
              <a:rPr lang="en-US" sz="2000" dirty="0" err="1"/>
              <a:t>th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BE4A1770-628B-49A5-8BB0-14B9AA1B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95" y="241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E14A7E7-0DC0-4310-8019-7A154BCBF4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8894" y="2414337"/>
            <a:ext cx="6380747" cy="3543300"/>
            <a:chOff x="2917" y="4492"/>
            <a:chExt cx="7200" cy="4320"/>
          </a:xfrm>
        </p:grpSpPr>
        <p:sp>
          <p:nvSpPr>
            <p:cNvPr id="9" name="AutoShape 36">
              <a:extLst>
                <a:ext uri="{FF2B5EF4-FFF2-40B4-BE49-F238E27FC236}">
                  <a16:creationId xmlns:a16="http://schemas.microsoft.com/office/drawing/2014/main" id="{39A15A52-B2D6-4608-B198-E323196D0E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17" y="4492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E73DB968-236B-4B2E-88D9-5CF830FC9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8217"/>
              <a:ext cx="5411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= 1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imes New Roman" panose="02020603050405020304" pitchFamily="18" charset="0"/>
                  <a:cs typeface="Tahoma" panose="020B0604030504040204" pitchFamily="34" charset="0"/>
                </a:rPr>
                <a:t>Input  (linear)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4D326BFF-2FE5-4B7F-8462-BBA753669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5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96CB8353-3E2C-48AB-A1DB-81A047E44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1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00642134-CBCF-4ED4-9F32-CA9CC1BF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4772"/>
              <a:ext cx="6286" cy="3503"/>
              <a:chOff x="3384" y="4772"/>
              <a:chExt cx="6286" cy="3503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E4DFC033-C870-4BD5-9D10-B88496FDD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4772"/>
                <a:ext cx="3063" cy="3503"/>
                <a:chOff x="4727" y="4772"/>
                <a:chExt cx="3063" cy="3503"/>
              </a:xfrm>
            </p:grpSpPr>
            <p:sp>
              <p:nvSpPr>
                <p:cNvPr id="18" name="Text Box 32">
                  <a:extLst>
                    <a:ext uri="{FF2B5EF4-FFF2-40B4-BE49-F238E27FC236}">
                      <a16:creationId xmlns:a16="http://schemas.microsoft.com/office/drawing/2014/main" id="{66C05990-FBCA-4825-9780-88A3EAF1E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" y="5193"/>
                  <a:ext cx="555" cy="41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III1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Text Box 31">
                  <a:extLst>
                    <a:ext uri="{FF2B5EF4-FFF2-40B4-BE49-F238E27FC236}">
                      <a16:creationId xmlns:a16="http://schemas.microsoft.com/office/drawing/2014/main" id="{0E843BBF-ED75-4ADE-A91C-75EFAAEA3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76" y="5193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Text Box 30">
                  <a:extLst>
                    <a:ext uri="{FF2B5EF4-FFF2-40B4-BE49-F238E27FC236}">
                      <a16:creationId xmlns:a16="http://schemas.microsoft.com/office/drawing/2014/main" id="{5324EDBF-C634-4CF5-A234-5093432D75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6314"/>
                  <a:ext cx="557" cy="4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6455FC53-03C1-4E9D-9B22-A95E0FBE6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Text Box 28">
                  <a:extLst>
                    <a:ext uri="{FF2B5EF4-FFF2-40B4-BE49-F238E27FC236}">
                      <a16:creationId xmlns:a16="http://schemas.microsoft.com/office/drawing/2014/main" id="{A60A3248-5B6D-427C-8A35-024D5823C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Text Box 27">
                  <a:extLst>
                    <a:ext uri="{FF2B5EF4-FFF2-40B4-BE49-F238E27FC236}">
                      <a16:creationId xmlns:a16="http://schemas.microsoft.com/office/drawing/2014/main" id="{461DF060-4B61-4A9C-A40F-4FC068E72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Text Box 26">
                  <a:extLst>
                    <a:ext uri="{FF2B5EF4-FFF2-40B4-BE49-F238E27FC236}">
                      <a16:creationId xmlns:a16="http://schemas.microsoft.com/office/drawing/2014/main" id="{A42319D6-D2A5-466B-81EF-8D7C95639F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Text Box 25">
                  <a:extLst>
                    <a:ext uri="{FF2B5EF4-FFF2-40B4-BE49-F238E27FC236}">
                      <a16:creationId xmlns:a16="http://schemas.microsoft.com/office/drawing/2014/main" id="{38489BBE-CE1F-44F6-AC45-8BA013EC8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 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1275C234-AB00-4054-9C1D-7041002D0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7855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Line 23">
                  <a:extLst>
                    <a:ext uri="{FF2B5EF4-FFF2-40B4-BE49-F238E27FC236}">
                      <a16:creationId xmlns:a16="http://schemas.microsoft.com/office/drawing/2014/main" id="{65FC5CA9-BB9B-418D-A60D-39AA859A8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Line 22">
                  <a:extLst>
                    <a:ext uri="{FF2B5EF4-FFF2-40B4-BE49-F238E27FC236}">
                      <a16:creationId xmlns:a16="http://schemas.microsoft.com/office/drawing/2014/main" id="{FD87CFED-3FB6-454A-A93C-C4C0C2D53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1">
                  <a:extLst>
                    <a:ext uri="{FF2B5EF4-FFF2-40B4-BE49-F238E27FC236}">
                      <a16:creationId xmlns:a16="http://schemas.microsoft.com/office/drawing/2014/main" id="{22822557-E0B3-4599-A815-0E8D035A4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A090016D-A99D-4762-9D55-A91BA699B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C97F3D48-0706-4AB3-B950-03F9DA304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Line 18">
                  <a:extLst>
                    <a:ext uri="{FF2B5EF4-FFF2-40B4-BE49-F238E27FC236}">
                      <a16:creationId xmlns:a16="http://schemas.microsoft.com/office/drawing/2014/main" id="{34439A0C-560E-4D0E-9049-9A957CCD4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7">
                  <a:extLst>
                    <a:ext uri="{FF2B5EF4-FFF2-40B4-BE49-F238E27FC236}">
                      <a16:creationId xmlns:a16="http://schemas.microsoft.com/office/drawing/2014/main" id="{68614D2B-3754-46B4-B6A0-96DEF0D53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Line 16">
                  <a:extLst>
                    <a:ext uri="{FF2B5EF4-FFF2-40B4-BE49-F238E27FC236}">
                      <a16:creationId xmlns:a16="http://schemas.microsoft.com/office/drawing/2014/main" id="{3DF354F1-3B60-472E-B887-2D4DBF8AA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4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15">
                  <a:extLst>
                    <a:ext uri="{FF2B5EF4-FFF2-40B4-BE49-F238E27FC236}">
                      <a16:creationId xmlns:a16="http://schemas.microsoft.com/office/drawing/2014/main" id="{6350CA7A-F9F2-4693-B9FA-AF70314D7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8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6" name="Line 14">
                  <a:extLst>
                    <a:ext uri="{FF2B5EF4-FFF2-40B4-BE49-F238E27FC236}">
                      <a16:creationId xmlns:a16="http://schemas.microsoft.com/office/drawing/2014/main" id="{932885AF-F3F0-4D20-932D-F09DDBA72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F619F4CD-2210-4119-BC04-F430E22D8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8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12">
                  <a:extLst>
                    <a:ext uri="{FF2B5EF4-FFF2-40B4-BE49-F238E27FC236}">
                      <a16:creationId xmlns:a16="http://schemas.microsoft.com/office/drawing/2014/main" id="{E0F28C50-2352-4B91-B496-92E69C3FB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094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11">
                  <a:extLst>
                    <a:ext uri="{FF2B5EF4-FFF2-40B4-BE49-F238E27FC236}">
                      <a16:creationId xmlns:a16="http://schemas.microsoft.com/office/drawing/2014/main" id="{F0BC43AD-FE54-4A43-90B0-8B9DC52CA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702" y="5613"/>
                  <a:ext cx="417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10">
                  <a:extLst>
                    <a:ext uri="{FF2B5EF4-FFF2-40B4-BE49-F238E27FC236}">
                      <a16:creationId xmlns:a16="http://schemas.microsoft.com/office/drawing/2014/main" id="{3D95F323-6362-41B2-B992-0EB3E9142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Line 9">
                  <a:extLst>
                    <a:ext uri="{FF2B5EF4-FFF2-40B4-BE49-F238E27FC236}">
                      <a16:creationId xmlns:a16="http://schemas.microsoft.com/office/drawing/2014/main" id="{62E2ADB3-E078-41A1-9705-2705BBF1E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55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8">
                  <a:extLst>
                    <a:ext uri="{FF2B5EF4-FFF2-40B4-BE49-F238E27FC236}">
                      <a16:creationId xmlns:a16="http://schemas.microsoft.com/office/drawing/2014/main" id="{E18358BC-DA62-4506-9026-1D98F9CA0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45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7">
                  <a:extLst>
                    <a:ext uri="{FF2B5EF4-FFF2-40B4-BE49-F238E27FC236}">
                      <a16:creationId xmlns:a16="http://schemas.microsoft.com/office/drawing/2014/main" id="{AD9E936C-2BCD-4020-B0FE-FAB8B0406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284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2F66733-BC6B-4120-8347-E97BEF52C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4" y="6524"/>
                <a:ext cx="6266" cy="1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j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             </a:t>
                </a:r>
                <a:r>
                  <a:rPr kumimoji="0" lang="en-US" altLang="ru-RU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w21           w22            w23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w11  w12    w13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w31     w32     w33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DABE89E2-439C-4785-B2F4-A24EF063D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4842"/>
                <a:ext cx="6266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           </a:t>
                </a:r>
                <a:r>
                  <a:rPr lang="cy-GB" sz="1200" dirty="0"/>
                  <a:t>ŷ </a:t>
                </a:r>
                <a:r>
                  <a:rPr kumimoji="0" lang="en-US" altLang="ru-RU" sz="12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</a:t>
                </a:r>
                <a:r>
                  <a:rPr lang="cy-GB" sz="1200" dirty="0"/>
                  <a:t>ŷ </a:t>
                </a:r>
                <a:r>
                  <a:rPr kumimoji="0" lang="en-US" altLang="ru-RU" sz="12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  <a:endParaRPr lang="en-US" altLang="ru-RU" sz="1400" baseline="-30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k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RU" sz="1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v11    v12   v21 v22   v31     v32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7A3A2E68-9876-420F-9B62-5D35598FB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" y="7435"/>
                <a:ext cx="69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n-US" altLang="ru-RU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i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8A4A51B-6830-444D-A1AA-DBD19AC2C636}"/>
              </a:ext>
            </a:extLst>
          </p:cNvPr>
          <p:cNvSpPr txBox="1"/>
          <p:nvPr/>
        </p:nvSpPr>
        <p:spPr>
          <a:xfrm>
            <a:off x="1864895" y="6124074"/>
            <a:ext cx="327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Quiz: What sizes are of </a:t>
            </a:r>
            <a:r>
              <a:rPr lang="en-US" b="1" dirty="0"/>
              <a:t>W</a:t>
            </a:r>
            <a:r>
              <a:rPr lang="en-US" dirty="0"/>
              <a:t> and </a:t>
            </a:r>
            <a:r>
              <a:rPr lang="en-US" b="1" dirty="0"/>
              <a:t>V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236C8-991E-4E84-8CDF-C52C39B9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90DD46-8029-4195-ABF6-8E01205F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2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F6FF-E31D-4B35-A3D8-7D5DC33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192032"/>
            <a:ext cx="11490158" cy="2747700"/>
          </a:xfrm>
        </p:spPr>
        <p:txBody>
          <a:bodyPr>
            <a:normAutofit/>
          </a:bodyPr>
          <a:lstStyle/>
          <a:p>
            <a:r>
              <a:rPr lang="en-US" sz="2800" dirty="0"/>
              <a:t>Mapping </a:t>
            </a:r>
            <a:r>
              <a:rPr lang="cy-GB" sz="2800" dirty="0"/>
              <a:t>ŷ</a:t>
            </a:r>
            <a:r>
              <a:rPr lang="en-US" sz="2800" dirty="0"/>
              <a:t> = F(x)?</a:t>
            </a:r>
            <a:br>
              <a:rPr lang="en-US" sz="2800" dirty="0"/>
            </a:br>
            <a:r>
              <a:rPr lang="en-US" sz="2800" dirty="0"/>
              <a:t>Hidden layer:</a:t>
            </a:r>
            <a:br>
              <a:rPr lang="en-US" sz="2800" dirty="0"/>
            </a:br>
            <a:r>
              <a:rPr lang="en-US" sz="2800" dirty="0"/>
              <a:t>unit j input </a:t>
            </a:r>
            <a:r>
              <a:rPr lang="en-US" sz="2800" dirty="0">
                <a:latin typeface="+mn-lt"/>
              </a:rPr>
              <a:t>:          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zj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=w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, vector:          z=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W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 j 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output:        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(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zj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),                                     vector:          u=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(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)</a:t>
            </a:r>
            <a:br>
              <a:rPr lang="en-US" sz="2800" dirty="0"/>
            </a:br>
            <a:r>
              <a:rPr lang="en-US" sz="2800" dirty="0"/>
              <a:t>Output layer:</a:t>
            </a:r>
            <a:br>
              <a:rPr lang="en-US" sz="2800" dirty="0"/>
            </a:br>
            <a:r>
              <a:rPr lang="en-US" sz="2800" dirty="0"/>
              <a:t>unit k input=output:   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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en-US" sz="2400" baseline="-250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jk</a:t>
            </a:r>
            <a:r>
              <a:rPr lang="en-US" sz="2400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zj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                  vector: </a:t>
            </a:r>
            <a:r>
              <a:rPr lang="cy-GB" sz="2800" b="1" dirty="0"/>
              <a:t>ŷ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(z)*V=</a:t>
            </a:r>
            <a:r>
              <a:rPr lang="en-US" sz="2800" b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b="1" dirty="0">
                <a:effectLst/>
                <a:latin typeface="+mn-lt"/>
                <a:ea typeface="Times New Roman" panose="02020603050405020304" pitchFamily="18" charset="0"/>
              </a:rPr>
              <a:t>)</a:t>
            </a:r>
            <a:r>
              <a:rPr lang="en-US" sz="2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*V</a:t>
            </a:r>
            <a:endParaRPr lang="ru-RU" sz="2800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2B7A6B-CD35-473F-9E2F-FB4E5F7E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05" y="3506554"/>
            <a:ext cx="3525416" cy="140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 layer (identical)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Hidden layer (</a:t>
            </a:r>
            <a:r>
              <a:rPr lang="en-US" sz="2000" dirty="0" err="1"/>
              <a:t>th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BE4A1770-628B-49A5-8BB0-14B9AA1B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95" y="241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E14A7E7-0DC0-4310-8019-7A154BCBF4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8895" y="2949575"/>
            <a:ext cx="6380747" cy="3543300"/>
            <a:chOff x="2917" y="4492"/>
            <a:chExt cx="7200" cy="4320"/>
          </a:xfrm>
        </p:grpSpPr>
        <p:sp>
          <p:nvSpPr>
            <p:cNvPr id="9" name="AutoShape 36">
              <a:extLst>
                <a:ext uri="{FF2B5EF4-FFF2-40B4-BE49-F238E27FC236}">
                  <a16:creationId xmlns:a16="http://schemas.microsoft.com/office/drawing/2014/main" id="{39A15A52-B2D6-4608-B198-E323196D0E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17" y="4492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E73DB968-236B-4B2E-88D9-5CF830FC9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8217"/>
              <a:ext cx="5411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= 1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imes New Roman" panose="02020603050405020304" pitchFamily="18" charset="0"/>
                  <a:cs typeface="Tahoma" panose="020B0604030504040204" pitchFamily="34" charset="0"/>
                </a:rPr>
                <a:t>Input  (linear)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4D326BFF-2FE5-4B7F-8462-BBA753669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5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96CB8353-3E2C-48AB-A1DB-81A047E44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1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00642134-CBCF-4ED4-9F32-CA9CC1BF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4750"/>
              <a:ext cx="6286" cy="3525"/>
              <a:chOff x="3384" y="4750"/>
              <a:chExt cx="6286" cy="3525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E4DFC033-C870-4BD5-9D10-B88496FDD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4772"/>
                <a:ext cx="3063" cy="3503"/>
                <a:chOff x="4727" y="4772"/>
                <a:chExt cx="3063" cy="3503"/>
              </a:xfrm>
            </p:grpSpPr>
            <p:sp>
              <p:nvSpPr>
                <p:cNvPr id="18" name="Text Box 32">
                  <a:extLst>
                    <a:ext uri="{FF2B5EF4-FFF2-40B4-BE49-F238E27FC236}">
                      <a16:creationId xmlns:a16="http://schemas.microsoft.com/office/drawing/2014/main" id="{66C05990-FBCA-4825-9780-88A3EAF1E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" y="5193"/>
                  <a:ext cx="555" cy="41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III1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Text Box 31">
                  <a:extLst>
                    <a:ext uri="{FF2B5EF4-FFF2-40B4-BE49-F238E27FC236}">
                      <a16:creationId xmlns:a16="http://schemas.microsoft.com/office/drawing/2014/main" id="{0E843BBF-ED75-4ADE-A91C-75EFAAEA3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76" y="5193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Text Box 30">
                  <a:extLst>
                    <a:ext uri="{FF2B5EF4-FFF2-40B4-BE49-F238E27FC236}">
                      <a16:creationId xmlns:a16="http://schemas.microsoft.com/office/drawing/2014/main" id="{5324EDBF-C634-4CF5-A234-5093432D75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6314"/>
                  <a:ext cx="557" cy="4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6455FC53-03C1-4E9D-9B22-A95E0FBE6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Text Box 28">
                  <a:extLst>
                    <a:ext uri="{FF2B5EF4-FFF2-40B4-BE49-F238E27FC236}">
                      <a16:creationId xmlns:a16="http://schemas.microsoft.com/office/drawing/2014/main" id="{A60A3248-5B6D-427C-8A35-024D5823C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Text Box 27">
                  <a:extLst>
                    <a:ext uri="{FF2B5EF4-FFF2-40B4-BE49-F238E27FC236}">
                      <a16:creationId xmlns:a16="http://schemas.microsoft.com/office/drawing/2014/main" id="{461DF060-4B61-4A9C-A40F-4FC068E72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Text Box 26">
                  <a:extLst>
                    <a:ext uri="{FF2B5EF4-FFF2-40B4-BE49-F238E27FC236}">
                      <a16:creationId xmlns:a16="http://schemas.microsoft.com/office/drawing/2014/main" id="{A42319D6-D2A5-466B-81EF-8D7C95639F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Text Box 25">
                  <a:extLst>
                    <a:ext uri="{FF2B5EF4-FFF2-40B4-BE49-F238E27FC236}">
                      <a16:creationId xmlns:a16="http://schemas.microsoft.com/office/drawing/2014/main" id="{38489BBE-CE1F-44F6-AC45-8BA013EC8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 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1275C234-AB00-4054-9C1D-7041002D0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7855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Line 23">
                  <a:extLst>
                    <a:ext uri="{FF2B5EF4-FFF2-40B4-BE49-F238E27FC236}">
                      <a16:creationId xmlns:a16="http://schemas.microsoft.com/office/drawing/2014/main" id="{65FC5CA9-BB9B-418D-A60D-39AA859A8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Line 22">
                  <a:extLst>
                    <a:ext uri="{FF2B5EF4-FFF2-40B4-BE49-F238E27FC236}">
                      <a16:creationId xmlns:a16="http://schemas.microsoft.com/office/drawing/2014/main" id="{FD87CFED-3FB6-454A-A93C-C4C0C2D53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1">
                  <a:extLst>
                    <a:ext uri="{FF2B5EF4-FFF2-40B4-BE49-F238E27FC236}">
                      <a16:creationId xmlns:a16="http://schemas.microsoft.com/office/drawing/2014/main" id="{22822557-E0B3-4599-A815-0E8D035A4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A090016D-A99D-4762-9D55-A91BA699B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C97F3D48-0706-4AB3-B950-03F9DA304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Line 18">
                  <a:extLst>
                    <a:ext uri="{FF2B5EF4-FFF2-40B4-BE49-F238E27FC236}">
                      <a16:creationId xmlns:a16="http://schemas.microsoft.com/office/drawing/2014/main" id="{34439A0C-560E-4D0E-9049-9A957CCD4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7">
                  <a:extLst>
                    <a:ext uri="{FF2B5EF4-FFF2-40B4-BE49-F238E27FC236}">
                      <a16:creationId xmlns:a16="http://schemas.microsoft.com/office/drawing/2014/main" id="{68614D2B-3754-46B4-B6A0-96DEF0D53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Line 16">
                  <a:extLst>
                    <a:ext uri="{FF2B5EF4-FFF2-40B4-BE49-F238E27FC236}">
                      <a16:creationId xmlns:a16="http://schemas.microsoft.com/office/drawing/2014/main" id="{3DF354F1-3B60-472E-B887-2D4DBF8AA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4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15">
                  <a:extLst>
                    <a:ext uri="{FF2B5EF4-FFF2-40B4-BE49-F238E27FC236}">
                      <a16:creationId xmlns:a16="http://schemas.microsoft.com/office/drawing/2014/main" id="{6350CA7A-F9F2-4693-B9FA-AF70314D7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8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6" name="Line 14">
                  <a:extLst>
                    <a:ext uri="{FF2B5EF4-FFF2-40B4-BE49-F238E27FC236}">
                      <a16:creationId xmlns:a16="http://schemas.microsoft.com/office/drawing/2014/main" id="{932885AF-F3F0-4D20-932D-F09DDBA72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F619F4CD-2210-4119-BC04-F430E22D8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8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12">
                  <a:extLst>
                    <a:ext uri="{FF2B5EF4-FFF2-40B4-BE49-F238E27FC236}">
                      <a16:creationId xmlns:a16="http://schemas.microsoft.com/office/drawing/2014/main" id="{E0F28C50-2352-4B91-B496-92E69C3FB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094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11">
                  <a:extLst>
                    <a:ext uri="{FF2B5EF4-FFF2-40B4-BE49-F238E27FC236}">
                      <a16:creationId xmlns:a16="http://schemas.microsoft.com/office/drawing/2014/main" id="{F0BC43AD-FE54-4A43-90B0-8B9DC52CA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702" y="5613"/>
                  <a:ext cx="417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10">
                  <a:extLst>
                    <a:ext uri="{FF2B5EF4-FFF2-40B4-BE49-F238E27FC236}">
                      <a16:creationId xmlns:a16="http://schemas.microsoft.com/office/drawing/2014/main" id="{3D95F323-6362-41B2-B992-0EB3E9142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Line 9">
                  <a:extLst>
                    <a:ext uri="{FF2B5EF4-FFF2-40B4-BE49-F238E27FC236}">
                      <a16:creationId xmlns:a16="http://schemas.microsoft.com/office/drawing/2014/main" id="{62E2ADB3-E078-41A1-9705-2705BBF1E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55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8">
                  <a:extLst>
                    <a:ext uri="{FF2B5EF4-FFF2-40B4-BE49-F238E27FC236}">
                      <a16:creationId xmlns:a16="http://schemas.microsoft.com/office/drawing/2014/main" id="{E18358BC-DA62-4506-9026-1D98F9CA0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45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7">
                  <a:extLst>
                    <a:ext uri="{FF2B5EF4-FFF2-40B4-BE49-F238E27FC236}">
                      <a16:creationId xmlns:a16="http://schemas.microsoft.com/office/drawing/2014/main" id="{AD9E936C-2BCD-4020-B0FE-FAB8B0406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284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2F66733-BC6B-4120-8347-E97BEF52C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4" y="6524"/>
                <a:ext cx="6266" cy="1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j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             </a:t>
                </a:r>
                <a:r>
                  <a:rPr kumimoji="0" lang="en-US" altLang="ru-RU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w21           w22            w23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w11  w12    w13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w31     w32     w33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DABE89E2-439C-4785-B2F4-A24EF063D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4750"/>
                <a:ext cx="6266" cy="1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cy-GB" dirty="0"/>
                  <a:t>ŷ </a:t>
                </a:r>
                <a:r>
                  <a:rPr kumimoji="0" lang="en-US" altLang="ru-RU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</a:t>
                </a:r>
                <a:r>
                  <a:rPr lang="cy-GB" dirty="0"/>
                  <a:t>ŷ </a:t>
                </a:r>
                <a:r>
                  <a:rPr kumimoji="0" lang="en-US" altLang="ru-RU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ru-RU" sz="1400" baseline="-30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k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v11    v12   v21 v22   v31     v32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7A3A2E68-9876-420F-9B62-5D35598FB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" y="7435"/>
                <a:ext cx="69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n-US" altLang="ru-RU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i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02848D-8E84-4DD8-AA15-3C7D8DF9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4342A3-0B90-413E-936A-9BECA19C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30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ACFF5-6C83-4F5B-8340-6307650E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61AB4-2E77-48E2-8CAD-BAF9E15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7692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Общее: Коррелирование; регрессия и классификация</a:t>
            </a:r>
          </a:p>
          <a:p>
            <a:r>
              <a:rPr lang="ru-RU" dirty="0"/>
              <a:t>Линейная регрессия и линейный классификатор</a:t>
            </a:r>
            <a:endParaRPr lang="en-US" dirty="0"/>
          </a:p>
          <a:p>
            <a:r>
              <a:rPr lang="ru-RU" dirty="0"/>
              <a:t>Искусственный нейрон; функция активации</a:t>
            </a:r>
            <a:endParaRPr lang="en-US" dirty="0"/>
          </a:p>
          <a:p>
            <a:r>
              <a:rPr lang="ru-RU" dirty="0"/>
              <a:t>Архитектура нейронной сети с одним скрытым слоем</a:t>
            </a:r>
            <a:r>
              <a:rPr lang="en-US" dirty="0"/>
              <a:t>;</a:t>
            </a:r>
            <a:r>
              <a:rPr lang="ru-RU" dirty="0"/>
              <a:t> веса соединений и функция, реализуемая сетью</a:t>
            </a:r>
          </a:p>
          <a:p>
            <a:r>
              <a:rPr lang="ru-RU" dirty="0"/>
              <a:t>Квадратичная ошибка и задача отыскания оптимальных весов</a:t>
            </a:r>
            <a:endParaRPr lang="en-US" dirty="0"/>
          </a:p>
          <a:p>
            <a:r>
              <a:rPr lang="ru-RU" dirty="0"/>
              <a:t>Градиентный спуск для задачи минимизации</a:t>
            </a:r>
            <a:endParaRPr lang="en-US" dirty="0"/>
          </a:p>
          <a:p>
            <a:r>
              <a:rPr lang="ru-RU" dirty="0"/>
              <a:t>Алгоритм обратного распространения ошибки для отыскания весов соединений</a:t>
            </a:r>
            <a:endParaRPr lang="en-US" dirty="0"/>
          </a:p>
          <a:p>
            <a:r>
              <a:rPr lang="ru-RU" dirty="0"/>
              <a:t>Пример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85C9A1-6B80-4E3C-B040-62ACAFEC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D398F-2C88-464B-BAAE-61543D58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8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F6FF-E31D-4B35-A3D8-7D5DC33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1" y="95596"/>
            <a:ext cx="11490158" cy="2988491"/>
          </a:xfrm>
        </p:spPr>
        <p:txBody>
          <a:bodyPr>
            <a:normAutofit/>
          </a:bodyPr>
          <a:lstStyle/>
          <a:p>
            <a:r>
              <a:rPr lang="en-US" sz="2800" dirty="0"/>
              <a:t>Mapping </a:t>
            </a:r>
            <a:r>
              <a:rPr lang="cy-GB" sz="2800" b="1" dirty="0">
                <a:latin typeface="+mn-lt"/>
              </a:rPr>
              <a:t>ŷ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US" sz="2800" b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b="1" dirty="0">
                <a:effectLst/>
                <a:latin typeface="+mn-lt"/>
                <a:ea typeface="Times New Roman" panose="02020603050405020304" pitchFamily="18" charset="0"/>
              </a:rPr>
              <a:t>)</a:t>
            </a:r>
            <a:r>
              <a:rPr lang="en-US" sz="2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*V</a:t>
            </a:r>
            <a:br>
              <a:rPr lang="en-US" sz="2800" dirty="0"/>
            </a:br>
            <a:r>
              <a:rPr lang="en-US" sz="2800" dirty="0"/>
              <a:t>Matrices </a:t>
            </a:r>
            <a:r>
              <a:rPr lang="en-US" sz="2800" b="1" dirty="0"/>
              <a:t>W, V </a:t>
            </a:r>
            <a:r>
              <a:rPr lang="en-US" sz="2800" dirty="0"/>
              <a:t>are unknown. </a:t>
            </a:r>
            <a:r>
              <a:rPr lang="en-US" sz="2800" dirty="0">
                <a:solidFill>
                  <a:srgbClr val="0070C0"/>
                </a:solidFill>
              </a:rPr>
              <a:t>Use data to estimate </a:t>
            </a:r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800" dirty="0">
                <a:solidFill>
                  <a:srgbClr val="0070C0"/>
                </a:solidFill>
              </a:rPr>
              <a:t> and </a:t>
            </a:r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800" dirty="0"/>
              <a:t>. How?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Minimize quadratic error!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/>
              <a:t>Observed:  </a:t>
            </a:r>
            <a:r>
              <a:rPr lang="en-US" sz="2800" b="1" dirty="0"/>
              <a:t>y=(y</a:t>
            </a:r>
            <a:r>
              <a:rPr lang="en-US" sz="2800" b="1" baseline="-25000" dirty="0"/>
              <a:t>1</a:t>
            </a:r>
            <a:r>
              <a:rPr lang="en-US" sz="2800" b="1" dirty="0"/>
              <a:t>, y</a:t>
            </a:r>
            <a:r>
              <a:rPr lang="en-US" sz="2800" b="1" baseline="-25000" dirty="0"/>
              <a:t>2</a:t>
            </a:r>
            <a:r>
              <a:rPr lang="en-US" sz="2800" b="1" dirty="0"/>
              <a:t>), </a:t>
            </a:r>
            <a:r>
              <a:rPr lang="en-US" sz="2800" dirty="0"/>
              <a:t>Computed: </a:t>
            </a:r>
            <a:r>
              <a:rPr lang="cy-GB" sz="2800" b="1" dirty="0"/>
              <a:t>ŷ=(ŷ</a:t>
            </a:r>
            <a:r>
              <a:rPr lang="en-US" sz="2800" baseline="-25000" dirty="0"/>
              <a:t>1</a:t>
            </a:r>
            <a:r>
              <a:rPr lang="cy-GB" sz="2800" b="1" dirty="0"/>
              <a:t>, ŷ</a:t>
            </a:r>
            <a:r>
              <a:rPr lang="en-US" sz="2800" baseline="-25000" dirty="0"/>
              <a:t>2</a:t>
            </a:r>
            <a:r>
              <a:rPr lang="cy-GB" sz="2800" b="1" dirty="0"/>
              <a:t>)</a:t>
            </a:r>
            <a:r>
              <a:rPr lang="cy-GB" sz="2800" dirty="0"/>
              <a:t>, Error:</a:t>
            </a:r>
            <a:r>
              <a:rPr lang="cy-GB" sz="2800" b="1" dirty="0"/>
              <a:t> </a:t>
            </a:r>
            <a:r>
              <a:rPr lang="en-US" sz="2800" b="1" dirty="0"/>
              <a:t>e = y </a:t>
            </a:r>
            <a:r>
              <a:rPr lang="en-US" sz="2800" b="1" dirty="0">
                <a:sym typeface="Symbol" panose="05050102010706020507" pitchFamily="18" charset="2"/>
              </a:rPr>
              <a:t></a:t>
            </a:r>
            <a:r>
              <a:rPr lang="cy-GB" sz="2800" b="1" dirty="0"/>
              <a:t> ŷ </a:t>
            </a:r>
            <a:r>
              <a:rPr lang="en-US" sz="2800" b="1" dirty="0"/>
              <a:t>=(y</a:t>
            </a:r>
            <a:r>
              <a:rPr lang="en-US" sz="2800" b="1" baseline="-25000" dirty="0"/>
              <a:t>1</a:t>
            </a:r>
            <a:r>
              <a:rPr lang="en-US" sz="2800" b="1" dirty="0">
                <a:sym typeface="Symbol" panose="05050102010706020507" pitchFamily="18" charset="2"/>
              </a:rPr>
              <a:t></a:t>
            </a:r>
            <a:r>
              <a:rPr lang="cy-GB" sz="2800" b="1" dirty="0"/>
              <a:t> ŷ</a:t>
            </a:r>
            <a:r>
              <a:rPr lang="en-US" sz="2800" b="1" baseline="-25000" dirty="0"/>
              <a:t>1</a:t>
            </a:r>
            <a:r>
              <a:rPr lang="en-US" sz="2800" b="1" dirty="0"/>
              <a:t>, y</a:t>
            </a:r>
            <a:r>
              <a:rPr lang="en-US" sz="2800" b="1" baseline="-25000" dirty="0"/>
              <a:t>2</a:t>
            </a:r>
            <a:r>
              <a:rPr lang="cy-GB" sz="2800" b="1" dirty="0"/>
              <a:t> </a:t>
            </a:r>
            <a:r>
              <a:rPr lang="en-US" sz="2800" b="1" dirty="0">
                <a:sym typeface="Symbol" panose="05050102010706020507" pitchFamily="18" charset="2"/>
              </a:rPr>
              <a:t> </a:t>
            </a:r>
            <a:r>
              <a:rPr lang="cy-GB" sz="2800" b="1" dirty="0"/>
              <a:t>ŷ</a:t>
            </a:r>
            <a:r>
              <a:rPr lang="en-US" sz="2800" b="1" baseline="-25000" dirty="0"/>
              <a:t>2</a:t>
            </a:r>
            <a:r>
              <a:rPr lang="en-US" sz="2800" b="1" dirty="0"/>
              <a:t>)</a:t>
            </a:r>
            <a:br>
              <a:rPr lang="en-US" sz="2800" b="1" dirty="0"/>
            </a:br>
            <a:r>
              <a:rPr lang="en-US" sz="2800" b="1" dirty="0"/>
              <a:t>Squared error</a:t>
            </a:r>
            <a:br>
              <a:rPr lang="en-US" sz="2800" b="1" dirty="0"/>
            </a:br>
            <a:r>
              <a:rPr lang="cy-GB" sz="2800" b="1" dirty="0"/>
              <a:t>                             </a:t>
            </a:r>
            <a:r>
              <a:rPr lang="en-US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=&lt;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cy-GB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ŷ</a:t>
            </a:r>
            <a:r>
              <a:rPr lang="cy-GB" sz="1800" b="1" dirty="0"/>
              <a:t>, 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cy-GB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ŷ</a:t>
            </a:r>
            <a:r>
              <a:rPr lang="cy-GB" sz="1800" b="1" dirty="0"/>
              <a:t> </a:t>
            </a:r>
            <a:r>
              <a:rPr lang="en-US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&gt; 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&lt;y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(x*W)*V, y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(x*W)*V &gt;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2B7A6B-CD35-473F-9E2F-FB4E5F7E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05" y="3506554"/>
            <a:ext cx="3525416" cy="140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 layer (identical)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Hidden layer (</a:t>
            </a:r>
            <a:r>
              <a:rPr lang="en-US" sz="2000" dirty="0" err="1"/>
              <a:t>th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BE4A1770-628B-49A5-8BB0-14B9AA1B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95" y="241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E14A7E7-0DC0-4310-8019-7A154BCBF4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8895" y="2949575"/>
            <a:ext cx="6380747" cy="3543300"/>
            <a:chOff x="2917" y="4492"/>
            <a:chExt cx="7200" cy="4320"/>
          </a:xfrm>
        </p:grpSpPr>
        <p:sp>
          <p:nvSpPr>
            <p:cNvPr id="9" name="AutoShape 36">
              <a:extLst>
                <a:ext uri="{FF2B5EF4-FFF2-40B4-BE49-F238E27FC236}">
                  <a16:creationId xmlns:a16="http://schemas.microsoft.com/office/drawing/2014/main" id="{39A15A52-B2D6-4608-B198-E323196D0E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17" y="4492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E73DB968-236B-4B2E-88D9-5CF830FC9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8217"/>
              <a:ext cx="5411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= 1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imes New Roman" panose="02020603050405020304" pitchFamily="18" charset="0"/>
                  <a:cs typeface="Tahoma" panose="020B0604030504040204" pitchFamily="34" charset="0"/>
                </a:rPr>
                <a:t>Input  (linear)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4D326BFF-2FE5-4B7F-8462-BBA753669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5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96CB8353-3E2C-48AB-A1DB-81A047E44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1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00642134-CBCF-4ED4-9F32-CA9CC1BF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4771"/>
              <a:ext cx="6286" cy="3504"/>
              <a:chOff x="3384" y="4771"/>
              <a:chExt cx="6286" cy="3504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E4DFC033-C870-4BD5-9D10-B88496FDD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4772"/>
                <a:ext cx="3063" cy="3503"/>
                <a:chOff x="4727" y="4772"/>
                <a:chExt cx="3063" cy="3503"/>
              </a:xfrm>
            </p:grpSpPr>
            <p:sp>
              <p:nvSpPr>
                <p:cNvPr id="18" name="Text Box 32">
                  <a:extLst>
                    <a:ext uri="{FF2B5EF4-FFF2-40B4-BE49-F238E27FC236}">
                      <a16:creationId xmlns:a16="http://schemas.microsoft.com/office/drawing/2014/main" id="{66C05990-FBCA-4825-9780-88A3EAF1E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" y="5193"/>
                  <a:ext cx="555" cy="41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III1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Text Box 31">
                  <a:extLst>
                    <a:ext uri="{FF2B5EF4-FFF2-40B4-BE49-F238E27FC236}">
                      <a16:creationId xmlns:a16="http://schemas.microsoft.com/office/drawing/2014/main" id="{0E843BBF-ED75-4ADE-A91C-75EFAAEA3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76" y="5193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Text Box 30">
                  <a:extLst>
                    <a:ext uri="{FF2B5EF4-FFF2-40B4-BE49-F238E27FC236}">
                      <a16:creationId xmlns:a16="http://schemas.microsoft.com/office/drawing/2014/main" id="{5324EDBF-C634-4CF5-A234-5093432D75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6314"/>
                  <a:ext cx="557" cy="4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6455FC53-03C1-4E9D-9B22-A95E0FBE6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Text Box 28">
                  <a:extLst>
                    <a:ext uri="{FF2B5EF4-FFF2-40B4-BE49-F238E27FC236}">
                      <a16:creationId xmlns:a16="http://schemas.microsoft.com/office/drawing/2014/main" id="{A60A3248-5B6D-427C-8A35-024D5823C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Text Box 27">
                  <a:extLst>
                    <a:ext uri="{FF2B5EF4-FFF2-40B4-BE49-F238E27FC236}">
                      <a16:creationId xmlns:a16="http://schemas.microsoft.com/office/drawing/2014/main" id="{461DF060-4B61-4A9C-A40F-4FC068E72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Text Box 26">
                  <a:extLst>
                    <a:ext uri="{FF2B5EF4-FFF2-40B4-BE49-F238E27FC236}">
                      <a16:creationId xmlns:a16="http://schemas.microsoft.com/office/drawing/2014/main" id="{A42319D6-D2A5-466B-81EF-8D7C95639F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Text Box 25">
                  <a:extLst>
                    <a:ext uri="{FF2B5EF4-FFF2-40B4-BE49-F238E27FC236}">
                      <a16:creationId xmlns:a16="http://schemas.microsoft.com/office/drawing/2014/main" id="{38489BBE-CE1F-44F6-AC45-8BA013EC8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 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1275C234-AB00-4054-9C1D-7041002D0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7855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Line 23">
                  <a:extLst>
                    <a:ext uri="{FF2B5EF4-FFF2-40B4-BE49-F238E27FC236}">
                      <a16:creationId xmlns:a16="http://schemas.microsoft.com/office/drawing/2014/main" id="{65FC5CA9-BB9B-418D-A60D-39AA859A8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Line 22">
                  <a:extLst>
                    <a:ext uri="{FF2B5EF4-FFF2-40B4-BE49-F238E27FC236}">
                      <a16:creationId xmlns:a16="http://schemas.microsoft.com/office/drawing/2014/main" id="{FD87CFED-3FB6-454A-A93C-C4C0C2D53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1">
                  <a:extLst>
                    <a:ext uri="{FF2B5EF4-FFF2-40B4-BE49-F238E27FC236}">
                      <a16:creationId xmlns:a16="http://schemas.microsoft.com/office/drawing/2014/main" id="{22822557-E0B3-4599-A815-0E8D035A4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A090016D-A99D-4762-9D55-A91BA699B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C97F3D48-0706-4AB3-B950-03F9DA304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Line 18">
                  <a:extLst>
                    <a:ext uri="{FF2B5EF4-FFF2-40B4-BE49-F238E27FC236}">
                      <a16:creationId xmlns:a16="http://schemas.microsoft.com/office/drawing/2014/main" id="{34439A0C-560E-4D0E-9049-9A957CCD4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7">
                  <a:extLst>
                    <a:ext uri="{FF2B5EF4-FFF2-40B4-BE49-F238E27FC236}">
                      <a16:creationId xmlns:a16="http://schemas.microsoft.com/office/drawing/2014/main" id="{68614D2B-3754-46B4-B6A0-96DEF0D53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Line 16">
                  <a:extLst>
                    <a:ext uri="{FF2B5EF4-FFF2-40B4-BE49-F238E27FC236}">
                      <a16:creationId xmlns:a16="http://schemas.microsoft.com/office/drawing/2014/main" id="{3DF354F1-3B60-472E-B887-2D4DBF8AA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4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15">
                  <a:extLst>
                    <a:ext uri="{FF2B5EF4-FFF2-40B4-BE49-F238E27FC236}">
                      <a16:creationId xmlns:a16="http://schemas.microsoft.com/office/drawing/2014/main" id="{6350CA7A-F9F2-4693-B9FA-AF70314D7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8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6" name="Line 14">
                  <a:extLst>
                    <a:ext uri="{FF2B5EF4-FFF2-40B4-BE49-F238E27FC236}">
                      <a16:creationId xmlns:a16="http://schemas.microsoft.com/office/drawing/2014/main" id="{932885AF-F3F0-4D20-932D-F09DDBA72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F619F4CD-2210-4119-BC04-F430E22D8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8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12">
                  <a:extLst>
                    <a:ext uri="{FF2B5EF4-FFF2-40B4-BE49-F238E27FC236}">
                      <a16:creationId xmlns:a16="http://schemas.microsoft.com/office/drawing/2014/main" id="{E0F28C50-2352-4B91-B496-92E69C3FB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094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11">
                  <a:extLst>
                    <a:ext uri="{FF2B5EF4-FFF2-40B4-BE49-F238E27FC236}">
                      <a16:creationId xmlns:a16="http://schemas.microsoft.com/office/drawing/2014/main" id="{F0BC43AD-FE54-4A43-90B0-8B9DC52CA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702" y="5613"/>
                  <a:ext cx="417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10">
                  <a:extLst>
                    <a:ext uri="{FF2B5EF4-FFF2-40B4-BE49-F238E27FC236}">
                      <a16:creationId xmlns:a16="http://schemas.microsoft.com/office/drawing/2014/main" id="{3D95F323-6362-41B2-B992-0EB3E9142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Line 9">
                  <a:extLst>
                    <a:ext uri="{FF2B5EF4-FFF2-40B4-BE49-F238E27FC236}">
                      <a16:creationId xmlns:a16="http://schemas.microsoft.com/office/drawing/2014/main" id="{62E2ADB3-E078-41A1-9705-2705BBF1E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55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8">
                  <a:extLst>
                    <a:ext uri="{FF2B5EF4-FFF2-40B4-BE49-F238E27FC236}">
                      <a16:creationId xmlns:a16="http://schemas.microsoft.com/office/drawing/2014/main" id="{E18358BC-DA62-4506-9026-1D98F9CA0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45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7">
                  <a:extLst>
                    <a:ext uri="{FF2B5EF4-FFF2-40B4-BE49-F238E27FC236}">
                      <a16:creationId xmlns:a16="http://schemas.microsoft.com/office/drawing/2014/main" id="{AD9E936C-2BCD-4020-B0FE-FAB8B0406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284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2F66733-BC6B-4120-8347-E97BEF52C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4" y="6524"/>
                <a:ext cx="6266" cy="1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j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             </a:t>
                </a:r>
                <a:r>
                  <a:rPr kumimoji="0" lang="en-US" altLang="ru-RU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w21           w22            w23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w11  w12    w13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w31     w32     w33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DABE89E2-439C-4785-B2F4-A24EF063D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4771"/>
                <a:ext cx="6266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  </a:t>
                </a:r>
                <a:r>
                  <a:rPr lang="cy-GB" dirty="0"/>
                  <a:t>ŷ </a:t>
                </a:r>
                <a:r>
                  <a:rPr kumimoji="0" lang="en-US" altLang="ru-RU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</a:t>
                </a:r>
                <a:r>
                  <a:rPr lang="cy-GB" dirty="0"/>
                  <a:t>ŷ </a:t>
                </a:r>
                <a:r>
                  <a:rPr kumimoji="0" lang="en-US" altLang="ru-RU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ru-RU" sz="1400" baseline="-30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k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v11    v12   v21 v22   v31     v32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7A3A2E68-9876-420F-9B62-5D35598FB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" y="7435"/>
                <a:ext cx="69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n-US" altLang="ru-RU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i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E92350-11D3-4C45-9106-2EB5484D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47F888-145C-4C81-BC50-0FFB8877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17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F6FF-E31D-4B35-A3D8-7D5DC33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1" y="95596"/>
            <a:ext cx="11490158" cy="23187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Minimize quadratic error over unknown </a:t>
            </a:r>
            <a:r>
              <a:rPr lang="en-US" sz="2800" b="1" dirty="0">
                <a:solidFill>
                  <a:srgbClr val="0070C0"/>
                </a:solidFill>
              </a:rPr>
              <a:t>W, V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  <a:br>
              <a:rPr lang="en-US" sz="2800" dirty="0">
                <a:solidFill>
                  <a:srgbClr val="0070C0"/>
                </a:solidFill>
              </a:rPr>
            </a:br>
            <a:br>
              <a:rPr lang="ru-RU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  <a:latin typeface="+mn-lt"/>
              </a:rPr>
              <a:t>                         </a:t>
            </a:r>
            <a:r>
              <a:rPr lang="en-US" sz="2800" b="1" dirty="0">
                <a:effectLst/>
                <a:latin typeface="+mn-lt"/>
                <a:ea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=&lt;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cy-GB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ŷ</a:t>
            </a:r>
            <a:r>
              <a:rPr lang="cy-GB" sz="2800" b="1" dirty="0">
                <a:latin typeface="+mn-lt"/>
              </a:rPr>
              <a:t>, 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cy-GB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ŷ</a:t>
            </a:r>
            <a:r>
              <a:rPr lang="cy-GB" sz="2800" b="1" dirty="0">
                <a:latin typeface="+mn-lt"/>
              </a:rPr>
              <a:t> 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&gt; 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= &lt;y </a:t>
            </a:r>
            <a:r>
              <a:rPr lang="en-US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V, y </a:t>
            </a:r>
            <a:r>
              <a:rPr lang="en-US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V&gt;/2</a:t>
            </a:r>
            <a:b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                </a:t>
            </a:r>
            <a:b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(u) </a:t>
            </a:r>
            <a:r>
              <a:rPr lang="en-US" sz="24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=  2(1+ e</a:t>
            </a:r>
            <a:r>
              <a:rPr lang="en-US" sz="2400" b="1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-2u</a:t>
            </a:r>
            <a:r>
              <a:rPr lang="en-US" sz="24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r>
              <a:rPr lang="en-US" sz="2400" b="1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-1  </a:t>
            </a:r>
            <a:r>
              <a:rPr lang="en-US" sz="24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- 1</a:t>
            </a:r>
            <a:endParaRPr lang="ru-RU" sz="24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BE4A1770-628B-49A5-8BB0-14B9AA1B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95" y="241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8D1C146-D2FB-4913-BFD8-432017EC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2414337"/>
            <a:ext cx="10515600" cy="4227846"/>
          </a:xfrm>
        </p:spPr>
        <p:txBody>
          <a:bodyPr>
            <a:normAutofit/>
          </a:bodyPr>
          <a:lstStyle/>
          <a:p>
            <a:r>
              <a:rPr lang="en-US" dirty="0"/>
              <a:t>A journey into general optimization of functions H(x)</a:t>
            </a:r>
          </a:p>
          <a:p>
            <a:r>
              <a:rPr lang="en-US" dirty="0"/>
              <a:t>Gradient descent: sequence x0, x1,…, </a:t>
            </a:r>
            <a:r>
              <a:rPr lang="en-US" dirty="0" err="1"/>
              <a:t>xn</a:t>
            </a:r>
            <a:r>
              <a:rPr lang="en-US" dirty="0"/>
              <a:t>,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x(t+1)=x(t)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</a:t>
            </a:r>
            <a:r>
              <a:rPr lang="en-US" sz="2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grad(H(x(t)),    grad(H(x))=(H/x</a:t>
            </a:r>
            <a:r>
              <a:rPr lang="en-US" sz="2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m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-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step size (learning rate), should tend to 0 at t tending to infinity, but not too fast</a:t>
            </a:r>
          </a:p>
          <a:p>
            <a:pPr>
              <a:buFont typeface="Symbol" panose="05050102010706020507" pitchFamily="18" charset="2"/>
              <a:buChar char="m"/>
            </a:pP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may be constant at quadratic H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4C60EE-A93D-49E4-A21B-ED6DDF27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6390D6-C5CE-494C-8560-3E7971D5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73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8EB12-4C35-4EF2-BE6A-463E5775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dirty="0"/>
              <a:t>Gradient descent (Steepest descent)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21BEA-1E17-4557-8832-004F1454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18" y="1279023"/>
            <a:ext cx="11306175" cy="5077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Effective (converges)                                                                  Local minimum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(not necessarily a global minimum)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 to extend to minimization with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220" name="Picture 4" descr="Gradient descent">
            <a:extLst>
              <a:ext uri="{FF2B5EF4-FFF2-40B4-BE49-F238E27FC236}">
                <a16:creationId xmlns:a16="http://schemas.microsoft.com/office/drawing/2014/main" id="{07D4B31A-26FD-4F73-A6D4-1291916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7" y="2731169"/>
            <a:ext cx="6136656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radient Descent- Part1 - From The GENESIS">
            <a:extLst>
              <a:ext uri="{FF2B5EF4-FFF2-40B4-BE49-F238E27FC236}">
                <a16:creationId xmlns:a16="http://schemas.microsoft.com/office/drawing/2014/main" id="{D3953D40-D305-4A7A-8A71-39D25437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93" y="2901700"/>
            <a:ext cx="43624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CF4C79-1183-488E-9EE6-14C3655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E4D450-AF49-427F-9861-73C511AA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4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77FE-E17F-41B1-9872-8A99D4B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44379"/>
            <a:ext cx="11778916" cy="1546309"/>
          </a:xfrm>
        </p:spPr>
        <p:txBody>
          <a:bodyPr>
            <a:normAutofit/>
          </a:bodyPr>
          <a:lstStyle/>
          <a:p>
            <a:r>
              <a:rPr lang="en-US" dirty="0"/>
              <a:t>Steepest descent for  </a:t>
            </a:r>
            <a:br>
              <a:rPr lang="en-US" dirty="0"/>
            </a:br>
            <a:r>
              <a:rPr lang="en-US" sz="2700" dirty="0">
                <a:latin typeface="+mn-lt"/>
                <a:cs typeface="Times New Roman" panose="02020603050405020304" pitchFamily="18" charset="0"/>
              </a:rPr>
              <a:t>E </a:t>
            </a:r>
            <a:r>
              <a:rPr lang="en-US" sz="2700" dirty="0">
                <a:latin typeface="+mn-lt"/>
              </a:rPr>
              <a:t>=</a:t>
            </a:r>
            <a:r>
              <a:rPr lang="en-US" sz="2700" dirty="0"/>
              <a:t> [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700" baseline="-250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</a:t>
            </a:r>
            <a:r>
              <a:rPr lang="en-US" sz="27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en-US" sz="27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j1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th(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)]</a:t>
            </a:r>
            <a:r>
              <a:rPr lang="en-US" sz="2700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2</a:t>
            </a:r>
            <a:r>
              <a:rPr lang="en-US" sz="31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/2+</a:t>
            </a:r>
            <a:br>
              <a:rPr lang="en-US" sz="31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1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[y</a:t>
            </a:r>
            <a:r>
              <a:rPr lang="en-US" sz="2700" baseline="-250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</a:t>
            </a:r>
            <a:r>
              <a:rPr lang="en-US" sz="27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en-US" sz="27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j2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th(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)]</a:t>
            </a:r>
            <a:r>
              <a:rPr lang="en-US" sz="2700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/2</a:t>
            </a: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4B5B5-92D7-42AC-B34C-87A8BE2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3" y="236228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(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Derivatives:</a:t>
            </a:r>
          </a:p>
          <a:p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–(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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8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</a:p>
          <a:p>
            <a:endParaRPr lang="en-US" i="1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E/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i="1" baseline="-25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ij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</a:t>
            </a:r>
            <a:r>
              <a:rPr lang="en-US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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i="1" baseline="-25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ij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]=</a:t>
            </a:r>
          </a:p>
          <a:p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ŷ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(1+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, since</a:t>
            </a:r>
          </a:p>
          <a:p>
            <a:r>
              <a:rPr lang="en-US" sz="2400" i="1" dirty="0" err="1"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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(u)=4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s(2u)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[1-s(2(u)]=(1+th(u))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(1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(u))</a:t>
            </a:r>
            <a:endParaRPr lang="ru-RU" sz="24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B1DDAF-BB7C-413B-8851-6578821B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1C0333-271F-46BC-B70F-F42E1E4F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2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77FE-E17F-41B1-9872-8A99D4B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44379"/>
            <a:ext cx="11778916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Steepest descent for squared error E </a:t>
            </a:r>
            <a:br>
              <a:rPr lang="en-US" dirty="0"/>
            </a:b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4B5B5-92D7-42AC-B34C-87A8BE2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3" y="1022684"/>
            <a:ext cx="10515600" cy="5690937"/>
          </a:xfrm>
        </p:spPr>
        <p:txBody>
          <a:bodyPr>
            <a:normAutofit/>
          </a:bodyPr>
          <a:lstStyle/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(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      (*)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Derivatives:</a:t>
            </a:r>
          </a:p>
          <a:p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–(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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b="1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8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</a:p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E/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i="1" baseline="-25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ij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400" b="1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(1+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i="1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How this can be applied to learning NN? Where to start? How to move forward?</a:t>
            </a:r>
            <a:r>
              <a:rPr lang="ru-RU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Rumelhart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, David E.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en-US" sz="24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Hinton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, Geoffrey E.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en-US" sz="24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Williams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, Ronald J.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proposed a way to go in 1985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BE385F-5B28-4E5B-8BE1-740A5A3E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A0D0C9-A0A0-43C3-8365-5984A81B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02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77FE-E17F-41B1-9872-8A99D4B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44379"/>
            <a:ext cx="11778916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back-propagation </a:t>
            </a:r>
            <a:r>
              <a:rPr lang="en-US" sz="3100" dirty="0"/>
              <a:t>mimicking Steepest descent for squared error E </a:t>
            </a:r>
            <a:br>
              <a:rPr lang="en-US" dirty="0"/>
            </a:b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4B5B5-92D7-42AC-B34C-87A8BE2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3" y="1022684"/>
            <a:ext cx="10515600" cy="5690937"/>
          </a:xfrm>
        </p:spPr>
        <p:txBody>
          <a:bodyPr>
            <a:normAutofit/>
          </a:bodyPr>
          <a:lstStyle/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(*)</a:t>
            </a:r>
          </a:p>
          <a:p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4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en-US" sz="24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</a:p>
          <a:p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E/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sz="2400" i="1" baseline="-25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ij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en-US" sz="24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(1+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             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(**)</a:t>
            </a:r>
          </a:p>
          <a:p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0.  Specify NE, number of epochs. Standardize features to [-1,1] interval. Generate W, V   N(0,1) randomly.</a:t>
            </a:r>
          </a:p>
          <a:p>
            <a:pPr marL="514350" indent="-514350">
              <a:buAutoNum type="arabicPeriod"/>
            </a:pPr>
            <a:r>
              <a:rPr lang="en-US" sz="2400" i="1" dirty="0">
                <a:cs typeface="Times New Roman" panose="02020603050405020304" pitchFamily="18" charset="0"/>
              </a:rPr>
              <a:t>Epoch. In a loop over objects (x,y)</a:t>
            </a:r>
          </a:p>
          <a:p>
            <a:pPr marL="457200" lvl="1" indent="0">
              <a:buNone/>
            </a:pPr>
            <a:r>
              <a:rPr lang="en-US" sz="2000" i="1" dirty="0">
                <a:cs typeface="Times New Roman" panose="02020603050405020304" pitchFamily="18" charset="0"/>
              </a:rPr>
              <a:t>1.1. Forward computation: Find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ŷ=F(x) and error e=y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</a:p>
          <a:p>
            <a:pPr marL="457200" lvl="1" indent="0">
              <a:buNone/>
            </a:pPr>
            <a:r>
              <a:rPr lang="cy-GB" sz="2000" i="1" dirty="0">
                <a:cs typeface="Times New Roman" panose="02020603050405020304" pitchFamily="18" charset="0"/>
              </a:rPr>
              <a:t>1.2. Error back-propagation: Use formulas (**) to estimate derivatives of E</a:t>
            </a:r>
          </a:p>
          <a:p>
            <a:pPr marL="457200" lvl="1" indent="0">
              <a:buNone/>
            </a:pPr>
            <a:r>
              <a:rPr lang="cy-GB" sz="2000" i="1" dirty="0">
                <a:cs typeface="Times New Roman" panose="02020603050405020304" pitchFamily="18" charset="0"/>
              </a:rPr>
              <a:t>1.3. Weights update: Use formulas (*) to update V and W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400" i="1" dirty="0">
                <a:cs typeface="Times New Roman" panose="02020603050405020304" pitchFamily="18" charset="0"/>
              </a:rPr>
              <a:t>Halting test: If the number of epochs reached NE, output e, E, V, W and halt; else: randomize the order of objects and go to 1.</a:t>
            </a:r>
          </a:p>
          <a:p>
            <a:pPr marL="457200" lvl="1" indent="0">
              <a:buNone/>
            </a:pPr>
            <a:endParaRPr lang="cy-GB" i="1" dirty="0"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0C855F-BC9C-4223-9939-50666A27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8B6135-30A3-4B5A-89DB-6D10B13F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1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77FE-E17F-41B1-9872-8A99D4B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44379"/>
            <a:ext cx="11778916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back-propagation </a:t>
            </a:r>
            <a:r>
              <a:rPr lang="en-US" sz="3100" dirty="0"/>
              <a:t>mimicking Steepest descent for squared error E </a:t>
            </a:r>
            <a:br>
              <a:rPr lang="en-US" dirty="0"/>
            </a:b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4B5B5-92D7-42AC-B34C-87A8BE2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3" y="1022684"/>
            <a:ext cx="10515600" cy="56909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0.  Specify NE, number of epochs. Standardize features to [-1,1] interval. Generate W, V   N(0,1) randomly.</a:t>
            </a:r>
          </a:p>
          <a:p>
            <a:pPr marL="514350" indent="-514350">
              <a:buAutoNum type="arabicPeriod"/>
            </a:pPr>
            <a:r>
              <a:rPr lang="en-US" sz="2400" i="1" dirty="0">
                <a:cs typeface="Times New Roman" panose="02020603050405020304" pitchFamily="18" charset="0"/>
              </a:rPr>
              <a:t>Epoch. In a loop over objects (x,y)</a:t>
            </a:r>
          </a:p>
          <a:p>
            <a:pPr marL="457200" lvl="1" indent="0">
              <a:buNone/>
            </a:pPr>
            <a:r>
              <a:rPr lang="en-US" sz="2000" i="1" dirty="0">
                <a:cs typeface="Times New Roman" panose="02020603050405020304" pitchFamily="18" charset="0"/>
              </a:rPr>
              <a:t>1.1. Forward computation: Find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ŷ=F(x) and error e=y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</a:p>
          <a:p>
            <a:pPr marL="457200" lvl="1" indent="0">
              <a:buNone/>
            </a:pPr>
            <a:r>
              <a:rPr lang="cy-GB" sz="2000" i="1" dirty="0">
                <a:cs typeface="Times New Roman" panose="02020603050405020304" pitchFamily="18" charset="0"/>
              </a:rPr>
              <a:t>1.2. Error back-propagation: Use formulas (**) to estimate derivatives of E</a:t>
            </a:r>
          </a:p>
          <a:p>
            <a:pPr marL="457200" lvl="1" indent="0">
              <a:buNone/>
            </a:pPr>
            <a:r>
              <a:rPr lang="cy-GB" sz="2000" i="1" dirty="0">
                <a:cs typeface="Times New Roman" panose="02020603050405020304" pitchFamily="18" charset="0"/>
              </a:rPr>
              <a:t>1.3. Weights update: Use formulas (*) to update V and W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400" i="1" dirty="0">
                <a:cs typeface="Times New Roman" panose="02020603050405020304" pitchFamily="18" charset="0"/>
              </a:rPr>
              <a:t>Halting test: If the number of epochs reached NE, output e, E, V, W and halt; else: randomize the order of objects and go to 1.</a:t>
            </a:r>
          </a:p>
          <a:p>
            <a:pPr marL="514350" indent="-514350">
              <a:buAutoNum type="arabicPeriod"/>
            </a:pPr>
            <a:endParaRPr lang="en-US" sz="2400" i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Quiz 1: What is halt?</a:t>
            </a:r>
          </a:p>
          <a:p>
            <a:pPr marL="0" indent="0">
              <a:buNone/>
            </a:pPr>
            <a:endParaRPr lang="en-US" sz="2400" i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Quiz 2: Any other halting test?</a:t>
            </a:r>
            <a:endParaRPr lang="cy-GB" i="1" dirty="0"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DBCBBB-EC4F-4CB5-9B8B-42B90B79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DA18EB-CE0C-4CC4-9DAB-09A03265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4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09D76-6774-4B1A-992E-70D7A6E6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" y="264695"/>
            <a:ext cx="11815011" cy="589547"/>
          </a:xfrm>
        </p:spPr>
        <p:txBody>
          <a:bodyPr>
            <a:noAutofit/>
          </a:bodyPr>
          <a:lstStyle/>
          <a:p>
            <a:r>
              <a:rPr lang="en-US" sz="2800" dirty="0"/>
              <a:t>Prediction of petal sizes from sepal sizes, at 10000 epochs, features normalized to [-10,10]; 3 runs (</a:t>
            </a:r>
            <a:r>
              <a:rPr lang="en-US" sz="2800" dirty="0" err="1"/>
              <a:t>Matlab</a:t>
            </a:r>
            <a:r>
              <a:rPr lang="en-US" sz="2800" dirty="0"/>
              <a:t> pseudocode in Mirkin’s Text, p. 513)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9DDD1-A6A0-4A6D-A21D-8AD54379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2" y="962527"/>
            <a:ext cx="10515600" cy="5630778"/>
          </a:xfrm>
        </p:spPr>
        <p:txBody>
          <a:bodyPr>
            <a:normAutofit/>
          </a:bodyPr>
          <a:lstStyle/>
          <a:p>
            <a:r>
              <a:rPr lang="en-US" dirty="0"/>
              <a:t>At 3 hidden units</a:t>
            </a:r>
          </a:p>
          <a:p>
            <a:pPr marL="0" indent="0">
              <a:buNone/>
            </a:pPr>
            <a:r>
              <a:rPr lang="en-US" dirty="0"/>
              <a:t>e = 1.1488    1.7518 || 1.0630    1.7677 || 1.1394    1.7505</a:t>
            </a:r>
          </a:p>
          <a:p>
            <a:endParaRPr lang="en-US" dirty="0"/>
          </a:p>
          <a:p>
            <a:r>
              <a:rPr lang="en-US" dirty="0"/>
              <a:t>At 13 hidden units</a:t>
            </a:r>
          </a:p>
          <a:p>
            <a:pPr marL="0" indent="0">
              <a:buNone/>
            </a:pPr>
            <a:r>
              <a:rPr lang="en-US" dirty="0"/>
              <a:t>e = 0.9520    1.5995 || 0.9763    1.5879 || 0.9390    1.5349</a:t>
            </a:r>
          </a:p>
          <a:p>
            <a:endParaRPr lang="en-US" dirty="0"/>
          </a:p>
          <a:p>
            <a:r>
              <a:rPr lang="en-US" dirty="0"/>
              <a:t>At 20 hidden units</a:t>
            </a:r>
          </a:p>
          <a:p>
            <a:pPr marL="0" indent="0">
              <a:buNone/>
            </a:pPr>
            <a:r>
              <a:rPr lang="en-US" dirty="0"/>
              <a:t>e = 0.8657    1.4729 || 0.8413    1.4236 || 0.9256    1.5186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40 hidden units</a:t>
            </a:r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ru-RU" dirty="0"/>
              <a:t>0.8297    1.4135</a:t>
            </a:r>
            <a:r>
              <a:rPr lang="en-US" dirty="0"/>
              <a:t> || 0.7970    1.4173|| 0.8292    1.3763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C5619C-7E87-4913-BF80-4C20E932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5DAE47-F825-4401-8F31-8553CF4C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56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2E4C6-4540-49EC-820F-F67869B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mimic learning, dataset should be randomly divided in training part /testing part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B96FD-E81B-4D6E-B9B6-DA37A489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6653" cy="4351338"/>
          </a:xfrm>
        </p:spPr>
        <p:txBody>
          <a:bodyPr/>
          <a:lstStyle/>
          <a:p>
            <a:r>
              <a:rPr lang="en-US" dirty="0"/>
              <a:t>Cross-validation (divide entity set in K folds, using each fold as test set)</a:t>
            </a:r>
            <a:r>
              <a:rPr lang="ru-RU" dirty="0"/>
              <a:t> – скользящий контроль</a:t>
            </a:r>
            <a:endParaRPr lang="en-US" dirty="0"/>
          </a:p>
          <a:p>
            <a:r>
              <a:rPr lang="en-US" dirty="0"/>
              <a:t>Leave-one-out</a:t>
            </a:r>
            <a:endParaRPr lang="ru-RU" dirty="0"/>
          </a:p>
        </p:txBody>
      </p:sp>
      <p:pic>
        <p:nvPicPr>
          <p:cNvPr id="10244" name="Picture 4" descr="Ten-fold cross validation diagram. The dataset was divided into ten... |  Download Scientific Diagram">
            <a:extLst>
              <a:ext uri="{FF2B5EF4-FFF2-40B4-BE49-F238E27FC236}">
                <a16:creationId xmlns:a16="http://schemas.microsoft.com/office/drawing/2014/main" id="{80E17F4A-A299-4CF9-9565-F5C36375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11" y="3148013"/>
            <a:ext cx="8001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2CAE8E-8691-4463-8CF6-F55D1481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2BDFDB-3951-4F8E-B44F-659EEB15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29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60669-5185-4649-9829-B42CF534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/>
              <a:t>Рассмотренные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3F2E9E-4352-4316-A6E9-AC48FB5D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832432" cy="552249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Регрессия, классификатор</a:t>
            </a:r>
            <a:endParaRPr lang="en-US" dirty="0"/>
          </a:p>
          <a:p>
            <a:r>
              <a:rPr lang="en-US" dirty="0"/>
              <a:t>Overfitting</a:t>
            </a:r>
            <a:r>
              <a:rPr lang="ru-RU" dirty="0"/>
              <a:t> (переобучение)</a:t>
            </a:r>
            <a:r>
              <a:rPr lang="en-US" dirty="0"/>
              <a:t>, underfitting</a:t>
            </a:r>
          </a:p>
          <a:p>
            <a:r>
              <a:rPr lang="ru-RU" dirty="0"/>
              <a:t>Искусственный нейрон</a:t>
            </a:r>
            <a:endParaRPr lang="en-US" dirty="0"/>
          </a:p>
          <a:p>
            <a:r>
              <a:rPr lang="ru-RU" dirty="0"/>
              <a:t>Функция активации</a:t>
            </a:r>
            <a:endParaRPr lang="en-US" dirty="0"/>
          </a:p>
          <a:p>
            <a:r>
              <a:rPr lang="ru-RU" dirty="0"/>
              <a:t>Сигмоида</a:t>
            </a:r>
            <a:r>
              <a:rPr lang="en-US" dirty="0"/>
              <a:t>, </a:t>
            </a:r>
            <a:r>
              <a:rPr lang="ru-RU" dirty="0"/>
              <a:t>гиперболический тангенс</a:t>
            </a:r>
            <a:endParaRPr lang="en-US" dirty="0"/>
          </a:p>
          <a:p>
            <a:r>
              <a:rPr lang="ru-RU" dirty="0"/>
              <a:t>Нейронная сеть</a:t>
            </a:r>
            <a:endParaRPr lang="en-US" dirty="0"/>
          </a:p>
          <a:p>
            <a:r>
              <a:rPr lang="ru-RU" dirty="0"/>
              <a:t>Скрытый слой</a:t>
            </a:r>
            <a:endParaRPr lang="en-US" dirty="0"/>
          </a:p>
          <a:p>
            <a:r>
              <a:rPr lang="ru-RU" dirty="0"/>
              <a:t>Весовые матрицы</a:t>
            </a:r>
            <a:endParaRPr lang="en-US" dirty="0"/>
          </a:p>
          <a:p>
            <a:r>
              <a:rPr lang="ru-RU" dirty="0"/>
              <a:t>Градиентный спуск; скорость обучения</a:t>
            </a:r>
            <a:endParaRPr lang="en-US" dirty="0"/>
          </a:p>
          <a:p>
            <a:r>
              <a:rPr lang="ru-RU" dirty="0"/>
              <a:t>Метод обратного распространения ошибки</a:t>
            </a:r>
            <a:endParaRPr lang="en-US" dirty="0"/>
          </a:p>
          <a:p>
            <a:r>
              <a:rPr lang="ru-RU" dirty="0"/>
              <a:t>Эпоха</a:t>
            </a:r>
            <a:endParaRPr lang="en-US" dirty="0"/>
          </a:p>
          <a:p>
            <a:r>
              <a:rPr lang="ru-RU"/>
              <a:t>Кросс-валидация </a:t>
            </a:r>
            <a:r>
              <a:rPr lang="ru-RU" dirty="0"/>
              <a:t>(скользящий контроль)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7FBA4D-16FD-47A1-8072-3DAA1240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FB43E4-D0F1-4C1F-A35B-CA62ECB3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1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801A4-0E72-4BEA-AB87-570EAAF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365125"/>
            <a:ext cx="11141242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Коррелирование</a:t>
            </a:r>
            <a:r>
              <a:rPr lang="en-US" sz="3200" dirty="0"/>
              <a:t>: </a:t>
            </a:r>
            <a:r>
              <a:rPr lang="ru-RU" sz="3200" dirty="0"/>
              <a:t>Входные признаки</a:t>
            </a:r>
            <a:r>
              <a:rPr lang="en-US" sz="3200" dirty="0"/>
              <a:t> </a:t>
            </a:r>
            <a:r>
              <a:rPr lang="en-US" sz="3200" b="1" dirty="0"/>
              <a:t>X</a:t>
            </a:r>
            <a:r>
              <a:rPr lang="en-US" sz="3200" dirty="0"/>
              <a:t> (input) </a:t>
            </a:r>
            <a:r>
              <a:rPr lang="ru-RU" sz="3200" dirty="0"/>
              <a:t>и целевые (выходные) признаки</a:t>
            </a:r>
            <a:r>
              <a:rPr lang="en-US" sz="3200" dirty="0"/>
              <a:t> </a:t>
            </a:r>
            <a:r>
              <a:rPr lang="en-US" sz="3200" b="1" dirty="0"/>
              <a:t>Y</a:t>
            </a:r>
            <a:r>
              <a:rPr lang="en-US" sz="3200" dirty="0"/>
              <a:t> </a:t>
            </a:r>
            <a:r>
              <a:rPr lang="ru-RU" sz="3200" dirty="0"/>
              <a:t> в таблице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FC091-1E28-4285-9B18-358D36FE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r>
              <a:rPr lang="en-US" dirty="0"/>
              <a:t>Given a set of mappings </a:t>
            </a:r>
            <a:r>
              <a:rPr lang="en-US" dirty="0">
                <a:latin typeface="Vladimir Script" panose="03050402040407070305" pitchFamily="66" charset="0"/>
              </a:rPr>
              <a:t>F,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dirty="0"/>
              <a:t>decision rule F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>
                <a:latin typeface="Vladimir Script" panose="03050402040407070305" pitchFamily="66" charset="0"/>
                <a:sym typeface="Symbol" panose="05050102010706020507" pitchFamily="18" charset="2"/>
              </a:rPr>
              <a:t>F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F(X)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Y (up to an error, of course)</a:t>
            </a:r>
          </a:p>
          <a:p>
            <a:pPr marL="0" indent="0">
              <a:buNone/>
            </a:pPr>
            <a:r>
              <a:rPr lang="en-US" dirty="0"/>
              <a:t>That is, Ŷ=F(X) so that Ŷ</a:t>
            </a:r>
            <a:r>
              <a:rPr lang="en-US" dirty="0">
                <a:sym typeface="Symbol" panose="05050102010706020507" pitchFamily="18" charset="2"/>
              </a:rPr>
              <a:t> </a:t>
            </a:r>
            <a:r>
              <a:rPr lang="en-US" dirty="0"/>
              <a:t>Y.</a:t>
            </a:r>
          </a:p>
          <a:p>
            <a:pPr marL="0" indent="0">
              <a:buNone/>
            </a:pPr>
            <a:endParaRPr lang="en-US" dirty="0">
              <a:latin typeface="Vladimir Script" panose="03050402040407070305" pitchFamily="66" charset="0"/>
            </a:endParaRPr>
          </a:p>
          <a:p>
            <a:pPr marL="0" indent="0">
              <a:buNone/>
            </a:pPr>
            <a:r>
              <a:rPr lang="en-US" dirty="0">
                <a:latin typeface="Vladimir Script" panose="03050402040407070305" pitchFamily="66" charset="0"/>
              </a:rPr>
              <a:t>F </a:t>
            </a:r>
            <a:r>
              <a:rPr lang="en-US" dirty="0"/>
              <a:t> must be not that big, nor that small: the number of parameters specifying F must be considerably smaller than the data size.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41CFE2-2E80-4E55-917F-02C0ECF8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78113D-E3A0-4237-91B2-3357E788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5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600" y="0"/>
            <a:ext cx="7962088" cy="62068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Проблемы, которые можно изучать на Ирисах, 1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31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31504" y="4631166"/>
            <a:ext cx="977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600" dirty="0"/>
              <a:t>-   </a:t>
            </a:r>
            <a:r>
              <a:rPr lang="en-GB" sz="3200" dirty="0"/>
              <a:t>Build a </a:t>
            </a:r>
            <a:r>
              <a:rPr lang="en-GB" sz="3200" b="1" dirty="0"/>
              <a:t>predictor of petal sizes</a:t>
            </a:r>
            <a:r>
              <a:rPr lang="en-GB" sz="3200" dirty="0"/>
              <a:t> w3, w4 from the sepal sizes w1, w2 (say, to lessen the burden of measurement</a:t>
            </a:r>
            <a:r>
              <a:rPr lang="en-GB" sz="3600" dirty="0"/>
              <a:t>)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BacDataAn_2024_3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D05E518-AACA-4DC2-87D2-A8AB1076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43066"/>
              </p:ext>
            </p:extLst>
          </p:nvPr>
        </p:nvGraphicFramePr>
        <p:xfrm>
          <a:off x="4079777" y="700020"/>
          <a:ext cx="4751402" cy="3735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939">
                  <a:extLst>
                    <a:ext uri="{9D8B030D-6E8A-4147-A177-3AD203B41FA5}">
                      <a16:colId xmlns:a16="http://schemas.microsoft.com/office/drawing/2014/main" val="709495038"/>
                    </a:ext>
                  </a:extLst>
                </a:gridCol>
                <a:gridCol w="3236463">
                  <a:extLst>
                    <a:ext uri="{9D8B030D-6E8A-4147-A177-3AD203B41FA5}">
                      <a16:colId xmlns:a16="http://schemas.microsoft.com/office/drawing/2014/main" val="692294581"/>
                    </a:ext>
                  </a:extLst>
                </a:gridCol>
              </a:tblGrid>
              <a:tr h="37997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</a:rPr>
                        <a:t>#</a:t>
                      </a:r>
                      <a:endParaRPr lang="ru-RU" sz="1600" b="1" dirty="0">
                        <a:solidFill>
                          <a:srgbClr val="C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100584" marR="100584" marT="0" marB="0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1560767597"/>
                  </a:ext>
                </a:extLst>
              </a:tr>
              <a:tr h="3377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</a:rPr>
                        <a:t>w1  w2  w3  w4</a:t>
                      </a:r>
                      <a:endParaRPr lang="ru-RU" sz="1600" b="1" dirty="0">
                        <a:solidFill>
                          <a:srgbClr val="C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1275256096"/>
                  </a:ext>
                </a:extLst>
              </a:tr>
              <a:tr h="2786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6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7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8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9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 …</a:t>
                      </a:r>
                      <a:r>
                        <a:rPr lang="en-GB" sz="1800" b="1" baseline="0" dirty="0">
                          <a:solidFill>
                            <a:srgbClr val="C00000"/>
                          </a:solidFill>
                          <a:effectLst/>
                        </a:rPr>
                        <a:t>        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r>
                        <a:rPr lang="en-GB" sz="1800" b="1" dirty="0">
                          <a:solidFill>
                            <a:srgbClr val="C00000"/>
                          </a:solidFill>
                          <a:effectLst/>
                        </a:rPr>
                        <a:t>50 </a:t>
                      </a:r>
                      <a:endParaRPr lang="ru-RU" sz="1800" b="1" dirty="0">
                        <a:solidFill>
                          <a:srgbClr val="C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5.1 3.5 1.4  0.3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4.4 3.2 1.3  0.2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4.4 3.0 1.3  0.2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5.0 3.5 1.6  0.6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5.1 3.8 1.6  0.2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4.9 3.1 1.5  0.2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5.0 3.2 1.2  0.2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4.6 3.2 1.4  0.2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5.0 3.3 1.4  0.2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</a:rPr>
                        <a:t>6.5 3.2 5.1  2.0  </a:t>
                      </a:r>
                      <a:endParaRPr lang="ru-RU" sz="18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199747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6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801A4-0E72-4BEA-AB87-570EAAF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365125"/>
            <a:ext cx="1114124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Correlation: Features </a:t>
            </a:r>
            <a:r>
              <a:rPr lang="en-US" sz="3200" b="1" dirty="0"/>
              <a:t>X</a:t>
            </a:r>
            <a:r>
              <a:rPr lang="en-US" sz="3200" dirty="0"/>
              <a:t> (input) and features </a:t>
            </a:r>
            <a:r>
              <a:rPr lang="en-US" sz="3200" b="1" dirty="0"/>
              <a:t>Y</a:t>
            </a:r>
            <a:r>
              <a:rPr lang="en-US" sz="3200" dirty="0"/>
              <a:t> (target) in Data 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FC091-1E28-4285-9B18-358D36FE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47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F(X)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Y (up to an error, of course)</a:t>
            </a:r>
          </a:p>
          <a:p>
            <a:pPr marL="0" indent="0">
              <a:buNone/>
            </a:pPr>
            <a:r>
              <a:rPr lang="en-US" dirty="0"/>
              <a:t>That is, Ŷ=F(X) so that Ŷ</a:t>
            </a:r>
            <a:r>
              <a:rPr lang="en-US" dirty="0">
                <a:sym typeface="Symbol" panose="05050102010706020507" pitchFamily="18" charset="2"/>
              </a:rPr>
              <a:t> </a:t>
            </a:r>
            <a:r>
              <a:rPr lang="en-US" dirty="0"/>
              <a:t>Y.</a:t>
            </a:r>
          </a:p>
          <a:p>
            <a:pPr marL="0" indent="0">
              <a:buNone/>
            </a:pPr>
            <a:endParaRPr lang="en-US" dirty="0">
              <a:latin typeface="Vladimir Script" panose="03050402040407070305" pitchFamily="66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Y is just one feature.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 is categorical, F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 is quantitative.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Quiz: What feature is quantitative?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16E4B8-F384-4335-AC6B-6DBD48F7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A18273-EB95-4C21-9185-E2D68C01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1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801A4-0E72-4BEA-AB87-570EAAF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365125"/>
            <a:ext cx="1114124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Correlation: Features </a:t>
            </a:r>
            <a:r>
              <a:rPr lang="en-US" sz="3200" b="1" dirty="0"/>
              <a:t>X</a:t>
            </a:r>
            <a:r>
              <a:rPr lang="en-US" sz="3200" dirty="0"/>
              <a:t> (input) and feature </a:t>
            </a:r>
            <a:r>
              <a:rPr lang="en-US" sz="3200" b="1" dirty="0"/>
              <a:t>Y</a:t>
            </a:r>
            <a:r>
              <a:rPr lang="en-US" sz="3200" dirty="0"/>
              <a:t> (target) in Data 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FC091-1E28-4285-9B18-358D36FE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0533"/>
          </a:xfrm>
        </p:spPr>
        <p:txBody>
          <a:bodyPr/>
          <a:lstStyle/>
          <a:p>
            <a:r>
              <a:rPr lang="en-US" dirty="0"/>
              <a:t>Underfitting – Overfitting: No good theory so far,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70" name="Picture 22" descr="Illustration of the underfitting/overfitting issue on a simple... |  Download Scientific Diagram">
            <a:extLst>
              <a:ext uri="{FF2B5EF4-FFF2-40B4-BE49-F238E27FC236}">
                <a16:creationId xmlns:a16="http://schemas.microsoft.com/office/drawing/2014/main" id="{111C3FBA-F35C-40C4-9A5B-1B7B0132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78" y="2341479"/>
            <a:ext cx="9955037" cy="379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CC1F3B-A6E3-4FC4-90AB-E8399C3C5ACB}"/>
              </a:ext>
            </a:extLst>
          </p:cNvPr>
          <p:cNvSpPr txBox="1"/>
          <p:nvPr/>
        </p:nvSpPr>
        <p:spPr>
          <a:xfrm>
            <a:off x="9816345" y="1658567"/>
            <a:ext cx="198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Regression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16FFD3-7496-4A32-935E-7524F70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467D0F-56BE-487A-9C29-53F1392F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7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801A4-0E72-4BEA-AB87-570EAAF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365125"/>
            <a:ext cx="11141242" cy="886159"/>
          </a:xfrm>
        </p:spPr>
        <p:txBody>
          <a:bodyPr>
            <a:normAutofit/>
          </a:bodyPr>
          <a:lstStyle/>
          <a:p>
            <a:r>
              <a:rPr lang="en-US" sz="3200" dirty="0"/>
              <a:t>Correlation: Features </a:t>
            </a:r>
            <a:r>
              <a:rPr lang="en-US" sz="3200" b="1" dirty="0"/>
              <a:t>X</a:t>
            </a:r>
            <a:r>
              <a:rPr lang="en-US" sz="3200" dirty="0"/>
              <a:t> (input) and feature </a:t>
            </a:r>
            <a:r>
              <a:rPr lang="en-US" sz="3200" b="1" dirty="0"/>
              <a:t>Y</a:t>
            </a:r>
            <a:r>
              <a:rPr lang="en-US" sz="3200" dirty="0"/>
              <a:t> (target) in Data 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FC091-1E28-4285-9B18-358D36FE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7"/>
            <a:ext cx="10515600" cy="520533"/>
          </a:xfrm>
        </p:spPr>
        <p:txBody>
          <a:bodyPr/>
          <a:lstStyle/>
          <a:p>
            <a:r>
              <a:rPr lang="en-US" b="1" dirty="0"/>
              <a:t>Good versus </a:t>
            </a:r>
            <a:r>
              <a:rPr lang="en-US" b="1" dirty="0">
                <a:solidFill>
                  <a:srgbClr val="00B050"/>
                </a:solidFill>
              </a:rPr>
              <a:t>Overfitting</a:t>
            </a:r>
            <a:r>
              <a:rPr lang="en-US" dirty="0"/>
              <a:t>: No good theory so far,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B8D71-E3F9-43A1-A44A-F31E6891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08" y="2081463"/>
            <a:ext cx="7248776" cy="4776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7C201-F0BE-4790-89F3-E0AA45E72A66}"/>
              </a:ext>
            </a:extLst>
          </p:cNvPr>
          <p:cNvSpPr txBox="1"/>
          <p:nvPr/>
        </p:nvSpPr>
        <p:spPr>
          <a:xfrm>
            <a:off x="7074568" y="2887578"/>
            <a:ext cx="192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Classifier</a:t>
            </a:r>
            <a:endParaRPr lang="ru-RU" sz="3200" b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7A0F07-F42E-492B-952F-3AD73A62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BacDataAn_2024_3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9A7E83-CC3A-4ED9-B8B5-BF1E84BC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0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10E05-39DC-4151-B0DB-87B062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  <a:r>
              <a:rPr lang="ru-RU" dirty="0"/>
              <a:t>, 1</a:t>
            </a:r>
            <a:br>
              <a:rPr lang="en-US" dirty="0"/>
            </a:br>
            <a:r>
              <a:rPr lang="en-GB" b="1" dirty="0"/>
              <a:t>u = f(x</a:t>
            </a:r>
            <a:r>
              <a:rPr lang="en-GB" b="1" baseline="-25000" dirty="0"/>
              <a:t>1</a:t>
            </a:r>
            <a:r>
              <a:rPr lang="en-GB" b="1" dirty="0"/>
              <a:t>, x</a:t>
            </a:r>
            <a:r>
              <a:rPr lang="en-GB" b="1" baseline="-25000" dirty="0"/>
              <a:t>2</a:t>
            </a:r>
            <a:r>
              <a:rPr lang="en-GB" b="1" dirty="0"/>
              <a:t>,…  </a:t>
            </a:r>
            <a:r>
              <a:rPr lang="en-GB" b="1" dirty="0" err="1"/>
              <a:t>x</a:t>
            </a:r>
            <a:r>
              <a:rPr lang="en-GB" b="1" baseline="-25000" dirty="0" err="1"/>
              <a:t>p</a:t>
            </a:r>
            <a:r>
              <a:rPr lang="en-GB" b="1" dirty="0"/>
              <a:t>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095EE-63EE-473D-8E2B-2484C1B6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1403648"/>
            <a:ext cx="8229600" cy="5121696"/>
          </a:xfrm>
        </p:spPr>
        <p:txBody>
          <a:bodyPr/>
          <a:lstStyle/>
          <a:p>
            <a:r>
              <a:rPr lang="en-GB" b="1" dirty="0"/>
              <a:t>u = w1*x</a:t>
            </a:r>
            <a:r>
              <a:rPr lang="en-GB" b="1" baseline="-25000" dirty="0"/>
              <a:t>1</a:t>
            </a:r>
            <a:r>
              <a:rPr lang="en-GB" b="1" dirty="0"/>
              <a:t>+w2*x</a:t>
            </a:r>
            <a:r>
              <a:rPr lang="en-GB" b="1" baseline="-25000" dirty="0"/>
              <a:t>2</a:t>
            </a:r>
            <a:r>
              <a:rPr lang="en-GB" b="1" dirty="0"/>
              <a:t>+…+</a:t>
            </a:r>
            <a:r>
              <a:rPr lang="en-GB" b="1" dirty="0" err="1"/>
              <a:t>wp</a:t>
            </a:r>
            <a:r>
              <a:rPr lang="en-GB" b="1" dirty="0"/>
              <a:t>*x</a:t>
            </a:r>
            <a:r>
              <a:rPr lang="en-GB" b="1" baseline="-25000" dirty="0"/>
              <a:t>p</a:t>
            </a:r>
            <a:r>
              <a:rPr lang="en-GB" b="1" dirty="0"/>
              <a:t>+w0  ?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en-GB" b="1" dirty="0"/>
              <a:t> w0, w1,…, </a:t>
            </a:r>
            <a:r>
              <a:rPr lang="en-GB" b="1" dirty="0" err="1"/>
              <a:t>wp</a:t>
            </a:r>
            <a:r>
              <a:rPr lang="en-GB" dirty="0"/>
              <a:t> </a:t>
            </a:r>
            <a:r>
              <a:rPr lang="en-US" dirty="0"/>
              <a:t>are unknown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GB" b="1" dirty="0"/>
              <a:t>u, x</a:t>
            </a:r>
            <a:r>
              <a:rPr lang="en-GB" b="1" baseline="-25000" dirty="0"/>
              <a:t>1</a:t>
            </a:r>
            <a:r>
              <a:rPr lang="en-GB" b="1" dirty="0"/>
              <a:t>, x</a:t>
            </a:r>
            <a:r>
              <a:rPr lang="en-GB" b="1" baseline="-25000" dirty="0"/>
              <a:t>2</a:t>
            </a:r>
            <a:r>
              <a:rPr lang="en-GB" b="1" dirty="0"/>
              <a:t>,…, </a:t>
            </a:r>
            <a:r>
              <a:rPr lang="en-GB" b="1" dirty="0" err="1"/>
              <a:t>x</a:t>
            </a:r>
            <a:r>
              <a:rPr lang="en-GB" b="1" baseline="-25000" dirty="0" err="1"/>
              <a:t>p</a:t>
            </a:r>
            <a:r>
              <a:rPr lang="en-US" dirty="0"/>
              <a:t>  are given N</a:t>
            </a:r>
            <a:r>
              <a:rPr lang="en-US" dirty="0">
                <a:sym typeface="Symbol" panose="05050102010706020507" pitchFamily="18" charset="2"/>
              </a:rPr>
              <a:t>1 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Define N</a:t>
            </a:r>
            <a:r>
              <a:rPr lang="en-US" dirty="0">
                <a:sym typeface="Symbol" panose="05050102010706020507" pitchFamily="18" charset="2"/>
              </a:rPr>
              <a:t>(p+1) data </a:t>
            </a:r>
            <a:r>
              <a:rPr lang="en-US" dirty="0"/>
              <a:t>matrix X=(x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="1" baseline="-25000" dirty="0"/>
              <a:t>0</a:t>
            </a:r>
            <a:r>
              <a:rPr lang="en-US" dirty="0"/>
              <a:t>) with p+</a:t>
            </a:r>
            <a:r>
              <a:rPr lang="en-US" dirty="0">
                <a:sym typeface="Symbol" panose="05050102010706020507" pitchFamily="18" charset="2"/>
              </a:rPr>
              <a:t>1 features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>
                <a:sym typeface="Symbol" panose="05050102010706020507" pitchFamily="18" charset="2"/>
              </a:rPr>
              <a:t>;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all </a:t>
            </a:r>
            <a:r>
              <a:rPr lang="en-US" dirty="0"/>
              <a:t>x</a:t>
            </a:r>
            <a:r>
              <a:rPr lang="en-US" baseline="-25000" dirty="0"/>
              <a:t>0 </a:t>
            </a:r>
            <a:r>
              <a:rPr lang="en-US" dirty="0">
                <a:sym typeface="Symbol" panose="05050102010706020507" pitchFamily="18" charset="2"/>
              </a:rPr>
              <a:t> components are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1 (unity).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Problem</a:t>
            </a:r>
            <a:r>
              <a:rPr lang="ru-RU" dirty="0">
                <a:sym typeface="Symbol" panose="05050102010706020507" pitchFamily="18" charset="2"/>
              </a:rPr>
              <a:t>:</a:t>
            </a:r>
            <a:r>
              <a:rPr lang="en-US" dirty="0">
                <a:sym typeface="Symbol" panose="05050102010706020507" pitchFamily="18" charset="2"/>
              </a:rPr>
              <a:t> Find w=(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,…, w</a:t>
            </a:r>
            <a:r>
              <a:rPr lang="en-US" baseline="-25000" dirty="0"/>
              <a:t>p</a:t>
            </a:r>
            <a:r>
              <a:rPr lang="en-US" dirty="0"/>
              <a:t>, w</a:t>
            </a:r>
            <a:r>
              <a:rPr lang="en-US" baseline="-25000" dirty="0"/>
              <a:t>0</a:t>
            </a:r>
            <a:r>
              <a:rPr lang="en-US" dirty="0">
                <a:sym typeface="Symbol" panose="05050102010706020507" pitchFamily="18" charset="2"/>
              </a:rPr>
              <a:t>) so that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ym typeface="Symbol" panose="05050102010706020507" pitchFamily="18" charset="2"/>
              </a:rPr>
              <a:t>Xw</a:t>
            </a:r>
            <a:r>
              <a:rPr lang="en-US" b="1" dirty="0">
                <a:sym typeface="Symbol" panose="05050102010706020507" pitchFamily="18" charset="2"/>
              </a:rPr>
              <a:t>-u</a:t>
            </a:r>
            <a:r>
              <a:rPr lang="en-US" dirty="0">
                <a:sym typeface="Symbol" panose="05050102010706020507" pitchFamily="18" charset="2"/>
              </a:rPr>
              <a:t> were as near to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0, as possible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B8F081-3A0E-442E-832E-E9A3F7D2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BacDataAn_2024_3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63DDF2-DB52-44AA-8BF4-1AC14210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610-52A2-4CD8-8714-1231EAF32547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79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10E05-39DC-4151-B0DB-87B062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  <a:r>
              <a:rPr lang="ru-RU" dirty="0"/>
              <a:t>, 2</a:t>
            </a:r>
            <a:br>
              <a:rPr lang="en-US" dirty="0"/>
            </a:br>
            <a:r>
              <a:rPr lang="en-GB" b="1" dirty="0"/>
              <a:t>u = f(x</a:t>
            </a:r>
            <a:r>
              <a:rPr lang="en-GB" b="1" baseline="-25000" dirty="0"/>
              <a:t>1</a:t>
            </a:r>
            <a:r>
              <a:rPr lang="en-GB" b="1" dirty="0"/>
              <a:t>, x</a:t>
            </a:r>
            <a:r>
              <a:rPr lang="en-GB" b="1" baseline="-25000" dirty="0"/>
              <a:t>2</a:t>
            </a:r>
            <a:r>
              <a:rPr lang="en-GB" b="1" dirty="0"/>
              <a:t>,…  </a:t>
            </a:r>
            <a:r>
              <a:rPr lang="en-GB" b="1" dirty="0" err="1"/>
              <a:t>x</a:t>
            </a:r>
            <a:r>
              <a:rPr lang="en-GB" b="1" baseline="-25000" dirty="0" err="1"/>
              <a:t>p</a:t>
            </a:r>
            <a:r>
              <a:rPr lang="en-GB" b="1" dirty="0"/>
              <a:t>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095EE-63EE-473D-8E2B-2484C1B6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i="1" dirty="0"/>
              <a:t>u = w1*x</a:t>
            </a:r>
            <a:r>
              <a:rPr lang="en-GB" sz="3600" b="1" i="1" baseline="-25000" dirty="0"/>
              <a:t>1</a:t>
            </a:r>
            <a:r>
              <a:rPr lang="en-GB" sz="3600" b="1" i="1" dirty="0"/>
              <a:t>+w2*x</a:t>
            </a:r>
            <a:r>
              <a:rPr lang="en-GB" sz="3600" b="1" i="1" baseline="-25000" dirty="0"/>
              <a:t>2</a:t>
            </a:r>
            <a:r>
              <a:rPr lang="en-GB" sz="3600" b="1" i="1" dirty="0"/>
              <a:t>+…+</a:t>
            </a:r>
            <a:r>
              <a:rPr lang="en-GB" sz="3600" b="1" i="1" dirty="0" err="1"/>
              <a:t>wp</a:t>
            </a:r>
            <a:r>
              <a:rPr lang="en-GB" sz="3600" b="1" i="1" dirty="0"/>
              <a:t>*x</a:t>
            </a:r>
            <a:r>
              <a:rPr lang="en-GB" sz="3600" b="1" i="1" baseline="-25000" dirty="0"/>
              <a:t>p</a:t>
            </a:r>
            <a:r>
              <a:rPr lang="en-GB" sz="3600" b="1" i="1" dirty="0"/>
              <a:t>+w0 </a:t>
            </a:r>
            <a:r>
              <a:rPr lang="en-GB" sz="3600" b="1" dirty="0"/>
              <a:t> ?</a:t>
            </a:r>
            <a:endParaRPr lang="ru-RU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/>
              <a:t>Define </a:t>
            </a:r>
            <a:r>
              <a:rPr lang="en-US" b="1" i="1" dirty="0"/>
              <a:t>N</a:t>
            </a:r>
            <a:r>
              <a:rPr lang="en-US" b="1" i="1" dirty="0">
                <a:sym typeface="Symbol" panose="05050102010706020507" pitchFamily="18" charset="2"/>
              </a:rPr>
              <a:t>(p+1)</a:t>
            </a:r>
            <a:r>
              <a:rPr lang="en-US" dirty="0">
                <a:sym typeface="Symbol" panose="05050102010706020507" pitchFamily="18" charset="2"/>
              </a:rPr>
              <a:t> data </a:t>
            </a:r>
            <a:r>
              <a:rPr lang="en-US" dirty="0"/>
              <a:t>matrix </a:t>
            </a:r>
            <a:r>
              <a:rPr lang="en-US" b="1" i="1" dirty="0"/>
              <a:t>X=(x</a:t>
            </a:r>
            <a:r>
              <a:rPr lang="en-US" b="1" i="1" baseline="-25000" dirty="0"/>
              <a:t>1</a:t>
            </a:r>
            <a:r>
              <a:rPr lang="en-US" b="1" i="1" dirty="0"/>
              <a:t>,x</a:t>
            </a:r>
            <a:r>
              <a:rPr lang="en-US" b="1" i="1" baseline="-25000" dirty="0"/>
              <a:t>2</a:t>
            </a:r>
            <a:r>
              <a:rPr lang="en-US" b="1" i="1" dirty="0"/>
              <a:t>,…, </a:t>
            </a:r>
            <a:r>
              <a:rPr lang="en-US" b="1" i="1" dirty="0" err="1"/>
              <a:t>x</a:t>
            </a:r>
            <a:r>
              <a:rPr lang="en-US" b="1" i="1" baseline="-25000" dirty="0" err="1"/>
              <a:t>p</a:t>
            </a:r>
            <a:r>
              <a:rPr lang="en-US" b="1" i="1" dirty="0"/>
              <a:t>, x</a:t>
            </a:r>
            <a:r>
              <a:rPr lang="en-US" b="1" i="1" baseline="-25000" dirty="0"/>
              <a:t>0</a:t>
            </a:r>
            <a:r>
              <a:rPr lang="en-US" b="1" i="1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Least squares: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Find </a:t>
            </a:r>
            <a:r>
              <a:rPr lang="en-US" b="1" i="1" dirty="0">
                <a:sym typeface="Symbol" panose="05050102010706020507" pitchFamily="18" charset="2"/>
              </a:rPr>
              <a:t>w=(</a:t>
            </a:r>
            <a:r>
              <a:rPr lang="en-US" b="1" i="1" dirty="0"/>
              <a:t>w</a:t>
            </a:r>
            <a:r>
              <a:rPr lang="en-US" b="1" i="1" baseline="-25000" dirty="0"/>
              <a:t>1</a:t>
            </a:r>
            <a:r>
              <a:rPr lang="en-US" b="1" i="1" dirty="0"/>
              <a:t>,w</a:t>
            </a:r>
            <a:r>
              <a:rPr lang="en-US" b="1" i="1" baseline="-25000" dirty="0"/>
              <a:t>2</a:t>
            </a:r>
            <a:r>
              <a:rPr lang="en-US" b="1" i="1" dirty="0"/>
              <a:t>,…, w</a:t>
            </a:r>
            <a:r>
              <a:rPr lang="en-US" b="1" i="1" baseline="-25000" dirty="0"/>
              <a:t>p</a:t>
            </a:r>
            <a:r>
              <a:rPr lang="en-US" b="1" i="1" dirty="0"/>
              <a:t>, w</a:t>
            </a:r>
            <a:r>
              <a:rPr lang="en-US" b="1" i="1" baseline="-25000" dirty="0"/>
              <a:t>0</a:t>
            </a:r>
            <a:r>
              <a:rPr lang="en-US" b="1" i="1" dirty="0"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so that </a:t>
            </a:r>
            <a:r>
              <a:rPr lang="en-US" b="1" i="1" dirty="0">
                <a:sym typeface="Symbol" panose="05050102010706020507" pitchFamily="18" charset="2"/>
              </a:rPr>
              <a:t>û=</a:t>
            </a:r>
            <a:r>
              <a:rPr lang="en-US" b="1" i="1" dirty="0" err="1">
                <a:sym typeface="Symbol" panose="05050102010706020507" pitchFamily="18" charset="2"/>
              </a:rPr>
              <a:t>Xw</a:t>
            </a:r>
            <a:r>
              <a:rPr lang="en-US" dirty="0">
                <a:sym typeface="Symbol" panose="05050102010706020507" pitchFamily="18" charset="2"/>
              </a:rPr>
              <a:t> minimizes</a:t>
            </a:r>
          </a:p>
          <a:p>
            <a:pPr marL="0" indent="0">
              <a:buNone/>
            </a:pPr>
            <a:r>
              <a:rPr lang="en-US" dirty="0" err="1">
                <a:sym typeface="Symbol" panose="05050102010706020507" pitchFamily="18" charset="2"/>
              </a:rPr>
              <a:t>ǁ</a:t>
            </a:r>
            <a:r>
              <a:rPr lang="en-US" b="1" i="1" dirty="0" err="1">
                <a:sym typeface="Symbol" panose="05050102010706020507" pitchFamily="18" charset="2"/>
              </a:rPr>
              <a:t>u</a:t>
            </a:r>
            <a:r>
              <a:rPr lang="en-US" b="1" i="1" dirty="0">
                <a:sym typeface="Symbol" panose="05050102010706020507" pitchFamily="18" charset="2"/>
              </a:rPr>
              <a:t>- û</a:t>
            </a:r>
            <a:r>
              <a:rPr lang="en-US" dirty="0">
                <a:sym typeface="Symbol" panose="05050102010706020507" pitchFamily="18" charset="2"/>
              </a:rPr>
              <a:t>ǁ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(over all possible </a:t>
            </a:r>
            <a:r>
              <a:rPr lang="en-US" b="1" i="1" dirty="0">
                <a:sym typeface="Symbol" panose="05050102010706020507" pitchFamily="18" charset="2"/>
              </a:rPr>
              <a:t>w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B8F081-3A0E-442E-832E-E9A3F7D2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BacDataAn_2024_3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63DDF2-DB52-44AA-8BF4-1AC14210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E610-52A2-4CD8-8714-1231EAF32547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184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2914</Words>
  <Application>Microsoft Office PowerPoint</Application>
  <PresentationFormat>Широкоэкранный</PresentationFormat>
  <Paragraphs>408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</vt:lpstr>
      <vt:lpstr>Times New Roman</vt:lpstr>
      <vt:lpstr>Vladimir Script</vt:lpstr>
      <vt:lpstr>Тема Office</vt:lpstr>
      <vt:lpstr>  Основные методы анализа данных  Лекция 3, 2024: Линейная регрессия и нейронные сети</vt:lpstr>
      <vt:lpstr>Содержание</vt:lpstr>
      <vt:lpstr>Коррелирование: Входные признаки X (input) и целевые (выходные) признаки Y  в таблице данных</vt:lpstr>
      <vt:lpstr>Проблемы, которые можно изучать на Ирисах, 1</vt:lpstr>
      <vt:lpstr>Correlation: Features X (input) and features Y (target) in Data table</vt:lpstr>
      <vt:lpstr>Correlation: Features X (input) and feature Y (target) in Data table</vt:lpstr>
      <vt:lpstr>Correlation: Features X (input) and feature Y (target) in Data table</vt:lpstr>
      <vt:lpstr>Linear regression, 1 u = f(x1, x2,…  xp) </vt:lpstr>
      <vt:lpstr>Linear regression, 2 u = f(x1, x2,…  xp) </vt:lpstr>
      <vt:lpstr>Linear regression, 3 u = f(x1, x2,…  xp) </vt:lpstr>
      <vt:lpstr>The quality of linear regression</vt:lpstr>
      <vt:lpstr>Linear classifier</vt:lpstr>
      <vt:lpstr>Linear classifier as regression</vt:lpstr>
      <vt:lpstr>Case (A): dots and stars, linearly separable (a, c) Case (B): same case noise-perturbed (b, d)</vt:lpstr>
      <vt:lpstr>Neural Network Decision Rule</vt:lpstr>
      <vt:lpstr>Artificial neuron</vt:lpstr>
      <vt:lpstr>activation function u=f(w1*x1+w2*x2+…+wn*xn)</vt:lpstr>
      <vt:lpstr>Issue: Build a feed-forward NN to relate Iris sepal sizes with petal sizes; weights wij and vjk unknown [V=(vjk), W=(wij)}</vt:lpstr>
      <vt:lpstr>Mapping ŷ = F(x)? Hidden layer: unit j input :          zj=w1jx1 + w2jx2+w3jx3 , vector:          z=xW unit j output:        th(zj),                                     vector:          u=th(xW) Output layer: unit k input=output:    j vjkth(zj),                    vector: ŷ = th(z)*V=th(xW)*V</vt:lpstr>
      <vt:lpstr>Mapping ŷ = th(xW)*V Matrices W, V are unknown. Use data to estimate W and W. How? Minimize quadratic error! Observed:  y=(y1, y2), Computed: ŷ=(ŷ1, ŷ2), Error: e = y  ŷ =(y1 ŷ1, y2  ŷ2) Squared error                              E=&lt;y ŷ, y ŷ &gt; = &lt;y  th(x*W)*V, y  th(x*W)*V &gt;</vt:lpstr>
      <vt:lpstr>Minimize quadratic error over unknown W, V:                           E=&lt;y ŷ, y ŷ &gt; = &lt;y  th(xW)V, y  th(xW)V&gt;/2                                                                          th(u) =  2(1+ e-2u)-1  - 1</vt:lpstr>
      <vt:lpstr>Gradient descent (Steepest descent)</vt:lpstr>
      <vt:lpstr>Steepest descent for   E = [y1  jvj1th(w1jx1 + w2jx2+w3jx3)]2/2+                                                           [y2  jvj2th(w1jx1 + w2jx2+w3jx3)]2/2</vt:lpstr>
      <vt:lpstr>Steepest descent for squared error E  </vt:lpstr>
      <vt:lpstr>Error back-propagation mimicking Steepest descent for squared error E  </vt:lpstr>
      <vt:lpstr>Error back-propagation mimicking Steepest descent for squared error E  </vt:lpstr>
      <vt:lpstr>Prediction of petal sizes from sepal sizes, at 10000 epochs, features normalized to [-10,10]; 3 runs (Matlab pseudocode in Mirkin’s Text, p. 513)</vt:lpstr>
      <vt:lpstr>To mimic learning, dataset should be randomly divided in training part /testing part</vt:lpstr>
      <vt:lpstr>Рассмотренные понятия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Methods in Data Analysis     Lecture 4: Correlation, Prediction, and NN</dc:title>
  <dc:creator>Boris Mirkin</dc:creator>
  <cp:lastModifiedBy>Boris Mirkin</cp:lastModifiedBy>
  <cp:revision>50</cp:revision>
  <dcterms:created xsi:type="dcterms:W3CDTF">2021-09-11T11:39:57Z</dcterms:created>
  <dcterms:modified xsi:type="dcterms:W3CDTF">2024-09-09T16:57:48Z</dcterms:modified>
</cp:coreProperties>
</file>