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62" r:id="rId2"/>
    <p:sldId id="275" r:id="rId3"/>
    <p:sldId id="276" r:id="rId4"/>
    <p:sldId id="277" r:id="rId5"/>
    <p:sldId id="278" r:id="rId6"/>
    <p:sldId id="279" r:id="rId7"/>
    <p:sldId id="280" r:id="rId8"/>
    <p:sldId id="281" r:id="rId9"/>
    <p:sldId id="284" r:id="rId10"/>
    <p:sldId id="286" r:id="rId11"/>
    <p:sldId id="283" r:id="rId12"/>
    <p:sldId id="288" r:id="rId13"/>
    <p:sldId id="289" r:id="rId14"/>
    <p:sldId id="291" r:id="rId15"/>
    <p:sldId id="337" r:id="rId16"/>
    <p:sldId id="321" r:id="rId17"/>
    <p:sldId id="292" r:id="rId18"/>
    <p:sldId id="293" r:id="rId19"/>
    <p:sldId id="294" r:id="rId20"/>
    <p:sldId id="295" r:id="rId21"/>
    <p:sldId id="296" r:id="rId22"/>
    <p:sldId id="307" r:id="rId23"/>
    <p:sldId id="308" r:id="rId24"/>
    <p:sldId id="309" r:id="rId25"/>
    <p:sldId id="310" r:id="rId26"/>
    <p:sldId id="311" r:id="rId27"/>
    <p:sldId id="313" r:id="rId28"/>
    <p:sldId id="314" r:id="rId29"/>
    <p:sldId id="335" r:id="rId30"/>
    <p:sldId id="338" r:id="rId3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7" autoAdjust="0"/>
    <p:restoredTop sz="94660"/>
  </p:normalViewPr>
  <p:slideViewPr>
    <p:cSldViewPr>
      <p:cViewPr varScale="1">
        <p:scale>
          <a:sx n="92" d="100"/>
          <a:sy n="92" d="100"/>
        </p:scale>
        <p:origin x="378" y="96"/>
      </p:cViewPr>
      <p:guideLst>
        <p:guide orient="horz" pos="2160"/>
        <p:guide pos="2880"/>
      </p:guideLst>
    </p:cSldViewPr>
  </p:slideViewPr>
  <p:notesTextViewPr>
    <p:cViewPr>
      <p:scale>
        <a:sx n="1" d="1"/>
        <a:sy n="1" d="1"/>
      </p:scale>
      <p:origin x="0" y="0"/>
    </p:cViewPr>
  </p:notesTextViewPr>
  <p:sorterViewPr>
    <p:cViewPr>
      <p:scale>
        <a:sx n="60" d="100"/>
        <a:sy n="60" d="100"/>
      </p:scale>
      <p:origin x="0" y="432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dirty="0"/>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13342D-C758-497B-B839-A1F1D5C9E76C}" type="datetimeFigureOut">
              <a:rPr lang="ru-RU" smtClean="0"/>
              <a:t>25.09.2024</a:t>
            </a:fld>
            <a:endParaRPr lang="ru-RU" dirty="0"/>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dirty="0"/>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E3A01C-8F4D-4E1D-9314-3C23AA395A34}" type="slidenum">
              <a:rPr lang="ru-RU" smtClean="0"/>
              <a:t>‹#›</a:t>
            </a:fld>
            <a:endParaRPr lang="ru-RU" dirty="0"/>
          </a:p>
        </p:txBody>
      </p:sp>
    </p:spTree>
    <p:extLst>
      <p:ext uri="{BB962C8B-B14F-4D97-AF65-F5344CB8AC3E}">
        <p14:creationId xmlns:p14="http://schemas.microsoft.com/office/powerpoint/2010/main" val="3539693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16</a:t>
            </a:fld>
            <a:endParaRPr lang="en-US"/>
          </a:p>
        </p:txBody>
      </p:sp>
    </p:spTree>
    <p:extLst>
      <p:ext uri="{BB962C8B-B14F-4D97-AF65-F5344CB8AC3E}">
        <p14:creationId xmlns:p14="http://schemas.microsoft.com/office/powerpoint/2010/main" val="20671161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28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ru-RU"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6"/>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p>
            <a:fld id="{4FC8288C-AE58-4FF9-BCCF-4A116CCCE62C}" type="datetime1">
              <a:rPr lang="ru-RU" smtClean="0"/>
              <a:t>25.09.2024</a:t>
            </a:fld>
            <a:endParaRPr lang="ru-RU" dirty="0"/>
          </a:p>
        </p:txBody>
      </p:sp>
      <p:sp>
        <p:nvSpPr>
          <p:cNvPr id="5" name="Нижний колонтитул 4"/>
          <p:cNvSpPr>
            <a:spLocks noGrp="1"/>
          </p:cNvSpPr>
          <p:nvPr>
            <p:ph type="ftr" sz="quarter" idx="11"/>
          </p:nvPr>
        </p:nvSpPr>
        <p:spPr/>
        <p:txBody>
          <a:bodyPr/>
          <a:lstStyle/>
          <a:p>
            <a:r>
              <a:rPr lang="en-US"/>
              <a:t>BacDataAnalysis_4_2024</a:t>
            </a:r>
            <a:endParaRPr lang="ru-RU" dirty="0"/>
          </a:p>
        </p:txBody>
      </p:sp>
      <p:sp>
        <p:nvSpPr>
          <p:cNvPr id="6" name="Номер слайда 5"/>
          <p:cNvSpPr>
            <a:spLocks noGrp="1"/>
          </p:cNvSpPr>
          <p:nvPr>
            <p:ph type="sldNum" sz="quarter" idx="12"/>
          </p:nvPr>
        </p:nvSpPr>
        <p:spPr/>
        <p:txBody>
          <a:bodyPr/>
          <a:lstStyle/>
          <a:p>
            <a:fld id="{61ECE610-52A2-4CD8-8714-1231EAF32547}" type="slidenum">
              <a:rPr lang="ru-RU" smtClean="0"/>
              <a:t>‹#›</a:t>
            </a:fld>
            <a:endParaRPr lang="ru-RU" dirty="0"/>
          </a:p>
        </p:txBody>
      </p:sp>
    </p:spTree>
    <p:extLst>
      <p:ext uri="{BB962C8B-B14F-4D97-AF65-F5344CB8AC3E}">
        <p14:creationId xmlns:p14="http://schemas.microsoft.com/office/powerpoint/2010/main" val="400500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D3DCE0B5-E161-400F-B362-FB7371DD9D8E}" type="datetime1">
              <a:rPr lang="ru-RU" smtClean="0"/>
              <a:t>25.09.2024</a:t>
            </a:fld>
            <a:endParaRPr lang="ru-RU" dirty="0"/>
          </a:p>
        </p:txBody>
      </p:sp>
      <p:sp>
        <p:nvSpPr>
          <p:cNvPr id="5" name="Нижний колонтитул 4"/>
          <p:cNvSpPr>
            <a:spLocks noGrp="1"/>
          </p:cNvSpPr>
          <p:nvPr>
            <p:ph type="ftr" sz="quarter" idx="11"/>
          </p:nvPr>
        </p:nvSpPr>
        <p:spPr/>
        <p:txBody>
          <a:bodyPr/>
          <a:lstStyle/>
          <a:p>
            <a:r>
              <a:rPr lang="en-US"/>
              <a:t>BacDataAnalysis_4_2024</a:t>
            </a:r>
            <a:endParaRPr lang="ru-RU" dirty="0"/>
          </a:p>
        </p:txBody>
      </p:sp>
      <p:sp>
        <p:nvSpPr>
          <p:cNvPr id="6" name="Номер слайда 5"/>
          <p:cNvSpPr>
            <a:spLocks noGrp="1"/>
          </p:cNvSpPr>
          <p:nvPr>
            <p:ph type="sldNum" sz="quarter" idx="12"/>
          </p:nvPr>
        </p:nvSpPr>
        <p:spPr/>
        <p:txBody>
          <a:bodyPr/>
          <a:lstStyle/>
          <a:p>
            <a:fld id="{61ECE610-52A2-4CD8-8714-1231EAF32547}" type="slidenum">
              <a:rPr lang="ru-RU" smtClean="0"/>
              <a:t>‹#›</a:t>
            </a:fld>
            <a:endParaRPr lang="ru-RU" dirty="0"/>
          </a:p>
        </p:txBody>
      </p:sp>
    </p:spTree>
    <p:extLst>
      <p:ext uri="{BB962C8B-B14F-4D97-AF65-F5344CB8AC3E}">
        <p14:creationId xmlns:p14="http://schemas.microsoft.com/office/powerpoint/2010/main" val="254066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9"/>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9"/>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3D8BF436-0D82-47AB-BB2B-F7D503D97B08}" type="datetime1">
              <a:rPr lang="ru-RU" smtClean="0"/>
              <a:t>25.09.2024</a:t>
            </a:fld>
            <a:endParaRPr lang="ru-RU" dirty="0"/>
          </a:p>
        </p:txBody>
      </p:sp>
      <p:sp>
        <p:nvSpPr>
          <p:cNvPr id="5" name="Нижний колонтитул 4"/>
          <p:cNvSpPr>
            <a:spLocks noGrp="1"/>
          </p:cNvSpPr>
          <p:nvPr>
            <p:ph type="ftr" sz="quarter" idx="11"/>
          </p:nvPr>
        </p:nvSpPr>
        <p:spPr/>
        <p:txBody>
          <a:bodyPr/>
          <a:lstStyle/>
          <a:p>
            <a:r>
              <a:rPr lang="en-US"/>
              <a:t>BacDataAnalysis_4_2024</a:t>
            </a:r>
            <a:endParaRPr lang="ru-RU" dirty="0"/>
          </a:p>
        </p:txBody>
      </p:sp>
      <p:sp>
        <p:nvSpPr>
          <p:cNvPr id="6" name="Номер слайда 5"/>
          <p:cNvSpPr>
            <a:spLocks noGrp="1"/>
          </p:cNvSpPr>
          <p:nvPr>
            <p:ph type="sldNum" sz="quarter" idx="12"/>
          </p:nvPr>
        </p:nvSpPr>
        <p:spPr/>
        <p:txBody>
          <a:bodyPr/>
          <a:lstStyle/>
          <a:p>
            <a:fld id="{61ECE610-52A2-4CD8-8714-1231EAF32547}" type="slidenum">
              <a:rPr lang="ru-RU" smtClean="0"/>
              <a:t>‹#›</a:t>
            </a:fld>
            <a:endParaRPr lang="ru-RU" dirty="0"/>
          </a:p>
        </p:txBody>
      </p:sp>
    </p:spTree>
    <p:extLst>
      <p:ext uri="{BB962C8B-B14F-4D97-AF65-F5344CB8AC3E}">
        <p14:creationId xmlns:p14="http://schemas.microsoft.com/office/powerpoint/2010/main" val="1869660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486058C7-987F-452C-B3C1-E040DD7AC669}" type="datetime1">
              <a:rPr lang="ru-RU" smtClean="0"/>
              <a:t>25.09.2024</a:t>
            </a:fld>
            <a:endParaRPr lang="ru-RU" dirty="0"/>
          </a:p>
        </p:txBody>
      </p:sp>
      <p:sp>
        <p:nvSpPr>
          <p:cNvPr id="5" name="Нижний колонтитул 4"/>
          <p:cNvSpPr>
            <a:spLocks noGrp="1"/>
          </p:cNvSpPr>
          <p:nvPr>
            <p:ph type="ftr" sz="quarter" idx="11"/>
          </p:nvPr>
        </p:nvSpPr>
        <p:spPr/>
        <p:txBody>
          <a:bodyPr/>
          <a:lstStyle/>
          <a:p>
            <a:r>
              <a:rPr lang="en-US"/>
              <a:t>BacDataAnalysis_4_2024</a:t>
            </a:r>
            <a:endParaRPr lang="ru-RU" dirty="0"/>
          </a:p>
        </p:txBody>
      </p:sp>
      <p:sp>
        <p:nvSpPr>
          <p:cNvPr id="6" name="Номер слайда 5"/>
          <p:cNvSpPr>
            <a:spLocks noGrp="1"/>
          </p:cNvSpPr>
          <p:nvPr>
            <p:ph type="sldNum" sz="quarter" idx="12"/>
          </p:nvPr>
        </p:nvSpPr>
        <p:spPr/>
        <p:txBody>
          <a:bodyPr/>
          <a:lstStyle/>
          <a:p>
            <a:fld id="{61ECE610-52A2-4CD8-8714-1231EAF32547}" type="slidenum">
              <a:rPr lang="ru-RU" smtClean="0"/>
              <a:t>‹#›</a:t>
            </a:fld>
            <a:endParaRPr lang="ru-RU" dirty="0"/>
          </a:p>
        </p:txBody>
      </p:sp>
    </p:spTree>
    <p:extLst>
      <p:ext uri="{BB962C8B-B14F-4D97-AF65-F5344CB8AC3E}">
        <p14:creationId xmlns:p14="http://schemas.microsoft.com/office/powerpoint/2010/main" val="3982627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1"/>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00C4A20C-C56C-419B-8D6E-4EE5925F371E}" type="datetime1">
              <a:rPr lang="ru-RU" smtClean="0"/>
              <a:t>25.09.2024</a:t>
            </a:fld>
            <a:endParaRPr lang="ru-RU" dirty="0"/>
          </a:p>
        </p:txBody>
      </p:sp>
      <p:sp>
        <p:nvSpPr>
          <p:cNvPr id="5" name="Нижний колонтитул 4"/>
          <p:cNvSpPr>
            <a:spLocks noGrp="1"/>
          </p:cNvSpPr>
          <p:nvPr>
            <p:ph type="ftr" sz="quarter" idx="11"/>
          </p:nvPr>
        </p:nvSpPr>
        <p:spPr/>
        <p:txBody>
          <a:bodyPr/>
          <a:lstStyle/>
          <a:p>
            <a:r>
              <a:rPr lang="en-US"/>
              <a:t>BacDataAnalysis_4_2024</a:t>
            </a:r>
            <a:endParaRPr lang="ru-RU" dirty="0"/>
          </a:p>
        </p:txBody>
      </p:sp>
      <p:sp>
        <p:nvSpPr>
          <p:cNvPr id="6" name="Номер слайда 5"/>
          <p:cNvSpPr>
            <a:spLocks noGrp="1"/>
          </p:cNvSpPr>
          <p:nvPr>
            <p:ph type="sldNum" sz="quarter" idx="12"/>
          </p:nvPr>
        </p:nvSpPr>
        <p:spPr/>
        <p:txBody>
          <a:bodyPr/>
          <a:lstStyle/>
          <a:p>
            <a:fld id="{61ECE610-52A2-4CD8-8714-1231EAF32547}" type="slidenum">
              <a:rPr lang="ru-RU" smtClean="0"/>
              <a:t>‹#›</a:t>
            </a:fld>
            <a:endParaRPr lang="ru-RU" dirty="0"/>
          </a:p>
        </p:txBody>
      </p:sp>
    </p:spTree>
    <p:extLst>
      <p:ext uri="{BB962C8B-B14F-4D97-AF65-F5344CB8AC3E}">
        <p14:creationId xmlns:p14="http://schemas.microsoft.com/office/powerpoint/2010/main" val="1612864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15872288-2EC4-4C57-8FF2-EAC6E320C6F5}" type="datetime1">
              <a:rPr lang="ru-RU" smtClean="0"/>
              <a:t>25.09.2024</a:t>
            </a:fld>
            <a:endParaRPr lang="ru-RU" dirty="0"/>
          </a:p>
        </p:txBody>
      </p:sp>
      <p:sp>
        <p:nvSpPr>
          <p:cNvPr id="6" name="Нижний колонтитул 5"/>
          <p:cNvSpPr>
            <a:spLocks noGrp="1"/>
          </p:cNvSpPr>
          <p:nvPr>
            <p:ph type="ftr" sz="quarter" idx="11"/>
          </p:nvPr>
        </p:nvSpPr>
        <p:spPr/>
        <p:txBody>
          <a:bodyPr/>
          <a:lstStyle/>
          <a:p>
            <a:r>
              <a:rPr lang="en-US"/>
              <a:t>BacDataAnalysis_4_2024</a:t>
            </a:r>
            <a:endParaRPr lang="ru-RU" dirty="0"/>
          </a:p>
        </p:txBody>
      </p:sp>
      <p:sp>
        <p:nvSpPr>
          <p:cNvPr id="7" name="Номер слайда 6"/>
          <p:cNvSpPr>
            <a:spLocks noGrp="1"/>
          </p:cNvSpPr>
          <p:nvPr>
            <p:ph type="sldNum" sz="quarter" idx="12"/>
          </p:nvPr>
        </p:nvSpPr>
        <p:spPr/>
        <p:txBody>
          <a:bodyPr/>
          <a:lstStyle/>
          <a:p>
            <a:fld id="{61ECE610-52A2-4CD8-8714-1231EAF32547}" type="slidenum">
              <a:rPr lang="ru-RU" smtClean="0"/>
              <a:t>‹#›</a:t>
            </a:fld>
            <a:endParaRPr lang="ru-RU" dirty="0"/>
          </a:p>
        </p:txBody>
      </p:sp>
    </p:spTree>
    <p:extLst>
      <p:ext uri="{BB962C8B-B14F-4D97-AF65-F5344CB8AC3E}">
        <p14:creationId xmlns:p14="http://schemas.microsoft.com/office/powerpoint/2010/main" val="908238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8137321A-528E-4637-8EB7-AA89105713E9}" type="datetime1">
              <a:rPr lang="ru-RU" smtClean="0"/>
              <a:t>25.09.2024</a:t>
            </a:fld>
            <a:endParaRPr lang="ru-RU" dirty="0"/>
          </a:p>
        </p:txBody>
      </p:sp>
      <p:sp>
        <p:nvSpPr>
          <p:cNvPr id="8" name="Нижний колонтитул 7"/>
          <p:cNvSpPr>
            <a:spLocks noGrp="1"/>
          </p:cNvSpPr>
          <p:nvPr>
            <p:ph type="ftr" sz="quarter" idx="11"/>
          </p:nvPr>
        </p:nvSpPr>
        <p:spPr/>
        <p:txBody>
          <a:bodyPr/>
          <a:lstStyle/>
          <a:p>
            <a:r>
              <a:rPr lang="en-US"/>
              <a:t>BacDataAnalysis_4_2024</a:t>
            </a:r>
            <a:endParaRPr lang="ru-RU" dirty="0"/>
          </a:p>
        </p:txBody>
      </p:sp>
      <p:sp>
        <p:nvSpPr>
          <p:cNvPr id="9" name="Номер слайда 8"/>
          <p:cNvSpPr>
            <a:spLocks noGrp="1"/>
          </p:cNvSpPr>
          <p:nvPr>
            <p:ph type="sldNum" sz="quarter" idx="12"/>
          </p:nvPr>
        </p:nvSpPr>
        <p:spPr/>
        <p:txBody>
          <a:bodyPr/>
          <a:lstStyle/>
          <a:p>
            <a:fld id="{61ECE610-52A2-4CD8-8714-1231EAF32547}" type="slidenum">
              <a:rPr lang="ru-RU" smtClean="0"/>
              <a:t>‹#›</a:t>
            </a:fld>
            <a:endParaRPr lang="ru-RU" dirty="0"/>
          </a:p>
        </p:txBody>
      </p:sp>
    </p:spTree>
    <p:extLst>
      <p:ext uri="{BB962C8B-B14F-4D97-AF65-F5344CB8AC3E}">
        <p14:creationId xmlns:p14="http://schemas.microsoft.com/office/powerpoint/2010/main" val="4007180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8C42233E-FA81-414E-8583-6DA93BD13A2F}" type="datetime1">
              <a:rPr lang="ru-RU" smtClean="0"/>
              <a:t>25.09.2024</a:t>
            </a:fld>
            <a:endParaRPr lang="ru-RU" dirty="0"/>
          </a:p>
        </p:txBody>
      </p:sp>
      <p:sp>
        <p:nvSpPr>
          <p:cNvPr id="4" name="Нижний колонтитул 3"/>
          <p:cNvSpPr>
            <a:spLocks noGrp="1"/>
          </p:cNvSpPr>
          <p:nvPr>
            <p:ph type="ftr" sz="quarter" idx="11"/>
          </p:nvPr>
        </p:nvSpPr>
        <p:spPr/>
        <p:txBody>
          <a:bodyPr/>
          <a:lstStyle/>
          <a:p>
            <a:r>
              <a:rPr lang="en-US"/>
              <a:t>BacDataAnalysis_4_2024</a:t>
            </a:r>
            <a:endParaRPr lang="ru-RU" dirty="0"/>
          </a:p>
        </p:txBody>
      </p:sp>
      <p:sp>
        <p:nvSpPr>
          <p:cNvPr id="5" name="Номер слайда 4"/>
          <p:cNvSpPr>
            <a:spLocks noGrp="1"/>
          </p:cNvSpPr>
          <p:nvPr>
            <p:ph type="sldNum" sz="quarter" idx="12"/>
          </p:nvPr>
        </p:nvSpPr>
        <p:spPr/>
        <p:txBody>
          <a:bodyPr/>
          <a:lstStyle/>
          <a:p>
            <a:fld id="{61ECE610-52A2-4CD8-8714-1231EAF32547}" type="slidenum">
              <a:rPr lang="ru-RU" smtClean="0"/>
              <a:t>‹#›</a:t>
            </a:fld>
            <a:endParaRPr lang="ru-RU" dirty="0"/>
          </a:p>
        </p:txBody>
      </p:sp>
    </p:spTree>
    <p:extLst>
      <p:ext uri="{BB962C8B-B14F-4D97-AF65-F5344CB8AC3E}">
        <p14:creationId xmlns:p14="http://schemas.microsoft.com/office/powerpoint/2010/main" val="1264956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66F11C80-2342-4889-B361-03B88232B39B}" type="datetime1">
              <a:rPr lang="ru-RU" smtClean="0"/>
              <a:t>25.09.2024</a:t>
            </a:fld>
            <a:endParaRPr lang="ru-RU" dirty="0"/>
          </a:p>
        </p:txBody>
      </p:sp>
      <p:sp>
        <p:nvSpPr>
          <p:cNvPr id="3" name="Нижний колонтитул 2"/>
          <p:cNvSpPr>
            <a:spLocks noGrp="1"/>
          </p:cNvSpPr>
          <p:nvPr>
            <p:ph type="ftr" sz="quarter" idx="11"/>
          </p:nvPr>
        </p:nvSpPr>
        <p:spPr/>
        <p:txBody>
          <a:bodyPr/>
          <a:lstStyle/>
          <a:p>
            <a:r>
              <a:rPr lang="en-US"/>
              <a:t>BacDataAnalysis_4_2024</a:t>
            </a:r>
            <a:endParaRPr lang="ru-RU" dirty="0"/>
          </a:p>
        </p:txBody>
      </p:sp>
      <p:sp>
        <p:nvSpPr>
          <p:cNvPr id="4" name="Номер слайда 3"/>
          <p:cNvSpPr>
            <a:spLocks noGrp="1"/>
          </p:cNvSpPr>
          <p:nvPr>
            <p:ph type="sldNum" sz="quarter" idx="12"/>
          </p:nvPr>
        </p:nvSpPr>
        <p:spPr/>
        <p:txBody>
          <a:bodyPr/>
          <a:lstStyle/>
          <a:p>
            <a:fld id="{61ECE610-52A2-4CD8-8714-1231EAF32547}" type="slidenum">
              <a:rPr lang="ru-RU" smtClean="0"/>
              <a:t>‹#›</a:t>
            </a:fld>
            <a:endParaRPr lang="ru-RU" dirty="0"/>
          </a:p>
        </p:txBody>
      </p:sp>
    </p:spTree>
    <p:extLst>
      <p:ext uri="{BB962C8B-B14F-4D97-AF65-F5344CB8AC3E}">
        <p14:creationId xmlns:p14="http://schemas.microsoft.com/office/powerpoint/2010/main" val="3072953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2" y="273049"/>
            <a:ext cx="3008313" cy="1162051"/>
          </a:xfrm>
        </p:spPr>
        <p:txBody>
          <a:bodyPr anchor="b"/>
          <a:lstStyle>
            <a:lvl1pPr algn="l">
              <a:defRPr sz="2000" b="1"/>
            </a:lvl1pPr>
          </a:lstStyle>
          <a:p>
            <a:r>
              <a:rPr lang="ru-RU"/>
              <a:t>Образец заголовка</a:t>
            </a:r>
          </a:p>
        </p:txBody>
      </p:sp>
      <p:sp>
        <p:nvSpPr>
          <p:cNvPr id="3" name="Объект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8DE762FA-F4A7-4872-A086-032C933B61A4}" type="datetime1">
              <a:rPr lang="ru-RU" smtClean="0"/>
              <a:t>25.09.2024</a:t>
            </a:fld>
            <a:endParaRPr lang="ru-RU" dirty="0"/>
          </a:p>
        </p:txBody>
      </p:sp>
      <p:sp>
        <p:nvSpPr>
          <p:cNvPr id="6" name="Нижний колонтитул 5"/>
          <p:cNvSpPr>
            <a:spLocks noGrp="1"/>
          </p:cNvSpPr>
          <p:nvPr>
            <p:ph type="ftr" sz="quarter" idx="11"/>
          </p:nvPr>
        </p:nvSpPr>
        <p:spPr/>
        <p:txBody>
          <a:bodyPr/>
          <a:lstStyle/>
          <a:p>
            <a:r>
              <a:rPr lang="en-US"/>
              <a:t>BacDataAnalysis_4_2024</a:t>
            </a:r>
            <a:endParaRPr lang="ru-RU" dirty="0"/>
          </a:p>
        </p:txBody>
      </p:sp>
      <p:sp>
        <p:nvSpPr>
          <p:cNvPr id="7" name="Номер слайда 6"/>
          <p:cNvSpPr>
            <a:spLocks noGrp="1"/>
          </p:cNvSpPr>
          <p:nvPr>
            <p:ph type="sldNum" sz="quarter" idx="12"/>
          </p:nvPr>
        </p:nvSpPr>
        <p:spPr/>
        <p:txBody>
          <a:bodyPr/>
          <a:lstStyle/>
          <a:p>
            <a:fld id="{61ECE610-52A2-4CD8-8714-1231EAF32547}" type="slidenum">
              <a:rPr lang="ru-RU" smtClean="0"/>
              <a:t>‹#›</a:t>
            </a:fld>
            <a:endParaRPr lang="ru-RU" dirty="0"/>
          </a:p>
        </p:txBody>
      </p:sp>
    </p:spTree>
    <p:extLst>
      <p:ext uri="{BB962C8B-B14F-4D97-AF65-F5344CB8AC3E}">
        <p14:creationId xmlns:p14="http://schemas.microsoft.com/office/powerpoint/2010/main" val="2077667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9"/>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Текст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26E21D81-38F5-4F22-8C67-078CF195E37C}" type="datetime1">
              <a:rPr lang="ru-RU" smtClean="0"/>
              <a:t>25.09.2024</a:t>
            </a:fld>
            <a:endParaRPr lang="ru-RU" dirty="0"/>
          </a:p>
        </p:txBody>
      </p:sp>
      <p:sp>
        <p:nvSpPr>
          <p:cNvPr id="6" name="Нижний колонтитул 5"/>
          <p:cNvSpPr>
            <a:spLocks noGrp="1"/>
          </p:cNvSpPr>
          <p:nvPr>
            <p:ph type="ftr" sz="quarter" idx="11"/>
          </p:nvPr>
        </p:nvSpPr>
        <p:spPr/>
        <p:txBody>
          <a:bodyPr/>
          <a:lstStyle/>
          <a:p>
            <a:r>
              <a:rPr lang="en-US"/>
              <a:t>BacDataAnalysis_4_2024</a:t>
            </a:r>
            <a:endParaRPr lang="ru-RU" dirty="0"/>
          </a:p>
        </p:txBody>
      </p:sp>
      <p:sp>
        <p:nvSpPr>
          <p:cNvPr id="7" name="Номер слайда 6"/>
          <p:cNvSpPr>
            <a:spLocks noGrp="1"/>
          </p:cNvSpPr>
          <p:nvPr>
            <p:ph type="sldNum" sz="quarter" idx="12"/>
          </p:nvPr>
        </p:nvSpPr>
        <p:spPr/>
        <p:txBody>
          <a:bodyPr/>
          <a:lstStyle/>
          <a:p>
            <a:fld id="{61ECE610-52A2-4CD8-8714-1231EAF32547}" type="slidenum">
              <a:rPr lang="ru-RU" smtClean="0"/>
              <a:t>‹#›</a:t>
            </a:fld>
            <a:endParaRPr lang="ru-RU" dirty="0"/>
          </a:p>
        </p:txBody>
      </p:sp>
    </p:spTree>
    <p:extLst>
      <p:ext uri="{BB962C8B-B14F-4D97-AF65-F5344CB8AC3E}">
        <p14:creationId xmlns:p14="http://schemas.microsoft.com/office/powerpoint/2010/main" val="850323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4CE3EC-47C5-42AB-910E-9E118514ACF2}" type="datetime1">
              <a:rPr lang="ru-RU" smtClean="0"/>
              <a:t>25.09.2024</a:t>
            </a:fld>
            <a:endParaRPr lang="ru-RU" dirty="0"/>
          </a:p>
        </p:txBody>
      </p:sp>
      <p:sp>
        <p:nvSpPr>
          <p:cNvPr id="5" name="Нижний колонтитул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BacDataAnalysis_4_2024</a:t>
            </a:r>
            <a:endParaRPr lang="ru-RU" dirty="0"/>
          </a:p>
        </p:txBody>
      </p:sp>
      <p:sp>
        <p:nvSpPr>
          <p:cNvPr id="6" name="Номер слайда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ECE610-52A2-4CD8-8714-1231EAF32547}" type="slidenum">
              <a:rPr lang="ru-RU" smtClean="0"/>
              <a:t>‹#›</a:t>
            </a:fld>
            <a:endParaRPr lang="ru-RU" dirty="0"/>
          </a:p>
        </p:txBody>
      </p:sp>
    </p:spTree>
    <p:extLst>
      <p:ext uri="{BB962C8B-B14F-4D97-AF65-F5344CB8AC3E}">
        <p14:creationId xmlns:p14="http://schemas.microsoft.com/office/powerpoint/2010/main" val="4065822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320"/>
            <a:ext cx="8933688" cy="1210464"/>
          </a:xfrm>
        </p:spPr>
        <p:txBody>
          <a:bodyPr>
            <a:normAutofit fontScale="90000"/>
          </a:bodyPr>
          <a:lstStyle/>
          <a:p>
            <a:r>
              <a:rPr lang="ru-RU"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Лекция 4. Наивный классификатор </a:t>
            </a:r>
            <a:r>
              <a:rPr lang="ru-RU" sz="4400" b="1" kern="1200" dirty="0" err="1">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Бэйеса</a:t>
            </a:r>
            <a:r>
              <a:rPr lang="ru-RU"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 и оценка точности </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3" name="Content Placeholder 2"/>
          <p:cNvSpPr>
            <a:spLocks noGrp="1"/>
          </p:cNvSpPr>
          <p:nvPr>
            <p:ph sz="half" idx="1"/>
          </p:nvPr>
        </p:nvSpPr>
        <p:spPr>
          <a:xfrm>
            <a:off x="323528" y="1268760"/>
            <a:ext cx="8712968" cy="5472608"/>
          </a:xfrm>
        </p:spPr>
        <p:txBody>
          <a:bodyPr>
            <a:normAutofit/>
          </a:bodyPr>
          <a:lstStyle/>
          <a:p>
            <a:pPr marL="457200" lvl="1" indent="0">
              <a:spcAft>
                <a:spcPts val="600"/>
              </a:spcAft>
              <a:buNone/>
            </a:pPr>
            <a:r>
              <a:rPr lang="en-US" b="1" dirty="0">
                <a:solidFill>
                  <a:srgbClr val="C00000"/>
                </a:solidFill>
              </a:rPr>
              <a:t>                                     </a:t>
            </a:r>
            <a:r>
              <a:rPr lang="ru-RU" sz="3600" b="1" dirty="0">
                <a:solidFill>
                  <a:srgbClr val="C00000"/>
                </a:solidFill>
              </a:rPr>
              <a:t>Содержание</a:t>
            </a:r>
            <a:endParaRPr lang="en-US" sz="3600" b="1" dirty="0">
              <a:solidFill>
                <a:srgbClr val="C00000"/>
              </a:solidFill>
            </a:endParaRPr>
          </a:p>
          <a:p>
            <a:r>
              <a:rPr lang="ru-RU" sz="3200" b="1" dirty="0" err="1"/>
              <a:t>Бэйесов</a:t>
            </a:r>
            <a:r>
              <a:rPr lang="ru-RU" sz="3200" b="1" dirty="0"/>
              <a:t> подход к проблеме предсказания </a:t>
            </a:r>
          </a:p>
          <a:p>
            <a:r>
              <a:rPr lang="ru-RU" sz="3200" b="1" dirty="0"/>
              <a:t>Наивный </a:t>
            </a:r>
            <a:r>
              <a:rPr lang="ru-RU" sz="3200" b="1" dirty="0" err="1"/>
              <a:t>Бэйесов</a:t>
            </a:r>
            <a:r>
              <a:rPr lang="ru-RU" sz="3200" b="1" dirty="0"/>
              <a:t> классификатор</a:t>
            </a:r>
            <a:r>
              <a:rPr lang="en-US" sz="3200" b="1" dirty="0"/>
              <a:t>              </a:t>
            </a:r>
            <a:r>
              <a:rPr lang="ru-RU" sz="3200" b="1" dirty="0"/>
              <a:t>6</a:t>
            </a:r>
            <a:endParaRPr lang="en-US" sz="3200" b="1" dirty="0"/>
          </a:p>
          <a:p>
            <a:r>
              <a:rPr lang="ru-RU" sz="3200" b="1" dirty="0"/>
              <a:t>Категоризация статей</a:t>
            </a:r>
            <a:r>
              <a:rPr lang="en-US" sz="3200" b="1" dirty="0"/>
              <a:t>: </a:t>
            </a:r>
            <a:r>
              <a:rPr lang="ru-RU" sz="3200" b="1" dirty="0"/>
              <a:t>Наивный алгоритм </a:t>
            </a:r>
            <a:r>
              <a:rPr lang="ru-RU" sz="3200" b="1" dirty="0" err="1"/>
              <a:t>Бэйеса</a:t>
            </a:r>
            <a:r>
              <a:rPr lang="en-US" sz="3200" b="1" dirty="0"/>
              <a:t> </a:t>
            </a:r>
            <a:r>
              <a:rPr lang="ru-RU" sz="3200" b="1" dirty="0"/>
              <a:t>                                                                9</a:t>
            </a:r>
            <a:endParaRPr lang="en-US" sz="3200" b="1" dirty="0"/>
          </a:p>
          <a:p>
            <a:r>
              <a:rPr lang="ru-RU" sz="3200" b="1" dirty="0"/>
              <a:t>Оценка вероятностей с помощью модели мешка слов для текстов</a:t>
            </a:r>
            <a:r>
              <a:rPr lang="en-US" sz="3200" b="1" dirty="0"/>
              <a:t>                               </a:t>
            </a:r>
            <a:r>
              <a:rPr lang="ru-RU" sz="3200" b="1" dirty="0"/>
              <a:t>17</a:t>
            </a:r>
          </a:p>
          <a:p>
            <a:r>
              <a:rPr lang="ru-RU" sz="3200" b="1" dirty="0"/>
              <a:t>Оценка точности классификатора	           22</a:t>
            </a:r>
            <a:endParaRPr lang="en-US" sz="3200" b="1" dirty="0"/>
          </a:p>
          <a:p>
            <a:endParaRPr lang="en-US" sz="3200" dirty="0"/>
          </a:p>
        </p:txBody>
      </p:sp>
      <p:sp>
        <p:nvSpPr>
          <p:cNvPr id="4" name="Нижний колонтитул 3"/>
          <p:cNvSpPr>
            <a:spLocks noGrp="1"/>
          </p:cNvSpPr>
          <p:nvPr>
            <p:ph type="ftr" sz="quarter" idx="11"/>
          </p:nvPr>
        </p:nvSpPr>
        <p:spPr/>
        <p:txBody>
          <a:bodyPr/>
          <a:lstStyle/>
          <a:p>
            <a:r>
              <a:rPr lang="en-US"/>
              <a:t>BacDataAnalysis_4_2024</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t>1</a:t>
            </a:fld>
            <a:endParaRPr lang="ru-RU" dirty="0"/>
          </a:p>
        </p:txBody>
      </p:sp>
    </p:spTree>
    <p:extLst>
      <p:ext uri="{BB962C8B-B14F-4D97-AF65-F5344CB8AC3E}">
        <p14:creationId xmlns:p14="http://schemas.microsoft.com/office/powerpoint/2010/main" val="2909586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3980"/>
            <a:ext cx="8754176" cy="490384"/>
          </a:xfrm>
        </p:spPr>
        <p:txBody>
          <a:bodyPr>
            <a:normAutofit fontScale="90000"/>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Naïve Bayes classifier, </a:t>
            </a:r>
            <a:r>
              <a:rPr lang="ru-RU"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8</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3" name="Content Placeholder 2"/>
          <p:cNvSpPr>
            <a:spLocks noGrp="1"/>
          </p:cNvSpPr>
          <p:nvPr>
            <p:ph sz="half" idx="1"/>
          </p:nvPr>
        </p:nvSpPr>
        <p:spPr>
          <a:xfrm>
            <a:off x="107504" y="692696"/>
            <a:ext cx="8928992" cy="1296144"/>
          </a:xfrm>
        </p:spPr>
        <p:txBody>
          <a:bodyPr>
            <a:noAutofit/>
          </a:bodyPr>
          <a:lstStyle/>
          <a:p>
            <a:pPr marL="0" lvl="1" indent="0">
              <a:spcBef>
                <a:spcPts val="0"/>
              </a:spcBef>
              <a:buNone/>
            </a:pPr>
            <a:r>
              <a:rPr lang="en-US" sz="3200" b="1" dirty="0"/>
              <a:t>Naïve Bayes algorithm: </a:t>
            </a:r>
            <a:r>
              <a:rPr lang="en-US" sz="3200" b="1" dirty="0">
                <a:solidFill>
                  <a:srgbClr val="C00000"/>
                </a:solidFill>
              </a:rPr>
              <a:t>a PITFALL</a:t>
            </a:r>
          </a:p>
          <a:p>
            <a:pPr marL="0" lvl="1" indent="0">
              <a:spcBef>
                <a:spcPts val="0"/>
              </a:spcBef>
              <a:buNone/>
            </a:pPr>
            <a:r>
              <a:rPr lang="en-US" dirty="0"/>
              <a:t>Given a database of classified articles with </a:t>
            </a:r>
            <a:r>
              <a:rPr lang="en-US" b="1" i="1" dirty="0"/>
              <a:t>m</a:t>
            </a:r>
            <a:r>
              <a:rPr lang="en-US" dirty="0"/>
              <a:t> keywords and q</a:t>
            </a:r>
            <a:r>
              <a:rPr lang="en-US" dirty="0">
                <a:effectLst/>
              </a:rPr>
              <a:t>uery </a:t>
            </a:r>
            <a:r>
              <a:rPr lang="en-US" b="1" i="1" dirty="0">
                <a:effectLst/>
              </a:rPr>
              <a:t>x=(</a:t>
            </a:r>
            <a:r>
              <a:rPr lang="en-US" b="1" i="1" dirty="0"/>
              <a:t>x</a:t>
            </a:r>
            <a:r>
              <a:rPr lang="en-US" b="1" i="1" baseline="-25000" dirty="0"/>
              <a:t>1</a:t>
            </a:r>
            <a:r>
              <a:rPr lang="en-US" b="1" i="1" dirty="0"/>
              <a:t>, x</a:t>
            </a:r>
            <a:r>
              <a:rPr lang="en-US" b="1" i="1" baseline="-25000" dirty="0"/>
              <a:t>2</a:t>
            </a:r>
            <a:r>
              <a:rPr lang="en-US" b="1" i="1" dirty="0"/>
              <a:t>,…,</a:t>
            </a:r>
            <a:r>
              <a:rPr lang="en-US" b="1" i="1" dirty="0" err="1"/>
              <a:t>x</a:t>
            </a:r>
            <a:r>
              <a:rPr lang="en-US" b="1" i="1" baseline="-25000" dirty="0" err="1"/>
              <a:t>m</a:t>
            </a:r>
            <a:r>
              <a:rPr lang="en-US" b="1" i="1" baseline="-25000" dirty="0"/>
              <a:t> </a:t>
            </a:r>
            <a:r>
              <a:rPr lang="en-US" b="1" i="1" dirty="0"/>
              <a:t>)</a:t>
            </a:r>
            <a:r>
              <a:rPr lang="en-US" dirty="0"/>
              <a:t> where  </a:t>
            </a:r>
            <a:r>
              <a:rPr lang="en-US" b="1" i="1" dirty="0" err="1"/>
              <a:t>x</a:t>
            </a:r>
            <a:r>
              <a:rPr lang="en-US" b="1" i="1" baseline="-25000" dirty="0" err="1"/>
              <a:t>t</a:t>
            </a:r>
            <a:r>
              <a:rPr lang="en-US" dirty="0"/>
              <a:t> is the number of occurrences of </a:t>
            </a:r>
            <a:r>
              <a:rPr lang="en-US" b="1" i="1" dirty="0"/>
              <a:t>t</a:t>
            </a:r>
            <a:r>
              <a:rPr lang="en-US" dirty="0"/>
              <a:t>-</a:t>
            </a:r>
            <a:r>
              <a:rPr lang="en-US" dirty="0" err="1"/>
              <a:t>th</a:t>
            </a:r>
            <a:r>
              <a:rPr lang="en-US" dirty="0"/>
              <a:t> keyword</a:t>
            </a:r>
          </a:p>
          <a:p>
            <a:pPr marL="0" lvl="1" indent="0">
              <a:spcBef>
                <a:spcPts val="0"/>
              </a:spcBef>
              <a:buNone/>
            </a:pPr>
            <a:r>
              <a:rPr lang="en-US" sz="3200" b="1" dirty="0"/>
              <a:t> </a:t>
            </a:r>
          </a:p>
          <a:p>
            <a:pPr marL="0" indent="0">
              <a:buNone/>
            </a:pPr>
            <a:r>
              <a:rPr lang="ru-RU" sz="3200" dirty="0"/>
              <a:t> </a:t>
            </a:r>
          </a:p>
        </p:txBody>
      </p:sp>
      <p:sp>
        <p:nvSpPr>
          <p:cNvPr id="4" name="Нижний колонтитул 3"/>
          <p:cNvSpPr>
            <a:spLocks noGrp="1"/>
          </p:cNvSpPr>
          <p:nvPr>
            <p:ph type="ftr" sz="quarter" idx="11"/>
          </p:nvPr>
        </p:nvSpPr>
        <p:spPr/>
        <p:txBody>
          <a:bodyPr/>
          <a:lstStyle/>
          <a:p>
            <a:r>
              <a:rPr lang="en-US"/>
              <a:t>BacDataAnalysis_4_2024</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t>10</a:t>
            </a:fld>
            <a:endParaRPr lang="ru-RU"/>
          </a:p>
        </p:txBody>
      </p:sp>
      <mc:AlternateContent xmlns:mc="http://schemas.openxmlformats.org/markup-compatibility/2006" xmlns:a14="http://schemas.microsoft.com/office/drawing/2010/main">
        <mc:Choice Requires="a14">
          <p:sp>
            <p:nvSpPr>
              <p:cNvPr id="6" name="TextBox 5"/>
              <p:cNvSpPr txBox="1"/>
              <p:nvPr/>
            </p:nvSpPr>
            <p:spPr>
              <a:xfrm>
                <a:off x="118501" y="1988840"/>
                <a:ext cx="8845987" cy="1144096"/>
              </a:xfrm>
              <a:prstGeom prst="rect">
                <a:avLst/>
              </a:prstGeom>
              <a:noFill/>
              <a:ln w="25400">
                <a:solidFill>
                  <a:schemeClr val="accent1"/>
                </a:solidFill>
              </a:ln>
            </p:spPr>
            <p:txBody>
              <a:bodyPr wrap="square" rtlCol="0">
                <a:spAutoFit/>
              </a:bodyPr>
              <a:lstStyle/>
              <a:p>
                <a:pPr marL="0" lvl="1" indent="0">
                  <a:spcBef>
                    <a:spcPts val="0"/>
                  </a:spcBef>
                  <a:buNone/>
                </a:pPr>
                <a:r>
                  <a:rPr lang="en-US" sz="3200" dirty="0"/>
                  <a:t>3. Compute probability</a:t>
                </a:r>
                <a:r>
                  <a:rPr lang="en-US" sz="3200" b="1" i="1" dirty="0"/>
                  <a:t> P(</a:t>
                </a:r>
                <a:r>
                  <a:rPr lang="en-US" sz="3200" b="1" i="1" dirty="0" err="1"/>
                  <a:t>x|k</a:t>
                </a:r>
                <a:r>
                  <a:rPr lang="en-US" sz="3200" b="1" i="1" dirty="0"/>
                  <a:t>)</a:t>
                </a:r>
                <a:r>
                  <a:rPr lang="en-US" sz="3200" b="1" dirty="0"/>
                  <a:t> </a:t>
                </a:r>
                <a:r>
                  <a:rPr lang="en-US" sz="3200" dirty="0"/>
                  <a:t>of</a:t>
                </a:r>
                <a:r>
                  <a:rPr lang="en-US" sz="3200" b="1" dirty="0"/>
                  <a:t> </a:t>
                </a:r>
                <a:r>
                  <a:rPr lang="en-US" sz="3200" b="1" i="1" dirty="0"/>
                  <a:t>x</a:t>
                </a:r>
                <a:r>
                  <a:rPr lang="en-US" sz="3200" b="1" dirty="0"/>
                  <a:t> </a:t>
                </a:r>
                <a:r>
                  <a:rPr lang="en-US" sz="3200" dirty="0"/>
                  <a:t>at</a:t>
                </a:r>
                <a:r>
                  <a:rPr lang="en-US" sz="3200" b="1" dirty="0"/>
                  <a:t> </a:t>
                </a:r>
                <a:r>
                  <a:rPr lang="en-US" sz="3200" dirty="0"/>
                  <a:t>class </a:t>
                </a:r>
                <a:r>
                  <a:rPr lang="en-US" sz="3200" b="1" i="1" dirty="0"/>
                  <a:t>k</a:t>
                </a:r>
              </a:p>
              <a:p>
                <a:r>
                  <a:rPr lang="ru-RU" sz="3200" dirty="0"/>
                  <a:t>     </a:t>
                </a:r>
                <a:r>
                  <a:rPr lang="en-US" sz="3200" dirty="0"/>
                  <a:t>                   </a:t>
                </a:r>
                <a:r>
                  <a:rPr lang="ru-RU" sz="3200" dirty="0"/>
                  <a:t> </a:t>
                </a:r>
                <a14:m>
                  <m:oMath xmlns:m="http://schemas.openxmlformats.org/officeDocument/2006/math">
                    <m:r>
                      <a:rPr lang="ru-RU" sz="3200" b="1" i="1">
                        <a:latin typeface="Cambria Math"/>
                      </a:rPr>
                      <m:t> </m:t>
                    </m:r>
                    <m:r>
                      <a:rPr lang="en-US" sz="3200" b="1" i="1" smtClean="0">
                        <a:latin typeface="Cambria Math"/>
                      </a:rPr>
                      <m:t>𝑷</m:t>
                    </m:r>
                    <m:d>
                      <m:dPr>
                        <m:ctrlPr>
                          <a:rPr lang="ru-RU" sz="3200" b="1" i="1">
                            <a:latin typeface="Cambria Math" panose="02040503050406030204" pitchFamily="18" charset="0"/>
                          </a:rPr>
                        </m:ctrlPr>
                      </m:dPr>
                      <m:e>
                        <m:r>
                          <a:rPr lang="en-US" sz="3200" b="1" i="1">
                            <a:latin typeface="Cambria Math"/>
                          </a:rPr>
                          <m:t>𝒙</m:t>
                        </m:r>
                        <m:r>
                          <a:rPr lang="en-US" sz="3200" b="1" i="1" smtClean="0">
                            <a:latin typeface="Cambria Math"/>
                          </a:rPr>
                          <m:t>|</m:t>
                        </m:r>
                        <m:r>
                          <a:rPr lang="en-US" sz="3200" b="1" i="1" smtClean="0">
                            <a:latin typeface="Cambria Math"/>
                          </a:rPr>
                          <m:t>𝒌</m:t>
                        </m:r>
                      </m:e>
                    </m:d>
                    <m:r>
                      <a:rPr lang="ru-RU" sz="3200" b="1" i="1">
                        <a:latin typeface="Cambria Math"/>
                      </a:rPr>
                      <m:t>=</m:t>
                    </m:r>
                    <m:sSubSup>
                      <m:sSubSupPr>
                        <m:ctrlPr>
                          <a:rPr lang="ru-RU" sz="3200" b="1" i="1">
                            <a:latin typeface="Cambria Math" panose="02040503050406030204" pitchFamily="18" charset="0"/>
                          </a:rPr>
                        </m:ctrlPr>
                      </m:sSubSupPr>
                      <m:e>
                        <m:r>
                          <a:rPr lang="en-US" sz="3200" b="1" i="1">
                            <a:latin typeface="Cambria Math"/>
                          </a:rPr>
                          <m:t>𝒇</m:t>
                        </m:r>
                      </m:e>
                      <m:sub>
                        <m:r>
                          <a:rPr lang="en-US" sz="3200" b="1" i="1">
                            <a:latin typeface="Cambria Math"/>
                          </a:rPr>
                          <m:t>𝒌</m:t>
                        </m:r>
                        <m:r>
                          <a:rPr lang="ru-RU" sz="3200" b="1" i="1">
                            <a:latin typeface="Cambria Math"/>
                          </a:rPr>
                          <m:t>𝟏</m:t>
                        </m:r>
                      </m:sub>
                      <m:sup>
                        <m:sSub>
                          <m:sSubPr>
                            <m:ctrlPr>
                              <a:rPr lang="ru-RU" sz="3200" b="1" i="1">
                                <a:latin typeface="Cambria Math" panose="02040503050406030204" pitchFamily="18" charset="0"/>
                              </a:rPr>
                            </m:ctrlPr>
                          </m:sSubPr>
                          <m:e>
                            <m:r>
                              <a:rPr lang="en-US" sz="3200" b="1" i="1">
                                <a:latin typeface="Cambria Math"/>
                              </a:rPr>
                              <m:t>𝒙</m:t>
                            </m:r>
                          </m:e>
                          <m:sub>
                            <m:r>
                              <a:rPr lang="ru-RU" sz="3200" b="1" i="1">
                                <a:latin typeface="Cambria Math"/>
                              </a:rPr>
                              <m:t>𝟏</m:t>
                            </m:r>
                          </m:sub>
                        </m:sSub>
                      </m:sup>
                    </m:sSubSup>
                    <m:sSubSup>
                      <m:sSubSupPr>
                        <m:ctrlPr>
                          <a:rPr lang="ru-RU" sz="3200" b="1" i="1">
                            <a:latin typeface="Cambria Math" panose="02040503050406030204" pitchFamily="18" charset="0"/>
                          </a:rPr>
                        </m:ctrlPr>
                      </m:sSubSupPr>
                      <m:e>
                        <m:r>
                          <a:rPr lang="en-US" sz="3200" b="1" i="1">
                            <a:latin typeface="Cambria Math"/>
                          </a:rPr>
                          <m:t>𝒇</m:t>
                        </m:r>
                      </m:e>
                      <m:sub>
                        <m:r>
                          <a:rPr lang="en-US" sz="3200" b="1" i="1">
                            <a:latin typeface="Cambria Math"/>
                          </a:rPr>
                          <m:t>𝒌</m:t>
                        </m:r>
                        <m:r>
                          <a:rPr lang="ru-RU" sz="3200" b="1" i="1">
                            <a:latin typeface="Cambria Math"/>
                          </a:rPr>
                          <m:t>𝟐</m:t>
                        </m:r>
                      </m:sub>
                      <m:sup>
                        <m:sSub>
                          <m:sSubPr>
                            <m:ctrlPr>
                              <a:rPr lang="ru-RU" sz="3200" b="1" i="1">
                                <a:latin typeface="Cambria Math" panose="02040503050406030204" pitchFamily="18" charset="0"/>
                              </a:rPr>
                            </m:ctrlPr>
                          </m:sSubPr>
                          <m:e>
                            <m:r>
                              <a:rPr lang="en-US" sz="3200" b="1" i="1">
                                <a:latin typeface="Cambria Math"/>
                              </a:rPr>
                              <m:t>𝒙</m:t>
                            </m:r>
                          </m:e>
                          <m:sub>
                            <m:r>
                              <a:rPr lang="ru-RU" sz="3200" b="1" i="1">
                                <a:latin typeface="Cambria Math"/>
                              </a:rPr>
                              <m:t>𝟐</m:t>
                            </m:r>
                          </m:sub>
                        </m:sSub>
                      </m:sup>
                    </m:sSubSup>
                    <m:r>
                      <a:rPr lang="ru-RU" sz="3200" b="1" i="1">
                        <a:latin typeface="Cambria Math"/>
                      </a:rPr>
                      <m:t>… </m:t>
                    </m:r>
                    <m:sSubSup>
                      <m:sSubSupPr>
                        <m:ctrlPr>
                          <a:rPr lang="ru-RU" sz="3200" b="1" i="1">
                            <a:latin typeface="Cambria Math" panose="02040503050406030204" pitchFamily="18" charset="0"/>
                          </a:rPr>
                        </m:ctrlPr>
                      </m:sSubSupPr>
                      <m:e>
                        <m:r>
                          <a:rPr lang="en-US" sz="3200" b="1" i="1">
                            <a:latin typeface="Cambria Math"/>
                          </a:rPr>
                          <m:t>𝒇</m:t>
                        </m:r>
                      </m:e>
                      <m:sub>
                        <m:r>
                          <a:rPr lang="en-US" sz="3200" b="1" i="1">
                            <a:latin typeface="Cambria Math"/>
                          </a:rPr>
                          <m:t>𝒌</m:t>
                        </m:r>
                        <m:r>
                          <a:rPr lang="en-US" sz="3200" b="1" i="1" smtClean="0">
                            <a:latin typeface="Cambria Math"/>
                          </a:rPr>
                          <m:t>𝒎</m:t>
                        </m:r>
                      </m:sub>
                      <m:sup>
                        <m:sSub>
                          <m:sSubPr>
                            <m:ctrlPr>
                              <a:rPr lang="ru-RU" sz="3200" b="1" i="1">
                                <a:latin typeface="Cambria Math" panose="02040503050406030204" pitchFamily="18" charset="0"/>
                              </a:rPr>
                            </m:ctrlPr>
                          </m:sSubPr>
                          <m:e>
                            <m:r>
                              <a:rPr lang="en-US" sz="3200" b="1" i="1">
                                <a:latin typeface="Cambria Math"/>
                              </a:rPr>
                              <m:t>𝒙</m:t>
                            </m:r>
                          </m:e>
                          <m:sub>
                            <m:r>
                              <a:rPr lang="en-US" sz="3200" b="1" i="1" smtClean="0">
                                <a:latin typeface="Cambria Math"/>
                              </a:rPr>
                              <m:t>𝒎</m:t>
                            </m:r>
                          </m:sub>
                        </m:sSub>
                      </m:sup>
                    </m:sSubSup>
                  </m:oMath>
                </a14:m>
                <a:r>
                  <a:rPr lang="ru-RU" sz="3200" i="1" dirty="0"/>
                  <a:t> </a:t>
                </a:r>
                <a:r>
                  <a:rPr lang="en-US" sz="3200" dirty="0"/>
                  <a:t>    (*)</a:t>
                </a:r>
                <a:r>
                  <a:rPr lang="ru-RU" sz="3200" dirty="0"/>
                  <a:t>                   </a:t>
                </a:r>
                <a:endParaRPr lang="en-US" sz="3200" dirty="0"/>
              </a:p>
            </p:txBody>
          </p:sp>
        </mc:Choice>
        <mc:Fallback xmlns="">
          <p:sp>
            <p:nvSpPr>
              <p:cNvPr id="6" name="TextBox 5"/>
              <p:cNvSpPr txBox="1">
                <a:spLocks noRot="1" noChangeAspect="1" noMove="1" noResize="1" noEditPoints="1" noAdjustHandles="1" noChangeArrowheads="1" noChangeShapeType="1" noTextEdit="1"/>
              </p:cNvSpPr>
              <p:nvPr/>
            </p:nvSpPr>
            <p:spPr>
              <a:xfrm>
                <a:off x="118501" y="1988840"/>
                <a:ext cx="8845987" cy="1144096"/>
              </a:xfrm>
              <a:prstGeom prst="rect">
                <a:avLst/>
              </a:prstGeom>
              <a:blipFill rotWithShape="1">
                <a:blip r:embed="rId3"/>
                <a:stretch>
                  <a:fillRect l="-1580" t="-5729" b="-13021"/>
                </a:stretch>
              </a:blipFill>
              <a:ln w="25400">
                <a:solidFill>
                  <a:schemeClr val="accent1"/>
                </a:solidFill>
              </a:ln>
            </p:spPr>
            <p:txBody>
              <a:bodyPr/>
              <a:lstStyle/>
              <a:p>
                <a:r>
                  <a:rPr lang="ru-RU">
                    <a:noFill/>
                  </a:rPr>
                  <a:t> </a:t>
                </a:r>
              </a:p>
            </p:txBody>
          </p:sp>
        </mc:Fallback>
      </mc:AlternateContent>
      <p:sp>
        <p:nvSpPr>
          <p:cNvPr id="7" name="TextBox 6"/>
          <p:cNvSpPr txBox="1"/>
          <p:nvPr/>
        </p:nvSpPr>
        <p:spPr>
          <a:xfrm>
            <a:off x="98503" y="3284984"/>
            <a:ext cx="9025499" cy="3785652"/>
          </a:xfrm>
          <a:prstGeom prst="rect">
            <a:avLst/>
          </a:prstGeom>
          <a:noFill/>
        </p:spPr>
        <p:txBody>
          <a:bodyPr wrap="square" rtlCol="0">
            <a:spAutoFit/>
          </a:bodyPr>
          <a:lstStyle/>
          <a:p>
            <a:r>
              <a:rPr lang="en-US" sz="3600" b="1" dirty="0">
                <a:solidFill>
                  <a:srgbClr val="C00000"/>
                </a:solidFill>
              </a:rPr>
              <a:t>Pitfall: </a:t>
            </a:r>
            <a:r>
              <a:rPr lang="en-US" sz="2800" dirty="0"/>
              <a:t>The probabilities </a:t>
            </a:r>
            <a:r>
              <a:rPr lang="en-US" sz="2800" b="1" i="1" dirty="0" err="1"/>
              <a:t>f</a:t>
            </a:r>
            <a:r>
              <a:rPr lang="en-US" sz="2800" b="1" i="1" baseline="-25000" dirty="0" err="1"/>
              <a:t>kt</a:t>
            </a:r>
            <a:r>
              <a:rPr lang="en-US" sz="2800" b="1" i="1" baseline="-25000" dirty="0"/>
              <a:t>  </a:t>
            </a:r>
            <a:r>
              <a:rPr lang="en-US" sz="2800" dirty="0"/>
              <a:t>are small in applications, of the order of a thousandth or millionth.</a:t>
            </a:r>
          </a:p>
          <a:p>
            <a:r>
              <a:rPr lang="en-US" sz="2800" dirty="0"/>
              <a:t>The product (*) is </a:t>
            </a:r>
            <a:r>
              <a:rPr lang="en-US" sz="2800" b="1" dirty="0"/>
              <a:t>very </a:t>
            </a:r>
            <a:r>
              <a:rPr lang="en-US" sz="2800" dirty="0"/>
              <a:t>small then. Say, a product of a dozen of reals of the order of 0.001 each, will come out as a real of the order of </a:t>
            </a:r>
            <a:r>
              <a:rPr lang="ru-RU" sz="2800" dirty="0"/>
              <a:t>1/</a:t>
            </a:r>
            <a:r>
              <a:rPr lang="en-US" sz="2800" b="1" dirty="0"/>
              <a:t>10</a:t>
            </a:r>
            <a:r>
              <a:rPr lang="en-US" sz="2800" b="1" baseline="30000" dirty="0"/>
              <a:t>36</a:t>
            </a:r>
            <a:r>
              <a:rPr lang="ru-RU" sz="2800" b="1" baseline="30000" dirty="0"/>
              <a:t> </a:t>
            </a:r>
            <a:r>
              <a:rPr lang="en-US" sz="2800" dirty="0"/>
              <a:t> </a:t>
            </a:r>
            <a:r>
              <a:rPr lang="ru-RU" sz="2800" dirty="0"/>
              <a:t>(35 нулей до первого не-нуля). </a:t>
            </a:r>
            <a:r>
              <a:rPr lang="en-US" sz="2800" dirty="0"/>
              <a:t>This is a digital </a:t>
            </a:r>
            <a:r>
              <a:rPr lang="en-US" sz="2800" b="1" dirty="0"/>
              <a:t>zero </a:t>
            </a:r>
            <a:r>
              <a:rPr lang="en-US" sz="2800" dirty="0"/>
              <a:t>for all practical purposes.</a:t>
            </a:r>
          </a:p>
          <a:p>
            <a:r>
              <a:rPr lang="en-US" sz="3600" b="1" dirty="0">
                <a:solidFill>
                  <a:srgbClr val="C00000"/>
                </a:solidFill>
              </a:rPr>
              <a:t>Way out:</a:t>
            </a:r>
            <a:r>
              <a:rPr lang="en-US" sz="3600" dirty="0"/>
              <a:t> </a:t>
            </a:r>
            <a:r>
              <a:rPr lang="en-US" sz="2800" dirty="0"/>
              <a:t>Use logarithms instead.</a:t>
            </a:r>
          </a:p>
          <a:p>
            <a:r>
              <a:rPr lang="en-US" sz="2800" dirty="0"/>
              <a:t> </a:t>
            </a:r>
            <a:endParaRPr lang="ru-RU" sz="2800" dirty="0"/>
          </a:p>
        </p:txBody>
      </p:sp>
    </p:spTree>
    <p:extLst>
      <p:ext uri="{BB962C8B-B14F-4D97-AF65-F5344CB8AC3E}">
        <p14:creationId xmlns:p14="http://schemas.microsoft.com/office/powerpoint/2010/main" val="1483454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3980"/>
            <a:ext cx="8754176" cy="490384"/>
          </a:xfrm>
        </p:spPr>
        <p:txBody>
          <a:bodyPr>
            <a:normAutofit fontScale="90000"/>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Naïve </a:t>
            </a:r>
            <a:r>
              <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Bayes classifier, </a:t>
            </a:r>
            <a:r>
              <a:rPr lang="ru-RU"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9</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0" y="548680"/>
                <a:ext cx="9144000" cy="6309320"/>
              </a:xfrm>
            </p:spPr>
            <p:txBody>
              <a:bodyPr>
                <a:noAutofit/>
              </a:bodyPr>
              <a:lstStyle/>
              <a:p>
                <a:pPr marL="0" lvl="1" indent="0">
                  <a:spcBef>
                    <a:spcPts val="0"/>
                  </a:spcBef>
                  <a:buNone/>
                </a:pPr>
                <a:r>
                  <a:rPr lang="en-US" sz="2800" b="1" dirty="0"/>
                  <a:t>Computationally sound version of Naïve Bayes algorithm.</a:t>
                </a:r>
              </a:p>
              <a:p>
                <a:pPr marL="0" lvl="1" indent="0">
                  <a:spcBef>
                    <a:spcPts val="0"/>
                  </a:spcBef>
                  <a:buNone/>
                </a:pPr>
                <a:r>
                  <a:rPr lang="en-US" sz="3200" b="1" dirty="0"/>
                  <a:t> </a:t>
                </a:r>
                <a:r>
                  <a:rPr lang="en-US" sz="2800" dirty="0"/>
                  <a:t>1. Compute prior class probabilities </a:t>
                </a:r>
                <a:r>
                  <a:rPr lang="en-US" sz="2800" b="1" i="1" dirty="0"/>
                  <a:t>P(k)</a:t>
                </a:r>
                <a:r>
                  <a:rPr lang="en-US" sz="2800" dirty="0"/>
                  <a:t>, </a:t>
                </a:r>
                <a:r>
                  <a:rPr lang="en-US" sz="2800" b="1" i="1" dirty="0"/>
                  <a:t>k=1,2,…,K</a:t>
                </a:r>
                <a:r>
                  <a:rPr lang="en-US" sz="2800" dirty="0"/>
                  <a:t>.</a:t>
                </a:r>
              </a:p>
              <a:p>
                <a:pPr marL="0" lvl="1" indent="0">
                  <a:spcBef>
                    <a:spcPts val="0"/>
                  </a:spcBef>
                  <a:buNone/>
                </a:pPr>
                <a:endParaRPr lang="ru-RU" sz="2800" dirty="0"/>
              </a:p>
              <a:p>
                <a:pPr marL="0" lvl="1" indent="0">
                  <a:spcBef>
                    <a:spcPts val="0"/>
                  </a:spcBef>
                  <a:buNone/>
                </a:pPr>
                <a:r>
                  <a:rPr lang="en-US" sz="2800" dirty="0"/>
                  <a:t>2. Compute probabilities of </a:t>
                </a:r>
                <a:r>
                  <a:rPr lang="en-US" sz="2800" b="1" i="1" dirty="0"/>
                  <a:t>1</a:t>
                </a:r>
                <a:r>
                  <a:rPr lang="en-US" sz="2800" dirty="0"/>
                  <a:t>-st</a:t>
                </a:r>
                <a:r>
                  <a:rPr lang="en-US" sz="2800" b="1" dirty="0"/>
                  <a:t>, </a:t>
                </a:r>
                <a:r>
                  <a:rPr lang="en-US" sz="2800" b="1" i="1" dirty="0"/>
                  <a:t>2</a:t>
                </a:r>
                <a:r>
                  <a:rPr lang="en-US" sz="2800" dirty="0"/>
                  <a:t>-nd</a:t>
                </a:r>
                <a:r>
                  <a:rPr lang="en-US" sz="2800" b="1" dirty="0"/>
                  <a:t> ,…, </a:t>
                </a:r>
                <a:r>
                  <a:rPr lang="en-US" sz="2800" b="1" i="1" dirty="0"/>
                  <a:t>m</a:t>
                </a:r>
                <a:r>
                  <a:rPr lang="en-US" sz="2800" dirty="0"/>
                  <a:t>-</a:t>
                </a:r>
                <a:r>
                  <a:rPr lang="en-US" sz="2800" dirty="0" err="1"/>
                  <a:t>th</a:t>
                </a:r>
                <a:r>
                  <a:rPr lang="en-US" sz="2800" b="1" dirty="0"/>
                  <a:t> </a:t>
                </a:r>
                <a:r>
                  <a:rPr lang="en-US" sz="2800" dirty="0"/>
                  <a:t>keywords </a:t>
                </a:r>
                <a:r>
                  <a:rPr lang="en-US" sz="2800" b="1" i="1" dirty="0" err="1"/>
                  <a:t>f</a:t>
                </a:r>
                <a:r>
                  <a:rPr lang="en-US" sz="2800" b="1" i="1" baseline="-25000" dirty="0" err="1"/>
                  <a:t>k</a:t>
                </a:r>
                <a:r>
                  <a:rPr lang="ru-RU" sz="2800" b="1" i="1" baseline="-25000" dirty="0"/>
                  <a:t>1</a:t>
                </a:r>
                <a:r>
                  <a:rPr lang="ru-RU" sz="2800" b="1" i="1" dirty="0"/>
                  <a:t>, </a:t>
                </a:r>
                <a:r>
                  <a:rPr lang="en-US" sz="2800" b="1" i="1" dirty="0" err="1"/>
                  <a:t>f</a:t>
                </a:r>
                <a:r>
                  <a:rPr lang="en-US" sz="2800" b="1" i="1" baseline="-25000" dirty="0" err="1"/>
                  <a:t>k</a:t>
                </a:r>
                <a:r>
                  <a:rPr lang="ru-RU" sz="2800" b="1" i="1" baseline="-25000" dirty="0"/>
                  <a:t>2</a:t>
                </a:r>
                <a:r>
                  <a:rPr lang="ru-RU" sz="2800" b="1" i="1" dirty="0"/>
                  <a:t>,…, </a:t>
                </a:r>
                <a:r>
                  <a:rPr lang="en-US" sz="2800" b="1" i="1" dirty="0" err="1"/>
                  <a:t>f</a:t>
                </a:r>
                <a:r>
                  <a:rPr lang="en-US" sz="2800" b="1" i="1" baseline="-25000" dirty="0" err="1"/>
                  <a:t>km</a:t>
                </a:r>
                <a:r>
                  <a:rPr lang="en-US" sz="2800" dirty="0"/>
                  <a:t> </a:t>
                </a:r>
                <a:r>
                  <a:rPr lang="en-US" sz="2800" dirty="0">
                    <a:effectLst/>
                  </a:rPr>
                  <a:t>at each  </a:t>
                </a:r>
                <a:r>
                  <a:rPr lang="en-US" sz="2800" b="1" i="1" dirty="0"/>
                  <a:t>k</a:t>
                </a:r>
                <a:r>
                  <a:rPr lang="en-US" sz="2800" dirty="0"/>
                  <a:t>-</a:t>
                </a:r>
                <a:r>
                  <a:rPr lang="en-US" sz="2800" dirty="0" err="1"/>
                  <a:t>th</a:t>
                </a:r>
                <a:r>
                  <a:rPr lang="en-US" sz="2800" dirty="0"/>
                  <a:t> class (</a:t>
                </a:r>
                <a:r>
                  <a:rPr lang="en-US" sz="2800" b="1" i="1" dirty="0"/>
                  <a:t>k=1,.., K</a:t>
                </a:r>
                <a:r>
                  <a:rPr lang="en-US" sz="2800" dirty="0"/>
                  <a:t>).</a:t>
                </a:r>
                <a:r>
                  <a:rPr lang="en-US" sz="2800" b="1" dirty="0"/>
                  <a:t> </a:t>
                </a:r>
              </a:p>
              <a:p>
                <a:pPr marL="0" lvl="1" indent="0">
                  <a:spcBef>
                    <a:spcPts val="0"/>
                  </a:spcBef>
                  <a:buNone/>
                </a:pPr>
                <a:endParaRPr lang="ru-RU" sz="2800" dirty="0"/>
              </a:p>
              <a:p>
                <a:pPr marL="0" lvl="1" indent="0">
                  <a:spcBef>
                    <a:spcPts val="0"/>
                  </a:spcBef>
                  <a:buNone/>
                </a:pPr>
                <a:r>
                  <a:rPr lang="en-US" sz="2800" dirty="0"/>
                  <a:t>3. Compute logarithm </a:t>
                </a:r>
                <a:r>
                  <a:rPr lang="en-US" sz="2800" i="1" dirty="0"/>
                  <a:t>of </a:t>
                </a:r>
                <a:r>
                  <a:rPr lang="en-US" sz="2800" dirty="0"/>
                  <a:t>probability </a:t>
                </a:r>
                <a:r>
                  <a:rPr lang="en-US" sz="2800" b="1" i="1" dirty="0"/>
                  <a:t>P(</a:t>
                </a:r>
                <a:r>
                  <a:rPr lang="en-US" sz="2800" b="1" i="1" dirty="0" err="1"/>
                  <a:t>x|k</a:t>
                </a:r>
                <a:r>
                  <a:rPr lang="en-US" sz="2800" b="1" i="1" dirty="0"/>
                  <a:t>)</a:t>
                </a:r>
                <a:r>
                  <a:rPr lang="en-US" sz="2800" b="1" dirty="0"/>
                  <a:t> </a:t>
                </a:r>
                <a:r>
                  <a:rPr lang="en-US" sz="2800" dirty="0"/>
                  <a:t>of</a:t>
                </a:r>
                <a:r>
                  <a:rPr lang="en-US" sz="2800" b="1" dirty="0"/>
                  <a:t> </a:t>
                </a:r>
                <a:r>
                  <a:rPr lang="en-US" sz="2800" b="1" i="1" dirty="0"/>
                  <a:t>x</a:t>
                </a:r>
                <a:r>
                  <a:rPr lang="en-US" sz="2800" b="1" dirty="0"/>
                  <a:t> </a:t>
                </a:r>
                <a:r>
                  <a:rPr lang="en-US" sz="2800" dirty="0"/>
                  <a:t>at</a:t>
                </a:r>
                <a:r>
                  <a:rPr lang="en-US" sz="2800" b="1" dirty="0"/>
                  <a:t> k</a:t>
                </a:r>
                <a:r>
                  <a:rPr lang="en-US" sz="2800" dirty="0"/>
                  <a:t>-</a:t>
                </a:r>
                <a:r>
                  <a:rPr lang="en-US" sz="2800" dirty="0" err="1"/>
                  <a:t>th</a:t>
                </a:r>
                <a:r>
                  <a:rPr lang="en-US" sz="2800" dirty="0"/>
                  <a:t> class</a:t>
                </a:r>
                <a:r>
                  <a:rPr lang="en-US" sz="2800" b="1" dirty="0"/>
                  <a:t>  </a:t>
                </a:r>
              </a:p>
              <a:p>
                <a:pPr marL="0" indent="0">
                  <a:buNone/>
                </a:pPr>
                <a14:m>
                  <m:oMathPara xmlns:m="http://schemas.openxmlformats.org/officeDocument/2006/math">
                    <m:oMathParaPr>
                      <m:jc m:val="centerGroup"/>
                    </m:oMathParaPr>
                    <m:oMath xmlns:m="http://schemas.openxmlformats.org/officeDocument/2006/math">
                      <m:r>
                        <a:rPr lang="ru-RU" b="1" i="1">
                          <a:latin typeface="Cambria Math"/>
                        </a:rPr>
                        <m:t> </m:t>
                      </m:r>
                      <m:r>
                        <a:rPr lang="en-US" b="1" i="1" smtClean="0">
                          <a:latin typeface="Cambria Math"/>
                        </a:rPr>
                        <m:t>𝑳𝑷</m:t>
                      </m:r>
                      <m:d>
                        <m:dPr>
                          <m:ctrlPr>
                            <a:rPr lang="ru-RU" b="1" i="1">
                              <a:latin typeface="Cambria Math" panose="02040503050406030204" pitchFamily="18" charset="0"/>
                            </a:rPr>
                          </m:ctrlPr>
                        </m:dPr>
                        <m:e>
                          <m:r>
                            <a:rPr lang="en-US" b="1" i="1">
                              <a:latin typeface="Cambria Math"/>
                            </a:rPr>
                            <m:t>𝒙</m:t>
                          </m:r>
                          <m:r>
                            <a:rPr lang="en-US" b="1" i="1" smtClean="0">
                              <a:latin typeface="Cambria Math"/>
                            </a:rPr>
                            <m:t>|</m:t>
                          </m:r>
                          <m:r>
                            <a:rPr lang="en-US" b="1" i="1" smtClean="0">
                              <a:latin typeface="Cambria Math"/>
                            </a:rPr>
                            <m:t>𝒌</m:t>
                          </m:r>
                        </m:e>
                      </m:d>
                      <m:r>
                        <a:rPr lang="ru-RU" b="1" i="1">
                          <a:latin typeface="Cambria Math"/>
                        </a:rPr>
                        <m:t>=</m:t>
                      </m:r>
                      <m:sSub>
                        <m:sSubPr>
                          <m:ctrlPr>
                            <a:rPr lang="ru-RU" b="1" i="1" smtClean="0">
                              <a:latin typeface="Cambria Math" panose="02040503050406030204" pitchFamily="18" charset="0"/>
                            </a:rPr>
                          </m:ctrlPr>
                        </m:sSubPr>
                        <m:e>
                          <m:r>
                            <a:rPr lang="en-US" b="1" i="1">
                              <a:latin typeface="Cambria Math"/>
                            </a:rPr>
                            <m:t>𝒙</m:t>
                          </m:r>
                        </m:e>
                        <m:sub>
                          <m:r>
                            <a:rPr lang="ru-RU" b="1" i="1">
                              <a:latin typeface="Cambria Math"/>
                            </a:rPr>
                            <m:t>𝟏</m:t>
                          </m:r>
                        </m:sub>
                      </m:sSub>
                      <m:r>
                        <m:rPr>
                          <m:sty m:val="p"/>
                        </m:rPr>
                        <a:rPr lang="en-US" b="1" i="0" smtClean="0">
                          <a:latin typeface="Cambria Math"/>
                        </a:rPr>
                        <m:t>log</m:t>
                      </m:r>
                      <m:r>
                        <a:rPr lang="en-US" b="1" i="0" smtClean="0">
                          <a:latin typeface="Cambria Math"/>
                        </a:rPr>
                        <m:t>⁡</m:t>
                      </m:r>
                      <m:r>
                        <a:rPr lang="en-US" b="1" i="1" smtClean="0">
                          <a:latin typeface="Cambria Math"/>
                        </a:rPr>
                        <m:t>(</m:t>
                      </m:r>
                      <m:r>
                        <a:rPr lang="en-US" b="1" i="1">
                          <a:latin typeface="Cambria Math"/>
                        </a:rPr>
                        <m:t>𝒇</m:t>
                      </m:r>
                      <m:r>
                        <a:rPr lang="en-US" b="1" i="1" baseline="-25000">
                          <a:latin typeface="Cambria Math"/>
                        </a:rPr>
                        <m:t>𝒌</m:t>
                      </m:r>
                      <m:r>
                        <a:rPr lang="ru-RU" b="1" i="1" baseline="-25000">
                          <a:latin typeface="Cambria Math"/>
                        </a:rPr>
                        <m:t>𝟏</m:t>
                      </m:r>
                      <m:r>
                        <a:rPr lang="en-US" b="1" i="1" smtClean="0">
                          <a:latin typeface="Cambria Math"/>
                        </a:rPr>
                        <m:t>)+</m:t>
                      </m:r>
                      <m:sSub>
                        <m:sSubPr>
                          <m:ctrlPr>
                            <a:rPr lang="ru-RU" b="1" i="1" smtClean="0">
                              <a:latin typeface="Cambria Math" panose="02040503050406030204" pitchFamily="18" charset="0"/>
                            </a:rPr>
                          </m:ctrlPr>
                        </m:sSubPr>
                        <m:e>
                          <m:r>
                            <a:rPr lang="en-US" b="1" i="1">
                              <a:latin typeface="Cambria Math"/>
                            </a:rPr>
                            <m:t>𝒙</m:t>
                          </m:r>
                        </m:e>
                        <m:sub>
                          <m:r>
                            <a:rPr lang="en-US" b="1" i="1" smtClean="0">
                              <a:latin typeface="Cambria Math"/>
                            </a:rPr>
                            <m:t>𝟐</m:t>
                          </m:r>
                        </m:sub>
                      </m:sSub>
                      <m:r>
                        <m:rPr>
                          <m:sty m:val="p"/>
                        </m:rPr>
                        <a:rPr lang="en-US" b="1" i="0" smtClean="0">
                          <a:latin typeface="Cambria Math"/>
                        </a:rPr>
                        <m:t>log</m:t>
                      </m:r>
                      <m:r>
                        <a:rPr lang="en-US" b="1" i="0" smtClean="0">
                          <a:latin typeface="Cambria Math"/>
                        </a:rPr>
                        <m:t>⁡</m:t>
                      </m:r>
                      <m:r>
                        <a:rPr lang="en-US" b="1" i="1" smtClean="0">
                          <a:latin typeface="Cambria Math"/>
                        </a:rPr>
                        <m:t>(</m:t>
                      </m:r>
                      <m:r>
                        <a:rPr lang="en-US" b="1" i="1">
                          <a:latin typeface="Cambria Math"/>
                        </a:rPr>
                        <m:t>𝒇</m:t>
                      </m:r>
                      <m:r>
                        <a:rPr lang="en-US" b="1" i="1" baseline="-25000">
                          <a:latin typeface="Cambria Math"/>
                        </a:rPr>
                        <m:t>𝒌</m:t>
                      </m:r>
                      <m:r>
                        <a:rPr lang="ru-RU" b="1" i="1" baseline="-25000" smtClean="0">
                          <a:latin typeface="Cambria Math" panose="02040503050406030204" pitchFamily="18" charset="0"/>
                        </a:rPr>
                        <m:t>𝟐</m:t>
                      </m:r>
                      <m:r>
                        <a:rPr lang="en-US" b="1" i="1" smtClean="0">
                          <a:latin typeface="Cambria Math"/>
                        </a:rPr>
                        <m:t>)+</m:t>
                      </m:r>
                      <m:r>
                        <a:rPr lang="ru-RU" b="1" i="1">
                          <a:latin typeface="Cambria Math"/>
                        </a:rPr>
                        <m:t>…</m:t>
                      </m:r>
                      <m:r>
                        <a:rPr lang="en-US" b="1" i="1">
                          <a:latin typeface="Cambria Math"/>
                        </a:rPr>
                        <m:t>+</m:t>
                      </m:r>
                      <m:sSub>
                        <m:sSubPr>
                          <m:ctrlPr>
                            <a:rPr lang="ru-RU" b="1" i="1">
                              <a:latin typeface="Cambria Math" panose="02040503050406030204" pitchFamily="18" charset="0"/>
                            </a:rPr>
                          </m:ctrlPr>
                        </m:sSubPr>
                        <m:e>
                          <m:r>
                            <a:rPr lang="en-US" b="1" i="1">
                              <a:latin typeface="Cambria Math"/>
                            </a:rPr>
                            <m:t>𝒙</m:t>
                          </m:r>
                        </m:e>
                        <m:sub>
                          <m:r>
                            <a:rPr lang="en-US" b="1" i="1">
                              <a:latin typeface="Cambria Math"/>
                            </a:rPr>
                            <m:t>𝟐</m:t>
                          </m:r>
                        </m:sub>
                      </m:sSub>
                      <m:r>
                        <m:rPr>
                          <m:sty m:val="p"/>
                        </m:rPr>
                        <a:rPr lang="en-US" b="1">
                          <a:latin typeface="Cambria Math"/>
                        </a:rPr>
                        <m:t>log</m:t>
                      </m:r>
                      <m:r>
                        <a:rPr lang="en-US" b="1">
                          <a:latin typeface="Cambria Math"/>
                        </a:rPr>
                        <m:t>⁡</m:t>
                      </m:r>
                      <m:r>
                        <a:rPr lang="en-US" b="1" i="1">
                          <a:latin typeface="Cambria Math"/>
                        </a:rPr>
                        <m:t>(</m:t>
                      </m:r>
                      <m:r>
                        <a:rPr lang="en-US" b="1" i="1">
                          <a:latin typeface="Cambria Math"/>
                        </a:rPr>
                        <m:t>𝒇𝒌</m:t>
                      </m:r>
                      <m:r>
                        <a:rPr lang="en-US" b="1" i="1" baseline="-25000" smtClean="0">
                          <a:latin typeface="Cambria Math" panose="02040503050406030204" pitchFamily="18" charset="0"/>
                        </a:rPr>
                        <m:t>𝒎</m:t>
                      </m:r>
                      <m:r>
                        <a:rPr lang="en-US" b="1" i="1">
                          <a:latin typeface="Cambria Math"/>
                        </a:rPr>
                        <m:t>)</m:t>
                      </m:r>
                    </m:oMath>
                  </m:oMathPara>
                </a14:m>
                <a:endParaRPr lang="en-US" dirty="0"/>
              </a:p>
              <a:p>
                <a:pPr marL="0" indent="0">
                  <a:buNone/>
                </a:pPr>
                <a:endParaRPr lang="ru-RU" dirty="0"/>
              </a:p>
              <a:p>
                <a:pPr marL="0" indent="0">
                  <a:buNone/>
                </a:pPr>
                <a:r>
                  <a:rPr lang="en-US" dirty="0"/>
                  <a:t>4. Compute sums </a:t>
                </a:r>
              </a:p>
              <a:p>
                <a:pPr marL="0" indent="0">
                  <a:buNone/>
                </a:pPr>
                <a:r>
                  <a:rPr lang="en-US" b="1" i="1" dirty="0"/>
                  <a:t>                           LP(</a:t>
                </a:r>
                <a:r>
                  <a:rPr lang="en-US" b="1" i="1" dirty="0" err="1"/>
                  <a:t>k|x</a:t>
                </a:r>
                <a:r>
                  <a:rPr lang="en-US" b="1" i="1" dirty="0"/>
                  <a:t>)=log(P(k))+LP(</a:t>
                </a:r>
                <a:r>
                  <a:rPr lang="en-US" b="1" i="1" dirty="0" err="1"/>
                  <a:t>x|k</a:t>
                </a:r>
                <a:r>
                  <a:rPr lang="en-US" b="1" i="1" dirty="0"/>
                  <a:t>)</a:t>
                </a:r>
                <a:r>
                  <a:rPr lang="en-US" dirty="0"/>
                  <a:t> </a:t>
                </a:r>
              </a:p>
              <a:p>
                <a:pPr marL="0" indent="0">
                  <a:buNone/>
                </a:pPr>
                <a:r>
                  <a:rPr lang="en-US" dirty="0"/>
                  <a:t>and assign </a:t>
                </a:r>
                <a:r>
                  <a:rPr lang="en-US" b="1" i="1" dirty="0"/>
                  <a:t>x</a:t>
                </a:r>
                <a:r>
                  <a:rPr lang="en-US" dirty="0"/>
                  <a:t> to that class </a:t>
                </a:r>
                <a:r>
                  <a:rPr lang="en-US" b="1" dirty="0"/>
                  <a:t>k</a:t>
                </a:r>
                <a:r>
                  <a:rPr lang="en-US" dirty="0"/>
                  <a:t> for which </a:t>
                </a:r>
                <a:r>
                  <a:rPr lang="en-US" b="1" i="1" dirty="0"/>
                  <a:t>LP(</a:t>
                </a:r>
                <a:r>
                  <a:rPr lang="en-US" b="1" i="1" dirty="0" err="1"/>
                  <a:t>k|x</a:t>
                </a:r>
                <a:r>
                  <a:rPr lang="en-US" b="1" i="1" dirty="0"/>
                  <a:t>)</a:t>
                </a:r>
                <a:r>
                  <a:rPr lang="en-US" dirty="0"/>
                  <a:t> is maximum.</a:t>
                </a:r>
                <a:endParaRPr lang="ru-RU"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0" y="548680"/>
                <a:ext cx="9144000" cy="6309320"/>
              </a:xfrm>
              <a:blipFill>
                <a:blip r:embed="rId3"/>
                <a:stretch>
                  <a:fillRect l="-1333" t="-870"/>
                </a:stretch>
              </a:blipFill>
            </p:spPr>
            <p:txBody>
              <a:bodyPr/>
              <a:lstStyle/>
              <a:p>
                <a:r>
                  <a:rPr lang="ru-RU">
                    <a:noFill/>
                  </a:rPr>
                  <a:t> </a:t>
                </a:r>
              </a:p>
            </p:txBody>
          </p:sp>
        </mc:Fallback>
      </mc:AlternateContent>
      <p:sp>
        <p:nvSpPr>
          <p:cNvPr id="4" name="Нижний колонтитул 3"/>
          <p:cNvSpPr>
            <a:spLocks noGrp="1"/>
          </p:cNvSpPr>
          <p:nvPr>
            <p:ph type="ftr" sz="quarter" idx="11"/>
          </p:nvPr>
        </p:nvSpPr>
        <p:spPr/>
        <p:txBody>
          <a:bodyPr/>
          <a:lstStyle/>
          <a:p>
            <a:r>
              <a:rPr lang="en-US"/>
              <a:t>BacDataAnalysis_4_2024</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t>11</a:t>
            </a:fld>
            <a:endParaRPr lang="ru-RU"/>
          </a:p>
        </p:txBody>
      </p:sp>
    </p:spTree>
    <p:extLst>
      <p:ext uri="{BB962C8B-B14F-4D97-AF65-F5344CB8AC3E}">
        <p14:creationId xmlns:p14="http://schemas.microsoft.com/office/powerpoint/2010/main" val="2075996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3980"/>
            <a:ext cx="8754176" cy="490384"/>
          </a:xfrm>
        </p:spPr>
        <p:txBody>
          <a:bodyPr>
            <a:normAutofit fontScale="90000"/>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Probabilities of keywords,1</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3" name="Content Placeholder 2"/>
          <p:cNvSpPr>
            <a:spLocks noGrp="1"/>
          </p:cNvSpPr>
          <p:nvPr>
            <p:ph sz="half" idx="1"/>
          </p:nvPr>
        </p:nvSpPr>
        <p:spPr>
          <a:xfrm>
            <a:off x="107504" y="548680"/>
            <a:ext cx="8928992" cy="6309320"/>
          </a:xfrm>
        </p:spPr>
        <p:txBody>
          <a:bodyPr>
            <a:normAutofit/>
          </a:bodyPr>
          <a:lstStyle/>
          <a:p>
            <a:pPr marL="0" lvl="1" indent="0">
              <a:spcBef>
                <a:spcPts val="0"/>
              </a:spcBef>
              <a:buNone/>
            </a:pPr>
            <a:r>
              <a:rPr lang="en-US" dirty="0">
                <a:latin typeface="Times New Roman" panose="02020603050405020304" pitchFamily="18" charset="0"/>
                <a:cs typeface="Times New Roman" panose="02020603050405020304" pitchFamily="18" charset="0"/>
              </a:rPr>
              <a:t>A crucial part of Naïve Bayes algorithm: </a:t>
            </a:r>
          </a:p>
          <a:p>
            <a:pPr marL="0" lvl="1" indent="0">
              <a:spcBef>
                <a:spcPts val="0"/>
              </a:spcBef>
              <a:buNone/>
            </a:pPr>
            <a:endParaRPr lang="en-US" dirty="0">
              <a:latin typeface="Times New Roman" panose="02020603050405020304" pitchFamily="18" charset="0"/>
              <a:cs typeface="Times New Roman" panose="02020603050405020304" pitchFamily="18" charset="0"/>
            </a:endParaRPr>
          </a:p>
          <a:p>
            <a:pPr marL="0" lvl="1" indent="0">
              <a:spcBef>
                <a:spcPts val="0"/>
              </a:spcBef>
              <a:buNone/>
            </a:pPr>
            <a:r>
              <a:rPr lang="en-US" b="1" dirty="0">
                <a:solidFill>
                  <a:srgbClr val="C00000"/>
                </a:solidFill>
                <a:cs typeface="Times New Roman" panose="02020603050405020304" pitchFamily="18" charset="0"/>
              </a:rPr>
              <a:t>2. Computing probabilities of keywords within classes.</a:t>
            </a:r>
            <a:endParaRPr lang="ru-RU" b="1" dirty="0">
              <a:solidFill>
                <a:srgbClr val="C00000"/>
              </a:solidFill>
            </a:endParaRPr>
          </a:p>
          <a:p>
            <a:pPr marL="0" lvl="1" indent="0">
              <a:spcBef>
                <a:spcPts val="0"/>
              </a:spcBef>
              <a:buNone/>
            </a:pPr>
            <a:endParaRPr lang="en-US" dirty="0">
              <a:solidFill>
                <a:schemeClr val="tx2"/>
              </a:solidFill>
            </a:endParaRPr>
          </a:p>
          <a:p>
            <a:pPr marL="0" lvl="1" indent="0">
              <a:spcAft>
                <a:spcPts val="600"/>
              </a:spcAft>
              <a:buNone/>
            </a:pPr>
            <a:endParaRPr lang="en-US" sz="3200" b="1" dirty="0">
              <a:solidFill>
                <a:schemeClr val="tx2"/>
              </a:solidFill>
            </a:endParaRPr>
          </a:p>
        </p:txBody>
      </p:sp>
      <p:sp>
        <p:nvSpPr>
          <p:cNvPr id="4" name="Нижний колонтитул 3"/>
          <p:cNvSpPr>
            <a:spLocks noGrp="1"/>
          </p:cNvSpPr>
          <p:nvPr>
            <p:ph type="ftr" sz="quarter" idx="11"/>
          </p:nvPr>
        </p:nvSpPr>
        <p:spPr/>
        <p:txBody>
          <a:bodyPr/>
          <a:lstStyle/>
          <a:p>
            <a:r>
              <a:rPr lang="en-US"/>
              <a:t>BacDataAnalysis_4_2024</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t>12</a:t>
            </a:fld>
            <a:endParaRPr lang="ru-RU"/>
          </a:p>
        </p:txBody>
      </p:sp>
      <p:graphicFrame>
        <p:nvGraphicFramePr>
          <p:cNvPr id="6" name="Таблица 5"/>
          <p:cNvGraphicFramePr>
            <a:graphicFrameLocks noGrp="1"/>
          </p:cNvGraphicFramePr>
          <p:nvPr>
            <p:extLst>
              <p:ext uri="{D42A27DB-BD31-4B8C-83A1-F6EECF244321}">
                <p14:modId xmlns:p14="http://schemas.microsoft.com/office/powerpoint/2010/main" val="2512572425"/>
              </p:ext>
            </p:extLst>
          </p:nvPr>
        </p:nvGraphicFramePr>
        <p:xfrm>
          <a:off x="323528" y="1772817"/>
          <a:ext cx="7776864" cy="4648709"/>
        </p:xfrm>
        <a:graphic>
          <a:graphicData uri="http://schemas.openxmlformats.org/drawingml/2006/table">
            <a:tbl>
              <a:tblPr firstRow="1" firstCol="1" lastRow="1" lastCol="1" bandRow="1" bandCol="1">
                <a:tableStyleId>{5C22544A-7EE6-4342-B048-85BDC9FD1C3A}</a:tableStyleId>
              </a:tblPr>
              <a:tblGrid>
                <a:gridCol w="936104">
                  <a:extLst>
                    <a:ext uri="{9D8B030D-6E8A-4147-A177-3AD203B41FA5}">
                      <a16:colId xmlns:a16="http://schemas.microsoft.com/office/drawing/2014/main" val="20000"/>
                    </a:ext>
                  </a:extLst>
                </a:gridCol>
                <a:gridCol w="6840760">
                  <a:extLst>
                    <a:ext uri="{9D8B030D-6E8A-4147-A177-3AD203B41FA5}">
                      <a16:colId xmlns:a16="http://schemas.microsoft.com/office/drawing/2014/main" val="20001"/>
                    </a:ext>
                  </a:extLst>
                </a:gridCol>
              </a:tblGrid>
              <a:tr h="432734">
                <a:tc rowSpan="2">
                  <a:txBody>
                    <a:bodyPr/>
                    <a:lstStyle/>
                    <a:p>
                      <a:pPr indent="151130" algn="just" hangingPunct="0">
                        <a:lnSpc>
                          <a:spcPts val="1200"/>
                        </a:lnSpc>
                        <a:spcAft>
                          <a:spcPts val="0"/>
                        </a:spcAft>
                      </a:pPr>
                      <a:r>
                        <a:rPr lang="en-US" sz="1800" dirty="0">
                          <a:effectLst/>
                        </a:rPr>
                        <a:t>  </a:t>
                      </a:r>
                    </a:p>
                    <a:p>
                      <a:pPr indent="151130" algn="just" hangingPunct="0">
                        <a:lnSpc>
                          <a:spcPts val="1200"/>
                        </a:lnSpc>
                        <a:spcAft>
                          <a:spcPts val="0"/>
                        </a:spcAft>
                      </a:pPr>
                      <a:r>
                        <a:rPr lang="en-US" sz="1800" dirty="0">
                          <a:effectLst/>
                        </a:rPr>
                        <a:t>Article</a:t>
                      </a:r>
                      <a:endParaRPr lang="ru-RU" sz="1800" dirty="0">
                        <a:effectLst/>
                        <a:latin typeface="Times"/>
                        <a:ea typeface="Times New Roman"/>
                        <a:cs typeface="Times New Roman"/>
                      </a:endParaRPr>
                    </a:p>
                  </a:txBody>
                  <a:tcPr marL="0" marR="0" marT="0" marB="0"/>
                </a:tc>
                <a:tc>
                  <a:txBody>
                    <a:bodyPr/>
                    <a:lstStyle/>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                                                        Keyword</a:t>
                      </a:r>
                    </a:p>
                    <a:p>
                      <a:pPr indent="151130" algn="just" hangingPunct="0">
                        <a:lnSpc>
                          <a:spcPts val="1200"/>
                        </a:lnSpc>
                        <a:spcAft>
                          <a:spcPts val="0"/>
                        </a:spcAft>
                      </a:pPr>
                      <a:endParaRPr lang="ru-RU" sz="1800" dirty="0">
                        <a:effectLst/>
                        <a:latin typeface="Times"/>
                        <a:ea typeface="Times New Roman"/>
                        <a:cs typeface="Times New Roman"/>
                      </a:endParaRPr>
                    </a:p>
                  </a:txBody>
                  <a:tcPr marL="0" marR="0" marT="0" marB="0"/>
                </a:tc>
                <a:extLst>
                  <a:ext uri="{0D108BD9-81ED-4DB2-BD59-A6C34878D82A}">
                    <a16:rowId xmlns:a16="http://schemas.microsoft.com/office/drawing/2014/main" val="10000"/>
                  </a:ext>
                </a:extLst>
              </a:tr>
              <a:tr h="437560">
                <a:tc vMerge="1">
                  <a:txBody>
                    <a:bodyPr/>
                    <a:lstStyle/>
                    <a:p>
                      <a:endParaRPr lang="ru-RU"/>
                    </a:p>
                  </a:txBody>
                  <a:tcPr/>
                </a:tc>
                <a:tc>
                  <a:txBody>
                    <a:bodyPr/>
                    <a:lstStyle/>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drink equal   fuel     play   popular   price    relief   talent   tax    woman</a:t>
                      </a:r>
                    </a:p>
                    <a:p>
                      <a:pPr indent="151130" algn="just" hangingPunct="0">
                        <a:lnSpc>
                          <a:spcPts val="1200"/>
                        </a:lnSpc>
                        <a:spcAft>
                          <a:spcPts val="0"/>
                        </a:spcAft>
                      </a:pPr>
                      <a:r>
                        <a:rPr lang="en-US" sz="1800" dirty="0">
                          <a:effectLst/>
                        </a:rPr>
                        <a:t>         </a:t>
                      </a:r>
                      <a:endParaRPr lang="ru-RU" sz="1800" dirty="0">
                        <a:effectLst/>
                        <a:latin typeface="Times"/>
                        <a:ea typeface="Times New Roman"/>
                        <a:cs typeface="Times New Roman"/>
                      </a:endParaRPr>
                    </a:p>
                  </a:txBody>
                  <a:tcPr marL="0" marR="0" marT="0" marB="0"/>
                </a:tc>
                <a:extLst>
                  <a:ext uri="{0D108BD9-81ED-4DB2-BD59-A6C34878D82A}">
                    <a16:rowId xmlns:a16="http://schemas.microsoft.com/office/drawing/2014/main" val="10001"/>
                  </a:ext>
                </a:extLst>
              </a:tr>
              <a:tr h="3666209">
                <a:tc>
                  <a:txBody>
                    <a:bodyPr/>
                    <a:lstStyle/>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F1</a:t>
                      </a:r>
                    </a:p>
                    <a:p>
                      <a:pPr indent="151130" algn="just" hangingPunct="0">
                        <a:lnSpc>
                          <a:spcPts val="1200"/>
                        </a:lnSpc>
                        <a:spcAft>
                          <a:spcPts val="0"/>
                        </a:spcAft>
                      </a:pPr>
                      <a:endParaRPr lang="ru-RU" sz="1800" dirty="0">
                        <a:effectLst/>
                      </a:endParaRPr>
                    </a:p>
                    <a:p>
                      <a:pPr indent="151130" algn="just" hangingPunct="0">
                        <a:lnSpc>
                          <a:spcPts val="1200"/>
                        </a:lnSpc>
                        <a:spcAft>
                          <a:spcPts val="0"/>
                        </a:spcAft>
                      </a:pPr>
                      <a:r>
                        <a:rPr lang="en-US" sz="1800" dirty="0">
                          <a:effectLst/>
                        </a:rPr>
                        <a:t>F2</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F3</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F4</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E1</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E2</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E3</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E4</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H1</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H2</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H3</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H4</a:t>
                      </a:r>
                      <a:endParaRPr lang="ru-RU" sz="2400" dirty="0">
                        <a:effectLst/>
                        <a:latin typeface="+mn-lt"/>
                        <a:ea typeface="Times New Roman"/>
                        <a:cs typeface="Times New Roman"/>
                      </a:endParaRPr>
                    </a:p>
                  </a:txBody>
                  <a:tcPr marL="0" marR="0" marT="0" marB="0"/>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1        2       0       1       2         0        0        0        0       2  </a:t>
                      </a:r>
                      <a:endParaRPr lang="ru-RU" sz="2400" dirty="0">
                        <a:effectLst/>
                      </a:endParaRPr>
                    </a:p>
                    <a:p>
                      <a:pPr indent="151130" algn="just" hangingPunct="0">
                        <a:lnSpc>
                          <a:spcPts val="1200"/>
                        </a:lnSpc>
                        <a:spcAft>
                          <a:spcPts val="0"/>
                        </a:spcAft>
                      </a:pPr>
                      <a:r>
                        <a:rPr lang="en-US" sz="2400" dirty="0">
                          <a:effectLst/>
                        </a:rPr>
                        <a:t>    </a:t>
                      </a:r>
                    </a:p>
                    <a:p>
                      <a:pPr indent="151130" algn="just" hangingPunct="0">
                        <a:lnSpc>
                          <a:spcPts val="1200"/>
                        </a:lnSpc>
                        <a:spcAft>
                          <a:spcPts val="0"/>
                        </a:spcAft>
                      </a:pPr>
                      <a:r>
                        <a:rPr lang="en-US" sz="2400" dirty="0">
                          <a:effectLst/>
                        </a:rPr>
                        <a:t>0        0       0       1       0         1        0        2        0       2  </a:t>
                      </a:r>
                      <a:endParaRPr lang="ru-RU" sz="2400" dirty="0">
                        <a:effectLst/>
                      </a:endParaRPr>
                    </a:p>
                    <a:p>
                      <a:pPr indent="151130" algn="just" hangingPunct="0">
                        <a:lnSpc>
                          <a:spcPts val="1200"/>
                        </a:lnSpc>
                        <a:spcAft>
                          <a:spcPts val="0"/>
                        </a:spcAft>
                      </a:pPr>
                      <a:r>
                        <a:rPr lang="en-US" sz="2400" dirty="0">
                          <a:effectLst/>
                        </a:rPr>
                        <a:t>    </a:t>
                      </a:r>
                    </a:p>
                    <a:p>
                      <a:pPr indent="151130" algn="just" hangingPunct="0">
                        <a:lnSpc>
                          <a:spcPts val="1200"/>
                        </a:lnSpc>
                        <a:spcAft>
                          <a:spcPts val="0"/>
                        </a:spcAft>
                      </a:pPr>
                      <a:r>
                        <a:rPr lang="en-US" sz="2400" dirty="0">
                          <a:effectLst/>
                        </a:rPr>
                        <a:t>0        2       0       0       0         0        0        1        0       2</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2        1       0       0       0         2        0        2        0       1</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2        0       1       2       2         0        0        1        0       0</a:t>
                      </a:r>
                      <a:endParaRPr lang="ru-RU" sz="2400" dirty="0">
                        <a:effectLst/>
                      </a:endParaRPr>
                    </a:p>
                    <a:p>
                      <a:pPr indent="151130" algn="just" hangingPunct="0">
                        <a:lnSpc>
                          <a:spcPts val="1200"/>
                        </a:lnSpc>
                        <a:spcAft>
                          <a:spcPts val="0"/>
                        </a:spcAft>
                      </a:pPr>
                      <a:r>
                        <a:rPr lang="en-US" sz="2400" dirty="0">
                          <a:effectLst/>
                        </a:rPr>
                        <a:t> </a:t>
                      </a:r>
                    </a:p>
                    <a:p>
                      <a:pPr indent="151130" algn="just" hangingPunct="0">
                        <a:lnSpc>
                          <a:spcPts val="1200"/>
                        </a:lnSpc>
                        <a:spcAft>
                          <a:spcPts val="0"/>
                        </a:spcAft>
                      </a:pPr>
                      <a:r>
                        <a:rPr lang="en-US" sz="2400" dirty="0">
                          <a:effectLst/>
                        </a:rPr>
                        <a:t>0        1       0       3       2         1        2        0        0       0</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1        0       2       0       1         1        0        3        1       1</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0        1       0       1       1         0        1        1        0       0    </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0        0       2       0       1         2        0        0        2       0</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1        0       2       2       0         2        2        0        0       0</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0        0       1       1       2         1        1        0        2       0</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0        0       1       0       0         2        2        0        2       0</a:t>
                      </a:r>
                      <a:endParaRPr lang="en-US" sz="2400" dirty="0">
                        <a:effectLst/>
                        <a:latin typeface="Times"/>
                        <a:ea typeface="Times New Roman"/>
                        <a:cs typeface="Times New Roman"/>
                      </a:endParaRPr>
                    </a:p>
                  </a:txBody>
                  <a:tcPr marL="0" marR="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093862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3980"/>
            <a:ext cx="8754176" cy="490384"/>
          </a:xfrm>
        </p:spPr>
        <p:txBody>
          <a:bodyPr>
            <a:normAutofit fontScale="90000"/>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Probabilities of keywords, 2</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3" name="Content Placeholder 2"/>
          <p:cNvSpPr>
            <a:spLocks noGrp="1"/>
          </p:cNvSpPr>
          <p:nvPr>
            <p:ph sz="half" idx="1"/>
          </p:nvPr>
        </p:nvSpPr>
        <p:spPr>
          <a:xfrm>
            <a:off x="107504" y="548680"/>
            <a:ext cx="8928992" cy="6309320"/>
          </a:xfrm>
        </p:spPr>
        <p:txBody>
          <a:bodyPr>
            <a:normAutofit/>
          </a:bodyPr>
          <a:lstStyle/>
          <a:p>
            <a:pPr marL="0" lvl="1" indent="0">
              <a:spcBef>
                <a:spcPts val="0"/>
              </a:spcBef>
              <a:buNone/>
            </a:pPr>
            <a:r>
              <a:rPr lang="en-US" dirty="0">
                <a:latin typeface="Times New Roman" panose="02020603050405020304" pitchFamily="18" charset="0"/>
                <a:cs typeface="Times New Roman" panose="02020603050405020304" pitchFamily="18" charset="0"/>
              </a:rPr>
              <a:t>A crucial part of Naïve Bayes algorithm: </a:t>
            </a:r>
          </a:p>
          <a:p>
            <a:pPr marL="0" lvl="1" indent="0">
              <a:spcBef>
                <a:spcPts val="0"/>
              </a:spcBef>
              <a:buNone/>
            </a:pPr>
            <a:r>
              <a:rPr lang="en-US" b="1" dirty="0">
                <a:solidFill>
                  <a:srgbClr val="C00000"/>
                </a:solidFill>
                <a:cs typeface="Times New Roman" panose="02020603050405020304" pitchFamily="18" charset="0"/>
              </a:rPr>
              <a:t>2. Computing probabilities of keywords within classes.</a:t>
            </a:r>
          </a:p>
          <a:p>
            <a:pPr marL="0" lvl="1" indent="0">
              <a:spcBef>
                <a:spcPts val="0"/>
              </a:spcBef>
              <a:buNone/>
            </a:pPr>
            <a:endParaRPr lang="ru-RU" b="1" dirty="0">
              <a:solidFill>
                <a:srgbClr val="C00000"/>
              </a:solidFill>
            </a:endParaRPr>
          </a:p>
          <a:p>
            <a:pPr marL="0" lvl="1" indent="0">
              <a:spcBef>
                <a:spcPts val="0"/>
              </a:spcBef>
              <a:buNone/>
            </a:pPr>
            <a:r>
              <a:rPr lang="en-US" dirty="0">
                <a:solidFill>
                  <a:schemeClr val="tx2"/>
                </a:solidFill>
              </a:rPr>
              <a:t>Take a look, say, at class F and see what is going on.</a:t>
            </a: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a:p>
            <a:pPr marL="0" lvl="1" indent="0">
              <a:spcBef>
                <a:spcPts val="0"/>
              </a:spcBef>
              <a:buNone/>
            </a:pPr>
            <a:r>
              <a:rPr lang="en-US" b="1" dirty="0"/>
              <a:t>First issue: </a:t>
            </a:r>
            <a:r>
              <a:rPr lang="en-US" dirty="0"/>
              <a:t>Zero probability for keywords “fuel”, “relief”, and “tax” because of no occurrences. Not good because it would never assign an article x from the class to it if the article contains any of these keywords.</a:t>
            </a:r>
            <a:endParaRPr lang="en-US" dirty="0">
              <a:solidFill>
                <a:schemeClr val="tx2"/>
              </a:solidFill>
            </a:endParaRPr>
          </a:p>
          <a:p>
            <a:pPr marL="0" lvl="1" indent="0">
              <a:spcAft>
                <a:spcPts val="600"/>
              </a:spcAft>
              <a:buNone/>
            </a:pPr>
            <a:endParaRPr lang="en-US" sz="3200" b="1" dirty="0">
              <a:solidFill>
                <a:schemeClr val="tx2"/>
              </a:solidFill>
            </a:endParaRPr>
          </a:p>
        </p:txBody>
      </p:sp>
      <p:sp>
        <p:nvSpPr>
          <p:cNvPr id="4" name="Нижний колонтитул 3"/>
          <p:cNvSpPr>
            <a:spLocks noGrp="1"/>
          </p:cNvSpPr>
          <p:nvPr>
            <p:ph type="ftr" sz="quarter" idx="11"/>
          </p:nvPr>
        </p:nvSpPr>
        <p:spPr/>
        <p:txBody>
          <a:bodyPr/>
          <a:lstStyle/>
          <a:p>
            <a:r>
              <a:rPr lang="en-US"/>
              <a:t>BacDataAnalysis_4_2024</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t>13</a:t>
            </a:fld>
            <a:endParaRPr lang="ru-RU"/>
          </a:p>
        </p:txBody>
      </p:sp>
      <p:graphicFrame>
        <p:nvGraphicFramePr>
          <p:cNvPr id="6" name="Таблица 5"/>
          <p:cNvGraphicFramePr>
            <a:graphicFrameLocks noGrp="1"/>
          </p:cNvGraphicFramePr>
          <p:nvPr>
            <p:extLst>
              <p:ext uri="{D42A27DB-BD31-4B8C-83A1-F6EECF244321}">
                <p14:modId xmlns:p14="http://schemas.microsoft.com/office/powerpoint/2010/main" val="1761614059"/>
              </p:ext>
            </p:extLst>
          </p:nvPr>
        </p:nvGraphicFramePr>
        <p:xfrm>
          <a:off x="251520" y="2348880"/>
          <a:ext cx="7776864" cy="2406268"/>
        </p:xfrm>
        <a:graphic>
          <a:graphicData uri="http://schemas.openxmlformats.org/drawingml/2006/table">
            <a:tbl>
              <a:tblPr firstRow="1" firstCol="1" lastRow="1" lastCol="1" bandRow="1" bandCol="1">
                <a:tableStyleId>{5C22544A-7EE6-4342-B048-85BDC9FD1C3A}</a:tableStyleId>
              </a:tblPr>
              <a:tblGrid>
                <a:gridCol w="936104">
                  <a:extLst>
                    <a:ext uri="{9D8B030D-6E8A-4147-A177-3AD203B41FA5}">
                      <a16:colId xmlns:a16="http://schemas.microsoft.com/office/drawing/2014/main" val="20000"/>
                    </a:ext>
                  </a:extLst>
                </a:gridCol>
                <a:gridCol w="6840760">
                  <a:extLst>
                    <a:ext uri="{9D8B030D-6E8A-4147-A177-3AD203B41FA5}">
                      <a16:colId xmlns:a16="http://schemas.microsoft.com/office/drawing/2014/main" val="20001"/>
                    </a:ext>
                  </a:extLst>
                </a:gridCol>
              </a:tblGrid>
              <a:tr h="457774">
                <a:tc rowSpan="2">
                  <a:txBody>
                    <a:bodyPr/>
                    <a:lstStyle/>
                    <a:p>
                      <a:pPr indent="151130" algn="just" hangingPunct="0">
                        <a:lnSpc>
                          <a:spcPts val="1200"/>
                        </a:lnSpc>
                        <a:spcAft>
                          <a:spcPts val="0"/>
                        </a:spcAft>
                      </a:pPr>
                      <a:r>
                        <a:rPr lang="en-US" sz="1800" dirty="0">
                          <a:effectLst/>
                        </a:rPr>
                        <a:t>  </a:t>
                      </a:r>
                    </a:p>
                    <a:p>
                      <a:pPr indent="151130" algn="just" hangingPunct="0">
                        <a:lnSpc>
                          <a:spcPts val="1200"/>
                        </a:lnSpc>
                        <a:spcAft>
                          <a:spcPts val="0"/>
                        </a:spcAft>
                      </a:pPr>
                      <a:r>
                        <a:rPr lang="en-US" sz="1800" dirty="0">
                          <a:effectLst/>
                        </a:rPr>
                        <a:t>Article</a:t>
                      </a:r>
                      <a:endParaRPr lang="ru-RU" sz="1800" dirty="0">
                        <a:effectLst/>
                        <a:latin typeface="Times"/>
                        <a:ea typeface="Times New Roman"/>
                        <a:cs typeface="Times New Roman"/>
                      </a:endParaRPr>
                    </a:p>
                  </a:txBody>
                  <a:tcPr marL="0" marR="0" marT="0" marB="0"/>
                </a:tc>
                <a:tc>
                  <a:txBody>
                    <a:bodyPr/>
                    <a:lstStyle/>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                                                        Keyword</a:t>
                      </a:r>
                    </a:p>
                    <a:p>
                      <a:pPr indent="151130" algn="just" hangingPunct="0">
                        <a:lnSpc>
                          <a:spcPts val="1200"/>
                        </a:lnSpc>
                        <a:spcAft>
                          <a:spcPts val="0"/>
                        </a:spcAft>
                      </a:pPr>
                      <a:endParaRPr lang="ru-RU" sz="1800" dirty="0">
                        <a:effectLst/>
                        <a:latin typeface="Times"/>
                        <a:ea typeface="Times New Roman"/>
                        <a:cs typeface="Times New Roman"/>
                      </a:endParaRPr>
                    </a:p>
                  </a:txBody>
                  <a:tcPr marL="0" marR="0" marT="0" marB="0"/>
                </a:tc>
                <a:extLst>
                  <a:ext uri="{0D108BD9-81ED-4DB2-BD59-A6C34878D82A}">
                    <a16:rowId xmlns:a16="http://schemas.microsoft.com/office/drawing/2014/main" val="10000"/>
                  </a:ext>
                </a:extLst>
              </a:tr>
              <a:tr h="462879">
                <a:tc vMerge="1">
                  <a:txBody>
                    <a:bodyPr/>
                    <a:lstStyle/>
                    <a:p>
                      <a:endParaRPr lang="ru-RU"/>
                    </a:p>
                  </a:txBody>
                  <a:tcPr/>
                </a:tc>
                <a:tc>
                  <a:txBody>
                    <a:bodyPr/>
                    <a:lstStyle/>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drink equal   fuel     play   popular   price    relief   talent   tax    woman</a:t>
                      </a:r>
                    </a:p>
                    <a:p>
                      <a:pPr indent="151130" algn="just" hangingPunct="0">
                        <a:lnSpc>
                          <a:spcPts val="1200"/>
                        </a:lnSpc>
                        <a:spcAft>
                          <a:spcPts val="0"/>
                        </a:spcAft>
                      </a:pPr>
                      <a:r>
                        <a:rPr lang="en-US" sz="1800" dirty="0">
                          <a:effectLst/>
                        </a:rPr>
                        <a:t>         </a:t>
                      </a:r>
                      <a:endParaRPr lang="ru-RU" sz="1800" dirty="0">
                        <a:effectLst/>
                        <a:latin typeface="Times"/>
                        <a:ea typeface="Times New Roman"/>
                        <a:cs typeface="Times New Roman"/>
                      </a:endParaRPr>
                    </a:p>
                  </a:txBody>
                  <a:tcPr marL="0" marR="0" marT="0" marB="0"/>
                </a:tc>
                <a:extLst>
                  <a:ext uri="{0D108BD9-81ED-4DB2-BD59-A6C34878D82A}">
                    <a16:rowId xmlns:a16="http://schemas.microsoft.com/office/drawing/2014/main" val="10001"/>
                  </a:ext>
                </a:extLst>
              </a:tr>
              <a:tr h="1455609">
                <a:tc>
                  <a:txBody>
                    <a:bodyPr/>
                    <a:lstStyle/>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F1</a:t>
                      </a:r>
                    </a:p>
                    <a:p>
                      <a:pPr indent="151130" algn="just" hangingPunct="0">
                        <a:lnSpc>
                          <a:spcPts val="1200"/>
                        </a:lnSpc>
                        <a:spcAft>
                          <a:spcPts val="0"/>
                        </a:spcAft>
                      </a:pPr>
                      <a:endParaRPr lang="ru-RU" sz="1800" dirty="0">
                        <a:effectLst/>
                      </a:endParaRPr>
                    </a:p>
                    <a:p>
                      <a:pPr indent="151130" algn="just" hangingPunct="0">
                        <a:lnSpc>
                          <a:spcPts val="1200"/>
                        </a:lnSpc>
                        <a:spcAft>
                          <a:spcPts val="0"/>
                        </a:spcAft>
                      </a:pPr>
                      <a:r>
                        <a:rPr lang="en-US" sz="1800" dirty="0">
                          <a:effectLst/>
                        </a:rPr>
                        <a:t>F2</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F3</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F4</a:t>
                      </a:r>
                      <a:endParaRPr lang="ru-RU" sz="2400" dirty="0">
                        <a:effectLst/>
                        <a:latin typeface="+mn-lt"/>
                        <a:ea typeface="Times New Roman"/>
                        <a:cs typeface="Times New Roman"/>
                      </a:endParaRPr>
                    </a:p>
                  </a:txBody>
                  <a:tcPr marL="0" marR="0" marT="0" marB="0"/>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1        2       0       1       2         0        0        0        0       2  </a:t>
                      </a:r>
                      <a:endParaRPr lang="ru-RU" sz="2400" dirty="0">
                        <a:effectLst/>
                      </a:endParaRPr>
                    </a:p>
                    <a:p>
                      <a:pPr indent="151130" algn="just" hangingPunct="0">
                        <a:lnSpc>
                          <a:spcPts val="1200"/>
                        </a:lnSpc>
                        <a:spcAft>
                          <a:spcPts val="0"/>
                        </a:spcAft>
                      </a:pPr>
                      <a:r>
                        <a:rPr lang="en-US" sz="2400" dirty="0">
                          <a:effectLst/>
                        </a:rPr>
                        <a:t>    </a:t>
                      </a:r>
                    </a:p>
                    <a:p>
                      <a:pPr indent="151130" algn="just" hangingPunct="0">
                        <a:lnSpc>
                          <a:spcPts val="1200"/>
                        </a:lnSpc>
                        <a:spcAft>
                          <a:spcPts val="0"/>
                        </a:spcAft>
                      </a:pPr>
                      <a:r>
                        <a:rPr lang="en-US" sz="2400" dirty="0">
                          <a:effectLst/>
                        </a:rPr>
                        <a:t>0        0       0       1       0         1        0        2        0       2  </a:t>
                      </a:r>
                      <a:endParaRPr lang="ru-RU" sz="2400" dirty="0">
                        <a:effectLst/>
                      </a:endParaRPr>
                    </a:p>
                    <a:p>
                      <a:pPr indent="151130" algn="just" hangingPunct="0">
                        <a:lnSpc>
                          <a:spcPts val="1200"/>
                        </a:lnSpc>
                        <a:spcAft>
                          <a:spcPts val="0"/>
                        </a:spcAft>
                      </a:pPr>
                      <a:r>
                        <a:rPr lang="en-US" sz="2400" dirty="0">
                          <a:effectLst/>
                        </a:rPr>
                        <a:t>    </a:t>
                      </a:r>
                    </a:p>
                    <a:p>
                      <a:pPr indent="151130" algn="just" hangingPunct="0">
                        <a:lnSpc>
                          <a:spcPts val="1200"/>
                        </a:lnSpc>
                        <a:spcAft>
                          <a:spcPts val="0"/>
                        </a:spcAft>
                      </a:pPr>
                      <a:r>
                        <a:rPr lang="en-US" sz="2400" dirty="0">
                          <a:effectLst/>
                        </a:rPr>
                        <a:t>0        2       0       0       0         0        0        1        0       2</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2        1       0       0       0         2        0        2        0       1</a:t>
                      </a:r>
                      <a:endParaRPr lang="ru-RU" sz="2400" dirty="0">
                        <a:effectLst/>
                      </a:endParaRPr>
                    </a:p>
                    <a:p>
                      <a:pPr indent="151130" algn="just" hangingPunct="0">
                        <a:lnSpc>
                          <a:spcPts val="1200"/>
                        </a:lnSpc>
                        <a:spcAft>
                          <a:spcPts val="0"/>
                        </a:spcAft>
                      </a:pPr>
                      <a:endParaRPr lang="en-US" sz="2400" dirty="0">
                        <a:effectLst/>
                      </a:endParaRPr>
                    </a:p>
                  </a:txBody>
                  <a:tcPr marL="0" marR="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2785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3980"/>
            <a:ext cx="8754176" cy="490384"/>
          </a:xfrm>
        </p:spPr>
        <p:txBody>
          <a:bodyPr>
            <a:normAutofit fontScale="90000"/>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Probabilities of keywords, 3</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3" name="Content Placeholder 2"/>
          <p:cNvSpPr>
            <a:spLocks noGrp="1"/>
          </p:cNvSpPr>
          <p:nvPr>
            <p:ph sz="half" idx="1"/>
          </p:nvPr>
        </p:nvSpPr>
        <p:spPr>
          <a:xfrm>
            <a:off x="107504" y="548680"/>
            <a:ext cx="8928992" cy="6309320"/>
          </a:xfrm>
        </p:spPr>
        <p:txBody>
          <a:bodyPr>
            <a:normAutofit/>
          </a:bodyPr>
          <a:lstStyle/>
          <a:p>
            <a:pPr marL="0" lvl="1" indent="0">
              <a:spcBef>
                <a:spcPts val="0"/>
              </a:spcBef>
              <a:buNone/>
            </a:pPr>
            <a:r>
              <a:rPr lang="en-US" dirty="0">
                <a:latin typeface="Times New Roman" panose="02020603050405020304" pitchFamily="18" charset="0"/>
                <a:cs typeface="Times New Roman" panose="02020603050405020304" pitchFamily="18" charset="0"/>
              </a:rPr>
              <a:t>A crucial part of Naïve Bayes algorithm: </a:t>
            </a:r>
          </a:p>
          <a:p>
            <a:pPr marL="0" lvl="1" indent="0">
              <a:spcBef>
                <a:spcPts val="0"/>
              </a:spcBef>
              <a:buNone/>
            </a:pPr>
            <a:r>
              <a:rPr lang="en-US" b="1" dirty="0">
                <a:solidFill>
                  <a:srgbClr val="C00000"/>
                </a:solidFill>
                <a:cs typeface="Times New Roman" panose="02020603050405020304" pitchFamily="18" charset="0"/>
              </a:rPr>
              <a:t>2. Computing probabilities of keywords within classes.</a:t>
            </a:r>
          </a:p>
          <a:p>
            <a:pPr marL="0" lvl="1" indent="0">
              <a:spcBef>
                <a:spcPts val="0"/>
              </a:spcBef>
              <a:buNone/>
            </a:pPr>
            <a:endParaRPr lang="ru-RU" b="1" dirty="0">
              <a:solidFill>
                <a:srgbClr val="C00000"/>
              </a:solidFill>
            </a:endParaRPr>
          </a:p>
          <a:p>
            <a:pPr marL="0" lvl="1" indent="0">
              <a:spcBef>
                <a:spcPts val="0"/>
              </a:spcBef>
              <a:buNone/>
            </a:pPr>
            <a:r>
              <a:rPr lang="en-US" dirty="0">
                <a:solidFill>
                  <a:schemeClr val="tx2"/>
                </a:solidFill>
              </a:rPr>
              <a:t>Take a look, say, at class F and see what is going on.</a:t>
            </a: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a:p>
            <a:pPr marL="0" lvl="1" indent="0">
              <a:spcBef>
                <a:spcPts val="0"/>
              </a:spcBef>
              <a:buNone/>
            </a:pPr>
            <a:r>
              <a:rPr lang="en-US" b="1" dirty="0"/>
              <a:t>Second issue: </a:t>
            </a:r>
            <a:r>
              <a:rPr lang="en-US" dirty="0"/>
              <a:t>What probability should one assign to “woman”? A unity? And what is about “popular” or “equal”? How one should take into account the multiple occurrences?</a:t>
            </a:r>
            <a:endParaRPr lang="en-US" dirty="0">
              <a:solidFill>
                <a:schemeClr val="tx2"/>
              </a:solidFill>
            </a:endParaRPr>
          </a:p>
          <a:p>
            <a:pPr marL="0" lvl="1" indent="0">
              <a:spcAft>
                <a:spcPts val="600"/>
              </a:spcAft>
              <a:buNone/>
            </a:pPr>
            <a:endParaRPr lang="en-US" sz="3200" b="1" dirty="0">
              <a:solidFill>
                <a:schemeClr val="tx2"/>
              </a:solidFill>
            </a:endParaRPr>
          </a:p>
        </p:txBody>
      </p:sp>
      <p:sp>
        <p:nvSpPr>
          <p:cNvPr id="4" name="Нижний колонтитул 3"/>
          <p:cNvSpPr>
            <a:spLocks noGrp="1"/>
          </p:cNvSpPr>
          <p:nvPr>
            <p:ph type="ftr" sz="quarter" idx="11"/>
          </p:nvPr>
        </p:nvSpPr>
        <p:spPr/>
        <p:txBody>
          <a:bodyPr/>
          <a:lstStyle/>
          <a:p>
            <a:r>
              <a:rPr lang="en-US"/>
              <a:t>BacDataAnalysis_4_2024</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t>14</a:t>
            </a:fld>
            <a:endParaRPr lang="ru-RU"/>
          </a:p>
        </p:txBody>
      </p:sp>
      <p:graphicFrame>
        <p:nvGraphicFramePr>
          <p:cNvPr id="6" name="Таблица 5"/>
          <p:cNvGraphicFramePr>
            <a:graphicFrameLocks noGrp="1"/>
          </p:cNvGraphicFramePr>
          <p:nvPr>
            <p:extLst>
              <p:ext uri="{D42A27DB-BD31-4B8C-83A1-F6EECF244321}">
                <p14:modId xmlns:p14="http://schemas.microsoft.com/office/powerpoint/2010/main" val="2892203147"/>
              </p:ext>
            </p:extLst>
          </p:nvPr>
        </p:nvGraphicFramePr>
        <p:xfrm>
          <a:off x="251520" y="2348880"/>
          <a:ext cx="7776864" cy="2406268"/>
        </p:xfrm>
        <a:graphic>
          <a:graphicData uri="http://schemas.openxmlformats.org/drawingml/2006/table">
            <a:tbl>
              <a:tblPr firstRow="1" firstCol="1" lastRow="1" lastCol="1" bandRow="1" bandCol="1">
                <a:tableStyleId>{5C22544A-7EE6-4342-B048-85BDC9FD1C3A}</a:tableStyleId>
              </a:tblPr>
              <a:tblGrid>
                <a:gridCol w="936104">
                  <a:extLst>
                    <a:ext uri="{9D8B030D-6E8A-4147-A177-3AD203B41FA5}">
                      <a16:colId xmlns:a16="http://schemas.microsoft.com/office/drawing/2014/main" val="20000"/>
                    </a:ext>
                  </a:extLst>
                </a:gridCol>
                <a:gridCol w="6840760">
                  <a:extLst>
                    <a:ext uri="{9D8B030D-6E8A-4147-A177-3AD203B41FA5}">
                      <a16:colId xmlns:a16="http://schemas.microsoft.com/office/drawing/2014/main" val="20001"/>
                    </a:ext>
                  </a:extLst>
                </a:gridCol>
              </a:tblGrid>
              <a:tr h="457774">
                <a:tc rowSpan="2">
                  <a:txBody>
                    <a:bodyPr/>
                    <a:lstStyle/>
                    <a:p>
                      <a:pPr indent="151130" algn="just" hangingPunct="0">
                        <a:lnSpc>
                          <a:spcPts val="1200"/>
                        </a:lnSpc>
                        <a:spcAft>
                          <a:spcPts val="0"/>
                        </a:spcAft>
                      </a:pPr>
                      <a:r>
                        <a:rPr lang="en-US" sz="1800" dirty="0">
                          <a:effectLst/>
                        </a:rPr>
                        <a:t>  </a:t>
                      </a:r>
                    </a:p>
                    <a:p>
                      <a:pPr indent="151130" algn="just" hangingPunct="0">
                        <a:lnSpc>
                          <a:spcPts val="1200"/>
                        </a:lnSpc>
                        <a:spcAft>
                          <a:spcPts val="0"/>
                        </a:spcAft>
                      </a:pPr>
                      <a:r>
                        <a:rPr lang="en-US" sz="1800" dirty="0">
                          <a:effectLst/>
                        </a:rPr>
                        <a:t>Article</a:t>
                      </a:r>
                      <a:endParaRPr lang="ru-RU" sz="1800" dirty="0">
                        <a:effectLst/>
                        <a:latin typeface="Times"/>
                        <a:ea typeface="Times New Roman"/>
                        <a:cs typeface="Times New Roman"/>
                      </a:endParaRPr>
                    </a:p>
                  </a:txBody>
                  <a:tcPr marL="0" marR="0" marT="0" marB="0"/>
                </a:tc>
                <a:tc>
                  <a:txBody>
                    <a:bodyPr/>
                    <a:lstStyle/>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                                                        Keyword</a:t>
                      </a:r>
                    </a:p>
                    <a:p>
                      <a:pPr indent="151130" algn="just" hangingPunct="0">
                        <a:lnSpc>
                          <a:spcPts val="1200"/>
                        </a:lnSpc>
                        <a:spcAft>
                          <a:spcPts val="0"/>
                        </a:spcAft>
                      </a:pPr>
                      <a:endParaRPr lang="ru-RU" sz="1800" dirty="0">
                        <a:effectLst/>
                        <a:latin typeface="Times"/>
                        <a:ea typeface="Times New Roman"/>
                        <a:cs typeface="Times New Roman"/>
                      </a:endParaRPr>
                    </a:p>
                  </a:txBody>
                  <a:tcPr marL="0" marR="0" marT="0" marB="0"/>
                </a:tc>
                <a:extLst>
                  <a:ext uri="{0D108BD9-81ED-4DB2-BD59-A6C34878D82A}">
                    <a16:rowId xmlns:a16="http://schemas.microsoft.com/office/drawing/2014/main" val="10000"/>
                  </a:ext>
                </a:extLst>
              </a:tr>
              <a:tr h="462879">
                <a:tc vMerge="1">
                  <a:txBody>
                    <a:bodyPr/>
                    <a:lstStyle/>
                    <a:p>
                      <a:endParaRPr lang="ru-RU"/>
                    </a:p>
                  </a:txBody>
                  <a:tcPr/>
                </a:tc>
                <a:tc>
                  <a:txBody>
                    <a:bodyPr/>
                    <a:lstStyle/>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drink equal   fuel     play   popular   price    relief   talent   tax    woman</a:t>
                      </a:r>
                    </a:p>
                    <a:p>
                      <a:pPr indent="151130" algn="just" hangingPunct="0">
                        <a:lnSpc>
                          <a:spcPts val="1200"/>
                        </a:lnSpc>
                        <a:spcAft>
                          <a:spcPts val="0"/>
                        </a:spcAft>
                      </a:pPr>
                      <a:r>
                        <a:rPr lang="en-US" sz="1800" dirty="0">
                          <a:effectLst/>
                        </a:rPr>
                        <a:t>         </a:t>
                      </a:r>
                      <a:endParaRPr lang="ru-RU" sz="1800" dirty="0">
                        <a:effectLst/>
                        <a:latin typeface="Times"/>
                        <a:ea typeface="Times New Roman"/>
                        <a:cs typeface="Times New Roman"/>
                      </a:endParaRPr>
                    </a:p>
                  </a:txBody>
                  <a:tcPr marL="0" marR="0" marT="0" marB="0"/>
                </a:tc>
                <a:extLst>
                  <a:ext uri="{0D108BD9-81ED-4DB2-BD59-A6C34878D82A}">
                    <a16:rowId xmlns:a16="http://schemas.microsoft.com/office/drawing/2014/main" val="10001"/>
                  </a:ext>
                </a:extLst>
              </a:tr>
              <a:tr h="1455609">
                <a:tc>
                  <a:txBody>
                    <a:bodyPr/>
                    <a:lstStyle/>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F1</a:t>
                      </a:r>
                    </a:p>
                    <a:p>
                      <a:pPr indent="151130" algn="just" hangingPunct="0">
                        <a:lnSpc>
                          <a:spcPts val="1200"/>
                        </a:lnSpc>
                        <a:spcAft>
                          <a:spcPts val="0"/>
                        </a:spcAft>
                      </a:pPr>
                      <a:endParaRPr lang="ru-RU" sz="1800" dirty="0">
                        <a:effectLst/>
                      </a:endParaRPr>
                    </a:p>
                    <a:p>
                      <a:pPr indent="151130" algn="just" hangingPunct="0">
                        <a:lnSpc>
                          <a:spcPts val="1200"/>
                        </a:lnSpc>
                        <a:spcAft>
                          <a:spcPts val="0"/>
                        </a:spcAft>
                      </a:pPr>
                      <a:r>
                        <a:rPr lang="en-US" sz="1800" dirty="0">
                          <a:effectLst/>
                        </a:rPr>
                        <a:t>F2</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F3</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F4</a:t>
                      </a:r>
                      <a:endParaRPr lang="ru-RU" sz="2400" dirty="0">
                        <a:effectLst/>
                        <a:latin typeface="+mn-lt"/>
                        <a:ea typeface="Times New Roman"/>
                        <a:cs typeface="Times New Roman"/>
                      </a:endParaRPr>
                    </a:p>
                  </a:txBody>
                  <a:tcPr marL="0" marR="0" marT="0" marB="0"/>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1        2       0       1       2         0        0        0        0       2  </a:t>
                      </a:r>
                      <a:endParaRPr lang="ru-RU" sz="2400" dirty="0">
                        <a:effectLst/>
                      </a:endParaRPr>
                    </a:p>
                    <a:p>
                      <a:pPr indent="151130" algn="just" hangingPunct="0">
                        <a:lnSpc>
                          <a:spcPts val="1200"/>
                        </a:lnSpc>
                        <a:spcAft>
                          <a:spcPts val="0"/>
                        </a:spcAft>
                      </a:pPr>
                      <a:r>
                        <a:rPr lang="en-US" sz="2400" dirty="0">
                          <a:effectLst/>
                        </a:rPr>
                        <a:t>    </a:t>
                      </a:r>
                    </a:p>
                    <a:p>
                      <a:pPr indent="151130" algn="just" hangingPunct="0">
                        <a:lnSpc>
                          <a:spcPts val="1200"/>
                        </a:lnSpc>
                        <a:spcAft>
                          <a:spcPts val="0"/>
                        </a:spcAft>
                      </a:pPr>
                      <a:r>
                        <a:rPr lang="en-US" sz="2400" dirty="0">
                          <a:effectLst/>
                        </a:rPr>
                        <a:t>0        0       0       1       0         1        0        2        0       2  </a:t>
                      </a:r>
                      <a:endParaRPr lang="ru-RU" sz="2400" dirty="0">
                        <a:effectLst/>
                      </a:endParaRPr>
                    </a:p>
                    <a:p>
                      <a:pPr indent="151130" algn="just" hangingPunct="0">
                        <a:lnSpc>
                          <a:spcPts val="1200"/>
                        </a:lnSpc>
                        <a:spcAft>
                          <a:spcPts val="0"/>
                        </a:spcAft>
                      </a:pPr>
                      <a:r>
                        <a:rPr lang="en-US" sz="2400" dirty="0">
                          <a:effectLst/>
                        </a:rPr>
                        <a:t>    </a:t>
                      </a:r>
                    </a:p>
                    <a:p>
                      <a:pPr indent="151130" algn="just" hangingPunct="0">
                        <a:lnSpc>
                          <a:spcPts val="1200"/>
                        </a:lnSpc>
                        <a:spcAft>
                          <a:spcPts val="0"/>
                        </a:spcAft>
                      </a:pPr>
                      <a:r>
                        <a:rPr lang="en-US" sz="2400" dirty="0">
                          <a:effectLst/>
                        </a:rPr>
                        <a:t>0        2       0       0       0         0        0        1        0       2</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2        1       0       0       0         2        0        2        0       1</a:t>
                      </a:r>
                      <a:endParaRPr lang="ru-RU" sz="2400" dirty="0">
                        <a:effectLst/>
                      </a:endParaRPr>
                    </a:p>
                    <a:p>
                      <a:pPr indent="151130" algn="just" hangingPunct="0">
                        <a:lnSpc>
                          <a:spcPts val="1200"/>
                        </a:lnSpc>
                        <a:spcAft>
                          <a:spcPts val="0"/>
                        </a:spcAft>
                      </a:pPr>
                      <a:endParaRPr lang="en-US" sz="2400" dirty="0">
                        <a:effectLst/>
                      </a:endParaRPr>
                    </a:p>
                  </a:txBody>
                  <a:tcPr marL="0" marR="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290274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36524"/>
            <a:ext cx="7591746" cy="1106499"/>
          </a:xfrm>
        </p:spPr>
        <p:txBody>
          <a:bodyPr>
            <a:normAutofit fontScale="90000"/>
          </a:bodyPr>
          <a:lstStyle/>
          <a:p>
            <a:r>
              <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   IV: Probabilities of keywords, 4</a:t>
            </a:r>
          </a:p>
        </p:txBody>
      </p:sp>
      <p:sp>
        <p:nvSpPr>
          <p:cNvPr id="3" name="Content Placeholder 2"/>
          <p:cNvSpPr>
            <a:spLocks noGrp="1"/>
          </p:cNvSpPr>
          <p:nvPr>
            <p:ph sz="half" idx="1"/>
          </p:nvPr>
        </p:nvSpPr>
        <p:spPr>
          <a:xfrm>
            <a:off x="251520" y="1268760"/>
            <a:ext cx="8708999" cy="4968552"/>
          </a:xfrm>
        </p:spPr>
        <p:txBody>
          <a:bodyPr>
            <a:normAutofit fontScale="92500" lnSpcReduction="20000"/>
          </a:bodyPr>
          <a:lstStyle/>
          <a:p>
            <a:pPr marL="0" lvl="1" indent="0">
              <a:spcBef>
                <a:spcPts val="0"/>
              </a:spcBef>
              <a:buNone/>
            </a:pPr>
            <a:r>
              <a:rPr lang="en-US" b="1" dirty="0">
                <a:solidFill>
                  <a:srgbClr val="C00000"/>
                </a:solidFill>
                <a:cs typeface="Times New Roman" panose="02020603050405020304" pitchFamily="18" charset="0"/>
              </a:rPr>
              <a:t>2. Computing probabilities of keywords within classes.</a:t>
            </a:r>
          </a:p>
          <a:p>
            <a:pPr marL="0" lvl="1" indent="0">
              <a:spcBef>
                <a:spcPts val="0"/>
              </a:spcBef>
              <a:buNone/>
            </a:pPr>
            <a:endParaRPr lang="ru-RU" b="1" dirty="0">
              <a:solidFill>
                <a:srgbClr val="C00000"/>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a:p>
            <a:pPr marL="0" lvl="1" indent="0">
              <a:spcBef>
                <a:spcPts val="0"/>
              </a:spcBef>
              <a:buNone/>
            </a:pPr>
            <a:endParaRPr lang="en-US" b="1" dirty="0">
              <a:solidFill>
                <a:schemeClr val="tx2"/>
              </a:solidFill>
            </a:endParaRPr>
          </a:p>
          <a:p>
            <a:pPr marL="0" lvl="1" indent="0">
              <a:spcBef>
                <a:spcPts val="0"/>
              </a:spcBef>
              <a:buNone/>
            </a:pPr>
            <a:r>
              <a:rPr lang="en-US" b="1" dirty="0">
                <a:solidFill>
                  <a:schemeClr val="tx2"/>
                </a:solidFill>
              </a:rPr>
              <a:t>“Bag of words” model solves first issue</a:t>
            </a:r>
          </a:p>
          <a:p>
            <a:pPr marL="0" lvl="1" indent="0">
              <a:spcBef>
                <a:spcPts val="0"/>
              </a:spcBef>
              <a:buNone/>
            </a:pPr>
            <a:endParaRPr lang="en-US" sz="2100" dirty="0">
              <a:latin typeface="Times New Roman" panose="02020603050405020304" pitchFamily="18" charset="0"/>
              <a:cs typeface="Times New Roman" panose="02020603050405020304" pitchFamily="18" charset="0"/>
            </a:endParaRPr>
          </a:p>
          <a:p>
            <a:pPr marL="0" lvl="1" indent="0">
              <a:spcBef>
                <a:spcPts val="0"/>
              </a:spcBef>
              <a:buNone/>
            </a:pPr>
            <a:r>
              <a:rPr lang="en-US" sz="2100" dirty="0">
                <a:latin typeface="Times New Roman" panose="02020603050405020304" pitchFamily="18" charset="0"/>
                <a:cs typeface="Times New Roman" panose="02020603050405020304" pitchFamily="18" charset="0"/>
              </a:rPr>
              <a:t>“Bag of words”: representation of text as a set of its keywords and their frequencies. </a:t>
            </a:r>
          </a:p>
          <a:p>
            <a:pPr marL="0" lvl="1" indent="0">
              <a:spcBef>
                <a:spcPts val="0"/>
              </a:spcBef>
              <a:buNone/>
            </a:pPr>
            <a:endParaRPr lang="en-US" dirty="0">
              <a:latin typeface="Times New Roman" panose="02020603050405020304" pitchFamily="18" charset="0"/>
              <a:cs typeface="Times New Roman" panose="02020603050405020304" pitchFamily="18" charset="0"/>
            </a:endParaRPr>
          </a:p>
          <a:p>
            <a:pPr marL="0" lvl="1" indent="0">
              <a:spcBef>
                <a:spcPts val="0"/>
              </a:spcBef>
              <a:buNone/>
            </a:pPr>
            <a:r>
              <a:rPr lang="en-US" dirty="0">
                <a:latin typeface="Times New Roman" panose="02020603050405020304" pitchFamily="18" charset="0"/>
                <a:cs typeface="Times New Roman" panose="02020603050405020304" pitchFamily="18" charset="0"/>
              </a:rPr>
              <a:t>All the occurrences of all keywords in the category F 3+5+0+2+2+3+0+5+ 0+7=27.  The probability of keyword “equal” </a:t>
            </a:r>
            <a:r>
              <a:rPr lang="en-US" b="1" dirty="0">
                <a:latin typeface="Times New Roman" panose="02020603050405020304" pitchFamily="18" charset="0"/>
                <a:cs typeface="Times New Roman" panose="02020603050405020304" pitchFamily="18" charset="0"/>
              </a:rPr>
              <a:t>is the proportion of its occurrences</a:t>
            </a:r>
            <a:r>
              <a:rPr lang="en-US" dirty="0">
                <a:latin typeface="Times New Roman" panose="02020603050405020304" pitchFamily="18" charset="0"/>
                <a:cs typeface="Times New Roman" panose="02020603050405020304" pitchFamily="18" charset="0"/>
              </a:rPr>
              <a:t>, 5/27=0.185. </a:t>
            </a:r>
          </a:p>
          <a:p>
            <a:pPr marL="0" lvl="1" indent="0">
              <a:spcBef>
                <a:spcPts val="0"/>
              </a:spcBef>
              <a:buNone/>
            </a:pPr>
            <a:endParaRPr lang="en-US" sz="2100" dirty="0">
              <a:latin typeface="Times New Roman" panose="02020603050405020304" pitchFamily="18" charset="0"/>
              <a:cs typeface="Times New Roman" panose="02020603050405020304" pitchFamily="18" charset="0"/>
            </a:endParaRPr>
          </a:p>
          <a:p>
            <a:pPr marL="0" lvl="1" indent="0">
              <a:spcBef>
                <a:spcPts val="0"/>
              </a:spcBef>
              <a:buNone/>
            </a:pPr>
            <a:r>
              <a:rPr lang="en-US" sz="2100" b="1" dirty="0">
                <a:latin typeface="Times New Roman" panose="02020603050405020304" pitchFamily="18" charset="0"/>
                <a:cs typeface="Times New Roman" panose="02020603050405020304" pitchFamily="18" charset="0"/>
              </a:rPr>
              <a:t>Drawback</a:t>
            </a:r>
            <a:r>
              <a:rPr lang="en-US" sz="2100" dirty="0">
                <a:latin typeface="Times New Roman" panose="02020603050405020304" pitchFamily="18" charset="0"/>
                <a:cs typeface="Times New Roman" panose="02020603050405020304" pitchFamily="18" charset="0"/>
              </a:rPr>
              <a:t>: too many zeros, like P(tax)</a:t>
            </a:r>
          </a:p>
        </p:txBody>
      </p:sp>
      <p:sp>
        <p:nvSpPr>
          <p:cNvPr id="4" name="Нижний колонтитул 3"/>
          <p:cNvSpPr>
            <a:spLocks noGrp="1"/>
          </p:cNvSpPr>
          <p:nvPr>
            <p:ph type="ftr" sz="quarter" idx="11"/>
          </p:nvPr>
        </p:nvSpPr>
        <p:spPr/>
        <p:txBody>
          <a:bodyPr/>
          <a:lstStyle/>
          <a:p>
            <a:r>
              <a:rPr lang="en-US"/>
              <a:t>BacDataAnalysis_4_2024</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t>15</a:t>
            </a:fld>
            <a:endParaRPr lang="ru-RU"/>
          </a:p>
        </p:txBody>
      </p:sp>
      <p:graphicFrame>
        <p:nvGraphicFramePr>
          <p:cNvPr id="6" name="Таблица 5"/>
          <p:cNvGraphicFramePr>
            <a:graphicFrameLocks noGrp="1"/>
          </p:cNvGraphicFramePr>
          <p:nvPr>
            <p:extLst>
              <p:ext uri="{D42A27DB-BD31-4B8C-83A1-F6EECF244321}">
                <p14:modId xmlns:p14="http://schemas.microsoft.com/office/powerpoint/2010/main" val="250869854"/>
              </p:ext>
            </p:extLst>
          </p:nvPr>
        </p:nvGraphicFramePr>
        <p:xfrm>
          <a:off x="1376758" y="1605311"/>
          <a:ext cx="6466507" cy="1706309"/>
        </p:xfrm>
        <a:graphic>
          <a:graphicData uri="http://schemas.openxmlformats.org/drawingml/2006/table">
            <a:tbl>
              <a:tblPr firstRow="1" firstCol="1" lastRow="1" lastCol="1" bandRow="1" bandCol="1">
                <a:tableStyleId>{5C22544A-7EE6-4342-B048-85BDC9FD1C3A}</a:tableStyleId>
              </a:tblPr>
              <a:tblGrid>
                <a:gridCol w="778376">
                  <a:extLst>
                    <a:ext uri="{9D8B030D-6E8A-4147-A177-3AD203B41FA5}">
                      <a16:colId xmlns:a16="http://schemas.microsoft.com/office/drawing/2014/main" val="20000"/>
                    </a:ext>
                  </a:extLst>
                </a:gridCol>
                <a:gridCol w="5688131">
                  <a:extLst>
                    <a:ext uri="{9D8B030D-6E8A-4147-A177-3AD203B41FA5}">
                      <a16:colId xmlns:a16="http://schemas.microsoft.com/office/drawing/2014/main" val="20001"/>
                    </a:ext>
                  </a:extLst>
                </a:gridCol>
              </a:tblGrid>
              <a:tr h="358474">
                <a:tc>
                  <a:txBody>
                    <a:bodyPr/>
                    <a:lstStyle/>
                    <a:p>
                      <a:pPr indent="151130" algn="just" hangingPunct="0">
                        <a:lnSpc>
                          <a:spcPts val="1200"/>
                        </a:lnSpc>
                        <a:spcAft>
                          <a:spcPts val="0"/>
                        </a:spcAft>
                      </a:pPr>
                      <a:endParaRPr lang="en-US" sz="1400" dirty="0">
                        <a:effectLst/>
                        <a:latin typeface="Times"/>
                        <a:ea typeface="Times New Roman"/>
                        <a:cs typeface="Times New Roman"/>
                      </a:endParaRPr>
                    </a:p>
                    <a:p>
                      <a:pPr indent="151130" algn="just" hangingPunct="0">
                        <a:lnSpc>
                          <a:spcPts val="1200"/>
                        </a:lnSpc>
                        <a:spcAft>
                          <a:spcPts val="0"/>
                        </a:spcAft>
                      </a:pPr>
                      <a:r>
                        <a:rPr lang="en-US" sz="1400" dirty="0">
                          <a:effectLst/>
                          <a:latin typeface="Times"/>
                          <a:ea typeface="Times New Roman"/>
                          <a:cs typeface="Times New Roman"/>
                        </a:rPr>
                        <a:t>Article</a:t>
                      </a:r>
                      <a:endParaRPr lang="ru-RU" sz="1400" dirty="0">
                        <a:effectLst/>
                        <a:latin typeface="Times"/>
                        <a:ea typeface="Times New Roman"/>
                        <a:cs typeface="Times New Roman"/>
                      </a:endParaRPr>
                    </a:p>
                  </a:txBody>
                  <a:tcPr marL="0" marR="0" marT="0" marB="0">
                    <a:lnT w="12700" cap="flat" cmpd="sng" algn="ctr">
                      <a:solidFill>
                        <a:schemeClr val="tx1"/>
                      </a:solidFill>
                      <a:prstDash val="solid"/>
                      <a:round/>
                      <a:headEnd type="none" w="med" len="med"/>
                      <a:tailEnd type="none" w="med" len="med"/>
                    </a:lnT>
                  </a:tcPr>
                </a:tc>
                <a:tc>
                  <a:txBody>
                    <a:bodyPr/>
                    <a:lstStyle/>
                    <a:p>
                      <a:pPr indent="151130" algn="just" hangingPunct="0">
                        <a:lnSpc>
                          <a:spcPts val="1200"/>
                        </a:lnSpc>
                        <a:spcAft>
                          <a:spcPts val="0"/>
                        </a:spcAft>
                      </a:pPr>
                      <a:endParaRPr lang="en-US" sz="1400" dirty="0">
                        <a:effectLst/>
                      </a:endParaRPr>
                    </a:p>
                    <a:p>
                      <a:pPr indent="151130" algn="just" hangingPunct="0">
                        <a:lnSpc>
                          <a:spcPts val="1200"/>
                        </a:lnSpc>
                        <a:spcAft>
                          <a:spcPts val="0"/>
                        </a:spcAft>
                      </a:pPr>
                      <a:r>
                        <a:rPr lang="en-US" sz="1400" dirty="0">
                          <a:effectLst/>
                        </a:rPr>
                        <a:t>drink equal   fuel     play   popular   price    relief   talent   tax    woman</a:t>
                      </a:r>
                    </a:p>
                    <a:p>
                      <a:pPr indent="151130" algn="just" hangingPunct="0">
                        <a:lnSpc>
                          <a:spcPts val="1200"/>
                        </a:lnSpc>
                        <a:spcAft>
                          <a:spcPts val="0"/>
                        </a:spcAft>
                      </a:pPr>
                      <a:r>
                        <a:rPr lang="en-US" sz="1400" dirty="0">
                          <a:effectLst/>
                        </a:rPr>
                        <a:t>         </a:t>
                      </a:r>
                      <a:endParaRPr lang="ru-RU" sz="1400" dirty="0">
                        <a:effectLst/>
                        <a:latin typeface="Times"/>
                        <a:ea typeface="Times New Roman"/>
                        <a:cs typeface="Times New Roman"/>
                      </a:endParaRPr>
                    </a:p>
                  </a:txBody>
                  <a:tcPr marL="0" marR="0" marT="0" marB="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962340">
                <a:tc>
                  <a:txBody>
                    <a:bodyPr/>
                    <a:lstStyle/>
                    <a:p>
                      <a:pPr indent="151130" algn="just" hangingPunct="0">
                        <a:lnSpc>
                          <a:spcPts val="1200"/>
                        </a:lnSpc>
                        <a:spcAft>
                          <a:spcPts val="0"/>
                        </a:spcAft>
                      </a:pPr>
                      <a:endParaRPr lang="en-US" sz="1400" dirty="0">
                        <a:effectLst/>
                      </a:endParaRPr>
                    </a:p>
                    <a:p>
                      <a:pPr indent="151130" algn="just" hangingPunct="0">
                        <a:lnSpc>
                          <a:spcPts val="1200"/>
                        </a:lnSpc>
                        <a:spcAft>
                          <a:spcPts val="0"/>
                        </a:spcAft>
                      </a:pPr>
                      <a:r>
                        <a:rPr lang="en-US" sz="1400" dirty="0">
                          <a:effectLst/>
                        </a:rPr>
                        <a:t>F1</a:t>
                      </a:r>
                    </a:p>
                    <a:p>
                      <a:pPr indent="151130" algn="just" hangingPunct="0">
                        <a:lnSpc>
                          <a:spcPts val="1200"/>
                        </a:lnSpc>
                        <a:spcAft>
                          <a:spcPts val="0"/>
                        </a:spcAft>
                      </a:pPr>
                      <a:endParaRPr lang="ru-RU" sz="1400" dirty="0">
                        <a:effectLst/>
                      </a:endParaRPr>
                    </a:p>
                    <a:p>
                      <a:pPr indent="151130" algn="just" hangingPunct="0">
                        <a:lnSpc>
                          <a:spcPts val="1200"/>
                        </a:lnSpc>
                        <a:spcAft>
                          <a:spcPts val="0"/>
                        </a:spcAft>
                      </a:pPr>
                      <a:r>
                        <a:rPr lang="en-US" sz="1400" dirty="0">
                          <a:effectLst/>
                        </a:rPr>
                        <a:t>F2</a:t>
                      </a:r>
                      <a:endParaRPr lang="ru-RU" sz="1400" dirty="0">
                        <a:effectLst/>
                      </a:endParaRPr>
                    </a:p>
                    <a:p>
                      <a:pPr indent="151130" algn="just" hangingPunct="0">
                        <a:lnSpc>
                          <a:spcPts val="1200"/>
                        </a:lnSpc>
                        <a:spcAft>
                          <a:spcPts val="0"/>
                        </a:spcAft>
                      </a:pPr>
                      <a:endParaRPr lang="en-US" sz="1400" dirty="0">
                        <a:effectLst/>
                      </a:endParaRPr>
                    </a:p>
                    <a:p>
                      <a:pPr indent="151130" algn="just" hangingPunct="0">
                        <a:lnSpc>
                          <a:spcPts val="1200"/>
                        </a:lnSpc>
                        <a:spcAft>
                          <a:spcPts val="0"/>
                        </a:spcAft>
                      </a:pPr>
                      <a:r>
                        <a:rPr lang="en-US" sz="1400" dirty="0">
                          <a:effectLst/>
                        </a:rPr>
                        <a:t>F3</a:t>
                      </a:r>
                      <a:endParaRPr lang="ru-RU" sz="1400" dirty="0">
                        <a:effectLst/>
                      </a:endParaRPr>
                    </a:p>
                    <a:p>
                      <a:pPr indent="151130" algn="just" hangingPunct="0">
                        <a:lnSpc>
                          <a:spcPts val="1200"/>
                        </a:lnSpc>
                        <a:spcAft>
                          <a:spcPts val="0"/>
                        </a:spcAft>
                      </a:pPr>
                      <a:endParaRPr lang="en-US" sz="1400" dirty="0">
                        <a:effectLst/>
                      </a:endParaRPr>
                    </a:p>
                    <a:p>
                      <a:pPr indent="151130" algn="just" hangingPunct="0">
                        <a:lnSpc>
                          <a:spcPts val="1200"/>
                        </a:lnSpc>
                        <a:spcAft>
                          <a:spcPts val="0"/>
                        </a:spcAft>
                      </a:pPr>
                      <a:r>
                        <a:rPr lang="en-US" sz="1400" dirty="0">
                          <a:effectLst/>
                        </a:rPr>
                        <a:t>F4</a:t>
                      </a:r>
                      <a:endParaRPr lang="ru-RU" sz="1800" dirty="0">
                        <a:effectLst/>
                        <a:latin typeface="+mn-lt"/>
                        <a:ea typeface="Times New Roman"/>
                        <a:cs typeface="Times New Roman"/>
                      </a:endParaRPr>
                    </a:p>
                  </a:txBody>
                  <a:tcPr marL="0" marR="0" marT="0" marB="0"/>
                </a:tc>
                <a:tc>
                  <a:txBody>
                    <a:bodyPr/>
                    <a:lstStyle/>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1        2       0       1       2         0        0        0        0       2  </a:t>
                      </a:r>
                      <a:endParaRPr lang="ru-RU" sz="1800" dirty="0">
                        <a:effectLst/>
                      </a:endParaRPr>
                    </a:p>
                    <a:p>
                      <a:pPr indent="151130" algn="just" hangingPunct="0">
                        <a:lnSpc>
                          <a:spcPts val="1200"/>
                        </a:lnSpc>
                        <a:spcAft>
                          <a:spcPts val="0"/>
                        </a:spcAft>
                      </a:pPr>
                      <a:r>
                        <a:rPr lang="en-US" sz="1800" dirty="0">
                          <a:effectLst/>
                        </a:rPr>
                        <a:t>    </a:t>
                      </a:r>
                    </a:p>
                    <a:p>
                      <a:pPr indent="151130" algn="just" hangingPunct="0">
                        <a:lnSpc>
                          <a:spcPts val="1200"/>
                        </a:lnSpc>
                        <a:spcAft>
                          <a:spcPts val="0"/>
                        </a:spcAft>
                      </a:pPr>
                      <a:r>
                        <a:rPr lang="en-US" sz="1800" dirty="0">
                          <a:effectLst/>
                        </a:rPr>
                        <a:t>0        0       0       1       0         1        0        2        0       2  </a:t>
                      </a:r>
                      <a:endParaRPr lang="ru-RU" sz="1800" dirty="0">
                        <a:effectLst/>
                      </a:endParaRPr>
                    </a:p>
                    <a:p>
                      <a:pPr indent="151130" algn="just" hangingPunct="0">
                        <a:lnSpc>
                          <a:spcPts val="1200"/>
                        </a:lnSpc>
                        <a:spcAft>
                          <a:spcPts val="0"/>
                        </a:spcAft>
                      </a:pPr>
                      <a:r>
                        <a:rPr lang="en-US" sz="1800" dirty="0">
                          <a:effectLst/>
                        </a:rPr>
                        <a:t>    </a:t>
                      </a:r>
                    </a:p>
                    <a:p>
                      <a:pPr indent="151130" algn="just" hangingPunct="0">
                        <a:lnSpc>
                          <a:spcPts val="1200"/>
                        </a:lnSpc>
                        <a:spcAft>
                          <a:spcPts val="0"/>
                        </a:spcAft>
                      </a:pPr>
                      <a:r>
                        <a:rPr lang="en-US" sz="1800" dirty="0">
                          <a:effectLst/>
                        </a:rPr>
                        <a:t>0        2       0       0       0         0        0        1        0       2</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2        1       0       0       0         2        0        2        0       1</a:t>
                      </a:r>
                    </a:p>
                  </a:txBody>
                  <a:tcPr marL="0" marR="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693354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20" y="260648"/>
            <a:ext cx="7951786" cy="982375"/>
          </a:xfrm>
        </p:spPr>
        <p:txBody>
          <a:bodyPr>
            <a:normAutofit/>
          </a:bodyPr>
          <a:lstStyle/>
          <a:p>
            <a:r>
              <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Probabilities of keywords, 5</a:t>
            </a:r>
          </a:p>
        </p:txBody>
      </p:sp>
      <p:sp>
        <p:nvSpPr>
          <p:cNvPr id="3" name="Content Placeholder 2"/>
          <p:cNvSpPr>
            <a:spLocks noGrp="1"/>
          </p:cNvSpPr>
          <p:nvPr>
            <p:ph sz="half" idx="1"/>
          </p:nvPr>
        </p:nvSpPr>
        <p:spPr>
          <a:xfrm>
            <a:off x="827584" y="1268760"/>
            <a:ext cx="8132935" cy="5328592"/>
          </a:xfrm>
        </p:spPr>
        <p:txBody>
          <a:bodyPr>
            <a:normAutofit fontScale="92500" lnSpcReduction="10000"/>
          </a:bodyPr>
          <a:lstStyle/>
          <a:p>
            <a:pPr marL="0" lvl="1" indent="0">
              <a:spcBef>
                <a:spcPts val="0"/>
              </a:spcBef>
              <a:buNone/>
            </a:pPr>
            <a:r>
              <a:rPr lang="en-US" b="1" dirty="0">
                <a:solidFill>
                  <a:srgbClr val="C00000"/>
                </a:solidFill>
                <a:cs typeface="Times New Roman" panose="02020603050405020304" pitchFamily="18" charset="0"/>
              </a:rPr>
              <a:t>2. Computing probabilities of keywords within classes.</a:t>
            </a:r>
          </a:p>
          <a:p>
            <a:pPr marL="0" lvl="1" indent="0">
              <a:spcBef>
                <a:spcPts val="0"/>
              </a:spcBef>
              <a:buNone/>
            </a:pPr>
            <a:endParaRPr lang="ru-RU" b="1" dirty="0">
              <a:solidFill>
                <a:srgbClr val="C00000"/>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a:p>
            <a:pPr marL="0" lvl="1" indent="0">
              <a:spcBef>
                <a:spcPts val="0"/>
              </a:spcBef>
              <a:buNone/>
            </a:pPr>
            <a:r>
              <a:rPr lang="en-US" b="1" dirty="0">
                <a:solidFill>
                  <a:schemeClr val="tx2"/>
                </a:solidFill>
              </a:rPr>
              <a:t>“Laplace smoothing” solves the second issue</a:t>
            </a:r>
          </a:p>
          <a:p>
            <a:pPr marL="0" lvl="1" indent="0">
              <a:spcBef>
                <a:spcPts val="0"/>
              </a:spcBef>
              <a:buNone/>
            </a:pPr>
            <a:endParaRPr lang="en-US" sz="2100" dirty="0">
              <a:latin typeface="Times New Roman" panose="02020603050405020304" pitchFamily="18" charset="0"/>
              <a:cs typeface="Times New Roman" panose="02020603050405020304" pitchFamily="18" charset="0"/>
            </a:endParaRPr>
          </a:p>
          <a:p>
            <a:pPr marL="0" lvl="1" indent="0">
              <a:spcBef>
                <a:spcPts val="0"/>
              </a:spcBef>
              <a:buNone/>
            </a:pPr>
            <a:r>
              <a:rPr lang="en-US" sz="2600" dirty="0">
                <a:latin typeface="Times New Roman" panose="02020603050405020304" pitchFamily="18" charset="0"/>
                <a:cs typeface="Times New Roman" panose="02020603050405020304" pitchFamily="18" charset="0"/>
              </a:rPr>
              <a:t>Laplace: add to the “Bag” all the keywords from the upper line. </a:t>
            </a:r>
          </a:p>
          <a:p>
            <a:pPr marL="0" lvl="1" indent="0">
              <a:spcBef>
                <a:spcPts val="0"/>
              </a:spcBef>
              <a:buNone/>
            </a:pPr>
            <a:r>
              <a:rPr lang="en-US" sz="2600" dirty="0">
                <a:latin typeface="Times New Roman" panose="02020603050405020304" pitchFamily="18" charset="0"/>
                <a:cs typeface="Times New Roman" panose="02020603050405020304" pitchFamily="18" charset="0"/>
              </a:rPr>
              <a:t>Then, all the occurrences of all keywords in the category F: 27+10=37. </a:t>
            </a:r>
            <a:r>
              <a:rPr lang="en-US" sz="2600" b="1" dirty="0">
                <a:latin typeface="Times New Roman" panose="02020603050405020304" pitchFamily="18" charset="0"/>
                <a:cs typeface="Times New Roman" panose="02020603050405020304" pitchFamily="18" charset="0"/>
              </a:rPr>
              <a:t>The proportion of </a:t>
            </a:r>
            <a:r>
              <a:rPr lang="en-US" sz="2600" b="1" i="1" dirty="0">
                <a:latin typeface="Times New Roman" panose="02020603050405020304" pitchFamily="18" charset="0"/>
                <a:cs typeface="Times New Roman" panose="02020603050405020304" pitchFamily="18" charset="0"/>
              </a:rPr>
              <a:t>equal’s</a:t>
            </a:r>
            <a:r>
              <a:rPr lang="en-US" sz="2600" b="1" dirty="0">
                <a:latin typeface="Times New Roman" panose="02020603050405020304" pitchFamily="18" charset="0"/>
                <a:cs typeface="Times New Roman" panose="02020603050405020304" pitchFamily="18" charset="0"/>
              </a:rPr>
              <a:t> occurrences</a:t>
            </a:r>
            <a:r>
              <a:rPr lang="en-US" sz="2600" dirty="0">
                <a:latin typeface="Times New Roman" panose="02020603050405020304" pitchFamily="18" charset="0"/>
                <a:cs typeface="Times New Roman" panose="02020603050405020304" pitchFamily="18" charset="0"/>
              </a:rPr>
              <a:t>, now is (5+1)/37=0.162. </a:t>
            </a:r>
          </a:p>
          <a:p>
            <a:pPr marL="0" lvl="1" indent="0">
              <a:spcBef>
                <a:spcPts val="0"/>
              </a:spcBef>
              <a:buNone/>
            </a:pPr>
            <a:endParaRPr lang="en-US" sz="2600" dirty="0">
              <a:latin typeface="Times New Roman" panose="02020603050405020304" pitchFamily="18" charset="0"/>
              <a:cs typeface="Times New Roman" panose="02020603050405020304" pitchFamily="18" charset="0"/>
            </a:endParaRPr>
          </a:p>
          <a:p>
            <a:pPr marL="0" lvl="1" indent="0">
              <a:spcBef>
                <a:spcPts val="0"/>
              </a:spcBef>
              <a:buNone/>
            </a:pPr>
            <a:r>
              <a:rPr lang="en-US" sz="2600" b="1" dirty="0">
                <a:latin typeface="Times New Roman" panose="02020603050405020304" pitchFamily="18" charset="0"/>
                <a:cs typeface="Times New Roman" panose="02020603050405020304" pitchFamily="18" charset="0"/>
              </a:rPr>
              <a:t>Advantage</a:t>
            </a:r>
            <a:r>
              <a:rPr lang="en-US" sz="2600" dirty="0">
                <a:latin typeface="Times New Roman" panose="02020603050405020304" pitchFamily="18" charset="0"/>
                <a:cs typeface="Times New Roman" panose="02020603050405020304" pitchFamily="18" charset="0"/>
              </a:rPr>
              <a:t>: no more zeros, like P(tax)=(0+1)/37=0.027.</a:t>
            </a:r>
          </a:p>
        </p:txBody>
      </p:sp>
      <p:sp>
        <p:nvSpPr>
          <p:cNvPr id="4" name="Нижний колонтитул 3"/>
          <p:cNvSpPr>
            <a:spLocks noGrp="1"/>
          </p:cNvSpPr>
          <p:nvPr>
            <p:ph type="ftr" sz="quarter" idx="11"/>
          </p:nvPr>
        </p:nvSpPr>
        <p:spPr/>
        <p:txBody>
          <a:bodyPr/>
          <a:lstStyle/>
          <a:p>
            <a:r>
              <a:rPr lang="en-US"/>
              <a:t>BacDataAnalysis_4_2024</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t>16</a:t>
            </a:fld>
            <a:endParaRPr lang="ru-RU"/>
          </a:p>
        </p:txBody>
      </p:sp>
      <p:graphicFrame>
        <p:nvGraphicFramePr>
          <p:cNvPr id="6" name="Таблица 5"/>
          <p:cNvGraphicFramePr>
            <a:graphicFrameLocks noGrp="1"/>
          </p:cNvGraphicFramePr>
          <p:nvPr>
            <p:extLst>
              <p:ext uri="{D42A27DB-BD31-4B8C-83A1-F6EECF244321}">
                <p14:modId xmlns:p14="http://schemas.microsoft.com/office/powerpoint/2010/main" val="1546617742"/>
              </p:ext>
            </p:extLst>
          </p:nvPr>
        </p:nvGraphicFramePr>
        <p:xfrm>
          <a:off x="1331640" y="1772816"/>
          <a:ext cx="6336704" cy="1706309"/>
        </p:xfrm>
        <a:graphic>
          <a:graphicData uri="http://schemas.openxmlformats.org/drawingml/2006/table">
            <a:tbl>
              <a:tblPr firstRow="1" firstCol="1" lastRow="1" lastCol="1" bandRow="1" bandCol="1">
                <a:tableStyleId>{5C22544A-7EE6-4342-B048-85BDC9FD1C3A}</a:tableStyleId>
              </a:tblPr>
              <a:tblGrid>
                <a:gridCol w="762751">
                  <a:extLst>
                    <a:ext uri="{9D8B030D-6E8A-4147-A177-3AD203B41FA5}">
                      <a16:colId xmlns:a16="http://schemas.microsoft.com/office/drawing/2014/main" val="20000"/>
                    </a:ext>
                  </a:extLst>
                </a:gridCol>
                <a:gridCol w="5573953">
                  <a:extLst>
                    <a:ext uri="{9D8B030D-6E8A-4147-A177-3AD203B41FA5}">
                      <a16:colId xmlns:a16="http://schemas.microsoft.com/office/drawing/2014/main" val="20001"/>
                    </a:ext>
                  </a:extLst>
                </a:gridCol>
              </a:tblGrid>
              <a:tr h="358474">
                <a:tc>
                  <a:txBody>
                    <a:bodyPr/>
                    <a:lstStyle/>
                    <a:p>
                      <a:pPr indent="151130" algn="just" hangingPunct="0">
                        <a:lnSpc>
                          <a:spcPts val="1200"/>
                        </a:lnSpc>
                        <a:spcAft>
                          <a:spcPts val="0"/>
                        </a:spcAft>
                      </a:pPr>
                      <a:endParaRPr lang="en-US" sz="1400" dirty="0">
                        <a:effectLst/>
                        <a:latin typeface="Times"/>
                        <a:ea typeface="Times New Roman"/>
                        <a:cs typeface="Times New Roman"/>
                      </a:endParaRPr>
                    </a:p>
                    <a:p>
                      <a:pPr indent="151130" algn="just" hangingPunct="0">
                        <a:lnSpc>
                          <a:spcPts val="1200"/>
                        </a:lnSpc>
                        <a:spcAft>
                          <a:spcPts val="0"/>
                        </a:spcAft>
                      </a:pPr>
                      <a:r>
                        <a:rPr lang="en-US" sz="1400" dirty="0">
                          <a:effectLst/>
                          <a:latin typeface="Times"/>
                          <a:ea typeface="Times New Roman"/>
                          <a:cs typeface="Times New Roman"/>
                        </a:rPr>
                        <a:t>Article</a:t>
                      </a:r>
                      <a:endParaRPr lang="ru-RU" sz="1400" dirty="0">
                        <a:effectLst/>
                        <a:latin typeface="Times"/>
                        <a:ea typeface="Times New Roman"/>
                        <a:cs typeface="Times New Roman"/>
                      </a:endParaRPr>
                    </a:p>
                  </a:txBody>
                  <a:tcPr marL="0" marR="0" marT="0" marB="0">
                    <a:lnT w="12700" cap="flat" cmpd="sng" algn="ctr">
                      <a:solidFill>
                        <a:schemeClr val="tx1"/>
                      </a:solidFill>
                      <a:prstDash val="solid"/>
                      <a:round/>
                      <a:headEnd type="none" w="med" len="med"/>
                      <a:tailEnd type="none" w="med" len="med"/>
                    </a:lnT>
                  </a:tcPr>
                </a:tc>
                <a:tc>
                  <a:txBody>
                    <a:bodyPr/>
                    <a:lstStyle/>
                    <a:p>
                      <a:pPr indent="151130" algn="just" hangingPunct="0">
                        <a:lnSpc>
                          <a:spcPts val="1200"/>
                        </a:lnSpc>
                        <a:spcAft>
                          <a:spcPts val="0"/>
                        </a:spcAft>
                      </a:pPr>
                      <a:endParaRPr lang="en-US" sz="1400" dirty="0">
                        <a:effectLst/>
                      </a:endParaRPr>
                    </a:p>
                    <a:p>
                      <a:pPr indent="151130" algn="just" hangingPunct="0">
                        <a:lnSpc>
                          <a:spcPts val="1200"/>
                        </a:lnSpc>
                        <a:spcAft>
                          <a:spcPts val="0"/>
                        </a:spcAft>
                      </a:pPr>
                      <a:r>
                        <a:rPr lang="en-US" sz="1400" dirty="0">
                          <a:effectLst/>
                        </a:rPr>
                        <a:t>drink equal   fuel     play   popular   price    relief   talent   tax    woman</a:t>
                      </a:r>
                    </a:p>
                    <a:p>
                      <a:pPr indent="151130" algn="just" hangingPunct="0">
                        <a:lnSpc>
                          <a:spcPts val="1200"/>
                        </a:lnSpc>
                        <a:spcAft>
                          <a:spcPts val="0"/>
                        </a:spcAft>
                      </a:pPr>
                      <a:r>
                        <a:rPr lang="en-US" sz="1400" dirty="0">
                          <a:effectLst/>
                        </a:rPr>
                        <a:t>         </a:t>
                      </a:r>
                      <a:endParaRPr lang="ru-RU" sz="1400" dirty="0">
                        <a:effectLst/>
                        <a:latin typeface="Times"/>
                        <a:ea typeface="Times New Roman"/>
                        <a:cs typeface="Times New Roman"/>
                      </a:endParaRPr>
                    </a:p>
                  </a:txBody>
                  <a:tcPr marL="0" marR="0" marT="0" marB="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962340">
                <a:tc>
                  <a:txBody>
                    <a:bodyPr/>
                    <a:lstStyle/>
                    <a:p>
                      <a:pPr indent="151130" algn="just" hangingPunct="0">
                        <a:lnSpc>
                          <a:spcPts val="1200"/>
                        </a:lnSpc>
                        <a:spcAft>
                          <a:spcPts val="0"/>
                        </a:spcAft>
                      </a:pPr>
                      <a:endParaRPr lang="en-US" sz="1400" dirty="0">
                        <a:effectLst/>
                      </a:endParaRPr>
                    </a:p>
                    <a:p>
                      <a:pPr indent="151130" algn="just" hangingPunct="0">
                        <a:lnSpc>
                          <a:spcPts val="1200"/>
                        </a:lnSpc>
                        <a:spcAft>
                          <a:spcPts val="0"/>
                        </a:spcAft>
                      </a:pPr>
                      <a:r>
                        <a:rPr lang="en-US" sz="1400" dirty="0">
                          <a:effectLst/>
                        </a:rPr>
                        <a:t>F1</a:t>
                      </a:r>
                    </a:p>
                    <a:p>
                      <a:pPr indent="151130" algn="just" hangingPunct="0">
                        <a:lnSpc>
                          <a:spcPts val="1200"/>
                        </a:lnSpc>
                        <a:spcAft>
                          <a:spcPts val="0"/>
                        </a:spcAft>
                      </a:pPr>
                      <a:endParaRPr lang="ru-RU" sz="1400" dirty="0">
                        <a:effectLst/>
                      </a:endParaRPr>
                    </a:p>
                    <a:p>
                      <a:pPr indent="151130" algn="just" hangingPunct="0">
                        <a:lnSpc>
                          <a:spcPts val="1200"/>
                        </a:lnSpc>
                        <a:spcAft>
                          <a:spcPts val="0"/>
                        </a:spcAft>
                      </a:pPr>
                      <a:r>
                        <a:rPr lang="en-US" sz="1400" dirty="0">
                          <a:effectLst/>
                        </a:rPr>
                        <a:t>F2</a:t>
                      </a:r>
                      <a:endParaRPr lang="ru-RU" sz="1400" dirty="0">
                        <a:effectLst/>
                      </a:endParaRPr>
                    </a:p>
                    <a:p>
                      <a:pPr indent="151130" algn="just" hangingPunct="0">
                        <a:lnSpc>
                          <a:spcPts val="1200"/>
                        </a:lnSpc>
                        <a:spcAft>
                          <a:spcPts val="0"/>
                        </a:spcAft>
                      </a:pPr>
                      <a:endParaRPr lang="en-US" sz="1400" dirty="0">
                        <a:effectLst/>
                      </a:endParaRPr>
                    </a:p>
                    <a:p>
                      <a:pPr indent="151130" algn="just" hangingPunct="0">
                        <a:lnSpc>
                          <a:spcPts val="1200"/>
                        </a:lnSpc>
                        <a:spcAft>
                          <a:spcPts val="0"/>
                        </a:spcAft>
                      </a:pPr>
                      <a:r>
                        <a:rPr lang="en-US" sz="1400" dirty="0">
                          <a:effectLst/>
                        </a:rPr>
                        <a:t>F3</a:t>
                      </a:r>
                      <a:endParaRPr lang="ru-RU" sz="1400" dirty="0">
                        <a:effectLst/>
                      </a:endParaRPr>
                    </a:p>
                    <a:p>
                      <a:pPr indent="151130" algn="just" hangingPunct="0">
                        <a:lnSpc>
                          <a:spcPts val="1200"/>
                        </a:lnSpc>
                        <a:spcAft>
                          <a:spcPts val="0"/>
                        </a:spcAft>
                      </a:pPr>
                      <a:endParaRPr lang="en-US" sz="1400" dirty="0">
                        <a:effectLst/>
                      </a:endParaRPr>
                    </a:p>
                    <a:p>
                      <a:pPr indent="151130" algn="just" hangingPunct="0">
                        <a:lnSpc>
                          <a:spcPts val="1200"/>
                        </a:lnSpc>
                        <a:spcAft>
                          <a:spcPts val="0"/>
                        </a:spcAft>
                      </a:pPr>
                      <a:r>
                        <a:rPr lang="en-US" sz="1400" dirty="0">
                          <a:effectLst/>
                        </a:rPr>
                        <a:t>F4</a:t>
                      </a:r>
                      <a:endParaRPr lang="ru-RU" sz="1800" dirty="0">
                        <a:effectLst/>
                        <a:latin typeface="+mn-lt"/>
                        <a:ea typeface="Times New Roman"/>
                        <a:cs typeface="Times New Roman"/>
                      </a:endParaRPr>
                    </a:p>
                  </a:txBody>
                  <a:tcPr marL="0" marR="0" marT="0" marB="0"/>
                </a:tc>
                <a:tc>
                  <a:txBody>
                    <a:bodyPr/>
                    <a:lstStyle/>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1        2       0       1       2         0        0        0        0       2  </a:t>
                      </a:r>
                      <a:endParaRPr lang="ru-RU" sz="1800" dirty="0">
                        <a:effectLst/>
                      </a:endParaRPr>
                    </a:p>
                    <a:p>
                      <a:pPr indent="151130" algn="just" hangingPunct="0">
                        <a:lnSpc>
                          <a:spcPts val="1200"/>
                        </a:lnSpc>
                        <a:spcAft>
                          <a:spcPts val="0"/>
                        </a:spcAft>
                      </a:pPr>
                      <a:r>
                        <a:rPr lang="en-US" sz="1800" dirty="0">
                          <a:effectLst/>
                        </a:rPr>
                        <a:t>    </a:t>
                      </a:r>
                    </a:p>
                    <a:p>
                      <a:pPr indent="151130" algn="just" hangingPunct="0">
                        <a:lnSpc>
                          <a:spcPts val="1200"/>
                        </a:lnSpc>
                        <a:spcAft>
                          <a:spcPts val="0"/>
                        </a:spcAft>
                      </a:pPr>
                      <a:r>
                        <a:rPr lang="en-US" sz="1800" dirty="0">
                          <a:effectLst/>
                        </a:rPr>
                        <a:t>0        0       0       1       0         1        0        2        0       2  </a:t>
                      </a:r>
                      <a:endParaRPr lang="ru-RU" sz="1800" dirty="0">
                        <a:effectLst/>
                      </a:endParaRPr>
                    </a:p>
                    <a:p>
                      <a:pPr indent="151130" algn="just" hangingPunct="0">
                        <a:lnSpc>
                          <a:spcPts val="1200"/>
                        </a:lnSpc>
                        <a:spcAft>
                          <a:spcPts val="0"/>
                        </a:spcAft>
                      </a:pPr>
                      <a:r>
                        <a:rPr lang="en-US" sz="1800" dirty="0">
                          <a:effectLst/>
                        </a:rPr>
                        <a:t>    </a:t>
                      </a:r>
                    </a:p>
                    <a:p>
                      <a:pPr indent="151130" algn="just" hangingPunct="0">
                        <a:lnSpc>
                          <a:spcPts val="1200"/>
                        </a:lnSpc>
                        <a:spcAft>
                          <a:spcPts val="0"/>
                        </a:spcAft>
                      </a:pPr>
                      <a:r>
                        <a:rPr lang="en-US" sz="1800" dirty="0">
                          <a:effectLst/>
                        </a:rPr>
                        <a:t>0        2       0       0       0         0        0        1        0       2</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2        1       0       0       0         2        0        2        0       1</a:t>
                      </a:r>
                    </a:p>
                  </a:txBody>
                  <a:tcPr marL="0" marR="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746542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3980"/>
            <a:ext cx="8754176" cy="490384"/>
          </a:xfrm>
        </p:spPr>
        <p:txBody>
          <a:bodyPr>
            <a:normAutofit fontScale="90000"/>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Probabilities of keywords, 6</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3" name="Content Placeholder 2"/>
          <p:cNvSpPr>
            <a:spLocks noGrp="1"/>
          </p:cNvSpPr>
          <p:nvPr>
            <p:ph sz="half" idx="1"/>
          </p:nvPr>
        </p:nvSpPr>
        <p:spPr>
          <a:xfrm>
            <a:off x="107504" y="548680"/>
            <a:ext cx="9036496" cy="6309320"/>
          </a:xfrm>
        </p:spPr>
        <p:txBody>
          <a:bodyPr>
            <a:normAutofit/>
          </a:bodyPr>
          <a:lstStyle/>
          <a:p>
            <a:pPr marL="0" lvl="1" indent="0">
              <a:spcBef>
                <a:spcPts val="0"/>
              </a:spcBef>
              <a:buNone/>
            </a:pPr>
            <a:r>
              <a:rPr lang="en-US" dirty="0">
                <a:latin typeface="Times New Roman" panose="02020603050405020304" pitchFamily="18" charset="0"/>
                <a:cs typeface="Times New Roman" panose="02020603050405020304" pitchFamily="18" charset="0"/>
              </a:rPr>
              <a:t>A crucial part of Naïve Bayes algorithm: </a:t>
            </a:r>
          </a:p>
          <a:p>
            <a:pPr marL="0" lvl="1" indent="0">
              <a:spcBef>
                <a:spcPts val="0"/>
              </a:spcBef>
              <a:buNone/>
            </a:pPr>
            <a:endParaRPr lang="en-US" sz="2800" b="1" dirty="0">
              <a:solidFill>
                <a:schemeClr val="tx2"/>
              </a:solidFill>
              <a:cs typeface="Times New Roman" panose="02020603050405020304" pitchFamily="18" charset="0"/>
            </a:endParaRPr>
          </a:p>
          <a:p>
            <a:pPr marL="0" lvl="1" indent="0">
              <a:spcBef>
                <a:spcPts val="0"/>
              </a:spcBef>
              <a:buNone/>
            </a:pPr>
            <a:r>
              <a:rPr lang="en-US" sz="2800" b="1" dirty="0">
                <a:solidFill>
                  <a:schemeClr val="tx2"/>
                </a:solidFill>
                <a:cs typeface="Times New Roman" panose="02020603050405020304" pitchFamily="18" charset="0"/>
              </a:rPr>
              <a:t>2. Computing probabilities of keywords within classes with Bag of Words model + Laplace Smoothing.</a:t>
            </a:r>
          </a:p>
          <a:p>
            <a:pPr marL="0" lvl="1" indent="0">
              <a:spcBef>
                <a:spcPts val="0"/>
              </a:spcBef>
              <a:buNone/>
            </a:pPr>
            <a:endParaRPr lang="en-US" b="1" dirty="0">
              <a:solidFill>
                <a:srgbClr val="C00000"/>
              </a:solidFill>
              <a:cs typeface="Times New Roman" panose="02020603050405020304" pitchFamily="18" charset="0"/>
            </a:endParaRPr>
          </a:p>
          <a:p>
            <a:pPr marL="0" lvl="1" indent="0">
              <a:spcBef>
                <a:spcPts val="0"/>
              </a:spcBef>
              <a:buNone/>
            </a:pPr>
            <a:endParaRPr lang="ru-RU" b="1" dirty="0">
              <a:solidFill>
                <a:srgbClr val="C00000"/>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a:p>
            <a:pPr marL="0" lvl="1" indent="0">
              <a:spcBef>
                <a:spcPts val="0"/>
              </a:spcBef>
              <a:buNone/>
            </a:pPr>
            <a:r>
              <a:rPr lang="en-US" dirty="0"/>
              <a:t>For example, compute</a:t>
            </a:r>
            <a:r>
              <a:rPr lang="en-US" dirty="0">
                <a:solidFill>
                  <a:schemeClr val="tx2"/>
                </a:solidFill>
              </a:rPr>
              <a:t> f</a:t>
            </a:r>
            <a:r>
              <a:rPr lang="en-US" baseline="-25000" dirty="0">
                <a:solidFill>
                  <a:schemeClr val="tx2"/>
                </a:solidFill>
              </a:rPr>
              <a:t>drink,E</a:t>
            </a:r>
            <a:r>
              <a:rPr lang="en-US" dirty="0">
                <a:solidFill>
                  <a:schemeClr val="tx2"/>
                </a:solidFill>
              </a:rPr>
              <a:t>=(3+1)/(32+10)=4/42=</a:t>
            </a:r>
            <a:r>
              <a:rPr lang="en-US" dirty="0">
                <a:solidFill>
                  <a:srgbClr val="C00000"/>
                </a:solidFill>
              </a:rPr>
              <a:t>0.0952.</a:t>
            </a:r>
          </a:p>
          <a:p>
            <a:pPr marL="0" lvl="1" indent="0">
              <a:spcBef>
                <a:spcPts val="0"/>
              </a:spcBef>
              <a:buNone/>
            </a:pPr>
            <a:r>
              <a:rPr lang="en-US" dirty="0"/>
              <a:t>Here 3 is the total number of occurrences of keyword “drink” in class E, and 32, the total number of occurrences of all the ten keywords in E, so that 42 is the size of bag of words for class E.</a:t>
            </a:r>
          </a:p>
        </p:txBody>
      </p:sp>
      <p:sp>
        <p:nvSpPr>
          <p:cNvPr id="4" name="Нижний колонтитул 3"/>
          <p:cNvSpPr>
            <a:spLocks noGrp="1"/>
          </p:cNvSpPr>
          <p:nvPr>
            <p:ph type="ftr" sz="quarter" idx="11"/>
          </p:nvPr>
        </p:nvSpPr>
        <p:spPr/>
        <p:txBody>
          <a:bodyPr/>
          <a:lstStyle/>
          <a:p>
            <a:r>
              <a:rPr lang="en-US"/>
              <a:t>BacDataAnalysis_4_2024</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t>17</a:t>
            </a:fld>
            <a:endParaRPr lang="ru-RU"/>
          </a:p>
        </p:txBody>
      </p:sp>
      <p:graphicFrame>
        <p:nvGraphicFramePr>
          <p:cNvPr id="6" name="Таблица 5"/>
          <p:cNvGraphicFramePr>
            <a:graphicFrameLocks noGrp="1"/>
          </p:cNvGraphicFramePr>
          <p:nvPr>
            <p:extLst>
              <p:ext uri="{D42A27DB-BD31-4B8C-83A1-F6EECF244321}">
                <p14:modId xmlns:p14="http://schemas.microsoft.com/office/powerpoint/2010/main" val="2517061698"/>
              </p:ext>
            </p:extLst>
          </p:nvPr>
        </p:nvGraphicFramePr>
        <p:xfrm>
          <a:off x="179512" y="2492896"/>
          <a:ext cx="8352928" cy="2085876"/>
        </p:xfrm>
        <a:graphic>
          <a:graphicData uri="http://schemas.openxmlformats.org/drawingml/2006/table">
            <a:tbl>
              <a:tblPr firstRow="1" firstCol="1" lastRow="1" lastCol="1" bandRow="1" bandCol="1">
                <a:tableStyleId>{5C22544A-7EE6-4342-B048-85BDC9FD1C3A}</a:tableStyleId>
              </a:tblPr>
              <a:tblGrid>
                <a:gridCol w="720080">
                  <a:extLst>
                    <a:ext uri="{9D8B030D-6E8A-4147-A177-3AD203B41FA5}">
                      <a16:colId xmlns:a16="http://schemas.microsoft.com/office/drawing/2014/main" val="20000"/>
                    </a:ext>
                  </a:extLst>
                </a:gridCol>
                <a:gridCol w="7632848">
                  <a:extLst>
                    <a:ext uri="{9D8B030D-6E8A-4147-A177-3AD203B41FA5}">
                      <a16:colId xmlns:a16="http://schemas.microsoft.com/office/drawing/2014/main" val="20001"/>
                    </a:ext>
                  </a:extLst>
                </a:gridCol>
              </a:tblGrid>
              <a:tr h="404499">
                <a:tc rowSpan="2">
                  <a:txBody>
                    <a:bodyPr/>
                    <a:lstStyle/>
                    <a:p>
                      <a:pPr indent="151130" algn="just" hangingPunct="0">
                        <a:lnSpc>
                          <a:spcPts val="1200"/>
                        </a:lnSpc>
                        <a:spcAft>
                          <a:spcPts val="0"/>
                        </a:spcAft>
                      </a:pPr>
                      <a:r>
                        <a:rPr lang="en-US" sz="1800" dirty="0">
                          <a:effectLst/>
                        </a:rPr>
                        <a:t>  </a:t>
                      </a:r>
                    </a:p>
                    <a:p>
                      <a:pPr indent="151130" algn="just" hangingPunct="0">
                        <a:lnSpc>
                          <a:spcPts val="1200"/>
                        </a:lnSpc>
                        <a:spcAft>
                          <a:spcPts val="0"/>
                        </a:spcAft>
                      </a:pPr>
                      <a:r>
                        <a:rPr lang="en-US" sz="1800" dirty="0">
                          <a:effectLst/>
                        </a:rPr>
                        <a:t>Class</a:t>
                      </a:r>
                      <a:endParaRPr lang="ru-RU" sz="1800" dirty="0">
                        <a:effectLst/>
                        <a:latin typeface="Times"/>
                        <a:ea typeface="Times New Roman"/>
                        <a:cs typeface="Times New Roman"/>
                      </a:endParaRPr>
                    </a:p>
                  </a:txBody>
                  <a:tcPr marL="0" marR="0" marT="0" marB="0"/>
                </a:tc>
                <a:tc>
                  <a:txBody>
                    <a:bodyPr/>
                    <a:lstStyle/>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                                Probabilities of keywords within classes</a:t>
                      </a:r>
                    </a:p>
                    <a:p>
                      <a:pPr indent="151130" algn="just" hangingPunct="0">
                        <a:lnSpc>
                          <a:spcPts val="1200"/>
                        </a:lnSpc>
                        <a:spcAft>
                          <a:spcPts val="0"/>
                        </a:spcAft>
                      </a:pPr>
                      <a:endParaRPr lang="ru-RU" sz="1800" dirty="0">
                        <a:effectLst/>
                        <a:latin typeface="Times"/>
                        <a:ea typeface="Times New Roman"/>
                        <a:cs typeface="Times New Roman"/>
                      </a:endParaRPr>
                    </a:p>
                  </a:txBody>
                  <a:tcPr marL="0" marR="0" marT="0" marB="0"/>
                </a:tc>
                <a:extLst>
                  <a:ext uri="{0D108BD9-81ED-4DB2-BD59-A6C34878D82A}">
                    <a16:rowId xmlns:a16="http://schemas.microsoft.com/office/drawing/2014/main" val="10000"/>
                  </a:ext>
                </a:extLst>
              </a:tr>
              <a:tr h="404499">
                <a:tc vMerge="1">
                  <a:txBody>
                    <a:bodyPr/>
                    <a:lstStyle/>
                    <a:p>
                      <a:endParaRPr lang="ru-RU"/>
                    </a:p>
                  </a:txBody>
                  <a:tcPr/>
                </a:tc>
                <a:tc>
                  <a:txBody>
                    <a:bodyPr/>
                    <a:lstStyle/>
                    <a:p>
                      <a:pPr indent="151130" algn="just" hangingPunct="0">
                        <a:lnSpc>
                          <a:spcPts val="1200"/>
                        </a:lnSpc>
                        <a:spcAft>
                          <a:spcPts val="0"/>
                        </a:spcAft>
                      </a:pPr>
                      <a:r>
                        <a:rPr lang="en-US" sz="1800" dirty="0">
                          <a:effectLst/>
                        </a:rPr>
                        <a:t>   </a:t>
                      </a:r>
                    </a:p>
                    <a:p>
                      <a:pPr indent="151130" algn="just" hangingPunct="0">
                        <a:lnSpc>
                          <a:spcPts val="1200"/>
                        </a:lnSpc>
                        <a:spcAft>
                          <a:spcPts val="0"/>
                        </a:spcAft>
                      </a:pPr>
                      <a:r>
                        <a:rPr lang="en-US" sz="1800" dirty="0">
                          <a:effectLst/>
                        </a:rPr>
                        <a:t>drink     equal     fuel      play    popular   price    relief    talent      tax    woman</a:t>
                      </a:r>
                    </a:p>
                    <a:p>
                      <a:pPr indent="151130" algn="just" hangingPunct="0">
                        <a:lnSpc>
                          <a:spcPts val="1200"/>
                        </a:lnSpc>
                        <a:spcAft>
                          <a:spcPts val="0"/>
                        </a:spcAft>
                      </a:pPr>
                      <a:r>
                        <a:rPr lang="en-US" sz="1800" dirty="0">
                          <a:effectLst/>
                        </a:rPr>
                        <a:t>         </a:t>
                      </a:r>
                      <a:endParaRPr lang="ru-RU" sz="1800" dirty="0">
                        <a:effectLst/>
                        <a:latin typeface="Times"/>
                        <a:ea typeface="Times New Roman"/>
                        <a:cs typeface="Times New Roman"/>
                      </a:endParaRPr>
                    </a:p>
                  </a:txBody>
                  <a:tcPr marL="0" marR="0" marT="0" marB="0"/>
                </a:tc>
                <a:extLst>
                  <a:ext uri="{0D108BD9-81ED-4DB2-BD59-A6C34878D82A}">
                    <a16:rowId xmlns:a16="http://schemas.microsoft.com/office/drawing/2014/main" val="10001"/>
                  </a:ext>
                </a:extLst>
              </a:tr>
              <a:tr h="1135217">
                <a:tc>
                  <a:txBody>
                    <a:bodyPr/>
                    <a:lstStyle/>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F</a:t>
                      </a:r>
                    </a:p>
                    <a:p>
                      <a:pPr indent="151130" algn="just" hangingPunct="0">
                        <a:lnSpc>
                          <a:spcPts val="1200"/>
                        </a:lnSpc>
                        <a:spcAft>
                          <a:spcPts val="0"/>
                        </a:spcAft>
                      </a:pPr>
                      <a:endParaRPr lang="ru-RU" sz="1800" dirty="0">
                        <a:effectLst/>
                      </a:endParaRPr>
                    </a:p>
                    <a:p>
                      <a:pPr indent="151130" algn="just" hangingPunct="0">
                        <a:lnSpc>
                          <a:spcPts val="1200"/>
                        </a:lnSpc>
                        <a:spcAft>
                          <a:spcPts val="0"/>
                        </a:spcAft>
                      </a:pPr>
                      <a:r>
                        <a:rPr lang="en-US" sz="1800" dirty="0">
                          <a:effectLst/>
                        </a:rPr>
                        <a:t>E</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H</a:t>
                      </a:r>
                      <a:endParaRPr lang="ru-RU" sz="2400" dirty="0">
                        <a:effectLst/>
                        <a:latin typeface="+mn-lt"/>
                        <a:ea typeface="Times New Roman"/>
                        <a:cs typeface="Times New Roman"/>
                      </a:endParaRPr>
                    </a:p>
                  </a:txBody>
                  <a:tcPr marL="0" marR="0" marT="0" marB="0"/>
                </a:tc>
                <a:tc>
                  <a:txBody>
                    <a:bodyPr/>
                    <a:lstStyle/>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 0.108   0.162    0.027    0.081    0.081    0.108    0.027    0.162    0.027    0.216</a:t>
                      </a: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 </a:t>
                      </a:r>
                      <a:r>
                        <a:rPr lang="en-US" sz="1800" dirty="0">
                          <a:solidFill>
                            <a:srgbClr val="C00000"/>
                          </a:solidFill>
                          <a:effectLst/>
                        </a:rPr>
                        <a:t>0.095  </a:t>
                      </a:r>
                      <a:r>
                        <a:rPr lang="en-US" sz="1800" dirty="0">
                          <a:effectLst/>
                        </a:rPr>
                        <a:t> 0.071    0.095    0.167    0.167    0.071    0.095    0.143    0.048    0.048</a:t>
                      </a: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 0.049   0.024    0.171    0.098    0.098    0.195    0.146    0.024    0.171    0.024</a:t>
                      </a:r>
                    </a:p>
                  </a:txBody>
                  <a:tcPr marL="0" marR="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2570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3980"/>
            <a:ext cx="8754176" cy="490384"/>
          </a:xfrm>
        </p:spPr>
        <p:txBody>
          <a:bodyPr>
            <a:normAutofit fontScale="90000"/>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Probabilities of keywords, 7</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3" name="Content Placeholder 2"/>
          <p:cNvSpPr>
            <a:spLocks noGrp="1"/>
          </p:cNvSpPr>
          <p:nvPr>
            <p:ph sz="half" idx="1"/>
          </p:nvPr>
        </p:nvSpPr>
        <p:spPr>
          <a:xfrm>
            <a:off x="107504" y="548680"/>
            <a:ext cx="9036496" cy="6309320"/>
          </a:xfrm>
        </p:spPr>
        <p:txBody>
          <a:bodyPr>
            <a:normAutofit/>
          </a:bodyPr>
          <a:lstStyle/>
          <a:p>
            <a:pPr marL="0" lvl="1" indent="0">
              <a:spcBef>
                <a:spcPts val="0"/>
              </a:spcBef>
              <a:buNone/>
            </a:pPr>
            <a:r>
              <a:rPr lang="en-US" dirty="0">
                <a:latin typeface="Times New Roman" panose="02020603050405020304" pitchFamily="18" charset="0"/>
                <a:cs typeface="Times New Roman" panose="02020603050405020304" pitchFamily="18" charset="0"/>
              </a:rPr>
              <a:t>A crucial part of Naïve Bayes algorithm:</a:t>
            </a:r>
          </a:p>
          <a:p>
            <a:pPr marL="0" lvl="1" indent="0">
              <a:spcBef>
                <a:spcPts val="0"/>
              </a:spcBef>
              <a:buNone/>
            </a:pPr>
            <a:endParaRPr lang="en-US" dirty="0">
              <a:latin typeface="Times New Roman" panose="02020603050405020304" pitchFamily="18" charset="0"/>
              <a:cs typeface="Times New Roman" panose="02020603050405020304" pitchFamily="18" charset="0"/>
            </a:endParaRPr>
          </a:p>
          <a:p>
            <a:pPr marL="0" lvl="1" indent="0">
              <a:spcBef>
                <a:spcPts val="0"/>
              </a:spcBef>
              <a:buNone/>
            </a:pPr>
            <a:endParaRPr lang="en-US" dirty="0">
              <a:latin typeface="Times New Roman" panose="02020603050405020304" pitchFamily="18" charset="0"/>
              <a:cs typeface="Times New Roman" panose="02020603050405020304" pitchFamily="18" charset="0"/>
            </a:endParaRPr>
          </a:p>
          <a:p>
            <a:pPr marL="0" lvl="1" indent="0">
              <a:spcBef>
                <a:spcPts val="0"/>
              </a:spcBef>
              <a:buNone/>
            </a:pPr>
            <a:endParaRPr lang="en-US" dirty="0">
              <a:latin typeface="Times New Roman" panose="02020603050405020304" pitchFamily="18" charset="0"/>
              <a:cs typeface="Times New Roman" panose="02020603050405020304" pitchFamily="18" charset="0"/>
            </a:endParaRPr>
          </a:p>
          <a:p>
            <a:pPr marL="0" lvl="1" indent="0">
              <a:spcBef>
                <a:spcPts val="0"/>
              </a:spcBef>
              <a:buNone/>
            </a:pPr>
            <a:endParaRPr lang="en-US" dirty="0">
              <a:latin typeface="Times New Roman" panose="02020603050405020304" pitchFamily="18" charset="0"/>
              <a:cs typeface="Times New Roman" panose="02020603050405020304" pitchFamily="18" charset="0"/>
            </a:endParaRPr>
          </a:p>
          <a:p>
            <a:pPr marL="0" lvl="1" indent="0">
              <a:spcBef>
                <a:spcPts val="0"/>
              </a:spcBef>
              <a:buNone/>
            </a:pPr>
            <a:endParaRPr lang="en-US" dirty="0">
              <a:latin typeface="Times New Roman" panose="02020603050405020304" pitchFamily="18" charset="0"/>
              <a:cs typeface="Times New Roman" panose="02020603050405020304" pitchFamily="18" charset="0"/>
            </a:endParaRPr>
          </a:p>
          <a:p>
            <a:pPr marL="0" lvl="1" indent="0">
              <a:spcBef>
                <a:spcPts val="0"/>
              </a:spcBef>
              <a:buNone/>
            </a:pPr>
            <a:endParaRPr lang="en-US" dirty="0">
              <a:latin typeface="Times New Roman" panose="02020603050405020304" pitchFamily="18" charset="0"/>
              <a:cs typeface="Times New Roman" panose="02020603050405020304" pitchFamily="18" charset="0"/>
            </a:endParaRPr>
          </a:p>
          <a:p>
            <a:pPr marL="0" lvl="1" indent="0">
              <a:spcBef>
                <a:spcPts val="0"/>
              </a:spcBef>
              <a:buNone/>
            </a:pPr>
            <a:endParaRPr lang="en-US" b="1" dirty="0">
              <a:cs typeface="Times New Roman" panose="02020603050405020304" pitchFamily="18" charset="0"/>
            </a:endParaRPr>
          </a:p>
          <a:p>
            <a:pPr marL="0" lvl="1" indent="0">
              <a:spcBef>
                <a:spcPts val="0"/>
              </a:spcBef>
              <a:buNone/>
            </a:pPr>
            <a:r>
              <a:rPr lang="en-US" b="1" dirty="0">
                <a:cs typeface="Times New Roman" panose="02020603050405020304" pitchFamily="18" charset="0"/>
              </a:rPr>
              <a:t>Take logarithms (natural here) of the probabilities above expressed in hundredth (to make all the logarithms positive):</a:t>
            </a:r>
          </a:p>
          <a:p>
            <a:pPr marL="0" lvl="1" indent="0">
              <a:spcBef>
                <a:spcPts val="0"/>
              </a:spcBef>
              <a:buNone/>
            </a:pPr>
            <a:endParaRPr lang="en-US" sz="3200" b="1" dirty="0">
              <a:latin typeface="Times New Roman" panose="02020603050405020304" pitchFamily="18" charset="0"/>
              <a:cs typeface="Times New Roman" panose="02020603050405020304" pitchFamily="18" charset="0"/>
            </a:endParaRPr>
          </a:p>
          <a:p>
            <a:pPr marL="0" lvl="1" indent="0">
              <a:spcBef>
                <a:spcPts val="0"/>
              </a:spcBef>
              <a:buNone/>
            </a:pPr>
            <a:endParaRPr lang="en-US" dirty="0">
              <a:latin typeface="Times New Roman" panose="02020603050405020304" pitchFamily="18" charset="0"/>
              <a:cs typeface="Times New Roman" panose="02020603050405020304" pitchFamily="18" charset="0"/>
            </a:endParaRPr>
          </a:p>
          <a:p>
            <a:pPr marL="0" lvl="1" indent="0">
              <a:spcBef>
                <a:spcPts val="0"/>
              </a:spcBef>
              <a:buNone/>
            </a:pPr>
            <a:endParaRPr lang="en-US" dirty="0">
              <a:latin typeface="Times New Roman" panose="02020603050405020304" pitchFamily="18" charset="0"/>
              <a:cs typeface="Times New Roman" panose="02020603050405020304" pitchFamily="18" charset="0"/>
            </a:endParaRPr>
          </a:p>
          <a:p>
            <a:pPr marL="0" lvl="1" indent="0">
              <a:spcBef>
                <a:spcPts val="0"/>
              </a:spcBef>
              <a:buNone/>
            </a:pPr>
            <a:r>
              <a:rPr lang="en-US" dirty="0">
                <a:latin typeface="Times New Roman" panose="02020603050405020304" pitchFamily="18" charset="0"/>
                <a:cs typeface="Times New Roman" panose="02020603050405020304" pitchFamily="18" charset="0"/>
              </a:rPr>
              <a:t> </a:t>
            </a:r>
          </a:p>
          <a:p>
            <a:pPr marL="0" lvl="1" indent="0">
              <a:spcBef>
                <a:spcPts val="0"/>
              </a:spcBef>
              <a:buNone/>
            </a:pPr>
            <a:endParaRPr lang="en-US" sz="2800" b="1" dirty="0">
              <a:solidFill>
                <a:schemeClr val="tx2"/>
              </a:solidFill>
              <a:cs typeface="Times New Roman" panose="02020603050405020304" pitchFamily="18" charset="0"/>
            </a:endParaRPr>
          </a:p>
          <a:p>
            <a:pPr marL="0" lvl="1" indent="0">
              <a:spcBef>
                <a:spcPts val="0"/>
              </a:spcBef>
              <a:buNone/>
            </a:pPr>
            <a:endParaRPr lang="en-US" b="1" dirty="0">
              <a:solidFill>
                <a:srgbClr val="C00000"/>
              </a:solidFill>
              <a:cs typeface="Times New Roman" panose="02020603050405020304" pitchFamily="18" charset="0"/>
            </a:endParaRPr>
          </a:p>
          <a:p>
            <a:pPr marL="0" lvl="1" indent="0">
              <a:spcBef>
                <a:spcPts val="0"/>
              </a:spcBef>
              <a:buNone/>
            </a:pPr>
            <a:endParaRPr lang="ru-RU" b="1" dirty="0">
              <a:solidFill>
                <a:srgbClr val="C00000"/>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p:txBody>
      </p:sp>
      <p:sp>
        <p:nvSpPr>
          <p:cNvPr id="4" name="Нижний колонтитул 3"/>
          <p:cNvSpPr>
            <a:spLocks noGrp="1"/>
          </p:cNvSpPr>
          <p:nvPr>
            <p:ph type="ftr" sz="quarter" idx="11"/>
          </p:nvPr>
        </p:nvSpPr>
        <p:spPr/>
        <p:txBody>
          <a:bodyPr/>
          <a:lstStyle/>
          <a:p>
            <a:r>
              <a:rPr lang="en-US"/>
              <a:t>BacDataAnalysis_4_2024</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t>18</a:t>
            </a:fld>
            <a:endParaRPr lang="ru-RU"/>
          </a:p>
        </p:txBody>
      </p:sp>
      <p:graphicFrame>
        <p:nvGraphicFramePr>
          <p:cNvPr id="6" name="Таблица 5"/>
          <p:cNvGraphicFramePr>
            <a:graphicFrameLocks noGrp="1"/>
          </p:cNvGraphicFramePr>
          <p:nvPr>
            <p:extLst>
              <p:ext uri="{D42A27DB-BD31-4B8C-83A1-F6EECF244321}">
                <p14:modId xmlns:p14="http://schemas.microsoft.com/office/powerpoint/2010/main" val="2666461056"/>
              </p:ext>
            </p:extLst>
          </p:nvPr>
        </p:nvGraphicFramePr>
        <p:xfrm>
          <a:off x="323528" y="4365104"/>
          <a:ext cx="8352928" cy="2085876"/>
        </p:xfrm>
        <a:graphic>
          <a:graphicData uri="http://schemas.openxmlformats.org/drawingml/2006/table">
            <a:tbl>
              <a:tblPr firstRow="1" firstCol="1" lastRow="1" lastCol="1" bandRow="1" bandCol="1">
                <a:tableStyleId>{5C22544A-7EE6-4342-B048-85BDC9FD1C3A}</a:tableStyleId>
              </a:tblPr>
              <a:tblGrid>
                <a:gridCol w="720080">
                  <a:extLst>
                    <a:ext uri="{9D8B030D-6E8A-4147-A177-3AD203B41FA5}">
                      <a16:colId xmlns:a16="http://schemas.microsoft.com/office/drawing/2014/main" val="20000"/>
                    </a:ext>
                  </a:extLst>
                </a:gridCol>
                <a:gridCol w="7632848">
                  <a:extLst>
                    <a:ext uri="{9D8B030D-6E8A-4147-A177-3AD203B41FA5}">
                      <a16:colId xmlns:a16="http://schemas.microsoft.com/office/drawing/2014/main" val="20001"/>
                    </a:ext>
                  </a:extLst>
                </a:gridCol>
              </a:tblGrid>
              <a:tr h="404499">
                <a:tc rowSpan="2">
                  <a:txBody>
                    <a:bodyPr/>
                    <a:lstStyle/>
                    <a:p>
                      <a:pPr indent="151130" algn="just" hangingPunct="0">
                        <a:lnSpc>
                          <a:spcPts val="1200"/>
                        </a:lnSpc>
                        <a:spcAft>
                          <a:spcPts val="0"/>
                        </a:spcAft>
                      </a:pPr>
                      <a:r>
                        <a:rPr lang="en-US" sz="1800" dirty="0">
                          <a:effectLst/>
                        </a:rPr>
                        <a:t>  </a:t>
                      </a:r>
                    </a:p>
                    <a:p>
                      <a:pPr indent="151130" algn="just" hangingPunct="0">
                        <a:lnSpc>
                          <a:spcPts val="1200"/>
                        </a:lnSpc>
                        <a:spcAft>
                          <a:spcPts val="0"/>
                        </a:spcAft>
                      </a:pPr>
                      <a:r>
                        <a:rPr lang="en-US" sz="1800" dirty="0">
                          <a:effectLst/>
                        </a:rPr>
                        <a:t>Class</a:t>
                      </a:r>
                      <a:endParaRPr lang="ru-RU" sz="1800" dirty="0">
                        <a:effectLst/>
                        <a:latin typeface="Times"/>
                        <a:ea typeface="Times New Roman"/>
                        <a:cs typeface="Times New Roman"/>
                      </a:endParaRPr>
                    </a:p>
                  </a:txBody>
                  <a:tcPr marL="0" marR="0" marT="0" marB="0"/>
                </a:tc>
                <a:tc>
                  <a:txBody>
                    <a:bodyPr/>
                    <a:lstStyle/>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   Logarithms of  within class probabilities of keywords </a:t>
                      </a:r>
                      <a:r>
                        <a:rPr lang="en-US" sz="1800" baseline="0" dirty="0">
                          <a:effectLst/>
                        </a:rPr>
                        <a:t> multiplied </a:t>
                      </a:r>
                      <a:r>
                        <a:rPr lang="en-US" sz="1800" dirty="0">
                          <a:effectLst/>
                        </a:rPr>
                        <a:t> by 100</a:t>
                      </a:r>
                    </a:p>
                    <a:p>
                      <a:pPr indent="151130" algn="just" hangingPunct="0">
                        <a:lnSpc>
                          <a:spcPts val="1200"/>
                        </a:lnSpc>
                        <a:spcAft>
                          <a:spcPts val="0"/>
                        </a:spcAft>
                      </a:pPr>
                      <a:endParaRPr lang="ru-RU" sz="1800" dirty="0">
                        <a:effectLst/>
                        <a:latin typeface="Times"/>
                        <a:ea typeface="Times New Roman"/>
                        <a:cs typeface="Times New Roman"/>
                      </a:endParaRPr>
                    </a:p>
                  </a:txBody>
                  <a:tcPr marL="0" marR="0" marT="0" marB="0"/>
                </a:tc>
                <a:extLst>
                  <a:ext uri="{0D108BD9-81ED-4DB2-BD59-A6C34878D82A}">
                    <a16:rowId xmlns:a16="http://schemas.microsoft.com/office/drawing/2014/main" val="10000"/>
                  </a:ext>
                </a:extLst>
              </a:tr>
              <a:tr h="404499">
                <a:tc vMerge="1">
                  <a:txBody>
                    <a:bodyPr/>
                    <a:lstStyle/>
                    <a:p>
                      <a:endParaRPr lang="ru-RU"/>
                    </a:p>
                  </a:txBody>
                  <a:tcPr/>
                </a:tc>
                <a:tc>
                  <a:txBody>
                    <a:bodyPr/>
                    <a:lstStyle/>
                    <a:p>
                      <a:pPr indent="151130" algn="just" hangingPunct="0">
                        <a:lnSpc>
                          <a:spcPts val="1200"/>
                        </a:lnSpc>
                        <a:spcAft>
                          <a:spcPts val="0"/>
                        </a:spcAft>
                      </a:pPr>
                      <a:r>
                        <a:rPr lang="en-US" sz="1800" dirty="0">
                          <a:effectLst/>
                        </a:rPr>
                        <a:t>   </a:t>
                      </a:r>
                    </a:p>
                    <a:p>
                      <a:pPr indent="151130" algn="just" hangingPunct="0">
                        <a:lnSpc>
                          <a:spcPts val="1200"/>
                        </a:lnSpc>
                        <a:spcAft>
                          <a:spcPts val="0"/>
                        </a:spcAft>
                      </a:pPr>
                      <a:r>
                        <a:rPr lang="en-US" sz="1800" dirty="0">
                          <a:effectLst/>
                        </a:rPr>
                        <a:t>drink     equal     fuel      play    popular   price    relief    talent      tax    woman</a:t>
                      </a:r>
                    </a:p>
                    <a:p>
                      <a:pPr indent="151130" algn="just" hangingPunct="0">
                        <a:lnSpc>
                          <a:spcPts val="1200"/>
                        </a:lnSpc>
                        <a:spcAft>
                          <a:spcPts val="0"/>
                        </a:spcAft>
                      </a:pPr>
                      <a:r>
                        <a:rPr lang="en-US" sz="1800" dirty="0">
                          <a:effectLst/>
                        </a:rPr>
                        <a:t>         </a:t>
                      </a:r>
                      <a:endParaRPr lang="ru-RU" sz="1800" dirty="0">
                        <a:effectLst/>
                        <a:latin typeface="Times"/>
                        <a:ea typeface="Times New Roman"/>
                        <a:cs typeface="Times New Roman"/>
                      </a:endParaRPr>
                    </a:p>
                  </a:txBody>
                  <a:tcPr marL="0" marR="0" marT="0" marB="0"/>
                </a:tc>
                <a:extLst>
                  <a:ext uri="{0D108BD9-81ED-4DB2-BD59-A6C34878D82A}">
                    <a16:rowId xmlns:a16="http://schemas.microsoft.com/office/drawing/2014/main" val="10001"/>
                  </a:ext>
                </a:extLst>
              </a:tr>
              <a:tr h="1135217">
                <a:tc>
                  <a:txBody>
                    <a:bodyPr/>
                    <a:lstStyle/>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F</a:t>
                      </a:r>
                    </a:p>
                    <a:p>
                      <a:pPr indent="151130" algn="just" hangingPunct="0">
                        <a:lnSpc>
                          <a:spcPts val="1200"/>
                        </a:lnSpc>
                        <a:spcAft>
                          <a:spcPts val="0"/>
                        </a:spcAft>
                      </a:pPr>
                      <a:endParaRPr lang="ru-RU" sz="1800" dirty="0">
                        <a:effectLst/>
                      </a:endParaRPr>
                    </a:p>
                    <a:p>
                      <a:pPr indent="151130" algn="just" hangingPunct="0">
                        <a:lnSpc>
                          <a:spcPts val="1200"/>
                        </a:lnSpc>
                        <a:spcAft>
                          <a:spcPts val="0"/>
                        </a:spcAft>
                      </a:pPr>
                      <a:r>
                        <a:rPr lang="en-US" sz="1800" dirty="0">
                          <a:effectLst/>
                        </a:rPr>
                        <a:t>E</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H</a:t>
                      </a:r>
                      <a:endParaRPr lang="ru-RU" sz="2400" dirty="0">
                        <a:effectLst/>
                        <a:latin typeface="+mn-lt"/>
                        <a:ea typeface="Times New Roman"/>
                        <a:cs typeface="Times New Roman"/>
                      </a:endParaRPr>
                    </a:p>
                  </a:txBody>
                  <a:tcPr marL="0" marR="0" marT="0" marB="0"/>
                </a:tc>
                <a:tc>
                  <a:txBody>
                    <a:bodyPr/>
                    <a:lstStyle/>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 2.380    2.786    0.994    2.093    2.093    2.380    0.994    2.786    0.994    3.074</a:t>
                      </a: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 2.254    1.966    2.254    2.813    2.813    1.966    2.254    2.659    1.561    1.561</a:t>
                      </a:r>
                    </a:p>
                    <a:p>
                      <a:pPr indent="151130" algn="just" hangingPunct="0">
                        <a:lnSpc>
                          <a:spcPts val="1200"/>
                        </a:lnSpc>
                        <a:spcAft>
                          <a:spcPts val="0"/>
                        </a:spcAft>
                      </a:pPr>
                      <a:r>
                        <a:rPr lang="en-US" sz="1800" dirty="0">
                          <a:effectLst/>
                        </a:rPr>
                        <a:t>   </a:t>
                      </a:r>
                    </a:p>
                    <a:p>
                      <a:pPr indent="151130" algn="just" hangingPunct="0">
                        <a:lnSpc>
                          <a:spcPts val="1200"/>
                        </a:lnSpc>
                        <a:spcAft>
                          <a:spcPts val="0"/>
                        </a:spcAft>
                      </a:pPr>
                      <a:r>
                        <a:rPr lang="en-US" sz="1800" dirty="0">
                          <a:effectLst/>
                        </a:rPr>
                        <a:t> 1.585    0.892    2.838    2.278    2.278    2.971    2.683    0.892    2.838    0.892</a:t>
                      </a:r>
                    </a:p>
                  </a:txBody>
                  <a:tcPr marL="0" marR="0" marT="0" marB="0"/>
                </a:tc>
                <a:extLst>
                  <a:ext uri="{0D108BD9-81ED-4DB2-BD59-A6C34878D82A}">
                    <a16:rowId xmlns:a16="http://schemas.microsoft.com/office/drawing/2014/main" val="10002"/>
                  </a:ext>
                </a:extLst>
              </a:tr>
            </a:tbl>
          </a:graphicData>
        </a:graphic>
      </p:graphicFrame>
      <p:graphicFrame>
        <p:nvGraphicFramePr>
          <p:cNvPr id="7" name="Таблица 6"/>
          <p:cNvGraphicFramePr>
            <a:graphicFrameLocks noGrp="1"/>
          </p:cNvGraphicFramePr>
          <p:nvPr>
            <p:extLst>
              <p:ext uri="{D42A27DB-BD31-4B8C-83A1-F6EECF244321}">
                <p14:modId xmlns:p14="http://schemas.microsoft.com/office/powerpoint/2010/main" val="506656520"/>
              </p:ext>
            </p:extLst>
          </p:nvPr>
        </p:nvGraphicFramePr>
        <p:xfrm>
          <a:off x="251520" y="1052736"/>
          <a:ext cx="8352928" cy="2085876"/>
        </p:xfrm>
        <a:graphic>
          <a:graphicData uri="http://schemas.openxmlformats.org/drawingml/2006/table">
            <a:tbl>
              <a:tblPr firstRow="1" firstCol="1" lastRow="1" lastCol="1" bandRow="1" bandCol="1">
                <a:tableStyleId>{5C22544A-7EE6-4342-B048-85BDC9FD1C3A}</a:tableStyleId>
              </a:tblPr>
              <a:tblGrid>
                <a:gridCol w="720080">
                  <a:extLst>
                    <a:ext uri="{9D8B030D-6E8A-4147-A177-3AD203B41FA5}">
                      <a16:colId xmlns:a16="http://schemas.microsoft.com/office/drawing/2014/main" val="20000"/>
                    </a:ext>
                  </a:extLst>
                </a:gridCol>
                <a:gridCol w="7632848">
                  <a:extLst>
                    <a:ext uri="{9D8B030D-6E8A-4147-A177-3AD203B41FA5}">
                      <a16:colId xmlns:a16="http://schemas.microsoft.com/office/drawing/2014/main" val="20001"/>
                    </a:ext>
                  </a:extLst>
                </a:gridCol>
              </a:tblGrid>
              <a:tr h="404499">
                <a:tc rowSpan="2">
                  <a:txBody>
                    <a:bodyPr/>
                    <a:lstStyle/>
                    <a:p>
                      <a:pPr indent="151130" algn="just" hangingPunct="0">
                        <a:lnSpc>
                          <a:spcPts val="1200"/>
                        </a:lnSpc>
                        <a:spcAft>
                          <a:spcPts val="0"/>
                        </a:spcAft>
                      </a:pPr>
                      <a:r>
                        <a:rPr lang="en-US" sz="1800" dirty="0">
                          <a:effectLst/>
                        </a:rPr>
                        <a:t>  </a:t>
                      </a:r>
                    </a:p>
                    <a:p>
                      <a:pPr indent="151130" algn="just" hangingPunct="0">
                        <a:lnSpc>
                          <a:spcPts val="1200"/>
                        </a:lnSpc>
                        <a:spcAft>
                          <a:spcPts val="0"/>
                        </a:spcAft>
                      </a:pPr>
                      <a:r>
                        <a:rPr lang="en-US" sz="1800" dirty="0">
                          <a:effectLst/>
                        </a:rPr>
                        <a:t>Class</a:t>
                      </a:r>
                      <a:endParaRPr lang="ru-RU" sz="1800" dirty="0">
                        <a:effectLst/>
                        <a:latin typeface="Times"/>
                        <a:ea typeface="Times New Roman"/>
                        <a:cs typeface="Times New Roman"/>
                      </a:endParaRPr>
                    </a:p>
                  </a:txBody>
                  <a:tcPr marL="0" marR="0" marT="0" marB="0"/>
                </a:tc>
                <a:tc>
                  <a:txBody>
                    <a:bodyPr/>
                    <a:lstStyle/>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                                 Within class probabilities of keywords</a:t>
                      </a:r>
                    </a:p>
                    <a:p>
                      <a:pPr indent="151130" algn="just" hangingPunct="0">
                        <a:lnSpc>
                          <a:spcPts val="1200"/>
                        </a:lnSpc>
                        <a:spcAft>
                          <a:spcPts val="0"/>
                        </a:spcAft>
                      </a:pPr>
                      <a:endParaRPr lang="ru-RU" sz="1800" dirty="0">
                        <a:effectLst/>
                        <a:latin typeface="Times"/>
                        <a:ea typeface="Times New Roman"/>
                        <a:cs typeface="Times New Roman"/>
                      </a:endParaRPr>
                    </a:p>
                  </a:txBody>
                  <a:tcPr marL="0" marR="0" marT="0" marB="0"/>
                </a:tc>
                <a:extLst>
                  <a:ext uri="{0D108BD9-81ED-4DB2-BD59-A6C34878D82A}">
                    <a16:rowId xmlns:a16="http://schemas.microsoft.com/office/drawing/2014/main" val="10000"/>
                  </a:ext>
                </a:extLst>
              </a:tr>
              <a:tr h="404499">
                <a:tc vMerge="1">
                  <a:txBody>
                    <a:bodyPr/>
                    <a:lstStyle/>
                    <a:p>
                      <a:endParaRPr lang="ru-RU"/>
                    </a:p>
                  </a:txBody>
                  <a:tcPr/>
                </a:tc>
                <a:tc>
                  <a:txBody>
                    <a:bodyPr/>
                    <a:lstStyle/>
                    <a:p>
                      <a:pPr indent="151130" algn="just" hangingPunct="0">
                        <a:lnSpc>
                          <a:spcPts val="1200"/>
                        </a:lnSpc>
                        <a:spcAft>
                          <a:spcPts val="0"/>
                        </a:spcAft>
                      </a:pPr>
                      <a:r>
                        <a:rPr lang="en-US" sz="1800" dirty="0">
                          <a:effectLst/>
                        </a:rPr>
                        <a:t>   </a:t>
                      </a:r>
                    </a:p>
                    <a:p>
                      <a:pPr indent="151130" algn="just" hangingPunct="0">
                        <a:lnSpc>
                          <a:spcPts val="1200"/>
                        </a:lnSpc>
                        <a:spcAft>
                          <a:spcPts val="0"/>
                        </a:spcAft>
                      </a:pPr>
                      <a:r>
                        <a:rPr lang="en-US" sz="1800" dirty="0">
                          <a:effectLst/>
                        </a:rPr>
                        <a:t>drink     equal     fuel      play    popular   price    relief    talent      tax    woman</a:t>
                      </a:r>
                    </a:p>
                    <a:p>
                      <a:pPr indent="151130" algn="just" hangingPunct="0">
                        <a:lnSpc>
                          <a:spcPts val="1200"/>
                        </a:lnSpc>
                        <a:spcAft>
                          <a:spcPts val="0"/>
                        </a:spcAft>
                      </a:pPr>
                      <a:r>
                        <a:rPr lang="en-US" sz="1800" dirty="0">
                          <a:effectLst/>
                        </a:rPr>
                        <a:t>         </a:t>
                      </a:r>
                      <a:endParaRPr lang="ru-RU" sz="1800" dirty="0">
                        <a:effectLst/>
                        <a:latin typeface="Times"/>
                        <a:ea typeface="Times New Roman"/>
                        <a:cs typeface="Times New Roman"/>
                      </a:endParaRPr>
                    </a:p>
                  </a:txBody>
                  <a:tcPr marL="0" marR="0" marT="0" marB="0"/>
                </a:tc>
                <a:extLst>
                  <a:ext uri="{0D108BD9-81ED-4DB2-BD59-A6C34878D82A}">
                    <a16:rowId xmlns:a16="http://schemas.microsoft.com/office/drawing/2014/main" val="10001"/>
                  </a:ext>
                </a:extLst>
              </a:tr>
              <a:tr h="1135217">
                <a:tc>
                  <a:txBody>
                    <a:bodyPr/>
                    <a:lstStyle/>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F</a:t>
                      </a:r>
                    </a:p>
                    <a:p>
                      <a:pPr indent="151130" algn="just" hangingPunct="0">
                        <a:lnSpc>
                          <a:spcPts val="1200"/>
                        </a:lnSpc>
                        <a:spcAft>
                          <a:spcPts val="0"/>
                        </a:spcAft>
                      </a:pPr>
                      <a:endParaRPr lang="ru-RU" sz="1800" dirty="0">
                        <a:effectLst/>
                      </a:endParaRPr>
                    </a:p>
                    <a:p>
                      <a:pPr indent="151130" algn="just" hangingPunct="0">
                        <a:lnSpc>
                          <a:spcPts val="1200"/>
                        </a:lnSpc>
                        <a:spcAft>
                          <a:spcPts val="0"/>
                        </a:spcAft>
                      </a:pPr>
                      <a:r>
                        <a:rPr lang="en-US" sz="1800" dirty="0">
                          <a:effectLst/>
                        </a:rPr>
                        <a:t>E</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H</a:t>
                      </a:r>
                      <a:endParaRPr lang="ru-RU" sz="2400" dirty="0">
                        <a:effectLst/>
                        <a:latin typeface="+mn-lt"/>
                        <a:ea typeface="Times New Roman"/>
                        <a:cs typeface="Times New Roman"/>
                      </a:endParaRPr>
                    </a:p>
                  </a:txBody>
                  <a:tcPr marL="0" marR="0" marT="0" marB="0"/>
                </a:tc>
                <a:tc>
                  <a:txBody>
                    <a:bodyPr/>
                    <a:lstStyle/>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 0.108   0.162    0.027    0.081    0.081    0.108    0.027    0.162    0.027    0.216</a:t>
                      </a: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 0.095   0.071    0.095    0.167    0.167    0.071    0.095    0.143    0.048    0.048</a:t>
                      </a: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 0.049   0.024    0.171    0.098    0.098    0.195    0.146    0.024    0.171    0.024</a:t>
                      </a:r>
                    </a:p>
                  </a:txBody>
                  <a:tcPr marL="0" marR="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931367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3980"/>
            <a:ext cx="8964488" cy="490384"/>
          </a:xfrm>
        </p:spPr>
        <p:txBody>
          <a:bodyPr>
            <a:normAutofit fontScale="90000"/>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Naïve Bayes - Final decision,1</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3" name="Content Placeholder 2"/>
          <p:cNvSpPr>
            <a:spLocks noGrp="1"/>
          </p:cNvSpPr>
          <p:nvPr>
            <p:ph sz="half" idx="1"/>
          </p:nvPr>
        </p:nvSpPr>
        <p:spPr>
          <a:xfrm>
            <a:off x="107504" y="548680"/>
            <a:ext cx="9036496" cy="6309320"/>
          </a:xfrm>
        </p:spPr>
        <p:txBody>
          <a:bodyPr>
            <a:normAutofit fontScale="25000" lnSpcReduction="20000"/>
          </a:bodyPr>
          <a:lstStyle/>
          <a:p>
            <a:pPr marL="0" lvl="1" indent="0">
              <a:spcBef>
                <a:spcPts val="0"/>
              </a:spcBef>
              <a:buNone/>
            </a:pPr>
            <a:endParaRPr lang="en-US" dirty="0">
              <a:latin typeface="Times New Roman" panose="02020603050405020304" pitchFamily="18" charset="0"/>
              <a:cs typeface="Times New Roman" panose="02020603050405020304" pitchFamily="18" charset="0"/>
            </a:endParaRPr>
          </a:p>
          <a:p>
            <a:pPr marL="0" lvl="1" indent="0">
              <a:spcBef>
                <a:spcPts val="0"/>
              </a:spcBef>
              <a:buNone/>
            </a:pPr>
            <a:endParaRPr lang="en-US" dirty="0">
              <a:latin typeface="Times New Roman" panose="02020603050405020304" pitchFamily="18" charset="0"/>
              <a:cs typeface="Times New Roman" panose="02020603050405020304" pitchFamily="18" charset="0"/>
            </a:endParaRPr>
          </a:p>
          <a:p>
            <a:pPr marL="0" lvl="1" indent="0">
              <a:spcBef>
                <a:spcPts val="0"/>
              </a:spcBef>
              <a:buNone/>
            </a:pPr>
            <a:endParaRPr lang="en-US" dirty="0">
              <a:latin typeface="Times New Roman" panose="02020603050405020304" pitchFamily="18" charset="0"/>
              <a:cs typeface="Times New Roman" panose="02020603050405020304" pitchFamily="18" charset="0"/>
            </a:endParaRPr>
          </a:p>
          <a:p>
            <a:pPr marL="0" lvl="1" indent="0">
              <a:spcBef>
                <a:spcPts val="0"/>
              </a:spcBef>
              <a:buNone/>
            </a:pPr>
            <a:endParaRPr lang="en-US" dirty="0">
              <a:latin typeface="Times New Roman" panose="02020603050405020304" pitchFamily="18" charset="0"/>
              <a:cs typeface="Times New Roman" panose="02020603050405020304" pitchFamily="18" charset="0"/>
            </a:endParaRPr>
          </a:p>
          <a:p>
            <a:pPr marL="0" lvl="1" indent="0">
              <a:spcBef>
                <a:spcPts val="0"/>
              </a:spcBef>
              <a:buNone/>
            </a:pPr>
            <a:endParaRPr lang="en-US" dirty="0">
              <a:latin typeface="Times New Roman" panose="02020603050405020304" pitchFamily="18" charset="0"/>
              <a:cs typeface="Times New Roman" panose="02020603050405020304" pitchFamily="18" charset="0"/>
            </a:endParaRPr>
          </a:p>
          <a:p>
            <a:pPr marL="0" lvl="1" indent="0">
              <a:spcBef>
                <a:spcPts val="0"/>
              </a:spcBef>
              <a:buNone/>
            </a:pPr>
            <a:endParaRPr lang="en-US" b="1" dirty="0">
              <a:cs typeface="Times New Roman" panose="02020603050405020304" pitchFamily="18" charset="0"/>
            </a:endParaRPr>
          </a:p>
          <a:p>
            <a:pPr marL="0" lvl="1" indent="0">
              <a:spcBef>
                <a:spcPts val="0"/>
              </a:spcBef>
              <a:buNone/>
            </a:pPr>
            <a:endParaRPr lang="en-US" b="1" dirty="0">
              <a:cs typeface="Times New Roman" panose="02020603050405020304" pitchFamily="18" charset="0"/>
            </a:endParaRPr>
          </a:p>
          <a:p>
            <a:pPr marL="0" lvl="1" indent="0">
              <a:spcBef>
                <a:spcPts val="0"/>
              </a:spcBef>
              <a:buNone/>
            </a:pPr>
            <a:endParaRPr lang="en-US" b="1" dirty="0">
              <a:cs typeface="Times New Roman" panose="02020603050405020304" pitchFamily="18" charset="0"/>
            </a:endParaRPr>
          </a:p>
          <a:p>
            <a:pPr marL="0" lvl="1" indent="0">
              <a:spcBef>
                <a:spcPts val="0"/>
              </a:spcBef>
              <a:buNone/>
            </a:pPr>
            <a:endParaRPr lang="en-US" b="1" dirty="0">
              <a:cs typeface="Times New Roman" panose="02020603050405020304" pitchFamily="18" charset="0"/>
            </a:endParaRPr>
          </a:p>
          <a:p>
            <a:pPr marL="0" lvl="1" indent="0">
              <a:spcBef>
                <a:spcPts val="0"/>
              </a:spcBef>
              <a:buNone/>
            </a:pPr>
            <a:endParaRPr lang="en-US" b="1" dirty="0">
              <a:cs typeface="Times New Roman" panose="02020603050405020304" pitchFamily="18" charset="0"/>
            </a:endParaRPr>
          </a:p>
          <a:p>
            <a:pPr marL="0" lvl="1" indent="0">
              <a:spcBef>
                <a:spcPts val="0"/>
              </a:spcBef>
              <a:buNone/>
            </a:pPr>
            <a:endParaRPr lang="en-US" b="1" dirty="0">
              <a:cs typeface="Times New Roman" panose="02020603050405020304" pitchFamily="18" charset="0"/>
            </a:endParaRPr>
          </a:p>
          <a:p>
            <a:pPr marL="0" lvl="1" indent="0">
              <a:spcBef>
                <a:spcPts val="0"/>
              </a:spcBef>
              <a:buNone/>
            </a:pPr>
            <a:endParaRPr lang="en-US" b="1" dirty="0">
              <a:cs typeface="Times New Roman" panose="02020603050405020304" pitchFamily="18" charset="0"/>
            </a:endParaRPr>
          </a:p>
          <a:p>
            <a:pPr marL="0" lvl="1" indent="0">
              <a:spcBef>
                <a:spcPts val="0"/>
              </a:spcBef>
              <a:buNone/>
            </a:pPr>
            <a:endParaRPr lang="en-US" b="1" dirty="0">
              <a:cs typeface="Times New Roman" panose="02020603050405020304" pitchFamily="18" charset="0"/>
            </a:endParaRPr>
          </a:p>
          <a:p>
            <a:pPr marL="0" lvl="1" indent="0">
              <a:spcBef>
                <a:spcPts val="0"/>
              </a:spcBef>
              <a:buNone/>
            </a:pPr>
            <a:endParaRPr lang="en-US" b="1" dirty="0">
              <a:cs typeface="Times New Roman" panose="02020603050405020304" pitchFamily="18" charset="0"/>
            </a:endParaRPr>
          </a:p>
          <a:p>
            <a:pPr marL="0" lvl="1" indent="0">
              <a:spcBef>
                <a:spcPts val="0"/>
              </a:spcBef>
              <a:buNone/>
            </a:pPr>
            <a:endParaRPr lang="en-US" b="1" dirty="0">
              <a:cs typeface="Times New Roman" panose="02020603050405020304" pitchFamily="18" charset="0"/>
            </a:endParaRPr>
          </a:p>
          <a:p>
            <a:pPr marL="457200" lvl="1" indent="-457200">
              <a:spcBef>
                <a:spcPts val="0"/>
              </a:spcBef>
              <a:buAutoNum type="arabicPeriod"/>
            </a:pPr>
            <a:endParaRPr lang="en-US" sz="3800" dirty="0">
              <a:latin typeface="Times New Roman" panose="02020603050405020304" pitchFamily="18" charset="0"/>
              <a:cs typeface="Times New Roman" panose="02020603050405020304" pitchFamily="18" charset="0"/>
            </a:endParaRPr>
          </a:p>
          <a:p>
            <a:pPr marL="457200" lvl="1" indent="-457200">
              <a:spcBef>
                <a:spcPts val="0"/>
              </a:spcBef>
              <a:buAutoNum type="arabicPeriod"/>
            </a:pPr>
            <a:endParaRPr lang="en-US" sz="3800" dirty="0">
              <a:latin typeface="Times New Roman" panose="02020603050405020304" pitchFamily="18" charset="0"/>
              <a:cs typeface="Times New Roman" panose="02020603050405020304" pitchFamily="18" charset="0"/>
            </a:endParaRPr>
          </a:p>
          <a:p>
            <a:pPr marL="457200" lvl="1" indent="-457200">
              <a:spcBef>
                <a:spcPts val="0"/>
              </a:spcBef>
              <a:buAutoNum type="arabicPeriod"/>
            </a:pPr>
            <a:endParaRPr lang="en-US" sz="3800" dirty="0">
              <a:latin typeface="Times New Roman" panose="02020603050405020304" pitchFamily="18" charset="0"/>
              <a:cs typeface="Times New Roman" panose="02020603050405020304" pitchFamily="18" charset="0"/>
            </a:endParaRPr>
          </a:p>
          <a:p>
            <a:pPr marL="457200" lvl="1" indent="-457200">
              <a:spcBef>
                <a:spcPts val="0"/>
              </a:spcBef>
              <a:buAutoNum type="arabicPeriod"/>
            </a:pPr>
            <a:endParaRPr lang="en-US" sz="3800" dirty="0">
              <a:latin typeface="Times New Roman" panose="02020603050405020304" pitchFamily="18" charset="0"/>
              <a:cs typeface="Times New Roman" panose="02020603050405020304" pitchFamily="18" charset="0"/>
            </a:endParaRPr>
          </a:p>
          <a:p>
            <a:pPr marL="457200" lvl="1" indent="-457200">
              <a:spcBef>
                <a:spcPts val="0"/>
              </a:spcBef>
              <a:buAutoNum type="arabicPeriod"/>
            </a:pPr>
            <a:endParaRPr lang="en-US" sz="3800" dirty="0">
              <a:latin typeface="Times New Roman" panose="02020603050405020304" pitchFamily="18" charset="0"/>
              <a:cs typeface="Times New Roman" panose="02020603050405020304" pitchFamily="18" charset="0"/>
            </a:endParaRPr>
          </a:p>
          <a:p>
            <a:pPr marL="457200" lvl="1" indent="-457200">
              <a:spcBef>
                <a:spcPts val="0"/>
              </a:spcBef>
              <a:buAutoNum type="arabicPeriod"/>
            </a:pPr>
            <a:endParaRPr lang="en-US" sz="4500" dirty="0">
              <a:latin typeface="Times New Roman" panose="02020603050405020304" pitchFamily="18" charset="0"/>
              <a:cs typeface="Times New Roman" panose="02020603050405020304" pitchFamily="18" charset="0"/>
            </a:endParaRPr>
          </a:p>
          <a:p>
            <a:pPr marL="457200" lvl="1" indent="-457200">
              <a:spcBef>
                <a:spcPts val="0"/>
              </a:spcBef>
              <a:buAutoNum type="arabicPeriod"/>
            </a:pPr>
            <a:endParaRPr lang="en-US" sz="4500" dirty="0">
              <a:latin typeface="Times New Roman" panose="02020603050405020304" pitchFamily="18" charset="0"/>
              <a:cs typeface="Times New Roman" panose="02020603050405020304" pitchFamily="18" charset="0"/>
            </a:endParaRPr>
          </a:p>
          <a:p>
            <a:pPr marL="457200" lvl="1" indent="-457200">
              <a:spcBef>
                <a:spcPts val="0"/>
              </a:spcBef>
              <a:buAutoNum type="arabicPeriod"/>
            </a:pPr>
            <a:endParaRPr lang="en-US" sz="4500" dirty="0">
              <a:latin typeface="Times New Roman" panose="02020603050405020304" pitchFamily="18" charset="0"/>
              <a:cs typeface="Times New Roman" panose="02020603050405020304" pitchFamily="18" charset="0"/>
            </a:endParaRPr>
          </a:p>
          <a:p>
            <a:pPr marL="457200" lvl="1" indent="-457200">
              <a:spcBef>
                <a:spcPts val="0"/>
              </a:spcBef>
              <a:buAutoNum type="arabicPeriod"/>
            </a:pPr>
            <a:endParaRPr lang="en-US" sz="4500" dirty="0">
              <a:latin typeface="Times New Roman" panose="02020603050405020304" pitchFamily="18" charset="0"/>
              <a:cs typeface="Times New Roman" panose="02020603050405020304" pitchFamily="18" charset="0"/>
            </a:endParaRPr>
          </a:p>
          <a:p>
            <a:pPr marL="457200" lvl="1" indent="-457200">
              <a:spcBef>
                <a:spcPts val="0"/>
              </a:spcBef>
              <a:buAutoNum type="arabicPeriod"/>
            </a:pPr>
            <a:endParaRPr lang="en-US" sz="4500" dirty="0">
              <a:latin typeface="Times New Roman" panose="02020603050405020304" pitchFamily="18" charset="0"/>
              <a:cs typeface="Times New Roman" panose="02020603050405020304" pitchFamily="18" charset="0"/>
            </a:endParaRPr>
          </a:p>
          <a:p>
            <a:pPr marL="457200" lvl="1" indent="-457200">
              <a:spcBef>
                <a:spcPts val="0"/>
              </a:spcBef>
              <a:buAutoNum type="arabicPeriod"/>
            </a:pPr>
            <a:endParaRPr lang="en-US" sz="4500" dirty="0">
              <a:latin typeface="Times New Roman" panose="02020603050405020304" pitchFamily="18" charset="0"/>
              <a:cs typeface="Times New Roman" panose="02020603050405020304" pitchFamily="18" charset="0"/>
            </a:endParaRPr>
          </a:p>
          <a:p>
            <a:pPr marL="457200" lvl="1" indent="-457200">
              <a:spcBef>
                <a:spcPts val="0"/>
              </a:spcBef>
              <a:buAutoNum type="arabicPeriod"/>
            </a:pPr>
            <a:r>
              <a:rPr lang="en-US" sz="11200" dirty="0">
                <a:cs typeface="Times New Roman" panose="02020603050405020304" pitchFamily="18" charset="0"/>
              </a:rPr>
              <a:t>Take logarithms of 100/3 (class probabilities being equal here):  </a:t>
            </a:r>
            <a:r>
              <a:rPr lang="en-US" sz="11200" dirty="0">
                <a:solidFill>
                  <a:schemeClr val="tx2"/>
                </a:solidFill>
                <a:cs typeface="Times New Roman" panose="02020603050405020304" pitchFamily="18" charset="0"/>
              </a:rPr>
              <a:t>C=log(100/3)=3.5066</a:t>
            </a:r>
            <a:r>
              <a:rPr lang="en-US" sz="11200" dirty="0">
                <a:cs typeface="Times New Roman" panose="02020603050405020304" pitchFamily="18" charset="0"/>
              </a:rPr>
              <a:t>.</a:t>
            </a:r>
          </a:p>
          <a:p>
            <a:pPr marL="457200" lvl="1" indent="-457200">
              <a:spcBef>
                <a:spcPts val="0"/>
              </a:spcBef>
              <a:buAutoNum type="arabicPeriod"/>
            </a:pPr>
            <a:endParaRPr lang="en-US" sz="11200" dirty="0">
              <a:cs typeface="Times New Roman" panose="02020603050405020304" pitchFamily="18" charset="0"/>
            </a:endParaRPr>
          </a:p>
          <a:p>
            <a:pPr marL="457200" lvl="1" indent="-457200">
              <a:spcBef>
                <a:spcPts val="0"/>
              </a:spcBef>
              <a:buAutoNum type="arabicPeriod" startAt="2"/>
            </a:pPr>
            <a:r>
              <a:rPr lang="en-US" sz="11200" dirty="0">
                <a:cs typeface="Times New Roman" panose="02020603050405020304" pitchFamily="18" charset="0"/>
              </a:rPr>
              <a:t>Take vector of query </a:t>
            </a:r>
            <a:r>
              <a:rPr lang="en-US" sz="11200" i="1" dirty="0">
                <a:cs typeface="Times New Roman" panose="02020603050405020304" pitchFamily="18" charset="0"/>
              </a:rPr>
              <a:t>x </a:t>
            </a:r>
            <a:r>
              <a:rPr lang="en-US" sz="11200" dirty="0">
                <a:cs typeface="Times New Roman" panose="02020603050405020304" pitchFamily="18" charset="0"/>
              </a:rPr>
              <a:t>(bottom line in Table above) and compute inner product of it and each of the lines in Table:</a:t>
            </a:r>
            <a:endParaRPr lang="en-US" sz="11200" dirty="0">
              <a:effectLst/>
            </a:endParaRPr>
          </a:p>
          <a:p>
            <a:pPr indent="0" algn="just" hangingPunct="0">
              <a:lnSpc>
                <a:spcPts val="1200"/>
              </a:lnSpc>
              <a:spcAft>
                <a:spcPts val="0"/>
              </a:spcAft>
              <a:buNone/>
            </a:pPr>
            <a:endParaRPr lang="en-US" sz="11200" dirty="0"/>
          </a:p>
          <a:p>
            <a:pPr algn="just" hangingPunct="0">
              <a:lnSpc>
                <a:spcPts val="1200"/>
              </a:lnSpc>
              <a:spcAft>
                <a:spcPts val="0"/>
              </a:spcAft>
              <a:buNone/>
            </a:pPr>
            <a:r>
              <a:rPr lang="en-US" sz="11200" dirty="0">
                <a:effectLst/>
              </a:rPr>
              <a:t>3.   Add respective results of 1 and 2.</a:t>
            </a:r>
          </a:p>
          <a:p>
            <a:pPr indent="0" algn="just" hangingPunct="0">
              <a:lnSpc>
                <a:spcPts val="1200"/>
              </a:lnSpc>
              <a:spcAft>
                <a:spcPts val="0"/>
              </a:spcAft>
              <a:buNone/>
            </a:pPr>
            <a:endParaRPr lang="en-US" sz="11200" dirty="0"/>
          </a:p>
          <a:p>
            <a:pPr algn="just" hangingPunct="0">
              <a:lnSpc>
                <a:spcPts val="1200"/>
              </a:lnSpc>
              <a:spcAft>
                <a:spcPts val="0"/>
              </a:spcAft>
              <a:buNone/>
            </a:pPr>
            <a:r>
              <a:rPr lang="en-US" sz="11200" dirty="0">
                <a:effectLst/>
              </a:rPr>
              <a:t>4.   Assign  x to class of maximum of the found values.</a:t>
            </a:r>
          </a:p>
          <a:p>
            <a:pPr indent="0" algn="just" hangingPunct="0">
              <a:lnSpc>
                <a:spcPts val="1200"/>
              </a:lnSpc>
              <a:spcAft>
                <a:spcPts val="0"/>
              </a:spcAft>
              <a:buNone/>
            </a:pPr>
            <a:r>
              <a:rPr lang="en-US" sz="11200" dirty="0">
                <a:effectLst/>
              </a:rPr>
              <a:t>  </a:t>
            </a:r>
            <a:r>
              <a:rPr lang="en-US" sz="6400" dirty="0">
                <a:effectLst/>
              </a:rPr>
              <a:t> </a:t>
            </a:r>
          </a:p>
          <a:p>
            <a:pPr indent="0" algn="just" hangingPunct="0">
              <a:lnSpc>
                <a:spcPts val="1200"/>
              </a:lnSpc>
              <a:spcAft>
                <a:spcPts val="0"/>
              </a:spcAft>
              <a:buNone/>
            </a:pPr>
            <a:endParaRPr lang="en-US" sz="3800" dirty="0">
              <a:effectLst/>
            </a:endParaRPr>
          </a:p>
          <a:p>
            <a:pPr indent="151130" algn="just" hangingPunct="0">
              <a:lnSpc>
                <a:spcPts val="1200"/>
              </a:lnSpc>
              <a:spcAft>
                <a:spcPts val="0"/>
              </a:spcAft>
            </a:pPr>
            <a:endParaRPr lang="en-US" sz="3800" dirty="0">
              <a:effectLst/>
            </a:endParaRPr>
          </a:p>
          <a:p>
            <a:pPr marL="0" lvl="1" indent="0">
              <a:spcBef>
                <a:spcPts val="0"/>
              </a:spcBef>
              <a:buNone/>
            </a:pPr>
            <a:endParaRPr lang="en-US" dirty="0">
              <a:latin typeface="Times New Roman" panose="02020603050405020304" pitchFamily="18" charset="0"/>
              <a:cs typeface="Times New Roman" panose="02020603050405020304" pitchFamily="18" charset="0"/>
            </a:endParaRPr>
          </a:p>
          <a:p>
            <a:pPr marL="0" lvl="1" indent="0">
              <a:spcBef>
                <a:spcPts val="0"/>
              </a:spcBef>
              <a:buNone/>
            </a:pPr>
            <a:endParaRPr lang="en-US" dirty="0">
              <a:latin typeface="Times New Roman" panose="02020603050405020304" pitchFamily="18" charset="0"/>
              <a:cs typeface="Times New Roman" panose="02020603050405020304" pitchFamily="18" charset="0"/>
            </a:endParaRPr>
          </a:p>
          <a:p>
            <a:pPr marL="0" lvl="1" indent="0">
              <a:spcBef>
                <a:spcPts val="0"/>
              </a:spcBef>
              <a:buNone/>
            </a:pPr>
            <a:r>
              <a:rPr lang="en-US" dirty="0">
                <a:latin typeface="Times New Roman" panose="02020603050405020304" pitchFamily="18" charset="0"/>
                <a:cs typeface="Times New Roman" panose="02020603050405020304" pitchFamily="18" charset="0"/>
              </a:rPr>
              <a:t> </a:t>
            </a:r>
          </a:p>
          <a:p>
            <a:pPr marL="0" lvl="1" indent="0">
              <a:spcBef>
                <a:spcPts val="0"/>
              </a:spcBef>
              <a:buNone/>
            </a:pPr>
            <a:endParaRPr lang="en-US" sz="2800" b="1" dirty="0">
              <a:solidFill>
                <a:schemeClr val="tx2"/>
              </a:solidFill>
              <a:cs typeface="Times New Roman" panose="02020603050405020304" pitchFamily="18" charset="0"/>
            </a:endParaRPr>
          </a:p>
          <a:p>
            <a:pPr marL="0" lvl="1" indent="0">
              <a:spcBef>
                <a:spcPts val="0"/>
              </a:spcBef>
              <a:buNone/>
            </a:pPr>
            <a:endParaRPr lang="en-US" b="1" dirty="0">
              <a:solidFill>
                <a:srgbClr val="C00000"/>
              </a:solidFill>
              <a:cs typeface="Times New Roman" panose="02020603050405020304" pitchFamily="18" charset="0"/>
            </a:endParaRPr>
          </a:p>
          <a:p>
            <a:pPr marL="0" lvl="1" indent="0">
              <a:spcBef>
                <a:spcPts val="0"/>
              </a:spcBef>
              <a:buNone/>
            </a:pPr>
            <a:endParaRPr lang="ru-RU" b="1" dirty="0">
              <a:solidFill>
                <a:srgbClr val="C00000"/>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p:txBody>
      </p:sp>
      <p:sp>
        <p:nvSpPr>
          <p:cNvPr id="4" name="Нижний колонтитул 3"/>
          <p:cNvSpPr>
            <a:spLocks noGrp="1"/>
          </p:cNvSpPr>
          <p:nvPr>
            <p:ph type="ftr" sz="quarter" idx="11"/>
          </p:nvPr>
        </p:nvSpPr>
        <p:spPr/>
        <p:txBody>
          <a:bodyPr/>
          <a:lstStyle/>
          <a:p>
            <a:r>
              <a:rPr lang="en-US"/>
              <a:t>BacDataAnalysis_4_2024</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t>19</a:t>
            </a:fld>
            <a:endParaRPr lang="ru-RU"/>
          </a:p>
        </p:txBody>
      </p:sp>
      <p:graphicFrame>
        <p:nvGraphicFramePr>
          <p:cNvPr id="6" name="Таблица 5"/>
          <p:cNvGraphicFramePr>
            <a:graphicFrameLocks noGrp="1"/>
          </p:cNvGraphicFramePr>
          <p:nvPr>
            <p:extLst>
              <p:ext uri="{D42A27DB-BD31-4B8C-83A1-F6EECF244321}">
                <p14:modId xmlns:p14="http://schemas.microsoft.com/office/powerpoint/2010/main" val="3230311290"/>
              </p:ext>
            </p:extLst>
          </p:nvPr>
        </p:nvGraphicFramePr>
        <p:xfrm>
          <a:off x="467544" y="620688"/>
          <a:ext cx="8352928" cy="2304256"/>
        </p:xfrm>
        <a:graphic>
          <a:graphicData uri="http://schemas.openxmlformats.org/drawingml/2006/table">
            <a:tbl>
              <a:tblPr firstRow="1" firstCol="1" lastRow="1" lastCol="1" bandRow="1" bandCol="1">
                <a:tableStyleId>{5C22544A-7EE6-4342-B048-85BDC9FD1C3A}</a:tableStyleId>
              </a:tblPr>
              <a:tblGrid>
                <a:gridCol w="720080">
                  <a:extLst>
                    <a:ext uri="{9D8B030D-6E8A-4147-A177-3AD203B41FA5}">
                      <a16:colId xmlns:a16="http://schemas.microsoft.com/office/drawing/2014/main" val="20000"/>
                    </a:ext>
                  </a:extLst>
                </a:gridCol>
                <a:gridCol w="7632848">
                  <a:extLst>
                    <a:ext uri="{9D8B030D-6E8A-4147-A177-3AD203B41FA5}">
                      <a16:colId xmlns:a16="http://schemas.microsoft.com/office/drawing/2014/main" val="20001"/>
                    </a:ext>
                  </a:extLst>
                </a:gridCol>
              </a:tblGrid>
              <a:tr h="418866">
                <a:tc rowSpan="2">
                  <a:txBody>
                    <a:bodyPr/>
                    <a:lstStyle/>
                    <a:p>
                      <a:pPr indent="151130" algn="just" hangingPunct="0">
                        <a:lnSpc>
                          <a:spcPts val="1200"/>
                        </a:lnSpc>
                        <a:spcAft>
                          <a:spcPts val="0"/>
                        </a:spcAft>
                      </a:pPr>
                      <a:r>
                        <a:rPr lang="en-US" sz="1800" dirty="0">
                          <a:effectLst/>
                        </a:rPr>
                        <a:t>  </a:t>
                      </a:r>
                    </a:p>
                    <a:p>
                      <a:pPr indent="151130" algn="just" hangingPunct="0">
                        <a:lnSpc>
                          <a:spcPts val="1200"/>
                        </a:lnSpc>
                        <a:spcAft>
                          <a:spcPts val="0"/>
                        </a:spcAft>
                      </a:pPr>
                      <a:r>
                        <a:rPr lang="en-US" sz="1800" dirty="0">
                          <a:effectLst/>
                        </a:rPr>
                        <a:t>Class</a:t>
                      </a:r>
                      <a:endParaRPr lang="ru-RU" sz="1800" dirty="0">
                        <a:effectLst/>
                        <a:latin typeface="Times"/>
                        <a:ea typeface="Times New Roman"/>
                        <a:cs typeface="Times New Roman"/>
                      </a:endParaRPr>
                    </a:p>
                  </a:txBody>
                  <a:tcPr marL="0" marR="0" marT="0" marB="0"/>
                </a:tc>
                <a:tc>
                  <a:txBody>
                    <a:bodyPr/>
                    <a:lstStyle/>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   Logarithms of  within class probabilities of keywords </a:t>
                      </a:r>
                      <a:r>
                        <a:rPr lang="en-US" sz="1800" baseline="0" dirty="0">
                          <a:effectLst/>
                        </a:rPr>
                        <a:t> multiplied </a:t>
                      </a:r>
                      <a:r>
                        <a:rPr lang="en-US" sz="1800" dirty="0">
                          <a:effectLst/>
                        </a:rPr>
                        <a:t> by 100</a:t>
                      </a:r>
                    </a:p>
                    <a:p>
                      <a:pPr indent="151130" algn="just" hangingPunct="0">
                        <a:lnSpc>
                          <a:spcPts val="1200"/>
                        </a:lnSpc>
                        <a:spcAft>
                          <a:spcPts val="0"/>
                        </a:spcAft>
                      </a:pPr>
                      <a:endParaRPr lang="ru-RU" sz="1800" dirty="0">
                        <a:effectLst/>
                        <a:latin typeface="Times"/>
                        <a:ea typeface="Times New Roman"/>
                        <a:cs typeface="Times New Roman"/>
                      </a:endParaRPr>
                    </a:p>
                  </a:txBody>
                  <a:tcPr marL="0" marR="0" marT="0" marB="0"/>
                </a:tc>
                <a:extLst>
                  <a:ext uri="{0D108BD9-81ED-4DB2-BD59-A6C34878D82A}">
                    <a16:rowId xmlns:a16="http://schemas.microsoft.com/office/drawing/2014/main" val="10000"/>
                  </a:ext>
                </a:extLst>
              </a:tr>
              <a:tr h="423537">
                <a:tc vMerge="1">
                  <a:txBody>
                    <a:bodyPr/>
                    <a:lstStyle/>
                    <a:p>
                      <a:endParaRPr lang="ru-RU"/>
                    </a:p>
                  </a:txBody>
                  <a:tcPr/>
                </a:tc>
                <a:tc>
                  <a:txBody>
                    <a:bodyPr/>
                    <a:lstStyle/>
                    <a:p>
                      <a:pPr indent="151130" algn="just" hangingPunct="0">
                        <a:lnSpc>
                          <a:spcPts val="1200"/>
                        </a:lnSpc>
                        <a:spcAft>
                          <a:spcPts val="0"/>
                        </a:spcAft>
                      </a:pPr>
                      <a:r>
                        <a:rPr lang="en-US" sz="1800" dirty="0">
                          <a:effectLst/>
                        </a:rPr>
                        <a:t>   </a:t>
                      </a:r>
                    </a:p>
                    <a:p>
                      <a:pPr indent="151130" algn="just" hangingPunct="0">
                        <a:lnSpc>
                          <a:spcPts val="1200"/>
                        </a:lnSpc>
                        <a:spcAft>
                          <a:spcPts val="0"/>
                        </a:spcAft>
                      </a:pPr>
                      <a:r>
                        <a:rPr lang="en-US" sz="1800" dirty="0">
                          <a:effectLst/>
                        </a:rPr>
                        <a:t>drink     equal     fuel      play    popular   price    relief    talent      tax    woman</a:t>
                      </a:r>
                    </a:p>
                    <a:p>
                      <a:pPr indent="151130" algn="just" hangingPunct="0">
                        <a:lnSpc>
                          <a:spcPts val="1200"/>
                        </a:lnSpc>
                        <a:spcAft>
                          <a:spcPts val="0"/>
                        </a:spcAft>
                      </a:pPr>
                      <a:r>
                        <a:rPr lang="en-US" sz="1800" dirty="0">
                          <a:effectLst/>
                        </a:rPr>
                        <a:t>         </a:t>
                      </a:r>
                      <a:endParaRPr lang="ru-RU" sz="1800" dirty="0">
                        <a:effectLst/>
                        <a:latin typeface="Times"/>
                        <a:ea typeface="Times New Roman"/>
                        <a:cs typeface="Times New Roman"/>
                      </a:endParaRPr>
                    </a:p>
                  </a:txBody>
                  <a:tcPr marL="0" marR="0" marT="0" marB="0"/>
                </a:tc>
                <a:extLst>
                  <a:ext uri="{0D108BD9-81ED-4DB2-BD59-A6C34878D82A}">
                    <a16:rowId xmlns:a16="http://schemas.microsoft.com/office/drawing/2014/main" val="10001"/>
                  </a:ext>
                </a:extLst>
              </a:tr>
              <a:tr h="829967">
                <a:tc>
                  <a:txBody>
                    <a:bodyPr/>
                    <a:lstStyle/>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F</a:t>
                      </a:r>
                    </a:p>
                    <a:p>
                      <a:pPr indent="151130" algn="just" hangingPunct="0">
                        <a:lnSpc>
                          <a:spcPts val="1200"/>
                        </a:lnSpc>
                        <a:spcAft>
                          <a:spcPts val="0"/>
                        </a:spcAft>
                      </a:pPr>
                      <a:endParaRPr lang="ru-RU" sz="1800" dirty="0">
                        <a:effectLst/>
                      </a:endParaRPr>
                    </a:p>
                    <a:p>
                      <a:pPr indent="151130" algn="just" hangingPunct="0">
                        <a:lnSpc>
                          <a:spcPts val="1200"/>
                        </a:lnSpc>
                        <a:spcAft>
                          <a:spcPts val="0"/>
                        </a:spcAft>
                      </a:pPr>
                      <a:r>
                        <a:rPr lang="en-US" sz="1800" dirty="0">
                          <a:effectLst/>
                        </a:rPr>
                        <a:t>E</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H</a:t>
                      </a:r>
                      <a:endParaRPr lang="ru-RU" sz="2400" dirty="0">
                        <a:effectLst/>
                        <a:latin typeface="+mn-lt"/>
                        <a:ea typeface="Times New Roman"/>
                        <a:cs typeface="Times New Roman"/>
                      </a:endParaRPr>
                    </a:p>
                  </a:txBody>
                  <a:tcPr marL="0" marR="0" marT="0" marB="0">
                    <a:lnB w="12700" cap="flat" cmpd="sng" algn="ctr">
                      <a:solidFill>
                        <a:schemeClr val="tx1"/>
                      </a:solidFill>
                      <a:prstDash val="solid"/>
                      <a:round/>
                      <a:headEnd type="none" w="med" len="med"/>
                      <a:tailEnd type="none" w="med" len="med"/>
                    </a:lnB>
                  </a:tcPr>
                </a:tc>
                <a:tc>
                  <a:txBody>
                    <a:bodyPr/>
                    <a:lstStyle/>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 2.380    2.786    0.994    2.093    2.093    2.380    0.994    2.786    0.994    3.074</a:t>
                      </a: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 2.254    1.966    2.254    2.813    2.813    1.966    2.254    2.659    1.561    1.561</a:t>
                      </a:r>
                    </a:p>
                    <a:p>
                      <a:pPr indent="151130" algn="just" hangingPunct="0">
                        <a:lnSpc>
                          <a:spcPts val="1200"/>
                        </a:lnSpc>
                        <a:spcAft>
                          <a:spcPts val="0"/>
                        </a:spcAft>
                      </a:pPr>
                      <a:r>
                        <a:rPr lang="en-US" sz="1800" dirty="0">
                          <a:effectLst/>
                        </a:rPr>
                        <a:t>   </a:t>
                      </a:r>
                    </a:p>
                    <a:p>
                      <a:pPr indent="151130" algn="just" hangingPunct="0">
                        <a:lnSpc>
                          <a:spcPts val="1200"/>
                        </a:lnSpc>
                        <a:spcAft>
                          <a:spcPts val="0"/>
                        </a:spcAft>
                      </a:pPr>
                      <a:r>
                        <a:rPr lang="en-US" sz="1800" dirty="0">
                          <a:effectLst/>
                        </a:rPr>
                        <a:t> 1.585    0.892    2.838    2.278    2.278    2.971    2.683    0.892    2.838    0.892</a:t>
                      </a:r>
                    </a:p>
                  </a:txBody>
                  <a:tcPr marL="0" marR="0"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16972">
                <a:tc>
                  <a:txBody>
                    <a:bodyPr/>
                    <a:lstStyle/>
                    <a:p>
                      <a:pPr indent="151130" algn="just" hangingPunct="0">
                        <a:lnSpc>
                          <a:spcPts val="1200"/>
                        </a:lnSpc>
                        <a:spcAft>
                          <a:spcPts val="0"/>
                        </a:spcAft>
                      </a:pPr>
                      <a:endParaRPr lang="en-US" sz="2400" dirty="0">
                        <a:effectLst/>
                        <a:latin typeface="+mn-lt"/>
                        <a:ea typeface="Times New Roman"/>
                        <a:cs typeface="Times New Roman"/>
                      </a:endParaRPr>
                    </a:p>
                    <a:p>
                      <a:pPr indent="151130" algn="just" hangingPunct="0">
                        <a:lnSpc>
                          <a:spcPts val="1200"/>
                        </a:lnSpc>
                        <a:spcAft>
                          <a:spcPts val="0"/>
                        </a:spcAft>
                      </a:pPr>
                      <a:r>
                        <a:rPr lang="en-US" sz="2400" dirty="0">
                          <a:effectLst/>
                          <a:latin typeface="+mn-lt"/>
                          <a:ea typeface="Times New Roman"/>
                          <a:cs typeface="Times New Roman"/>
                        </a:rPr>
                        <a:t>x</a:t>
                      </a:r>
                      <a:endParaRPr lang="ru-RU" sz="2400" dirty="0">
                        <a:effectLst/>
                        <a:latin typeface="+mn-lt"/>
                        <a:ea typeface="Times New Roman"/>
                        <a:cs typeface="Times New Roman"/>
                      </a:endParaRPr>
                    </a:p>
                  </a:txBody>
                  <a:tcPr marL="0" marR="0" marT="0" marB="0">
                    <a:lnT w="12700" cap="flat" cmpd="sng" algn="ctr">
                      <a:solidFill>
                        <a:schemeClr val="tx1"/>
                      </a:solidFill>
                      <a:prstDash val="solid"/>
                      <a:round/>
                      <a:headEnd type="none" w="med" len="med"/>
                      <a:tailEnd type="none" w="med" len="med"/>
                    </a:lnT>
                  </a:tcPr>
                </a:tc>
                <a:tc>
                  <a:txBody>
                    <a:bodyPr/>
                    <a:lstStyle/>
                    <a:p>
                      <a:pPr marL="0" marR="0" indent="151130" algn="just" defTabSz="914400" rtl="0" eaLnBrk="1" fontAlgn="auto" latinLnBrk="0" hangingPunct="0">
                        <a:lnSpc>
                          <a:spcPts val="1200"/>
                        </a:lnSpc>
                        <a:spcBef>
                          <a:spcPts val="0"/>
                        </a:spcBef>
                        <a:spcAft>
                          <a:spcPts val="0"/>
                        </a:spcAft>
                        <a:buClrTx/>
                        <a:buSzTx/>
                        <a:buFontTx/>
                        <a:buNone/>
                        <a:tabLst/>
                        <a:defRPr/>
                      </a:pPr>
                      <a:endParaRPr lang="en-US" sz="1800" dirty="0">
                        <a:effectLst/>
                      </a:endParaRPr>
                    </a:p>
                    <a:p>
                      <a:pPr marL="0" marR="0" indent="151130" algn="just" defTabSz="914400" rtl="0" eaLnBrk="1" fontAlgn="auto" latinLnBrk="0" hangingPunct="0">
                        <a:lnSpc>
                          <a:spcPts val="1200"/>
                        </a:lnSpc>
                        <a:spcBef>
                          <a:spcPts val="0"/>
                        </a:spcBef>
                        <a:spcAft>
                          <a:spcPts val="0"/>
                        </a:spcAft>
                        <a:buClrTx/>
                        <a:buSzTx/>
                        <a:buFontTx/>
                        <a:buNone/>
                        <a:tabLst/>
                        <a:defRPr/>
                      </a:pPr>
                      <a:r>
                        <a:rPr lang="en-US" sz="1800" dirty="0">
                          <a:effectLst/>
                          <a:latin typeface="Times"/>
                          <a:ea typeface="Times New Roman"/>
                          <a:cs typeface="Times New Roman"/>
                        </a:rPr>
                        <a:t>    1           1           2           1           1           0           0          1</a:t>
                      </a:r>
                      <a:r>
                        <a:rPr lang="en-US" sz="1800" baseline="0" dirty="0">
                          <a:effectLst/>
                          <a:latin typeface="Times"/>
                          <a:ea typeface="Times New Roman"/>
                          <a:cs typeface="Times New Roman"/>
                        </a:rPr>
                        <a:t>           0           0</a:t>
                      </a:r>
                      <a:endParaRPr lang="en-US" sz="1800" dirty="0">
                        <a:effectLst/>
                      </a:endParaRPr>
                    </a:p>
                  </a:txBody>
                  <a:tcPr marL="0" marR="0" marT="0" marB="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65234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320"/>
            <a:ext cx="8754176" cy="490384"/>
          </a:xfrm>
        </p:spPr>
        <p:txBody>
          <a:bodyPr>
            <a:normAutofit fontScale="90000"/>
          </a:bodyPr>
          <a:lstStyle/>
          <a:p>
            <a:r>
              <a:rPr lang="ru-RU" sz="4400" b="1" kern="1200" dirty="0" err="1">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Бэйесов</a:t>
            </a:r>
            <a:r>
              <a:rPr lang="ru-RU"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 подход к АД</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3" name="Content Placeholder 2"/>
          <p:cNvSpPr>
            <a:spLocks noGrp="1"/>
          </p:cNvSpPr>
          <p:nvPr>
            <p:ph sz="half" idx="1"/>
          </p:nvPr>
        </p:nvSpPr>
        <p:spPr>
          <a:xfrm>
            <a:off x="107504" y="836712"/>
            <a:ext cx="8928992" cy="5904656"/>
          </a:xfrm>
        </p:spPr>
        <p:txBody>
          <a:bodyPr>
            <a:normAutofit/>
          </a:bodyPr>
          <a:lstStyle/>
          <a:p>
            <a:pPr marL="0" lvl="1" indent="0">
              <a:spcAft>
                <a:spcPts val="600"/>
              </a:spcAft>
              <a:buNone/>
            </a:pPr>
            <a:endParaRPr lang="en-US" sz="3200" dirty="0"/>
          </a:p>
          <a:p>
            <a:pPr marL="0" lvl="1" indent="0">
              <a:spcAft>
                <a:spcPts val="600"/>
              </a:spcAft>
              <a:buNone/>
            </a:pPr>
            <a:r>
              <a:rPr lang="en-US" sz="3200" dirty="0"/>
              <a:t>T. Bayes (1702-1761) perspective at data analysis: </a:t>
            </a:r>
          </a:p>
          <a:p>
            <a:pPr marL="0" lvl="1" indent="0">
              <a:spcAft>
                <a:spcPts val="600"/>
              </a:spcAft>
              <a:buNone/>
            </a:pPr>
            <a:endParaRPr lang="en-US" sz="3200" b="1" dirty="0">
              <a:solidFill>
                <a:schemeClr val="tx2"/>
              </a:solidFill>
            </a:endParaRPr>
          </a:p>
          <a:p>
            <a:pPr marL="0" lvl="1" indent="0">
              <a:spcAft>
                <a:spcPts val="600"/>
              </a:spcAft>
              <a:buNone/>
            </a:pPr>
            <a:r>
              <a:rPr lang="en-US" sz="3200" b="1" dirty="0">
                <a:solidFill>
                  <a:schemeClr val="tx2"/>
                </a:solidFill>
              </a:rPr>
              <a:t>“There is a probabilistic distribution over patterns. Observed entities change that from a prior distribution to a posterior distribution.”</a:t>
            </a:r>
          </a:p>
        </p:txBody>
      </p:sp>
      <p:sp>
        <p:nvSpPr>
          <p:cNvPr id="4" name="Нижний колонтитул 3"/>
          <p:cNvSpPr>
            <a:spLocks noGrp="1"/>
          </p:cNvSpPr>
          <p:nvPr>
            <p:ph type="ftr" sz="quarter" idx="11"/>
          </p:nvPr>
        </p:nvSpPr>
        <p:spPr/>
        <p:txBody>
          <a:bodyPr/>
          <a:lstStyle/>
          <a:p>
            <a:r>
              <a:rPr lang="en-US"/>
              <a:t>BacDataAnalysis_4_2024</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t>2</a:t>
            </a:fld>
            <a:endParaRPr lang="ru-RU"/>
          </a:p>
        </p:txBody>
      </p:sp>
    </p:spTree>
    <p:extLst>
      <p:ext uri="{BB962C8B-B14F-4D97-AF65-F5344CB8AC3E}">
        <p14:creationId xmlns:p14="http://schemas.microsoft.com/office/powerpoint/2010/main" val="35498435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3980"/>
            <a:ext cx="8964488" cy="490384"/>
          </a:xfrm>
        </p:spPr>
        <p:txBody>
          <a:bodyPr>
            <a:normAutofit fontScale="90000"/>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Naïve Bayes - Final decision,2</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3" name="Content Placeholder 2"/>
          <p:cNvSpPr>
            <a:spLocks noGrp="1"/>
          </p:cNvSpPr>
          <p:nvPr>
            <p:ph sz="half" idx="1"/>
          </p:nvPr>
        </p:nvSpPr>
        <p:spPr>
          <a:xfrm>
            <a:off x="107504" y="548680"/>
            <a:ext cx="9036496" cy="6309320"/>
          </a:xfrm>
        </p:spPr>
        <p:txBody>
          <a:bodyPr>
            <a:normAutofit fontScale="25000" lnSpcReduction="20000"/>
          </a:bodyPr>
          <a:lstStyle/>
          <a:p>
            <a:pPr marL="0" lvl="1" indent="0">
              <a:spcBef>
                <a:spcPts val="0"/>
              </a:spcBef>
              <a:buNone/>
            </a:pPr>
            <a:endParaRPr lang="en-US" dirty="0">
              <a:latin typeface="Times New Roman" panose="02020603050405020304" pitchFamily="18" charset="0"/>
              <a:cs typeface="Times New Roman" panose="02020603050405020304" pitchFamily="18" charset="0"/>
            </a:endParaRPr>
          </a:p>
          <a:p>
            <a:pPr marL="0" lvl="1" indent="0">
              <a:spcBef>
                <a:spcPts val="0"/>
              </a:spcBef>
              <a:buNone/>
            </a:pPr>
            <a:endParaRPr lang="en-US" dirty="0">
              <a:latin typeface="Times New Roman" panose="02020603050405020304" pitchFamily="18" charset="0"/>
              <a:cs typeface="Times New Roman" panose="02020603050405020304" pitchFamily="18" charset="0"/>
            </a:endParaRPr>
          </a:p>
          <a:p>
            <a:pPr marL="0" lvl="1" indent="0">
              <a:spcBef>
                <a:spcPts val="0"/>
              </a:spcBef>
              <a:buNone/>
            </a:pPr>
            <a:endParaRPr lang="en-US" dirty="0">
              <a:latin typeface="Times New Roman" panose="02020603050405020304" pitchFamily="18" charset="0"/>
              <a:cs typeface="Times New Roman" panose="02020603050405020304" pitchFamily="18" charset="0"/>
            </a:endParaRPr>
          </a:p>
          <a:p>
            <a:pPr marL="0" lvl="1" indent="0">
              <a:spcBef>
                <a:spcPts val="0"/>
              </a:spcBef>
              <a:buNone/>
            </a:pPr>
            <a:endParaRPr lang="en-US" dirty="0">
              <a:latin typeface="Times New Roman" panose="02020603050405020304" pitchFamily="18" charset="0"/>
              <a:cs typeface="Times New Roman" panose="02020603050405020304" pitchFamily="18" charset="0"/>
            </a:endParaRPr>
          </a:p>
          <a:p>
            <a:pPr marL="0" lvl="1" indent="0">
              <a:spcBef>
                <a:spcPts val="0"/>
              </a:spcBef>
              <a:buNone/>
            </a:pPr>
            <a:endParaRPr lang="en-US" dirty="0">
              <a:latin typeface="Times New Roman" panose="02020603050405020304" pitchFamily="18" charset="0"/>
              <a:cs typeface="Times New Roman" panose="02020603050405020304" pitchFamily="18" charset="0"/>
            </a:endParaRPr>
          </a:p>
          <a:p>
            <a:pPr marL="0" lvl="1" indent="0">
              <a:spcBef>
                <a:spcPts val="0"/>
              </a:spcBef>
              <a:buNone/>
            </a:pPr>
            <a:endParaRPr lang="en-US" b="1" dirty="0">
              <a:cs typeface="Times New Roman" panose="02020603050405020304" pitchFamily="18" charset="0"/>
            </a:endParaRPr>
          </a:p>
          <a:p>
            <a:pPr marL="0" lvl="1" indent="0">
              <a:spcBef>
                <a:spcPts val="0"/>
              </a:spcBef>
              <a:buNone/>
            </a:pPr>
            <a:endParaRPr lang="en-US" b="1" dirty="0">
              <a:cs typeface="Times New Roman" panose="02020603050405020304" pitchFamily="18" charset="0"/>
            </a:endParaRPr>
          </a:p>
          <a:p>
            <a:pPr marL="0" lvl="1" indent="0">
              <a:spcBef>
                <a:spcPts val="0"/>
              </a:spcBef>
              <a:buNone/>
            </a:pPr>
            <a:endParaRPr lang="en-US" b="1" dirty="0">
              <a:cs typeface="Times New Roman" panose="02020603050405020304" pitchFamily="18" charset="0"/>
            </a:endParaRPr>
          </a:p>
          <a:p>
            <a:pPr marL="0" lvl="1" indent="0">
              <a:spcBef>
                <a:spcPts val="0"/>
              </a:spcBef>
              <a:buNone/>
            </a:pPr>
            <a:endParaRPr lang="en-US" b="1" dirty="0">
              <a:cs typeface="Times New Roman" panose="02020603050405020304" pitchFamily="18" charset="0"/>
            </a:endParaRPr>
          </a:p>
          <a:p>
            <a:pPr marL="0" lvl="1" indent="0">
              <a:spcBef>
                <a:spcPts val="0"/>
              </a:spcBef>
              <a:buNone/>
            </a:pPr>
            <a:endParaRPr lang="en-US" b="1" dirty="0">
              <a:cs typeface="Times New Roman" panose="02020603050405020304" pitchFamily="18" charset="0"/>
            </a:endParaRPr>
          </a:p>
          <a:p>
            <a:pPr marL="0" lvl="1" indent="0">
              <a:spcBef>
                <a:spcPts val="0"/>
              </a:spcBef>
              <a:buNone/>
            </a:pPr>
            <a:endParaRPr lang="en-US" b="1" dirty="0">
              <a:cs typeface="Times New Roman" panose="02020603050405020304" pitchFamily="18" charset="0"/>
            </a:endParaRPr>
          </a:p>
          <a:p>
            <a:pPr marL="0" lvl="1" indent="0">
              <a:spcBef>
                <a:spcPts val="0"/>
              </a:spcBef>
              <a:buNone/>
            </a:pPr>
            <a:endParaRPr lang="en-US" b="1" dirty="0">
              <a:cs typeface="Times New Roman" panose="02020603050405020304" pitchFamily="18" charset="0"/>
            </a:endParaRPr>
          </a:p>
          <a:p>
            <a:pPr marL="0" lvl="1" indent="0">
              <a:spcBef>
                <a:spcPts val="0"/>
              </a:spcBef>
              <a:buNone/>
            </a:pPr>
            <a:endParaRPr lang="en-US" b="1" dirty="0">
              <a:cs typeface="Times New Roman" panose="02020603050405020304" pitchFamily="18" charset="0"/>
            </a:endParaRPr>
          </a:p>
          <a:p>
            <a:pPr marL="0" lvl="1" indent="0">
              <a:spcBef>
                <a:spcPts val="0"/>
              </a:spcBef>
              <a:buNone/>
            </a:pPr>
            <a:endParaRPr lang="en-US" b="1" dirty="0">
              <a:cs typeface="Times New Roman" panose="02020603050405020304" pitchFamily="18" charset="0"/>
            </a:endParaRPr>
          </a:p>
          <a:p>
            <a:pPr marL="0" lvl="1" indent="0">
              <a:spcBef>
                <a:spcPts val="0"/>
              </a:spcBef>
              <a:buNone/>
            </a:pPr>
            <a:endParaRPr lang="en-US" b="1" dirty="0">
              <a:cs typeface="Times New Roman" panose="02020603050405020304" pitchFamily="18" charset="0"/>
            </a:endParaRPr>
          </a:p>
          <a:p>
            <a:pPr marL="457200" lvl="1" indent="-457200">
              <a:spcBef>
                <a:spcPts val="0"/>
              </a:spcBef>
              <a:buAutoNum type="arabicPeriod"/>
            </a:pPr>
            <a:endParaRPr lang="en-US" sz="3800" dirty="0">
              <a:latin typeface="Times New Roman" panose="02020603050405020304" pitchFamily="18" charset="0"/>
              <a:cs typeface="Times New Roman" panose="02020603050405020304" pitchFamily="18" charset="0"/>
            </a:endParaRPr>
          </a:p>
          <a:p>
            <a:pPr marL="457200" lvl="1" indent="-457200">
              <a:spcBef>
                <a:spcPts val="0"/>
              </a:spcBef>
              <a:buAutoNum type="arabicPeriod"/>
            </a:pPr>
            <a:endParaRPr lang="en-US" sz="3800" dirty="0">
              <a:latin typeface="Times New Roman" panose="02020603050405020304" pitchFamily="18" charset="0"/>
              <a:cs typeface="Times New Roman" panose="02020603050405020304" pitchFamily="18" charset="0"/>
            </a:endParaRPr>
          </a:p>
          <a:p>
            <a:pPr marL="457200" lvl="1" indent="-457200">
              <a:spcBef>
                <a:spcPts val="0"/>
              </a:spcBef>
              <a:buAutoNum type="arabicPeriod"/>
            </a:pPr>
            <a:endParaRPr lang="en-US" sz="3800" dirty="0">
              <a:latin typeface="Times New Roman" panose="02020603050405020304" pitchFamily="18" charset="0"/>
              <a:cs typeface="Times New Roman" panose="02020603050405020304" pitchFamily="18" charset="0"/>
            </a:endParaRPr>
          </a:p>
          <a:p>
            <a:pPr marL="457200" lvl="1" indent="-457200">
              <a:spcBef>
                <a:spcPts val="0"/>
              </a:spcBef>
              <a:buAutoNum type="arabicPeriod"/>
            </a:pPr>
            <a:endParaRPr lang="en-US" sz="3800" dirty="0">
              <a:latin typeface="Times New Roman" panose="02020603050405020304" pitchFamily="18" charset="0"/>
              <a:cs typeface="Times New Roman" panose="02020603050405020304" pitchFamily="18" charset="0"/>
            </a:endParaRPr>
          </a:p>
          <a:p>
            <a:pPr marL="457200" lvl="1" indent="-457200">
              <a:spcBef>
                <a:spcPts val="0"/>
              </a:spcBef>
              <a:buAutoNum type="arabicPeriod"/>
            </a:pPr>
            <a:endParaRPr lang="en-US" sz="3800" dirty="0">
              <a:latin typeface="Times New Roman" panose="02020603050405020304" pitchFamily="18" charset="0"/>
              <a:cs typeface="Times New Roman" panose="02020603050405020304" pitchFamily="18" charset="0"/>
            </a:endParaRPr>
          </a:p>
          <a:p>
            <a:pPr marL="457200" lvl="1" indent="-457200">
              <a:spcBef>
                <a:spcPts val="0"/>
              </a:spcBef>
              <a:buAutoNum type="arabicPeriod"/>
            </a:pPr>
            <a:endParaRPr lang="en-US" sz="4500" dirty="0">
              <a:latin typeface="Times New Roman" panose="02020603050405020304" pitchFamily="18" charset="0"/>
              <a:cs typeface="Times New Roman" panose="02020603050405020304" pitchFamily="18" charset="0"/>
            </a:endParaRPr>
          </a:p>
          <a:p>
            <a:pPr marL="457200" lvl="1" indent="-457200">
              <a:spcBef>
                <a:spcPts val="0"/>
              </a:spcBef>
              <a:buAutoNum type="arabicPeriod"/>
            </a:pPr>
            <a:endParaRPr lang="en-US" sz="4500" dirty="0">
              <a:latin typeface="Times New Roman" panose="02020603050405020304" pitchFamily="18" charset="0"/>
              <a:cs typeface="Times New Roman" panose="02020603050405020304" pitchFamily="18" charset="0"/>
            </a:endParaRPr>
          </a:p>
          <a:p>
            <a:pPr marL="457200" lvl="1" indent="-457200">
              <a:spcBef>
                <a:spcPts val="0"/>
              </a:spcBef>
              <a:buAutoNum type="arabicPeriod"/>
            </a:pPr>
            <a:endParaRPr lang="en-US" sz="4500" dirty="0">
              <a:latin typeface="Times New Roman" panose="02020603050405020304" pitchFamily="18" charset="0"/>
              <a:cs typeface="Times New Roman" panose="02020603050405020304" pitchFamily="18" charset="0"/>
            </a:endParaRPr>
          </a:p>
          <a:p>
            <a:pPr marL="457200" lvl="1" indent="-457200">
              <a:spcBef>
                <a:spcPts val="0"/>
              </a:spcBef>
              <a:buAutoNum type="arabicPeriod"/>
            </a:pPr>
            <a:endParaRPr lang="en-US" sz="4500" dirty="0">
              <a:latin typeface="Times New Roman" panose="02020603050405020304" pitchFamily="18" charset="0"/>
              <a:cs typeface="Times New Roman" panose="02020603050405020304" pitchFamily="18" charset="0"/>
            </a:endParaRPr>
          </a:p>
          <a:p>
            <a:pPr marL="457200" lvl="1" indent="-457200">
              <a:spcBef>
                <a:spcPts val="0"/>
              </a:spcBef>
              <a:buAutoNum type="arabicPeriod"/>
            </a:pPr>
            <a:endParaRPr lang="en-US" sz="4500" dirty="0">
              <a:latin typeface="Times New Roman" panose="02020603050405020304" pitchFamily="18" charset="0"/>
              <a:cs typeface="Times New Roman" panose="02020603050405020304" pitchFamily="18" charset="0"/>
            </a:endParaRPr>
          </a:p>
          <a:p>
            <a:pPr marL="457200" lvl="1" indent="-457200">
              <a:spcBef>
                <a:spcPts val="0"/>
              </a:spcBef>
              <a:buAutoNum type="arabicPeriod"/>
            </a:pPr>
            <a:endParaRPr lang="en-US" sz="4500" dirty="0">
              <a:latin typeface="Times New Roman" panose="02020603050405020304" pitchFamily="18" charset="0"/>
              <a:cs typeface="Times New Roman" panose="02020603050405020304" pitchFamily="18" charset="0"/>
            </a:endParaRPr>
          </a:p>
          <a:p>
            <a:pPr marL="457200" lvl="1" indent="-457200">
              <a:spcBef>
                <a:spcPts val="0"/>
              </a:spcBef>
              <a:buAutoNum type="arabicPeriod"/>
            </a:pPr>
            <a:endParaRPr lang="en-US" sz="8000" dirty="0">
              <a:latin typeface="Times New Roman" panose="02020603050405020304" pitchFamily="18" charset="0"/>
              <a:cs typeface="Times New Roman" panose="02020603050405020304" pitchFamily="18" charset="0"/>
            </a:endParaRPr>
          </a:p>
          <a:p>
            <a:pPr marL="457200" lvl="1" indent="-457200">
              <a:spcBef>
                <a:spcPts val="0"/>
              </a:spcBef>
              <a:buAutoNum type="arabicPeriod" startAt="2"/>
            </a:pPr>
            <a:r>
              <a:rPr lang="en-US" sz="11200" b="1" dirty="0">
                <a:cs typeface="Times New Roman" panose="02020603050405020304" pitchFamily="18" charset="0"/>
              </a:rPr>
              <a:t>Take vector of query </a:t>
            </a:r>
            <a:r>
              <a:rPr lang="en-US" sz="11200" b="1" i="1" dirty="0">
                <a:cs typeface="Times New Roman" panose="02020603050405020304" pitchFamily="18" charset="0"/>
              </a:rPr>
              <a:t>x</a:t>
            </a:r>
            <a:r>
              <a:rPr lang="en-US" sz="11200" b="1" dirty="0">
                <a:cs typeface="Times New Roman" panose="02020603050405020304" pitchFamily="18" charset="0"/>
              </a:rPr>
              <a:t> (bottom line in Table above) and compute inner product of it and each of the lines in Table:</a:t>
            </a:r>
            <a:endParaRPr lang="en-US" sz="11200" b="1" dirty="0">
              <a:effectLst/>
            </a:endParaRPr>
          </a:p>
          <a:p>
            <a:pPr indent="0" algn="just" hangingPunct="0">
              <a:lnSpc>
                <a:spcPts val="1200"/>
              </a:lnSpc>
              <a:spcAft>
                <a:spcPts val="0"/>
              </a:spcAft>
              <a:buNone/>
            </a:pPr>
            <a:endParaRPr lang="en-US" sz="11200" b="1" dirty="0"/>
          </a:p>
          <a:p>
            <a:pPr indent="0" algn="just" hangingPunct="0">
              <a:lnSpc>
                <a:spcPts val="1200"/>
              </a:lnSpc>
              <a:spcAft>
                <a:spcPts val="0"/>
              </a:spcAft>
              <a:buNone/>
            </a:pPr>
            <a:r>
              <a:rPr lang="en-US" sz="8000" b="1" dirty="0"/>
              <a:t>AF=1*</a:t>
            </a:r>
            <a:r>
              <a:rPr lang="en-US" sz="8000" b="1" dirty="0">
                <a:effectLst/>
              </a:rPr>
              <a:t>2.380+1*2.786+2*0.994+1*2.093+1*2.093+0*2.380+0*0.994+1*2.786+</a:t>
            </a:r>
          </a:p>
          <a:p>
            <a:pPr indent="0" algn="just" hangingPunct="0">
              <a:lnSpc>
                <a:spcPts val="1200"/>
              </a:lnSpc>
              <a:spcAft>
                <a:spcPts val="0"/>
              </a:spcAft>
              <a:buNone/>
            </a:pPr>
            <a:r>
              <a:rPr lang="en-US" sz="8000" b="1" dirty="0">
                <a:effectLst/>
              </a:rPr>
              <a:t>0*0.994+0*3.074=14.127</a:t>
            </a:r>
          </a:p>
          <a:p>
            <a:pPr indent="0" algn="just" hangingPunct="0">
              <a:lnSpc>
                <a:spcPts val="1200"/>
              </a:lnSpc>
              <a:spcAft>
                <a:spcPts val="0"/>
              </a:spcAft>
              <a:buNone/>
            </a:pPr>
            <a:endParaRPr lang="en-US" sz="8000" b="1" dirty="0">
              <a:effectLst/>
            </a:endParaRPr>
          </a:p>
          <a:p>
            <a:pPr indent="0" algn="just" hangingPunct="0">
              <a:lnSpc>
                <a:spcPts val="1200"/>
              </a:lnSpc>
              <a:spcAft>
                <a:spcPts val="0"/>
              </a:spcAft>
              <a:buNone/>
            </a:pPr>
            <a:r>
              <a:rPr lang="en-US" sz="8000" b="1" dirty="0">
                <a:effectLst/>
              </a:rPr>
              <a:t>AE=1*2.254+1*1.966+2*2.254+1*2.813+1*2.813+0*1.966+0*2.254+1*2.659+</a:t>
            </a:r>
          </a:p>
          <a:p>
            <a:pPr indent="0" algn="just" hangingPunct="0">
              <a:lnSpc>
                <a:spcPts val="1200"/>
              </a:lnSpc>
              <a:spcAft>
                <a:spcPts val="0"/>
              </a:spcAft>
              <a:buNone/>
            </a:pPr>
            <a:r>
              <a:rPr lang="en-US" sz="8000" b="1" dirty="0">
                <a:effectLst/>
              </a:rPr>
              <a:t>0*1.561+ 0*1.561 = </a:t>
            </a:r>
            <a:r>
              <a:rPr lang="en-US" sz="9600" b="1" dirty="0">
                <a:effectLst/>
              </a:rPr>
              <a:t>17.014</a:t>
            </a:r>
          </a:p>
          <a:p>
            <a:pPr indent="0" algn="just" hangingPunct="0">
              <a:lnSpc>
                <a:spcPts val="1200"/>
              </a:lnSpc>
              <a:spcAft>
                <a:spcPts val="0"/>
              </a:spcAft>
              <a:buNone/>
            </a:pPr>
            <a:endParaRPr lang="en-US" sz="8000" b="1" dirty="0">
              <a:effectLst/>
            </a:endParaRPr>
          </a:p>
          <a:p>
            <a:pPr indent="0" algn="just" hangingPunct="0">
              <a:lnSpc>
                <a:spcPts val="1200"/>
              </a:lnSpc>
              <a:spcAft>
                <a:spcPts val="0"/>
              </a:spcAft>
              <a:buNone/>
            </a:pPr>
            <a:r>
              <a:rPr lang="en-US" sz="8000" b="1" dirty="0">
                <a:effectLst/>
              </a:rPr>
              <a:t>AH=1*1.585+1*0.892+2*2.838+1*2.278+1*2.278+0*2.971+0*2.683+1*0.892+</a:t>
            </a:r>
          </a:p>
          <a:p>
            <a:pPr indent="0" algn="just" hangingPunct="0">
              <a:lnSpc>
                <a:spcPts val="1200"/>
              </a:lnSpc>
              <a:spcAft>
                <a:spcPts val="0"/>
              </a:spcAft>
              <a:buNone/>
            </a:pPr>
            <a:r>
              <a:rPr lang="en-US" sz="8000" b="1" dirty="0">
                <a:effectLst/>
              </a:rPr>
              <a:t>0*2.838+0*0.892 = 13.600</a:t>
            </a:r>
          </a:p>
          <a:p>
            <a:pPr indent="0" algn="just" hangingPunct="0">
              <a:lnSpc>
                <a:spcPts val="1200"/>
              </a:lnSpc>
              <a:spcAft>
                <a:spcPts val="0"/>
              </a:spcAft>
              <a:buNone/>
            </a:pPr>
            <a:endParaRPr lang="en-US" sz="8000" dirty="0"/>
          </a:p>
          <a:p>
            <a:pPr algn="just" hangingPunct="0">
              <a:lnSpc>
                <a:spcPts val="1200"/>
              </a:lnSpc>
              <a:spcAft>
                <a:spcPts val="0"/>
              </a:spcAft>
              <a:buNone/>
            </a:pPr>
            <a:endParaRPr lang="en-US" sz="6400" dirty="0">
              <a:effectLst/>
            </a:endParaRPr>
          </a:p>
          <a:p>
            <a:pPr indent="0" algn="just" hangingPunct="0">
              <a:lnSpc>
                <a:spcPts val="1200"/>
              </a:lnSpc>
              <a:spcAft>
                <a:spcPts val="0"/>
              </a:spcAft>
              <a:buNone/>
            </a:pPr>
            <a:endParaRPr lang="en-US" sz="3800" dirty="0">
              <a:effectLst/>
            </a:endParaRPr>
          </a:p>
          <a:p>
            <a:pPr indent="151130" algn="just" hangingPunct="0">
              <a:lnSpc>
                <a:spcPts val="1200"/>
              </a:lnSpc>
              <a:spcAft>
                <a:spcPts val="0"/>
              </a:spcAft>
            </a:pPr>
            <a:endParaRPr lang="en-US" sz="3800" dirty="0">
              <a:effectLst/>
            </a:endParaRPr>
          </a:p>
          <a:p>
            <a:pPr marL="0" lvl="1" indent="0">
              <a:spcBef>
                <a:spcPts val="0"/>
              </a:spcBef>
              <a:buNone/>
            </a:pPr>
            <a:endParaRPr lang="en-US" dirty="0">
              <a:latin typeface="Times New Roman" panose="02020603050405020304" pitchFamily="18" charset="0"/>
              <a:cs typeface="Times New Roman" panose="02020603050405020304" pitchFamily="18" charset="0"/>
            </a:endParaRPr>
          </a:p>
          <a:p>
            <a:pPr marL="0" lvl="1" indent="0">
              <a:spcBef>
                <a:spcPts val="0"/>
              </a:spcBef>
              <a:buNone/>
            </a:pPr>
            <a:endParaRPr lang="en-US" dirty="0">
              <a:latin typeface="Times New Roman" panose="02020603050405020304" pitchFamily="18" charset="0"/>
              <a:cs typeface="Times New Roman" panose="02020603050405020304" pitchFamily="18" charset="0"/>
            </a:endParaRPr>
          </a:p>
          <a:p>
            <a:pPr marL="0" lvl="1" indent="0">
              <a:spcBef>
                <a:spcPts val="0"/>
              </a:spcBef>
              <a:buNone/>
            </a:pPr>
            <a:r>
              <a:rPr lang="en-US" dirty="0">
                <a:latin typeface="Times New Roman" panose="02020603050405020304" pitchFamily="18" charset="0"/>
                <a:cs typeface="Times New Roman" panose="02020603050405020304" pitchFamily="18" charset="0"/>
              </a:rPr>
              <a:t> </a:t>
            </a:r>
          </a:p>
          <a:p>
            <a:pPr marL="0" lvl="1" indent="0">
              <a:spcBef>
                <a:spcPts val="0"/>
              </a:spcBef>
              <a:buNone/>
            </a:pPr>
            <a:endParaRPr lang="en-US" sz="2800" b="1" dirty="0">
              <a:solidFill>
                <a:schemeClr val="tx2"/>
              </a:solidFill>
              <a:cs typeface="Times New Roman" panose="02020603050405020304" pitchFamily="18" charset="0"/>
            </a:endParaRPr>
          </a:p>
          <a:p>
            <a:pPr marL="0" lvl="1" indent="0">
              <a:spcBef>
                <a:spcPts val="0"/>
              </a:spcBef>
              <a:buNone/>
            </a:pPr>
            <a:endParaRPr lang="en-US" b="1" dirty="0">
              <a:solidFill>
                <a:srgbClr val="C00000"/>
              </a:solidFill>
              <a:cs typeface="Times New Roman" panose="02020603050405020304" pitchFamily="18" charset="0"/>
            </a:endParaRPr>
          </a:p>
          <a:p>
            <a:pPr marL="0" lvl="1" indent="0">
              <a:spcBef>
                <a:spcPts val="0"/>
              </a:spcBef>
              <a:buNone/>
            </a:pPr>
            <a:endParaRPr lang="ru-RU" b="1" dirty="0">
              <a:solidFill>
                <a:srgbClr val="C00000"/>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p:txBody>
      </p:sp>
      <p:sp>
        <p:nvSpPr>
          <p:cNvPr id="4" name="Нижний колонтитул 3"/>
          <p:cNvSpPr>
            <a:spLocks noGrp="1"/>
          </p:cNvSpPr>
          <p:nvPr>
            <p:ph type="ftr" sz="quarter" idx="11"/>
          </p:nvPr>
        </p:nvSpPr>
        <p:spPr/>
        <p:txBody>
          <a:bodyPr/>
          <a:lstStyle/>
          <a:p>
            <a:r>
              <a:rPr lang="en-US"/>
              <a:t>BacDataAnalysis_4_2024</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t>20</a:t>
            </a:fld>
            <a:endParaRPr lang="ru-RU"/>
          </a:p>
        </p:txBody>
      </p:sp>
      <p:graphicFrame>
        <p:nvGraphicFramePr>
          <p:cNvPr id="6" name="Таблица 5"/>
          <p:cNvGraphicFramePr>
            <a:graphicFrameLocks noGrp="1"/>
          </p:cNvGraphicFramePr>
          <p:nvPr>
            <p:extLst>
              <p:ext uri="{D42A27DB-BD31-4B8C-83A1-F6EECF244321}">
                <p14:modId xmlns:p14="http://schemas.microsoft.com/office/powerpoint/2010/main" val="3480670207"/>
              </p:ext>
            </p:extLst>
          </p:nvPr>
        </p:nvGraphicFramePr>
        <p:xfrm>
          <a:off x="467544" y="620688"/>
          <a:ext cx="8352928" cy="2304256"/>
        </p:xfrm>
        <a:graphic>
          <a:graphicData uri="http://schemas.openxmlformats.org/drawingml/2006/table">
            <a:tbl>
              <a:tblPr firstRow="1" firstCol="1" lastRow="1" lastCol="1" bandRow="1" bandCol="1">
                <a:tableStyleId>{5C22544A-7EE6-4342-B048-85BDC9FD1C3A}</a:tableStyleId>
              </a:tblPr>
              <a:tblGrid>
                <a:gridCol w="720080">
                  <a:extLst>
                    <a:ext uri="{9D8B030D-6E8A-4147-A177-3AD203B41FA5}">
                      <a16:colId xmlns:a16="http://schemas.microsoft.com/office/drawing/2014/main" val="20000"/>
                    </a:ext>
                  </a:extLst>
                </a:gridCol>
                <a:gridCol w="7632848">
                  <a:extLst>
                    <a:ext uri="{9D8B030D-6E8A-4147-A177-3AD203B41FA5}">
                      <a16:colId xmlns:a16="http://schemas.microsoft.com/office/drawing/2014/main" val="20001"/>
                    </a:ext>
                  </a:extLst>
                </a:gridCol>
              </a:tblGrid>
              <a:tr h="418866">
                <a:tc rowSpan="2">
                  <a:txBody>
                    <a:bodyPr/>
                    <a:lstStyle/>
                    <a:p>
                      <a:pPr indent="151130" algn="just" hangingPunct="0">
                        <a:lnSpc>
                          <a:spcPts val="1200"/>
                        </a:lnSpc>
                        <a:spcAft>
                          <a:spcPts val="0"/>
                        </a:spcAft>
                      </a:pPr>
                      <a:r>
                        <a:rPr lang="en-US" sz="1800" dirty="0">
                          <a:effectLst/>
                        </a:rPr>
                        <a:t>  </a:t>
                      </a:r>
                    </a:p>
                    <a:p>
                      <a:pPr indent="151130" algn="just" hangingPunct="0">
                        <a:lnSpc>
                          <a:spcPts val="1200"/>
                        </a:lnSpc>
                        <a:spcAft>
                          <a:spcPts val="0"/>
                        </a:spcAft>
                      </a:pPr>
                      <a:r>
                        <a:rPr lang="en-US" sz="1800" dirty="0">
                          <a:effectLst/>
                        </a:rPr>
                        <a:t>Class</a:t>
                      </a:r>
                      <a:endParaRPr lang="ru-RU" sz="1800" dirty="0">
                        <a:effectLst/>
                        <a:latin typeface="Times"/>
                        <a:ea typeface="Times New Roman"/>
                        <a:cs typeface="Times New Roman"/>
                      </a:endParaRPr>
                    </a:p>
                  </a:txBody>
                  <a:tcPr marL="0" marR="0" marT="0" marB="0"/>
                </a:tc>
                <a:tc>
                  <a:txBody>
                    <a:bodyPr/>
                    <a:lstStyle/>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   Logarithms of  within class probabilities of keywords </a:t>
                      </a:r>
                      <a:r>
                        <a:rPr lang="en-US" sz="1800" baseline="0" dirty="0">
                          <a:effectLst/>
                        </a:rPr>
                        <a:t> multiplied </a:t>
                      </a:r>
                      <a:r>
                        <a:rPr lang="en-US" sz="1800" dirty="0">
                          <a:effectLst/>
                        </a:rPr>
                        <a:t> by 100</a:t>
                      </a:r>
                    </a:p>
                    <a:p>
                      <a:pPr indent="151130" algn="just" hangingPunct="0">
                        <a:lnSpc>
                          <a:spcPts val="1200"/>
                        </a:lnSpc>
                        <a:spcAft>
                          <a:spcPts val="0"/>
                        </a:spcAft>
                      </a:pPr>
                      <a:endParaRPr lang="ru-RU" sz="1800" dirty="0">
                        <a:effectLst/>
                        <a:latin typeface="Times"/>
                        <a:ea typeface="Times New Roman"/>
                        <a:cs typeface="Times New Roman"/>
                      </a:endParaRPr>
                    </a:p>
                  </a:txBody>
                  <a:tcPr marL="0" marR="0" marT="0" marB="0"/>
                </a:tc>
                <a:extLst>
                  <a:ext uri="{0D108BD9-81ED-4DB2-BD59-A6C34878D82A}">
                    <a16:rowId xmlns:a16="http://schemas.microsoft.com/office/drawing/2014/main" val="10000"/>
                  </a:ext>
                </a:extLst>
              </a:tr>
              <a:tr h="423537">
                <a:tc vMerge="1">
                  <a:txBody>
                    <a:bodyPr/>
                    <a:lstStyle/>
                    <a:p>
                      <a:endParaRPr lang="ru-RU"/>
                    </a:p>
                  </a:txBody>
                  <a:tcPr/>
                </a:tc>
                <a:tc>
                  <a:txBody>
                    <a:bodyPr/>
                    <a:lstStyle/>
                    <a:p>
                      <a:pPr indent="151130" algn="just" hangingPunct="0">
                        <a:lnSpc>
                          <a:spcPts val="1200"/>
                        </a:lnSpc>
                        <a:spcAft>
                          <a:spcPts val="0"/>
                        </a:spcAft>
                      </a:pPr>
                      <a:r>
                        <a:rPr lang="en-US" sz="1800" dirty="0">
                          <a:effectLst/>
                        </a:rPr>
                        <a:t>   </a:t>
                      </a:r>
                    </a:p>
                    <a:p>
                      <a:pPr indent="151130" algn="just" hangingPunct="0">
                        <a:lnSpc>
                          <a:spcPts val="1200"/>
                        </a:lnSpc>
                        <a:spcAft>
                          <a:spcPts val="0"/>
                        </a:spcAft>
                      </a:pPr>
                      <a:r>
                        <a:rPr lang="en-US" sz="1800" dirty="0">
                          <a:effectLst/>
                        </a:rPr>
                        <a:t>drink     equal     fuel      play    popular   price    relief    talent      tax    woman</a:t>
                      </a:r>
                    </a:p>
                    <a:p>
                      <a:pPr indent="151130" algn="just" hangingPunct="0">
                        <a:lnSpc>
                          <a:spcPts val="1200"/>
                        </a:lnSpc>
                        <a:spcAft>
                          <a:spcPts val="0"/>
                        </a:spcAft>
                      </a:pPr>
                      <a:r>
                        <a:rPr lang="en-US" sz="1800" dirty="0">
                          <a:effectLst/>
                        </a:rPr>
                        <a:t>         </a:t>
                      </a:r>
                      <a:endParaRPr lang="ru-RU" sz="1800" dirty="0">
                        <a:effectLst/>
                        <a:latin typeface="Times"/>
                        <a:ea typeface="Times New Roman"/>
                        <a:cs typeface="Times New Roman"/>
                      </a:endParaRPr>
                    </a:p>
                  </a:txBody>
                  <a:tcPr marL="0" marR="0" marT="0" marB="0"/>
                </a:tc>
                <a:extLst>
                  <a:ext uri="{0D108BD9-81ED-4DB2-BD59-A6C34878D82A}">
                    <a16:rowId xmlns:a16="http://schemas.microsoft.com/office/drawing/2014/main" val="10001"/>
                  </a:ext>
                </a:extLst>
              </a:tr>
              <a:tr h="829967">
                <a:tc>
                  <a:txBody>
                    <a:bodyPr/>
                    <a:lstStyle/>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F</a:t>
                      </a:r>
                    </a:p>
                    <a:p>
                      <a:pPr indent="151130" algn="just" hangingPunct="0">
                        <a:lnSpc>
                          <a:spcPts val="1200"/>
                        </a:lnSpc>
                        <a:spcAft>
                          <a:spcPts val="0"/>
                        </a:spcAft>
                      </a:pPr>
                      <a:endParaRPr lang="ru-RU" sz="1800" dirty="0">
                        <a:effectLst/>
                      </a:endParaRPr>
                    </a:p>
                    <a:p>
                      <a:pPr indent="151130" algn="just" hangingPunct="0">
                        <a:lnSpc>
                          <a:spcPts val="1200"/>
                        </a:lnSpc>
                        <a:spcAft>
                          <a:spcPts val="0"/>
                        </a:spcAft>
                      </a:pPr>
                      <a:r>
                        <a:rPr lang="en-US" sz="1800" dirty="0">
                          <a:effectLst/>
                        </a:rPr>
                        <a:t>E</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H</a:t>
                      </a:r>
                      <a:endParaRPr lang="ru-RU" sz="2400" dirty="0">
                        <a:effectLst/>
                        <a:latin typeface="+mn-lt"/>
                        <a:ea typeface="Times New Roman"/>
                        <a:cs typeface="Times New Roman"/>
                      </a:endParaRPr>
                    </a:p>
                  </a:txBody>
                  <a:tcPr marL="0" marR="0" marT="0" marB="0">
                    <a:lnB w="12700" cap="flat" cmpd="sng" algn="ctr">
                      <a:solidFill>
                        <a:schemeClr val="tx1"/>
                      </a:solidFill>
                      <a:prstDash val="solid"/>
                      <a:round/>
                      <a:headEnd type="none" w="med" len="med"/>
                      <a:tailEnd type="none" w="med" len="med"/>
                    </a:lnB>
                  </a:tcPr>
                </a:tc>
                <a:tc>
                  <a:txBody>
                    <a:bodyPr/>
                    <a:lstStyle/>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 2.380    2.786    0.994    2.093    2.093    2.380    0.994    2.786    0.994    3.074</a:t>
                      </a: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 2.254    1.966    2.254    2.813    2.813    1.966    2.254    2.659    1.561    1.561</a:t>
                      </a:r>
                    </a:p>
                    <a:p>
                      <a:pPr indent="151130" algn="just" hangingPunct="0">
                        <a:lnSpc>
                          <a:spcPts val="1200"/>
                        </a:lnSpc>
                        <a:spcAft>
                          <a:spcPts val="0"/>
                        </a:spcAft>
                      </a:pPr>
                      <a:r>
                        <a:rPr lang="en-US" sz="1800" dirty="0">
                          <a:effectLst/>
                        </a:rPr>
                        <a:t>   </a:t>
                      </a:r>
                    </a:p>
                    <a:p>
                      <a:pPr indent="151130" algn="just" hangingPunct="0">
                        <a:lnSpc>
                          <a:spcPts val="1200"/>
                        </a:lnSpc>
                        <a:spcAft>
                          <a:spcPts val="0"/>
                        </a:spcAft>
                      </a:pPr>
                      <a:r>
                        <a:rPr lang="en-US" sz="1800" dirty="0">
                          <a:effectLst/>
                        </a:rPr>
                        <a:t> 1.585    0.892    2.838    2.278    2.278    2.971    2.683    0.892    2.838    0.892</a:t>
                      </a:r>
                    </a:p>
                  </a:txBody>
                  <a:tcPr marL="0" marR="0"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16972">
                <a:tc>
                  <a:txBody>
                    <a:bodyPr/>
                    <a:lstStyle/>
                    <a:p>
                      <a:pPr indent="151130" algn="just" hangingPunct="0">
                        <a:lnSpc>
                          <a:spcPts val="1200"/>
                        </a:lnSpc>
                        <a:spcAft>
                          <a:spcPts val="0"/>
                        </a:spcAft>
                      </a:pPr>
                      <a:endParaRPr lang="en-US" sz="2400" dirty="0">
                        <a:effectLst/>
                        <a:latin typeface="+mn-lt"/>
                        <a:ea typeface="Times New Roman"/>
                        <a:cs typeface="Times New Roman"/>
                      </a:endParaRPr>
                    </a:p>
                    <a:p>
                      <a:pPr indent="151130" algn="just" hangingPunct="0">
                        <a:lnSpc>
                          <a:spcPts val="1200"/>
                        </a:lnSpc>
                        <a:spcAft>
                          <a:spcPts val="0"/>
                        </a:spcAft>
                      </a:pPr>
                      <a:r>
                        <a:rPr lang="en-US" sz="2400" dirty="0">
                          <a:effectLst/>
                          <a:latin typeface="+mn-lt"/>
                          <a:ea typeface="Times New Roman"/>
                          <a:cs typeface="Times New Roman"/>
                        </a:rPr>
                        <a:t>x</a:t>
                      </a:r>
                      <a:endParaRPr lang="ru-RU" sz="2400" dirty="0">
                        <a:effectLst/>
                        <a:latin typeface="+mn-lt"/>
                        <a:ea typeface="Times New Roman"/>
                        <a:cs typeface="Times New Roman"/>
                      </a:endParaRPr>
                    </a:p>
                  </a:txBody>
                  <a:tcPr marL="0" marR="0" marT="0" marB="0">
                    <a:lnT w="12700" cap="flat" cmpd="sng" algn="ctr">
                      <a:solidFill>
                        <a:schemeClr val="tx1"/>
                      </a:solidFill>
                      <a:prstDash val="solid"/>
                      <a:round/>
                      <a:headEnd type="none" w="med" len="med"/>
                      <a:tailEnd type="none" w="med" len="med"/>
                    </a:lnT>
                  </a:tcPr>
                </a:tc>
                <a:tc>
                  <a:txBody>
                    <a:bodyPr/>
                    <a:lstStyle/>
                    <a:p>
                      <a:pPr marL="0" marR="0" indent="151130" algn="just" defTabSz="914400" rtl="0" eaLnBrk="1" fontAlgn="auto" latinLnBrk="0" hangingPunct="0">
                        <a:lnSpc>
                          <a:spcPts val="1200"/>
                        </a:lnSpc>
                        <a:spcBef>
                          <a:spcPts val="0"/>
                        </a:spcBef>
                        <a:spcAft>
                          <a:spcPts val="0"/>
                        </a:spcAft>
                        <a:buClrTx/>
                        <a:buSzTx/>
                        <a:buFontTx/>
                        <a:buNone/>
                        <a:tabLst/>
                        <a:defRPr/>
                      </a:pPr>
                      <a:endParaRPr lang="en-US" sz="1800" dirty="0">
                        <a:effectLst/>
                      </a:endParaRPr>
                    </a:p>
                    <a:p>
                      <a:pPr marL="0" marR="0" indent="151130" algn="just" defTabSz="914400" rtl="0" eaLnBrk="1" fontAlgn="auto" latinLnBrk="0" hangingPunct="0">
                        <a:lnSpc>
                          <a:spcPts val="1200"/>
                        </a:lnSpc>
                        <a:spcBef>
                          <a:spcPts val="0"/>
                        </a:spcBef>
                        <a:spcAft>
                          <a:spcPts val="0"/>
                        </a:spcAft>
                        <a:buClrTx/>
                        <a:buSzTx/>
                        <a:buFontTx/>
                        <a:buNone/>
                        <a:tabLst/>
                        <a:defRPr/>
                      </a:pPr>
                      <a:r>
                        <a:rPr lang="en-US" sz="1800" dirty="0">
                          <a:effectLst/>
                          <a:latin typeface="Times"/>
                          <a:ea typeface="Times New Roman"/>
                          <a:cs typeface="Times New Roman"/>
                        </a:rPr>
                        <a:t>    1           1           2           1           1           0           0          1</a:t>
                      </a:r>
                      <a:r>
                        <a:rPr lang="en-US" sz="1800" baseline="0" dirty="0">
                          <a:effectLst/>
                          <a:latin typeface="Times"/>
                          <a:ea typeface="Times New Roman"/>
                          <a:cs typeface="Times New Roman"/>
                        </a:rPr>
                        <a:t>           0           0</a:t>
                      </a:r>
                      <a:endParaRPr lang="en-US" sz="1800" dirty="0">
                        <a:effectLst/>
                      </a:endParaRPr>
                    </a:p>
                  </a:txBody>
                  <a:tcPr marL="0" marR="0" marT="0" marB="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339613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3980"/>
            <a:ext cx="8964488" cy="490384"/>
          </a:xfrm>
        </p:spPr>
        <p:txBody>
          <a:bodyPr>
            <a:normAutofit fontScale="90000"/>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Naïve Bayes - Final decision,3</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3" name="Content Placeholder 2"/>
          <p:cNvSpPr>
            <a:spLocks noGrp="1"/>
          </p:cNvSpPr>
          <p:nvPr>
            <p:ph sz="half" idx="1"/>
          </p:nvPr>
        </p:nvSpPr>
        <p:spPr>
          <a:xfrm>
            <a:off x="107504" y="548680"/>
            <a:ext cx="9036496" cy="6309320"/>
          </a:xfrm>
        </p:spPr>
        <p:txBody>
          <a:bodyPr>
            <a:normAutofit fontScale="40000" lnSpcReduction="20000"/>
          </a:bodyPr>
          <a:lstStyle/>
          <a:p>
            <a:pPr marL="0" lvl="1" indent="0">
              <a:spcBef>
                <a:spcPts val="0"/>
              </a:spcBef>
              <a:buNone/>
            </a:pPr>
            <a:endParaRPr lang="en-US" dirty="0">
              <a:latin typeface="Times New Roman" panose="02020603050405020304" pitchFamily="18" charset="0"/>
              <a:cs typeface="Times New Roman" panose="02020603050405020304" pitchFamily="18" charset="0"/>
            </a:endParaRPr>
          </a:p>
          <a:p>
            <a:pPr marL="0" lvl="1" indent="0">
              <a:spcBef>
                <a:spcPts val="0"/>
              </a:spcBef>
              <a:buNone/>
            </a:pPr>
            <a:endParaRPr lang="en-US" dirty="0">
              <a:latin typeface="Times New Roman" panose="02020603050405020304" pitchFamily="18" charset="0"/>
              <a:cs typeface="Times New Roman" panose="02020603050405020304" pitchFamily="18" charset="0"/>
            </a:endParaRPr>
          </a:p>
          <a:p>
            <a:pPr marL="0" lvl="1" indent="0">
              <a:spcBef>
                <a:spcPts val="0"/>
              </a:spcBef>
              <a:buNone/>
            </a:pPr>
            <a:endParaRPr lang="en-US" dirty="0">
              <a:latin typeface="Times New Roman" panose="02020603050405020304" pitchFamily="18" charset="0"/>
              <a:cs typeface="Times New Roman" panose="02020603050405020304" pitchFamily="18" charset="0"/>
            </a:endParaRPr>
          </a:p>
          <a:p>
            <a:pPr marL="0" lvl="1" indent="0">
              <a:spcBef>
                <a:spcPts val="0"/>
              </a:spcBef>
              <a:buNone/>
            </a:pPr>
            <a:endParaRPr lang="en-US" dirty="0">
              <a:latin typeface="Times New Roman" panose="02020603050405020304" pitchFamily="18" charset="0"/>
              <a:cs typeface="Times New Roman" panose="02020603050405020304" pitchFamily="18" charset="0"/>
            </a:endParaRPr>
          </a:p>
          <a:p>
            <a:pPr marL="0" lvl="1" indent="0">
              <a:spcBef>
                <a:spcPts val="0"/>
              </a:spcBef>
              <a:buNone/>
            </a:pPr>
            <a:endParaRPr lang="en-US" dirty="0">
              <a:latin typeface="Times New Roman" panose="02020603050405020304" pitchFamily="18" charset="0"/>
              <a:cs typeface="Times New Roman" panose="02020603050405020304" pitchFamily="18" charset="0"/>
            </a:endParaRPr>
          </a:p>
          <a:p>
            <a:pPr marL="0" lvl="1" indent="0">
              <a:spcBef>
                <a:spcPts val="0"/>
              </a:spcBef>
              <a:buNone/>
            </a:pPr>
            <a:endParaRPr lang="en-US" b="1" dirty="0">
              <a:cs typeface="Times New Roman" panose="02020603050405020304" pitchFamily="18" charset="0"/>
            </a:endParaRPr>
          </a:p>
          <a:p>
            <a:pPr marL="0" lvl="1" indent="0">
              <a:spcBef>
                <a:spcPts val="0"/>
              </a:spcBef>
              <a:buNone/>
            </a:pPr>
            <a:endParaRPr lang="en-US" b="1" dirty="0">
              <a:cs typeface="Times New Roman" panose="02020603050405020304" pitchFamily="18" charset="0"/>
            </a:endParaRPr>
          </a:p>
          <a:p>
            <a:pPr marL="0" lvl="1" indent="0">
              <a:spcBef>
                <a:spcPts val="0"/>
              </a:spcBef>
              <a:buNone/>
            </a:pPr>
            <a:endParaRPr lang="en-US" b="1" dirty="0">
              <a:cs typeface="Times New Roman" panose="02020603050405020304" pitchFamily="18" charset="0"/>
            </a:endParaRPr>
          </a:p>
          <a:p>
            <a:pPr marL="0" lvl="1" indent="0">
              <a:spcBef>
                <a:spcPts val="0"/>
              </a:spcBef>
              <a:buNone/>
            </a:pPr>
            <a:endParaRPr lang="en-US" b="1" dirty="0">
              <a:cs typeface="Times New Roman" panose="02020603050405020304" pitchFamily="18" charset="0"/>
            </a:endParaRPr>
          </a:p>
          <a:p>
            <a:pPr marL="0" lvl="1" indent="0">
              <a:spcBef>
                <a:spcPts val="0"/>
              </a:spcBef>
              <a:buNone/>
            </a:pPr>
            <a:endParaRPr lang="en-US" b="1" dirty="0">
              <a:cs typeface="Times New Roman" panose="02020603050405020304" pitchFamily="18" charset="0"/>
            </a:endParaRPr>
          </a:p>
          <a:p>
            <a:pPr marL="0" lvl="1" indent="0">
              <a:spcBef>
                <a:spcPts val="0"/>
              </a:spcBef>
              <a:buNone/>
            </a:pPr>
            <a:endParaRPr lang="en-US" b="1" dirty="0">
              <a:cs typeface="Times New Roman" panose="02020603050405020304" pitchFamily="18" charset="0"/>
            </a:endParaRPr>
          </a:p>
          <a:p>
            <a:pPr marL="0" lvl="1" indent="0">
              <a:spcBef>
                <a:spcPts val="0"/>
              </a:spcBef>
              <a:buNone/>
            </a:pPr>
            <a:endParaRPr lang="en-US" b="1" dirty="0">
              <a:cs typeface="Times New Roman" panose="02020603050405020304" pitchFamily="18" charset="0"/>
            </a:endParaRPr>
          </a:p>
          <a:p>
            <a:pPr marL="0" lvl="1" indent="0">
              <a:spcBef>
                <a:spcPts val="0"/>
              </a:spcBef>
              <a:buNone/>
            </a:pPr>
            <a:endParaRPr lang="en-US" b="1" dirty="0">
              <a:cs typeface="Times New Roman" panose="02020603050405020304" pitchFamily="18" charset="0"/>
            </a:endParaRPr>
          </a:p>
          <a:p>
            <a:pPr marL="0" lvl="1" indent="0">
              <a:spcBef>
                <a:spcPts val="0"/>
              </a:spcBef>
              <a:buNone/>
            </a:pPr>
            <a:endParaRPr lang="en-US" b="1" dirty="0">
              <a:cs typeface="Times New Roman" panose="02020603050405020304" pitchFamily="18" charset="0"/>
            </a:endParaRPr>
          </a:p>
          <a:p>
            <a:pPr marL="0" lvl="1" indent="0">
              <a:spcBef>
                <a:spcPts val="0"/>
              </a:spcBef>
              <a:buNone/>
            </a:pPr>
            <a:endParaRPr lang="en-US" b="1" dirty="0">
              <a:cs typeface="Times New Roman" panose="02020603050405020304" pitchFamily="18" charset="0"/>
            </a:endParaRPr>
          </a:p>
          <a:p>
            <a:pPr marL="457200" lvl="1" indent="-457200">
              <a:spcBef>
                <a:spcPts val="0"/>
              </a:spcBef>
              <a:buAutoNum type="arabicPeriod"/>
            </a:pPr>
            <a:endParaRPr lang="en-US" sz="3800" dirty="0">
              <a:latin typeface="Times New Roman" panose="02020603050405020304" pitchFamily="18" charset="0"/>
              <a:cs typeface="Times New Roman" panose="02020603050405020304" pitchFamily="18" charset="0"/>
            </a:endParaRPr>
          </a:p>
          <a:p>
            <a:pPr marL="457200" lvl="1" indent="-457200">
              <a:spcBef>
                <a:spcPts val="0"/>
              </a:spcBef>
              <a:buAutoNum type="arabicPeriod"/>
            </a:pPr>
            <a:endParaRPr lang="en-US" sz="3800" dirty="0">
              <a:latin typeface="Times New Roman" panose="02020603050405020304" pitchFamily="18" charset="0"/>
              <a:cs typeface="Times New Roman" panose="02020603050405020304" pitchFamily="18" charset="0"/>
            </a:endParaRPr>
          </a:p>
          <a:p>
            <a:pPr marL="457200" lvl="1" indent="-457200">
              <a:spcBef>
                <a:spcPts val="0"/>
              </a:spcBef>
              <a:buAutoNum type="arabicPeriod"/>
            </a:pPr>
            <a:endParaRPr lang="en-US" sz="3800" dirty="0">
              <a:latin typeface="Times New Roman" panose="02020603050405020304" pitchFamily="18" charset="0"/>
              <a:cs typeface="Times New Roman" panose="02020603050405020304" pitchFamily="18" charset="0"/>
            </a:endParaRPr>
          </a:p>
          <a:p>
            <a:pPr marL="457200" lvl="1" indent="-457200">
              <a:spcBef>
                <a:spcPts val="0"/>
              </a:spcBef>
              <a:buAutoNum type="arabicPeriod"/>
            </a:pPr>
            <a:endParaRPr lang="en-US" sz="3800" dirty="0">
              <a:latin typeface="Times New Roman" panose="02020603050405020304" pitchFamily="18" charset="0"/>
              <a:cs typeface="Times New Roman" panose="02020603050405020304" pitchFamily="18" charset="0"/>
            </a:endParaRPr>
          </a:p>
          <a:p>
            <a:pPr marL="457200" lvl="1" indent="-457200">
              <a:spcBef>
                <a:spcPts val="0"/>
              </a:spcBef>
              <a:buAutoNum type="arabicPeriod"/>
            </a:pPr>
            <a:endParaRPr lang="en-US" sz="3800" dirty="0">
              <a:latin typeface="Times New Roman" panose="02020603050405020304" pitchFamily="18" charset="0"/>
              <a:cs typeface="Times New Roman" panose="02020603050405020304" pitchFamily="18" charset="0"/>
            </a:endParaRPr>
          </a:p>
          <a:p>
            <a:pPr marL="457200" lvl="1" indent="-457200">
              <a:spcBef>
                <a:spcPts val="0"/>
              </a:spcBef>
              <a:buAutoNum type="arabicPeriod"/>
            </a:pPr>
            <a:endParaRPr lang="en-US" sz="4500" dirty="0">
              <a:latin typeface="Times New Roman" panose="02020603050405020304" pitchFamily="18" charset="0"/>
              <a:cs typeface="Times New Roman" panose="02020603050405020304" pitchFamily="18" charset="0"/>
            </a:endParaRPr>
          </a:p>
          <a:p>
            <a:pPr marL="457200" lvl="1" indent="-457200">
              <a:spcBef>
                <a:spcPts val="0"/>
              </a:spcBef>
              <a:buAutoNum type="arabicPeriod"/>
            </a:pPr>
            <a:endParaRPr lang="en-US" sz="4500" dirty="0">
              <a:latin typeface="Times New Roman" panose="02020603050405020304" pitchFamily="18" charset="0"/>
              <a:cs typeface="Times New Roman" panose="02020603050405020304" pitchFamily="18" charset="0"/>
            </a:endParaRPr>
          </a:p>
          <a:p>
            <a:pPr algn="just" hangingPunct="0">
              <a:lnSpc>
                <a:spcPts val="1200"/>
              </a:lnSpc>
              <a:spcAft>
                <a:spcPts val="0"/>
              </a:spcAft>
              <a:buNone/>
            </a:pPr>
            <a:r>
              <a:rPr lang="en-US" sz="8000" dirty="0">
                <a:effectLst/>
              </a:rPr>
              <a:t>    3. Add respective results of 1 and 2:</a:t>
            </a:r>
          </a:p>
          <a:p>
            <a:pPr indent="0" algn="just" hangingPunct="0">
              <a:lnSpc>
                <a:spcPts val="1200"/>
              </a:lnSpc>
              <a:spcAft>
                <a:spcPts val="0"/>
              </a:spcAft>
              <a:buNone/>
            </a:pPr>
            <a:endParaRPr lang="en-US" sz="8000" dirty="0"/>
          </a:p>
          <a:p>
            <a:pPr indent="0" algn="just" hangingPunct="0">
              <a:lnSpc>
                <a:spcPts val="1200"/>
              </a:lnSpc>
              <a:spcAft>
                <a:spcPts val="0"/>
              </a:spcAft>
              <a:buNone/>
            </a:pPr>
            <a:r>
              <a:rPr lang="en-US" sz="8000" dirty="0"/>
              <a:t>AF+C=17.633; </a:t>
            </a:r>
            <a:r>
              <a:rPr lang="en-US" sz="8000" b="1" dirty="0">
                <a:effectLst/>
              </a:rPr>
              <a:t>AE+C=20.520</a:t>
            </a:r>
            <a:r>
              <a:rPr lang="en-US" sz="8000" dirty="0">
                <a:effectLst/>
              </a:rPr>
              <a:t>; </a:t>
            </a:r>
            <a:r>
              <a:rPr lang="en-US" sz="8000" dirty="0"/>
              <a:t>AH+C=17.105</a:t>
            </a:r>
          </a:p>
          <a:p>
            <a:pPr indent="0" algn="just" hangingPunct="0">
              <a:lnSpc>
                <a:spcPts val="1200"/>
              </a:lnSpc>
              <a:spcAft>
                <a:spcPts val="0"/>
              </a:spcAft>
              <a:buNone/>
            </a:pPr>
            <a:r>
              <a:rPr lang="en-US" sz="8000" dirty="0"/>
              <a:t> </a:t>
            </a:r>
          </a:p>
          <a:p>
            <a:pPr indent="0" algn="just" hangingPunct="0">
              <a:lnSpc>
                <a:spcPts val="1200"/>
              </a:lnSpc>
              <a:spcAft>
                <a:spcPts val="0"/>
              </a:spcAft>
              <a:buNone/>
            </a:pPr>
            <a:endParaRPr lang="en-US" sz="8000" dirty="0">
              <a:effectLst/>
            </a:endParaRPr>
          </a:p>
          <a:p>
            <a:pPr indent="0" algn="just" hangingPunct="0">
              <a:lnSpc>
                <a:spcPts val="1200"/>
              </a:lnSpc>
              <a:spcAft>
                <a:spcPts val="0"/>
              </a:spcAft>
              <a:buNone/>
            </a:pPr>
            <a:r>
              <a:rPr lang="en-US" sz="8000" dirty="0">
                <a:effectLst/>
              </a:rPr>
              <a:t>4. Assign  </a:t>
            </a:r>
            <a:r>
              <a:rPr lang="en-US" sz="8000" b="1" dirty="0">
                <a:effectLst/>
              </a:rPr>
              <a:t>x</a:t>
            </a:r>
            <a:r>
              <a:rPr lang="en-US" sz="8000" dirty="0">
                <a:effectLst/>
              </a:rPr>
              <a:t> to class of maximum value, </a:t>
            </a:r>
            <a:r>
              <a:rPr lang="en-US" sz="8000" b="1" dirty="0">
                <a:effectLst/>
              </a:rPr>
              <a:t>E</a:t>
            </a:r>
            <a:r>
              <a:rPr lang="en-US" sz="8000" dirty="0">
                <a:effectLst/>
              </a:rPr>
              <a:t>, </a:t>
            </a:r>
          </a:p>
          <a:p>
            <a:pPr marL="0" indent="0" algn="just" hangingPunct="0">
              <a:lnSpc>
                <a:spcPts val="1200"/>
              </a:lnSpc>
              <a:spcAft>
                <a:spcPts val="0"/>
              </a:spcAft>
              <a:buNone/>
            </a:pPr>
            <a:endParaRPr lang="en-US" sz="8000" dirty="0">
              <a:effectLst/>
            </a:endParaRPr>
          </a:p>
          <a:p>
            <a:pPr marL="0" indent="0" algn="just" hangingPunct="0">
              <a:lnSpc>
                <a:spcPts val="1200"/>
              </a:lnSpc>
              <a:spcAft>
                <a:spcPts val="0"/>
              </a:spcAft>
              <a:buNone/>
            </a:pPr>
            <a:r>
              <a:rPr lang="en-US" sz="8000" dirty="0">
                <a:effectLst/>
              </a:rPr>
              <a:t>in this case. (Indeed, </a:t>
            </a:r>
            <a:r>
              <a:rPr lang="en-US" sz="8000" b="1" dirty="0">
                <a:effectLst/>
              </a:rPr>
              <a:t>x</a:t>
            </a:r>
            <a:r>
              <a:rPr lang="en-US" sz="8000" dirty="0">
                <a:effectLst/>
              </a:rPr>
              <a:t> is for an article from </a:t>
            </a:r>
            <a:r>
              <a:rPr lang="en-US" sz="8000" b="1" dirty="0">
                <a:effectLst/>
              </a:rPr>
              <a:t>E</a:t>
            </a:r>
            <a:r>
              <a:rPr lang="en-US" sz="8000" dirty="0">
                <a:effectLst/>
              </a:rPr>
              <a:t>)</a:t>
            </a:r>
          </a:p>
          <a:p>
            <a:pPr indent="0" algn="just" hangingPunct="0">
              <a:lnSpc>
                <a:spcPts val="1200"/>
              </a:lnSpc>
              <a:spcAft>
                <a:spcPts val="0"/>
              </a:spcAft>
              <a:buNone/>
            </a:pPr>
            <a:r>
              <a:rPr lang="en-US" sz="6400" dirty="0">
                <a:effectLst/>
              </a:rPr>
              <a:t>   </a:t>
            </a:r>
          </a:p>
          <a:p>
            <a:pPr indent="0" algn="just" hangingPunct="0">
              <a:lnSpc>
                <a:spcPts val="1200"/>
              </a:lnSpc>
              <a:spcAft>
                <a:spcPts val="0"/>
              </a:spcAft>
              <a:buNone/>
            </a:pPr>
            <a:endParaRPr lang="en-US" sz="3800" dirty="0">
              <a:effectLst/>
            </a:endParaRPr>
          </a:p>
          <a:p>
            <a:pPr indent="151130" algn="just" hangingPunct="0">
              <a:lnSpc>
                <a:spcPts val="1200"/>
              </a:lnSpc>
              <a:spcAft>
                <a:spcPts val="0"/>
              </a:spcAft>
            </a:pPr>
            <a:endParaRPr lang="en-US" sz="3800" dirty="0">
              <a:effectLst/>
            </a:endParaRPr>
          </a:p>
          <a:p>
            <a:pPr marL="0" lvl="1" indent="0">
              <a:spcBef>
                <a:spcPts val="0"/>
              </a:spcBef>
              <a:buNone/>
            </a:pPr>
            <a:endParaRPr lang="en-US" dirty="0">
              <a:latin typeface="Times New Roman" panose="02020603050405020304" pitchFamily="18" charset="0"/>
              <a:cs typeface="Times New Roman" panose="02020603050405020304" pitchFamily="18" charset="0"/>
            </a:endParaRPr>
          </a:p>
          <a:p>
            <a:pPr marL="0" lvl="1" indent="0">
              <a:spcBef>
                <a:spcPts val="0"/>
              </a:spcBef>
              <a:buNone/>
            </a:pPr>
            <a:endParaRPr lang="en-US" dirty="0">
              <a:latin typeface="Times New Roman" panose="02020603050405020304" pitchFamily="18" charset="0"/>
              <a:cs typeface="Times New Roman" panose="02020603050405020304" pitchFamily="18" charset="0"/>
            </a:endParaRPr>
          </a:p>
          <a:p>
            <a:pPr marL="0" lvl="1" indent="0">
              <a:spcBef>
                <a:spcPts val="0"/>
              </a:spcBef>
              <a:buNone/>
            </a:pPr>
            <a:r>
              <a:rPr lang="en-US" dirty="0">
                <a:latin typeface="Times New Roman" panose="02020603050405020304" pitchFamily="18" charset="0"/>
                <a:cs typeface="Times New Roman" panose="02020603050405020304" pitchFamily="18" charset="0"/>
              </a:rPr>
              <a:t> </a:t>
            </a:r>
          </a:p>
          <a:p>
            <a:pPr marL="0" lvl="1" indent="0">
              <a:spcBef>
                <a:spcPts val="0"/>
              </a:spcBef>
              <a:buNone/>
            </a:pPr>
            <a:endParaRPr lang="en-US" sz="2800" b="1" dirty="0">
              <a:solidFill>
                <a:schemeClr val="tx2"/>
              </a:solidFill>
              <a:cs typeface="Times New Roman" panose="02020603050405020304" pitchFamily="18" charset="0"/>
            </a:endParaRPr>
          </a:p>
          <a:p>
            <a:pPr marL="0" lvl="1" indent="0">
              <a:spcBef>
                <a:spcPts val="0"/>
              </a:spcBef>
              <a:buNone/>
            </a:pPr>
            <a:endParaRPr lang="en-US" b="1" dirty="0">
              <a:solidFill>
                <a:srgbClr val="C00000"/>
              </a:solidFill>
              <a:cs typeface="Times New Roman" panose="02020603050405020304" pitchFamily="18" charset="0"/>
            </a:endParaRPr>
          </a:p>
          <a:p>
            <a:pPr marL="0" lvl="1" indent="0">
              <a:spcBef>
                <a:spcPts val="0"/>
              </a:spcBef>
              <a:buNone/>
            </a:pPr>
            <a:endParaRPr lang="ru-RU" b="1" dirty="0">
              <a:solidFill>
                <a:srgbClr val="C00000"/>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a:p>
            <a:pPr marL="0" lvl="1" indent="0">
              <a:spcBef>
                <a:spcPts val="0"/>
              </a:spcBef>
              <a:buNone/>
            </a:pPr>
            <a:endParaRPr lang="en-US" dirty="0">
              <a:solidFill>
                <a:schemeClr val="tx2"/>
              </a:solidFill>
            </a:endParaRPr>
          </a:p>
        </p:txBody>
      </p:sp>
      <p:sp>
        <p:nvSpPr>
          <p:cNvPr id="4" name="Нижний колонтитул 3"/>
          <p:cNvSpPr>
            <a:spLocks noGrp="1"/>
          </p:cNvSpPr>
          <p:nvPr>
            <p:ph type="ftr" sz="quarter" idx="11"/>
          </p:nvPr>
        </p:nvSpPr>
        <p:spPr/>
        <p:txBody>
          <a:bodyPr/>
          <a:lstStyle/>
          <a:p>
            <a:r>
              <a:rPr lang="en-US"/>
              <a:t>BacDataAnalysis_4_2024</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t>21</a:t>
            </a:fld>
            <a:endParaRPr lang="ru-RU"/>
          </a:p>
        </p:txBody>
      </p:sp>
      <p:graphicFrame>
        <p:nvGraphicFramePr>
          <p:cNvPr id="6" name="Таблица 5"/>
          <p:cNvGraphicFramePr>
            <a:graphicFrameLocks noGrp="1"/>
          </p:cNvGraphicFramePr>
          <p:nvPr>
            <p:extLst>
              <p:ext uri="{D42A27DB-BD31-4B8C-83A1-F6EECF244321}">
                <p14:modId xmlns:p14="http://schemas.microsoft.com/office/powerpoint/2010/main" val="724867778"/>
              </p:ext>
            </p:extLst>
          </p:nvPr>
        </p:nvGraphicFramePr>
        <p:xfrm>
          <a:off x="467544" y="620688"/>
          <a:ext cx="8352928" cy="2304256"/>
        </p:xfrm>
        <a:graphic>
          <a:graphicData uri="http://schemas.openxmlformats.org/drawingml/2006/table">
            <a:tbl>
              <a:tblPr firstRow="1" firstCol="1" lastRow="1" lastCol="1" bandRow="1" bandCol="1">
                <a:tableStyleId>{5C22544A-7EE6-4342-B048-85BDC9FD1C3A}</a:tableStyleId>
              </a:tblPr>
              <a:tblGrid>
                <a:gridCol w="720080">
                  <a:extLst>
                    <a:ext uri="{9D8B030D-6E8A-4147-A177-3AD203B41FA5}">
                      <a16:colId xmlns:a16="http://schemas.microsoft.com/office/drawing/2014/main" val="20000"/>
                    </a:ext>
                  </a:extLst>
                </a:gridCol>
                <a:gridCol w="7632848">
                  <a:extLst>
                    <a:ext uri="{9D8B030D-6E8A-4147-A177-3AD203B41FA5}">
                      <a16:colId xmlns:a16="http://schemas.microsoft.com/office/drawing/2014/main" val="20001"/>
                    </a:ext>
                  </a:extLst>
                </a:gridCol>
              </a:tblGrid>
              <a:tr h="418866">
                <a:tc rowSpan="2">
                  <a:txBody>
                    <a:bodyPr/>
                    <a:lstStyle/>
                    <a:p>
                      <a:pPr indent="151130" algn="just" hangingPunct="0">
                        <a:lnSpc>
                          <a:spcPts val="1200"/>
                        </a:lnSpc>
                        <a:spcAft>
                          <a:spcPts val="0"/>
                        </a:spcAft>
                      </a:pPr>
                      <a:r>
                        <a:rPr lang="en-US" sz="1800" dirty="0">
                          <a:effectLst/>
                        </a:rPr>
                        <a:t>  </a:t>
                      </a:r>
                    </a:p>
                    <a:p>
                      <a:pPr indent="151130" algn="just" hangingPunct="0">
                        <a:lnSpc>
                          <a:spcPts val="1200"/>
                        </a:lnSpc>
                        <a:spcAft>
                          <a:spcPts val="0"/>
                        </a:spcAft>
                      </a:pPr>
                      <a:r>
                        <a:rPr lang="en-US" sz="1800" dirty="0">
                          <a:effectLst/>
                        </a:rPr>
                        <a:t>Class</a:t>
                      </a:r>
                      <a:endParaRPr lang="ru-RU" sz="1800" dirty="0">
                        <a:effectLst/>
                        <a:latin typeface="Times"/>
                        <a:ea typeface="Times New Roman"/>
                        <a:cs typeface="Times New Roman"/>
                      </a:endParaRPr>
                    </a:p>
                  </a:txBody>
                  <a:tcPr marL="0" marR="0" marT="0" marB="0"/>
                </a:tc>
                <a:tc>
                  <a:txBody>
                    <a:bodyPr/>
                    <a:lstStyle/>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   Logarithms of  within class probabilities of keywords </a:t>
                      </a:r>
                      <a:r>
                        <a:rPr lang="en-US" sz="1800" baseline="0" dirty="0">
                          <a:effectLst/>
                        </a:rPr>
                        <a:t> multiplied </a:t>
                      </a:r>
                      <a:r>
                        <a:rPr lang="en-US" sz="1800" dirty="0">
                          <a:effectLst/>
                        </a:rPr>
                        <a:t> by 100</a:t>
                      </a:r>
                    </a:p>
                    <a:p>
                      <a:pPr indent="151130" algn="just" hangingPunct="0">
                        <a:lnSpc>
                          <a:spcPts val="1200"/>
                        </a:lnSpc>
                        <a:spcAft>
                          <a:spcPts val="0"/>
                        </a:spcAft>
                      </a:pPr>
                      <a:endParaRPr lang="ru-RU" sz="1800" dirty="0">
                        <a:effectLst/>
                        <a:latin typeface="Times"/>
                        <a:ea typeface="Times New Roman"/>
                        <a:cs typeface="Times New Roman"/>
                      </a:endParaRPr>
                    </a:p>
                  </a:txBody>
                  <a:tcPr marL="0" marR="0" marT="0" marB="0"/>
                </a:tc>
                <a:extLst>
                  <a:ext uri="{0D108BD9-81ED-4DB2-BD59-A6C34878D82A}">
                    <a16:rowId xmlns:a16="http://schemas.microsoft.com/office/drawing/2014/main" val="10000"/>
                  </a:ext>
                </a:extLst>
              </a:tr>
              <a:tr h="423537">
                <a:tc vMerge="1">
                  <a:txBody>
                    <a:bodyPr/>
                    <a:lstStyle/>
                    <a:p>
                      <a:endParaRPr lang="ru-RU"/>
                    </a:p>
                  </a:txBody>
                  <a:tcPr/>
                </a:tc>
                <a:tc>
                  <a:txBody>
                    <a:bodyPr/>
                    <a:lstStyle/>
                    <a:p>
                      <a:pPr indent="151130" algn="just" hangingPunct="0">
                        <a:lnSpc>
                          <a:spcPts val="1200"/>
                        </a:lnSpc>
                        <a:spcAft>
                          <a:spcPts val="0"/>
                        </a:spcAft>
                      </a:pPr>
                      <a:r>
                        <a:rPr lang="en-US" sz="1800" dirty="0">
                          <a:effectLst/>
                        </a:rPr>
                        <a:t>   </a:t>
                      </a:r>
                    </a:p>
                    <a:p>
                      <a:pPr indent="151130" algn="just" hangingPunct="0">
                        <a:lnSpc>
                          <a:spcPts val="1200"/>
                        </a:lnSpc>
                        <a:spcAft>
                          <a:spcPts val="0"/>
                        </a:spcAft>
                      </a:pPr>
                      <a:r>
                        <a:rPr lang="en-US" sz="1800" dirty="0">
                          <a:effectLst/>
                        </a:rPr>
                        <a:t>drink     equal     fuel      play    popular   price    relief    talent      tax    woman</a:t>
                      </a:r>
                    </a:p>
                    <a:p>
                      <a:pPr indent="151130" algn="just" hangingPunct="0">
                        <a:lnSpc>
                          <a:spcPts val="1200"/>
                        </a:lnSpc>
                        <a:spcAft>
                          <a:spcPts val="0"/>
                        </a:spcAft>
                      </a:pPr>
                      <a:r>
                        <a:rPr lang="en-US" sz="1800" dirty="0">
                          <a:effectLst/>
                        </a:rPr>
                        <a:t>         </a:t>
                      </a:r>
                      <a:endParaRPr lang="ru-RU" sz="1800" dirty="0">
                        <a:effectLst/>
                        <a:latin typeface="Times"/>
                        <a:ea typeface="Times New Roman"/>
                        <a:cs typeface="Times New Roman"/>
                      </a:endParaRPr>
                    </a:p>
                  </a:txBody>
                  <a:tcPr marL="0" marR="0" marT="0" marB="0"/>
                </a:tc>
                <a:extLst>
                  <a:ext uri="{0D108BD9-81ED-4DB2-BD59-A6C34878D82A}">
                    <a16:rowId xmlns:a16="http://schemas.microsoft.com/office/drawing/2014/main" val="10001"/>
                  </a:ext>
                </a:extLst>
              </a:tr>
              <a:tr h="829967">
                <a:tc>
                  <a:txBody>
                    <a:bodyPr/>
                    <a:lstStyle/>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F</a:t>
                      </a:r>
                    </a:p>
                    <a:p>
                      <a:pPr indent="151130" algn="just" hangingPunct="0">
                        <a:lnSpc>
                          <a:spcPts val="1200"/>
                        </a:lnSpc>
                        <a:spcAft>
                          <a:spcPts val="0"/>
                        </a:spcAft>
                      </a:pPr>
                      <a:endParaRPr lang="ru-RU" sz="1800" dirty="0">
                        <a:effectLst/>
                      </a:endParaRPr>
                    </a:p>
                    <a:p>
                      <a:pPr indent="151130" algn="just" hangingPunct="0">
                        <a:lnSpc>
                          <a:spcPts val="1200"/>
                        </a:lnSpc>
                        <a:spcAft>
                          <a:spcPts val="0"/>
                        </a:spcAft>
                      </a:pPr>
                      <a:r>
                        <a:rPr lang="en-US" sz="1800" dirty="0">
                          <a:effectLst/>
                        </a:rPr>
                        <a:t>E</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H</a:t>
                      </a:r>
                      <a:endParaRPr lang="ru-RU" sz="2400" dirty="0">
                        <a:effectLst/>
                        <a:latin typeface="+mn-lt"/>
                        <a:ea typeface="Times New Roman"/>
                        <a:cs typeface="Times New Roman"/>
                      </a:endParaRPr>
                    </a:p>
                  </a:txBody>
                  <a:tcPr marL="0" marR="0" marT="0" marB="0">
                    <a:lnB w="12700" cap="flat" cmpd="sng" algn="ctr">
                      <a:solidFill>
                        <a:schemeClr val="tx1"/>
                      </a:solidFill>
                      <a:prstDash val="solid"/>
                      <a:round/>
                      <a:headEnd type="none" w="med" len="med"/>
                      <a:tailEnd type="none" w="med" len="med"/>
                    </a:lnB>
                  </a:tcPr>
                </a:tc>
                <a:tc>
                  <a:txBody>
                    <a:bodyPr/>
                    <a:lstStyle/>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 2.380    2.786    0.994    2.093    2.093    2.380    0.994    2.786    0.994    3.074</a:t>
                      </a: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 2.254    1.966    2.254    2.813    2.813    1.966    2.254    2.659    1.561    1.561</a:t>
                      </a:r>
                    </a:p>
                    <a:p>
                      <a:pPr indent="151130" algn="just" hangingPunct="0">
                        <a:lnSpc>
                          <a:spcPts val="1200"/>
                        </a:lnSpc>
                        <a:spcAft>
                          <a:spcPts val="0"/>
                        </a:spcAft>
                      </a:pPr>
                      <a:r>
                        <a:rPr lang="en-US" sz="1800" dirty="0">
                          <a:effectLst/>
                        </a:rPr>
                        <a:t>   </a:t>
                      </a:r>
                    </a:p>
                    <a:p>
                      <a:pPr indent="151130" algn="just" hangingPunct="0">
                        <a:lnSpc>
                          <a:spcPts val="1200"/>
                        </a:lnSpc>
                        <a:spcAft>
                          <a:spcPts val="0"/>
                        </a:spcAft>
                      </a:pPr>
                      <a:r>
                        <a:rPr lang="en-US" sz="1800" dirty="0">
                          <a:effectLst/>
                        </a:rPr>
                        <a:t> 1.585    0.892    2.838    2.278    2.278    2.971    2.683    0.892    2.838    0.892</a:t>
                      </a:r>
                    </a:p>
                  </a:txBody>
                  <a:tcPr marL="0" marR="0"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16972">
                <a:tc>
                  <a:txBody>
                    <a:bodyPr/>
                    <a:lstStyle/>
                    <a:p>
                      <a:pPr indent="151130" algn="just" hangingPunct="0">
                        <a:lnSpc>
                          <a:spcPts val="1200"/>
                        </a:lnSpc>
                        <a:spcAft>
                          <a:spcPts val="0"/>
                        </a:spcAft>
                      </a:pPr>
                      <a:endParaRPr lang="en-US" sz="2400" dirty="0">
                        <a:effectLst/>
                        <a:latin typeface="+mn-lt"/>
                        <a:ea typeface="Times New Roman"/>
                        <a:cs typeface="Times New Roman"/>
                      </a:endParaRPr>
                    </a:p>
                    <a:p>
                      <a:pPr indent="151130" algn="just" hangingPunct="0">
                        <a:lnSpc>
                          <a:spcPts val="1200"/>
                        </a:lnSpc>
                        <a:spcAft>
                          <a:spcPts val="0"/>
                        </a:spcAft>
                      </a:pPr>
                      <a:r>
                        <a:rPr lang="en-US" sz="2400" dirty="0">
                          <a:effectLst/>
                          <a:latin typeface="+mn-lt"/>
                          <a:ea typeface="Times New Roman"/>
                          <a:cs typeface="Times New Roman"/>
                        </a:rPr>
                        <a:t>x</a:t>
                      </a:r>
                      <a:endParaRPr lang="ru-RU" sz="2400" dirty="0">
                        <a:effectLst/>
                        <a:latin typeface="+mn-lt"/>
                        <a:ea typeface="Times New Roman"/>
                        <a:cs typeface="Times New Roman"/>
                      </a:endParaRPr>
                    </a:p>
                  </a:txBody>
                  <a:tcPr marL="0" marR="0" marT="0" marB="0">
                    <a:lnT w="12700" cap="flat" cmpd="sng" algn="ctr">
                      <a:solidFill>
                        <a:schemeClr val="tx1"/>
                      </a:solidFill>
                      <a:prstDash val="solid"/>
                      <a:round/>
                      <a:headEnd type="none" w="med" len="med"/>
                      <a:tailEnd type="none" w="med" len="med"/>
                    </a:lnT>
                  </a:tcPr>
                </a:tc>
                <a:tc>
                  <a:txBody>
                    <a:bodyPr/>
                    <a:lstStyle/>
                    <a:p>
                      <a:pPr marL="0" marR="0" indent="151130" algn="just" defTabSz="914400" rtl="0" eaLnBrk="1" fontAlgn="auto" latinLnBrk="0" hangingPunct="0">
                        <a:lnSpc>
                          <a:spcPts val="1200"/>
                        </a:lnSpc>
                        <a:spcBef>
                          <a:spcPts val="0"/>
                        </a:spcBef>
                        <a:spcAft>
                          <a:spcPts val="0"/>
                        </a:spcAft>
                        <a:buClrTx/>
                        <a:buSzTx/>
                        <a:buFontTx/>
                        <a:buNone/>
                        <a:tabLst/>
                        <a:defRPr/>
                      </a:pPr>
                      <a:endParaRPr lang="en-US" sz="1800" dirty="0">
                        <a:effectLst/>
                      </a:endParaRPr>
                    </a:p>
                    <a:p>
                      <a:pPr marL="0" marR="0" indent="151130" algn="just" defTabSz="914400" rtl="0" eaLnBrk="1" fontAlgn="auto" latinLnBrk="0" hangingPunct="0">
                        <a:lnSpc>
                          <a:spcPts val="1200"/>
                        </a:lnSpc>
                        <a:spcBef>
                          <a:spcPts val="0"/>
                        </a:spcBef>
                        <a:spcAft>
                          <a:spcPts val="0"/>
                        </a:spcAft>
                        <a:buClrTx/>
                        <a:buSzTx/>
                        <a:buFontTx/>
                        <a:buNone/>
                        <a:tabLst/>
                        <a:defRPr/>
                      </a:pPr>
                      <a:r>
                        <a:rPr lang="en-US" sz="1800" dirty="0">
                          <a:effectLst/>
                          <a:latin typeface="Times"/>
                          <a:ea typeface="Times New Roman"/>
                          <a:cs typeface="Times New Roman"/>
                        </a:rPr>
                        <a:t>    1           1           2           1           1           0           0          1</a:t>
                      </a:r>
                      <a:r>
                        <a:rPr lang="en-US" sz="1800" baseline="0" dirty="0">
                          <a:effectLst/>
                          <a:latin typeface="Times"/>
                          <a:ea typeface="Times New Roman"/>
                          <a:cs typeface="Times New Roman"/>
                        </a:rPr>
                        <a:t>           0           0</a:t>
                      </a:r>
                      <a:endParaRPr lang="en-US" sz="1800" dirty="0">
                        <a:effectLst/>
                      </a:endParaRPr>
                    </a:p>
                  </a:txBody>
                  <a:tcPr marL="0" marR="0" marT="0" marB="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36949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754176" cy="980728"/>
          </a:xfrm>
        </p:spPr>
        <p:txBody>
          <a:bodyPr>
            <a:normAutofit/>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Metrics of Accuracy, 1</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4" name="Нижний колонтитул 3"/>
          <p:cNvSpPr>
            <a:spLocks noGrp="1"/>
          </p:cNvSpPr>
          <p:nvPr>
            <p:ph type="ftr" sz="quarter" idx="11"/>
          </p:nvPr>
        </p:nvSpPr>
        <p:spPr/>
        <p:txBody>
          <a:bodyPr/>
          <a:lstStyle/>
          <a:p>
            <a:r>
              <a:rPr lang="en-US"/>
              <a:t>BDA_2024_4_NaiveBayes</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t>22</a:t>
            </a:fld>
            <a:endParaRPr lang="ru-RU" dirty="0"/>
          </a:p>
        </p:txBody>
      </p:sp>
      <p:sp>
        <p:nvSpPr>
          <p:cNvPr id="6" name="TextBox 5"/>
          <p:cNvSpPr txBox="1"/>
          <p:nvPr/>
        </p:nvSpPr>
        <p:spPr>
          <a:xfrm>
            <a:off x="0" y="980728"/>
            <a:ext cx="9144000" cy="5509200"/>
          </a:xfrm>
          <a:prstGeom prst="rect">
            <a:avLst/>
          </a:prstGeom>
          <a:noFill/>
        </p:spPr>
        <p:txBody>
          <a:bodyPr wrap="square" rtlCol="0">
            <a:spAutoFit/>
          </a:bodyPr>
          <a:lstStyle/>
          <a:p>
            <a:r>
              <a:rPr lang="en-US" sz="3200" b="1" dirty="0"/>
              <a:t>A classifier in Table, a lung cancer screening device.</a:t>
            </a:r>
          </a:p>
          <a:p>
            <a:endParaRPr lang="en-US" sz="3200" b="1" dirty="0"/>
          </a:p>
          <a:p>
            <a:endParaRPr lang="en-US" sz="3200" b="1" dirty="0"/>
          </a:p>
          <a:p>
            <a:endParaRPr lang="en-US" sz="3200" b="1" dirty="0"/>
          </a:p>
          <a:p>
            <a:endParaRPr lang="en-US" sz="3200" b="1" dirty="0"/>
          </a:p>
          <a:p>
            <a:endParaRPr lang="en-US" sz="3200" b="1" dirty="0"/>
          </a:p>
          <a:p>
            <a:endParaRPr lang="en-US" sz="3200" b="1" dirty="0"/>
          </a:p>
          <a:p>
            <a:endParaRPr lang="en-US" sz="3200" b="1" dirty="0"/>
          </a:p>
          <a:p>
            <a:r>
              <a:rPr lang="en-US" sz="3200" b="1" dirty="0"/>
              <a:t>Errors: 1+7=8 out of 200. The </a:t>
            </a:r>
            <a:r>
              <a:rPr lang="en-US" sz="3200" b="1" i="1" dirty="0"/>
              <a:t>accuracy</a:t>
            </a:r>
            <a:r>
              <a:rPr lang="en-US" sz="3200" b="1" dirty="0"/>
              <a:t> is high, 192/200=96%, </a:t>
            </a:r>
            <a:r>
              <a:rPr lang="en-US" sz="3200" b="1" i="1" dirty="0"/>
              <a:t>error</a:t>
            </a:r>
            <a:r>
              <a:rPr lang="en-US" sz="3200" b="1" dirty="0"/>
              <a:t> 4%. </a:t>
            </a:r>
            <a:r>
              <a:rPr lang="en-US" sz="3200" dirty="0">
                <a:solidFill>
                  <a:srgbClr val="C00000"/>
                </a:solidFill>
              </a:rPr>
              <a:t>These  are too general and can be misleading at non-balanced samples.</a:t>
            </a:r>
          </a:p>
        </p:txBody>
      </p:sp>
      <p:graphicFrame>
        <p:nvGraphicFramePr>
          <p:cNvPr id="7" name="Таблица 6"/>
          <p:cNvGraphicFramePr>
            <a:graphicFrameLocks noGrp="1"/>
          </p:cNvGraphicFramePr>
          <p:nvPr/>
        </p:nvGraphicFramePr>
        <p:xfrm>
          <a:off x="755576" y="2060848"/>
          <a:ext cx="6192689" cy="2524336"/>
        </p:xfrm>
        <a:graphic>
          <a:graphicData uri="http://schemas.openxmlformats.org/drawingml/2006/table">
            <a:tbl>
              <a:tblPr firstRow="1" firstCol="1" lastRow="1" lastCol="1" bandRow="1" bandCol="1">
                <a:tableStyleId>{5C22544A-7EE6-4342-B048-85BDC9FD1C3A}</a:tableStyleId>
              </a:tblPr>
              <a:tblGrid>
                <a:gridCol w="1535952">
                  <a:extLst>
                    <a:ext uri="{9D8B030D-6E8A-4147-A177-3AD203B41FA5}">
                      <a16:colId xmlns:a16="http://schemas.microsoft.com/office/drawing/2014/main" val="20000"/>
                    </a:ext>
                  </a:extLst>
                </a:gridCol>
                <a:gridCol w="768305">
                  <a:extLst>
                    <a:ext uri="{9D8B030D-6E8A-4147-A177-3AD203B41FA5}">
                      <a16:colId xmlns:a16="http://schemas.microsoft.com/office/drawing/2014/main" val="20001"/>
                    </a:ext>
                  </a:extLst>
                </a:gridCol>
                <a:gridCol w="2549350">
                  <a:extLst>
                    <a:ext uri="{9D8B030D-6E8A-4147-A177-3AD203B41FA5}">
                      <a16:colId xmlns:a16="http://schemas.microsoft.com/office/drawing/2014/main" val="20002"/>
                    </a:ext>
                  </a:extLst>
                </a:gridCol>
                <a:gridCol w="1339082">
                  <a:extLst>
                    <a:ext uri="{9D8B030D-6E8A-4147-A177-3AD203B41FA5}">
                      <a16:colId xmlns:a16="http://schemas.microsoft.com/office/drawing/2014/main" val="20003"/>
                    </a:ext>
                  </a:extLst>
                </a:gridCol>
              </a:tblGrid>
              <a:tr h="574186">
                <a:tc rowSpan="2" gridSpan="2">
                  <a:txBody>
                    <a:bodyPr/>
                    <a:lstStyle/>
                    <a:p>
                      <a:pPr indent="151130" algn="just" hangingPunct="0">
                        <a:lnSpc>
                          <a:spcPts val="1200"/>
                        </a:lnSpc>
                        <a:spcAft>
                          <a:spcPts val="0"/>
                        </a:spcAft>
                      </a:pPr>
                      <a:r>
                        <a:rPr lang="en-US" sz="2400" dirty="0">
                          <a:effectLst/>
                        </a:rPr>
                        <a:t> </a:t>
                      </a:r>
                    </a:p>
                    <a:p>
                      <a:pPr indent="151130" algn="just" hangingPunct="0">
                        <a:lnSpc>
                          <a:spcPts val="1200"/>
                        </a:lnSpc>
                        <a:spcAft>
                          <a:spcPts val="0"/>
                        </a:spcAft>
                      </a:pPr>
                      <a:endParaRPr lang="en-US" sz="2400" dirty="0">
                        <a:effectLst/>
                        <a:latin typeface="Times"/>
                        <a:ea typeface="Times New Roman"/>
                        <a:cs typeface="Times New Roman"/>
                      </a:endParaRPr>
                    </a:p>
                    <a:p>
                      <a:pPr indent="151130" algn="just" hangingPunct="0">
                        <a:lnSpc>
                          <a:spcPts val="1200"/>
                        </a:lnSpc>
                        <a:spcAft>
                          <a:spcPts val="0"/>
                        </a:spcAft>
                      </a:pPr>
                      <a:endParaRPr lang="en-US" sz="2400" dirty="0">
                        <a:effectLst/>
                        <a:latin typeface="Times"/>
                        <a:ea typeface="Times New Roman"/>
                        <a:cs typeface="Times New Roman"/>
                      </a:endParaRPr>
                    </a:p>
                    <a:p>
                      <a:pPr indent="151130" algn="just" hangingPunct="0">
                        <a:lnSpc>
                          <a:spcPts val="1200"/>
                        </a:lnSpc>
                        <a:spcAft>
                          <a:spcPts val="0"/>
                        </a:spcAft>
                      </a:pPr>
                      <a:endParaRPr lang="en-US" sz="2400" dirty="0">
                        <a:effectLst/>
                        <a:latin typeface="Times"/>
                        <a:ea typeface="Times New Roman"/>
                        <a:cs typeface="Times New Roman"/>
                      </a:endParaRPr>
                    </a:p>
                    <a:p>
                      <a:pPr indent="151130" algn="just" hangingPunct="0">
                        <a:lnSpc>
                          <a:spcPts val="1200"/>
                        </a:lnSpc>
                        <a:spcAft>
                          <a:spcPts val="0"/>
                        </a:spcAft>
                      </a:pPr>
                      <a:endParaRPr lang="ru-RU" sz="2400" dirty="0">
                        <a:effectLst/>
                        <a:latin typeface="Times"/>
                        <a:ea typeface="Times New Roman"/>
                        <a:cs typeface="Times New Roman"/>
                      </a:endParaRPr>
                    </a:p>
                  </a:txBody>
                  <a:tcPr marL="68580" marR="68580" marT="0" marB="0"/>
                </a:tc>
                <a:tc rowSpan="2" hMerge="1">
                  <a:txBody>
                    <a:bodyPr/>
                    <a:lstStyle/>
                    <a:p>
                      <a:endParaRPr lang="ru-RU"/>
                    </a:p>
                  </a:txBody>
                  <a:tcPr/>
                </a:tc>
                <a:tc>
                  <a:txBody>
                    <a:bodyPr/>
                    <a:lstStyle/>
                    <a:p>
                      <a:pPr indent="151130" algn="just" hangingPunct="0">
                        <a:lnSpc>
                          <a:spcPts val="1200"/>
                        </a:lnSpc>
                        <a:spcAft>
                          <a:spcPts val="0"/>
                        </a:spcAft>
                      </a:pPr>
                      <a:endParaRPr lang="en-US" sz="2400" dirty="0">
                        <a:effectLst/>
                      </a:endParaRPr>
                    </a:p>
                    <a:p>
                      <a:pPr indent="151130" algn="l" hangingPunct="0">
                        <a:lnSpc>
                          <a:spcPts val="1200"/>
                        </a:lnSpc>
                        <a:spcAft>
                          <a:spcPts val="0"/>
                        </a:spcAft>
                      </a:pPr>
                      <a:endParaRPr lang="en-US" sz="2400" dirty="0">
                        <a:effectLst/>
                      </a:endParaRPr>
                    </a:p>
                    <a:p>
                      <a:pPr indent="151130" algn="l" hangingPunct="0">
                        <a:lnSpc>
                          <a:spcPts val="1200"/>
                        </a:lnSpc>
                        <a:spcAft>
                          <a:spcPts val="0"/>
                        </a:spcAft>
                      </a:pPr>
                      <a:r>
                        <a:rPr lang="en-US" sz="2400" dirty="0">
                          <a:effectLst/>
                        </a:rPr>
                        <a:t>True</a:t>
                      </a:r>
                      <a:r>
                        <a:rPr lang="en-US" sz="2400" baseline="0" dirty="0">
                          <a:effectLst/>
                        </a:rPr>
                        <a:t> </a:t>
                      </a:r>
                      <a:r>
                        <a:rPr lang="en-US" sz="2400" dirty="0">
                          <a:effectLst/>
                        </a:rPr>
                        <a:t>lung cancer</a:t>
                      </a:r>
                      <a:endParaRPr lang="ru-RU" sz="2400" dirty="0">
                        <a:effectLst/>
                        <a:latin typeface="Times"/>
                        <a:ea typeface="Times New Roman"/>
                        <a:cs typeface="Times New Roman"/>
                      </a:endParaRPr>
                    </a:p>
                  </a:txBody>
                  <a:tcPr marL="68580" marR="68580" marT="0" marB="0"/>
                </a:tc>
                <a:tc rowSpan="2">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Total</a:t>
                      </a:r>
                      <a:endParaRPr lang="ru-RU" sz="24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0"/>
                  </a:ext>
                </a:extLst>
              </a:tr>
              <a:tr h="309319">
                <a:tc gridSpan="2" vMerge="1">
                  <a:txBody>
                    <a:bodyPr/>
                    <a:lstStyle/>
                    <a:p>
                      <a:endParaRPr lang="ru-RU"/>
                    </a:p>
                  </a:txBody>
                  <a:tcPr/>
                </a:tc>
                <a:tc hMerge="1" vMerge="1">
                  <a:txBody>
                    <a:bodyPr/>
                    <a:lstStyle/>
                    <a:p>
                      <a:endParaRPr lang="ru-RU"/>
                    </a:p>
                  </a:txBody>
                  <a:tcPr/>
                </a:tc>
                <a:tc>
                  <a:txBody>
                    <a:bodyPr/>
                    <a:lstStyle/>
                    <a:p>
                      <a:pPr indent="151130" algn="just" hangingPunct="0">
                        <a:lnSpc>
                          <a:spcPts val="1200"/>
                        </a:lnSpc>
                        <a:spcAft>
                          <a:spcPts val="0"/>
                        </a:spcAft>
                      </a:pPr>
                      <a:r>
                        <a:rPr lang="en-US" sz="2400" dirty="0">
                          <a:effectLst/>
                        </a:rPr>
                        <a:t> </a:t>
                      </a:r>
                    </a:p>
                    <a:p>
                      <a:pPr indent="151130" algn="just" hangingPunct="0">
                        <a:lnSpc>
                          <a:spcPts val="1200"/>
                        </a:lnSpc>
                        <a:spcAft>
                          <a:spcPts val="0"/>
                        </a:spcAft>
                      </a:pPr>
                      <a:r>
                        <a:rPr lang="en-US" sz="2400" dirty="0">
                          <a:effectLst/>
                        </a:rPr>
                        <a:t>Yes               No</a:t>
                      </a:r>
                      <a:endParaRPr lang="ru-RU" sz="2400" dirty="0">
                        <a:effectLst/>
                        <a:latin typeface="Times"/>
                        <a:ea typeface="Times New Roman"/>
                        <a:cs typeface="Times New Roman"/>
                      </a:endParaRPr>
                    </a:p>
                  </a:txBody>
                  <a:tcPr marL="68580" marR="68580" marT="0" marB="0"/>
                </a:tc>
                <a:tc vMerge="1">
                  <a:txBody>
                    <a:bodyPr/>
                    <a:lstStyle/>
                    <a:p>
                      <a:endParaRPr lang="ru-RU"/>
                    </a:p>
                  </a:txBody>
                  <a:tcPr/>
                </a:tc>
                <a:extLst>
                  <a:ext uri="{0D108BD9-81ED-4DB2-BD59-A6C34878D82A}">
                    <a16:rowId xmlns:a16="http://schemas.microsoft.com/office/drawing/2014/main" val="10001"/>
                  </a:ext>
                </a:extLst>
              </a:tr>
              <a:tr h="445859">
                <a:tc rowSpan="2">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Device’s </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diagnosis</a:t>
                      </a:r>
                      <a:endParaRPr lang="ru-RU" sz="2400" dirty="0">
                        <a:effectLst/>
                        <a:latin typeface="Times"/>
                        <a:ea typeface="Times New Roman"/>
                        <a:cs typeface="Times New Roman"/>
                      </a:endParaRPr>
                    </a:p>
                  </a:txBody>
                  <a:tcPr marL="68580" marR="68580" marT="0" marB="0"/>
                </a:tc>
                <a:tc>
                  <a:txBody>
                    <a:bodyPr/>
                    <a:lstStyle/>
                    <a:p>
                      <a:pPr marL="26670" indent="151130" algn="just" hangingPunct="0">
                        <a:lnSpc>
                          <a:spcPts val="1200"/>
                        </a:lnSpc>
                        <a:spcAft>
                          <a:spcPts val="0"/>
                        </a:spcAft>
                      </a:pPr>
                      <a:endParaRPr lang="en-US" sz="2400" dirty="0">
                        <a:effectLst/>
                      </a:endParaRPr>
                    </a:p>
                    <a:p>
                      <a:pPr marL="26670" indent="151130" algn="just" hangingPunct="0">
                        <a:lnSpc>
                          <a:spcPts val="1200"/>
                        </a:lnSpc>
                        <a:spcAft>
                          <a:spcPts val="0"/>
                        </a:spcAft>
                      </a:pPr>
                      <a:endParaRPr lang="en-US" sz="2400" dirty="0">
                        <a:effectLst/>
                      </a:endParaRPr>
                    </a:p>
                    <a:p>
                      <a:pPr marL="26670" indent="151130" algn="just" hangingPunct="0">
                        <a:lnSpc>
                          <a:spcPts val="1200"/>
                        </a:lnSpc>
                        <a:spcAft>
                          <a:spcPts val="0"/>
                        </a:spcAft>
                      </a:pPr>
                      <a:r>
                        <a:rPr lang="en-US" sz="2400" dirty="0">
                          <a:effectLst/>
                        </a:rPr>
                        <a:t>Yes</a:t>
                      </a:r>
                      <a:endParaRPr lang="ru-RU" sz="2400" dirty="0">
                        <a:effectLst/>
                        <a:latin typeface="Times"/>
                        <a:ea typeface="Times New Roman"/>
                        <a:cs typeface="Times New Roman"/>
                      </a:endParaRPr>
                    </a:p>
                  </a:txBody>
                  <a:tcPr marL="68580" marR="68580" marT="0" marB="0"/>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 94                   7</a:t>
                      </a:r>
                      <a:endParaRPr lang="ru-RU" sz="2400" dirty="0">
                        <a:effectLst/>
                        <a:latin typeface="Times"/>
                        <a:ea typeface="Times New Roman"/>
                        <a:cs typeface="Times New Roman"/>
                      </a:endParaRPr>
                    </a:p>
                  </a:txBody>
                  <a:tcPr marL="68580" marR="68580" marT="0" marB="0"/>
                </a:tc>
                <a:tc rowSpan="2">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101</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  99</a:t>
                      </a:r>
                      <a:endParaRPr lang="ru-RU" sz="24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2"/>
                  </a:ext>
                </a:extLst>
              </a:tr>
              <a:tr h="546158">
                <a:tc vMerge="1">
                  <a:txBody>
                    <a:bodyPr/>
                    <a:lstStyle/>
                    <a:p>
                      <a:endParaRPr lang="ru-RU"/>
                    </a:p>
                  </a:txBody>
                  <a:tcPr/>
                </a:tc>
                <a:tc>
                  <a:txBody>
                    <a:bodyPr/>
                    <a:lstStyle/>
                    <a:p>
                      <a:pPr marL="26670" indent="151130" algn="just" hangingPunct="0">
                        <a:lnSpc>
                          <a:spcPts val="1200"/>
                        </a:lnSpc>
                        <a:spcAft>
                          <a:spcPts val="0"/>
                        </a:spcAft>
                      </a:pPr>
                      <a:endParaRPr lang="en-US" sz="2400" dirty="0">
                        <a:effectLst/>
                      </a:endParaRPr>
                    </a:p>
                    <a:p>
                      <a:pPr marL="26670" indent="151130" algn="just" hangingPunct="0">
                        <a:lnSpc>
                          <a:spcPts val="1200"/>
                        </a:lnSpc>
                        <a:spcAft>
                          <a:spcPts val="0"/>
                        </a:spcAft>
                      </a:pPr>
                      <a:endParaRPr lang="en-US" sz="2400" dirty="0">
                        <a:effectLst/>
                      </a:endParaRPr>
                    </a:p>
                    <a:p>
                      <a:pPr marL="26670" indent="151130" algn="just" hangingPunct="0">
                        <a:lnSpc>
                          <a:spcPts val="1200"/>
                        </a:lnSpc>
                        <a:spcAft>
                          <a:spcPts val="0"/>
                        </a:spcAft>
                      </a:pPr>
                      <a:r>
                        <a:rPr lang="en-US" sz="2400" dirty="0">
                          <a:effectLst/>
                        </a:rPr>
                        <a:t>No</a:t>
                      </a:r>
                      <a:endParaRPr lang="ru-RU" sz="2400" dirty="0">
                        <a:effectLst/>
                        <a:latin typeface="Times"/>
                        <a:ea typeface="Times New Roman"/>
                        <a:cs typeface="Times New Roman"/>
                      </a:endParaRPr>
                    </a:p>
                  </a:txBody>
                  <a:tcPr marL="68580" marR="68580" marT="0" marB="0"/>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  1                  98</a:t>
                      </a:r>
                      <a:endParaRPr lang="ru-RU" sz="2400" dirty="0">
                        <a:effectLst/>
                        <a:latin typeface="Times"/>
                        <a:ea typeface="Times New Roman"/>
                        <a:cs typeface="Times New Roman"/>
                      </a:endParaRPr>
                    </a:p>
                  </a:txBody>
                  <a:tcPr marL="68580" marR="68580" marT="0" marB="0"/>
                </a:tc>
                <a:tc vMerge="1">
                  <a:txBody>
                    <a:bodyPr/>
                    <a:lstStyle/>
                    <a:p>
                      <a:endParaRPr lang="ru-RU"/>
                    </a:p>
                  </a:txBody>
                  <a:tcPr/>
                </a:tc>
                <a:extLst>
                  <a:ext uri="{0D108BD9-81ED-4DB2-BD59-A6C34878D82A}">
                    <a16:rowId xmlns:a16="http://schemas.microsoft.com/office/drawing/2014/main" val="10003"/>
                  </a:ext>
                </a:extLst>
              </a:tr>
              <a:tr h="491752">
                <a:tc gridSpan="2">
                  <a:txBody>
                    <a:bodyPr/>
                    <a:lstStyle/>
                    <a:p>
                      <a:pPr indent="151130" algn="just" hangingPunct="0">
                        <a:lnSpc>
                          <a:spcPts val="1200"/>
                        </a:lnSpc>
                        <a:spcAft>
                          <a:spcPts val="0"/>
                        </a:spcAft>
                      </a:pPr>
                      <a:r>
                        <a:rPr lang="en-US" sz="2400" dirty="0">
                          <a:effectLst/>
                        </a:rPr>
                        <a:t>           </a:t>
                      </a: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 Total</a:t>
                      </a:r>
                      <a:endParaRPr lang="ru-RU" sz="2400" dirty="0">
                        <a:effectLst/>
                        <a:latin typeface="Times"/>
                        <a:ea typeface="Times New Roman"/>
                        <a:cs typeface="Times New Roman"/>
                      </a:endParaRPr>
                    </a:p>
                  </a:txBody>
                  <a:tcPr marL="68580" marR="68580" marT="0" marB="0"/>
                </a:tc>
                <a:tc hMerge="1">
                  <a:txBody>
                    <a:bodyPr/>
                    <a:lstStyle/>
                    <a:p>
                      <a:endParaRPr lang="ru-RU"/>
                    </a:p>
                  </a:txBody>
                  <a:tcPr/>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 95               105        </a:t>
                      </a:r>
                      <a:endParaRPr lang="ru-RU" sz="2400" dirty="0">
                        <a:effectLst/>
                        <a:latin typeface="Times"/>
                        <a:ea typeface="Times New Roman"/>
                        <a:cs typeface="Times New Roman"/>
                      </a:endParaRPr>
                    </a:p>
                  </a:txBody>
                  <a:tcPr marL="68580" marR="68580" marT="0" marB="0"/>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200</a:t>
                      </a:r>
                      <a:endParaRPr lang="ru-RU" sz="24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67690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754176" cy="980728"/>
          </a:xfrm>
        </p:spPr>
        <p:txBody>
          <a:bodyPr>
            <a:normAutofit/>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Metrics of Accuracy, 2</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4" name="Нижний колонтитул 3"/>
          <p:cNvSpPr>
            <a:spLocks noGrp="1"/>
          </p:cNvSpPr>
          <p:nvPr>
            <p:ph type="ftr" sz="quarter" idx="11"/>
          </p:nvPr>
        </p:nvSpPr>
        <p:spPr/>
        <p:txBody>
          <a:bodyPr/>
          <a:lstStyle/>
          <a:p>
            <a:r>
              <a:rPr lang="en-US"/>
              <a:t>BDA_2024_4_NaiveBayes</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t>23</a:t>
            </a:fld>
            <a:endParaRPr lang="ru-RU" dirty="0"/>
          </a:p>
        </p:txBody>
      </p:sp>
      <p:sp>
        <p:nvSpPr>
          <p:cNvPr id="6" name="TextBox 5"/>
          <p:cNvSpPr txBox="1"/>
          <p:nvPr/>
        </p:nvSpPr>
        <p:spPr>
          <a:xfrm>
            <a:off x="0" y="980728"/>
            <a:ext cx="9144000" cy="5509200"/>
          </a:xfrm>
          <a:prstGeom prst="rect">
            <a:avLst/>
          </a:prstGeom>
          <a:noFill/>
        </p:spPr>
        <p:txBody>
          <a:bodyPr wrap="square" rtlCol="0">
            <a:spAutoFit/>
          </a:bodyPr>
          <a:lstStyle/>
          <a:p>
            <a:r>
              <a:rPr lang="en-US" sz="3200" b="1" dirty="0"/>
              <a:t>Lung screening device errors  and accuracy.</a:t>
            </a:r>
          </a:p>
          <a:p>
            <a:endParaRPr lang="en-US" sz="3200" b="1" dirty="0"/>
          </a:p>
          <a:p>
            <a:endParaRPr lang="en-US" sz="3200" b="1" dirty="0"/>
          </a:p>
          <a:p>
            <a:endParaRPr lang="en-US" sz="3200" b="1" dirty="0"/>
          </a:p>
          <a:p>
            <a:endParaRPr lang="en-US" sz="3200" b="1" dirty="0"/>
          </a:p>
          <a:p>
            <a:endParaRPr lang="en-US" sz="3200" b="1" dirty="0"/>
          </a:p>
          <a:p>
            <a:endParaRPr lang="en-US" sz="3200" b="1" dirty="0"/>
          </a:p>
          <a:p>
            <a:r>
              <a:rPr lang="en-US" sz="3200" b="1" dirty="0"/>
              <a:t>Two kinds of error: </a:t>
            </a:r>
            <a:r>
              <a:rPr lang="en-US" sz="3200" b="1" dirty="0">
                <a:solidFill>
                  <a:srgbClr val="C00000"/>
                </a:solidFill>
              </a:rPr>
              <a:t>7 False Positives and 1 False Negative, which may be of different cost</a:t>
            </a:r>
            <a:r>
              <a:rPr lang="en-US" sz="3200" b="1" dirty="0"/>
              <a:t>. </a:t>
            </a:r>
            <a:r>
              <a:rPr lang="en-US" sz="2800" dirty="0"/>
              <a:t>A FP will be identified in additional tests, whereas a FN may cause trouble because of a late diagnosis.</a:t>
            </a:r>
          </a:p>
        </p:txBody>
      </p:sp>
      <p:graphicFrame>
        <p:nvGraphicFramePr>
          <p:cNvPr id="7" name="Таблица 6"/>
          <p:cNvGraphicFramePr>
            <a:graphicFrameLocks noGrp="1"/>
          </p:cNvGraphicFramePr>
          <p:nvPr/>
        </p:nvGraphicFramePr>
        <p:xfrm>
          <a:off x="2411760" y="1556792"/>
          <a:ext cx="6192689" cy="2490988"/>
        </p:xfrm>
        <a:graphic>
          <a:graphicData uri="http://schemas.openxmlformats.org/drawingml/2006/table">
            <a:tbl>
              <a:tblPr firstRow="1" firstCol="1" lastRow="1" lastCol="1" bandRow="1" bandCol="1">
                <a:tableStyleId>{5C22544A-7EE6-4342-B048-85BDC9FD1C3A}</a:tableStyleId>
              </a:tblPr>
              <a:tblGrid>
                <a:gridCol w="1535952">
                  <a:extLst>
                    <a:ext uri="{9D8B030D-6E8A-4147-A177-3AD203B41FA5}">
                      <a16:colId xmlns:a16="http://schemas.microsoft.com/office/drawing/2014/main" val="20000"/>
                    </a:ext>
                  </a:extLst>
                </a:gridCol>
                <a:gridCol w="768305">
                  <a:extLst>
                    <a:ext uri="{9D8B030D-6E8A-4147-A177-3AD203B41FA5}">
                      <a16:colId xmlns:a16="http://schemas.microsoft.com/office/drawing/2014/main" val="20001"/>
                    </a:ext>
                  </a:extLst>
                </a:gridCol>
                <a:gridCol w="2549350">
                  <a:extLst>
                    <a:ext uri="{9D8B030D-6E8A-4147-A177-3AD203B41FA5}">
                      <a16:colId xmlns:a16="http://schemas.microsoft.com/office/drawing/2014/main" val="20002"/>
                    </a:ext>
                  </a:extLst>
                </a:gridCol>
                <a:gridCol w="1339082">
                  <a:extLst>
                    <a:ext uri="{9D8B030D-6E8A-4147-A177-3AD203B41FA5}">
                      <a16:colId xmlns:a16="http://schemas.microsoft.com/office/drawing/2014/main" val="20003"/>
                    </a:ext>
                  </a:extLst>
                </a:gridCol>
              </a:tblGrid>
              <a:tr h="325641">
                <a:tc rowSpan="2" gridSpan="2">
                  <a:txBody>
                    <a:bodyPr/>
                    <a:lstStyle/>
                    <a:p>
                      <a:pPr indent="151130" algn="just" hangingPunct="0">
                        <a:lnSpc>
                          <a:spcPts val="1200"/>
                        </a:lnSpc>
                        <a:spcAft>
                          <a:spcPts val="0"/>
                        </a:spcAft>
                      </a:pPr>
                      <a:r>
                        <a:rPr lang="en-US" sz="2400" dirty="0">
                          <a:effectLst/>
                        </a:rPr>
                        <a:t> </a:t>
                      </a:r>
                    </a:p>
                    <a:p>
                      <a:pPr indent="151130" algn="just" hangingPunct="0">
                        <a:lnSpc>
                          <a:spcPts val="1200"/>
                        </a:lnSpc>
                        <a:spcAft>
                          <a:spcPts val="0"/>
                        </a:spcAft>
                      </a:pPr>
                      <a:endParaRPr lang="en-US" sz="2400" dirty="0">
                        <a:effectLst/>
                        <a:latin typeface="Times"/>
                        <a:ea typeface="Times New Roman"/>
                        <a:cs typeface="Times New Roman"/>
                      </a:endParaRPr>
                    </a:p>
                    <a:p>
                      <a:pPr indent="151130" algn="just" hangingPunct="0">
                        <a:lnSpc>
                          <a:spcPts val="1200"/>
                        </a:lnSpc>
                        <a:spcAft>
                          <a:spcPts val="0"/>
                        </a:spcAft>
                      </a:pPr>
                      <a:endParaRPr lang="en-US" sz="2400" dirty="0">
                        <a:effectLst/>
                        <a:latin typeface="Times"/>
                        <a:ea typeface="Times New Roman"/>
                        <a:cs typeface="Times New Roman"/>
                      </a:endParaRPr>
                    </a:p>
                    <a:p>
                      <a:pPr indent="151130" algn="just" hangingPunct="0">
                        <a:lnSpc>
                          <a:spcPts val="1200"/>
                        </a:lnSpc>
                        <a:spcAft>
                          <a:spcPts val="0"/>
                        </a:spcAft>
                      </a:pPr>
                      <a:endParaRPr lang="en-US" sz="2400" dirty="0">
                        <a:effectLst/>
                        <a:latin typeface="Times"/>
                        <a:ea typeface="Times New Roman"/>
                        <a:cs typeface="Times New Roman"/>
                      </a:endParaRPr>
                    </a:p>
                    <a:p>
                      <a:pPr indent="151130" algn="just" hangingPunct="0">
                        <a:lnSpc>
                          <a:spcPts val="1200"/>
                        </a:lnSpc>
                        <a:spcAft>
                          <a:spcPts val="0"/>
                        </a:spcAft>
                      </a:pPr>
                      <a:endParaRPr lang="ru-RU" sz="2400" dirty="0">
                        <a:effectLst/>
                        <a:latin typeface="Times"/>
                        <a:ea typeface="Times New Roman"/>
                        <a:cs typeface="Times New Roman"/>
                      </a:endParaRPr>
                    </a:p>
                  </a:txBody>
                  <a:tcPr marL="68580" marR="68580" marT="0" marB="0"/>
                </a:tc>
                <a:tc rowSpan="2" hMerge="1">
                  <a:txBody>
                    <a:bodyPr/>
                    <a:lstStyle/>
                    <a:p>
                      <a:endParaRPr lang="ru-RU"/>
                    </a:p>
                  </a:txBody>
                  <a:tcPr/>
                </a:tc>
                <a:tc>
                  <a:txBody>
                    <a:bodyPr/>
                    <a:lstStyle/>
                    <a:p>
                      <a:pPr indent="151130" algn="just" hangingPunct="0">
                        <a:lnSpc>
                          <a:spcPts val="1200"/>
                        </a:lnSpc>
                        <a:spcAft>
                          <a:spcPts val="0"/>
                        </a:spcAft>
                      </a:pPr>
                      <a:endParaRPr lang="en-US" sz="2400" dirty="0">
                        <a:effectLst/>
                      </a:endParaRPr>
                    </a:p>
                    <a:p>
                      <a:pPr indent="151130" algn="l" hangingPunct="0">
                        <a:lnSpc>
                          <a:spcPts val="1200"/>
                        </a:lnSpc>
                        <a:spcAft>
                          <a:spcPts val="0"/>
                        </a:spcAft>
                      </a:pPr>
                      <a:endParaRPr lang="en-US" sz="2400" dirty="0">
                        <a:effectLst/>
                      </a:endParaRPr>
                    </a:p>
                    <a:p>
                      <a:pPr indent="151130" algn="l" hangingPunct="0">
                        <a:lnSpc>
                          <a:spcPts val="1200"/>
                        </a:lnSpc>
                        <a:spcAft>
                          <a:spcPts val="0"/>
                        </a:spcAft>
                      </a:pPr>
                      <a:r>
                        <a:rPr lang="en-US" sz="2400" dirty="0">
                          <a:effectLst/>
                        </a:rPr>
                        <a:t>True</a:t>
                      </a:r>
                      <a:r>
                        <a:rPr lang="en-US" sz="2400" baseline="0" dirty="0">
                          <a:effectLst/>
                        </a:rPr>
                        <a:t> </a:t>
                      </a:r>
                      <a:r>
                        <a:rPr lang="en-US" sz="2400" dirty="0">
                          <a:effectLst/>
                        </a:rPr>
                        <a:t>lung cancer</a:t>
                      </a:r>
                      <a:endParaRPr lang="ru-RU" sz="2400" dirty="0">
                        <a:effectLst/>
                        <a:latin typeface="Times"/>
                        <a:ea typeface="Times New Roman"/>
                        <a:cs typeface="Times New Roman"/>
                      </a:endParaRPr>
                    </a:p>
                  </a:txBody>
                  <a:tcPr marL="68580" marR="68580" marT="0" marB="0"/>
                </a:tc>
                <a:tc rowSpan="2">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Total</a:t>
                      </a:r>
                      <a:endParaRPr lang="ru-RU" sz="24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0"/>
                  </a:ext>
                </a:extLst>
              </a:tr>
              <a:tr h="351065">
                <a:tc gridSpan="2" vMerge="1">
                  <a:txBody>
                    <a:bodyPr/>
                    <a:lstStyle/>
                    <a:p>
                      <a:endParaRPr lang="ru-RU"/>
                    </a:p>
                  </a:txBody>
                  <a:tcPr/>
                </a:tc>
                <a:tc hMerge="1" vMerge="1">
                  <a:txBody>
                    <a:bodyPr/>
                    <a:lstStyle/>
                    <a:p>
                      <a:endParaRPr lang="ru-RU"/>
                    </a:p>
                  </a:txBody>
                  <a:tcPr/>
                </a:tc>
                <a:tc>
                  <a:txBody>
                    <a:bodyPr/>
                    <a:lstStyle/>
                    <a:p>
                      <a:pPr indent="151130" algn="just" hangingPunct="0">
                        <a:lnSpc>
                          <a:spcPts val="1200"/>
                        </a:lnSpc>
                        <a:spcAft>
                          <a:spcPts val="0"/>
                        </a:spcAft>
                      </a:pPr>
                      <a:r>
                        <a:rPr lang="en-US" sz="2400" dirty="0">
                          <a:effectLst/>
                        </a:rPr>
                        <a:t> </a:t>
                      </a:r>
                    </a:p>
                    <a:p>
                      <a:pPr indent="151130" algn="just" hangingPunct="0">
                        <a:lnSpc>
                          <a:spcPts val="1200"/>
                        </a:lnSpc>
                        <a:spcAft>
                          <a:spcPts val="0"/>
                        </a:spcAft>
                      </a:pPr>
                      <a:r>
                        <a:rPr lang="en-US" sz="2400" dirty="0">
                          <a:effectLst/>
                        </a:rPr>
                        <a:t>Yes               No</a:t>
                      </a:r>
                      <a:endParaRPr lang="ru-RU" sz="2400" dirty="0">
                        <a:effectLst/>
                        <a:latin typeface="Times"/>
                        <a:ea typeface="Times New Roman"/>
                        <a:cs typeface="Times New Roman"/>
                      </a:endParaRPr>
                    </a:p>
                  </a:txBody>
                  <a:tcPr marL="68580" marR="68580" marT="0" marB="0"/>
                </a:tc>
                <a:tc vMerge="1">
                  <a:txBody>
                    <a:bodyPr/>
                    <a:lstStyle/>
                    <a:p>
                      <a:endParaRPr lang="ru-RU"/>
                    </a:p>
                  </a:txBody>
                  <a:tcPr/>
                </a:tc>
                <a:extLst>
                  <a:ext uri="{0D108BD9-81ED-4DB2-BD59-A6C34878D82A}">
                    <a16:rowId xmlns:a16="http://schemas.microsoft.com/office/drawing/2014/main" val="10001"/>
                  </a:ext>
                </a:extLst>
              </a:tr>
              <a:tr h="447430">
                <a:tc rowSpan="2">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Device’s </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Diagnosis</a:t>
                      </a:r>
                      <a:endParaRPr lang="ru-RU" sz="2400" dirty="0">
                        <a:effectLst/>
                        <a:latin typeface="Times"/>
                        <a:ea typeface="Times New Roman"/>
                        <a:cs typeface="Times New Roman"/>
                      </a:endParaRPr>
                    </a:p>
                  </a:txBody>
                  <a:tcPr marL="68580" marR="68580" marT="0" marB="0"/>
                </a:tc>
                <a:tc>
                  <a:txBody>
                    <a:bodyPr/>
                    <a:lstStyle/>
                    <a:p>
                      <a:pPr marL="26670" indent="151130" algn="just" hangingPunct="0">
                        <a:lnSpc>
                          <a:spcPts val="1200"/>
                        </a:lnSpc>
                        <a:spcAft>
                          <a:spcPts val="0"/>
                        </a:spcAft>
                      </a:pPr>
                      <a:endParaRPr lang="en-US" sz="2400" dirty="0">
                        <a:effectLst/>
                      </a:endParaRPr>
                    </a:p>
                    <a:p>
                      <a:pPr marL="26670" indent="151130" algn="just" hangingPunct="0">
                        <a:lnSpc>
                          <a:spcPts val="1200"/>
                        </a:lnSpc>
                        <a:spcAft>
                          <a:spcPts val="0"/>
                        </a:spcAft>
                      </a:pPr>
                      <a:endParaRPr lang="en-US" sz="2400" dirty="0">
                        <a:effectLst/>
                      </a:endParaRPr>
                    </a:p>
                    <a:p>
                      <a:pPr marL="26670" indent="151130" algn="just" hangingPunct="0">
                        <a:lnSpc>
                          <a:spcPts val="1200"/>
                        </a:lnSpc>
                        <a:spcAft>
                          <a:spcPts val="0"/>
                        </a:spcAft>
                      </a:pPr>
                      <a:r>
                        <a:rPr lang="en-US" sz="2400" dirty="0">
                          <a:effectLst/>
                        </a:rPr>
                        <a:t>Yes</a:t>
                      </a:r>
                      <a:endParaRPr lang="ru-RU" sz="2400" dirty="0">
                        <a:effectLst/>
                        <a:latin typeface="Times"/>
                        <a:ea typeface="Times New Roman"/>
                        <a:cs typeface="Times New Roman"/>
                      </a:endParaRPr>
                    </a:p>
                  </a:txBody>
                  <a:tcPr marL="68580" marR="68580" marT="0" marB="0"/>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 94                   </a:t>
                      </a:r>
                      <a:r>
                        <a:rPr lang="en-US" sz="2400" dirty="0">
                          <a:solidFill>
                            <a:srgbClr val="C00000"/>
                          </a:solidFill>
                          <a:effectLst/>
                        </a:rPr>
                        <a:t>7</a:t>
                      </a:r>
                      <a:endParaRPr lang="ru-RU" sz="2400" dirty="0">
                        <a:solidFill>
                          <a:srgbClr val="C00000"/>
                        </a:solidFill>
                        <a:effectLst/>
                        <a:latin typeface="Times"/>
                        <a:ea typeface="Times New Roman"/>
                        <a:cs typeface="Times New Roman"/>
                      </a:endParaRPr>
                    </a:p>
                  </a:txBody>
                  <a:tcPr marL="68580" marR="68580" marT="0" marB="0"/>
                </a:tc>
                <a:tc rowSpan="2">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101</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  99</a:t>
                      </a:r>
                      <a:endParaRPr lang="ru-RU" sz="24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2"/>
                  </a:ext>
                </a:extLst>
              </a:tr>
              <a:tr h="453836">
                <a:tc vMerge="1">
                  <a:txBody>
                    <a:bodyPr/>
                    <a:lstStyle/>
                    <a:p>
                      <a:endParaRPr lang="ru-RU"/>
                    </a:p>
                  </a:txBody>
                  <a:tcPr/>
                </a:tc>
                <a:tc>
                  <a:txBody>
                    <a:bodyPr/>
                    <a:lstStyle/>
                    <a:p>
                      <a:pPr marL="26670" indent="151130" algn="just" hangingPunct="0">
                        <a:lnSpc>
                          <a:spcPts val="1200"/>
                        </a:lnSpc>
                        <a:spcAft>
                          <a:spcPts val="0"/>
                        </a:spcAft>
                      </a:pPr>
                      <a:endParaRPr lang="en-US" sz="2400" dirty="0">
                        <a:effectLst/>
                      </a:endParaRPr>
                    </a:p>
                    <a:p>
                      <a:pPr marL="26670" indent="151130" algn="just" hangingPunct="0">
                        <a:lnSpc>
                          <a:spcPts val="1200"/>
                        </a:lnSpc>
                        <a:spcAft>
                          <a:spcPts val="0"/>
                        </a:spcAft>
                      </a:pPr>
                      <a:endParaRPr lang="en-US" sz="2400" dirty="0">
                        <a:effectLst/>
                      </a:endParaRPr>
                    </a:p>
                    <a:p>
                      <a:pPr marL="26670" indent="151130" algn="just" hangingPunct="0">
                        <a:lnSpc>
                          <a:spcPts val="1200"/>
                        </a:lnSpc>
                        <a:spcAft>
                          <a:spcPts val="0"/>
                        </a:spcAft>
                      </a:pPr>
                      <a:r>
                        <a:rPr lang="en-US" sz="2400" dirty="0">
                          <a:effectLst/>
                        </a:rPr>
                        <a:t>No</a:t>
                      </a:r>
                      <a:endParaRPr lang="ru-RU" sz="2400" dirty="0">
                        <a:effectLst/>
                        <a:latin typeface="Times"/>
                        <a:ea typeface="Times New Roman"/>
                        <a:cs typeface="Times New Roman"/>
                      </a:endParaRPr>
                    </a:p>
                  </a:txBody>
                  <a:tcPr marL="68580" marR="68580" marT="0" marB="0"/>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solidFill>
                            <a:srgbClr val="C00000"/>
                          </a:solidFill>
                          <a:effectLst/>
                        </a:rPr>
                        <a:t>  1                  </a:t>
                      </a:r>
                      <a:r>
                        <a:rPr lang="en-US" sz="2400" dirty="0">
                          <a:effectLst/>
                        </a:rPr>
                        <a:t>98</a:t>
                      </a:r>
                      <a:endParaRPr lang="ru-RU" sz="2400" dirty="0">
                        <a:effectLst/>
                        <a:latin typeface="Times"/>
                        <a:ea typeface="Times New Roman"/>
                        <a:cs typeface="Times New Roman"/>
                      </a:endParaRPr>
                    </a:p>
                  </a:txBody>
                  <a:tcPr marL="68580" marR="68580" marT="0" marB="0"/>
                </a:tc>
                <a:tc vMerge="1">
                  <a:txBody>
                    <a:bodyPr/>
                    <a:lstStyle/>
                    <a:p>
                      <a:endParaRPr lang="ru-RU"/>
                    </a:p>
                  </a:txBody>
                  <a:tcPr/>
                </a:tc>
                <a:extLst>
                  <a:ext uri="{0D108BD9-81ED-4DB2-BD59-A6C34878D82A}">
                    <a16:rowId xmlns:a16="http://schemas.microsoft.com/office/drawing/2014/main" val="10003"/>
                  </a:ext>
                </a:extLst>
              </a:tr>
              <a:tr h="535023">
                <a:tc gridSpan="2">
                  <a:txBody>
                    <a:bodyPr/>
                    <a:lstStyle/>
                    <a:p>
                      <a:pPr indent="151130" algn="just" hangingPunct="0">
                        <a:lnSpc>
                          <a:spcPts val="1200"/>
                        </a:lnSpc>
                        <a:spcAft>
                          <a:spcPts val="0"/>
                        </a:spcAft>
                      </a:pPr>
                      <a:r>
                        <a:rPr lang="en-US" sz="2400" dirty="0">
                          <a:effectLst/>
                        </a:rPr>
                        <a:t>           </a:t>
                      </a: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 Total</a:t>
                      </a:r>
                      <a:endParaRPr lang="ru-RU" sz="2400" dirty="0">
                        <a:effectLst/>
                        <a:latin typeface="Times"/>
                        <a:ea typeface="Times New Roman"/>
                        <a:cs typeface="Times New Roman"/>
                      </a:endParaRPr>
                    </a:p>
                  </a:txBody>
                  <a:tcPr marL="68580" marR="68580" marT="0" marB="0"/>
                </a:tc>
                <a:tc hMerge="1">
                  <a:txBody>
                    <a:bodyPr/>
                    <a:lstStyle/>
                    <a:p>
                      <a:endParaRPr lang="ru-RU"/>
                    </a:p>
                  </a:txBody>
                  <a:tcPr/>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 95               105        </a:t>
                      </a:r>
                      <a:endParaRPr lang="ru-RU" sz="2400" dirty="0">
                        <a:effectLst/>
                        <a:latin typeface="Times"/>
                        <a:ea typeface="Times New Roman"/>
                        <a:cs typeface="Times New Roman"/>
                      </a:endParaRPr>
                    </a:p>
                  </a:txBody>
                  <a:tcPr marL="68580" marR="68580" marT="0" marB="0"/>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200</a:t>
                      </a:r>
                      <a:endParaRPr lang="ru-RU" sz="24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95975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754176" cy="980728"/>
          </a:xfrm>
        </p:spPr>
        <p:txBody>
          <a:bodyPr>
            <a:normAutofit/>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Metrics of Accuracy, 3</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4" name="Нижний колонтитул 3"/>
          <p:cNvSpPr>
            <a:spLocks noGrp="1"/>
          </p:cNvSpPr>
          <p:nvPr>
            <p:ph type="ftr" sz="quarter" idx="11"/>
          </p:nvPr>
        </p:nvSpPr>
        <p:spPr/>
        <p:txBody>
          <a:bodyPr/>
          <a:lstStyle/>
          <a:p>
            <a:r>
              <a:rPr lang="en-US"/>
              <a:t>BDA_2024_4_NaiveBayes</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t>24</a:t>
            </a:fld>
            <a:endParaRPr lang="ru-RU" dirty="0"/>
          </a:p>
        </p:txBody>
      </p:sp>
      <p:sp>
        <p:nvSpPr>
          <p:cNvPr id="6" name="TextBox 5"/>
          <p:cNvSpPr txBox="1"/>
          <p:nvPr/>
        </p:nvSpPr>
        <p:spPr>
          <a:xfrm>
            <a:off x="0" y="980728"/>
            <a:ext cx="9144000" cy="5016758"/>
          </a:xfrm>
          <a:prstGeom prst="rect">
            <a:avLst/>
          </a:prstGeom>
          <a:noFill/>
        </p:spPr>
        <p:txBody>
          <a:bodyPr wrap="square" rtlCol="0">
            <a:spAutoFit/>
          </a:bodyPr>
          <a:lstStyle/>
          <a:p>
            <a:r>
              <a:rPr lang="en-US" sz="3200" b="1" dirty="0"/>
              <a:t>Lung screening device errors  and accuracy.</a:t>
            </a:r>
          </a:p>
          <a:p>
            <a:endParaRPr lang="en-US" sz="3200" b="1" dirty="0"/>
          </a:p>
          <a:p>
            <a:endParaRPr lang="en-US" sz="3200" b="1" dirty="0"/>
          </a:p>
          <a:p>
            <a:endParaRPr lang="en-US" sz="3200" b="1" dirty="0"/>
          </a:p>
          <a:p>
            <a:endParaRPr lang="en-US" sz="3200" b="1" dirty="0"/>
          </a:p>
          <a:p>
            <a:endParaRPr lang="en-US" sz="3200" b="1" dirty="0"/>
          </a:p>
          <a:p>
            <a:endParaRPr lang="en-US" sz="3200" b="1" dirty="0"/>
          </a:p>
          <a:p>
            <a:r>
              <a:rPr lang="en-US" sz="3200" dirty="0"/>
              <a:t>Difference in correctly identified cases, True Positives and True Negatives, when a less balanced sample is screened.</a:t>
            </a:r>
          </a:p>
        </p:txBody>
      </p:sp>
      <p:graphicFrame>
        <p:nvGraphicFramePr>
          <p:cNvPr id="7" name="Таблица 6"/>
          <p:cNvGraphicFramePr>
            <a:graphicFrameLocks noGrp="1"/>
          </p:cNvGraphicFramePr>
          <p:nvPr/>
        </p:nvGraphicFramePr>
        <p:xfrm>
          <a:off x="2411760" y="1556792"/>
          <a:ext cx="6192689" cy="2490988"/>
        </p:xfrm>
        <a:graphic>
          <a:graphicData uri="http://schemas.openxmlformats.org/drawingml/2006/table">
            <a:tbl>
              <a:tblPr firstRow="1" firstCol="1" lastRow="1" lastCol="1" bandRow="1" bandCol="1">
                <a:tableStyleId>{5C22544A-7EE6-4342-B048-85BDC9FD1C3A}</a:tableStyleId>
              </a:tblPr>
              <a:tblGrid>
                <a:gridCol w="1535952">
                  <a:extLst>
                    <a:ext uri="{9D8B030D-6E8A-4147-A177-3AD203B41FA5}">
                      <a16:colId xmlns:a16="http://schemas.microsoft.com/office/drawing/2014/main" val="20000"/>
                    </a:ext>
                  </a:extLst>
                </a:gridCol>
                <a:gridCol w="768305">
                  <a:extLst>
                    <a:ext uri="{9D8B030D-6E8A-4147-A177-3AD203B41FA5}">
                      <a16:colId xmlns:a16="http://schemas.microsoft.com/office/drawing/2014/main" val="20001"/>
                    </a:ext>
                  </a:extLst>
                </a:gridCol>
                <a:gridCol w="2549350">
                  <a:extLst>
                    <a:ext uri="{9D8B030D-6E8A-4147-A177-3AD203B41FA5}">
                      <a16:colId xmlns:a16="http://schemas.microsoft.com/office/drawing/2014/main" val="20002"/>
                    </a:ext>
                  </a:extLst>
                </a:gridCol>
                <a:gridCol w="1339082">
                  <a:extLst>
                    <a:ext uri="{9D8B030D-6E8A-4147-A177-3AD203B41FA5}">
                      <a16:colId xmlns:a16="http://schemas.microsoft.com/office/drawing/2014/main" val="20003"/>
                    </a:ext>
                  </a:extLst>
                </a:gridCol>
              </a:tblGrid>
              <a:tr h="325641">
                <a:tc rowSpan="2" gridSpan="2">
                  <a:txBody>
                    <a:bodyPr/>
                    <a:lstStyle/>
                    <a:p>
                      <a:pPr indent="151130" algn="just" hangingPunct="0">
                        <a:lnSpc>
                          <a:spcPts val="1200"/>
                        </a:lnSpc>
                        <a:spcAft>
                          <a:spcPts val="0"/>
                        </a:spcAft>
                      </a:pPr>
                      <a:r>
                        <a:rPr lang="en-US" sz="2400" dirty="0">
                          <a:effectLst/>
                        </a:rPr>
                        <a:t> </a:t>
                      </a:r>
                    </a:p>
                    <a:p>
                      <a:pPr indent="151130" algn="just" hangingPunct="0">
                        <a:lnSpc>
                          <a:spcPts val="1200"/>
                        </a:lnSpc>
                        <a:spcAft>
                          <a:spcPts val="0"/>
                        </a:spcAft>
                      </a:pPr>
                      <a:endParaRPr lang="en-US" sz="2400" dirty="0">
                        <a:effectLst/>
                        <a:latin typeface="Times"/>
                        <a:ea typeface="Times New Roman"/>
                        <a:cs typeface="Times New Roman"/>
                      </a:endParaRPr>
                    </a:p>
                    <a:p>
                      <a:pPr indent="151130" algn="just" hangingPunct="0">
                        <a:lnSpc>
                          <a:spcPts val="1200"/>
                        </a:lnSpc>
                        <a:spcAft>
                          <a:spcPts val="0"/>
                        </a:spcAft>
                      </a:pPr>
                      <a:endParaRPr lang="en-US" sz="2400" dirty="0">
                        <a:effectLst/>
                        <a:latin typeface="Times"/>
                        <a:ea typeface="Times New Roman"/>
                        <a:cs typeface="Times New Roman"/>
                      </a:endParaRPr>
                    </a:p>
                    <a:p>
                      <a:pPr indent="151130" algn="just" hangingPunct="0">
                        <a:lnSpc>
                          <a:spcPts val="1200"/>
                        </a:lnSpc>
                        <a:spcAft>
                          <a:spcPts val="0"/>
                        </a:spcAft>
                      </a:pPr>
                      <a:endParaRPr lang="en-US" sz="2400" dirty="0">
                        <a:effectLst/>
                        <a:latin typeface="Times"/>
                        <a:ea typeface="Times New Roman"/>
                        <a:cs typeface="Times New Roman"/>
                      </a:endParaRPr>
                    </a:p>
                    <a:p>
                      <a:pPr indent="151130" algn="just" hangingPunct="0">
                        <a:lnSpc>
                          <a:spcPts val="1200"/>
                        </a:lnSpc>
                        <a:spcAft>
                          <a:spcPts val="0"/>
                        </a:spcAft>
                      </a:pPr>
                      <a:endParaRPr lang="ru-RU" sz="2400" dirty="0">
                        <a:effectLst/>
                        <a:latin typeface="Times"/>
                        <a:ea typeface="Times New Roman"/>
                        <a:cs typeface="Times New Roman"/>
                      </a:endParaRPr>
                    </a:p>
                  </a:txBody>
                  <a:tcPr marL="68580" marR="68580" marT="0" marB="0"/>
                </a:tc>
                <a:tc rowSpan="2" hMerge="1">
                  <a:txBody>
                    <a:bodyPr/>
                    <a:lstStyle/>
                    <a:p>
                      <a:endParaRPr lang="ru-RU"/>
                    </a:p>
                  </a:txBody>
                  <a:tcPr/>
                </a:tc>
                <a:tc>
                  <a:txBody>
                    <a:bodyPr/>
                    <a:lstStyle/>
                    <a:p>
                      <a:pPr indent="151130" algn="just" hangingPunct="0">
                        <a:lnSpc>
                          <a:spcPts val="1200"/>
                        </a:lnSpc>
                        <a:spcAft>
                          <a:spcPts val="0"/>
                        </a:spcAft>
                      </a:pPr>
                      <a:endParaRPr lang="en-US" sz="2400" dirty="0">
                        <a:effectLst/>
                      </a:endParaRPr>
                    </a:p>
                    <a:p>
                      <a:pPr indent="151130" algn="l" hangingPunct="0">
                        <a:lnSpc>
                          <a:spcPts val="1200"/>
                        </a:lnSpc>
                        <a:spcAft>
                          <a:spcPts val="0"/>
                        </a:spcAft>
                      </a:pPr>
                      <a:endParaRPr lang="en-US" sz="2400" dirty="0">
                        <a:effectLst/>
                      </a:endParaRPr>
                    </a:p>
                    <a:p>
                      <a:pPr indent="151130" algn="l" hangingPunct="0">
                        <a:lnSpc>
                          <a:spcPts val="1200"/>
                        </a:lnSpc>
                        <a:spcAft>
                          <a:spcPts val="0"/>
                        </a:spcAft>
                      </a:pPr>
                      <a:r>
                        <a:rPr lang="en-US" sz="2400" dirty="0">
                          <a:effectLst/>
                        </a:rPr>
                        <a:t>True</a:t>
                      </a:r>
                      <a:r>
                        <a:rPr lang="en-US" sz="2400" baseline="0" dirty="0">
                          <a:effectLst/>
                        </a:rPr>
                        <a:t> </a:t>
                      </a:r>
                      <a:r>
                        <a:rPr lang="en-US" sz="2400" dirty="0">
                          <a:effectLst/>
                        </a:rPr>
                        <a:t>lung cancer</a:t>
                      </a:r>
                      <a:endParaRPr lang="ru-RU" sz="2400" dirty="0">
                        <a:effectLst/>
                        <a:latin typeface="Times"/>
                        <a:ea typeface="Times New Roman"/>
                        <a:cs typeface="Times New Roman"/>
                      </a:endParaRPr>
                    </a:p>
                  </a:txBody>
                  <a:tcPr marL="68580" marR="68580" marT="0" marB="0"/>
                </a:tc>
                <a:tc rowSpan="2">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Total</a:t>
                      </a:r>
                      <a:endParaRPr lang="ru-RU" sz="24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0"/>
                  </a:ext>
                </a:extLst>
              </a:tr>
              <a:tr h="351065">
                <a:tc gridSpan="2" vMerge="1">
                  <a:txBody>
                    <a:bodyPr/>
                    <a:lstStyle/>
                    <a:p>
                      <a:endParaRPr lang="ru-RU"/>
                    </a:p>
                  </a:txBody>
                  <a:tcPr/>
                </a:tc>
                <a:tc hMerge="1" vMerge="1">
                  <a:txBody>
                    <a:bodyPr/>
                    <a:lstStyle/>
                    <a:p>
                      <a:endParaRPr lang="ru-RU"/>
                    </a:p>
                  </a:txBody>
                  <a:tcPr/>
                </a:tc>
                <a:tc>
                  <a:txBody>
                    <a:bodyPr/>
                    <a:lstStyle/>
                    <a:p>
                      <a:pPr indent="151130" algn="just" hangingPunct="0">
                        <a:lnSpc>
                          <a:spcPts val="1200"/>
                        </a:lnSpc>
                        <a:spcAft>
                          <a:spcPts val="0"/>
                        </a:spcAft>
                      </a:pPr>
                      <a:r>
                        <a:rPr lang="en-US" sz="2400" dirty="0">
                          <a:effectLst/>
                        </a:rPr>
                        <a:t> </a:t>
                      </a:r>
                    </a:p>
                    <a:p>
                      <a:pPr indent="151130" algn="just" hangingPunct="0">
                        <a:lnSpc>
                          <a:spcPts val="1200"/>
                        </a:lnSpc>
                        <a:spcAft>
                          <a:spcPts val="0"/>
                        </a:spcAft>
                      </a:pPr>
                      <a:r>
                        <a:rPr lang="en-US" sz="2400" dirty="0">
                          <a:effectLst/>
                        </a:rPr>
                        <a:t>Yes               No</a:t>
                      </a:r>
                      <a:endParaRPr lang="ru-RU" sz="2400" dirty="0">
                        <a:effectLst/>
                        <a:latin typeface="Times"/>
                        <a:ea typeface="Times New Roman"/>
                        <a:cs typeface="Times New Roman"/>
                      </a:endParaRPr>
                    </a:p>
                  </a:txBody>
                  <a:tcPr marL="68580" marR="68580" marT="0" marB="0"/>
                </a:tc>
                <a:tc vMerge="1">
                  <a:txBody>
                    <a:bodyPr/>
                    <a:lstStyle/>
                    <a:p>
                      <a:endParaRPr lang="ru-RU"/>
                    </a:p>
                  </a:txBody>
                  <a:tcPr/>
                </a:tc>
                <a:extLst>
                  <a:ext uri="{0D108BD9-81ED-4DB2-BD59-A6C34878D82A}">
                    <a16:rowId xmlns:a16="http://schemas.microsoft.com/office/drawing/2014/main" val="10001"/>
                  </a:ext>
                </a:extLst>
              </a:tr>
              <a:tr h="447430">
                <a:tc rowSpan="2">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Device’s </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Diagnosis</a:t>
                      </a:r>
                      <a:endParaRPr lang="ru-RU" sz="2400" dirty="0">
                        <a:effectLst/>
                        <a:latin typeface="Times"/>
                        <a:ea typeface="Times New Roman"/>
                        <a:cs typeface="Times New Roman"/>
                      </a:endParaRPr>
                    </a:p>
                  </a:txBody>
                  <a:tcPr marL="68580" marR="68580" marT="0" marB="0"/>
                </a:tc>
                <a:tc>
                  <a:txBody>
                    <a:bodyPr/>
                    <a:lstStyle/>
                    <a:p>
                      <a:pPr marL="26670" indent="151130" algn="just" hangingPunct="0">
                        <a:lnSpc>
                          <a:spcPts val="1200"/>
                        </a:lnSpc>
                        <a:spcAft>
                          <a:spcPts val="0"/>
                        </a:spcAft>
                      </a:pPr>
                      <a:endParaRPr lang="en-US" sz="2400" dirty="0">
                        <a:effectLst/>
                      </a:endParaRPr>
                    </a:p>
                    <a:p>
                      <a:pPr marL="26670" indent="151130" algn="just" hangingPunct="0">
                        <a:lnSpc>
                          <a:spcPts val="1200"/>
                        </a:lnSpc>
                        <a:spcAft>
                          <a:spcPts val="0"/>
                        </a:spcAft>
                      </a:pPr>
                      <a:endParaRPr lang="en-US" sz="2400" dirty="0">
                        <a:effectLst/>
                      </a:endParaRPr>
                    </a:p>
                    <a:p>
                      <a:pPr marL="26670" indent="151130" algn="just" hangingPunct="0">
                        <a:lnSpc>
                          <a:spcPts val="1200"/>
                        </a:lnSpc>
                        <a:spcAft>
                          <a:spcPts val="0"/>
                        </a:spcAft>
                      </a:pPr>
                      <a:r>
                        <a:rPr lang="en-US" sz="2400" dirty="0">
                          <a:effectLst/>
                        </a:rPr>
                        <a:t>Yes</a:t>
                      </a:r>
                      <a:endParaRPr lang="ru-RU" sz="2400" dirty="0">
                        <a:effectLst/>
                        <a:latin typeface="Times"/>
                        <a:ea typeface="Times New Roman"/>
                        <a:cs typeface="Times New Roman"/>
                      </a:endParaRPr>
                    </a:p>
                  </a:txBody>
                  <a:tcPr marL="68580" marR="68580" marT="0" marB="0"/>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 94                   </a:t>
                      </a:r>
                      <a:r>
                        <a:rPr lang="en-US" sz="2400" dirty="0">
                          <a:solidFill>
                            <a:srgbClr val="C00000"/>
                          </a:solidFill>
                          <a:effectLst/>
                        </a:rPr>
                        <a:t>7</a:t>
                      </a:r>
                      <a:endParaRPr lang="ru-RU" sz="2400" dirty="0">
                        <a:solidFill>
                          <a:srgbClr val="C00000"/>
                        </a:solidFill>
                        <a:effectLst/>
                        <a:latin typeface="Times"/>
                        <a:ea typeface="Times New Roman"/>
                        <a:cs typeface="Times New Roman"/>
                      </a:endParaRPr>
                    </a:p>
                  </a:txBody>
                  <a:tcPr marL="68580" marR="68580" marT="0" marB="0"/>
                </a:tc>
                <a:tc rowSpan="2">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101</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  99</a:t>
                      </a:r>
                      <a:endParaRPr lang="ru-RU" sz="24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2"/>
                  </a:ext>
                </a:extLst>
              </a:tr>
              <a:tr h="453836">
                <a:tc vMerge="1">
                  <a:txBody>
                    <a:bodyPr/>
                    <a:lstStyle/>
                    <a:p>
                      <a:endParaRPr lang="ru-RU"/>
                    </a:p>
                  </a:txBody>
                  <a:tcPr/>
                </a:tc>
                <a:tc>
                  <a:txBody>
                    <a:bodyPr/>
                    <a:lstStyle/>
                    <a:p>
                      <a:pPr marL="26670" indent="151130" algn="just" hangingPunct="0">
                        <a:lnSpc>
                          <a:spcPts val="1200"/>
                        </a:lnSpc>
                        <a:spcAft>
                          <a:spcPts val="0"/>
                        </a:spcAft>
                      </a:pPr>
                      <a:endParaRPr lang="en-US" sz="2400" dirty="0">
                        <a:effectLst/>
                      </a:endParaRPr>
                    </a:p>
                    <a:p>
                      <a:pPr marL="26670" indent="151130" algn="just" hangingPunct="0">
                        <a:lnSpc>
                          <a:spcPts val="1200"/>
                        </a:lnSpc>
                        <a:spcAft>
                          <a:spcPts val="0"/>
                        </a:spcAft>
                      </a:pPr>
                      <a:endParaRPr lang="en-US" sz="2400" dirty="0">
                        <a:effectLst/>
                      </a:endParaRPr>
                    </a:p>
                    <a:p>
                      <a:pPr marL="26670" indent="151130" algn="just" hangingPunct="0">
                        <a:lnSpc>
                          <a:spcPts val="1200"/>
                        </a:lnSpc>
                        <a:spcAft>
                          <a:spcPts val="0"/>
                        </a:spcAft>
                      </a:pPr>
                      <a:r>
                        <a:rPr lang="en-US" sz="2400" dirty="0">
                          <a:effectLst/>
                        </a:rPr>
                        <a:t>No</a:t>
                      </a:r>
                      <a:endParaRPr lang="ru-RU" sz="2400" dirty="0">
                        <a:effectLst/>
                        <a:latin typeface="Times"/>
                        <a:ea typeface="Times New Roman"/>
                        <a:cs typeface="Times New Roman"/>
                      </a:endParaRPr>
                    </a:p>
                  </a:txBody>
                  <a:tcPr marL="68580" marR="68580" marT="0" marB="0"/>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solidFill>
                            <a:srgbClr val="C00000"/>
                          </a:solidFill>
                          <a:effectLst/>
                        </a:rPr>
                        <a:t>  1                  </a:t>
                      </a:r>
                      <a:r>
                        <a:rPr lang="en-US" sz="2400" dirty="0">
                          <a:effectLst/>
                        </a:rPr>
                        <a:t>98</a:t>
                      </a:r>
                      <a:endParaRPr lang="ru-RU" sz="2400" dirty="0">
                        <a:effectLst/>
                        <a:latin typeface="Times"/>
                        <a:ea typeface="Times New Roman"/>
                        <a:cs typeface="Times New Roman"/>
                      </a:endParaRPr>
                    </a:p>
                  </a:txBody>
                  <a:tcPr marL="68580" marR="68580" marT="0" marB="0"/>
                </a:tc>
                <a:tc vMerge="1">
                  <a:txBody>
                    <a:bodyPr/>
                    <a:lstStyle/>
                    <a:p>
                      <a:endParaRPr lang="ru-RU"/>
                    </a:p>
                  </a:txBody>
                  <a:tcPr/>
                </a:tc>
                <a:extLst>
                  <a:ext uri="{0D108BD9-81ED-4DB2-BD59-A6C34878D82A}">
                    <a16:rowId xmlns:a16="http://schemas.microsoft.com/office/drawing/2014/main" val="10003"/>
                  </a:ext>
                </a:extLst>
              </a:tr>
              <a:tr h="535023">
                <a:tc gridSpan="2">
                  <a:txBody>
                    <a:bodyPr/>
                    <a:lstStyle/>
                    <a:p>
                      <a:pPr indent="151130" algn="just" hangingPunct="0">
                        <a:lnSpc>
                          <a:spcPts val="1200"/>
                        </a:lnSpc>
                        <a:spcAft>
                          <a:spcPts val="0"/>
                        </a:spcAft>
                      </a:pPr>
                      <a:r>
                        <a:rPr lang="en-US" sz="2400" dirty="0">
                          <a:effectLst/>
                        </a:rPr>
                        <a:t>           </a:t>
                      </a: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 Total</a:t>
                      </a:r>
                      <a:endParaRPr lang="ru-RU" sz="2400" dirty="0">
                        <a:effectLst/>
                        <a:latin typeface="Times"/>
                        <a:ea typeface="Times New Roman"/>
                        <a:cs typeface="Times New Roman"/>
                      </a:endParaRPr>
                    </a:p>
                  </a:txBody>
                  <a:tcPr marL="68580" marR="68580" marT="0" marB="0"/>
                </a:tc>
                <a:tc hMerge="1">
                  <a:txBody>
                    <a:bodyPr/>
                    <a:lstStyle/>
                    <a:p>
                      <a:endParaRPr lang="ru-RU"/>
                    </a:p>
                  </a:txBody>
                  <a:tcPr/>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 95               105        </a:t>
                      </a:r>
                      <a:endParaRPr lang="ru-RU" sz="2400" dirty="0">
                        <a:effectLst/>
                        <a:latin typeface="Times"/>
                        <a:ea typeface="Times New Roman"/>
                        <a:cs typeface="Times New Roman"/>
                      </a:endParaRPr>
                    </a:p>
                  </a:txBody>
                  <a:tcPr marL="68580" marR="68580" marT="0" marB="0"/>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200</a:t>
                      </a:r>
                      <a:endParaRPr lang="ru-RU" sz="24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284473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754176" cy="980728"/>
          </a:xfrm>
        </p:spPr>
        <p:txBody>
          <a:bodyPr>
            <a:normAutofit/>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Metrics of Accuracy, 4</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4" name="Нижний колонтитул 3"/>
          <p:cNvSpPr>
            <a:spLocks noGrp="1"/>
          </p:cNvSpPr>
          <p:nvPr>
            <p:ph type="ftr" sz="quarter" idx="11"/>
          </p:nvPr>
        </p:nvSpPr>
        <p:spPr/>
        <p:txBody>
          <a:bodyPr/>
          <a:lstStyle/>
          <a:p>
            <a:r>
              <a:rPr lang="en-US"/>
              <a:t>BDA_2024_4_NaiveBayes</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t>25</a:t>
            </a:fld>
            <a:endParaRPr lang="ru-RU" dirty="0"/>
          </a:p>
        </p:txBody>
      </p:sp>
      <p:sp>
        <p:nvSpPr>
          <p:cNvPr id="6" name="TextBox 5"/>
          <p:cNvSpPr txBox="1"/>
          <p:nvPr/>
        </p:nvSpPr>
        <p:spPr>
          <a:xfrm>
            <a:off x="0" y="980728"/>
            <a:ext cx="9144000" cy="5509200"/>
          </a:xfrm>
          <a:prstGeom prst="rect">
            <a:avLst/>
          </a:prstGeom>
          <a:noFill/>
        </p:spPr>
        <p:txBody>
          <a:bodyPr wrap="square" rtlCol="0">
            <a:spAutoFit/>
          </a:bodyPr>
          <a:lstStyle/>
          <a:p>
            <a:r>
              <a:rPr lang="en-US" sz="3200" b="1" dirty="0"/>
              <a:t>Lung screening device errors  and accuracy at a crowd at large.</a:t>
            </a:r>
          </a:p>
          <a:p>
            <a:endParaRPr lang="en-US" sz="3200" b="1" dirty="0"/>
          </a:p>
          <a:p>
            <a:endParaRPr lang="en-US" sz="3200" b="1" dirty="0"/>
          </a:p>
          <a:p>
            <a:endParaRPr lang="en-US" sz="3200" b="1" dirty="0"/>
          </a:p>
          <a:p>
            <a:endParaRPr lang="en-US" sz="3200" b="1" dirty="0"/>
          </a:p>
          <a:p>
            <a:r>
              <a:rPr lang="en-US" sz="3200" b="1" dirty="0"/>
              <a:t>2) Imbalance: </a:t>
            </a:r>
            <a:r>
              <a:rPr lang="en-US" sz="3200" dirty="0"/>
              <a:t>difference in correctly identified cases, True Positives and True Negatives. The </a:t>
            </a:r>
            <a:r>
              <a:rPr lang="en-US" sz="3200" i="1" dirty="0"/>
              <a:t>accuracy is</a:t>
            </a:r>
            <a:r>
              <a:rPr lang="en-US" sz="3200" dirty="0"/>
              <a:t> 197/200=98.5% </a:t>
            </a:r>
            <a:r>
              <a:rPr lang="en-US" sz="3200" b="1" dirty="0"/>
              <a:t>hiding a poor performance:</a:t>
            </a:r>
            <a:r>
              <a:rPr lang="en-US" sz="3200" dirty="0">
                <a:solidFill>
                  <a:srgbClr val="C00000"/>
                </a:solidFill>
              </a:rPr>
              <a:t> </a:t>
            </a:r>
            <a:r>
              <a:rPr lang="en-US" sz="3200" dirty="0">
                <a:solidFill>
                  <a:schemeClr val="tx2"/>
                </a:solidFill>
              </a:rPr>
              <a:t>1/3</a:t>
            </a:r>
            <a:r>
              <a:rPr lang="en-US" sz="3200" dirty="0">
                <a:solidFill>
                  <a:srgbClr val="C00000"/>
                </a:solidFill>
              </a:rPr>
              <a:t> of cancer sufferers is misdiagnosed, and </a:t>
            </a:r>
            <a:r>
              <a:rPr lang="en-US" sz="3200" dirty="0">
                <a:solidFill>
                  <a:schemeClr val="tx2"/>
                </a:solidFill>
              </a:rPr>
              <a:t>½</a:t>
            </a:r>
            <a:r>
              <a:rPr lang="en-US" sz="3200" dirty="0">
                <a:solidFill>
                  <a:srgbClr val="C00000"/>
                </a:solidFill>
              </a:rPr>
              <a:t> of “Yes” diagnoses are wrong.</a:t>
            </a:r>
          </a:p>
        </p:txBody>
      </p:sp>
      <p:graphicFrame>
        <p:nvGraphicFramePr>
          <p:cNvPr id="7" name="Таблица 6"/>
          <p:cNvGraphicFramePr>
            <a:graphicFrameLocks noGrp="1"/>
          </p:cNvGraphicFramePr>
          <p:nvPr/>
        </p:nvGraphicFramePr>
        <p:xfrm>
          <a:off x="3425172" y="1700808"/>
          <a:ext cx="5688631" cy="2339094"/>
        </p:xfrm>
        <a:graphic>
          <a:graphicData uri="http://schemas.openxmlformats.org/drawingml/2006/table">
            <a:tbl>
              <a:tblPr firstRow="1" firstCol="1" lastRow="1" lastCol="1" bandRow="1" bandCol="1">
                <a:tableStyleId>{5C22544A-7EE6-4342-B048-85BDC9FD1C3A}</a:tableStyleId>
              </a:tblPr>
              <a:tblGrid>
                <a:gridCol w="1498027">
                  <a:extLst>
                    <a:ext uri="{9D8B030D-6E8A-4147-A177-3AD203B41FA5}">
                      <a16:colId xmlns:a16="http://schemas.microsoft.com/office/drawing/2014/main" val="20000"/>
                    </a:ext>
                  </a:extLst>
                </a:gridCol>
                <a:gridCol w="749334">
                  <a:extLst>
                    <a:ext uri="{9D8B030D-6E8A-4147-A177-3AD203B41FA5}">
                      <a16:colId xmlns:a16="http://schemas.microsoft.com/office/drawing/2014/main" val="20001"/>
                    </a:ext>
                  </a:extLst>
                </a:gridCol>
                <a:gridCol w="2486403">
                  <a:extLst>
                    <a:ext uri="{9D8B030D-6E8A-4147-A177-3AD203B41FA5}">
                      <a16:colId xmlns:a16="http://schemas.microsoft.com/office/drawing/2014/main" val="20002"/>
                    </a:ext>
                  </a:extLst>
                </a:gridCol>
                <a:gridCol w="954867">
                  <a:extLst>
                    <a:ext uri="{9D8B030D-6E8A-4147-A177-3AD203B41FA5}">
                      <a16:colId xmlns:a16="http://schemas.microsoft.com/office/drawing/2014/main" val="20003"/>
                    </a:ext>
                  </a:extLst>
                </a:gridCol>
              </a:tblGrid>
              <a:tr h="344236">
                <a:tc rowSpan="2" gridSpan="2">
                  <a:txBody>
                    <a:bodyPr/>
                    <a:lstStyle/>
                    <a:p>
                      <a:pPr indent="151130" algn="just" hangingPunct="0">
                        <a:lnSpc>
                          <a:spcPts val="1200"/>
                        </a:lnSpc>
                        <a:spcAft>
                          <a:spcPts val="0"/>
                        </a:spcAft>
                      </a:pPr>
                      <a:r>
                        <a:rPr lang="en-US" sz="2400" dirty="0">
                          <a:effectLst/>
                        </a:rPr>
                        <a:t> </a:t>
                      </a:r>
                    </a:p>
                    <a:p>
                      <a:pPr indent="151130" algn="just" hangingPunct="0">
                        <a:lnSpc>
                          <a:spcPts val="1200"/>
                        </a:lnSpc>
                        <a:spcAft>
                          <a:spcPts val="0"/>
                        </a:spcAft>
                      </a:pPr>
                      <a:endParaRPr lang="en-US" sz="2400" dirty="0">
                        <a:effectLst/>
                        <a:latin typeface="Times"/>
                        <a:ea typeface="Times New Roman"/>
                        <a:cs typeface="Times New Roman"/>
                      </a:endParaRPr>
                    </a:p>
                    <a:p>
                      <a:pPr indent="151130" algn="just" hangingPunct="0">
                        <a:lnSpc>
                          <a:spcPts val="1200"/>
                        </a:lnSpc>
                        <a:spcAft>
                          <a:spcPts val="0"/>
                        </a:spcAft>
                      </a:pPr>
                      <a:endParaRPr lang="en-US" sz="2400" dirty="0">
                        <a:effectLst/>
                        <a:latin typeface="Times"/>
                        <a:ea typeface="Times New Roman"/>
                        <a:cs typeface="Times New Roman"/>
                      </a:endParaRPr>
                    </a:p>
                    <a:p>
                      <a:pPr indent="151130" algn="just" hangingPunct="0">
                        <a:lnSpc>
                          <a:spcPts val="1200"/>
                        </a:lnSpc>
                        <a:spcAft>
                          <a:spcPts val="0"/>
                        </a:spcAft>
                      </a:pPr>
                      <a:endParaRPr lang="en-US" sz="2400" dirty="0">
                        <a:effectLst/>
                        <a:latin typeface="Times"/>
                        <a:ea typeface="Times New Roman"/>
                        <a:cs typeface="Times New Roman"/>
                      </a:endParaRPr>
                    </a:p>
                    <a:p>
                      <a:pPr indent="151130" algn="just" hangingPunct="0">
                        <a:lnSpc>
                          <a:spcPts val="1200"/>
                        </a:lnSpc>
                        <a:spcAft>
                          <a:spcPts val="0"/>
                        </a:spcAft>
                      </a:pPr>
                      <a:endParaRPr lang="ru-RU" sz="2400" dirty="0">
                        <a:effectLst/>
                        <a:latin typeface="Times"/>
                        <a:ea typeface="Times New Roman"/>
                        <a:cs typeface="Times New Roman"/>
                      </a:endParaRPr>
                    </a:p>
                  </a:txBody>
                  <a:tcPr marL="68580" marR="68580" marT="0" marB="0"/>
                </a:tc>
                <a:tc rowSpan="2" hMerge="1">
                  <a:txBody>
                    <a:bodyPr/>
                    <a:lstStyle/>
                    <a:p>
                      <a:endParaRPr lang="ru-RU"/>
                    </a:p>
                  </a:txBody>
                  <a:tcPr/>
                </a:tc>
                <a:tc>
                  <a:txBody>
                    <a:bodyPr/>
                    <a:lstStyle/>
                    <a:p>
                      <a:pPr indent="151130" algn="just" hangingPunct="0">
                        <a:lnSpc>
                          <a:spcPts val="1200"/>
                        </a:lnSpc>
                        <a:spcAft>
                          <a:spcPts val="0"/>
                        </a:spcAft>
                      </a:pPr>
                      <a:endParaRPr lang="en-US" sz="2400" dirty="0">
                        <a:effectLst/>
                      </a:endParaRPr>
                    </a:p>
                    <a:p>
                      <a:pPr indent="151130" algn="l" hangingPunct="0">
                        <a:lnSpc>
                          <a:spcPts val="1200"/>
                        </a:lnSpc>
                        <a:spcAft>
                          <a:spcPts val="0"/>
                        </a:spcAft>
                      </a:pPr>
                      <a:endParaRPr lang="en-US" sz="2400" dirty="0">
                        <a:effectLst/>
                      </a:endParaRPr>
                    </a:p>
                    <a:p>
                      <a:pPr indent="151130" algn="l" hangingPunct="0">
                        <a:lnSpc>
                          <a:spcPts val="1200"/>
                        </a:lnSpc>
                        <a:spcAft>
                          <a:spcPts val="0"/>
                        </a:spcAft>
                      </a:pPr>
                      <a:r>
                        <a:rPr lang="en-US" sz="2400" dirty="0">
                          <a:effectLst/>
                        </a:rPr>
                        <a:t>True</a:t>
                      </a:r>
                      <a:r>
                        <a:rPr lang="en-US" sz="2400" baseline="0" dirty="0">
                          <a:effectLst/>
                        </a:rPr>
                        <a:t> </a:t>
                      </a:r>
                      <a:r>
                        <a:rPr lang="en-US" sz="2400" dirty="0">
                          <a:effectLst/>
                        </a:rPr>
                        <a:t>lung cancer</a:t>
                      </a:r>
                      <a:endParaRPr lang="ru-RU" sz="2400" dirty="0">
                        <a:effectLst/>
                        <a:latin typeface="Times"/>
                        <a:ea typeface="Times New Roman"/>
                        <a:cs typeface="Times New Roman"/>
                      </a:endParaRPr>
                    </a:p>
                  </a:txBody>
                  <a:tcPr marL="68580" marR="68580" marT="0" marB="0"/>
                </a:tc>
                <a:tc rowSpan="2">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Total</a:t>
                      </a:r>
                      <a:endParaRPr lang="ru-RU" sz="24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0"/>
                  </a:ext>
                </a:extLst>
              </a:tr>
              <a:tr h="328671">
                <a:tc gridSpan="2" vMerge="1">
                  <a:txBody>
                    <a:bodyPr/>
                    <a:lstStyle/>
                    <a:p>
                      <a:endParaRPr lang="ru-RU"/>
                    </a:p>
                  </a:txBody>
                  <a:tcPr/>
                </a:tc>
                <a:tc hMerge="1" vMerge="1">
                  <a:txBody>
                    <a:bodyPr/>
                    <a:lstStyle/>
                    <a:p>
                      <a:endParaRPr lang="ru-RU"/>
                    </a:p>
                  </a:txBody>
                  <a:tcPr/>
                </a:tc>
                <a:tc>
                  <a:txBody>
                    <a:bodyPr/>
                    <a:lstStyle/>
                    <a:p>
                      <a:pPr indent="151130" algn="just" hangingPunct="0">
                        <a:lnSpc>
                          <a:spcPts val="1200"/>
                        </a:lnSpc>
                        <a:spcAft>
                          <a:spcPts val="0"/>
                        </a:spcAft>
                      </a:pPr>
                      <a:r>
                        <a:rPr lang="en-US" sz="2400" dirty="0">
                          <a:effectLst/>
                        </a:rPr>
                        <a:t> </a:t>
                      </a:r>
                    </a:p>
                    <a:p>
                      <a:pPr indent="151130" algn="just" hangingPunct="0">
                        <a:lnSpc>
                          <a:spcPts val="1200"/>
                        </a:lnSpc>
                        <a:spcAft>
                          <a:spcPts val="0"/>
                        </a:spcAft>
                      </a:pPr>
                      <a:r>
                        <a:rPr lang="en-US" sz="2400" dirty="0">
                          <a:effectLst/>
                        </a:rPr>
                        <a:t>Yes               No</a:t>
                      </a:r>
                      <a:endParaRPr lang="ru-RU" sz="2400" dirty="0">
                        <a:effectLst/>
                        <a:latin typeface="Times"/>
                        <a:ea typeface="Times New Roman"/>
                        <a:cs typeface="Times New Roman"/>
                      </a:endParaRPr>
                    </a:p>
                  </a:txBody>
                  <a:tcPr marL="68580" marR="68580" marT="0" marB="0"/>
                </a:tc>
                <a:tc vMerge="1">
                  <a:txBody>
                    <a:bodyPr/>
                    <a:lstStyle/>
                    <a:p>
                      <a:endParaRPr lang="ru-RU"/>
                    </a:p>
                  </a:txBody>
                  <a:tcPr/>
                </a:tc>
                <a:extLst>
                  <a:ext uri="{0D108BD9-81ED-4DB2-BD59-A6C34878D82A}">
                    <a16:rowId xmlns:a16="http://schemas.microsoft.com/office/drawing/2014/main" val="10001"/>
                  </a:ext>
                </a:extLst>
              </a:tr>
              <a:tr h="428036">
                <a:tc rowSpan="2">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Device’s </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Diagnosis</a:t>
                      </a:r>
                      <a:endParaRPr lang="ru-RU" sz="2400" dirty="0">
                        <a:effectLst/>
                        <a:latin typeface="Times"/>
                        <a:ea typeface="Times New Roman"/>
                        <a:cs typeface="Times New Roman"/>
                      </a:endParaRPr>
                    </a:p>
                  </a:txBody>
                  <a:tcPr marL="68580" marR="68580" marT="0" marB="0"/>
                </a:tc>
                <a:tc>
                  <a:txBody>
                    <a:bodyPr/>
                    <a:lstStyle/>
                    <a:p>
                      <a:pPr marL="26670" indent="151130" algn="just" hangingPunct="0">
                        <a:lnSpc>
                          <a:spcPts val="1200"/>
                        </a:lnSpc>
                        <a:spcAft>
                          <a:spcPts val="0"/>
                        </a:spcAft>
                      </a:pPr>
                      <a:endParaRPr lang="en-US" sz="2400" dirty="0">
                        <a:effectLst/>
                      </a:endParaRPr>
                    </a:p>
                    <a:p>
                      <a:pPr marL="26670" indent="151130" algn="just" hangingPunct="0">
                        <a:lnSpc>
                          <a:spcPts val="1200"/>
                        </a:lnSpc>
                        <a:spcAft>
                          <a:spcPts val="0"/>
                        </a:spcAft>
                      </a:pPr>
                      <a:endParaRPr lang="en-US" sz="2400" dirty="0">
                        <a:effectLst/>
                      </a:endParaRPr>
                    </a:p>
                    <a:p>
                      <a:pPr marL="26670" indent="151130" algn="just" hangingPunct="0">
                        <a:lnSpc>
                          <a:spcPts val="1200"/>
                        </a:lnSpc>
                        <a:spcAft>
                          <a:spcPts val="0"/>
                        </a:spcAft>
                      </a:pPr>
                      <a:r>
                        <a:rPr lang="en-US" sz="2400" dirty="0">
                          <a:effectLst/>
                        </a:rPr>
                        <a:t>Yes</a:t>
                      </a:r>
                      <a:endParaRPr lang="ru-RU" sz="2400" dirty="0">
                        <a:effectLst/>
                        <a:latin typeface="Times"/>
                        <a:ea typeface="Times New Roman"/>
                        <a:cs typeface="Times New Roman"/>
                      </a:endParaRPr>
                    </a:p>
                  </a:txBody>
                  <a:tcPr marL="68580" marR="68580" marT="0" marB="0"/>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 2                   </a:t>
                      </a:r>
                      <a:r>
                        <a:rPr lang="en-US" sz="2400" dirty="0">
                          <a:solidFill>
                            <a:srgbClr val="C00000"/>
                          </a:solidFill>
                          <a:effectLst/>
                        </a:rPr>
                        <a:t>2</a:t>
                      </a:r>
                      <a:endParaRPr lang="ru-RU" sz="2400" dirty="0">
                        <a:solidFill>
                          <a:srgbClr val="C00000"/>
                        </a:solidFill>
                        <a:effectLst/>
                        <a:latin typeface="Times"/>
                        <a:ea typeface="Times New Roman"/>
                        <a:cs typeface="Times New Roman"/>
                      </a:endParaRPr>
                    </a:p>
                  </a:txBody>
                  <a:tcPr marL="68580" marR="68580" marT="0" marB="0"/>
                </a:tc>
                <a:tc rowSpan="2">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  4</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  196</a:t>
                      </a:r>
                      <a:endParaRPr lang="ru-RU" sz="24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2"/>
                  </a:ext>
                </a:extLst>
              </a:tr>
              <a:tr h="428036">
                <a:tc vMerge="1">
                  <a:txBody>
                    <a:bodyPr/>
                    <a:lstStyle/>
                    <a:p>
                      <a:endParaRPr lang="ru-RU"/>
                    </a:p>
                  </a:txBody>
                  <a:tcPr/>
                </a:tc>
                <a:tc>
                  <a:txBody>
                    <a:bodyPr/>
                    <a:lstStyle/>
                    <a:p>
                      <a:pPr marL="26670" indent="151130" algn="just" hangingPunct="0">
                        <a:lnSpc>
                          <a:spcPts val="1200"/>
                        </a:lnSpc>
                        <a:spcAft>
                          <a:spcPts val="0"/>
                        </a:spcAft>
                      </a:pPr>
                      <a:endParaRPr lang="en-US" sz="2400" dirty="0">
                        <a:effectLst/>
                      </a:endParaRPr>
                    </a:p>
                    <a:p>
                      <a:pPr marL="26670" indent="151130" algn="just" hangingPunct="0">
                        <a:lnSpc>
                          <a:spcPts val="1200"/>
                        </a:lnSpc>
                        <a:spcAft>
                          <a:spcPts val="0"/>
                        </a:spcAft>
                      </a:pPr>
                      <a:endParaRPr lang="en-US" sz="2400" dirty="0">
                        <a:effectLst/>
                      </a:endParaRPr>
                    </a:p>
                    <a:p>
                      <a:pPr marL="26670" indent="151130" algn="just" hangingPunct="0">
                        <a:lnSpc>
                          <a:spcPts val="1200"/>
                        </a:lnSpc>
                        <a:spcAft>
                          <a:spcPts val="0"/>
                        </a:spcAft>
                      </a:pPr>
                      <a:r>
                        <a:rPr lang="en-US" sz="2400" dirty="0">
                          <a:effectLst/>
                        </a:rPr>
                        <a:t>No</a:t>
                      </a:r>
                      <a:endParaRPr lang="ru-RU" sz="2400" dirty="0">
                        <a:effectLst/>
                        <a:latin typeface="Times"/>
                        <a:ea typeface="Times New Roman"/>
                        <a:cs typeface="Times New Roman"/>
                      </a:endParaRPr>
                    </a:p>
                  </a:txBody>
                  <a:tcPr marL="68580" marR="68580" marT="0" marB="0"/>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solidFill>
                            <a:srgbClr val="C00000"/>
                          </a:solidFill>
                          <a:effectLst/>
                        </a:rPr>
                        <a:t> 1                </a:t>
                      </a:r>
                      <a:r>
                        <a:rPr lang="en-US" sz="2400" dirty="0">
                          <a:effectLst/>
                        </a:rPr>
                        <a:t>195</a:t>
                      </a:r>
                      <a:endParaRPr lang="ru-RU" sz="2400" dirty="0">
                        <a:effectLst/>
                        <a:latin typeface="Times"/>
                        <a:ea typeface="Times New Roman"/>
                        <a:cs typeface="Times New Roman"/>
                      </a:endParaRPr>
                    </a:p>
                  </a:txBody>
                  <a:tcPr marL="68580" marR="68580" marT="0" marB="0"/>
                </a:tc>
                <a:tc vMerge="1">
                  <a:txBody>
                    <a:bodyPr/>
                    <a:lstStyle/>
                    <a:p>
                      <a:endParaRPr lang="ru-RU"/>
                    </a:p>
                  </a:txBody>
                  <a:tcPr/>
                </a:tc>
                <a:extLst>
                  <a:ext uri="{0D108BD9-81ED-4DB2-BD59-A6C34878D82A}">
                    <a16:rowId xmlns:a16="http://schemas.microsoft.com/office/drawing/2014/main" val="10003"/>
                  </a:ext>
                </a:extLst>
              </a:tr>
              <a:tr h="500894">
                <a:tc gridSpan="2">
                  <a:txBody>
                    <a:bodyPr/>
                    <a:lstStyle/>
                    <a:p>
                      <a:pPr indent="151130" algn="just" hangingPunct="0">
                        <a:lnSpc>
                          <a:spcPts val="1200"/>
                        </a:lnSpc>
                        <a:spcAft>
                          <a:spcPts val="0"/>
                        </a:spcAft>
                      </a:pPr>
                      <a:r>
                        <a:rPr lang="en-US" sz="2400" dirty="0">
                          <a:effectLst/>
                        </a:rPr>
                        <a:t>           </a:t>
                      </a: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 Total</a:t>
                      </a:r>
                      <a:endParaRPr lang="ru-RU" sz="2400" dirty="0">
                        <a:effectLst/>
                        <a:latin typeface="Times"/>
                        <a:ea typeface="Times New Roman"/>
                        <a:cs typeface="Times New Roman"/>
                      </a:endParaRPr>
                    </a:p>
                  </a:txBody>
                  <a:tcPr marL="68580" marR="68580" marT="0" marB="0"/>
                </a:tc>
                <a:tc hMerge="1">
                  <a:txBody>
                    <a:bodyPr/>
                    <a:lstStyle/>
                    <a:p>
                      <a:endParaRPr lang="ru-RU"/>
                    </a:p>
                  </a:txBody>
                  <a:tcPr/>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 3                 197        </a:t>
                      </a:r>
                      <a:endParaRPr lang="ru-RU" sz="2400" dirty="0">
                        <a:effectLst/>
                        <a:latin typeface="Times"/>
                        <a:ea typeface="Times New Roman"/>
                        <a:cs typeface="Times New Roman"/>
                      </a:endParaRPr>
                    </a:p>
                  </a:txBody>
                  <a:tcPr marL="68580" marR="68580" marT="0" marB="0"/>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200</a:t>
                      </a:r>
                      <a:endParaRPr lang="ru-RU" sz="24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8623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754176" cy="620688"/>
          </a:xfrm>
        </p:spPr>
        <p:txBody>
          <a:bodyPr>
            <a:normAutofit fontScale="90000"/>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Metrics of Accuracy, 5</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4" name="Нижний колонтитул 3"/>
          <p:cNvSpPr>
            <a:spLocks noGrp="1"/>
          </p:cNvSpPr>
          <p:nvPr>
            <p:ph type="ftr" sz="quarter" idx="11"/>
          </p:nvPr>
        </p:nvSpPr>
        <p:spPr/>
        <p:txBody>
          <a:bodyPr/>
          <a:lstStyle/>
          <a:p>
            <a:r>
              <a:rPr lang="en-US"/>
              <a:t>BDA_2024_4_NaiveBayes</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t>26</a:t>
            </a:fld>
            <a:endParaRPr lang="ru-RU" dirty="0"/>
          </a:p>
        </p:txBody>
      </p:sp>
      <mc:AlternateContent xmlns:mc="http://schemas.openxmlformats.org/markup-compatibility/2006">
        <mc:Choice xmlns:a14="http://schemas.microsoft.com/office/drawing/2010/main" Requires="a14">
          <p:sp>
            <p:nvSpPr>
              <p:cNvPr id="6" name="TextBox 5"/>
              <p:cNvSpPr txBox="1"/>
              <p:nvPr/>
            </p:nvSpPr>
            <p:spPr>
              <a:xfrm>
                <a:off x="0" y="836712"/>
                <a:ext cx="9144000" cy="5720092"/>
              </a:xfrm>
              <a:prstGeom prst="rect">
                <a:avLst/>
              </a:prstGeom>
              <a:noFill/>
            </p:spPr>
            <p:txBody>
              <a:bodyPr wrap="square" rtlCol="0">
                <a:spAutoFit/>
              </a:bodyPr>
              <a:lstStyle/>
              <a:p>
                <a:r>
                  <a:rPr lang="en-US" sz="3200" b="1" dirty="0"/>
                  <a:t>Classifier errors  and accuracy in general.</a:t>
                </a:r>
              </a:p>
              <a:p>
                <a:endParaRPr lang="en-US" sz="3200" b="1" dirty="0"/>
              </a:p>
              <a:p>
                <a:endParaRPr lang="en-US" sz="3200" b="1" dirty="0"/>
              </a:p>
              <a:p>
                <a:endParaRPr lang="en-US" sz="3200" b="1" dirty="0"/>
              </a:p>
              <a:p>
                <a:endParaRPr lang="en-US" sz="3200" b="1" dirty="0"/>
              </a:p>
              <a:p>
                <a:endParaRPr lang="en-US" sz="3200" b="1" dirty="0"/>
              </a:p>
              <a:p>
                <a:pPr>
                  <a:spcAft>
                    <a:spcPts val="600"/>
                  </a:spcAft>
                </a:pPr>
                <a:r>
                  <a:rPr lang="en-US" sz="3200" b="1" dirty="0">
                    <a:solidFill>
                      <a:srgbClr val="C00000"/>
                    </a:solidFill>
                  </a:rPr>
                  <a:t>                                 Accuracy:   </a:t>
                </a:r>
                <a14:m>
                  <m:oMath xmlns:m="http://schemas.openxmlformats.org/officeDocument/2006/math">
                    <m:f>
                      <m:fPr>
                        <m:ctrlPr>
                          <a:rPr lang="en-US" sz="3200" b="1" i="1" smtClean="0">
                            <a:solidFill>
                              <a:srgbClr val="C00000"/>
                            </a:solidFill>
                            <a:latin typeface="Cambria Math" panose="02040503050406030204" pitchFamily="18" charset="0"/>
                          </a:rPr>
                        </m:ctrlPr>
                      </m:fPr>
                      <m:num>
                        <m:r>
                          <a:rPr lang="en-US" sz="3200" b="1" i="1" smtClean="0">
                            <a:solidFill>
                              <a:srgbClr val="C00000"/>
                            </a:solidFill>
                            <a:latin typeface="Cambria Math"/>
                          </a:rPr>
                          <m:t>𝑻𝑷</m:t>
                        </m:r>
                        <m:r>
                          <a:rPr lang="en-US" sz="3200" b="1" i="1" smtClean="0">
                            <a:solidFill>
                              <a:srgbClr val="C00000"/>
                            </a:solidFill>
                            <a:latin typeface="Cambria Math"/>
                          </a:rPr>
                          <m:t>+</m:t>
                        </m:r>
                        <m:r>
                          <a:rPr lang="en-US" sz="3200" b="1" i="1" smtClean="0">
                            <a:solidFill>
                              <a:srgbClr val="C00000"/>
                            </a:solidFill>
                            <a:latin typeface="Cambria Math"/>
                          </a:rPr>
                          <m:t>𝑻𝑵</m:t>
                        </m:r>
                      </m:num>
                      <m:den>
                        <m:r>
                          <a:rPr lang="en-US" sz="3200" b="1" i="1" smtClean="0">
                            <a:solidFill>
                              <a:srgbClr val="C00000"/>
                            </a:solidFill>
                            <a:latin typeface="Cambria Math"/>
                          </a:rPr>
                          <m:t>𝑨𝒍𝒍</m:t>
                        </m:r>
                      </m:den>
                    </m:f>
                  </m:oMath>
                </a14:m>
                <a:endParaRPr lang="en-US" sz="3200" b="1" dirty="0">
                  <a:solidFill>
                    <a:srgbClr val="C00000"/>
                  </a:solidFill>
                </a:endParaRPr>
              </a:p>
              <a:p>
                <a:pPr>
                  <a:spcAft>
                    <a:spcPts val="600"/>
                  </a:spcAft>
                </a:pPr>
                <a:r>
                  <a:rPr lang="en-US" sz="2800" b="1" dirty="0"/>
                  <a:t> Precision:   </a:t>
                </a:r>
                <a14:m>
                  <m:oMath xmlns:m="http://schemas.openxmlformats.org/officeDocument/2006/math">
                    <m:f>
                      <m:fPr>
                        <m:ctrlPr>
                          <a:rPr lang="en-US" sz="2800" b="1" i="1">
                            <a:latin typeface="Cambria Math" panose="02040503050406030204" pitchFamily="18" charset="0"/>
                          </a:rPr>
                        </m:ctrlPr>
                      </m:fPr>
                      <m:num>
                        <m:r>
                          <a:rPr lang="en-US" sz="2800" b="1" i="1">
                            <a:latin typeface="Cambria Math"/>
                          </a:rPr>
                          <m:t>𝑻𝑷</m:t>
                        </m:r>
                      </m:num>
                      <m:den>
                        <m:r>
                          <a:rPr lang="en-US" sz="2800" b="1" i="1" smtClean="0">
                            <a:latin typeface="Cambria Math"/>
                          </a:rPr>
                          <m:t>𝑻𝑷</m:t>
                        </m:r>
                        <m:r>
                          <a:rPr lang="en-US" sz="2800" b="1" i="1" smtClean="0">
                            <a:latin typeface="Cambria Math"/>
                          </a:rPr>
                          <m:t>+</m:t>
                        </m:r>
                        <m:r>
                          <a:rPr lang="en-US" sz="2800" b="1" i="1" smtClean="0">
                            <a:latin typeface="Cambria Math"/>
                          </a:rPr>
                          <m:t>𝑭𝑷</m:t>
                        </m:r>
                      </m:den>
                    </m:f>
                  </m:oMath>
                </a14:m>
                <a:r>
                  <a:rPr lang="en-US" sz="2800" b="1" dirty="0"/>
                  <a:t>    (out of the classifier)</a:t>
                </a:r>
                <a:r>
                  <a:rPr lang="ru-RU" sz="2800" b="1" dirty="0"/>
                  <a:t> -прецизионность</a:t>
                </a:r>
                <a:endParaRPr lang="en-US" sz="2800" b="1" dirty="0"/>
              </a:p>
              <a:p>
                <a:pPr>
                  <a:spcAft>
                    <a:spcPts val="600"/>
                  </a:spcAft>
                </a:pPr>
                <a:r>
                  <a:rPr lang="en-US" sz="2800" b="1" dirty="0"/>
                  <a:t> </a:t>
                </a:r>
                <a:r>
                  <a:rPr lang="en-US" sz="2800" b="1" dirty="0">
                    <a:solidFill>
                      <a:schemeClr val="tx2"/>
                    </a:solidFill>
                  </a:rPr>
                  <a:t>Recall:         </a:t>
                </a:r>
                <a14:m>
                  <m:oMath xmlns:m="http://schemas.openxmlformats.org/officeDocument/2006/math">
                    <m:f>
                      <m:fPr>
                        <m:ctrlPr>
                          <a:rPr lang="en-US" sz="2800" b="1" i="1">
                            <a:solidFill>
                              <a:schemeClr val="tx2"/>
                            </a:solidFill>
                            <a:latin typeface="Cambria Math" panose="02040503050406030204" pitchFamily="18" charset="0"/>
                          </a:rPr>
                        </m:ctrlPr>
                      </m:fPr>
                      <m:num>
                        <m:r>
                          <a:rPr lang="en-US" sz="2800" b="1" i="1">
                            <a:solidFill>
                              <a:schemeClr val="tx2"/>
                            </a:solidFill>
                            <a:latin typeface="Cambria Math"/>
                          </a:rPr>
                          <m:t>𝑻𝑷</m:t>
                        </m:r>
                      </m:num>
                      <m:den>
                        <m:r>
                          <a:rPr lang="en-US" sz="2800" b="1" i="1" smtClean="0">
                            <a:solidFill>
                              <a:schemeClr val="tx2"/>
                            </a:solidFill>
                            <a:latin typeface="Cambria Math"/>
                          </a:rPr>
                          <m:t>𝑻𝑷</m:t>
                        </m:r>
                        <m:r>
                          <a:rPr lang="en-US" sz="2800" b="1" i="1" smtClean="0">
                            <a:solidFill>
                              <a:schemeClr val="tx2"/>
                            </a:solidFill>
                            <a:latin typeface="Cambria Math"/>
                          </a:rPr>
                          <m:t>+</m:t>
                        </m:r>
                        <m:r>
                          <a:rPr lang="en-US" sz="2800" b="1" i="1" smtClean="0">
                            <a:solidFill>
                              <a:schemeClr val="tx2"/>
                            </a:solidFill>
                            <a:latin typeface="Cambria Math"/>
                          </a:rPr>
                          <m:t>𝑭𝑵</m:t>
                        </m:r>
                      </m:den>
                    </m:f>
                  </m:oMath>
                </a14:m>
                <a:r>
                  <a:rPr lang="en-US" sz="2800" b="1" dirty="0">
                    <a:solidFill>
                      <a:schemeClr val="tx2"/>
                    </a:solidFill>
                  </a:rPr>
                  <a:t>    (out of the classified)</a:t>
                </a:r>
                <a:r>
                  <a:rPr lang="ru-RU" sz="2800" b="1" dirty="0">
                    <a:solidFill>
                      <a:schemeClr val="tx2"/>
                    </a:solidFill>
                  </a:rPr>
                  <a:t> - полнота</a:t>
                </a:r>
                <a:endParaRPr lang="en-US" sz="2800" b="1" dirty="0">
                  <a:solidFill>
                    <a:schemeClr val="tx2"/>
                  </a:solidFill>
                </a:endParaRPr>
              </a:p>
              <a:p>
                <a:endParaRPr lang="en-US" sz="3200" b="1" dirty="0"/>
              </a:p>
            </p:txBody>
          </p:sp>
        </mc:Choice>
        <mc:Fallback>
          <p:sp>
            <p:nvSpPr>
              <p:cNvPr id="6" name="TextBox 5"/>
              <p:cNvSpPr txBox="1">
                <a:spLocks noRot="1" noChangeAspect="1" noMove="1" noResize="1" noEditPoints="1" noAdjustHandles="1" noChangeArrowheads="1" noChangeShapeType="1" noTextEdit="1"/>
              </p:cNvSpPr>
              <p:nvPr/>
            </p:nvSpPr>
            <p:spPr>
              <a:xfrm>
                <a:off x="0" y="836712"/>
                <a:ext cx="9144000" cy="5720092"/>
              </a:xfrm>
              <a:prstGeom prst="rect">
                <a:avLst/>
              </a:prstGeom>
              <a:blipFill>
                <a:blip r:embed="rId3"/>
                <a:stretch>
                  <a:fillRect l="-1667" t="-1384"/>
                </a:stretch>
              </a:blipFill>
            </p:spPr>
            <p:txBody>
              <a:bodyPr/>
              <a:lstStyle/>
              <a:p>
                <a:r>
                  <a:rPr lang="ru-RU">
                    <a:noFill/>
                  </a:rPr>
                  <a:t> </a:t>
                </a:r>
              </a:p>
            </p:txBody>
          </p:sp>
        </mc:Fallback>
      </mc:AlternateContent>
      <p:graphicFrame>
        <p:nvGraphicFramePr>
          <p:cNvPr id="7" name="Таблица 6"/>
          <p:cNvGraphicFramePr>
            <a:graphicFrameLocks noGrp="1"/>
          </p:cNvGraphicFramePr>
          <p:nvPr>
            <p:extLst>
              <p:ext uri="{D42A27DB-BD31-4B8C-83A1-F6EECF244321}">
                <p14:modId xmlns:p14="http://schemas.microsoft.com/office/powerpoint/2010/main" val="3778591773"/>
              </p:ext>
            </p:extLst>
          </p:nvPr>
        </p:nvGraphicFramePr>
        <p:xfrm>
          <a:off x="755577" y="1340768"/>
          <a:ext cx="6408712" cy="2447800"/>
        </p:xfrm>
        <a:graphic>
          <a:graphicData uri="http://schemas.openxmlformats.org/drawingml/2006/table">
            <a:tbl>
              <a:tblPr firstRow="1" firstCol="1" lastRow="1" lastCol="1" bandRow="1" bandCol="1">
                <a:tableStyleId>{5C22544A-7EE6-4342-B048-85BDC9FD1C3A}</a:tableStyleId>
              </a:tblPr>
              <a:tblGrid>
                <a:gridCol w="1401906">
                  <a:extLst>
                    <a:ext uri="{9D8B030D-6E8A-4147-A177-3AD203B41FA5}">
                      <a16:colId xmlns:a16="http://schemas.microsoft.com/office/drawing/2014/main" val="20000"/>
                    </a:ext>
                  </a:extLst>
                </a:gridCol>
                <a:gridCol w="851707">
                  <a:extLst>
                    <a:ext uri="{9D8B030D-6E8A-4147-A177-3AD203B41FA5}">
                      <a16:colId xmlns:a16="http://schemas.microsoft.com/office/drawing/2014/main" val="20001"/>
                    </a:ext>
                  </a:extLst>
                </a:gridCol>
                <a:gridCol w="2464889">
                  <a:extLst>
                    <a:ext uri="{9D8B030D-6E8A-4147-A177-3AD203B41FA5}">
                      <a16:colId xmlns:a16="http://schemas.microsoft.com/office/drawing/2014/main" val="20002"/>
                    </a:ext>
                  </a:extLst>
                </a:gridCol>
                <a:gridCol w="1690210">
                  <a:extLst>
                    <a:ext uri="{9D8B030D-6E8A-4147-A177-3AD203B41FA5}">
                      <a16:colId xmlns:a16="http://schemas.microsoft.com/office/drawing/2014/main" val="20003"/>
                    </a:ext>
                  </a:extLst>
                </a:gridCol>
              </a:tblGrid>
              <a:tr h="413638">
                <a:tc rowSpan="2" gridSpan="2">
                  <a:txBody>
                    <a:bodyPr/>
                    <a:lstStyle/>
                    <a:p>
                      <a:pPr indent="151130" algn="just" hangingPunct="0">
                        <a:lnSpc>
                          <a:spcPts val="1200"/>
                        </a:lnSpc>
                        <a:spcAft>
                          <a:spcPts val="0"/>
                        </a:spcAft>
                      </a:pPr>
                      <a:r>
                        <a:rPr lang="en-US" sz="2400" dirty="0">
                          <a:effectLst/>
                        </a:rPr>
                        <a:t> </a:t>
                      </a:r>
                    </a:p>
                    <a:p>
                      <a:pPr indent="151130" algn="just" hangingPunct="0">
                        <a:lnSpc>
                          <a:spcPts val="1200"/>
                        </a:lnSpc>
                        <a:spcAft>
                          <a:spcPts val="0"/>
                        </a:spcAft>
                      </a:pPr>
                      <a:endParaRPr lang="en-US" sz="2400" dirty="0">
                        <a:effectLst/>
                        <a:latin typeface="Times"/>
                        <a:ea typeface="Times New Roman"/>
                        <a:cs typeface="Times New Roman"/>
                      </a:endParaRPr>
                    </a:p>
                    <a:p>
                      <a:pPr indent="151130" algn="just" hangingPunct="0">
                        <a:lnSpc>
                          <a:spcPts val="1200"/>
                        </a:lnSpc>
                        <a:spcAft>
                          <a:spcPts val="0"/>
                        </a:spcAft>
                      </a:pPr>
                      <a:endParaRPr lang="en-US" sz="2400" dirty="0">
                        <a:effectLst/>
                        <a:latin typeface="Times"/>
                        <a:ea typeface="Times New Roman"/>
                        <a:cs typeface="Times New Roman"/>
                      </a:endParaRPr>
                    </a:p>
                    <a:p>
                      <a:pPr indent="151130" algn="just" hangingPunct="0">
                        <a:lnSpc>
                          <a:spcPts val="1200"/>
                        </a:lnSpc>
                        <a:spcAft>
                          <a:spcPts val="0"/>
                        </a:spcAft>
                      </a:pPr>
                      <a:endParaRPr lang="en-US" sz="2400" dirty="0">
                        <a:effectLst/>
                        <a:latin typeface="Times"/>
                        <a:ea typeface="Times New Roman"/>
                        <a:cs typeface="Times New Roman"/>
                      </a:endParaRPr>
                    </a:p>
                    <a:p>
                      <a:pPr indent="151130" algn="just" hangingPunct="0">
                        <a:lnSpc>
                          <a:spcPts val="1200"/>
                        </a:lnSpc>
                        <a:spcAft>
                          <a:spcPts val="0"/>
                        </a:spcAft>
                      </a:pPr>
                      <a:endParaRPr lang="ru-RU" sz="2400" dirty="0">
                        <a:effectLst/>
                        <a:latin typeface="Times"/>
                        <a:ea typeface="Times New Roman"/>
                        <a:cs typeface="Times New Roman"/>
                      </a:endParaRPr>
                    </a:p>
                  </a:txBody>
                  <a:tcPr marL="68580" marR="68580" marT="0" marB="0"/>
                </a:tc>
                <a:tc rowSpan="2" hMerge="1">
                  <a:txBody>
                    <a:bodyPr/>
                    <a:lstStyle/>
                    <a:p>
                      <a:endParaRPr lang="ru-RU"/>
                    </a:p>
                  </a:txBody>
                  <a:tcPr/>
                </a:tc>
                <a:tc>
                  <a:txBody>
                    <a:bodyPr/>
                    <a:lstStyle/>
                    <a:p>
                      <a:pPr indent="151130" algn="just" hangingPunct="0">
                        <a:lnSpc>
                          <a:spcPts val="1200"/>
                        </a:lnSpc>
                        <a:spcAft>
                          <a:spcPts val="0"/>
                        </a:spcAft>
                      </a:pPr>
                      <a:endParaRPr lang="en-US" sz="2400" dirty="0">
                        <a:effectLst/>
                      </a:endParaRPr>
                    </a:p>
                    <a:p>
                      <a:pPr indent="151130" algn="l" hangingPunct="0">
                        <a:lnSpc>
                          <a:spcPts val="1200"/>
                        </a:lnSpc>
                        <a:spcAft>
                          <a:spcPts val="0"/>
                        </a:spcAft>
                      </a:pPr>
                      <a:endParaRPr lang="en-US" sz="2400" dirty="0">
                        <a:effectLst/>
                      </a:endParaRPr>
                    </a:p>
                    <a:p>
                      <a:pPr indent="151130" algn="l" hangingPunct="0">
                        <a:lnSpc>
                          <a:spcPts val="1200"/>
                        </a:lnSpc>
                        <a:spcAft>
                          <a:spcPts val="0"/>
                        </a:spcAft>
                      </a:pPr>
                      <a:r>
                        <a:rPr lang="en-US" sz="2400" dirty="0">
                          <a:effectLst/>
                        </a:rPr>
                        <a:t>True</a:t>
                      </a:r>
                      <a:r>
                        <a:rPr lang="en-US" sz="2400" baseline="0" dirty="0">
                          <a:effectLst/>
                        </a:rPr>
                        <a:t> </a:t>
                      </a:r>
                      <a:r>
                        <a:rPr lang="en-US" sz="2400" dirty="0">
                          <a:effectLst/>
                        </a:rPr>
                        <a:t>lung cancer</a:t>
                      </a:r>
                      <a:endParaRPr lang="ru-RU" sz="2400" dirty="0">
                        <a:effectLst/>
                        <a:latin typeface="Times"/>
                        <a:ea typeface="Times New Roman"/>
                        <a:cs typeface="Times New Roman"/>
                      </a:endParaRPr>
                    </a:p>
                  </a:txBody>
                  <a:tcPr marL="68580" marR="68580" marT="0" marB="0"/>
                </a:tc>
                <a:tc rowSpan="2">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Total</a:t>
                      </a:r>
                      <a:endParaRPr lang="ru-RU" sz="24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0"/>
                  </a:ext>
                </a:extLst>
              </a:tr>
              <a:tr h="286966">
                <a:tc gridSpan="2" vMerge="1">
                  <a:txBody>
                    <a:bodyPr/>
                    <a:lstStyle/>
                    <a:p>
                      <a:endParaRPr lang="ru-RU"/>
                    </a:p>
                  </a:txBody>
                  <a:tcPr/>
                </a:tc>
                <a:tc hMerge="1" vMerge="1">
                  <a:txBody>
                    <a:bodyPr/>
                    <a:lstStyle/>
                    <a:p>
                      <a:endParaRPr lang="ru-RU"/>
                    </a:p>
                  </a:txBody>
                  <a:tcPr/>
                </a:tc>
                <a:tc>
                  <a:txBody>
                    <a:bodyPr/>
                    <a:lstStyle/>
                    <a:p>
                      <a:pPr indent="151130" algn="just" hangingPunct="0">
                        <a:lnSpc>
                          <a:spcPts val="1200"/>
                        </a:lnSpc>
                        <a:spcAft>
                          <a:spcPts val="0"/>
                        </a:spcAft>
                      </a:pPr>
                      <a:r>
                        <a:rPr lang="en-US" sz="2400" dirty="0">
                          <a:effectLst/>
                        </a:rPr>
                        <a:t> </a:t>
                      </a:r>
                    </a:p>
                    <a:p>
                      <a:pPr indent="151130" algn="just" hangingPunct="0">
                        <a:lnSpc>
                          <a:spcPts val="1200"/>
                        </a:lnSpc>
                        <a:spcAft>
                          <a:spcPts val="0"/>
                        </a:spcAft>
                      </a:pPr>
                      <a:r>
                        <a:rPr lang="en-US" sz="2400" dirty="0">
                          <a:effectLst/>
                        </a:rPr>
                        <a:t>Yes               No</a:t>
                      </a:r>
                      <a:endParaRPr lang="ru-RU" sz="2400" dirty="0">
                        <a:effectLst/>
                        <a:latin typeface="Times"/>
                        <a:ea typeface="Times New Roman"/>
                        <a:cs typeface="Times New Roman"/>
                      </a:endParaRPr>
                    </a:p>
                  </a:txBody>
                  <a:tcPr marL="68580" marR="68580" marT="0" marB="0"/>
                </a:tc>
                <a:tc vMerge="1">
                  <a:txBody>
                    <a:bodyPr/>
                    <a:lstStyle/>
                    <a:p>
                      <a:endParaRPr lang="ru-RU"/>
                    </a:p>
                  </a:txBody>
                  <a:tcPr/>
                </a:tc>
                <a:extLst>
                  <a:ext uri="{0D108BD9-81ED-4DB2-BD59-A6C34878D82A}">
                    <a16:rowId xmlns:a16="http://schemas.microsoft.com/office/drawing/2014/main" val="10001"/>
                  </a:ext>
                </a:extLst>
              </a:tr>
              <a:tr h="413638">
                <a:tc rowSpan="2">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Device’s </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Diagnosis</a:t>
                      </a:r>
                      <a:endParaRPr lang="ru-RU" sz="2400" dirty="0">
                        <a:effectLst/>
                        <a:latin typeface="Times"/>
                        <a:ea typeface="Times New Roman"/>
                        <a:cs typeface="Times New Roman"/>
                      </a:endParaRPr>
                    </a:p>
                  </a:txBody>
                  <a:tcPr marL="68580" marR="68580" marT="0" marB="0"/>
                </a:tc>
                <a:tc>
                  <a:txBody>
                    <a:bodyPr/>
                    <a:lstStyle/>
                    <a:p>
                      <a:pPr marL="26670" indent="151130" algn="just" hangingPunct="0">
                        <a:lnSpc>
                          <a:spcPts val="1200"/>
                        </a:lnSpc>
                        <a:spcAft>
                          <a:spcPts val="0"/>
                        </a:spcAft>
                      </a:pPr>
                      <a:endParaRPr lang="en-US" sz="2400" dirty="0">
                        <a:effectLst/>
                      </a:endParaRPr>
                    </a:p>
                    <a:p>
                      <a:pPr marL="26670" indent="151130" algn="just" hangingPunct="0">
                        <a:lnSpc>
                          <a:spcPts val="1200"/>
                        </a:lnSpc>
                        <a:spcAft>
                          <a:spcPts val="0"/>
                        </a:spcAft>
                      </a:pPr>
                      <a:endParaRPr lang="en-US" sz="2400" dirty="0">
                        <a:effectLst/>
                      </a:endParaRPr>
                    </a:p>
                    <a:p>
                      <a:pPr marL="26670" indent="151130" algn="just" hangingPunct="0">
                        <a:lnSpc>
                          <a:spcPts val="1200"/>
                        </a:lnSpc>
                        <a:spcAft>
                          <a:spcPts val="0"/>
                        </a:spcAft>
                      </a:pPr>
                      <a:r>
                        <a:rPr lang="en-US" sz="2400" dirty="0">
                          <a:effectLst/>
                        </a:rPr>
                        <a:t>Yes</a:t>
                      </a:r>
                      <a:endParaRPr lang="ru-RU" sz="2400" dirty="0">
                        <a:effectLst/>
                        <a:latin typeface="Times"/>
                        <a:ea typeface="Times New Roman"/>
                        <a:cs typeface="Times New Roman"/>
                      </a:endParaRPr>
                    </a:p>
                  </a:txBody>
                  <a:tcPr marL="68580" marR="68580" marT="0" marB="0"/>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TP                </a:t>
                      </a:r>
                      <a:r>
                        <a:rPr lang="en-US" sz="2400" dirty="0">
                          <a:solidFill>
                            <a:srgbClr val="C00000"/>
                          </a:solidFill>
                          <a:effectLst/>
                        </a:rPr>
                        <a:t>FP</a:t>
                      </a:r>
                      <a:endParaRPr lang="ru-RU" sz="2400" dirty="0">
                        <a:solidFill>
                          <a:srgbClr val="C00000"/>
                        </a:solidFill>
                        <a:effectLst/>
                        <a:latin typeface="Times"/>
                        <a:ea typeface="Times New Roman"/>
                        <a:cs typeface="Times New Roman"/>
                      </a:endParaRPr>
                    </a:p>
                  </a:txBody>
                  <a:tcPr marL="68580" marR="68580" marT="0" marB="0"/>
                </a:tc>
                <a:tc rowSpan="2">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  TP+FP</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  FP+TN</a:t>
                      </a:r>
                      <a:endParaRPr lang="ru-RU" sz="24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2"/>
                  </a:ext>
                </a:extLst>
              </a:tr>
              <a:tr h="413638">
                <a:tc vMerge="1">
                  <a:txBody>
                    <a:bodyPr/>
                    <a:lstStyle/>
                    <a:p>
                      <a:endParaRPr lang="ru-RU"/>
                    </a:p>
                  </a:txBody>
                  <a:tcPr/>
                </a:tc>
                <a:tc>
                  <a:txBody>
                    <a:bodyPr/>
                    <a:lstStyle/>
                    <a:p>
                      <a:pPr marL="26670" indent="151130" algn="just" hangingPunct="0">
                        <a:lnSpc>
                          <a:spcPts val="1200"/>
                        </a:lnSpc>
                        <a:spcAft>
                          <a:spcPts val="0"/>
                        </a:spcAft>
                      </a:pPr>
                      <a:endParaRPr lang="en-US" sz="2400" dirty="0">
                        <a:effectLst/>
                      </a:endParaRPr>
                    </a:p>
                    <a:p>
                      <a:pPr marL="26670" indent="151130" algn="just" hangingPunct="0">
                        <a:lnSpc>
                          <a:spcPts val="1200"/>
                        </a:lnSpc>
                        <a:spcAft>
                          <a:spcPts val="0"/>
                        </a:spcAft>
                      </a:pPr>
                      <a:endParaRPr lang="en-US" sz="2400" dirty="0">
                        <a:effectLst/>
                      </a:endParaRPr>
                    </a:p>
                    <a:p>
                      <a:pPr marL="26670" indent="151130" algn="just" hangingPunct="0">
                        <a:lnSpc>
                          <a:spcPts val="1200"/>
                        </a:lnSpc>
                        <a:spcAft>
                          <a:spcPts val="0"/>
                        </a:spcAft>
                      </a:pPr>
                      <a:r>
                        <a:rPr lang="en-US" sz="2400" dirty="0">
                          <a:effectLst/>
                        </a:rPr>
                        <a:t>No</a:t>
                      </a:r>
                      <a:endParaRPr lang="ru-RU" sz="2400" dirty="0">
                        <a:effectLst/>
                        <a:latin typeface="Times"/>
                        <a:ea typeface="Times New Roman"/>
                        <a:cs typeface="Times New Roman"/>
                      </a:endParaRPr>
                    </a:p>
                  </a:txBody>
                  <a:tcPr marL="68580" marR="68580" marT="0" marB="0"/>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solidFill>
                            <a:srgbClr val="C00000"/>
                          </a:solidFill>
                          <a:effectLst/>
                        </a:rPr>
                        <a:t>FN                </a:t>
                      </a:r>
                      <a:r>
                        <a:rPr lang="en-US" sz="2400" dirty="0">
                          <a:effectLst/>
                        </a:rPr>
                        <a:t>TN</a:t>
                      </a:r>
                      <a:endParaRPr lang="ru-RU" sz="2400" dirty="0">
                        <a:effectLst/>
                        <a:latin typeface="Times"/>
                        <a:ea typeface="Times New Roman"/>
                        <a:cs typeface="Times New Roman"/>
                      </a:endParaRPr>
                    </a:p>
                  </a:txBody>
                  <a:tcPr marL="68580" marR="68580" marT="0" marB="0"/>
                </a:tc>
                <a:tc vMerge="1">
                  <a:txBody>
                    <a:bodyPr/>
                    <a:lstStyle/>
                    <a:p>
                      <a:endParaRPr lang="ru-RU"/>
                    </a:p>
                  </a:txBody>
                  <a:tcPr/>
                </a:tc>
                <a:extLst>
                  <a:ext uri="{0D108BD9-81ED-4DB2-BD59-A6C34878D82A}">
                    <a16:rowId xmlns:a16="http://schemas.microsoft.com/office/drawing/2014/main" val="10003"/>
                  </a:ext>
                </a:extLst>
              </a:tr>
              <a:tr h="416335">
                <a:tc gridSpan="2">
                  <a:txBody>
                    <a:bodyPr/>
                    <a:lstStyle/>
                    <a:p>
                      <a:pPr indent="151130" algn="just" hangingPunct="0">
                        <a:lnSpc>
                          <a:spcPts val="1200"/>
                        </a:lnSpc>
                        <a:spcAft>
                          <a:spcPts val="0"/>
                        </a:spcAft>
                      </a:pPr>
                      <a:r>
                        <a:rPr lang="en-US" sz="2400" dirty="0">
                          <a:effectLst/>
                        </a:rPr>
                        <a:t>           </a:t>
                      </a: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 Total</a:t>
                      </a:r>
                      <a:endParaRPr lang="ru-RU" sz="2400" dirty="0">
                        <a:effectLst/>
                        <a:latin typeface="Times"/>
                        <a:ea typeface="Times New Roman"/>
                        <a:cs typeface="Times New Roman"/>
                      </a:endParaRPr>
                    </a:p>
                  </a:txBody>
                  <a:tcPr marL="68580" marR="68580" marT="0" marB="0"/>
                </a:tc>
                <a:tc hMerge="1">
                  <a:txBody>
                    <a:bodyPr/>
                    <a:lstStyle/>
                    <a:p>
                      <a:endParaRPr lang="ru-RU"/>
                    </a:p>
                  </a:txBody>
                  <a:tcPr/>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TP+FN      FN+TN</a:t>
                      </a:r>
                      <a:endParaRPr lang="ru-RU" sz="2400" dirty="0">
                        <a:effectLst/>
                        <a:latin typeface="Times"/>
                        <a:ea typeface="Times New Roman"/>
                        <a:cs typeface="Times New Roman"/>
                      </a:endParaRPr>
                    </a:p>
                  </a:txBody>
                  <a:tcPr marL="68580" marR="68580" marT="0" marB="0"/>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     All  </a:t>
                      </a:r>
                      <a:endParaRPr lang="ru-RU" sz="24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03084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754176" cy="980728"/>
          </a:xfrm>
        </p:spPr>
        <p:txBody>
          <a:bodyPr>
            <a:normAutofit/>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Metrics of Accuracy, 6</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4" name="Нижний колонтитул 3"/>
          <p:cNvSpPr>
            <a:spLocks noGrp="1"/>
          </p:cNvSpPr>
          <p:nvPr>
            <p:ph type="ftr" sz="quarter" idx="11"/>
          </p:nvPr>
        </p:nvSpPr>
        <p:spPr/>
        <p:txBody>
          <a:bodyPr/>
          <a:lstStyle/>
          <a:p>
            <a:r>
              <a:rPr lang="en-US"/>
              <a:t>BDA_2024_4_NaiveBayes</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t>27</a:t>
            </a:fld>
            <a:endParaRPr lang="ru-RU" dirty="0"/>
          </a:p>
        </p:txBody>
      </p:sp>
      <mc:AlternateContent xmlns:mc="http://schemas.openxmlformats.org/markup-compatibility/2006" xmlns:a14="http://schemas.microsoft.com/office/drawing/2010/main">
        <mc:Choice Requires="a14">
          <p:sp>
            <p:nvSpPr>
              <p:cNvPr id="6" name="TextBox 5"/>
              <p:cNvSpPr txBox="1"/>
              <p:nvPr/>
            </p:nvSpPr>
            <p:spPr>
              <a:xfrm>
                <a:off x="0" y="980728"/>
                <a:ext cx="9144000" cy="6101157"/>
              </a:xfrm>
              <a:prstGeom prst="rect">
                <a:avLst/>
              </a:prstGeom>
              <a:noFill/>
            </p:spPr>
            <p:txBody>
              <a:bodyPr wrap="square" rtlCol="0">
                <a:spAutoFit/>
              </a:bodyPr>
              <a:lstStyle/>
              <a:p>
                <a:r>
                  <a:rPr lang="en-US" sz="3200" b="1" dirty="0"/>
                  <a:t>Lung screening device characteristics at a crowd at large.</a:t>
                </a:r>
              </a:p>
              <a:p>
                <a:endParaRPr lang="en-US" sz="3200" b="1" dirty="0"/>
              </a:p>
              <a:p>
                <a:endParaRPr lang="en-US" sz="3200" b="1" dirty="0"/>
              </a:p>
              <a:p>
                <a:r>
                  <a:rPr lang="en-US" sz="3200" b="1" dirty="0">
                    <a:solidFill>
                      <a:srgbClr val="C00000"/>
                    </a:solidFill>
                  </a:rPr>
                  <a:t>Accuracy=98.5%</a:t>
                </a:r>
              </a:p>
              <a:p>
                <a:endParaRPr lang="en-US" sz="3200" b="1" dirty="0"/>
              </a:p>
              <a:p>
                <a:pPr>
                  <a:spcAft>
                    <a:spcPts val="600"/>
                  </a:spcAft>
                </a:pPr>
                <a:r>
                  <a:rPr lang="en-US" sz="3200" b="1" dirty="0"/>
                  <a:t>Precision:   </a:t>
                </a:r>
                <a14:m>
                  <m:oMath xmlns:m="http://schemas.openxmlformats.org/officeDocument/2006/math">
                    <m:f>
                      <m:fPr>
                        <m:ctrlPr>
                          <a:rPr lang="en-US" sz="3200" b="1" i="1">
                            <a:latin typeface="Cambria Math" panose="02040503050406030204" pitchFamily="18" charset="0"/>
                          </a:rPr>
                        </m:ctrlPr>
                      </m:fPr>
                      <m:num>
                        <m:r>
                          <a:rPr lang="en-US" sz="3200" b="1" i="1">
                            <a:latin typeface="Cambria Math"/>
                          </a:rPr>
                          <m:t>𝑻𝑷</m:t>
                        </m:r>
                      </m:num>
                      <m:den>
                        <m:r>
                          <a:rPr lang="en-US" sz="3200" b="1" i="1">
                            <a:latin typeface="Cambria Math"/>
                          </a:rPr>
                          <m:t>𝑻𝑷</m:t>
                        </m:r>
                        <m:r>
                          <a:rPr lang="en-US" sz="3200" b="1" i="1">
                            <a:latin typeface="Cambria Math"/>
                          </a:rPr>
                          <m:t>+</m:t>
                        </m:r>
                        <m:r>
                          <a:rPr lang="en-US" sz="3200" b="1" i="1">
                            <a:latin typeface="Cambria Math"/>
                          </a:rPr>
                          <m:t>𝑭𝑷</m:t>
                        </m:r>
                      </m:den>
                    </m:f>
                    <m:r>
                      <a:rPr lang="en-US" sz="3200" b="1" i="0" smtClean="0">
                        <a:latin typeface="Cambria Math"/>
                      </a:rPr>
                      <m:t>=</m:t>
                    </m:r>
                    <m:f>
                      <m:fPr>
                        <m:ctrlPr>
                          <a:rPr lang="en-US" sz="3200" b="1" i="1">
                            <a:latin typeface="Cambria Math" panose="02040503050406030204" pitchFamily="18" charset="0"/>
                          </a:rPr>
                        </m:ctrlPr>
                      </m:fPr>
                      <m:num>
                        <m:r>
                          <a:rPr lang="en-US" sz="3200" b="1" i="1" smtClean="0">
                            <a:latin typeface="Cambria Math"/>
                          </a:rPr>
                          <m:t>𝟐</m:t>
                        </m:r>
                      </m:num>
                      <m:den>
                        <m:r>
                          <a:rPr lang="en-US" sz="3200" b="1" i="1" smtClean="0">
                            <a:latin typeface="Cambria Math"/>
                          </a:rPr>
                          <m:t>𝟒</m:t>
                        </m:r>
                      </m:den>
                    </m:f>
                    <m:r>
                      <a:rPr lang="en-US" sz="3200" b="1" i="1" smtClean="0">
                        <a:latin typeface="Cambria Math"/>
                      </a:rPr>
                      <m:t>=</m:t>
                    </m:r>
                    <m:r>
                      <a:rPr lang="en-US" sz="3200" b="1" i="1" smtClean="0">
                        <a:latin typeface="Cambria Math"/>
                      </a:rPr>
                      <m:t>𝟓𝟎</m:t>
                    </m:r>
                    <m:r>
                      <a:rPr lang="en-US" sz="3200" b="1" i="1" smtClean="0">
                        <a:latin typeface="Cambria Math"/>
                      </a:rPr>
                      <m:t>%</m:t>
                    </m:r>
                  </m:oMath>
                </a14:m>
                <a:r>
                  <a:rPr lang="en-US" sz="3200" b="1" dirty="0"/>
                  <a:t> (out of the classifier)</a:t>
                </a:r>
              </a:p>
              <a:p>
                <a:pPr>
                  <a:spcAft>
                    <a:spcPts val="600"/>
                  </a:spcAft>
                </a:pPr>
                <a:r>
                  <a:rPr lang="en-US" sz="3200" b="1" dirty="0">
                    <a:solidFill>
                      <a:schemeClr val="tx2"/>
                    </a:solidFill>
                  </a:rPr>
                  <a:t>Recall:         </a:t>
                </a:r>
                <a14:m>
                  <m:oMath xmlns:m="http://schemas.openxmlformats.org/officeDocument/2006/math">
                    <m:f>
                      <m:fPr>
                        <m:ctrlPr>
                          <a:rPr lang="en-US" sz="3200" b="1" i="1">
                            <a:solidFill>
                              <a:schemeClr val="tx2"/>
                            </a:solidFill>
                            <a:latin typeface="Cambria Math" panose="02040503050406030204" pitchFamily="18" charset="0"/>
                          </a:rPr>
                        </m:ctrlPr>
                      </m:fPr>
                      <m:num>
                        <m:r>
                          <a:rPr lang="en-US" sz="3200" b="1" i="1">
                            <a:solidFill>
                              <a:schemeClr val="tx2"/>
                            </a:solidFill>
                            <a:latin typeface="Cambria Math"/>
                          </a:rPr>
                          <m:t>𝑻𝑷</m:t>
                        </m:r>
                      </m:num>
                      <m:den>
                        <m:r>
                          <a:rPr lang="en-US" sz="3200" b="1" i="1">
                            <a:solidFill>
                              <a:schemeClr val="tx2"/>
                            </a:solidFill>
                            <a:latin typeface="Cambria Math"/>
                          </a:rPr>
                          <m:t>𝑻𝑷</m:t>
                        </m:r>
                        <m:r>
                          <a:rPr lang="en-US" sz="3200" b="1" i="1">
                            <a:solidFill>
                              <a:schemeClr val="tx2"/>
                            </a:solidFill>
                            <a:latin typeface="Cambria Math"/>
                          </a:rPr>
                          <m:t>+</m:t>
                        </m:r>
                        <m:r>
                          <a:rPr lang="en-US" sz="3200" b="1" i="1">
                            <a:solidFill>
                              <a:schemeClr val="tx2"/>
                            </a:solidFill>
                            <a:latin typeface="Cambria Math"/>
                          </a:rPr>
                          <m:t>𝑭𝑵</m:t>
                        </m:r>
                      </m:den>
                    </m:f>
                    <m:r>
                      <a:rPr lang="en-US" sz="3200" b="1" i="1" smtClean="0">
                        <a:solidFill>
                          <a:schemeClr val="tx2"/>
                        </a:solidFill>
                        <a:latin typeface="Cambria Math"/>
                      </a:rPr>
                      <m:t>=</m:t>
                    </m:r>
                    <m:f>
                      <m:fPr>
                        <m:ctrlPr>
                          <a:rPr lang="en-US" sz="3200" b="1" i="1">
                            <a:solidFill>
                              <a:schemeClr val="tx2"/>
                            </a:solidFill>
                            <a:latin typeface="Cambria Math" panose="02040503050406030204" pitchFamily="18" charset="0"/>
                          </a:rPr>
                        </m:ctrlPr>
                      </m:fPr>
                      <m:num>
                        <m:r>
                          <a:rPr lang="en-US" sz="3200" b="1" i="1" smtClean="0">
                            <a:solidFill>
                              <a:schemeClr val="tx2"/>
                            </a:solidFill>
                            <a:latin typeface="Cambria Math"/>
                          </a:rPr>
                          <m:t>𝟐</m:t>
                        </m:r>
                      </m:num>
                      <m:den>
                        <m:r>
                          <a:rPr lang="en-US" sz="3200" b="1" i="1" smtClean="0">
                            <a:solidFill>
                              <a:schemeClr val="tx2"/>
                            </a:solidFill>
                            <a:latin typeface="Cambria Math"/>
                          </a:rPr>
                          <m:t>𝟑</m:t>
                        </m:r>
                      </m:den>
                    </m:f>
                    <m:r>
                      <a:rPr lang="en-US" sz="3200" b="1" i="1" smtClean="0">
                        <a:solidFill>
                          <a:schemeClr val="tx2"/>
                        </a:solidFill>
                        <a:latin typeface="Cambria Math"/>
                      </a:rPr>
                      <m:t>=</m:t>
                    </m:r>
                    <m:r>
                      <a:rPr lang="en-US" sz="3200" b="1" i="1" smtClean="0">
                        <a:solidFill>
                          <a:schemeClr val="tx2"/>
                        </a:solidFill>
                        <a:latin typeface="Cambria Math"/>
                      </a:rPr>
                      <m:t>𝟔𝟕</m:t>
                    </m:r>
                    <m:r>
                      <a:rPr lang="en-US" sz="3200" b="1" i="1" smtClean="0">
                        <a:solidFill>
                          <a:schemeClr val="tx2"/>
                        </a:solidFill>
                        <a:latin typeface="Cambria Math"/>
                      </a:rPr>
                      <m:t>%</m:t>
                    </m:r>
                  </m:oMath>
                </a14:m>
                <a:r>
                  <a:rPr lang="en-US" sz="3200" b="1" dirty="0">
                    <a:solidFill>
                      <a:schemeClr val="tx2"/>
                    </a:solidFill>
                  </a:rPr>
                  <a:t> (out of the classified)</a:t>
                </a:r>
              </a:p>
              <a:p>
                <a:endParaRPr lang="en-US" sz="3200" b="1" dirty="0"/>
              </a:p>
              <a:p>
                <a:r>
                  <a:rPr lang="en-US" sz="3200" b="1" dirty="0">
                    <a:solidFill>
                      <a:srgbClr val="C00000"/>
                    </a:solidFill>
                  </a:rPr>
                  <a:t>An average characteristic?</a:t>
                </a:r>
              </a:p>
              <a:p>
                <a:endParaRPr lang="en-US" sz="3200" b="1" dirty="0"/>
              </a:p>
            </p:txBody>
          </p:sp>
        </mc:Choice>
        <mc:Fallback xmlns="">
          <p:sp>
            <p:nvSpPr>
              <p:cNvPr id="6" name="TextBox 5"/>
              <p:cNvSpPr txBox="1">
                <a:spLocks noRot="1" noChangeAspect="1" noMove="1" noResize="1" noEditPoints="1" noAdjustHandles="1" noChangeArrowheads="1" noChangeShapeType="1" noTextEdit="1"/>
              </p:cNvSpPr>
              <p:nvPr/>
            </p:nvSpPr>
            <p:spPr>
              <a:xfrm>
                <a:off x="0" y="980728"/>
                <a:ext cx="9144000" cy="6101157"/>
              </a:xfrm>
              <a:prstGeom prst="rect">
                <a:avLst/>
              </a:prstGeom>
              <a:blipFill rotWithShape="1">
                <a:blip r:embed="rId3"/>
                <a:stretch>
                  <a:fillRect l="-1667" t="-1299"/>
                </a:stretch>
              </a:blipFill>
            </p:spPr>
            <p:txBody>
              <a:bodyPr/>
              <a:lstStyle/>
              <a:p>
                <a:r>
                  <a:rPr lang="ru-RU">
                    <a:noFill/>
                  </a:rPr>
                  <a:t> </a:t>
                </a:r>
              </a:p>
            </p:txBody>
          </p:sp>
        </mc:Fallback>
      </mc:AlternateContent>
      <p:graphicFrame>
        <p:nvGraphicFramePr>
          <p:cNvPr id="7" name="Таблица 6"/>
          <p:cNvGraphicFramePr>
            <a:graphicFrameLocks noGrp="1"/>
          </p:cNvGraphicFramePr>
          <p:nvPr/>
        </p:nvGraphicFramePr>
        <p:xfrm>
          <a:off x="3425172" y="1700808"/>
          <a:ext cx="5688631" cy="2339094"/>
        </p:xfrm>
        <a:graphic>
          <a:graphicData uri="http://schemas.openxmlformats.org/drawingml/2006/table">
            <a:tbl>
              <a:tblPr firstRow="1" firstCol="1" lastRow="1" lastCol="1" bandRow="1" bandCol="1">
                <a:tableStyleId>{5C22544A-7EE6-4342-B048-85BDC9FD1C3A}</a:tableStyleId>
              </a:tblPr>
              <a:tblGrid>
                <a:gridCol w="1498027">
                  <a:extLst>
                    <a:ext uri="{9D8B030D-6E8A-4147-A177-3AD203B41FA5}">
                      <a16:colId xmlns:a16="http://schemas.microsoft.com/office/drawing/2014/main" val="20000"/>
                    </a:ext>
                  </a:extLst>
                </a:gridCol>
                <a:gridCol w="749334">
                  <a:extLst>
                    <a:ext uri="{9D8B030D-6E8A-4147-A177-3AD203B41FA5}">
                      <a16:colId xmlns:a16="http://schemas.microsoft.com/office/drawing/2014/main" val="20001"/>
                    </a:ext>
                  </a:extLst>
                </a:gridCol>
                <a:gridCol w="2486403">
                  <a:extLst>
                    <a:ext uri="{9D8B030D-6E8A-4147-A177-3AD203B41FA5}">
                      <a16:colId xmlns:a16="http://schemas.microsoft.com/office/drawing/2014/main" val="20002"/>
                    </a:ext>
                  </a:extLst>
                </a:gridCol>
                <a:gridCol w="954867">
                  <a:extLst>
                    <a:ext uri="{9D8B030D-6E8A-4147-A177-3AD203B41FA5}">
                      <a16:colId xmlns:a16="http://schemas.microsoft.com/office/drawing/2014/main" val="20003"/>
                    </a:ext>
                  </a:extLst>
                </a:gridCol>
              </a:tblGrid>
              <a:tr h="344236">
                <a:tc rowSpan="2" gridSpan="2">
                  <a:txBody>
                    <a:bodyPr/>
                    <a:lstStyle/>
                    <a:p>
                      <a:pPr indent="151130" algn="just" hangingPunct="0">
                        <a:lnSpc>
                          <a:spcPts val="1200"/>
                        </a:lnSpc>
                        <a:spcAft>
                          <a:spcPts val="0"/>
                        </a:spcAft>
                      </a:pPr>
                      <a:r>
                        <a:rPr lang="en-US" sz="2400" dirty="0">
                          <a:effectLst/>
                        </a:rPr>
                        <a:t> </a:t>
                      </a:r>
                    </a:p>
                    <a:p>
                      <a:pPr indent="151130" algn="just" hangingPunct="0">
                        <a:lnSpc>
                          <a:spcPts val="1200"/>
                        </a:lnSpc>
                        <a:spcAft>
                          <a:spcPts val="0"/>
                        </a:spcAft>
                      </a:pPr>
                      <a:endParaRPr lang="en-US" sz="2400" dirty="0">
                        <a:effectLst/>
                        <a:latin typeface="Times"/>
                        <a:ea typeface="Times New Roman"/>
                        <a:cs typeface="Times New Roman"/>
                      </a:endParaRPr>
                    </a:p>
                    <a:p>
                      <a:pPr indent="151130" algn="just" hangingPunct="0">
                        <a:lnSpc>
                          <a:spcPts val="1200"/>
                        </a:lnSpc>
                        <a:spcAft>
                          <a:spcPts val="0"/>
                        </a:spcAft>
                      </a:pPr>
                      <a:endParaRPr lang="en-US" sz="2400" dirty="0">
                        <a:effectLst/>
                        <a:latin typeface="Times"/>
                        <a:ea typeface="Times New Roman"/>
                        <a:cs typeface="Times New Roman"/>
                      </a:endParaRPr>
                    </a:p>
                    <a:p>
                      <a:pPr indent="151130" algn="just" hangingPunct="0">
                        <a:lnSpc>
                          <a:spcPts val="1200"/>
                        </a:lnSpc>
                        <a:spcAft>
                          <a:spcPts val="0"/>
                        </a:spcAft>
                      </a:pPr>
                      <a:endParaRPr lang="en-US" sz="2400" dirty="0">
                        <a:effectLst/>
                        <a:latin typeface="Times"/>
                        <a:ea typeface="Times New Roman"/>
                        <a:cs typeface="Times New Roman"/>
                      </a:endParaRPr>
                    </a:p>
                    <a:p>
                      <a:pPr indent="151130" algn="just" hangingPunct="0">
                        <a:lnSpc>
                          <a:spcPts val="1200"/>
                        </a:lnSpc>
                        <a:spcAft>
                          <a:spcPts val="0"/>
                        </a:spcAft>
                      </a:pPr>
                      <a:endParaRPr lang="ru-RU" sz="2400" dirty="0">
                        <a:effectLst/>
                        <a:latin typeface="Times"/>
                        <a:ea typeface="Times New Roman"/>
                        <a:cs typeface="Times New Roman"/>
                      </a:endParaRPr>
                    </a:p>
                  </a:txBody>
                  <a:tcPr marL="68580" marR="68580" marT="0" marB="0"/>
                </a:tc>
                <a:tc rowSpan="2" hMerge="1">
                  <a:txBody>
                    <a:bodyPr/>
                    <a:lstStyle/>
                    <a:p>
                      <a:endParaRPr lang="ru-RU"/>
                    </a:p>
                  </a:txBody>
                  <a:tcPr/>
                </a:tc>
                <a:tc>
                  <a:txBody>
                    <a:bodyPr/>
                    <a:lstStyle/>
                    <a:p>
                      <a:pPr indent="151130" algn="just" hangingPunct="0">
                        <a:lnSpc>
                          <a:spcPts val="1200"/>
                        </a:lnSpc>
                        <a:spcAft>
                          <a:spcPts val="0"/>
                        </a:spcAft>
                      </a:pPr>
                      <a:endParaRPr lang="en-US" sz="2400" dirty="0">
                        <a:effectLst/>
                      </a:endParaRPr>
                    </a:p>
                    <a:p>
                      <a:pPr indent="151130" algn="l" hangingPunct="0">
                        <a:lnSpc>
                          <a:spcPts val="1200"/>
                        </a:lnSpc>
                        <a:spcAft>
                          <a:spcPts val="0"/>
                        </a:spcAft>
                      </a:pPr>
                      <a:endParaRPr lang="en-US" sz="2400" dirty="0">
                        <a:effectLst/>
                      </a:endParaRPr>
                    </a:p>
                    <a:p>
                      <a:pPr indent="151130" algn="l" hangingPunct="0">
                        <a:lnSpc>
                          <a:spcPts val="1200"/>
                        </a:lnSpc>
                        <a:spcAft>
                          <a:spcPts val="0"/>
                        </a:spcAft>
                      </a:pPr>
                      <a:r>
                        <a:rPr lang="en-US" sz="2400" dirty="0">
                          <a:effectLst/>
                        </a:rPr>
                        <a:t>True</a:t>
                      </a:r>
                      <a:r>
                        <a:rPr lang="en-US" sz="2400" baseline="0" dirty="0">
                          <a:effectLst/>
                        </a:rPr>
                        <a:t> </a:t>
                      </a:r>
                      <a:r>
                        <a:rPr lang="en-US" sz="2400" dirty="0">
                          <a:effectLst/>
                        </a:rPr>
                        <a:t>lung cancer</a:t>
                      </a:r>
                      <a:endParaRPr lang="ru-RU" sz="2400" dirty="0">
                        <a:effectLst/>
                        <a:latin typeface="Times"/>
                        <a:ea typeface="Times New Roman"/>
                        <a:cs typeface="Times New Roman"/>
                      </a:endParaRPr>
                    </a:p>
                  </a:txBody>
                  <a:tcPr marL="68580" marR="68580" marT="0" marB="0"/>
                </a:tc>
                <a:tc rowSpan="2">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Total</a:t>
                      </a:r>
                      <a:endParaRPr lang="ru-RU" sz="24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0"/>
                  </a:ext>
                </a:extLst>
              </a:tr>
              <a:tr h="328671">
                <a:tc gridSpan="2" vMerge="1">
                  <a:txBody>
                    <a:bodyPr/>
                    <a:lstStyle/>
                    <a:p>
                      <a:endParaRPr lang="ru-RU"/>
                    </a:p>
                  </a:txBody>
                  <a:tcPr/>
                </a:tc>
                <a:tc hMerge="1" vMerge="1">
                  <a:txBody>
                    <a:bodyPr/>
                    <a:lstStyle/>
                    <a:p>
                      <a:endParaRPr lang="ru-RU"/>
                    </a:p>
                  </a:txBody>
                  <a:tcPr/>
                </a:tc>
                <a:tc>
                  <a:txBody>
                    <a:bodyPr/>
                    <a:lstStyle/>
                    <a:p>
                      <a:pPr indent="151130" algn="just" hangingPunct="0">
                        <a:lnSpc>
                          <a:spcPts val="1200"/>
                        </a:lnSpc>
                        <a:spcAft>
                          <a:spcPts val="0"/>
                        </a:spcAft>
                      </a:pPr>
                      <a:r>
                        <a:rPr lang="en-US" sz="2400" dirty="0">
                          <a:effectLst/>
                        </a:rPr>
                        <a:t> </a:t>
                      </a:r>
                    </a:p>
                    <a:p>
                      <a:pPr indent="151130" algn="just" hangingPunct="0">
                        <a:lnSpc>
                          <a:spcPts val="1200"/>
                        </a:lnSpc>
                        <a:spcAft>
                          <a:spcPts val="0"/>
                        </a:spcAft>
                      </a:pPr>
                      <a:r>
                        <a:rPr lang="en-US" sz="2400" dirty="0">
                          <a:effectLst/>
                        </a:rPr>
                        <a:t>Yes               No</a:t>
                      </a:r>
                      <a:endParaRPr lang="ru-RU" sz="2400" dirty="0">
                        <a:effectLst/>
                        <a:latin typeface="Times"/>
                        <a:ea typeface="Times New Roman"/>
                        <a:cs typeface="Times New Roman"/>
                      </a:endParaRPr>
                    </a:p>
                  </a:txBody>
                  <a:tcPr marL="68580" marR="68580" marT="0" marB="0"/>
                </a:tc>
                <a:tc vMerge="1">
                  <a:txBody>
                    <a:bodyPr/>
                    <a:lstStyle/>
                    <a:p>
                      <a:endParaRPr lang="ru-RU"/>
                    </a:p>
                  </a:txBody>
                  <a:tcPr/>
                </a:tc>
                <a:extLst>
                  <a:ext uri="{0D108BD9-81ED-4DB2-BD59-A6C34878D82A}">
                    <a16:rowId xmlns:a16="http://schemas.microsoft.com/office/drawing/2014/main" val="10001"/>
                  </a:ext>
                </a:extLst>
              </a:tr>
              <a:tr h="428036">
                <a:tc rowSpan="2">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Device’s </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Diagnosis</a:t>
                      </a:r>
                      <a:endParaRPr lang="ru-RU" sz="2400" dirty="0">
                        <a:effectLst/>
                        <a:latin typeface="Times"/>
                        <a:ea typeface="Times New Roman"/>
                        <a:cs typeface="Times New Roman"/>
                      </a:endParaRPr>
                    </a:p>
                  </a:txBody>
                  <a:tcPr marL="68580" marR="68580" marT="0" marB="0"/>
                </a:tc>
                <a:tc>
                  <a:txBody>
                    <a:bodyPr/>
                    <a:lstStyle/>
                    <a:p>
                      <a:pPr marL="26670" indent="151130" algn="just" hangingPunct="0">
                        <a:lnSpc>
                          <a:spcPts val="1200"/>
                        </a:lnSpc>
                        <a:spcAft>
                          <a:spcPts val="0"/>
                        </a:spcAft>
                      </a:pPr>
                      <a:endParaRPr lang="en-US" sz="2400" dirty="0">
                        <a:effectLst/>
                      </a:endParaRPr>
                    </a:p>
                    <a:p>
                      <a:pPr marL="26670" indent="151130" algn="just" hangingPunct="0">
                        <a:lnSpc>
                          <a:spcPts val="1200"/>
                        </a:lnSpc>
                        <a:spcAft>
                          <a:spcPts val="0"/>
                        </a:spcAft>
                      </a:pPr>
                      <a:endParaRPr lang="en-US" sz="2400" dirty="0">
                        <a:effectLst/>
                      </a:endParaRPr>
                    </a:p>
                    <a:p>
                      <a:pPr marL="26670" indent="151130" algn="just" hangingPunct="0">
                        <a:lnSpc>
                          <a:spcPts val="1200"/>
                        </a:lnSpc>
                        <a:spcAft>
                          <a:spcPts val="0"/>
                        </a:spcAft>
                      </a:pPr>
                      <a:r>
                        <a:rPr lang="en-US" sz="2400" dirty="0">
                          <a:effectLst/>
                        </a:rPr>
                        <a:t>Yes</a:t>
                      </a:r>
                      <a:endParaRPr lang="ru-RU" sz="2400" dirty="0">
                        <a:effectLst/>
                        <a:latin typeface="Times"/>
                        <a:ea typeface="Times New Roman"/>
                        <a:cs typeface="Times New Roman"/>
                      </a:endParaRPr>
                    </a:p>
                  </a:txBody>
                  <a:tcPr marL="68580" marR="68580" marT="0" marB="0"/>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 2                   </a:t>
                      </a:r>
                      <a:r>
                        <a:rPr lang="en-US" sz="2400" dirty="0">
                          <a:solidFill>
                            <a:srgbClr val="C00000"/>
                          </a:solidFill>
                          <a:effectLst/>
                        </a:rPr>
                        <a:t>2</a:t>
                      </a:r>
                      <a:endParaRPr lang="ru-RU" sz="2400" dirty="0">
                        <a:solidFill>
                          <a:srgbClr val="C00000"/>
                        </a:solidFill>
                        <a:effectLst/>
                        <a:latin typeface="Times"/>
                        <a:ea typeface="Times New Roman"/>
                        <a:cs typeface="Times New Roman"/>
                      </a:endParaRPr>
                    </a:p>
                  </a:txBody>
                  <a:tcPr marL="68580" marR="68580" marT="0" marB="0"/>
                </a:tc>
                <a:tc rowSpan="2">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  4</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  196</a:t>
                      </a:r>
                      <a:endParaRPr lang="ru-RU" sz="24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2"/>
                  </a:ext>
                </a:extLst>
              </a:tr>
              <a:tr h="428036">
                <a:tc vMerge="1">
                  <a:txBody>
                    <a:bodyPr/>
                    <a:lstStyle/>
                    <a:p>
                      <a:endParaRPr lang="ru-RU"/>
                    </a:p>
                  </a:txBody>
                  <a:tcPr/>
                </a:tc>
                <a:tc>
                  <a:txBody>
                    <a:bodyPr/>
                    <a:lstStyle/>
                    <a:p>
                      <a:pPr marL="26670" indent="151130" algn="just" hangingPunct="0">
                        <a:lnSpc>
                          <a:spcPts val="1200"/>
                        </a:lnSpc>
                        <a:spcAft>
                          <a:spcPts val="0"/>
                        </a:spcAft>
                      </a:pPr>
                      <a:endParaRPr lang="en-US" sz="2400" dirty="0">
                        <a:effectLst/>
                      </a:endParaRPr>
                    </a:p>
                    <a:p>
                      <a:pPr marL="26670" indent="151130" algn="just" hangingPunct="0">
                        <a:lnSpc>
                          <a:spcPts val="1200"/>
                        </a:lnSpc>
                        <a:spcAft>
                          <a:spcPts val="0"/>
                        </a:spcAft>
                      </a:pPr>
                      <a:endParaRPr lang="en-US" sz="2400" dirty="0">
                        <a:effectLst/>
                      </a:endParaRPr>
                    </a:p>
                    <a:p>
                      <a:pPr marL="26670" indent="151130" algn="just" hangingPunct="0">
                        <a:lnSpc>
                          <a:spcPts val="1200"/>
                        </a:lnSpc>
                        <a:spcAft>
                          <a:spcPts val="0"/>
                        </a:spcAft>
                      </a:pPr>
                      <a:r>
                        <a:rPr lang="en-US" sz="2400" dirty="0">
                          <a:effectLst/>
                        </a:rPr>
                        <a:t>No</a:t>
                      </a:r>
                      <a:endParaRPr lang="ru-RU" sz="2400" dirty="0">
                        <a:effectLst/>
                        <a:latin typeface="Times"/>
                        <a:ea typeface="Times New Roman"/>
                        <a:cs typeface="Times New Roman"/>
                      </a:endParaRPr>
                    </a:p>
                  </a:txBody>
                  <a:tcPr marL="68580" marR="68580" marT="0" marB="0"/>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solidFill>
                            <a:srgbClr val="C00000"/>
                          </a:solidFill>
                          <a:effectLst/>
                        </a:rPr>
                        <a:t> 1                </a:t>
                      </a:r>
                      <a:r>
                        <a:rPr lang="en-US" sz="2400" dirty="0">
                          <a:effectLst/>
                        </a:rPr>
                        <a:t>195</a:t>
                      </a:r>
                      <a:endParaRPr lang="ru-RU" sz="2400" dirty="0">
                        <a:effectLst/>
                        <a:latin typeface="Times"/>
                        <a:ea typeface="Times New Roman"/>
                        <a:cs typeface="Times New Roman"/>
                      </a:endParaRPr>
                    </a:p>
                  </a:txBody>
                  <a:tcPr marL="68580" marR="68580" marT="0" marB="0"/>
                </a:tc>
                <a:tc vMerge="1">
                  <a:txBody>
                    <a:bodyPr/>
                    <a:lstStyle/>
                    <a:p>
                      <a:endParaRPr lang="ru-RU"/>
                    </a:p>
                  </a:txBody>
                  <a:tcPr/>
                </a:tc>
                <a:extLst>
                  <a:ext uri="{0D108BD9-81ED-4DB2-BD59-A6C34878D82A}">
                    <a16:rowId xmlns:a16="http://schemas.microsoft.com/office/drawing/2014/main" val="10003"/>
                  </a:ext>
                </a:extLst>
              </a:tr>
              <a:tr h="500894">
                <a:tc gridSpan="2">
                  <a:txBody>
                    <a:bodyPr/>
                    <a:lstStyle/>
                    <a:p>
                      <a:pPr indent="151130" algn="just" hangingPunct="0">
                        <a:lnSpc>
                          <a:spcPts val="1200"/>
                        </a:lnSpc>
                        <a:spcAft>
                          <a:spcPts val="0"/>
                        </a:spcAft>
                      </a:pPr>
                      <a:r>
                        <a:rPr lang="en-US" sz="2400" dirty="0">
                          <a:effectLst/>
                        </a:rPr>
                        <a:t>           </a:t>
                      </a: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 Total</a:t>
                      </a:r>
                      <a:endParaRPr lang="ru-RU" sz="2400" dirty="0">
                        <a:effectLst/>
                        <a:latin typeface="Times"/>
                        <a:ea typeface="Times New Roman"/>
                        <a:cs typeface="Times New Roman"/>
                      </a:endParaRPr>
                    </a:p>
                  </a:txBody>
                  <a:tcPr marL="68580" marR="68580" marT="0" marB="0"/>
                </a:tc>
                <a:tc hMerge="1">
                  <a:txBody>
                    <a:bodyPr/>
                    <a:lstStyle/>
                    <a:p>
                      <a:endParaRPr lang="ru-RU"/>
                    </a:p>
                  </a:txBody>
                  <a:tcPr/>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 3                 197        </a:t>
                      </a:r>
                      <a:endParaRPr lang="ru-RU" sz="2400" dirty="0">
                        <a:effectLst/>
                        <a:latin typeface="Times"/>
                        <a:ea typeface="Times New Roman"/>
                        <a:cs typeface="Times New Roman"/>
                      </a:endParaRPr>
                    </a:p>
                  </a:txBody>
                  <a:tcPr marL="68580" marR="68580" marT="0" marB="0"/>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200</a:t>
                      </a:r>
                      <a:endParaRPr lang="ru-RU" sz="24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052591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754176" cy="980728"/>
          </a:xfrm>
        </p:spPr>
        <p:txBody>
          <a:bodyPr>
            <a:normAutofit/>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Metrics of Accuracy, 7</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4" name="Нижний колонтитул 3"/>
          <p:cNvSpPr>
            <a:spLocks noGrp="1"/>
          </p:cNvSpPr>
          <p:nvPr>
            <p:ph type="ftr" sz="quarter" idx="11"/>
          </p:nvPr>
        </p:nvSpPr>
        <p:spPr/>
        <p:txBody>
          <a:bodyPr/>
          <a:lstStyle/>
          <a:p>
            <a:r>
              <a:rPr lang="en-US"/>
              <a:t>BDA_2024_4_NaiveBayes</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t>28</a:t>
            </a:fld>
            <a:endParaRPr lang="ru-RU" dirty="0"/>
          </a:p>
        </p:txBody>
      </p:sp>
      <mc:AlternateContent xmlns:mc="http://schemas.openxmlformats.org/markup-compatibility/2006" xmlns:a14="http://schemas.microsoft.com/office/drawing/2010/main">
        <mc:Choice Requires="a14">
          <p:sp>
            <p:nvSpPr>
              <p:cNvPr id="6" name="TextBox 5"/>
              <p:cNvSpPr txBox="1"/>
              <p:nvPr/>
            </p:nvSpPr>
            <p:spPr>
              <a:xfrm>
                <a:off x="0" y="980728"/>
                <a:ext cx="9144000" cy="5299208"/>
              </a:xfrm>
              <a:prstGeom prst="rect">
                <a:avLst/>
              </a:prstGeom>
              <a:noFill/>
            </p:spPr>
            <p:txBody>
              <a:bodyPr wrap="square" rtlCol="0">
                <a:spAutoFit/>
              </a:bodyPr>
              <a:lstStyle/>
              <a:p>
                <a:r>
                  <a:rPr lang="en-US" sz="3200" b="1" dirty="0"/>
                  <a:t>Averaging </a:t>
                </a:r>
              </a:p>
              <a:p>
                <a:r>
                  <a:rPr lang="en-US" sz="3200" b="1" dirty="0"/>
                  <a:t>precision and recall</a:t>
                </a:r>
              </a:p>
              <a:p>
                <a:endParaRPr lang="en-US" sz="3200" b="1" dirty="0"/>
              </a:p>
              <a:p>
                <a:r>
                  <a:rPr lang="en-US" sz="3600" b="1" dirty="0">
                    <a:solidFill>
                      <a:srgbClr val="C00000"/>
                    </a:solidFill>
                  </a:rPr>
                  <a:t>Accuracy=98.5%</a:t>
                </a:r>
              </a:p>
              <a:p>
                <a:endParaRPr lang="en-US" sz="3200" b="1" dirty="0"/>
              </a:p>
              <a:p>
                <a:pPr>
                  <a:spcAft>
                    <a:spcPts val="600"/>
                  </a:spcAft>
                </a:pPr>
                <a:r>
                  <a:rPr lang="en-US" sz="3200" b="1" dirty="0"/>
                  <a:t>Precision:   </a:t>
                </a:r>
                <a14:m>
                  <m:oMath xmlns:m="http://schemas.openxmlformats.org/officeDocument/2006/math">
                    <m:f>
                      <m:fPr>
                        <m:ctrlPr>
                          <a:rPr lang="en-US" sz="3200" b="1" i="1">
                            <a:latin typeface="Cambria Math" panose="02040503050406030204" pitchFamily="18" charset="0"/>
                          </a:rPr>
                        </m:ctrlPr>
                      </m:fPr>
                      <m:num>
                        <m:r>
                          <a:rPr lang="en-US" sz="3200" b="1" i="1">
                            <a:latin typeface="Cambria Math"/>
                          </a:rPr>
                          <m:t>𝑻𝑷</m:t>
                        </m:r>
                      </m:num>
                      <m:den>
                        <m:r>
                          <a:rPr lang="en-US" sz="3200" b="1" i="1">
                            <a:latin typeface="Cambria Math"/>
                          </a:rPr>
                          <m:t>𝑻𝑷</m:t>
                        </m:r>
                        <m:r>
                          <a:rPr lang="en-US" sz="3200" b="1" i="1">
                            <a:latin typeface="Cambria Math"/>
                          </a:rPr>
                          <m:t>+</m:t>
                        </m:r>
                        <m:r>
                          <a:rPr lang="en-US" sz="3200" b="1" i="1">
                            <a:latin typeface="Cambria Math"/>
                          </a:rPr>
                          <m:t>𝑭𝑷</m:t>
                        </m:r>
                      </m:den>
                    </m:f>
                    <m:r>
                      <a:rPr lang="en-US" sz="3200" b="1" i="0" smtClean="0">
                        <a:latin typeface="Cambria Math"/>
                      </a:rPr>
                      <m:t>=</m:t>
                    </m:r>
                    <m:f>
                      <m:fPr>
                        <m:ctrlPr>
                          <a:rPr lang="en-US" sz="3200" b="1" i="1">
                            <a:latin typeface="Cambria Math" panose="02040503050406030204" pitchFamily="18" charset="0"/>
                          </a:rPr>
                        </m:ctrlPr>
                      </m:fPr>
                      <m:num>
                        <m:r>
                          <a:rPr lang="en-US" sz="3200" b="1" i="1" smtClean="0">
                            <a:latin typeface="Cambria Math"/>
                          </a:rPr>
                          <m:t>𝟐</m:t>
                        </m:r>
                      </m:num>
                      <m:den>
                        <m:r>
                          <a:rPr lang="en-US" sz="3200" b="1" i="1" smtClean="0">
                            <a:latin typeface="Cambria Math"/>
                          </a:rPr>
                          <m:t>𝟒</m:t>
                        </m:r>
                      </m:den>
                    </m:f>
                    <m:r>
                      <a:rPr lang="en-US" sz="3200" b="1" i="1" smtClean="0">
                        <a:latin typeface="Cambria Math"/>
                      </a:rPr>
                      <m:t>=</m:t>
                    </m:r>
                    <m:r>
                      <a:rPr lang="en-US" sz="3200" b="1" i="1" smtClean="0">
                        <a:latin typeface="Cambria Math"/>
                      </a:rPr>
                      <m:t>𝟓𝟎</m:t>
                    </m:r>
                    <m:r>
                      <a:rPr lang="en-US" sz="3200" b="1" i="1" smtClean="0">
                        <a:latin typeface="Cambria Math"/>
                      </a:rPr>
                      <m:t>%</m:t>
                    </m:r>
                  </m:oMath>
                </a14:m>
                <a:r>
                  <a:rPr lang="en-US" sz="3200" b="1" dirty="0"/>
                  <a:t> (out of the classifier)</a:t>
                </a:r>
              </a:p>
              <a:p>
                <a:pPr>
                  <a:spcAft>
                    <a:spcPts val="600"/>
                  </a:spcAft>
                </a:pPr>
                <a:r>
                  <a:rPr lang="en-US" sz="3200" b="1" dirty="0">
                    <a:solidFill>
                      <a:schemeClr val="tx2"/>
                    </a:solidFill>
                  </a:rPr>
                  <a:t>Recall:         </a:t>
                </a:r>
                <a14:m>
                  <m:oMath xmlns:m="http://schemas.openxmlformats.org/officeDocument/2006/math">
                    <m:f>
                      <m:fPr>
                        <m:ctrlPr>
                          <a:rPr lang="en-US" sz="3200" b="1" i="1">
                            <a:solidFill>
                              <a:schemeClr val="tx2"/>
                            </a:solidFill>
                            <a:latin typeface="Cambria Math" panose="02040503050406030204" pitchFamily="18" charset="0"/>
                          </a:rPr>
                        </m:ctrlPr>
                      </m:fPr>
                      <m:num>
                        <m:r>
                          <a:rPr lang="en-US" sz="3200" b="1" i="1">
                            <a:solidFill>
                              <a:schemeClr val="tx2"/>
                            </a:solidFill>
                            <a:latin typeface="Cambria Math"/>
                          </a:rPr>
                          <m:t>𝑻𝑷</m:t>
                        </m:r>
                      </m:num>
                      <m:den>
                        <m:r>
                          <a:rPr lang="en-US" sz="3200" b="1" i="1">
                            <a:solidFill>
                              <a:schemeClr val="tx2"/>
                            </a:solidFill>
                            <a:latin typeface="Cambria Math"/>
                          </a:rPr>
                          <m:t>𝑻𝑷</m:t>
                        </m:r>
                        <m:r>
                          <a:rPr lang="en-US" sz="3200" b="1" i="1">
                            <a:solidFill>
                              <a:schemeClr val="tx2"/>
                            </a:solidFill>
                            <a:latin typeface="Cambria Math"/>
                          </a:rPr>
                          <m:t>+</m:t>
                        </m:r>
                        <m:r>
                          <a:rPr lang="en-US" sz="3200" b="1" i="1">
                            <a:solidFill>
                              <a:schemeClr val="tx2"/>
                            </a:solidFill>
                            <a:latin typeface="Cambria Math"/>
                          </a:rPr>
                          <m:t>𝑭𝑵</m:t>
                        </m:r>
                      </m:den>
                    </m:f>
                    <m:r>
                      <a:rPr lang="en-US" sz="3200" b="1" i="1" smtClean="0">
                        <a:solidFill>
                          <a:schemeClr val="tx2"/>
                        </a:solidFill>
                        <a:latin typeface="Cambria Math"/>
                      </a:rPr>
                      <m:t>=</m:t>
                    </m:r>
                    <m:f>
                      <m:fPr>
                        <m:ctrlPr>
                          <a:rPr lang="en-US" sz="3200" b="1" i="1">
                            <a:solidFill>
                              <a:schemeClr val="tx2"/>
                            </a:solidFill>
                            <a:latin typeface="Cambria Math" panose="02040503050406030204" pitchFamily="18" charset="0"/>
                          </a:rPr>
                        </m:ctrlPr>
                      </m:fPr>
                      <m:num>
                        <m:r>
                          <a:rPr lang="en-US" sz="3200" b="1" i="1" smtClean="0">
                            <a:solidFill>
                              <a:schemeClr val="tx2"/>
                            </a:solidFill>
                            <a:latin typeface="Cambria Math"/>
                          </a:rPr>
                          <m:t>𝟐</m:t>
                        </m:r>
                      </m:num>
                      <m:den>
                        <m:r>
                          <a:rPr lang="en-US" sz="3200" b="1" i="1" smtClean="0">
                            <a:solidFill>
                              <a:schemeClr val="tx2"/>
                            </a:solidFill>
                            <a:latin typeface="Cambria Math"/>
                          </a:rPr>
                          <m:t>𝟑</m:t>
                        </m:r>
                      </m:den>
                    </m:f>
                    <m:r>
                      <a:rPr lang="en-US" sz="3200" b="1" i="1" smtClean="0">
                        <a:solidFill>
                          <a:schemeClr val="tx2"/>
                        </a:solidFill>
                        <a:latin typeface="Cambria Math"/>
                      </a:rPr>
                      <m:t>=</m:t>
                    </m:r>
                    <m:r>
                      <a:rPr lang="en-US" sz="3200" b="1" i="1" smtClean="0">
                        <a:solidFill>
                          <a:schemeClr val="tx2"/>
                        </a:solidFill>
                        <a:latin typeface="Cambria Math"/>
                      </a:rPr>
                      <m:t>𝟔𝟕</m:t>
                    </m:r>
                    <m:r>
                      <a:rPr lang="en-US" sz="3200" b="1" i="1" smtClean="0">
                        <a:solidFill>
                          <a:schemeClr val="tx2"/>
                        </a:solidFill>
                        <a:latin typeface="Cambria Math"/>
                      </a:rPr>
                      <m:t>%</m:t>
                    </m:r>
                  </m:oMath>
                </a14:m>
                <a:r>
                  <a:rPr lang="en-US" sz="3200" b="1" dirty="0">
                    <a:solidFill>
                      <a:schemeClr val="tx2"/>
                    </a:solidFill>
                  </a:rPr>
                  <a:t> (out of the classified)</a:t>
                </a:r>
              </a:p>
              <a:p>
                <a:r>
                  <a:rPr lang="en-US" sz="3600" b="1" dirty="0">
                    <a:solidFill>
                      <a:srgbClr val="C00000"/>
                    </a:solidFill>
                  </a:rPr>
                  <a:t>F-measure</a:t>
                </a:r>
                <a:r>
                  <a:rPr lang="en-US" sz="3200" b="1" dirty="0">
                    <a:solidFill>
                      <a:srgbClr val="C00000"/>
                    </a:solidFill>
                  </a:rPr>
                  <a:t>=</a:t>
                </a:r>
                <a14:m>
                  <m:oMath xmlns:m="http://schemas.openxmlformats.org/officeDocument/2006/math">
                    <m:f>
                      <m:fPr>
                        <m:ctrlPr>
                          <a:rPr lang="en-US" sz="2800" b="1" i="1">
                            <a:solidFill>
                              <a:schemeClr val="tx2"/>
                            </a:solidFill>
                            <a:latin typeface="Cambria Math" panose="02040503050406030204" pitchFamily="18" charset="0"/>
                          </a:rPr>
                        </m:ctrlPr>
                      </m:fPr>
                      <m:num>
                        <m:r>
                          <a:rPr lang="en-US" sz="2800" b="1" i="1" smtClean="0">
                            <a:solidFill>
                              <a:schemeClr val="tx2"/>
                            </a:solidFill>
                            <a:latin typeface="Cambria Math"/>
                          </a:rPr>
                          <m:t>𝟐</m:t>
                        </m:r>
                      </m:num>
                      <m:den>
                        <m:r>
                          <a:rPr lang="en-US" sz="2800" b="1" i="1" smtClean="0">
                            <a:solidFill>
                              <a:schemeClr val="tx2"/>
                            </a:solidFill>
                            <a:latin typeface="Cambria Math"/>
                          </a:rPr>
                          <m:t>𝟏</m:t>
                        </m:r>
                        <m:r>
                          <a:rPr lang="en-US" sz="2800" b="1" i="1" smtClean="0">
                            <a:solidFill>
                              <a:schemeClr val="tx2"/>
                            </a:solidFill>
                            <a:latin typeface="Cambria Math"/>
                          </a:rPr>
                          <m:t>/</m:t>
                        </m:r>
                        <m:r>
                          <a:rPr lang="en-US" sz="2800" b="1" i="1" smtClean="0">
                            <a:solidFill>
                              <a:schemeClr val="tx2"/>
                            </a:solidFill>
                            <a:latin typeface="Cambria Math"/>
                          </a:rPr>
                          <m:t>𝑷𝒓𝒆𝒄𝒊𝒔𝒊𝒐𝒏</m:t>
                        </m:r>
                        <m:r>
                          <a:rPr lang="en-US" sz="2800" b="1" i="1">
                            <a:solidFill>
                              <a:schemeClr val="tx2"/>
                            </a:solidFill>
                            <a:latin typeface="Cambria Math"/>
                          </a:rPr>
                          <m:t>+</m:t>
                        </m:r>
                        <m:r>
                          <a:rPr lang="en-US" sz="2800" b="1" i="1" smtClean="0">
                            <a:solidFill>
                              <a:schemeClr val="tx2"/>
                            </a:solidFill>
                            <a:latin typeface="Cambria Math"/>
                          </a:rPr>
                          <m:t>𝟏</m:t>
                        </m:r>
                        <m:r>
                          <a:rPr lang="en-US" sz="2800" b="1" i="1" smtClean="0">
                            <a:solidFill>
                              <a:schemeClr val="tx2"/>
                            </a:solidFill>
                            <a:latin typeface="Cambria Math"/>
                          </a:rPr>
                          <m:t>/</m:t>
                        </m:r>
                        <m:r>
                          <a:rPr lang="en-US" sz="2800" b="1" i="1" smtClean="0">
                            <a:solidFill>
                              <a:schemeClr val="tx2"/>
                            </a:solidFill>
                            <a:latin typeface="Cambria Math"/>
                          </a:rPr>
                          <m:t>𝑹𝒆𝒄𝒂𝒍𝒍</m:t>
                        </m:r>
                      </m:den>
                    </m:f>
                    <m:r>
                      <a:rPr lang="en-US" sz="2800" b="1" i="1" smtClean="0">
                        <a:solidFill>
                          <a:schemeClr val="tx2"/>
                        </a:solidFill>
                        <a:latin typeface="Cambria Math"/>
                      </a:rPr>
                      <m:t>=</m:t>
                    </m:r>
                    <m:f>
                      <m:fPr>
                        <m:ctrlPr>
                          <a:rPr lang="en-US" sz="2800" b="1" i="1">
                            <a:solidFill>
                              <a:schemeClr val="tx2"/>
                            </a:solidFill>
                            <a:latin typeface="Cambria Math" panose="02040503050406030204" pitchFamily="18" charset="0"/>
                          </a:rPr>
                        </m:ctrlPr>
                      </m:fPr>
                      <m:num>
                        <m:r>
                          <a:rPr lang="en-US" sz="2800" b="1" i="1" smtClean="0">
                            <a:solidFill>
                              <a:schemeClr val="tx2"/>
                            </a:solidFill>
                            <a:latin typeface="Cambria Math"/>
                          </a:rPr>
                          <m:t>𝟐</m:t>
                        </m:r>
                      </m:num>
                      <m:den>
                        <m:r>
                          <a:rPr lang="en-US" sz="2800" b="1" i="1" smtClean="0">
                            <a:solidFill>
                              <a:schemeClr val="tx2"/>
                            </a:solidFill>
                            <a:latin typeface="Cambria Math"/>
                          </a:rPr>
                          <m:t>𝟒</m:t>
                        </m:r>
                        <m:r>
                          <a:rPr lang="en-US" sz="2800" b="1" i="1" smtClean="0">
                            <a:solidFill>
                              <a:schemeClr val="tx2"/>
                            </a:solidFill>
                            <a:latin typeface="Cambria Math"/>
                          </a:rPr>
                          <m:t>/</m:t>
                        </m:r>
                        <m:r>
                          <a:rPr lang="en-US" sz="2800" b="1" i="1" smtClean="0">
                            <a:solidFill>
                              <a:schemeClr val="tx2"/>
                            </a:solidFill>
                            <a:latin typeface="Cambria Math"/>
                          </a:rPr>
                          <m:t>𝟐</m:t>
                        </m:r>
                        <m:r>
                          <a:rPr lang="en-US" sz="2800" b="1" i="1">
                            <a:solidFill>
                              <a:schemeClr val="tx2"/>
                            </a:solidFill>
                            <a:latin typeface="Cambria Math"/>
                          </a:rPr>
                          <m:t>+</m:t>
                        </m:r>
                        <m:r>
                          <a:rPr lang="en-US" sz="2800" b="1" i="1" smtClean="0">
                            <a:solidFill>
                              <a:schemeClr val="tx2"/>
                            </a:solidFill>
                            <a:latin typeface="Cambria Math"/>
                          </a:rPr>
                          <m:t>𝟑</m:t>
                        </m:r>
                        <m:r>
                          <a:rPr lang="en-US" sz="2800" b="1" i="1" smtClean="0">
                            <a:solidFill>
                              <a:schemeClr val="tx2"/>
                            </a:solidFill>
                            <a:latin typeface="Cambria Math"/>
                          </a:rPr>
                          <m:t>/</m:t>
                        </m:r>
                        <m:r>
                          <a:rPr lang="en-US" sz="2800" b="1" i="1" smtClean="0">
                            <a:solidFill>
                              <a:schemeClr val="tx2"/>
                            </a:solidFill>
                            <a:latin typeface="Cambria Math"/>
                          </a:rPr>
                          <m:t>𝟐</m:t>
                        </m:r>
                      </m:den>
                    </m:f>
                    <m:r>
                      <a:rPr lang="en-US" sz="2800" b="1" i="0" smtClean="0">
                        <a:solidFill>
                          <a:schemeClr val="tx2"/>
                        </a:solidFill>
                        <a:latin typeface="Cambria Math"/>
                      </a:rPr>
                      <m:t>=</m:t>
                    </m:r>
                    <m:f>
                      <m:fPr>
                        <m:ctrlPr>
                          <a:rPr lang="en-US" sz="2800" b="1" i="1" smtClean="0">
                            <a:solidFill>
                              <a:schemeClr val="tx2"/>
                            </a:solidFill>
                            <a:latin typeface="Cambria Math" panose="02040503050406030204" pitchFamily="18" charset="0"/>
                          </a:rPr>
                        </m:ctrlPr>
                      </m:fPr>
                      <m:num>
                        <m:r>
                          <a:rPr lang="en-US" sz="2800" b="1" i="0" smtClean="0">
                            <a:solidFill>
                              <a:schemeClr val="tx2"/>
                            </a:solidFill>
                            <a:latin typeface="Cambria Math"/>
                          </a:rPr>
                          <m:t>𝟒</m:t>
                        </m:r>
                      </m:num>
                      <m:den>
                        <m:r>
                          <a:rPr lang="en-US" sz="2800" b="1" i="0" smtClean="0">
                            <a:solidFill>
                              <a:schemeClr val="tx2"/>
                            </a:solidFill>
                            <a:latin typeface="Cambria Math"/>
                          </a:rPr>
                          <m:t>𝟕</m:t>
                        </m:r>
                      </m:den>
                    </m:f>
                    <m:r>
                      <a:rPr lang="en-US" sz="2800" b="1" i="0" smtClean="0">
                        <a:solidFill>
                          <a:schemeClr val="tx2"/>
                        </a:solidFill>
                        <a:latin typeface="Cambria Math"/>
                      </a:rPr>
                      <m:t>=</m:t>
                    </m:r>
                    <m:r>
                      <a:rPr lang="en-US" sz="2800" b="1" i="0" smtClean="0">
                        <a:solidFill>
                          <a:schemeClr val="tx2"/>
                        </a:solidFill>
                        <a:latin typeface="Cambria Math"/>
                      </a:rPr>
                      <m:t>𝟓𝟕</m:t>
                    </m:r>
                    <m:r>
                      <a:rPr lang="en-US" sz="2800" b="1" i="0" smtClean="0">
                        <a:solidFill>
                          <a:schemeClr val="tx2"/>
                        </a:solidFill>
                        <a:latin typeface="Cambria Math"/>
                      </a:rPr>
                      <m:t>%</m:t>
                    </m:r>
                  </m:oMath>
                </a14:m>
                <a:r>
                  <a:rPr lang="en-US" sz="2800" b="1" dirty="0"/>
                  <a:t>,</a:t>
                </a:r>
              </a:p>
              <a:p>
                <a:r>
                  <a:rPr lang="en-US" sz="2800" b="1" dirty="0"/>
                  <a:t>That is Harmonic mean</a:t>
                </a:r>
              </a:p>
            </p:txBody>
          </p:sp>
        </mc:Choice>
        <mc:Fallback xmlns="">
          <p:sp>
            <p:nvSpPr>
              <p:cNvPr id="6" name="TextBox 5"/>
              <p:cNvSpPr txBox="1">
                <a:spLocks noRot="1" noChangeAspect="1" noMove="1" noResize="1" noEditPoints="1" noAdjustHandles="1" noChangeArrowheads="1" noChangeShapeType="1" noTextEdit="1"/>
              </p:cNvSpPr>
              <p:nvPr/>
            </p:nvSpPr>
            <p:spPr>
              <a:xfrm>
                <a:off x="0" y="980728"/>
                <a:ext cx="9144000" cy="5299208"/>
              </a:xfrm>
              <a:prstGeom prst="rect">
                <a:avLst/>
              </a:prstGeom>
              <a:blipFill>
                <a:blip r:embed="rId3"/>
                <a:stretch>
                  <a:fillRect l="-2000" t="-1496" b="-2301"/>
                </a:stretch>
              </a:blipFill>
            </p:spPr>
            <p:txBody>
              <a:bodyPr/>
              <a:lstStyle/>
              <a:p>
                <a:r>
                  <a:rPr lang="ru-RU">
                    <a:noFill/>
                  </a:rPr>
                  <a:t> </a:t>
                </a:r>
              </a:p>
            </p:txBody>
          </p:sp>
        </mc:Fallback>
      </mc:AlternateContent>
      <p:graphicFrame>
        <p:nvGraphicFramePr>
          <p:cNvPr id="7" name="Таблица 6"/>
          <p:cNvGraphicFramePr>
            <a:graphicFrameLocks noGrp="1"/>
          </p:cNvGraphicFramePr>
          <p:nvPr/>
        </p:nvGraphicFramePr>
        <p:xfrm>
          <a:off x="3423568" y="1196752"/>
          <a:ext cx="5688631" cy="2339094"/>
        </p:xfrm>
        <a:graphic>
          <a:graphicData uri="http://schemas.openxmlformats.org/drawingml/2006/table">
            <a:tbl>
              <a:tblPr firstRow="1" firstCol="1" lastRow="1" lastCol="1" bandRow="1" bandCol="1">
                <a:tableStyleId>{5C22544A-7EE6-4342-B048-85BDC9FD1C3A}</a:tableStyleId>
              </a:tblPr>
              <a:tblGrid>
                <a:gridCol w="1498027">
                  <a:extLst>
                    <a:ext uri="{9D8B030D-6E8A-4147-A177-3AD203B41FA5}">
                      <a16:colId xmlns:a16="http://schemas.microsoft.com/office/drawing/2014/main" val="20000"/>
                    </a:ext>
                  </a:extLst>
                </a:gridCol>
                <a:gridCol w="749334">
                  <a:extLst>
                    <a:ext uri="{9D8B030D-6E8A-4147-A177-3AD203B41FA5}">
                      <a16:colId xmlns:a16="http://schemas.microsoft.com/office/drawing/2014/main" val="20001"/>
                    </a:ext>
                  </a:extLst>
                </a:gridCol>
                <a:gridCol w="2486403">
                  <a:extLst>
                    <a:ext uri="{9D8B030D-6E8A-4147-A177-3AD203B41FA5}">
                      <a16:colId xmlns:a16="http://schemas.microsoft.com/office/drawing/2014/main" val="20002"/>
                    </a:ext>
                  </a:extLst>
                </a:gridCol>
                <a:gridCol w="954867">
                  <a:extLst>
                    <a:ext uri="{9D8B030D-6E8A-4147-A177-3AD203B41FA5}">
                      <a16:colId xmlns:a16="http://schemas.microsoft.com/office/drawing/2014/main" val="20003"/>
                    </a:ext>
                  </a:extLst>
                </a:gridCol>
              </a:tblGrid>
              <a:tr h="344236">
                <a:tc rowSpan="2" gridSpan="2">
                  <a:txBody>
                    <a:bodyPr/>
                    <a:lstStyle/>
                    <a:p>
                      <a:pPr indent="151130" algn="just" hangingPunct="0">
                        <a:lnSpc>
                          <a:spcPts val="1200"/>
                        </a:lnSpc>
                        <a:spcAft>
                          <a:spcPts val="0"/>
                        </a:spcAft>
                      </a:pPr>
                      <a:r>
                        <a:rPr lang="en-US" sz="2400" dirty="0">
                          <a:effectLst/>
                        </a:rPr>
                        <a:t> </a:t>
                      </a:r>
                    </a:p>
                    <a:p>
                      <a:pPr indent="151130" algn="just" hangingPunct="0">
                        <a:lnSpc>
                          <a:spcPts val="1200"/>
                        </a:lnSpc>
                        <a:spcAft>
                          <a:spcPts val="0"/>
                        </a:spcAft>
                      </a:pPr>
                      <a:endParaRPr lang="en-US" sz="2400" dirty="0">
                        <a:effectLst/>
                        <a:latin typeface="Times"/>
                        <a:ea typeface="Times New Roman"/>
                        <a:cs typeface="Times New Roman"/>
                      </a:endParaRPr>
                    </a:p>
                    <a:p>
                      <a:pPr indent="151130" algn="just" hangingPunct="0">
                        <a:lnSpc>
                          <a:spcPts val="1200"/>
                        </a:lnSpc>
                        <a:spcAft>
                          <a:spcPts val="0"/>
                        </a:spcAft>
                      </a:pPr>
                      <a:endParaRPr lang="en-US" sz="2400" dirty="0">
                        <a:effectLst/>
                        <a:latin typeface="Times"/>
                        <a:ea typeface="Times New Roman"/>
                        <a:cs typeface="Times New Roman"/>
                      </a:endParaRPr>
                    </a:p>
                    <a:p>
                      <a:pPr indent="151130" algn="just" hangingPunct="0">
                        <a:lnSpc>
                          <a:spcPts val="1200"/>
                        </a:lnSpc>
                        <a:spcAft>
                          <a:spcPts val="0"/>
                        </a:spcAft>
                      </a:pPr>
                      <a:endParaRPr lang="en-US" sz="2400" dirty="0">
                        <a:effectLst/>
                        <a:latin typeface="Times"/>
                        <a:ea typeface="Times New Roman"/>
                        <a:cs typeface="Times New Roman"/>
                      </a:endParaRPr>
                    </a:p>
                    <a:p>
                      <a:pPr indent="151130" algn="just" hangingPunct="0">
                        <a:lnSpc>
                          <a:spcPts val="1200"/>
                        </a:lnSpc>
                        <a:spcAft>
                          <a:spcPts val="0"/>
                        </a:spcAft>
                      </a:pPr>
                      <a:endParaRPr lang="ru-RU" sz="2400" dirty="0">
                        <a:effectLst/>
                        <a:latin typeface="Times"/>
                        <a:ea typeface="Times New Roman"/>
                        <a:cs typeface="Times New Roman"/>
                      </a:endParaRPr>
                    </a:p>
                  </a:txBody>
                  <a:tcPr marL="68580" marR="68580" marT="0" marB="0"/>
                </a:tc>
                <a:tc rowSpan="2" hMerge="1">
                  <a:txBody>
                    <a:bodyPr/>
                    <a:lstStyle/>
                    <a:p>
                      <a:endParaRPr lang="ru-RU"/>
                    </a:p>
                  </a:txBody>
                  <a:tcPr/>
                </a:tc>
                <a:tc>
                  <a:txBody>
                    <a:bodyPr/>
                    <a:lstStyle/>
                    <a:p>
                      <a:pPr indent="151130" algn="just" hangingPunct="0">
                        <a:lnSpc>
                          <a:spcPts val="1200"/>
                        </a:lnSpc>
                        <a:spcAft>
                          <a:spcPts val="0"/>
                        </a:spcAft>
                      </a:pPr>
                      <a:endParaRPr lang="en-US" sz="2400" dirty="0">
                        <a:effectLst/>
                      </a:endParaRPr>
                    </a:p>
                    <a:p>
                      <a:pPr indent="151130" algn="l" hangingPunct="0">
                        <a:lnSpc>
                          <a:spcPts val="1200"/>
                        </a:lnSpc>
                        <a:spcAft>
                          <a:spcPts val="0"/>
                        </a:spcAft>
                      </a:pPr>
                      <a:endParaRPr lang="en-US" sz="2400" dirty="0">
                        <a:effectLst/>
                      </a:endParaRPr>
                    </a:p>
                    <a:p>
                      <a:pPr indent="151130" algn="l" hangingPunct="0">
                        <a:lnSpc>
                          <a:spcPts val="1200"/>
                        </a:lnSpc>
                        <a:spcAft>
                          <a:spcPts val="0"/>
                        </a:spcAft>
                      </a:pPr>
                      <a:r>
                        <a:rPr lang="en-US" sz="2400" dirty="0">
                          <a:effectLst/>
                        </a:rPr>
                        <a:t>True</a:t>
                      </a:r>
                      <a:r>
                        <a:rPr lang="en-US" sz="2400" baseline="0" dirty="0">
                          <a:effectLst/>
                        </a:rPr>
                        <a:t> </a:t>
                      </a:r>
                      <a:r>
                        <a:rPr lang="en-US" sz="2400" dirty="0">
                          <a:effectLst/>
                        </a:rPr>
                        <a:t>lung cancer</a:t>
                      </a:r>
                      <a:endParaRPr lang="ru-RU" sz="2400" dirty="0">
                        <a:effectLst/>
                        <a:latin typeface="Times"/>
                        <a:ea typeface="Times New Roman"/>
                        <a:cs typeface="Times New Roman"/>
                      </a:endParaRPr>
                    </a:p>
                  </a:txBody>
                  <a:tcPr marL="68580" marR="68580" marT="0" marB="0"/>
                </a:tc>
                <a:tc rowSpan="2">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Total</a:t>
                      </a:r>
                      <a:endParaRPr lang="ru-RU" sz="24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0"/>
                  </a:ext>
                </a:extLst>
              </a:tr>
              <a:tr h="328671">
                <a:tc gridSpan="2" vMerge="1">
                  <a:txBody>
                    <a:bodyPr/>
                    <a:lstStyle/>
                    <a:p>
                      <a:endParaRPr lang="ru-RU"/>
                    </a:p>
                  </a:txBody>
                  <a:tcPr/>
                </a:tc>
                <a:tc hMerge="1" vMerge="1">
                  <a:txBody>
                    <a:bodyPr/>
                    <a:lstStyle/>
                    <a:p>
                      <a:endParaRPr lang="ru-RU"/>
                    </a:p>
                  </a:txBody>
                  <a:tcPr/>
                </a:tc>
                <a:tc>
                  <a:txBody>
                    <a:bodyPr/>
                    <a:lstStyle/>
                    <a:p>
                      <a:pPr indent="151130" algn="just" hangingPunct="0">
                        <a:lnSpc>
                          <a:spcPts val="1200"/>
                        </a:lnSpc>
                        <a:spcAft>
                          <a:spcPts val="0"/>
                        </a:spcAft>
                      </a:pPr>
                      <a:r>
                        <a:rPr lang="en-US" sz="2400" dirty="0">
                          <a:effectLst/>
                        </a:rPr>
                        <a:t> </a:t>
                      </a:r>
                    </a:p>
                    <a:p>
                      <a:pPr indent="151130" algn="just" hangingPunct="0">
                        <a:lnSpc>
                          <a:spcPts val="1200"/>
                        </a:lnSpc>
                        <a:spcAft>
                          <a:spcPts val="0"/>
                        </a:spcAft>
                      </a:pPr>
                      <a:r>
                        <a:rPr lang="en-US" sz="2400" dirty="0">
                          <a:effectLst/>
                        </a:rPr>
                        <a:t>Yes               No</a:t>
                      </a:r>
                      <a:endParaRPr lang="ru-RU" sz="2400" dirty="0">
                        <a:effectLst/>
                        <a:latin typeface="Times"/>
                        <a:ea typeface="Times New Roman"/>
                        <a:cs typeface="Times New Roman"/>
                      </a:endParaRPr>
                    </a:p>
                  </a:txBody>
                  <a:tcPr marL="68580" marR="68580" marT="0" marB="0"/>
                </a:tc>
                <a:tc vMerge="1">
                  <a:txBody>
                    <a:bodyPr/>
                    <a:lstStyle/>
                    <a:p>
                      <a:endParaRPr lang="ru-RU"/>
                    </a:p>
                  </a:txBody>
                  <a:tcPr/>
                </a:tc>
                <a:extLst>
                  <a:ext uri="{0D108BD9-81ED-4DB2-BD59-A6C34878D82A}">
                    <a16:rowId xmlns:a16="http://schemas.microsoft.com/office/drawing/2014/main" val="10001"/>
                  </a:ext>
                </a:extLst>
              </a:tr>
              <a:tr h="428036">
                <a:tc rowSpan="2">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Device’s </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Diagnosis</a:t>
                      </a:r>
                      <a:endParaRPr lang="ru-RU" sz="2400" dirty="0">
                        <a:effectLst/>
                        <a:latin typeface="Times"/>
                        <a:ea typeface="Times New Roman"/>
                        <a:cs typeface="Times New Roman"/>
                      </a:endParaRPr>
                    </a:p>
                  </a:txBody>
                  <a:tcPr marL="68580" marR="68580" marT="0" marB="0"/>
                </a:tc>
                <a:tc>
                  <a:txBody>
                    <a:bodyPr/>
                    <a:lstStyle/>
                    <a:p>
                      <a:pPr marL="26670" indent="151130" algn="just" hangingPunct="0">
                        <a:lnSpc>
                          <a:spcPts val="1200"/>
                        </a:lnSpc>
                        <a:spcAft>
                          <a:spcPts val="0"/>
                        </a:spcAft>
                      </a:pPr>
                      <a:endParaRPr lang="en-US" sz="2400" dirty="0">
                        <a:effectLst/>
                      </a:endParaRPr>
                    </a:p>
                    <a:p>
                      <a:pPr marL="26670" indent="151130" algn="just" hangingPunct="0">
                        <a:lnSpc>
                          <a:spcPts val="1200"/>
                        </a:lnSpc>
                        <a:spcAft>
                          <a:spcPts val="0"/>
                        </a:spcAft>
                      </a:pPr>
                      <a:endParaRPr lang="en-US" sz="2400" dirty="0">
                        <a:effectLst/>
                      </a:endParaRPr>
                    </a:p>
                    <a:p>
                      <a:pPr marL="26670" indent="151130" algn="just" hangingPunct="0">
                        <a:lnSpc>
                          <a:spcPts val="1200"/>
                        </a:lnSpc>
                        <a:spcAft>
                          <a:spcPts val="0"/>
                        </a:spcAft>
                      </a:pPr>
                      <a:r>
                        <a:rPr lang="en-US" sz="2400" dirty="0">
                          <a:effectLst/>
                        </a:rPr>
                        <a:t>Yes</a:t>
                      </a:r>
                      <a:endParaRPr lang="ru-RU" sz="2400" dirty="0">
                        <a:effectLst/>
                        <a:latin typeface="Times"/>
                        <a:ea typeface="Times New Roman"/>
                        <a:cs typeface="Times New Roman"/>
                      </a:endParaRPr>
                    </a:p>
                  </a:txBody>
                  <a:tcPr marL="68580" marR="68580" marT="0" marB="0"/>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 2                   </a:t>
                      </a:r>
                      <a:r>
                        <a:rPr lang="en-US" sz="2400" dirty="0">
                          <a:solidFill>
                            <a:srgbClr val="C00000"/>
                          </a:solidFill>
                          <a:effectLst/>
                        </a:rPr>
                        <a:t>2</a:t>
                      </a:r>
                      <a:endParaRPr lang="ru-RU" sz="2400" dirty="0">
                        <a:solidFill>
                          <a:srgbClr val="C00000"/>
                        </a:solidFill>
                        <a:effectLst/>
                        <a:latin typeface="Times"/>
                        <a:ea typeface="Times New Roman"/>
                        <a:cs typeface="Times New Roman"/>
                      </a:endParaRPr>
                    </a:p>
                  </a:txBody>
                  <a:tcPr marL="68580" marR="68580" marT="0" marB="0"/>
                </a:tc>
                <a:tc rowSpan="2">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  4</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  196</a:t>
                      </a:r>
                      <a:endParaRPr lang="ru-RU" sz="24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2"/>
                  </a:ext>
                </a:extLst>
              </a:tr>
              <a:tr h="428036">
                <a:tc vMerge="1">
                  <a:txBody>
                    <a:bodyPr/>
                    <a:lstStyle/>
                    <a:p>
                      <a:endParaRPr lang="ru-RU"/>
                    </a:p>
                  </a:txBody>
                  <a:tcPr/>
                </a:tc>
                <a:tc>
                  <a:txBody>
                    <a:bodyPr/>
                    <a:lstStyle/>
                    <a:p>
                      <a:pPr marL="26670" indent="151130" algn="just" hangingPunct="0">
                        <a:lnSpc>
                          <a:spcPts val="1200"/>
                        </a:lnSpc>
                        <a:spcAft>
                          <a:spcPts val="0"/>
                        </a:spcAft>
                      </a:pPr>
                      <a:endParaRPr lang="en-US" sz="2400" dirty="0">
                        <a:effectLst/>
                      </a:endParaRPr>
                    </a:p>
                    <a:p>
                      <a:pPr marL="26670" indent="151130" algn="just" hangingPunct="0">
                        <a:lnSpc>
                          <a:spcPts val="1200"/>
                        </a:lnSpc>
                        <a:spcAft>
                          <a:spcPts val="0"/>
                        </a:spcAft>
                      </a:pPr>
                      <a:endParaRPr lang="en-US" sz="2400" dirty="0">
                        <a:effectLst/>
                      </a:endParaRPr>
                    </a:p>
                    <a:p>
                      <a:pPr marL="26670" indent="151130" algn="just" hangingPunct="0">
                        <a:lnSpc>
                          <a:spcPts val="1200"/>
                        </a:lnSpc>
                        <a:spcAft>
                          <a:spcPts val="0"/>
                        </a:spcAft>
                      </a:pPr>
                      <a:r>
                        <a:rPr lang="en-US" sz="2400" dirty="0">
                          <a:effectLst/>
                        </a:rPr>
                        <a:t>No</a:t>
                      </a:r>
                      <a:endParaRPr lang="ru-RU" sz="2400" dirty="0">
                        <a:effectLst/>
                        <a:latin typeface="Times"/>
                        <a:ea typeface="Times New Roman"/>
                        <a:cs typeface="Times New Roman"/>
                      </a:endParaRPr>
                    </a:p>
                  </a:txBody>
                  <a:tcPr marL="68580" marR="68580" marT="0" marB="0"/>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solidFill>
                            <a:srgbClr val="C00000"/>
                          </a:solidFill>
                          <a:effectLst/>
                        </a:rPr>
                        <a:t> 1                </a:t>
                      </a:r>
                      <a:r>
                        <a:rPr lang="en-US" sz="2400" dirty="0">
                          <a:effectLst/>
                        </a:rPr>
                        <a:t>195</a:t>
                      </a:r>
                      <a:endParaRPr lang="ru-RU" sz="2400" dirty="0">
                        <a:effectLst/>
                        <a:latin typeface="Times"/>
                        <a:ea typeface="Times New Roman"/>
                        <a:cs typeface="Times New Roman"/>
                      </a:endParaRPr>
                    </a:p>
                  </a:txBody>
                  <a:tcPr marL="68580" marR="68580" marT="0" marB="0"/>
                </a:tc>
                <a:tc vMerge="1">
                  <a:txBody>
                    <a:bodyPr/>
                    <a:lstStyle/>
                    <a:p>
                      <a:endParaRPr lang="ru-RU"/>
                    </a:p>
                  </a:txBody>
                  <a:tcPr/>
                </a:tc>
                <a:extLst>
                  <a:ext uri="{0D108BD9-81ED-4DB2-BD59-A6C34878D82A}">
                    <a16:rowId xmlns:a16="http://schemas.microsoft.com/office/drawing/2014/main" val="10003"/>
                  </a:ext>
                </a:extLst>
              </a:tr>
              <a:tr h="500894">
                <a:tc gridSpan="2">
                  <a:txBody>
                    <a:bodyPr/>
                    <a:lstStyle/>
                    <a:p>
                      <a:pPr indent="151130" algn="just" hangingPunct="0">
                        <a:lnSpc>
                          <a:spcPts val="1200"/>
                        </a:lnSpc>
                        <a:spcAft>
                          <a:spcPts val="0"/>
                        </a:spcAft>
                      </a:pPr>
                      <a:r>
                        <a:rPr lang="en-US" sz="2400" dirty="0">
                          <a:effectLst/>
                        </a:rPr>
                        <a:t>           </a:t>
                      </a: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 Total</a:t>
                      </a:r>
                      <a:endParaRPr lang="ru-RU" sz="2400" dirty="0">
                        <a:effectLst/>
                        <a:latin typeface="Times"/>
                        <a:ea typeface="Times New Roman"/>
                        <a:cs typeface="Times New Roman"/>
                      </a:endParaRPr>
                    </a:p>
                  </a:txBody>
                  <a:tcPr marL="68580" marR="68580" marT="0" marB="0"/>
                </a:tc>
                <a:tc hMerge="1">
                  <a:txBody>
                    <a:bodyPr/>
                    <a:lstStyle/>
                    <a:p>
                      <a:endParaRPr lang="ru-RU"/>
                    </a:p>
                  </a:txBody>
                  <a:tcPr/>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 3                 197        </a:t>
                      </a:r>
                      <a:endParaRPr lang="ru-RU" sz="2400" dirty="0">
                        <a:effectLst/>
                        <a:latin typeface="Times"/>
                        <a:ea typeface="Times New Roman"/>
                        <a:cs typeface="Times New Roman"/>
                      </a:endParaRPr>
                    </a:p>
                  </a:txBody>
                  <a:tcPr marL="68580" marR="68580" marT="0" marB="0"/>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200</a:t>
                      </a:r>
                      <a:endParaRPr lang="ru-RU" sz="24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729704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9B01059-5508-4098-BEAC-DC94182697F1}"/>
              </a:ext>
            </a:extLst>
          </p:cNvPr>
          <p:cNvSpPr>
            <a:spLocks noGrp="1"/>
          </p:cNvSpPr>
          <p:nvPr>
            <p:ph type="title"/>
          </p:nvPr>
        </p:nvSpPr>
        <p:spPr>
          <a:xfrm>
            <a:off x="107504" y="136525"/>
            <a:ext cx="8856984" cy="595312"/>
          </a:xfrm>
        </p:spPr>
        <p:txBody>
          <a:bodyPr>
            <a:normAutofit fontScale="90000"/>
          </a:bodyPr>
          <a:lstStyle/>
          <a:p>
            <a:pPr algn="l"/>
            <a:r>
              <a:rPr lang="en-US" sz="4000" b="1" dirty="0"/>
              <a:t>Receiving Operating Characteristic ROC</a:t>
            </a:r>
            <a:endParaRPr lang="ru-RU" sz="4000" b="1" dirty="0"/>
          </a:p>
        </p:txBody>
      </p:sp>
      <p:sp>
        <p:nvSpPr>
          <p:cNvPr id="3" name="Объект 2">
            <a:extLst>
              <a:ext uri="{FF2B5EF4-FFF2-40B4-BE49-F238E27FC236}">
                <a16:creationId xmlns:a16="http://schemas.microsoft.com/office/drawing/2014/main" id="{0DF5735C-465B-40E0-A9ED-54F6B9B67DFB}"/>
              </a:ext>
            </a:extLst>
          </p:cNvPr>
          <p:cNvSpPr>
            <a:spLocks noGrp="1"/>
          </p:cNvSpPr>
          <p:nvPr>
            <p:ph idx="1"/>
          </p:nvPr>
        </p:nvSpPr>
        <p:spPr>
          <a:xfrm>
            <a:off x="-58437" y="755167"/>
            <a:ext cx="8856984" cy="6102833"/>
          </a:xfrm>
        </p:spPr>
        <p:txBody>
          <a:bodyPr>
            <a:normAutofit lnSpcReduction="10000"/>
          </a:bodyPr>
          <a:lstStyle/>
          <a:p>
            <a:r>
              <a:rPr lang="en-US" b="1" dirty="0">
                <a:effectLst/>
                <a:latin typeface="Times" panose="02020603050405020304" pitchFamily="18" charset="0"/>
                <a:ea typeface="Times New Roman" panose="02020603050405020304" pitchFamily="18" charset="0"/>
                <a:cs typeface="Times New Roman" panose="02020603050405020304" pitchFamily="18" charset="0"/>
              </a:rPr>
              <a:t>TP rate = TP/(TP+FN) FP rate = FP/(FP+TN)</a:t>
            </a:r>
          </a:p>
          <a:p>
            <a:r>
              <a:rPr lang="en-US" b="1" dirty="0">
                <a:latin typeface="Times" panose="02020603050405020304" pitchFamily="18" charset="0"/>
                <a:ea typeface="Times New Roman" panose="02020603050405020304" pitchFamily="18" charset="0"/>
                <a:cs typeface="Times New Roman" panose="02020603050405020304" pitchFamily="18" charset="0"/>
              </a:rPr>
              <a:t>ROC: FP x-axis, TP y-axis</a:t>
            </a:r>
          </a:p>
          <a:p>
            <a:endParaRPr lang="en-US" b="1" dirty="0">
              <a:latin typeface="Times" panose="02020603050405020304" pitchFamily="18" charset="0"/>
              <a:ea typeface="Times New Roman" panose="02020603050405020304" pitchFamily="18" charset="0"/>
              <a:cs typeface="Times New Roman" panose="02020603050405020304" pitchFamily="18" charset="0"/>
            </a:endParaRPr>
          </a:p>
          <a:p>
            <a:endParaRPr lang="en-US" b="1" dirty="0">
              <a:latin typeface="Times" panose="02020603050405020304" pitchFamily="18" charset="0"/>
              <a:ea typeface="Times New Roman" panose="02020603050405020304" pitchFamily="18" charset="0"/>
              <a:cs typeface="Times New Roman" panose="02020603050405020304" pitchFamily="18" charset="0"/>
            </a:endParaRPr>
          </a:p>
          <a:p>
            <a:endParaRPr lang="en-US" b="1" dirty="0">
              <a:latin typeface="Times" panose="02020603050405020304" pitchFamily="18" charset="0"/>
              <a:ea typeface="Times New Roman" panose="02020603050405020304" pitchFamily="18" charset="0"/>
              <a:cs typeface="Times New Roman" panose="02020603050405020304" pitchFamily="18" charset="0"/>
            </a:endParaRPr>
          </a:p>
          <a:p>
            <a:endParaRPr lang="en-US" b="1" dirty="0">
              <a:latin typeface="Times" panose="02020603050405020304" pitchFamily="18" charset="0"/>
              <a:ea typeface="Times New Roman" panose="02020603050405020304" pitchFamily="18" charset="0"/>
              <a:cs typeface="Times New Roman" panose="02020603050405020304" pitchFamily="18" charset="0"/>
            </a:endParaRPr>
          </a:p>
          <a:p>
            <a:endParaRPr lang="en-US" b="1" dirty="0">
              <a:latin typeface="Times" panose="02020603050405020304" pitchFamily="18" charset="0"/>
              <a:ea typeface="Times New Roman" panose="02020603050405020304" pitchFamily="18" charset="0"/>
              <a:cs typeface="Times New Roman" panose="02020603050405020304" pitchFamily="18" charset="0"/>
            </a:endParaRPr>
          </a:p>
          <a:p>
            <a:endParaRPr lang="en-US" b="1" dirty="0">
              <a:latin typeface="Times" panose="02020603050405020304" pitchFamily="18" charset="0"/>
              <a:ea typeface="Times New Roman" panose="02020603050405020304" pitchFamily="18" charset="0"/>
              <a:cs typeface="Times New Roman" panose="02020603050405020304" pitchFamily="18" charset="0"/>
            </a:endParaRPr>
          </a:p>
          <a:p>
            <a:endParaRPr lang="en-US" b="1" dirty="0">
              <a:latin typeface="Times" panose="02020603050405020304" pitchFamily="18" charset="0"/>
              <a:ea typeface="Times New Roman" panose="02020603050405020304" pitchFamily="18" charset="0"/>
              <a:cs typeface="Times New Roman" panose="02020603050405020304" pitchFamily="18" charset="0"/>
            </a:endParaRPr>
          </a:p>
          <a:p>
            <a:endParaRPr lang="en-US" b="1" dirty="0">
              <a:effectLst/>
              <a:latin typeface="Times" panose="02020603050405020304" pitchFamily="18" charset="0"/>
              <a:ea typeface="Times New Roman" panose="02020603050405020304" pitchFamily="18" charset="0"/>
              <a:cs typeface="Times New Roman" panose="02020603050405020304" pitchFamily="18" charset="0"/>
            </a:endParaRPr>
          </a:p>
          <a:p>
            <a:pPr marL="0" indent="0">
              <a:buNone/>
            </a:pPr>
            <a:r>
              <a:rPr lang="en-US" dirty="0">
                <a:effectLst/>
                <a:latin typeface="Times" panose="02020603050405020304" pitchFamily="18" charset="0"/>
                <a:ea typeface="Times New Roman" panose="02020603050405020304" pitchFamily="18" charset="0"/>
                <a:cs typeface="Times New Roman" panose="02020603050405020304" pitchFamily="18" charset="0"/>
              </a:rPr>
              <a:t> Two classifiers, </a:t>
            </a:r>
            <a:r>
              <a:rPr lang="en-US" b="1" dirty="0">
                <a:effectLst/>
                <a:latin typeface="Times" panose="02020603050405020304" pitchFamily="18" charset="0"/>
                <a:ea typeface="Times New Roman" panose="02020603050405020304" pitchFamily="18" charset="0"/>
                <a:cs typeface="Times New Roman" panose="02020603050405020304" pitchFamily="18" charset="0"/>
              </a:rPr>
              <a:t>a</a:t>
            </a:r>
            <a:r>
              <a:rPr lang="en-US" dirty="0">
                <a:effectLst/>
                <a:latin typeface="Times" panose="02020603050405020304" pitchFamily="18" charset="0"/>
                <a:ea typeface="Times New Roman" panose="02020603050405020304" pitchFamily="18" charset="0"/>
                <a:cs typeface="Times New Roman" panose="02020603050405020304" pitchFamily="18" charset="0"/>
              </a:rPr>
              <a:t> is superior over </a:t>
            </a:r>
            <a:r>
              <a:rPr lang="en-US" b="1" dirty="0">
                <a:effectLst/>
                <a:latin typeface="Times" panose="02020603050405020304" pitchFamily="18" charset="0"/>
                <a:ea typeface="Times New Roman" panose="02020603050405020304" pitchFamily="18" charset="0"/>
                <a:cs typeface="Times New Roman" panose="02020603050405020304" pitchFamily="18" charset="0"/>
              </a:rPr>
              <a:t>b</a:t>
            </a:r>
            <a:endParaRPr lang="ru-RU" b="1" dirty="0"/>
          </a:p>
        </p:txBody>
      </p:sp>
      <p:sp>
        <p:nvSpPr>
          <p:cNvPr id="4" name="Нижний колонтитул 3">
            <a:extLst>
              <a:ext uri="{FF2B5EF4-FFF2-40B4-BE49-F238E27FC236}">
                <a16:creationId xmlns:a16="http://schemas.microsoft.com/office/drawing/2014/main" id="{8CD70479-E48E-48CD-AF9F-5E247254FBB5}"/>
              </a:ext>
            </a:extLst>
          </p:cNvPr>
          <p:cNvSpPr>
            <a:spLocks noGrp="1"/>
          </p:cNvSpPr>
          <p:nvPr>
            <p:ph type="ftr" sz="quarter" idx="11"/>
          </p:nvPr>
        </p:nvSpPr>
        <p:spPr/>
        <p:txBody>
          <a:bodyPr/>
          <a:lstStyle/>
          <a:p>
            <a:r>
              <a:rPr lang="en-US"/>
              <a:t>BDA_2024_4_NaiveBayes</a:t>
            </a:r>
            <a:endParaRPr lang="ru-RU" dirty="0"/>
          </a:p>
        </p:txBody>
      </p:sp>
      <p:sp>
        <p:nvSpPr>
          <p:cNvPr id="5" name="Номер слайда 4">
            <a:extLst>
              <a:ext uri="{FF2B5EF4-FFF2-40B4-BE49-F238E27FC236}">
                <a16:creationId xmlns:a16="http://schemas.microsoft.com/office/drawing/2014/main" id="{1E54ACC6-7FC9-4128-9EE9-D0CC9EFFBC38}"/>
              </a:ext>
            </a:extLst>
          </p:cNvPr>
          <p:cNvSpPr>
            <a:spLocks noGrp="1"/>
          </p:cNvSpPr>
          <p:nvPr>
            <p:ph type="sldNum" sz="quarter" idx="12"/>
          </p:nvPr>
        </p:nvSpPr>
        <p:spPr/>
        <p:txBody>
          <a:bodyPr/>
          <a:lstStyle/>
          <a:p>
            <a:fld id="{61ECE610-52A2-4CD8-8714-1231EAF32547}" type="slidenum">
              <a:rPr lang="ru-RU" smtClean="0"/>
              <a:t>29</a:t>
            </a:fld>
            <a:endParaRPr lang="ru-RU" dirty="0"/>
          </a:p>
        </p:txBody>
      </p:sp>
      <p:sp>
        <p:nvSpPr>
          <p:cNvPr id="6" name="Rectangle 2">
            <a:extLst>
              <a:ext uri="{FF2B5EF4-FFF2-40B4-BE49-F238E27FC236}">
                <a16:creationId xmlns:a16="http://schemas.microsoft.com/office/drawing/2014/main" id="{6C360E1D-C32E-489A-8588-7AD7F7877588}"/>
              </a:ext>
            </a:extLst>
          </p:cNvPr>
          <p:cNvSpPr>
            <a:spLocks noChangeArrowheads="1"/>
          </p:cNvSpPr>
          <p:nvPr/>
        </p:nvSpPr>
        <p:spPr bwMode="auto">
          <a:xfrm>
            <a:off x="323528" y="37951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7169" name="Рисунок 1" descr="roc">
            <a:extLst>
              <a:ext uri="{FF2B5EF4-FFF2-40B4-BE49-F238E27FC236}">
                <a16:creationId xmlns:a16="http://schemas.microsoft.com/office/drawing/2014/main" id="{7C21FE26-F8A6-476A-891A-8EF08C6E02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921414"/>
            <a:ext cx="7261468" cy="384364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B61A6FB6-7BA0-49FD-B9CA-931A51EB1669}"/>
              </a:ext>
            </a:extLst>
          </p:cNvPr>
          <p:cNvSpPr>
            <a:spLocks noChangeArrowheads="1"/>
          </p:cNvSpPr>
          <p:nvPr/>
        </p:nvSpPr>
        <p:spPr bwMode="auto">
          <a:xfrm>
            <a:off x="323528" y="3014762"/>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Tree>
    <p:extLst>
      <p:ext uri="{BB962C8B-B14F-4D97-AF65-F5344CB8AC3E}">
        <p14:creationId xmlns:p14="http://schemas.microsoft.com/office/powerpoint/2010/main" val="221019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3980"/>
            <a:ext cx="8754176" cy="490384"/>
          </a:xfrm>
        </p:spPr>
        <p:txBody>
          <a:bodyPr>
            <a:normAutofit fontScale="90000"/>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Naïve Bayes classifier, </a:t>
            </a:r>
            <a:r>
              <a:rPr lang="ru-RU"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1</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3" name="Content Placeholder 2"/>
          <p:cNvSpPr>
            <a:spLocks noGrp="1"/>
          </p:cNvSpPr>
          <p:nvPr>
            <p:ph sz="half" idx="1"/>
          </p:nvPr>
        </p:nvSpPr>
        <p:spPr>
          <a:xfrm>
            <a:off x="107504" y="548680"/>
            <a:ext cx="8928992" cy="6309320"/>
          </a:xfrm>
        </p:spPr>
        <p:txBody>
          <a:bodyPr>
            <a:normAutofit/>
          </a:bodyPr>
          <a:lstStyle/>
          <a:p>
            <a:pPr marL="0" lvl="1" indent="0">
              <a:spcBef>
                <a:spcPts val="0"/>
              </a:spcBef>
              <a:buNone/>
            </a:pPr>
            <a:r>
              <a:rPr lang="en-US" dirty="0">
                <a:latin typeface="Times New Roman" panose="02020603050405020304" pitchFamily="18" charset="0"/>
                <a:cs typeface="Times New Roman" panose="02020603050405020304" pitchFamily="18" charset="0"/>
              </a:rPr>
              <a:t>A database of 12</a:t>
            </a:r>
            <a:r>
              <a:rPr lang="en-US" dirty="0">
                <a:latin typeface="Times New Roman" panose="02020603050405020304" pitchFamily="18" charset="0"/>
                <a:cs typeface="Times New Roman" panose="02020603050405020304" pitchFamily="18" charset="0"/>
                <a:sym typeface="Symbol"/>
              </a:rPr>
              <a:t>10</a:t>
            </a:r>
            <a:r>
              <a:rPr lang="en-US" dirty="0">
                <a:latin typeface="Times New Roman" panose="02020603050405020304" pitchFamily="18" charset="0"/>
                <a:cs typeface="Times New Roman" panose="02020603050405020304" pitchFamily="18" charset="0"/>
              </a:rPr>
              <a:t> newspaper article-to-keyword items. Article labels:  F for feminism, E for entertainment, and H for household. Problem: </a:t>
            </a:r>
            <a:r>
              <a:rPr lang="en-US" dirty="0">
                <a:solidFill>
                  <a:srgbClr val="C00000"/>
                </a:solidFill>
                <a:latin typeface="Times New Roman" panose="02020603050405020304" pitchFamily="18" charset="0"/>
                <a:cs typeface="Times New Roman" panose="02020603050405020304" pitchFamily="18" charset="0"/>
              </a:rPr>
              <a:t>Classify the last item x, of an unknown category.</a:t>
            </a:r>
            <a:endParaRPr lang="ru-RU" dirty="0">
              <a:solidFill>
                <a:srgbClr val="C00000"/>
              </a:solidFill>
              <a:latin typeface="Times New Roman" panose="02020603050405020304" pitchFamily="18" charset="0"/>
              <a:cs typeface="Times New Roman" panose="02020603050405020304" pitchFamily="18" charset="0"/>
            </a:endParaRPr>
          </a:p>
          <a:p>
            <a:pPr marL="0" lvl="1" indent="0">
              <a:spcBef>
                <a:spcPts val="0"/>
              </a:spcBef>
              <a:buNone/>
            </a:pPr>
            <a:endParaRPr lang="en-US" dirty="0">
              <a:solidFill>
                <a:schemeClr val="tx2"/>
              </a:solidFill>
            </a:endParaRPr>
          </a:p>
          <a:p>
            <a:pPr marL="0" lvl="1" indent="0">
              <a:spcAft>
                <a:spcPts val="600"/>
              </a:spcAft>
              <a:buNone/>
            </a:pPr>
            <a:endParaRPr lang="en-US" sz="3200" b="1" dirty="0">
              <a:solidFill>
                <a:schemeClr val="tx2"/>
              </a:solidFill>
            </a:endParaRPr>
          </a:p>
        </p:txBody>
      </p:sp>
      <p:sp>
        <p:nvSpPr>
          <p:cNvPr id="4" name="Нижний колонтитул 3"/>
          <p:cNvSpPr>
            <a:spLocks noGrp="1"/>
          </p:cNvSpPr>
          <p:nvPr>
            <p:ph type="ftr" sz="quarter" idx="11"/>
          </p:nvPr>
        </p:nvSpPr>
        <p:spPr/>
        <p:txBody>
          <a:bodyPr/>
          <a:lstStyle/>
          <a:p>
            <a:r>
              <a:rPr lang="en-US"/>
              <a:t>BacDataAnalysis_4_2024</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t>3</a:t>
            </a:fld>
            <a:endParaRPr lang="ru-RU"/>
          </a:p>
        </p:txBody>
      </p:sp>
      <p:graphicFrame>
        <p:nvGraphicFramePr>
          <p:cNvPr id="6" name="Таблица 5"/>
          <p:cNvGraphicFramePr>
            <a:graphicFrameLocks noGrp="1"/>
          </p:cNvGraphicFramePr>
          <p:nvPr>
            <p:extLst>
              <p:ext uri="{D42A27DB-BD31-4B8C-83A1-F6EECF244321}">
                <p14:modId xmlns:p14="http://schemas.microsoft.com/office/powerpoint/2010/main" val="234627224"/>
              </p:ext>
            </p:extLst>
          </p:nvPr>
        </p:nvGraphicFramePr>
        <p:xfrm>
          <a:off x="323528" y="1772816"/>
          <a:ext cx="7776864" cy="4955414"/>
        </p:xfrm>
        <a:graphic>
          <a:graphicData uri="http://schemas.openxmlformats.org/drawingml/2006/table">
            <a:tbl>
              <a:tblPr firstRow="1" firstCol="1" lastRow="1" lastCol="1" bandRow="1" bandCol="1">
                <a:tableStyleId>{5C22544A-7EE6-4342-B048-85BDC9FD1C3A}</a:tableStyleId>
              </a:tblPr>
              <a:tblGrid>
                <a:gridCol w="936104">
                  <a:extLst>
                    <a:ext uri="{9D8B030D-6E8A-4147-A177-3AD203B41FA5}">
                      <a16:colId xmlns:a16="http://schemas.microsoft.com/office/drawing/2014/main" val="20000"/>
                    </a:ext>
                  </a:extLst>
                </a:gridCol>
                <a:gridCol w="6840760">
                  <a:extLst>
                    <a:ext uri="{9D8B030D-6E8A-4147-A177-3AD203B41FA5}">
                      <a16:colId xmlns:a16="http://schemas.microsoft.com/office/drawing/2014/main" val="20001"/>
                    </a:ext>
                  </a:extLst>
                </a:gridCol>
              </a:tblGrid>
              <a:tr h="39043">
                <a:tc rowSpan="2">
                  <a:txBody>
                    <a:bodyPr/>
                    <a:lstStyle/>
                    <a:p>
                      <a:pPr indent="151130" algn="just" hangingPunct="0">
                        <a:lnSpc>
                          <a:spcPts val="1200"/>
                        </a:lnSpc>
                        <a:spcAft>
                          <a:spcPts val="0"/>
                        </a:spcAft>
                      </a:pPr>
                      <a:r>
                        <a:rPr lang="en-US" sz="1800" dirty="0">
                          <a:effectLst/>
                        </a:rPr>
                        <a:t>  </a:t>
                      </a:r>
                    </a:p>
                    <a:p>
                      <a:pPr indent="151130" algn="just" hangingPunct="0">
                        <a:lnSpc>
                          <a:spcPts val="1200"/>
                        </a:lnSpc>
                        <a:spcAft>
                          <a:spcPts val="0"/>
                        </a:spcAft>
                      </a:pPr>
                      <a:r>
                        <a:rPr lang="en-US" sz="1800" dirty="0">
                          <a:effectLst/>
                        </a:rPr>
                        <a:t>Article</a:t>
                      </a:r>
                      <a:endParaRPr lang="ru-RU" sz="1800" dirty="0">
                        <a:effectLst/>
                        <a:latin typeface="Times"/>
                        <a:ea typeface="Times New Roman"/>
                        <a:cs typeface="Times New Roman"/>
                      </a:endParaRPr>
                    </a:p>
                  </a:txBody>
                  <a:tcPr marL="0" marR="0" marT="0" marB="0"/>
                </a:tc>
                <a:tc>
                  <a:txBody>
                    <a:bodyPr/>
                    <a:lstStyle/>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                                                        Keyword</a:t>
                      </a:r>
                    </a:p>
                    <a:p>
                      <a:pPr indent="151130" algn="just" hangingPunct="0">
                        <a:lnSpc>
                          <a:spcPts val="1200"/>
                        </a:lnSpc>
                        <a:spcAft>
                          <a:spcPts val="0"/>
                        </a:spcAft>
                      </a:pPr>
                      <a:endParaRPr lang="ru-RU" sz="1800" dirty="0">
                        <a:effectLst/>
                        <a:latin typeface="Times"/>
                        <a:ea typeface="Times New Roman"/>
                        <a:cs typeface="Times New Roman"/>
                      </a:endParaRPr>
                    </a:p>
                  </a:txBody>
                  <a:tcPr marL="0" marR="0" marT="0" marB="0"/>
                </a:tc>
                <a:extLst>
                  <a:ext uri="{0D108BD9-81ED-4DB2-BD59-A6C34878D82A}">
                    <a16:rowId xmlns:a16="http://schemas.microsoft.com/office/drawing/2014/main" val="10000"/>
                  </a:ext>
                </a:extLst>
              </a:tr>
              <a:tr h="0">
                <a:tc vMerge="1">
                  <a:txBody>
                    <a:bodyPr/>
                    <a:lstStyle/>
                    <a:p>
                      <a:endParaRPr lang="ru-RU"/>
                    </a:p>
                  </a:txBody>
                  <a:tcPr/>
                </a:tc>
                <a:tc>
                  <a:txBody>
                    <a:bodyPr/>
                    <a:lstStyle/>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drink equal   fuel     play   popular   price    relief   talent   tax    woman</a:t>
                      </a:r>
                    </a:p>
                    <a:p>
                      <a:pPr indent="151130" algn="just" hangingPunct="0">
                        <a:lnSpc>
                          <a:spcPts val="1200"/>
                        </a:lnSpc>
                        <a:spcAft>
                          <a:spcPts val="0"/>
                        </a:spcAft>
                      </a:pPr>
                      <a:r>
                        <a:rPr lang="en-US" sz="1800" dirty="0">
                          <a:effectLst/>
                        </a:rPr>
                        <a:t>         </a:t>
                      </a:r>
                      <a:endParaRPr lang="ru-RU" sz="1800" dirty="0">
                        <a:effectLst/>
                        <a:latin typeface="Times"/>
                        <a:ea typeface="Times New Roman"/>
                        <a:cs typeface="Times New Roman"/>
                      </a:endParaRPr>
                    </a:p>
                  </a:txBody>
                  <a:tcPr marL="0" marR="0" marT="0" marB="0"/>
                </a:tc>
                <a:extLst>
                  <a:ext uri="{0D108BD9-81ED-4DB2-BD59-A6C34878D82A}">
                    <a16:rowId xmlns:a16="http://schemas.microsoft.com/office/drawing/2014/main" val="10001"/>
                  </a:ext>
                </a:extLst>
              </a:tr>
              <a:tr h="1489075">
                <a:tc>
                  <a:txBody>
                    <a:bodyPr/>
                    <a:lstStyle/>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F1</a:t>
                      </a:r>
                    </a:p>
                    <a:p>
                      <a:pPr indent="151130" algn="just" hangingPunct="0">
                        <a:lnSpc>
                          <a:spcPts val="1200"/>
                        </a:lnSpc>
                        <a:spcAft>
                          <a:spcPts val="0"/>
                        </a:spcAft>
                      </a:pPr>
                      <a:endParaRPr lang="ru-RU" sz="1800" dirty="0">
                        <a:effectLst/>
                      </a:endParaRPr>
                    </a:p>
                    <a:p>
                      <a:pPr indent="151130" algn="just" hangingPunct="0">
                        <a:lnSpc>
                          <a:spcPts val="1200"/>
                        </a:lnSpc>
                        <a:spcAft>
                          <a:spcPts val="0"/>
                        </a:spcAft>
                      </a:pPr>
                      <a:r>
                        <a:rPr lang="en-US" sz="1800" dirty="0">
                          <a:effectLst/>
                        </a:rPr>
                        <a:t>F2</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F3</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F4</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E1</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E2</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E3</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E4</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H1</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H2</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H3</a:t>
                      </a:r>
                      <a:endParaRPr lang="ru-RU" sz="1800" dirty="0">
                        <a:effectLst/>
                      </a:endParaRPr>
                    </a:p>
                    <a:p>
                      <a:pPr indent="151130" algn="just" hangingPunct="0">
                        <a:lnSpc>
                          <a:spcPts val="1200"/>
                        </a:lnSpc>
                        <a:spcAft>
                          <a:spcPts val="0"/>
                        </a:spcAft>
                      </a:pPr>
                      <a:endParaRPr lang="en-US" sz="1800" dirty="0">
                        <a:effectLst/>
                      </a:endParaRPr>
                    </a:p>
                    <a:p>
                      <a:pPr indent="151130" algn="just" hangingPunct="0">
                        <a:lnSpc>
                          <a:spcPts val="1200"/>
                        </a:lnSpc>
                        <a:spcAft>
                          <a:spcPts val="0"/>
                        </a:spcAft>
                      </a:pPr>
                      <a:r>
                        <a:rPr lang="en-US" sz="1800" dirty="0">
                          <a:effectLst/>
                        </a:rPr>
                        <a:t>H4</a:t>
                      </a:r>
                    </a:p>
                    <a:p>
                      <a:pPr indent="151130" algn="just" hangingPunct="0">
                        <a:lnSpc>
                          <a:spcPts val="1200"/>
                        </a:lnSpc>
                        <a:spcAft>
                          <a:spcPts val="0"/>
                        </a:spcAft>
                      </a:pPr>
                      <a:endParaRPr lang="en-US" sz="1800" dirty="0">
                        <a:effectLst/>
                        <a:latin typeface="Times"/>
                        <a:ea typeface="Times New Roman"/>
                        <a:cs typeface="Times New Roman"/>
                      </a:endParaRPr>
                    </a:p>
                    <a:p>
                      <a:pPr indent="151130" algn="just" hangingPunct="0">
                        <a:lnSpc>
                          <a:spcPts val="1200"/>
                        </a:lnSpc>
                        <a:spcAft>
                          <a:spcPts val="0"/>
                        </a:spcAft>
                      </a:pPr>
                      <a:r>
                        <a:rPr lang="en-US" sz="2400" dirty="0">
                          <a:effectLst/>
                          <a:latin typeface="+mn-lt"/>
                          <a:ea typeface="Times New Roman"/>
                          <a:cs typeface="Times New Roman"/>
                        </a:rPr>
                        <a:t>x</a:t>
                      </a:r>
                      <a:endParaRPr lang="ru-RU" sz="2400" dirty="0">
                        <a:effectLst/>
                        <a:latin typeface="+mn-lt"/>
                        <a:ea typeface="Times New Roman"/>
                        <a:cs typeface="Times New Roman"/>
                      </a:endParaRPr>
                    </a:p>
                  </a:txBody>
                  <a:tcPr marL="0" marR="0" marT="0" marB="0"/>
                </a:tc>
                <a:tc>
                  <a:txBody>
                    <a:bodyPr/>
                    <a:lstStyle/>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1        2       0       1       2         0        0        0        0       2  </a:t>
                      </a:r>
                      <a:endParaRPr lang="ru-RU" sz="2400" dirty="0">
                        <a:effectLst/>
                      </a:endParaRPr>
                    </a:p>
                    <a:p>
                      <a:pPr indent="151130" algn="just" hangingPunct="0">
                        <a:lnSpc>
                          <a:spcPts val="1200"/>
                        </a:lnSpc>
                        <a:spcAft>
                          <a:spcPts val="0"/>
                        </a:spcAft>
                      </a:pPr>
                      <a:r>
                        <a:rPr lang="en-US" sz="2400" dirty="0">
                          <a:effectLst/>
                        </a:rPr>
                        <a:t>    </a:t>
                      </a:r>
                    </a:p>
                    <a:p>
                      <a:pPr indent="151130" algn="just" hangingPunct="0">
                        <a:lnSpc>
                          <a:spcPts val="1200"/>
                        </a:lnSpc>
                        <a:spcAft>
                          <a:spcPts val="0"/>
                        </a:spcAft>
                      </a:pPr>
                      <a:r>
                        <a:rPr lang="en-US" sz="2400" dirty="0">
                          <a:effectLst/>
                        </a:rPr>
                        <a:t>0        0       0       1       0         1        0        2        0       2  </a:t>
                      </a:r>
                      <a:endParaRPr lang="ru-RU" sz="2400" dirty="0">
                        <a:effectLst/>
                      </a:endParaRPr>
                    </a:p>
                    <a:p>
                      <a:pPr indent="151130" algn="just" hangingPunct="0">
                        <a:lnSpc>
                          <a:spcPts val="1200"/>
                        </a:lnSpc>
                        <a:spcAft>
                          <a:spcPts val="0"/>
                        </a:spcAft>
                      </a:pPr>
                      <a:r>
                        <a:rPr lang="en-US" sz="2400" dirty="0">
                          <a:effectLst/>
                        </a:rPr>
                        <a:t>    </a:t>
                      </a:r>
                    </a:p>
                    <a:p>
                      <a:pPr indent="151130" algn="just" hangingPunct="0">
                        <a:lnSpc>
                          <a:spcPts val="1200"/>
                        </a:lnSpc>
                        <a:spcAft>
                          <a:spcPts val="0"/>
                        </a:spcAft>
                      </a:pPr>
                      <a:r>
                        <a:rPr lang="en-US" sz="2400" dirty="0">
                          <a:effectLst/>
                        </a:rPr>
                        <a:t>0        2       0       0       0         0        0        1        0       2</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2        1       0       0       0         2        0        2        0       1</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2        0       1       2       2         0        0        1        0       0</a:t>
                      </a:r>
                      <a:endParaRPr lang="ru-RU" sz="2400" dirty="0">
                        <a:effectLst/>
                      </a:endParaRPr>
                    </a:p>
                    <a:p>
                      <a:pPr indent="151130" algn="just" hangingPunct="0">
                        <a:lnSpc>
                          <a:spcPts val="1200"/>
                        </a:lnSpc>
                        <a:spcAft>
                          <a:spcPts val="0"/>
                        </a:spcAft>
                      </a:pPr>
                      <a:r>
                        <a:rPr lang="en-US" sz="2400" dirty="0">
                          <a:effectLst/>
                        </a:rPr>
                        <a:t> </a:t>
                      </a:r>
                    </a:p>
                    <a:p>
                      <a:pPr indent="151130" algn="just" hangingPunct="0">
                        <a:lnSpc>
                          <a:spcPts val="1200"/>
                        </a:lnSpc>
                        <a:spcAft>
                          <a:spcPts val="0"/>
                        </a:spcAft>
                      </a:pPr>
                      <a:r>
                        <a:rPr lang="en-US" sz="2400" dirty="0">
                          <a:effectLst/>
                        </a:rPr>
                        <a:t>0        1       0       3       2         1        2        0        0       0</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1        0       2       0       1         1        0        3        1       1</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0        1       0       1       1         0        1        1        0       0    </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0        0       2       0       1         2        0        0        2       0</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1        0       2       2       0         2        2        0        0       0</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0        0       1       1       2         1        1        0        2       0</a:t>
                      </a:r>
                      <a:endParaRPr lang="ru-RU" sz="2400" dirty="0">
                        <a:effectLst/>
                      </a:endParaRPr>
                    </a:p>
                    <a:p>
                      <a:pPr indent="151130" algn="just" hangingPunct="0">
                        <a:lnSpc>
                          <a:spcPts val="1200"/>
                        </a:lnSpc>
                        <a:spcAft>
                          <a:spcPts val="0"/>
                        </a:spcAft>
                      </a:pPr>
                      <a:endParaRPr lang="en-US" sz="2400" dirty="0">
                        <a:effectLst/>
                      </a:endParaRPr>
                    </a:p>
                    <a:p>
                      <a:pPr indent="151130" algn="just" hangingPunct="0">
                        <a:lnSpc>
                          <a:spcPts val="1200"/>
                        </a:lnSpc>
                        <a:spcAft>
                          <a:spcPts val="0"/>
                        </a:spcAft>
                      </a:pPr>
                      <a:r>
                        <a:rPr lang="en-US" sz="2400" dirty="0">
                          <a:effectLst/>
                        </a:rPr>
                        <a:t>0        0       1       0       0         2        2        0        2       0</a:t>
                      </a:r>
                    </a:p>
                    <a:p>
                      <a:pPr indent="151130" algn="just" hangingPunct="0">
                        <a:lnSpc>
                          <a:spcPts val="1200"/>
                        </a:lnSpc>
                        <a:spcAft>
                          <a:spcPts val="0"/>
                        </a:spcAft>
                      </a:pPr>
                      <a:endParaRPr lang="en-US" sz="2400" dirty="0">
                        <a:effectLst/>
                        <a:latin typeface="Times"/>
                        <a:ea typeface="Times New Roman"/>
                        <a:cs typeface="Times New Roman"/>
                      </a:endParaRPr>
                    </a:p>
                    <a:p>
                      <a:pPr indent="151130" algn="just" hangingPunct="0">
                        <a:lnSpc>
                          <a:spcPts val="1200"/>
                        </a:lnSpc>
                        <a:spcAft>
                          <a:spcPts val="0"/>
                        </a:spcAft>
                      </a:pPr>
                      <a:r>
                        <a:rPr lang="en-US" sz="2400" dirty="0">
                          <a:effectLst/>
                          <a:latin typeface="Times"/>
                          <a:ea typeface="Times New Roman"/>
                          <a:cs typeface="Times New Roman"/>
                        </a:rPr>
                        <a:t>1       1       2      1      1        0        0       1</a:t>
                      </a:r>
                      <a:r>
                        <a:rPr lang="en-US" sz="2400" baseline="0" dirty="0">
                          <a:effectLst/>
                          <a:latin typeface="Times"/>
                          <a:ea typeface="Times New Roman"/>
                          <a:cs typeface="Times New Roman"/>
                        </a:rPr>
                        <a:t>       0      0</a:t>
                      </a:r>
                      <a:endParaRPr lang="ru-RU" sz="2400" dirty="0">
                        <a:effectLst/>
                        <a:latin typeface="Times"/>
                        <a:ea typeface="Times New Roman"/>
                        <a:cs typeface="Times New Roman"/>
                      </a:endParaRPr>
                    </a:p>
                  </a:txBody>
                  <a:tcPr marL="0" marR="0" marT="0" marB="0"/>
                </a:tc>
                <a:extLst>
                  <a:ext uri="{0D108BD9-81ED-4DB2-BD59-A6C34878D82A}">
                    <a16:rowId xmlns:a16="http://schemas.microsoft.com/office/drawing/2014/main" val="10002"/>
                  </a:ext>
                </a:extLst>
              </a:tr>
            </a:tbl>
          </a:graphicData>
        </a:graphic>
      </p:graphicFrame>
      <p:graphicFrame>
        <p:nvGraphicFramePr>
          <p:cNvPr id="13" name="Таблица 12"/>
          <p:cNvGraphicFramePr>
            <a:graphicFrameLocks noGrp="1"/>
          </p:cNvGraphicFramePr>
          <p:nvPr>
            <p:extLst>
              <p:ext uri="{D42A27DB-BD31-4B8C-83A1-F6EECF244321}">
                <p14:modId xmlns:p14="http://schemas.microsoft.com/office/powerpoint/2010/main" val="1128944037"/>
              </p:ext>
            </p:extLst>
          </p:nvPr>
        </p:nvGraphicFramePr>
        <p:xfrm>
          <a:off x="323528" y="6381328"/>
          <a:ext cx="7704857" cy="365760"/>
        </p:xfrm>
        <a:graphic>
          <a:graphicData uri="http://schemas.openxmlformats.org/drawingml/2006/table">
            <a:tbl>
              <a:tblPr/>
              <a:tblGrid>
                <a:gridCol w="7704857">
                  <a:extLst>
                    <a:ext uri="{9D8B030D-6E8A-4147-A177-3AD203B41FA5}">
                      <a16:colId xmlns:a16="http://schemas.microsoft.com/office/drawing/2014/main" val="20000"/>
                    </a:ext>
                  </a:extLst>
                </a:gridCol>
              </a:tblGrid>
              <a:tr h="149736">
                <a:tc>
                  <a:txBody>
                    <a:bodyPr/>
                    <a:lstStyle/>
                    <a:p>
                      <a:endParaRPr lang="ru-RU"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116611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FB32830-C458-407B-9357-8EF5A343FAA9}"/>
              </a:ext>
            </a:extLst>
          </p:cNvPr>
          <p:cNvSpPr>
            <a:spLocks noGrp="1"/>
          </p:cNvSpPr>
          <p:nvPr>
            <p:ph type="title"/>
          </p:nvPr>
        </p:nvSpPr>
        <p:spPr/>
        <p:txBody>
          <a:bodyPr/>
          <a:lstStyle/>
          <a:p>
            <a:r>
              <a:rPr lang="ru-RU" dirty="0"/>
              <a:t>Изученные понятия</a:t>
            </a:r>
          </a:p>
        </p:txBody>
      </p:sp>
      <p:sp>
        <p:nvSpPr>
          <p:cNvPr id="3" name="Объект 2">
            <a:extLst>
              <a:ext uri="{FF2B5EF4-FFF2-40B4-BE49-F238E27FC236}">
                <a16:creationId xmlns:a16="http://schemas.microsoft.com/office/drawing/2014/main" id="{21A5F237-E6B9-40A2-980D-BB3DF63D10CA}"/>
              </a:ext>
            </a:extLst>
          </p:cNvPr>
          <p:cNvSpPr>
            <a:spLocks noGrp="1"/>
          </p:cNvSpPr>
          <p:nvPr>
            <p:ph idx="1"/>
          </p:nvPr>
        </p:nvSpPr>
        <p:spPr>
          <a:xfrm>
            <a:off x="323528" y="1600201"/>
            <a:ext cx="8712968" cy="4853135"/>
          </a:xfrm>
        </p:spPr>
        <p:txBody>
          <a:bodyPr/>
          <a:lstStyle/>
          <a:p>
            <a:r>
              <a:rPr lang="ru-RU" dirty="0"/>
              <a:t>Подход </a:t>
            </a:r>
            <a:r>
              <a:rPr lang="ru-RU" dirty="0" err="1"/>
              <a:t>Бэйеса</a:t>
            </a:r>
            <a:r>
              <a:rPr lang="ru-RU" dirty="0"/>
              <a:t> к анализу данных</a:t>
            </a:r>
          </a:p>
          <a:p>
            <a:r>
              <a:rPr lang="ru-RU" dirty="0"/>
              <a:t>Классификатор по наивному методу </a:t>
            </a:r>
            <a:r>
              <a:rPr lang="ru-RU" dirty="0" err="1"/>
              <a:t>Бэйеса</a:t>
            </a:r>
            <a:endParaRPr lang="ru-RU" dirty="0"/>
          </a:p>
          <a:p>
            <a:r>
              <a:rPr lang="ru-RU" dirty="0"/>
              <a:t>Локальная независимость</a:t>
            </a:r>
          </a:p>
          <a:p>
            <a:r>
              <a:rPr lang="ru-RU" dirty="0"/>
              <a:t>Модель мешка слов</a:t>
            </a:r>
          </a:p>
          <a:p>
            <a:r>
              <a:rPr lang="ru-RU" dirty="0"/>
              <a:t>Лапласово сглаживание</a:t>
            </a:r>
          </a:p>
          <a:p>
            <a:r>
              <a:rPr lang="ru-RU" dirty="0"/>
              <a:t>Метрики точности: прецизионность </a:t>
            </a:r>
            <a:r>
              <a:rPr lang="ru-RU"/>
              <a:t>и полнота</a:t>
            </a:r>
            <a:endParaRPr lang="ru-RU" dirty="0"/>
          </a:p>
        </p:txBody>
      </p:sp>
      <p:sp>
        <p:nvSpPr>
          <p:cNvPr id="4" name="Нижний колонтитул 3">
            <a:extLst>
              <a:ext uri="{FF2B5EF4-FFF2-40B4-BE49-F238E27FC236}">
                <a16:creationId xmlns:a16="http://schemas.microsoft.com/office/drawing/2014/main" id="{BA032903-1390-4D6C-BB71-A1EB3D66F412}"/>
              </a:ext>
            </a:extLst>
          </p:cNvPr>
          <p:cNvSpPr>
            <a:spLocks noGrp="1"/>
          </p:cNvSpPr>
          <p:nvPr>
            <p:ph type="ftr" sz="quarter" idx="11"/>
          </p:nvPr>
        </p:nvSpPr>
        <p:spPr/>
        <p:txBody>
          <a:bodyPr/>
          <a:lstStyle/>
          <a:p>
            <a:r>
              <a:rPr lang="en-US"/>
              <a:t>BacDataAnalysis_4_2024</a:t>
            </a:r>
            <a:endParaRPr lang="ru-RU" dirty="0"/>
          </a:p>
        </p:txBody>
      </p:sp>
      <p:sp>
        <p:nvSpPr>
          <p:cNvPr id="5" name="Номер слайда 4">
            <a:extLst>
              <a:ext uri="{FF2B5EF4-FFF2-40B4-BE49-F238E27FC236}">
                <a16:creationId xmlns:a16="http://schemas.microsoft.com/office/drawing/2014/main" id="{9AD8EE48-2EF4-41C6-A385-437B60DC2498}"/>
              </a:ext>
            </a:extLst>
          </p:cNvPr>
          <p:cNvSpPr>
            <a:spLocks noGrp="1"/>
          </p:cNvSpPr>
          <p:nvPr>
            <p:ph type="sldNum" sz="quarter" idx="12"/>
          </p:nvPr>
        </p:nvSpPr>
        <p:spPr/>
        <p:txBody>
          <a:bodyPr/>
          <a:lstStyle/>
          <a:p>
            <a:fld id="{61ECE610-52A2-4CD8-8714-1231EAF32547}" type="slidenum">
              <a:rPr lang="ru-RU" smtClean="0"/>
              <a:t>30</a:t>
            </a:fld>
            <a:endParaRPr lang="ru-RU" dirty="0"/>
          </a:p>
        </p:txBody>
      </p:sp>
    </p:spTree>
    <p:extLst>
      <p:ext uri="{BB962C8B-B14F-4D97-AF65-F5344CB8AC3E}">
        <p14:creationId xmlns:p14="http://schemas.microsoft.com/office/powerpoint/2010/main" val="3221366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3980"/>
            <a:ext cx="8754176" cy="490384"/>
          </a:xfrm>
        </p:spPr>
        <p:txBody>
          <a:bodyPr>
            <a:normAutofit fontScale="90000"/>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Naïve Bayes classifier, </a:t>
            </a:r>
            <a:r>
              <a:rPr lang="ru-RU"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2</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3" name="Content Placeholder 2"/>
          <p:cNvSpPr>
            <a:spLocks noGrp="1"/>
          </p:cNvSpPr>
          <p:nvPr>
            <p:ph sz="half" idx="1"/>
          </p:nvPr>
        </p:nvSpPr>
        <p:spPr>
          <a:xfrm>
            <a:off x="107504" y="548680"/>
            <a:ext cx="8928992" cy="6309320"/>
          </a:xfrm>
        </p:spPr>
        <p:txBody>
          <a:bodyPr>
            <a:normAutofit fontScale="92500" lnSpcReduction="10000"/>
          </a:bodyPr>
          <a:lstStyle/>
          <a:p>
            <a:pPr marL="0" lvl="1" indent="0">
              <a:spcBef>
                <a:spcPts val="0"/>
              </a:spcBef>
              <a:buNone/>
            </a:pPr>
            <a:r>
              <a:rPr lang="en-US" dirty="0">
                <a:latin typeface="Times New Roman" panose="02020603050405020304" pitchFamily="18" charset="0"/>
                <a:cs typeface="Times New Roman" panose="02020603050405020304" pitchFamily="18" charset="0"/>
              </a:rPr>
              <a:t>A database of 12</a:t>
            </a:r>
            <a:r>
              <a:rPr lang="en-US" dirty="0">
                <a:latin typeface="Times New Roman" panose="02020603050405020304" pitchFamily="18" charset="0"/>
                <a:cs typeface="Times New Roman" panose="02020603050405020304" pitchFamily="18" charset="0"/>
                <a:sym typeface="Symbol"/>
              </a:rPr>
              <a:t>10</a:t>
            </a:r>
            <a:r>
              <a:rPr lang="en-US" dirty="0">
                <a:latin typeface="Times New Roman" panose="02020603050405020304" pitchFamily="18" charset="0"/>
                <a:cs typeface="Times New Roman" panose="02020603050405020304" pitchFamily="18" charset="0"/>
              </a:rPr>
              <a:t> newspaper article-to-keyword items. Article labels:  F for feminism, E for entertainment, and H for household. </a:t>
            </a:r>
            <a:r>
              <a:rPr lang="en-US" b="1" dirty="0">
                <a:latin typeface="Times New Roman" panose="02020603050405020304" pitchFamily="18" charset="0"/>
                <a:cs typeface="Times New Roman" panose="02020603050405020304" pitchFamily="18" charset="0"/>
              </a:rPr>
              <a:t>Problem: </a:t>
            </a:r>
            <a:r>
              <a:rPr lang="en-US" sz="2800" b="1" dirty="0">
                <a:solidFill>
                  <a:srgbClr val="C00000"/>
                </a:solidFill>
                <a:cs typeface="Times New Roman" panose="02020603050405020304" pitchFamily="18" charset="0"/>
              </a:rPr>
              <a:t>Classify the last item x, of an unknown category.</a:t>
            </a:r>
            <a:endParaRPr lang="ru-RU" sz="2800" b="1" dirty="0">
              <a:solidFill>
                <a:srgbClr val="C00000"/>
              </a:solidFill>
              <a:cs typeface="Times New Roman" panose="02020603050405020304" pitchFamily="18" charset="0"/>
            </a:endParaRPr>
          </a:p>
          <a:p>
            <a:pPr marL="0" lvl="1" indent="0">
              <a:spcBef>
                <a:spcPts val="0"/>
              </a:spcBef>
              <a:buNone/>
            </a:pPr>
            <a:endParaRPr lang="en-US" dirty="0">
              <a:solidFill>
                <a:schemeClr val="tx2"/>
              </a:solidFill>
            </a:endParaRPr>
          </a:p>
          <a:p>
            <a:pPr marL="0" lvl="1" indent="0">
              <a:spcBef>
                <a:spcPts val="0"/>
              </a:spcBef>
              <a:buNone/>
            </a:pPr>
            <a:r>
              <a:rPr lang="en-US" sz="2800" b="1" dirty="0">
                <a:solidFill>
                  <a:schemeClr val="tx2"/>
                </a:solidFill>
              </a:rPr>
              <a:t>Bayesian thinking:</a:t>
            </a:r>
          </a:p>
          <a:p>
            <a:pPr marL="0" lvl="1" indent="0">
              <a:spcBef>
                <a:spcPts val="0"/>
              </a:spcBef>
              <a:buNone/>
            </a:pPr>
            <a:r>
              <a:rPr lang="en-US" dirty="0"/>
              <a:t>Consider the </a:t>
            </a:r>
            <a:r>
              <a:rPr lang="en-US" b="1" dirty="0"/>
              <a:t>prior</a:t>
            </a:r>
            <a:r>
              <a:rPr lang="en-US" dirty="0"/>
              <a:t> situation according to the 12-item database: three classes,</a:t>
            </a:r>
            <a:r>
              <a:rPr lang="en-US" dirty="0">
                <a:solidFill>
                  <a:schemeClr val="tx2"/>
                </a:solidFill>
              </a:rPr>
              <a:t> </a:t>
            </a:r>
            <a:r>
              <a:rPr lang="en-US" b="1" dirty="0">
                <a:solidFill>
                  <a:schemeClr val="tx2"/>
                </a:solidFill>
              </a:rPr>
              <a:t>F,E,</a:t>
            </a:r>
            <a:r>
              <a:rPr lang="en-US" dirty="0">
                <a:solidFill>
                  <a:schemeClr val="tx2"/>
                </a:solidFill>
              </a:rPr>
              <a:t> </a:t>
            </a:r>
            <a:r>
              <a:rPr lang="en-US" dirty="0"/>
              <a:t>and</a:t>
            </a:r>
            <a:r>
              <a:rPr lang="en-US" dirty="0">
                <a:solidFill>
                  <a:schemeClr val="tx2"/>
                </a:solidFill>
              </a:rPr>
              <a:t> </a:t>
            </a:r>
            <a:r>
              <a:rPr lang="en-US" b="1" dirty="0">
                <a:solidFill>
                  <a:schemeClr val="tx2"/>
                </a:solidFill>
              </a:rPr>
              <a:t>H</a:t>
            </a:r>
            <a:r>
              <a:rPr lang="en-US" dirty="0">
                <a:solidFill>
                  <a:schemeClr val="tx2"/>
                </a:solidFill>
              </a:rPr>
              <a:t>, </a:t>
            </a:r>
            <a:r>
              <a:rPr lang="en-US" dirty="0"/>
              <a:t>probabilities of which are </a:t>
            </a:r>
            <a:r>
              <a:rPr lang="en-US" b="1" dirty="0">
                <a:solidFill>
                  <a:schemeClr val="tx2"/>
                </a:solidFill>
              </a:rPr>
              <a:t>p(F)=1/3, p(E)=1/3, p(H)=1/3</a:t>
            </a:r>
            <a:r>
              <a:rPr lang="en-US" dirty="0">
                <a:solidFill>
                  <a:schemeClr val="tx2"/>
                </a:solidFill>
              </a:rPr>
              <a:t>. </a:t>
            </a:r>
            <a:r>
              <a:rPr lang="en-US" dirty="0"/>
              <a:t>Out of the 12 items, each class accounts for 4 of the, leading to 4/12 proportion</a:t>
            </a:r>
            <a:r>
              <a:rPr lang="en-US" dirty="0">
                <a:solidFill>
                  <a:schemeClr val="tx2"/>
                </a:solidFill>
              </a:rPr>
              <a:t>.</a:t>
            </a:r>
          </a:p>
          <a:p>
            <a:pPr marL="0" lvl="1" indent="0">
              <a:spcBef>
                <a:spcPts val="0"/>
              </a:spcBef>
              <a:buNone/>
            </a:pPr>
            <a:endParaRPr lang="en-US" dirty="0">
              <a:solidFill>
                <a:schemeClr val="tx2"/>
              </a:solidFill>
            </a:endParaRPr>
          </a:p>
          <a:p>
            <a:pPr marL="0" lvl="1" indent="0">
              <a:spcBef>
                <a:spcPts val="0"/>
              </a:spcBef>
              <a:buNone/>
            </a:pPr>
            <a:r>
              <a:rPr lang="en-US" dirty="0"/>
              <a:t>Assume we can derive probabilities of </a:t>
            </a:r>
            <a:r>
              <a:rPr lang="en-US" b="1" dirty="0">
                <a:solidFill>
                  <a:schemeClr val="tx2"/>
                </a:solidFill>
              </a:rPr>
              <a:t>x</a:t>
            </a:r>
            <a:r>
              <a:rPr lang="en-US" dirty="0">
                <a:solidFill>
                  <a:schemeClr val="tx2"/>
                </a:solidFill>
              </a:rPr>
              <a:t> </a:t>
            </a:r>
            <a:r>
              <a:rPr lang="en-US" dirty="0"/>
              <a:t>in each of the classes</a:t>
            </a:r>
            <a:r>
              <a:rPr lang="en-US" dirty="0">
                <a:solidFill>
                  <a:schemeClr val="tx2"/>
                </a:solidFill>
              </a:rPr>
              <a:t>, </a:t>
            </a:r>
            <a:r>
              <a:rPr lang="en-US" b="1" dirty="0">
                <a:solidFill>
                  <a:schemeClr val="tx2"/>
                </a:solidFill>
              </a:rPr>
              <a:t>p(</a:t>
            </a:r>
            <a:r>
              <a:rPr lang="en-US" b="1" dirty="0" err="1">
                <a:solidFill>
                  <a:schemeClr val="tx2"/>
                </a:solidFill>
              </a:rPr>
              <a:t>x|F</a:t>
            </a:r>
            <a:r>
              <a:rPr lang="en-US" b="1" dirty="0">
                <a:solidFill>
                  <a:schemeClr val="tx2"/>
                </a:solidFill>
              </a:rPr>
              <a:t>)</a:t>
            </a:r>
            <a:r>
              <a:rPr lang="en-US" dirty="0">
                <a:solidFill>
                  <a:schemeClr val="tx2"/>
                </a:solidFill>
              </a:rPr>
              <a:t>, </a:t>
            </a:r>
            <a:r>
              <a:rPr lang="en-US" b="1" dirty="0">
                <a:solidFill>
                  <a:schemeClr val="tx2"/>
                </a:solidFill>
              </a:rPr>
              <a:t>p(</a:t>
            </a:r>
            <a:r>
              <a:rPr lang="en-US" b="1" dirty="0" err="1">
                <a:solidFill>
                  <a:schemeClr val="tx2"/>
                </a:solidFill>
              </a:rPr>
              <a:t>x|E</a:t>
            </a:r>
            <a:r>
              <a:rPr lang="en-US" b="1" dirty="0">
                <a:solidFill>
                  <a:schemeClr val="tx2"/>
                </a:solidFill>
              </a:rPr>
              <a:t>), p(</a:t>
            </a:r>
            <a:r>
              <a:rPr lang="en-US" b="1" dirty="0" err="1">
                <a:solidFill>
                  <a:schemeClr val="tx2"/>
                </a:solidFill>
              </a:rPr>
              <a:t>x|F</a:t>
            </a:r>
            <a:r>
              <a:rPr lang="en-US" b="1" dirty="0">
                <a:solidFill>
                  <a:schemeClr val="tx2"/>
                </a:solidFill>
              </a:rPr>
              <a:t>)</a:t>
            </a:r>
            <a:r>
              <a:rPr lang="en-US" dirty="0">
                <a:solidFill>
                  <a:schemeClr val="tx2"/>
                </a:solidFill>
              </a:rPr>
              <a:t> </a:t>
            </a:r>
            <a:r>
              <a:rPr lang="en-US" dirty="0"/>
              <a:t>from the database</a:t>
            </a:r>
            <a:r>
              <a:rPr lang="en-US" dirty="0">
                <a:solidFill>
                  <a:schemeClr val="tx2"/>
                </a:solidFill>
              </a:rPr>
              <a:t>. </a:t>
            </a:r>
            <a:r>
              <a:rPr lang="en-US" dirty="0"/>
              <a:t>Then the posterior probabilities of the classes will be proportional to the products (Bayes theorem):</a:t>
            </a:r>
          </a:p>
          <a:p>
            <a:pPr marL="0" lvl="1" indent="0">
              <a:spcBef>
                <a:spcPts val="0"/>
              </a:spcBef>
              <a:buNone/>
            </a:pPr>
            <a:endParaRPr lang="en-US" dirty="0"/>
          </a:p>
          <a:p>
            <a:pPr marL="0" lvl="1" indent="0">
              <a:spcBef>
                <a:spcPts val="0"/>
              </a:spcBef>
              <a:buNone/>
            </a:pPr>
            <a:r>
              <a:rPr lang="en-US" b="1" dirty="0">
                <a:solidFill>
                  <a:schemeClr val="tx2"/>
                </a:solidFill>
              </a:rPr>
              <a:t>                     P(</a:t>
            </a:r>
            <a:r>
              <a:rPr lang="en-US" b="1" dirty="0" err="1">
                <a:solidFill>
                  <a:schemeClr val="tx2"/>
                </a:solidFill>
              </a:rPr>
              <a:t>F|x</a:t>
            </a:r>
            <a:r>
              <a:rPr lang="en-US" b="1" dirty="0">
                <a:solidFill>
                  <a:schemeClr val="tx2"/>
                </a:solidFill>
              </a:rPr>
              <a:t>)=p(</a:t>
            </a:r>
            <a:r>
              <a:rPr lang="en-US" b="1" dirty="0" err="1">
                <a:solidFill>
                  <a:schemeClr val="tx2"/>
                </a:solidFill>
              </a:rPr>
              <a:t>x|F</a:t>
            </a:r>
            <a:r>
              <a:rPr lang="en-US" b="1" dirty="0">
                <a:solidFill>
                  <a:schemeClr val="tx2"/>
                </a:solidFill>
              </a:rPr>
              <a:t>)p(F), P(</a:t>
            </a:r>
            <a:r>
              <a:rPr lang="en-US" b="1" dirty="0" err="1">
                <a:solidFill>
                  <a:schemeClr val="tx2"/>
                </a:solidFill>
              </a:rPr>
              <a:t>E|x</a:t>
            </a:r>
            <a:r>
              <a:rPr lang="en-US" b="1" dirty="0">
                <a:solidFill>
                  <a:schemeClr val="tx2"/>
                </a:solidFill>
              </a:rPr>
              <a:t>)=p(</a:t>
            </a:r>
            <a:r>
              <a:rPr lang="en-US" b="1" dirty="0" err="1">
                <a:solidFill>
                  <a:schemeClr val="tx2"/>
                </a:solidFill>
              </a:rPr>
              <a:t>x|E</a:t>
            </a:r>
            <a:r>
              <a:rPr lang="en-US" b="1" dirty="0">
                <a:solidFill>
                  <a:schemeClr val="tx2"/>
                </a:solidFill>
              </a:rPr>
              <a:t>)p(E), P(</a:t>
            </a:r>
            <a:r>
              <a:rPr lang="en-US" b="1" dirty="0" err="1">
                <a:solidFill>
                  <a:schemeClr val="tx2"/>
                </a:solidFill>
              </a:rPr>
              <a:t>H|x</a:t>
            </a:r>
            <a:r>
              <a:rPr lang="en-US" b="1" dirty="0">
                <a:solidFill>
                  <a:schemeClr val="tx2"/>
                </a:solidFill>
              </a:rPr>
              <a:t>)=p(</a:t>
            </a:r>
            <a:r>
              <a:rPr lang="en-US" b="1" dirty="0" err="1">
                <a:solidFill>
                  <a:schemeClr val="tx2"/>
                </a:solidFill>
              </a:rPr>
              <a:t>x|H</a:t>
            </a:r>
            <a:r>
              <a:rPr lang="en-US" b="1" dirty="0">
                <a:solidFill>
                  <a:schemeClr val="tx2"/>
                </a:solidFill>
              </a:rPr>
              <a:t>)p(H). </a:t>
            </a:r>
          </a:p>
          <a:p>
            <a:pPr marL="0" lvl="1" indent="0">
              <a:spcAft>
                <a:spcPts val="600"/>
              </a:spcAft>
              <a:buNone/>
            </a:pPr>
            <a:endParaRPr lang="en-US" sz="2800" b="1" dirty="0">
              <a:solidFill>
                <a:schemeClr val="tx2"/>
              </a:solidFill>
            </a:endParaRPr>
          </a:p>
          <a:p>
            <a:pPr marL="0" lvl="1" indent="0">
              <a:spcBef>
                <a:spcPts val="0"/>
              </a:spcBef>
              <a:buNone/>
            </a:pPr>
            <a:r>
              <a:rPr lang="ru-RU" sz="2800" b="1" dirty="0" err="1">
                <a:solidFill>
                  <a:schemeClr val="tx2"/>
                </a:solidFill>
              </a:rPr>
              <a:t>Бэйесово</a:t>
            </a:r>
            <a:r>
              <a:rPr lang="ru-RU" sz="2800" b="1" dirty="0">
                <a:solidFill>
                  <a:schemeClr val="tx2"/>
                </a:solidFill>
              </a:rPr>
              <a:t> правило:</a:t>
            </a:r>
            <a:endParaRPr lang="en-US" sz="2800" b="1" dirty="0">
              <a:solidFill>
                <a:schemeClr val="tx2"/>
              </a:solidFill>
            </a:endParaRPr>
          </a:p>
          <a:p>
            <a:pPr marL="0" lvl="1" indent="0">
              <a:spcBef>
                <a:spcPts val="0"/>
              </a:spcBef>
              <a:buNone/>
            </a:pPr>
            <a:r>
              <a:rPr lang="ru-RU" sz="2800" b="1" dirty="0"/>
              <a:t>Отнести</a:t>
            </a:r>
            <a:r>
              <a:rPr lang="en-US" sz="2800" b="1" dirty="0"/>
              <a:t> </a:t>
            </a:r>
            <a:r>
              <a:rPr lang="en-US" sz="2800" b="1" dirty="0">
                <a:solidFill>
                  <a:schemeClr val="tx2"/>
                </a:solidFill>
              </a:rPr>
              <a:t>x </a:t>
            </a:r>
            <a:r>
              <a:rPr lang="ru-RU" sz="2800" b="1" dirty="0">
                <a:solidFill>
                  <a:schemeClr val="tx2"/>
                </a:solidFill>
              </a:rPr>
              <a:t>к </a:t>
            </a:r>
            <a:r>
              <a:rPr lang="ru-RU" sz="2800" b="1" dirty="0"/>
              <a:t>категории с максимальной </a:t>
            </a:r>
            <a:r>
              <a:rPr lang="ru-RU" sz="2800" b="1" dirty="0" err="1"/>
              <a:t>постериорной</a:t>
            </a:r>
            <a:r>
              <a:rPr lang="ru-RU" sz="2800" b="1" dirty="0"/>
              <a:t> вероятностью</a:t>
            </a:r>
            <a:r>
              <a:rPr lang="en-US" sz="2800" b="1" dirty="0"/>
              <a:t>.</a:t>
            </a:r>
          </a:p>
        </p:txBody>
      </p:sp>
      <p:sp>
        <p:nvSpPr>
          <p:cNvPr id="4" name="Нижний колонтитул 3"/>
          <p:cNvSpPr>
            <a:spLocks noGrp="1"/>
          </p:cNvSpPr>
          <p:nvPr>
            <p:ph type="ftr" sz="quarter" idx="11"/>
          </p:nvPr>
        </p:nvSpPr>
        <p:spPr/>
        <p:txBody>
          <a:bodyPr/>
          <a:lstStyle/>
          <a:p>
            <a:r>
              <a:rPr lang="en-US"/>
              <a:t>BacDataAnalysis_4_2024</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t>4</a:t>
            </a:fld>
            <a:endParaRPr lang="ru-RU"/>
          </a:p>
        </p:txBody>
      </p:sp>
    </p:spTree>
    <p:extLst>
      <p:ext uri="{BB962C8B-B14F-4D97-AF65-F5344CB8AC3E}">
        <p14:creationId xmlns:p14="http://schemas.microsoft.com/office/powerpoint/2010/main" val="445930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3980"/>
            <a:ext cx="8754176" cy="490384"/>
          </a:xfrm>
        </p:spPr>
        <p:txBody>
          <a:bodyPr>
            <a:normAutofit fontScale="90000"/>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Naïve Bayes classifier, </a:t>
            </a:r>
            <a:r>
              <a:rPr lang="ru-RU"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3</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3" name="Content Placeholder 2"/>
          <p:cNvSpPr>
            <a:spLocks noGrp="1"/>
          </p:cNvSpPr>
          <p:nvPr>
            <p:ph sz="half" idx="1"/>
          </p:nvPr>
        </p:nvSpPr>
        <p:spPr>
          <a:xfrm>
            <a:off x="107504" y="548680"/>
            <a:ext cx="8928992" cy="6309320"/>
          </a:xfrm>
        </p:spPr>
        <p:txBody>
          <a:bodyPr>
            <a:normAutofit/>
          </a:bodyPr>
          <a:lstStyle/>
          <a:p>
            <a:pPr marL="0" lvl="1" indent="0">
              <a:spcBef>
                <a:spcPts val="0"/>
              </a:spcBef>
              <a:buNone/>
            </a:pPr>
            <a:r>
              <a:rPr lang="en-US" dirty="0">
                <a:latin typeface="Times New Roman" panose="02020603050405020304" pitchFamily="18" charset="0"/>
                <a:cs typeface="Times New Roman" panose="02020603050405020304" pitchFamily="18" charset="0"/>
              </a:rPr>
              <a:t>A database of 12</a:t>
            </a:r>
            <a:r>
              <a:rPr lang="en-US" dirty="0">
                <a:latin typeface="Times New Roman" panose="02020603050405020304" pitchFamily="18" charset="0"/>
                <a:cs typeface="Times New Roman" panose="02020603050405020304" pitchFamily="18" charset="0"/>
                <a:sym typeface="Symbol"/>
              </a:rPr>
              <a:t>10</a:t>
            </a:r>
            <a:r>
              <a:rPr lang="en-US" dirty="0">
                <a:latin typeface="Times New Roman" panose="02020603050405020304" pitchFamily="18" charset="0"/>
                <a:cs typeface="Times New Roman" panose="02020603050405020304" pitchFamily="18" charset="0"/>
              </a:rPr>
              <a:t> newspaper article-to-keyword items. Article labels:  F for feminism, E for entertainment, and H for household. </a:t>
            </a:r>
            <a:r>
              <a:rPr lang="en-US" b="1" dirty="0">
                <a:latin typeface="Times New Roman" panose="02020603050405020304" pitchFamily="18" charset="0"/>
                <a:cs typeface="Times New Roman" panose="02020603050405020304" pitchFamily="18" charset="0"/>
              </a:rPr>
              <a:t>Problem: </a:t>
            </a:r>
            <a:r>
              <a:rPr lang="en-US" sz="2800" b="1" dirty="0">
                <a:solidFill>
                  <a:srgbClr val="C00000"/>
                </a:solidFill>
                <a:cs typeface="Times New Roman" panose="02020603050405020304" pitchFamily="18" charset="0"/>
              </a:rPr>
              <a:t>Classify the last item x, of an unknown category.</a:t>
            </a:r>
            <a:endParaRPr lang="ru-RU" sz="2800" b="1" dirty="0">
              <a:solidFill>
                <a:srgbClr val="C00000"/>
              </a:solidFill>
              <a:cs typeface="Times New Roman" panose="02020603050405020304" pitchFamily="18" charset="0"/>
            </a:endParaRPr>
          </a:p>
          <a:p>
            <a:pPr marL="0" lvl="1" indent="0">
              <a:spcBef>
                <a:spcPts val="0"/>
              </a:spcBef>
              <a:buNone/>
            </a:pPr>
            <a:endParaRPr lang="en-US" dirty="0">
              <a:solidFill>
                <a:schemeClr val="tx2"/>
              </a:solidFill>
            </a:endParaRPr>
          </a:p>
          <a:p>
            <a:pPr marL="0" lvl="1" indent="0">
              <a:spcBef>
                <a:spcPts val="0"/>
              </a:spcBef>
              <a:buNone/>
            </a:pPr>
            <a:r>
              <a:rPr lang="en-US" sz="2800" b="1" dirty="0">
                <a:solidFill>
                  <a:schemeClr val="tx2"/>
                </a:solidFill>
              </a:rPr>
              <a:t>Bayesian solution: </a:t>
            </a:r>
          </a:p>
          <a:p>
            <a:pPr marL="0" lvl="1" indent="0">
              <a:spcBef>
                <a:spcPts val="0"/>
              </a:spcBef>
              <a:buNone/>
            </a:pPr>
            <a:endParaRPr lang="en-US" sz="2800" b="1" dirty="0">
              <a:solidFill>
                <a:schemeClr val="tx2"/>
              </a:solidFill>
            </a:endParaRPr>
          </a:p>
          <a:p>
            <a:pPr marL="0" lvl="1" indent="0">
              <a:spcBef>
                <a:spcPts val="0"/>
              </a:spcBef>
              <a:buNone/>
            </a:pPr>
            <a:r>
              <a:rPr lang="ru-RU" sz="2800" b="1" dirty="0"/>
              <a:t>Отнести</a:t>
            </a:r>
            <a:r>
              <a:rPr lang="en-US" sz="2800" b="1" dirty="0"/>
              <a:t> </a:t>
            </a:r>
            <a:r>
              <a:rPr lang="en-US" sz="2800" b="1" dirty="0">
                <a:solidFill>
                  <a:schemeClr val="tx2"/>
                </a:solidFill>
              </a:rPr>
              <a:t>x </a:t>
            </a:r>
            <a:r>
              <a:rPr lang="ru-RU" sz="2800" b="1" dirty="0"/>
              <a:t>категории с максимальной </a:t>
            </a:r>
            <a:r>
              <a:rPr lang="ru-RU" sz="2800" b="1" dirty="0" err="1"/>
              <a:t>постериорной</a:t>
            </a:r>
            <a:r>
              <a:rPr lang="ru-RU" sz="2800" b="1" dirty="0"/>
              <a:t> вероятностью </a:t>
            </a:r>
          </a:p>
          <a:p>
            <a:pPr marL="0" lvl="1" indent="0">
              <a:spcBef>
                <a:spcPts val="0"/>
              </a:spcBef>
              <a:buNone/>
            </a:pPr>
            <a:r>
              <a:rPr lang="en-US" sz="2800" b="1" dirty="0">
                <a:solidFill>
                  <a:schemeClr val="tx2"/>
                </a:solidFill>
              </a:rPr>
              <a:t>P(</a:t>
            </a:r>
            <a:r>
              <a:rPr lang="en-US" sz="2800" b="1" dirty="0" err="1">
                <a:solidFill>
                  <a:schemeClr val="tx2"/>
                </a:solidFill>
              </a:rPr>
              <a:t>F,x</a:t>
            </a:r>
            <a:r>
              <a:rPr lang="en-US" sz="2800" b="1" dirty="0">
                <a:solidFill>
                  <a:schemeClr val="tx2"/>
                </a:solidFill>
              </a:rPr>
              <a:t>)=p(</a:t>
            </a:r>
            <a:r>
              <a:rPr lang="en-US" sz="2800" b="1" dirty="0" err="1">
                <a:solidFill>
                  <a:schemeClr val="tx2"/>
                </a:solidFill>
              </a:rPr>
              <a:t>x|F</a:t>
            </a:r>
            <a:r>
              <a:rPr lang="en-US" sz="2800" b="1" dirty="0">
                <a:solidFill>
                  <a:schemeClr val="tx2"/>
                </a:solidFill>
              </a:rPr>
              <a:t>)p(F), P(</a:t>
            </a:r>
            <a:r>
              <a:rPr lang="en-US" sz="2800" b="1" dirty="0" err="1">
                <a:solidFill>
                  <a:schemeClr val="tx2"/>
                </a:solidFill>
              </a:rPr>
              <a:t>E,x</a:t>
            </a:r>
            <a:r>
              <a:rPr lang="en-US" sz="2800" b="1" dirty="0">
                <a:solidFill>
                  <a:schemeClr val="tx2"/>
                </a:solidFill>
              </a:rPr>
              <a:t>)=p(</a:t>
            </a:r>
            <a:r>
              <a:rPr lang="en-US" sz="2800" b="1" dirty="0" err="1">
                <a:solidFill>
                  <a:schemeClr val="tx2"/>
                </a:solidFill>
              </a:rPr>
              <a:t>x|E</a:t>
            </a:r>
            <a:r>
              <a:rPr lang="en-US" sz="2800" b="1" dirty="0">
                <a:solidFill>
                  <a:schemeClr val="tx2"/>
                </a:solidFill>
              </a:rPr>
              <a:t>)p(E), P(</a:t>
            </a:r>
            <a:r>
              <a:rPr lang="en-US" sz="2800" b="1" dirty="0" err="1">
                <a:solidFill>
                  <a:schemeClr val="tx2"/>
                </a:solidFill>
              </a:rPr>
              <a:t>H,x</a:t>
            </a:r>
            <a:r>
              <a:rPr lang="en-US" sz="2800" b="1" dirty="0">
                <a:solidFill>
                  <a:schemeClr val="tx2"/>
                </a:solidFill>
              </a:rPr>
              <a:t>)=p(</a:t>
            </a:r>
            <a:r>
              <a:rPr lang="en-US" sz="2800" b="1" dirty="0" err="1">
                <a:solidFill>
                  <a:schemeClr val="tx2"/>
                </a:solidFill>
              </a:rPr>
              <a:t>x|H</a:t>
            </a:r>
            <a:r>
              <a:rPr lang="en-US" sz="2800" b="1" dirty="0">
                <a:solidFill>
                  <a:schemeClr val="tx2"/>
                </a:solidFill>
              </a:rPr>
              <a:t>)p(H). </a:t>
            </a:r>
          </a:p>
          <a:p>
            <a:pPr marL="0" lvl="1" indent="0">
              <a:spcBef>
                <a:spcPts val="0"/>
              </a:spcBef>
              <a:buNone/>
            </a:pPr>
            <a:endParaRPr lang="en-US" sz="2800" dirty="0">
              <a:solidFill>
                <a:schemeClr val="tx2"/>
              </a:solidFill>
            </a:endParaRPr>
          </a:p>
          <a:p>
            <a:pPr marL="0" lvl="1" indent="0">
              <a:spcBef>
                <a:spcPts val="0"/>
              </a:spcBef>
              <a:buNone/>
            </a:pPr>
            <a:r>
              <a:rPr lang="ru-RU" sz="3200" b="1" dirty="0">
                <a:solidFill>
                  <a:schemeClr val="tx2"/>
                </a:solidFill>
              </a:rPr>
              <a:t>Загвоздка</a:t>
            </a:r>
            <a:r>
              <a:rPr lang="en-US" sz="3200" b="1" dirty="0">
                <a:solidFill>
                  <a:schemeClr val="tx2"/>
                </a:solidFill>
              </a:rPr>
              <a:t>:</a:t>
            </a:r>
            <a:r>
              <a:rPr lang="en-US" sz="3200" dirty="0">
                <a:solidFill>
                  <a:schemeClr val="tx2"/>
                </a:solidFill>
              </a:rPr>
              <a:t> </a:t>
            </a:r>
            <a:r>
              <a:rPr lang="ru-RU" sz="3200" dirty="0"/>
              <a:t>Откуда брать вероятности х,</a:t>
            </a:r>
            <a:r>
              <a:rPr lang="en-US" sz="3200" dirty="0">
                <a:solidFill>
                  <a:schemeClr val="tx2"/>
                </a:solidFill>
              </a:rPr>
              <a:t> </a:t>
            </a:r>
            <a:r>
              <a:rPr lang="en-US" sz="3200" b="1" dirty="0">
                <a:solidFill>
                  <a:schemeClr val="tx2"/>
                </a:solidFill>
              </a:rPr>
              <a:t>p(</a:t>
            </a:r>
            <a:r>
              <a:rPr lang="en-US" sz="3200" b="1" dirty="0" err="1">
                <a:solidFill>
                  <a:schemeClr val="tx2"/>
                </a:solidFill>
              </a:rPr>
              <a:t>x|F</a:t>
            </a:r>
            <a:r>
              <a:rPr lang="en-US" sz="3200" b="1" dirty="0">
                <a:solidFill>
                  <a:schemeClr val="tx2"/>
                </a:solidFill>
              </a:rPr>
              <a:t>)</a:t>
            </a:r>
            <a:r>
              <a:rPr lang="en-US" sz="3200" dirty="0">
                <a:solidFill>
                  <a:schemeClr val="tx2"/>
                </a:solidFill>
              </a:rPr>
              <a:t>, </a:t>
            </a:r>
            <a:r>
              <a:rPr lang="en-US" sz="3200" b="1" dirty="0">
                <a:solidFill>
                  <a:schemeClr val="tx2"/>
                </a:solidFill>
              </a:rPr>
              <a:t>p(</a:t>
            </a:r>
            <a:r>
              <a:rPr lang="en-US" sz="3200" b="1" dirty="0" err="1">
                <a:solidFill>
                  <a:schemeClr val="tx2"/>
                </a:solidFill>
              </a:rPr>
              <a:t>x|E</a:t>
            </a:r>
            <a:r>
              <a:rPr lang="en-US" sz="3200" b="1" dirty="0">
                <a:solidFill>
                  <a:schemeClr val="tx2"/>
                </a:solidFill>
              </a:rPr>
              <a:t>), p(</a:t>
            </a:r>
            <a:r>
              <a:rPr lang="en-US" sz="3200" b="1" dirty="0" err="1">
                <a:solidFill>
                  <a:schemeClr val="tx2"/>
                </a:solidFill>
              </a:rPr>
              <a:t>x|H</a:t>
            </a:r>
            <a:r>
              <a:rPr lang="en-US" sz="3200" b="1" dirty="0">
                <a:solidFill>
                  <a:schemeClr val="tx2"/>
                </a:solidFill>
              </a:rPr>
              <a:t>)</a:t>
            </a:r>
            <a:r>
              <a:rPr lang="en-US" sz="3200" dirty="0"/>
              <a:t>?</a:t>
            </a:r>
            <a:endParaRPr lang="en-US" sz="3200" b="1" dirty="0"/>
          </a:p>
        </p:txBody>
      </p:sp>
      <p:sp>
        <p:nvSpPr>
          <p:cNvPr id="4" name="Нижний колонтитул 3"/>
          <p:cNvSpPr>
            <a:spLocks noGrp="1"/>
          </p:cNvSpPr>
          <p:nvPr>
            <p:ph type="ftr" sz="quarter" idx="11"/>
          </p:nvPr>
        </p:nvSpPr>
        <p:spPr/>
        <p:txBody>
          <a:bodyPr/>
          <a:lstStyle/>
          <a:p>
            <a:r>
              <a:rPr lang="en-US"/>
              <a:t>BacDataAnalysis_4_2024</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t>5</a:t>
            </a:fld>
            <a:endParaRPr lang="ru-RU"/>
          </a:p>
        </p:txBody>
      </p:sp>
    </p:spTree>
    <p:extLst>
      <p:ext uri="{BB962C8B-B14F-4D97-AF65-F5344CB8AC3E}">
        <p14:creationId xmlns:p14="http://schemas.microsoft.com/office/powerpoint/2010/main" val="1074498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3980"/>
            <a:ext cx="8754176" cy="490384"/>
          </a:xfrm>
        </p:spPr>
        <p:txBody>
          <a:bodyPr>
            <a:normAutofit fontScale="90000"/>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Naïve Bayes classifier, </a:t>
            </a:r>
            <a:r>
              <a:rPr lang="ru-RU"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4</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3" name="Content Placeholder 2"/>
          <p:cNvSpPr>
            <a:spLocks noGrp="1"/>
          </p:cNvSpPr>
          <p:nvPr>
            <p:ph sz="half" idx="1"/>
          </p:nvPr>
        </p:nvSpPr>
        <p:spPr>
          <a:xfrm>
            <a:off x="107504" y="548680"/>
            <a:ext cx="8928992" cy="6309320"/>
          </a:xfrm>
        </p:spPr>
        <p:txBody>
          <a:bodyPr>
            <a:normAutofit/>
          </a:bodyPr>
          <a:lstStyle/>
          <a:p>
            <a:pPr marL="0" lvl="1" indent="0">
              <a:spcBef>
                <a:spcPts val="0"/>
              </a:spcBef>
              <a:buNone/>
            </a:pPr>
            <a:r>
              <a:rPr lang="en-US" sz="3200" b="1" dirty="0">
                <a:solidFill>
                  <a:schemeClr val="tx2"/>
                </a:solidFill>
              </a:rPr>
              <a:t>Caveat:</a:t>
            </a:r>
            <a:r>
              <a:rPr lang="en-US" sz="3200" dirty="0">
                <a:solidFill>
                  <a:schemeClr val="tx2"/>
                </a:solidFill>
              </a:rPr>
              <a:t> </a:t>
            </a:r>
            <a:r>
              <a:rPr lang="en-US" sz="3200" dirty="0"/>
              <a:t>How can we derive probabilities of </a:t>
            </a:r>
            <a:r>
              <a:rPr lang="en-US" sz="3200" b="1" dirty="0">
                <a:solidFill>
                  <a:schemeClr val="tx2"/>
                </a:solidFill>
              </a:rPr>
              <a:t>x</a:t>
            </a:r>
            <a:r>
              <a:rPr lang="en-US" sz="3200" dirty="0">
                <a:solidFill>
                  <a:schemeClr val="tx2"/>
                </a:solidFill>
              </a:rPr>
              <a:t> </a:t>
            </a:r>
            <a:r>
              <a:rPr lang="en-US" sz="3200" dirty="0"/>
              <a:t>in each of the classes</a:t>
            </a:r>
            <a:r>
              <a:rPr lang="en-US" sz="3200" dirty="0">
                <a:solidFill>
                  <a:schemeClr val="tx2"/>
                </a:solidFill>
              </a:rPr>
              <a:t>, </a:t>
            </a:r>
            <a:r>
              <a:rPr lang="en-US" sz="3200" b="1" dirty="0">
                <a:solidFill>
                  <a:schemeClr val="tx2"/>
                </a:solidFill>
              </a:rPr>
              <a:t>p(</a:t>
            </a:r>
            <a:r>
              <a:rPr lang="en-US" sz="3200" b="1" dirty="0" err="1">
                <a:solidFill>
                  <a:schemeClr val="tx2"/>
                </a:solidFill>
              </a:rPr>
              <a:t>x|F</a:t>
            </a:r>
            <a:r>
              <a:rPr lang="en-US" sz="3200" b="1" dirty="0">
                <a:solidFill>
                  <a:schemeClr val="tx2"/>
                </a:solidFill>
              </a:rPr>
              <a:t>)</a:t>
            </a:r>
            <a:r>
              <a:rPr lang="en-US" sz="3200" dirty="0">
                <a:solidFill>
                  <a:schemeClr val="tx2"/>
                </a:solidFill>
              </a:rPr>
              <a:t>, </a:t>
            </a:r>
            <a:r>
              <a:rPr lang="en-US" sz="3200" b="1" dirty="0">
                <a:solidFill>
                  <a:schemeClr val="tx2"/>
                </a:solidFill>
              </a:rPr>
              <a:t>p(</a:t>
            </a:r>
            <a:r>
              <a:rPr lang="en-US" sz="3200" b="1" dirty="0" err="1">
                <a:solidFill>
                  <a:schemeClr val="tx2"/>
                </a:solidFill>
              </a:rPr>
              <a:t>x|E</a:t>
            </a:r>
            <a:r>
              <a:rPr lang="en-US" sz="3200" b="1" dirty="0">
                <a:solidFill>
                  <a:schemeClr val="tx2"/>
                </a:solidFill>
              </a:rPr>
              <a:t>), p(</a:t>
            </a:r>
            <a:r>
              <a:rPr lang="en-US" sz="3200" b="1" dirty="0" err="1">
                <a:solidFill>
                  <a:schemeClr val="tx2"/>
                </a:solidFill>
              </a:rPr>
              <a:t>x|H</a:t>
            </a:r>
            <a:r>
              <a:rPr lang="en-US" sz="3200" b="1" dirty="0">
                <a:solidFill>
                  <a:schemeClr val="tx2"/>
                </a:solidFill>
              </a:rPr>
              <a:t>)</a:t>
            </a:r>
            <a:r>
              <a:rPr lang="en-US" sz="3200" dirty="0">
                <a:solidFill>
                  <a:schemeClr val="tx2"/>
                </a:solidFill>
              </a:rPr>
              <a:t> </a:t>
            </a:r>
            <a:r>
              <a:rPr lang="en-US" sz="3200" dirty="0"/>
              <a:t>from the database?</a:t>
            </a:r>
          </a:p>
          <a:p>
            <a:pPr marL="0" lvl="1" indent="0">
              <a:spcBef>
                <a:spcPts val="0"/>
              </a:spcBef>
              <a:buNone/>
            </a:pPr>
            <a:endParaRPr lang="en-US" sz="3200" b="1" dirty="0"/>
          </a:p>
          <a:p>
            <a:pPr marL="0" lvl="1" indent="0">
              <a:spcBef>
                <a:spcPts val="0"/>
              </a:spcBef>
              <a:buNone/>
            </a:pPr>
            <a:r>
              <a:rPr lang="ru-RU" sz="4000" b="1" dirty="0"/>
              <a:t>             Универсальный совет: </a:t>
            </a:r>
          </a:p>
          <a:p>
            <a:pPr marL="0" lvl="1" indent="0">
              <a:spcBef>
                <a:spcPts val="0"/>
              </a:spcBef>
              <a:buNone/>
            </a:pPr>
            <a:r>
              <a:rPr lang="ru-RU" sz="4000" b="1" dirty="0"/>
              <a:t>                будьте наивными</a:t>
            </a:r>
            <a:r>
              <a:rPr lang="en-US" sz="4000" b="1" dirty="0"/>
              <a:t>! </a:t>
            </a:r>
          </a:p>
          <a:p>
            <a:pPr marL="0" lvl="1" indent="0">
              <a:spcBef>
                <a:spcPts val="0"/>
              </a:spcBef>
              <a:buNone/>
            </a:pPr>
            <a:r>
              <a:rPr lang="ru-RU" sz="3200" b="1" dirty="0"/>
              <a:t>Природа благоприятствует наивным.</a:t>
            </a:r>
            <a:r>
              <a:rPr lang="en-US" sz="3200" b="1" dirty="0"/>
              <a:t> </a:t>
            </a:r>
            <a:r>
              <a:rPr lang="ru-RU" sz="3200" b="1" dirty="0">
                <a:solidFill>
                  <a:schemeClr val="tx2"/>
                </a:solidFill>
              </a:rPr>
              <a:t>Аналогичные </a:t>
            </a:r>
            <a:r>
              <a:rPr lang="en-US" sz="3200" b="1" dirty="0">
                <a:solidFill>
                  <a:schemeClr val="tx2"/>
                </a:solidFill>
              </a:rPr>
              <a:t>: </a:t>
            </a:r>
            <a:r>
              <a:rPr lang="ru-RU" sz="3200" b="1" dirty="0">
                <a:solidFill>
                  <a:schemeClr val="tx2"/>
                </a:solidFill>
              </a:rPr>
              <a:t>Лезвие Оккама</a:t>
            </a:r>
            <a:r>
              <a:rPr lang="en-US" sz="3200" b="1" dirty="0">
                <a:solidFill>
                  <a:schemeClr val="tx2"/>
                </a:solidFill>
              </a:rPr>
              <a:t>, </a:t>
            </a:r>
            <a:r>
              <a:rPr lang="ru-RU" sz="3200" b="1" dirty="0">
                <a:solidFill>
                  <a:schemeClr val="tx2"/>
                </a:solidFill>
              </a:rPr>
              <a:t>Максимальная</a:t>
            </a:r>
            <a:r>
              <a:rPr lang="en-US" sz="3200" b="1" dirty="0">
                <a:solidFill>
                  <a:schemeClr val="tx2"/>
                </a:solidFill>
              </a:rPr>
              <a:t> </a:t>
            </a:r>
            <a:r>
              <a:rPr lang="ru-RU" sz="3200" b="1" dirty="0">
                <a:solidFill>
                  <a:schemeClr val="tx2"/>
                </a:solidFill>
              </a:rPr>
              <a:t>экономия</a:t>
            </a:r>
            <a:r>
              <a:rPr lang="en-US" sz="3200" b="1" dirty="0">
                <a:solidFill>
                  <a:schemeClr val="tx2"/>
                </a:solidFill>
              </a:rPr>
              <a:t>, Minimum length, Maximum likelihood.</a:t>
            </a:r>
            <a:endParaRPr lang="ru-RU" sz="3200" b="1" dirty="0">
              <a:solidFill>
                <a:schemeClr val="tx2"/>
              </a:solidFill>
            </a:endParaRPr>
          </a:p>
          <a:p>
            <a:pPr marL="0" lvl="1" indent="0">
              <a:spcBef>
                <a:spcPts val="0"/>
              </a:spcBef>
              <a:buNone/>
            </a:pPr>
            <a:endParaRPr lang="ru-RU" sz="3200" b="1" dirty="0">
              <a:solidFill>
                <a:schemeClr val="tx2"/>
              </a:solidFill>
            </a:endParaRPr>
          </a:p>
          <a:p>
            <a:pPr marL="0" lvl="1" indent="0">
              <a:spcBef>
                <a:spcPts val="0"/>
              </a:spcBef>
              <a:buNone/>
            </a:pPr>
            <a:r>
              <a:rPr lang="en-US" sz="2800" dirty="0">
                <a:solidFill>
                  <a:srgbClr val="C00000"/>
                </a:solidFill>
              </a:rPr>
              <a:t>Of course, each of these is utterly wrong, yet  usually conclusions derived from them are quite reasonable</a:t>
            </a:r>
            <a:r>
              <a:rPr lang="en-US" sz="3200" dirty="0">
                <a:solidFill>
                  <a:srgbClr val="C00000"/>
                </a:solidFill>
              </a:rPr>
              <a:t>.</a:t>
            </a:r>
          </a:p>
        </p:txBody>
      </p:sp>
      <p:sp>
        <p:nvSpPr>
          <p:cNvPr id="4" name="Нижний колонтитул 3"/>
          <p:cNvSpPr>
            <a:spLocks noGrp="1"/>
          </p:cNvSpPr>
          <p:nvPr>
            <p:ph type="ftr" sz="quarter" idx="11"/>
          </p:nvPr>
        </p:nvSpPr>
        <p:spPr/>
        <p:txBody>
          <a:bodyPr/>
          <a:lstStyle/>
          <a:p>
            <a:r>
              <a:rPr lang="en-US"/>
              <a:t>BacDataAnalysis_4_2024</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t>6</a:t>
            </a:fld>
            <a:endParaRPr lang="ru-RU"/>
          </a:p>
        </p:txBody>
      </p:sp>
    </p:spTree>
    <p:extLst>
      <p:ext uri="{BB962C8B-B14F-4D97-AF65-F5344CB8AC3E}">
        <p14:creationId xmlns:p14="http://schemas.microsoft.com/office/powerpoint/2010/main" val="1718657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3980"/>
            <a:ext cx="8754176" cy="490384"/>
          </a:xfrm>
        </p:spPr>
        <p:txBody>
          <a:bodyPr>
            <a:normAutofit fontScale="90000"/>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Naïve Bayes classifier, </a:t>
            </a:r>
            <a:r>
              <a:rPr lang="ru-RU"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5</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3" name="Content Placeholder 2"/>
          <p:cNvSpPr>
            <a:spLocks noGrp="1"/>
          </p:cNvSpPr>
          <p:nvPr>
            <p:ph sz="half" idx="1"/>
          </p:nvPr>
        </p:nvSpPr>
        <p:spPr>
          <a:xfrm>
            <a:off x="107504" y="548680"/>
            <a:ext cx="8928992" cy="6309320"/>
          </a:xfrm>
        </p:spPr>
        <p:txBody>
          <a:bodyPr>
            <a:normAutofit lnSpcReduction="10000"/>
          </a:bodyPr>
          <a:lstStyle/>
          <a:p>
            <a:pPr marL="0" lvl="1" indent="0">
              <a:spcBef>
                <a:spcPts val="0"/>
              </a:spcBef>
              <a:buNone/>
            </a:pPr>
            <a:r>
              <a:rPr lang="ru-RU" sz="3200" b="1" dirty="0">
                <a:solidFill>
                  <a:schemeClr val="tx2"/>
                </a:solidFill>
              </a:rPr>
              <a:t>Загвоздка</a:t>
            </a:r>
            <a:r>
              <a:rPr lang="en-US" sz="3200" b="1" dirty="0">
                <a:solidFill>
                  <a:schemeClr val="tx2"/>
                </a:solidFill>
              </a:rPr>
              <a:t>:</a:t>
            </a:r>
            <a:r>
              <a:rPr lang="en-US" sz="3200" dirty="0">
                <a:solidFill>
                  <a:schemeClr val="tx2"/>
                </a:solidFill>
              </a:rPr>
              <a:t> </a:t>
            </a:r>
            <a:r>
              <a:rPr lang="ru-RU" sz="3200" dirty="0"/>
              <a:t>Откуда брать вероятности х,</a:t>
            </a:r>
            <a:r>
              <a:rPr lang="en-US" sz="3200" dirty="0">
                <a:solidFill>
                  <a:schemeClr val="tx2"/>
                </a:solidFill>
              </a:rPr>
              <a:t> </a:t>
            </a:r>
            <a:r>
              <a:rPr lang="en-US" sz="3200" b="1" dirty="0">
                <a:solidFill>
                  <a:schemeClr val="tx2"/>
                </a:solidFill>
              </a:rPr>
              <a:t>p(</a:t>
            </a:r>
            <a:r>
              <a:rPr lang="en-US" sz="3200" b="1" dirty="0" err="1">
                <a:solidFill>
                  <a:schemeClr val="tx2"/>
                </a:solidFill>
              </a:rPr>
              <a:t>x|F</a:t>
            </a:r>
            <a:r>
              <a:rPr lang="en-US" sz="3200" b="1" dirty="0">
                <a:solidFill>
                  <a:schemeClr val="tx2"/>
                </a:solidFill>
              </a:rPr>
              <a:t>)</a:t>
            </a:r>
            <a:r>
              <a:rPr lang="en-US" sz="3200" dirty="0">
                <a:solidFill>
                  <a:schemeClr val="tx2"/>
                </a:solidFill>
              </a:rPr>
              <a:t>, </a:t>
            </a:r>
            <a:r>
              <a:rPr lang="en-US" sz="3200" b="1" dirty="0">
                <a:solidFill>
                  <a:schemeClr val="tx2"/>
                </a:solidFill>
              </a:rPr>
              <a:t>p(</a:t>
            </a:r>
            <a:r>
              <a:rPr lang="en-US" sz="3200" b="1" dirty="0" err="1">
                <a:solidFill>
                  <a:schemeClr val="tx2"/>
                </a:solidFill>
              </a:rPr>
              <a:t>x|E</a:t>
            </a:r>
            <a:r>
              <a:rPr lang="en-US" sz="3200" b="1" dirty="0">
                <a:solidFill>
                  <a:schemeClr val="tx2"/>
                </a:solidFill>
              </a:rPr>
              <a:t>), p(</a:t>
            </a:r>
            <a:r>
              <a:rPr lang="en-US" sz="3200" b="1" dirty="0" err="1">
                <a:solidFill>
                  <a:schemeClr val="tx2"/>
                </a:solidFill>
              </a:rPr>
              <a:t>x|H</a:t>
            </a:r>
            <a:r>
              <a:rPr lang="en-US" sz="3200" b="1" dirty="0">
                <a:solidFill>
                  <a:schemeClr val="tx2"/>
                </a:solidFill>
              </a:rPr>
              <a:t>)</a:t>
            </a:r>
            <a:r>
              <a:rPr lang="en-US" sz="3200" dirty="0"/>
              <a:t>?</a:t>
            </a:r>
            <a:endParaRPr lang="en-US" sz="3200" b="1" dirty="0"/>
          </a:p>
          <a:p>
            <a:pPr marL="0" lvl="1" indent="0">
              <a:spcBef>
                <a:spcPts val="0"/>
              </a:spcBef>
              <a:buNone/>
            </a:pPr>
            <a:endParaRPr lang="en-US" sz="3200" dirty="0"/>
          </a:p>
          <a:p>
            <a:pPr marL="0" lvl="1" indent="0">
              <a:spcBef>
                <a:spcPts val="0"/>
              </a:spcBef>
              <a:buNone/>
            </a:pPr>
            <a:r>
              <a:rPr lang="ru-RU" sz="3200" b="1" dirty="0"/>
              <a:t>Наивный </a:t>
            </a:r>
            <a:r>
              <a:rPr lang="ru-RU" sz="3200" b="1" dirty="0" err="1"/>
              <a:t>Бэйес</a:t>
            </a:r>
            <a:r>
              <a:rPr lang="en-US" sz="3200" b="1" dirty="0"/>
              <a:t>: </a:t>
            </a:r>
            <a:r>
              <a:rPr lang="ru-RU" sz="3600" b="1" dirty="0">
                <a:solidFill>
                  <a:schemeClr val="tx2"/>
                </a:solidFill>
              </a:rPr>
              <a:t>предположим, что внутри</a:t>
            </a:r>
            <a:r>
              <a:rPr lang="en-US" sz="3600" b="1" dirty="0">
                <a:solidFill>
                  <a:schemeClr val="tx2"/>
                </a:solidFill>
              </a:rPr>
              <a:t> </a:t>
            </a:r>
            <a:r>
              <a:rPr lang="ru-RU" sz="3600" b="1" dirty="0">
                <a:solidFill>
                  <a:schemeClr val="tx2"/>
                </a:solidFill>
              </a:rPr>
              <a:t>классов</a:t>
            </a:r>
            <a:r>
              <a:rPr lang="en-US" sz="3600" b="1" dirty="0">
                <a:solidFill>
                  <a:schemeClr val="tx2"/>
                </a:solidFill>
              </a:rPr>
              <a:t> F, E, H</a:t>
            </a:r>
            <a:r>
              <a:rPr lang="ru-RU" sz="3600" b="1" dirty="0">
                <a:solidFill>
                  <a:schemeClr val="tx2"/>
                </a:solidFill>
              </a:rPr>
              <a:t> признаки независимы! Признаки</a:t>
            </a:r>
            <a:r>
              <a:rPr lang="en-US" sz="3600" b="1" dirty="0">
                <a:solidFill>
                  <a:schemeClr val="tx2"/>
                </a:solidFill>
              </a:rPr>
              <a:t> </a:t>
            </a:r>
          </a:p>
          <a:p>
            <a:pPr marL="0" lvl="1" indent="0">
              <a:spcBef>
                <a:spcPts val="0"/>
              </a:spcBef>
              <a:buNone/>
            </a:pPr>
            <a:r>
              <a:rPr lang="en-US" sz="3200" dirty="0">
                <a:effectLst/>
              </a:rPr>
              <a:t>1. drink  	 </a:t>
            </a:r>
            <a:r>
              <a:rPr lang="en-US" sz="3200" dirty="0"/>
              <a:t>4. </a:t>
            </a:r>
            <a:r>
              <a:rPr lang="en-US" sz="3200" dirty="0">
                <a:effectLst/>
              </a:rPr>
              <a:t>play	  7.  relief	 10. woman</a:t>
            </a:r>
          </a:p>
          <a:p>
            <a:pPr marL="0" lvl="1" indent="0">
              <a:spcBef>
                <a:spcPts val="0"/>
              </a:spcBef>
              <a:buNone/>
            </a:pPr>
            <a:r>
              <a:rPr lang="en-US" sz="3200" dirty="0"/>
              <a:t>2. </a:t>
            </a:r>
            <a:r>
              <a:rPr lang="en-US" sz="3200" dirty="0">
                <a:effectLst/>
              </a:rPr>
              <a:t>equal   	</a:t>
            </a:r>
            <a:r>
              <a:rPr lang="en-US" sz="3200" dirty="0"/>
              <a:t> 5. </a:t>
            </a:r>
            <a:r>
              <a:rPr lang="en-US" sz="3200" dirty="0">
                <a:effectLst/>
              </a:rPr>
              <a:t>popular   8.  talent</a:t>
            </a:r>
          </a:p>
          <a:p>
            <a:pPr marL="0" lvl="1" indent="0">
              <a:spcBef>
                <a:spcPts val="0"/>
              </a:spcBef>
              <a:buNone/>
            </a:pPr>
            <a:r>
              <a:rPr lang="en-US" sz="3200" dirty="0"/>
              <a:t>3. </a:t>
            </a:r>
            <a:r>
              <a:rPr lang="en-US" sz="3200" dirty="0">
                <a:effectLst/>
              </a:rPr>
              <a:t>fuel     	 6. price 	   9.   tax </a:t>
            </a:r>
          </a:p>
          <a:p>
            <a:pPr marL="0" lvl="1" indent="0">
              <a:spcBef>
                <a:spcPts val="0"/>
              </a:spcBef>
              <a:buNone/>
            </a:pPr>
            <a:r>
              <a:rPr lang="en-US" sz="3200" dirty="0">
                <a:effectLst/>
              </a:rPr>
              <a:t>		</a:t>
            </a:r>
          </a:p>
          <a:p>
            <a:pPr marL="0" lvl="1" indent="0">
              <a:spcBef>
                <a:spcPts val="0"/>
              </a:spcBef>
              <a:buNone/>
            </a:pPr>
            <a:r>
              <a:rPr lang="en-US" sz="3200" b="1" dirty="0"/>
              <a:t>Then, given probabilities </a:t>
            </a:r>
            <a:r>
              <a:rPr lang="en-US" sz="3200" b="1" i="1" dirty="0"/>
              <a:t>f</a:t>
            </a:r>
            <a:r>
              <a:rPr lang="en-US" sz="3200" b="1" i="1" baseline="-25000" dirty="0"/>
              <a:t>1</a:t>
            </a:r>
            <a:r>
              <a:rPr lang="en-US" sz="3200" b="1" i="1" dirty="0"/>
              <a:t>, f</a:t>
            </a:r>
            <a:r>
              <a:rPr lang="en-US" sz="3200" b="1" i="1" baseline="-25000" dirty="0"/>
              <a:t>2</a:t>
            </a:r>
            <a:r>
              <a:rPr lang="en-US" sz="3200" b="1" i="1" dirty="0"/>
              <a:t>,…,f</a:t>
            </a:r>
            <a:r>
              <a:rPr lang="en-US" sz="3200" b="1" i="1" baseline="-25000" dirty="0"/>
              <a:t>10</a:t>
            </a:r>
            <a:r>
              <a:rPr lang="en-US" sz="3200" b="1" dirty="0"/>
              <a:t> of the keywords within each class, a product of them according to the query should do!</a:t>
            </a:r>
          </a:p>
          <a:p>
            <a:pPr marL="0" lvl="1" indent="0">
              <a:spcBef>
                <a:spcPts val="0"/>
              </a:spcBef>
              <a:buNone/>
            </a:pPr>
            <a:endParaRPr lang="en-US" sz="3200" b="1" dirty="0"/>
          </a:p>
        </p:txBody>
      </p:sp>
      <p:sp>
        <p:nvSpPr>
          <p:cNvPr id="4" name="Нижний колонтитул 3"/>
          <p:cNvSpPr>
            <a:spLocks noGrp="1"/>
          </p:cNvSpPr>
          <p:nvPr>
            <p:ph type="ftr" sz="quarter" idx="11"/>
          </p:nvPr>
        </p:nvSpPr>
        <p:spPr/>
        <p:txBody>
          <a:bodyPr/>
          <a:lstStyle/>
          <a:p>
            <a:r>
              <a:rPr lang="en-US"/>
              <a:t>BacDataAnalysis_4_2024</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t>7</a:t>
            </a:fld>
            <a:endParaRPr lang="ru-RU"/>
          </a:p>
        </p:txBody>
      </p:sp>
    </p:spTree>
    <p:extLst>
      <p:ext uri="{BB962C8B-B14F-4D97-AF65-F5344CB8AC3E}">
        <p14:creationId xmlns:p14="http://schemas.microsoft.com/office/powerpoint/2010/main" val="2634319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3980"/>
            <a:ext cx="8754176" cy="490384"/>
          </a:xfrm>
        </p:spPr>
        <p:txBody>
          <a:bodyPr>
            <a:normAutofit fontScale="90000"/>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Naïve Bayes classifier, </a:t>
            </a:r>
            <a:r>
              <a:rPr lang="ru-RU"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6</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107504" y="548680"/>
                <a:ext cx="8928992" cy="6309320"/>
              </a:xfrm>
            </p:spPr>
            <p:txBody>
              <a:bodyPr>
                <a:noAutofit/>
              </a:bodyPr>
              <a:lstStyle/>
              <a:p>
                <a:pPr marL="0" lvl="1" indent="0">
                  <a:spcBef>
                    <a:spcPts val="0"/>
                  </a:spcBef>
                  <a:buNone/>
                </a:pPr>
                <a:r>
                  <a:rPr lang="en-US" sz="3200" b="1" dirty="0"/>
                  <a:t>Naïve Bayes principle: assume the keywords are independent within each class of articles. </a:t>
                </a:r>
              </a:p>
              <a:p>
                <a:pPr marL="0" lvl="1" indent="0">
                  <a:spcBef>
                    <a:spcPts val="0"/>
                  </a:spcBef>
                  <a:buNone/>
                </a:pPr>
                <a:endParaRPr lang="en-US" sz="3200" dirty="0">
                  <a:effectLst/>
                </a:endParaRPr>
              </a:p>
              <a:p>
                <a:pPr marL="0" lvl="1" indent="0">
                  <a:spcBef>
                    <a:spcPts val="0"/>
                  </a:spcBef>
                  <a:buNone/>
                </a:pPr>
                <a:r>
                  <a:rPr lang="en-US" sz="3200" dirty="0">
                    <a:effectLst/>
                  </a:rPr>
                  <a:t>Given:</a:t>
                </a:r>
              </a:p>
              <a:p>
                <a:pPr marL="457200" lvl="1" indent="-457200">
                  <a:spcBef>
                    <a:spcPts val="0"/>
                  </a:spcBef>
                  <a:buFont typeface="Wingdings" panose="05000000000000000000" pitchFamily="2" charset="2"/>
                  <a:buChar char="§"/>
                </a:pPr>
                <a:r>
                  <a:rPr lang="en-US" sz="3200" dirty="0"/>
                  <a:t>Probabilities of </a:t>
                </a:r>
                <a:r>
                  <a:rPr lang="en-US" sz="3200" b="1" i="1" dirty="0"/>
                  <a:t>1</a:t>
                </a:r>
                <a:r>
                  <a:rPr lang="en-US" sz="3200" dirty="0"/>
                  <a:t>-st</a:t>
                </a:r>
                <a:r>
                  <a:rPr lang="en-US" sz="3200" b="1" dirty="0"/>
                  <a:t>, </a:t>
                </a:r>
                <a:r>
                  <a:rPr lang="en-US" sz="3200" b="1" i="1" dirty="0"/>
                  <a:t>2</a:t>
                </a:r>
                <a:r>
                  <a:rPr lang="en-US" sz="3200" dirty="0"/>
                  <a:t>-nd</a:t>
                </a:r>
                <a:r>
                  <a:rPr lang="en-US" sz="3200" b="1" dirty="0"/>
                  <a:t> ,…, </a:t>
                </a:r>
                <a:r>
                  <a:rPr lang="en-US" sz="3200" b="1" i="1" dirty="0"/>
                  <a:t>m</a:t>
                </a:r>
                <a:r>
                  <a:rPr lang="en-US" sz="3200" dirty="0"/>
                  <a:t>-</a:t>
                </a:r>
                <a:r>
                  <a:rPr lang="en-US" sz="3200" dirty="0" err="1"/>
                  <a:t>th</a:t>
                </a:r>
                <a:r>
                  <a:rPr lang="en-US" sz="3200" b="1" dirty="0"/>
                  <a:t> </a:t>
                </a:r>
                <a:r>
                  <a:rPr lang="ru-RU" sz="3200" dirty="0"/>
                  <a:t> </a:t>
                </a:r>
                <a:r>
                  <a:rPr lang="en-US" sz="3200" dirty="0"/>
                  <a:t> keywords </a:t>
                </a:r>
                <a:r>
                  <a:rPr lang="en-US" sz="3200" b="1" i="1" dirty="0" err="1"/>
                  <a:t>f</a:t>
                </a:r>
                <a:r>
                  <a:rPr lang="en-US" sz="3200" b="1" i="1" baseline="-25000" dirty="0" err="1"/>
                  <a:t>k</a:t>
                </a:r>
                <a:r>
                  <a:rPr lang="ru-RU" sz="3200" b="1" i="1" baseline="-25000" dirty="0"/>
                  <a:t>1</a:t>
                </a:r>
                <a:r>
                  <a:rPr lang="ru-RU" sz="3200" b="1" i="1" dirty="0"/>
                  <a:t>, </a:t>
                </a:r>
                <a:r>
                  <a:rPr lang="en-US" sz="3200" b="1" i="1" dirty="0" err="1"/>
                  <a:t>f</a:t>
                </a:r>
                <a:r>
                  <a:rPr lang="en-US" sz="3200" b="1" i="1" baseline="-25000" dirty="0" err="1"/>
                  <a:t>k</a:t>
                </a:r>
                <a:r>
                  <a:rPr lang="ru-RU" sz="3200" b="1" i="1" baseline="-25000" dirty="0"/>
                  <a:t>2</a:t>
                </a:r>
                <a:r>
                  <a:rPr lang="ru-RU" sz="3200" b="1" i="1" dirty="0"/>
                  <a:t>,…, </a:t>
                </a:r>
                <a:r>
                  <a:rPr lang="en-US" sz="3200" b="1" i="1" dirty="0" err="1"/>
                  <a:t>f</a:t>
                </a:r>
                <a:r>
                  <a:rPr lang="en-US" sz="3200" b="1" i="1" baseline="-25000" dirty="0" err="1"/>
                  <a:t>km</a:t>
                </a:r>
                <a:r>
                  <a:rPr lang="en-US" sz="3200" dirty="0"/>
                  <a:t> </a:t>
                </a:r>
                <a:r>
                  <a:rPr lang="en-US" sz="3200" dirty="0">
                    <a:effectLst/>
                  </a:rPr>
                  <a:t>at </a:t>
                </a:r>
                <a:r>
                  <a:rPr lang="en-US" sz="3200" b="1" i="1" dirty="0"/>
                  <a:t>k</a:t>
                </a:r>
                <a:r>
                  <a:rPr lang="en-US" sz="3200" dirty="0"/>
                  <a:t>-</a:t>
                </a:r>
                <a:r>
                  <a:rPr lang="en-US" sz="3200" dirty="0" err="1"/>
                  <a:t>th</a:t>
                </a:r>
                <a:r>
                  <a:rPr lang="en-US" sz="3200" dirty="0"/>
                  <a:t> class</a:t>
                </a:r>
                <a:r>
                  <a:rPr lang="en-US" sz="3200" b="1" dirty="0"/>
                  <a:t> </a:t>
                </a:r>
              </a:p>
              <a:p>
                <a:pPr marL="457200" lvl="1" indent="-457200">
                  <a:spcBef>
                    <a:spcPts val="0"/>
                  </a:spcBef>
                  <a:buFont typeface="Wingdings" panose="05000000000000000000" pitchFamily="2" charset="2"/>
                  <a:buChar char="§"/>
                </a:pPr>
                <a:r>
                  <a:rPr lang="en-US" sz="3200" dirty="0">
                    <a:effectLst/>
                  </a:rPr>
                  <a:t>Query </a:t>
                </a:r>
                <a:r>
                  <a:rPr lang="en-US" sz="3200" b="1" i="1" dirty="0">
                    <a:effectLst/>
                  </a:rPr>
                  <a:t>x=(</a:t>
                </a:r>
                <a:r>
                  <a:rPr lang="en-US" sz="3200" b="1" i="1" dirty="0"/>
                  <a:t>x</a:t>
                </a:r>
                <a:r>
                  <a:rPr lang="en-US" sz="3200" b="1" i="1" baseline="-25000" dirty="0"/>
                  <a:t>1</a:t>
                </a:r>
                <a:r>
                  <a:rPr lang="en-US" sz="3200" b="1" i="1" dirty="0"/>
                  <a:t>, x</a:t>
                </a:r>
                <a:r>
                  <a:rPr lang="en-US" sz="3200" b="1" i="1" baseline="-25000" dirty="0"/>
                  <a:t>2</a:t>
                </a:r>
                <a:r>
                  <a:rPr lang="en-US" sz="3200" b="1" i="1" dirty="0"/>
                  <a:t>,…,</a:t>
                </a:r>
                <a:r>
                  <a:rPr lang="en-US" sz="3200" b="1" i="1" dirty="0" err="1"/>
                  <a:t>x</a:t>
                </a:r>
                <a:r>
                  <a:rPr lang="en-US" sz="3200" b="1" i="1" baseline="-25000" dirty="0" err="1"/>
                  <a:t>m</a:t>
                </a:r>
                <a:r>
                  <a:rPr lang="en-US" sz="3200" b="1" i="1" baseline="-25000" dirty="0"/>
                  <a:t> </a:t>
                </a:r>
                <a:r>
                  <a:rPr lang="en-US" sz="3200" b="1" i="1" dirty="0"/>
                  <a:t>)</a:t>
                </a:r>
                <a:r>
                  <a:rPr lang="en-US" sz="3200" b="1" dirty="0"/>
                  <a:t> </a:t>
                </a:r>
                <a:r>
                  <a:rPr lang="en-US" sz="3200" dirty="0"/>
                  <a:t>where </a:t>
                </a:r>
                <a:r>
                  <a:rPr lang="en-US" sz="3200" b="1" dirty="0"/>
                  <a:t> </a:t>
                </a:r>
                <a:r>
                  <a:rPr lang="en-US" sz="3200" b="1" i="1" dirty="0" err="1"/>
                  <a:t>x</a:t>
                </a:r>
                <a:r>
                  <a:rPr lang="en-US" sz="3200" b="1" i="1" baseline="-25000" dirty="0" err="1"/>
                  <a:t>t</a:t>
                </a:r>
                <a:r>
                  <a:rPr lang="en-US" sz="3200" b="1" dirty="0"/>
                  <a:t> </a:t>
                </a:r>
                <a:r>
                  <a:rPr lang="en-US" sz="3200" dirty="0"/>
                  <a:t>is the number of occurrences of</a:t>
                </a:r>
                <a:r>
                  <a:rPr lang="en-US" sz="3200" b="1" dirty="0"/>
                  <a:t> </a:t>
                </a:r>
                <a:r>
                  <a:rPr lang="en-US" sz="3200" b="1" i="1" dirty="0"/>
                  <a:t>t</a:t>
                </a:r>
                <a:r>
                  <a:rPr lang="en-US" sz="3200" dirty="0"/>
                  <a:t>-</a:t>
                </a:r>
                <a:r>
                  <a:rPr lang="en-US" sz="3200" dirty="0" err="1"/>
                  <a:t>th</a:t>
                </a:r>
                <a:r>
                  <a:rPr lang="en-US" sz="3200" dirty="0"/>
                  <a:t> keyword,</a:t>
                </a:r>
                <a:r>
                  <a:rPr lang="en-US" sz="3200" b="1" dirty="0"/>
                  <a:t> </a:t>
                </a:r>
              </a:p>
              <a:p>
                <a:pPr marL="0" lvl="1" indent="0">
                  <a:spcBef>
                    <a:spcPts val="0"/>
                  </a:spcBef>
                  <a:buNone/>
                </a:pPr>
                <a:r>
                  <a:rPr lang="en-US" sz="3200" dirty="0"/>
                  <a:t>                   Probability</a:t>
                </a:r>
                <a:r>
                  <a:rPr lang="en-US" sz="3200" b="1" i="1" dirty="0"/>
                  <a:t> P(</a:t>
                </a:r>
                <a:r>
                  <a:rPr lang="en-US" sz="3200" b="1" i="1" dirty="0" err="1"/>
                  <a:t>x|k</a:t>
                </a:r>
                <a:r>
                  <a:rPr lang="en-US" sz="3200" b="1" i="1" dirty="0"/>
                  <a:t>)</a:t>
                </a:r>
                <a:r>
                  <a:rPr lang="en-US" sz="3200" b="1" dirty="0"/>
                  <a:t> </a:t>
                </a:r>
                <a:r>
                  <a:rPr lang="en-US" sz="3200" dirty="0"/>
                  <a:t>of</a:t>
                </a:r>
                <a:r>
                  <a:rPr lang="en-US" sz="3200" b="1" dirty="0"/>
                  <a:t> </a:t>
                </a:r>
                <a:r>
                  <a:rPr lang="en-US" sz="3200" b="1" i="1" dirty="0"/>
                  <a:t>x</a:t>
                </a:r>
                <a:r>
                  <a:rPr lang="en-US" sz="3200" b="1" dirty="0"/>
                  <a:t> </a:t>
                </a:r>
                <a:r>
                  <a:rPr lang="en-US" sz="3200" dirty="0"/>
                  <a:t>at</a:t>
                </a:r>
                <a:r>
                  <a:rPr lang="en-US" sz="3200" b="1" dirty="0"/>
                  <a:t> k</a:t>
                </a:r>
                <a:r>
                  <a:rPr lang="en-US" sz="3200" dirty="0"/>
                  <a:t>-</a:t>
                </a:r>
                <a:r>
                  <a:rPr lang="en-US" sz="3200" dirty="0" err="1"/>
                  <a:t>th</a:t>
                </a:r>
                <a:r>
                  <a:rPr lang="en-US" sz="3200" dirty="0"/>
                  <a:t> class is</a:t>
                </a:r>
                <a:r>
                  <a:rPr lang="en-US" sz="3200" b="1" dirty="0"/>
                  <a:t>  </a:t>
                </a:r>
              </a:p>
              <a:p>
                <a:pPr marL="0" indent="0">
                  <a:buNone/>
                </a:pPr>
                <a:r>
                  <a:rPr lang="ru-RU" sz="3200" dirty="0"/>
                  <a:t>                        </a:t>
                </a:r>
                <a14:m>
                  <m:oMath xmlns:m="http://schemas.openxmlformats.org/officeDocument/2006/math">
                    <m:r>
                      <a:rPr lang="ru-RU" sz="3200" b="1" i="1">
                        <a:latin typeface="Cambria Math"/>
                      </a:rPr>
                      <m:t> </m:t>
                    </m:r>
                    <m:r>
                      <a:rPr lang="en-US" sz="3200" b="1" i="1" smtClean="0">
                        <a:latin typeface="Cambria Math"/>
                      </a:rPr>
                      <m:t>𝑷</m:t>
                    </m:r>
                    <m:d>
                      <m:dPr>
                        <m:ctrlPr>
                          <a:rPr lang="ru-RU" sz="3200" b="1" i="1">
                            <a:latin typeface="Cambria Math" panose="02040503050406030204" pitchFamily="18" charset="0"/>
                          </a:rPr>
                        </m:ctrlPr>
                      </m:dPr>
                      <m:e>
                        <m:r>
                          <a:rPr lang="en-US" sz="3200" b="1" i="1">
                            <a:latin typeface="Cambria Math"/>
                          </a:rPr>
                          <m:t>𝒙</m:t>
                        </m:r>
                        <m:r>
                          <a:rPr lang="en-US" sz="3200" b="1" i="1" smtClean="0">
                            <a:latin typeface="Cambria Math"/>
                          </a:rPr>
                          <m:t>|</m:t>
                        </m:r>
                        <m:r>
                          <a:rPr lang="en-US" sz="3200" b="1" i="1" smtClean="0">
                            <a:latin typeface="Cambria Math"/>
                          </a:rPr>
                          <m:t>𝒌</m:t>
                        </m:r>
                      </m:e>
                    </m:d>
                    <m:r>
                      <a:rPr lang="ru-RU" sz="3200" b="1" i="1">
                        <a:latin typeface="Cambria Math"/>
                      </a:rPr>
                      <m:t>=</m:t>
                    </m:r>
                    <m:sSubSup>
                      <m:sSubSupPr>
                        <m:ctrlPr>
                          <a:rPr lang="ru-RU" sz="3200" b="1" i="1">
                            <a:latin typeface="Cambria Math" panose="02040503050406030204" pitchFamily="18" charset="0"/>
                          </a:rPr>
                        </m:ctrlPr>
                      </m:sSubSupPr>
                      <m:e>
                        <m:r>
                          <a:rPr lang="en-US" sz="3200" b="1" i="1">
                            <a:latin typeface="Cambria Math"/>
                          </a:rPr>
                          <m:t>𝒇</m:t>
                        </m:r>
                      </m:e>
                      <m:sub>
                        <m:r>
                          <a:rPr lang="en-US" sz="3200" b="1" i="1">
                            <a:latin typeface="Cambria Math"/>
                          </a:rPr>
                          <m:t>𝒌</m:t>
                        </m:r>
                        <m:r>
                          <a:rPr lang="ru-RU" sz="3200" b="1" i="1">
                            <a:latin typeface="Cambria Math"/>
                          </a:rPr>
                          <m:t>𝟏</m:t>
                        </m:r>
                      </m:sub>
                      <m:sup>
                        <m:sSub>
                          <m:sSubPr>
                            <m:ctrlPr>
                              <a:rPr lang="ru-RU" sz="3200" b="1" i="1">
                                <a:latin typeface="Cambria Math" panose="02040503050406030204" pitchFamily="18" charset="0"/>
                              </a:rPr>
                            </m:ctrlPr>
                          </m:sSubPr>
                          <m:e>
                            <m:r>
                              <a:rPr lang="en-US" sz="3200" b="1" i="1">
                                <a:latin typeface="Cambria Math"/>
                              </a:rPr>
                              <m:t>𝒙</m:t>
                            </m:r>
                          </m:e>
                          <m:sub>
                            <m:r>
                              <a:rPr lang="ru-RU" sz="3200" b="1" i="1">
                                <a:latin typeface="Cambria Math"/>
                              </a:rPr>
                              <m:t>𝟏</m:t>
                            </m:r>
                          </m:sub>
                        </m:sSub>
                      </m:sup>
                    </m:sSubSup>
                    <m:sSubSup>
                      <m:sSubSupPr>
                        <m:ctrlPr>
                          <a:rPr lang="ru-RU" sz="3200" b="1" i="1">
                            <a:latin typeface="Cambria Math" panose="02040503050406030204" pitchFamily="18" charset="0"/>
                          </a:rPr>
                        </m:ctrlPr>
                      </m:sSubSupPr>
                      <m:e>
                        <m:r>
                          <a:rPr lang="en-US" sz="3200" b="1" i="1">
                            <a:latin typeface="Cambria Math"/>
                          </a:rPr>
                          <m:t>𝒇</m:t>
                        </m:r>
                      </m:e>
                      <m:sub>
                        <m:r>
                          <a:rPr lang="en-US" sz="3200" b="1" i="1">
                            <a:latin typeface="Cambria Math"/>
                          </a:rPr>
                          <m:t>𝒌</m:t>
                        </m:r>
                        <m:r>
                          <a:rPr lang="ru-RU" sz="3200" b="1" i="1">
                            <a:latin typeface="Cambria Math"/>
                          </a:rPr>
                          <m:t>𝟐</m:t>
                        </m:r>
                      </m:sub>
                      <m:sup>
                        <m:sSub>
                          <m:sSubPr>
                            <m:ctrlPr>
                              <a:rPr lang="ru-RU" sz="3200" b="1" i="1">
                                <a:latin typeface="Cambria Math" panose="02040503050406030204" pitchFamily="18" charset="0"/>
                              </a:rPr>
                            </m:ctrlPr>
                          </m:sSubPr>
                          <m:e>
                            <m:r>
                              <a:rPr lang="en-US" sz="3200" b="1" i="1">
                                <a:latin typeface="Cambria Math"/>
                              </a:rPr>
                              <m:t>𝒙</m:t>
                            </m:r>
                          </m:e>
                          <m:sub>
                            <m:r>
                              <a:rPr lang="ru-RU" sz="3200" b="1" i="1">
                                <a:latin typeface="Cambria Math"/>
                              </a:rPr>
                              <m:t>𝟐</m:t>
                            </m:r>
                          </m:sub>
                        </m:sSub>
                      </m:sup>
                    </m:sSubSup>
                    <m:r>
                      <a:rPr lang="ru-RU" sz="3200" b="1" i="1">
                        <a:latin typeface="Cambria Math"/>
                      </a:rPr>
                      <m:t>… </m:t>
                    </m:r>
                    <m:sSubSup>
                      <m:sSubSupPr>
                        <m:ctrlPr>
                          <a:rPr lang="ru-RU" sz="3200" b="1" i="1">
                            <a:latin typeface="Cambria Math" panose="02040503050406030204" pitchFamily="18" charset="0"/>
                          </a:rPr>
                        </m:ctrlPr>
                      </m:sSubSupPr>
                      <m:e>
                        <m:r>
                          <a:rPr lang="en-US" sz="3200" b="1" i="1">
                            <a:latin typeface="Cambria Math"/>
                          </a:rPr>
                          <m:t>𝒇</m:t>
                        </m:r>
                      </m:e>
                      <m:sub>
                        <m:r>
                          <a:rPr lang="en-US" sz="3200" b="1" i="1">
                            <a:latin typeface="Cambria Math"/>
                          </a:rPr>
                          <m:t>𝒌</m:t>
                        </m:r>
                        <m:r>
                          <a:rPr lang="en-US" sz="3200" b="1" i="1" smtClean="0">
                            <a:latin typeface="Cambria Math"/>
                          </a:rPr>
                          <m:t>𝒎</m:t>
                        </m:r>
                      </m:sub>
                      <m:sup>
                        <m:sSub>
                          <m:sSubPr>
                            <m:ctrlPr>
                              <a:rPr lang="ru-RU" sz="3200" b="1" i="1">
                                <a:latin typeface="Cambria Math" panose="02040503050406030204" pitchFamily="18" charset="0"/>
                              </a:rPr>
                            </m:ctrlPr>
                          </m:sSubPr>
                          <m:e>
                            <m:r>
                              <a:rPr lang="en-US" sz="3200" b="1" i="1">
                                <a:latin typeface="Cambria Math"/>
                              </a:rPr>
                              <m:t>𝒙</m:t>
                            </m:r>
                          </m:e>
                          <m:sub>
                            <m:r>
                              <a:rPr lang="en-US" sz="3200" b="1" i="1" smtClean="0">
                                <a:latin typeface="Cambria Math"/>
                              </a:rPr>
                              <m:t>𝒎</m:t>
                            </m:r>
                          </m:sub>
                        </m:sSub>
                      </m:sup>
                    </m:sSubSup>
                  </m:oMath>
                </a14:m>
                <a:r>
                  <a:rPr lang="ru-RU" sz="3200" i="1" dirty="0"/>
                  <a:t>       </a:t>
                </a:r>
                <a:r>
                  <a:rPr lang="ru-RU" sz="3200" dirty="0"/>
                  <a:t>                    </a:t>
                </a:r>
                <a:r>
                  <a:rPr lang="en-US" sz="2000" dirty="0"/>
                  <a:t>because of the independence assumption</a:t>
                </a:r>
                <a:r>
                  <a:rPr lang="ru-RU" sz="3200" dirty="0"/>
                  <a:t>	        </a:t>
                </a:r>
              </a:p>
              <a:p>
                <a:pPr marL="0" indent="0">
                  <a:buNone/>
                </a:pPr>
                <a:r>
                  <a:rPr lang="ru-RU" sz="3200" dirty="0"/>
                  <a:t> </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107504" y="548680"/>
                <a:ext cx="8928992" cy="6309320"/>
              </a:xfrm>
              <a:blipFill rotWithShape="1">
                <a:blip r:embed="rId3"/>
                <a:stretch>
                  <a:fillRect l="-1776" t="-1256" r="-342"/>
                </a:stretch>
              </a:blipFill>
            </p:spPr>
            <p:txBody>
              <a:bodyPr/>
              <a:lstStyle/>
              <a:p>
                <a:r>
                  <a:rPr lang="ru-RU">
                    <a:noFill/>
                  </a:rPr>
                  <a:t> </a:t>
                </a:r>
              </a:p>
            </p:txBody>
          </p:sp>
        </mc:Fallback>
      </mc:AlternateContent>
      <p:sp>
        <p:nvSpPr>
          <p:cNvPr id="4" name="Нижний колонтитул 3"/>
          <p:cNvSpPr>
            <a:spLocks noGrp="1"/>
          </p:cNvSpPr>
          <p:nvPr>
            <p:ph type="ftr" sz="quarter" idx="11"/>
          </p:nvPr>
        </p:nvSpPr>
        <p:spPr/>
        <p:txBody>
          <a:bodyPr/>
          <a:lstStyle/>
          <a:p>
            <a:r>
              <a:rPr lang="en-US"/>
              <a:t>BacDataAnalysis_4_2024</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t>8</a:t>
            </a:fld>
            <a:endParaRPr lang="ru-RU"/>
          </a:p>
        </p:txBody>
      </p:sp>
    </p:spTree>
    <p:extLst>
      <p:ext uri="{BB962C8B-B14F-4D97-AF65-F5344CB8AC3E}">
        <p14:creationId xmlns:p14="http://schemas.microsoft.com/office/powerpoint/2010/main" val="3645460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3980"/>
            <a:ext cx="8754176" cy="490384"/>
          </a:xfrm>
        </p:spPr>
        <p:txBody>
          <a:bodyPr>
            <a:normAutofit fontScale="90000"/>
          </a:bodyPr>
          <a:lstStyle/>
          <a:p>
            <a:r>
              <a:rPr lang="en-US"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Naïve Bayes classifier, </a:t>
            </a:r>
            <a:r>
              <a:rPr lang="ru-RU" sz="4400" b="1" kern="1200"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rPr>
              <a:t>7</a:t>
            </a: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endParaRPr>
          </a:p>
        </p:txBody>
      </p:sp>
      <p:sp>
        <p:nvSpPr>
          <p:cNvPr id="3" name="Content Placeholder 2"/>
          <p:cNvSpPr>
            <a:spLocks noGrp="1"/>
          </p:cNvSpPr>
          <p:nvPr>
            <p:ph sz="half" idx="1"/>
          </p:nvPr>
        </p:nvSpPr>
        <p:spPr>
          <a:xfrm>
            <a:off x="107504" y="692696"/>
            <a:ext cx="8928992" cy="1296144"/>
          </a:xfrm>
        </p:spPr>
        <p:txBody>
          <a:bodyPr>
            <a:noAutofit/>
          </a:bodyPr>
          <a:lstStyle/>
          <a:p>
            <a:pPr marL="0" lvl="1" indent="0">
              <a:spcBef>
                <a:spcPts val="0"/>
              </a:spcBef>
              <a:buNone/>
            </a:pPr>
            <a:r>
              <a:rPr lang="en-US" sz="3200" b="1" dirty="0"/>
              <a:t>Naïve Bayes algorithm.</a:t>
            </a:r>
          </a:p>
          <a:p>
            <a:pPr marL="0" lvl="1" indent="0">
              <a:spcBef>
                <a:spcPts val="0"/>
              </a:spcBef>
              <a:buNone/>
            </a:pPr>
            <a:r>
              <a:rPr lang="en-US" dirty="0"/>
              <a:t>Given a database of classified articles with </a:t>
            </a:r>
            <a:r>
              <a:rPr lang="en-US" b="1" i="1" dirty="0"/>
              <a:t>m</a:t>
            </a:r>
            <a:r>
              <a:rPr lang="en-US" dirty="0"/>
              <a:t> keywords and q</a:t>
            </a:r>
            <a:r>
              <a:rPr lang="en-US" dirty="0">
                <a:effectLst/>
              </a:rPr>
              <a:t>uery </a:t>
            </a:r>
            <a:r>
              <a:rPr lang="en-US" b="1" i="1" dirty="0">
                <a:effectLst/>
              </a:rPr>
              <a:t>x=(</a:t>
            </a:r>
            <a:r>
              <a:rPr lang="en-US" b="1" i="1" dirty="0"/>
              <a:t>x</a:t>
            </a:r>
            <a:r>
              <a:rPr lang="en-US" b="1" i="1" baseline="-25000" dirty="0"/>
              <a:t>1</a:t>
            </a:r>
            <a:r>
              <a:rPr lang="en-US" b="1" i="1" dirty="0"/>
              <a:t>, x</a:t>
            </a:r>
            <a:r>
              <a:rPr lang="en-US" b="1" i="1" baseline="-25000" dirty="0"/>
              <a:t>2</a:t>
            </a:r>
            <a:r>
              <a:rPr lang="en-US" b="1" i="1" dirty="0"/>
              <a:t>,…,</a:t>
            </a:r>
            <a:r>
              <a:rPr lang="en-US" b="1" i="1" dirty="0" err="1"/>
              <a:t>x</a:t>
            </a:r>
            <a:r>
              <a:rPr lang="en-US" b="1" i="1" baseline="-25000" dirty="0" err="1"/>
              <a:t>m</a:t>
            </a:r>
            <a:r>
              <a:rPr lang="en-US" b="1" i="1" baseline="-25000" dirty="0"/>
              <a:t> </a:t>
            </a:r>
            <a:r>
              <a:rPr lang="en-US" b="1" i="1" dirty="0"/>
              <a:t>)</a:t>
            </a:r>
            <a:r>
              <a:rPr lang="en-US" dirty="0"/>
              <a:t> where  </a:t>
            </a:r>
            <a:r>
              <a:rPr lang="en-US" b="1" i="1" dirty="0" err="1"/>
              <a:t>x</a:t>
            </a:r>
            <a:r>
              <a:rPr lang="en-US" b="1" i="1" baseline="-25000" dirty="0" err="1"/>
              <a:t>t</a:t>
            </a:r>
            <a:r>
              <a:rPr lang="en-US" dirty="0"/>
              <a:t> is the number of occurrences of </a:t>
            </a:r>
            <a:r>
              <a:rPr lang="en-US" b="1" i="1" dirty="0"/>
              <a:t>t</a:t>
            </a:r>
            <a:r>
              <a:rPr lang="en-US" dirty="0"/>
              <a:t>-</a:t>
            </a:r>
            <a:r>
              <a:rPr lang="en-US" dirty="0" err="1"/>
              <a:t>th</a:t>
            </a:r>
            <a:r>
              <a:rPr lang="en-US" dirty="0"/>
              <a:t> keyword</a:t>
            </a:r>
          </a:p>
          <a:p>
            <a:pPr marL="0" lvl="1" indent="0">
              <a:spcBef>
                <a:spcPts val="0"/>
              </a:spcBef>
              <a:buNone/>
            </a:pPr>
            <a:r>
              <a:rPr lang="en-US" sz="3200" b="1" dirty="0"/>
              <a:t> </a:t>
            </a:r>
          </a:p>
          <a:p>
            <a:pPr marL="0" indent="0">
              <a:buNone/>
            </a:pPr>
            <a:r>
              <a:rPr lang="ru-RU" sz="3200" dirty="0"/>
              <a:t> </a:t>
            </a:r>
          </a:p>
        </p:txBody>
      </p:sp>
      <p:sp>
        <p:nvSpPr>
          <p:cNvPr id="4" name="Нижний колонтитул 3"/>
          <p:cNvSpPr>
            <a:spLocks noGrp="1"/>
          </p:cNvSpPr>
          <p:nvPr>
            <p:ph type="ftr" sz="quarter" idx="11"/>
          </p:nvPr>
        </p:nvSpPr>
        <p:spPr/>
        <p:txBody>
          <a:bodyPr/>
          <a:lstStyle/>
          <a:p>
            <a:r>
              <a:rPr lang="en-US"/>
              <a:t>BacDataAnalysis_4_2024</a:t>
            </a:r>
            <a:endParaRPr lang="ru-RU" dirty="0"/>
          </a:p>
        </p:txBody>
      </p:sp>
      <p:sp>
        <p:nvSpPr>
          <p:cNvPr id="5" name="Номер слайда 4"/>
          <p:cNvSpPr>
            <a:spLocks noGrp="1"/>
          </p:cNvSpPr>
          <p:nvPr>
            <p:ph type="sldNum" sz="quarter" idx="12"/>
          </p:nvPr>
        </p:nvSpPr>
        <p:spPr/>
        <p:txBody>
          <a:bodyPr/>
          <a:lstStyle/>
          <a:p>
            <a:fld id="{53E929C4-C576-4FF8-9753-4225908504F0}" type="slidenum">
              <a:rPr lang="ru-RU" smtClean="0"/>
              <a:t>9</a:t>
            </a:fld>
            <a:endParaRPr lang="ru-RU"/>
          </a:p>
        </p:txBody>
      </p:sp>
      <mc:AlternateContent xmlns:mc="http://schemas.openxmlformats.org/markup-compatibility/2006" xmlns:a14="http://schemas.microsoft.com/office/drawing/2010/main">
        <mc:Choice Requires="a14">
          <p:sp>
            <p:nvSpPr>
              <p:cNvPr id="6" name="TextBox 5"/>
              <p:cNvSpPr txBox="1"/>
              <p:nvPr/>
            </p:nvSpPr>
            <p:spPr>
              <a:xfrm>
                <a:off x="370021" y="2060848"/>
                <a:ext cx="8773979" cy="4591193"/>
              </a:xfrm>
              <a:prstGeom prst="rect">
                <a:avLst/>
              </a:prstGeom>
              <a:noFill/>
              <a:ln w="25400">
                <a:solidFill>
                  <a:schemeClr val="accent1"/>
                </a:solidFill>
              </a:ln>
            </p:spPr>
            <p:txBody>
              <a:bodyPr wrap="square" rtlCol="0">
                <a:spAutoFit/>
              </a:bodyPr>
              <a:lstStyle/>
              <a:p>
                <a:pPr marL="0" lvl="1" indent="0">
                  <a:spcBef>
                    <a:spcPts val="0"/>
                  </a:spcBef>
                  <a:buNone/>
                </a:pPr>
                <a:r>
                  <a:rPr lang="en-US" sz="3200" dirty="0"/>
                  <a:t>1. Compute prior class probabilities </a:t>
                </a:r>
                <a:r>
                  <a:rPr lang="en-US" sz="3200" b="1" i="1" dirty="0"/>
                  <a:t>P(k)</a:t>
                </a:r>
                <a:r>
                  <a:rPr lang="en-US" sz="3200" dirty="0"/>
                  <a:t>, </a:t>
                </a:r>
                <a:r>
                  <a:rPr lang="en-US" sz="3200" b="1" i="1" dirty="0"/>
                  <a:t>k=1,2,…,K</a:t>
                </a:r>
                <a:r>
                  <a:rPr lang="en-US" sz="3200" dirty="0"/>
                  <a:t>.</a:t>
                </a:r>
              </a:p>
              <a:p>
                <a:pPr marL="0" lvl="1" indent="0">
                  <a:spcBef>
                    <a:spcPts val="0"/>
                  </a:spcBef>
                  <a:buNone/>
                </a:pPr>
                <a:r>
                  <a:rPr lang="en-US" sz="3200" dirty="0"/>
                  <a:t>2. Compute probabilities of </a:t>
                </a:r>
                <a:r>
                  <a:rPr lang="en-US" sz="3200" b="1" i="1" dirty="0"/>
                  <a:t>1</a:t>
                </a:r>
                <a:r>
                  <a:rPr lang="en-US" sz="3200" dirty="0"/>
                  <a:t>-st</a:t>
                </a:r>
                <a:r>
                  <a:rPr lang="en-US" sz="3200" b="1" dirty="0"/>
                  <a:t>, </a:t>
                </a:r>
                <a:r>
                  <a:rPr lang="en-US" sz="3200" b="1" i="1" dirty="0"/>
                  <a:t>2</a:t>
                </a:r>
                <a:r>
                  <a:rPr lang="en-US" sz="3200" dirty="0"/>
                  <a:t>-nd</a:t>
                </a:r>
                <a:r>
                  <a:rPr lang="en-US" sz="3200" b="1" dirty="0"/>
                  <a:t> ,…, </a:t>
                </a:r>
                <a:r>
                  <a:rPr lang="en-US" sz="3200" b="1" i="1" dirty="0"/>
                  <a:t>m</a:t>
                </a:r>
                <a:r>
                  <a:rPr lang="en-US" sz="3200" dirty="0"/>
                  <a:t>-</a:t>
                </a:r>
                <a:r>
                  <a:rPr lang="en-US" sz="3200" dirty="0" err="1"/>
                  <a:t>th</a:t>
                </a:r>
                <a:r>
                  <a:rPr lang="en-US" sz="3200" b="1" dirty="0"/>
                  <a:t> </a:t>
                </a:r>
                <a:r>
                  <a:rPr lang="ru-RU" sz="3200" dirty="0"/>
                  <a:t> </a:t>
                </a:r>
                <a:r>
                  <a:rPr lang="en-US" sz="3200" dirty="0"/>
                  <a:t> keywords </a:t>
                </a:r>
                <a:r>
                  <a:rPr lang="en-US" sz="3200" b="1" i="1" dirty="0" err="1"/>
                  <a:t>f</a:t>
                </a:r>
                <a:r>
                  <a:rPr lang="en-US" sz="3200" b="1" i="1" baseline="-25000" dirty="0" err="1"/>
                  <a:t>k</a:t>
                </a:r>
                <a:r>
                  <a:rPr lang="ru-RU" sz="3200" b="1" i="1" baseline="-25000" dirty="0"/>
                  <a:t>1</a:t>
                </a:r>
                <a:r>
                  <a:rPr lang="ru-RU" sz="3200" b="1" i="1" dirty="0"/>
                  <a:t>, </a:t>
                </a:r>
                <a:r>
                  <a:rPr lang="en-US" sz="3200" b="1" i="1" dirty="0" err="1"/>
                  <a:t>f</a:t>
                </a:r>
                <a:r>
                  <a:rPr lang="en-US" sz="3200" b="1" i="1" baseline="-25000" dirty="0" err="1"/>
                  <a:t>k</a:t>
                </a:r>
                <a:r>
                  <a:rPr lang="ru-RU" sz="3200" b="1" i="1" baseline="-25000" dirty="0"/>
                  <a:t>2</a:t>
                </a:r>
                <a:r>
                  <a:rPr lang="ru-RU" sz="3200" b="1" i="1" dirty="0"/>
                  <a:t>,…, </a:t>
                </a:r>
                <a:r>
                  <a:rPr lang="en-US" sz="3200" b="1" i="1" dirty="0" err="1"/>
                  <a:t>f</a:t>
                </a:r>
                <a:r>
                  <a:rPr lang="en-US" sz="3200" b="1" i="1" baseline="-25000" dirty="0" err="1"/>
                  <a:t>km</a:t>
                </a:r>
                <a:r>
                  <a:rPr lang="en-US" sz="3200" dirty="0"/>
                  <a:t> </a:t>
                </a:r>
                <a:r>
                  <a:rPr lang="en-US" sz="3200" dirty="0">
                    <a:effectLst/>
                  </a:rPr>
                  <a:t>at each  </a:t>
                </a:r>
                <a:r>
                  <a:rPr lang="en-US" sz="3200" b="1" i="1" dirty="0"/>
                  <a:t>k</a:t>
                </a:r>
                <a:r>
                  <a:rPr lang="en-US" sz="3200" dirty="0"/>
                  <a:t>-</a:t>
                </a:r>
                <a:r>
                  <a:rPr lang="en-US" sz="3200" dirty="0" err="1"/>
                  <a:t>th</a:t>
                </a:r>
                <a:r>
                  <a:rPr lang="en-US" sz="3200" dirty="0"/>
                  <a:t> class (</a:t>
                </a:r>
                <a:r>
                  <a:rPr lang="en-US" sz="3200" b="1" i="1" dirty="0"/>
                  <a:t>k=1,.., K</a:t>
                </a:r>
                <a:r>
                  <a:rPr lang="en-US" sz="3200" dirty="0"/>
                  <a:t>).</a:t>
                </a:r>
                <a:r>
                  <a:rPr lang="en-US" sz="3200" b="1" dirty="0"/>
                  <a:t> </a:t>
                </a:r>
              </a:p>
              <a:p>
                <a:pPr marL="0" lvl="1" indent="0">
                  <a:spcBef>
                    <a:spcPts val="0"/>
                  </a:spcBef>
                  <a:buNone/>
                </a:pPr>
                <a:r>
                  <a:rPr lang="en-US" sz="3200" dirty="0"/>
                  <a:t>3. Compute probability</a:t>
                </a:r>
                <a:r>
                  <a:rPr lang="en-US" sz="3200" b="1" i="1" dirty="0"/>
                  <a:t> P(</a:t>
                </a:r>
                <a:r>
                  <a:rPr lang="en-US" sz="3200" b="1" i="1" dirty="0" err="1"/>
                  <a:t>x|k</a:t>
                </a:r>
                <a:r>
                  <a:rPr lang="en-US" sz="3200" b="1" i="1" dirty="0"/>
                  <a:t>)</a:t>
                </a:r>
                <a:r>
                  <a:rPr lang="en-US" sz="3200" b="1" dirty="0"/>
                  <a:t> </a:t>
                </a:r>
                <a:r>
                  <a:rPr lang="en-US" sz="3200" dirty="0"/>
                  <a:t>of</a:t>
                </a:r>
                <a:r>
                  <a:rPr lang="en-US" sz="3200" b="1" dirty="0"/>
                  <a:t> </a:t>
                </a:r>
                <a:r>
                  <a:rPr lang="en-US" sz="3200" b="1" i="1" dirty="0"/>
                  <a:t>x</a:t>
                </a:r>
                <a:r>
                  <a:rPr lang="en-US" sz="3200" b="1" dirty="0"/>
                  <a:t> </a:t>
                </a:r>
                <a:r>
                  <a:rPr lang="en-US" sz="3200" dirty="0"/>
                  <a:t>at</a:t>
                </a:r>
                <a:r>
                  <a:rPr lang="en-US" sz="3200" b="1" dirty="0"/>
                  <a:t> </a:t>
                </a:r>
                <a:r>
                  <a:rPr lang="en-US" sz="3200" dirty="0"/>
                  <a:t>class </a:t>
                </a:r>
                <a:r>
                  <a:rPr lang="en-US" sz="3200" b="1" i="1" dirty="0"/>
                  <a:t>k</a:t>
                </a:r>
              </a:p>
              <a:p>
                <a:pPr marL="0" lvl="1" indent="0">
                  <a:spcBef>
                    <a:spcPts val="0"/>
                  </a:spcBef>
                  <a:buNone/>
                </a:pPr>
                <a:endParaRPr lang="en-US" sz="3200" b="1" i="1" dirty="0"/>
              </a:p>
              <a:p>
                <a:r>
                  <a:rPr lang="ru-RU" sz="3200" dirty="0"/>
                  <a:t>      </a:t>
                </a:r>
                <a14:m>
                  <m:oMath xmlns:m="http://schemas.openxmlformats.org/officeDocument/2006/math">
                    <m:r>
                      <a:rPr lang="ru-RU" sz="3200" b="1" i="1">
                        <a:latin typeface="Cambria Math"/>
                      </a:rPr>
                      <m:t> </m:t>
                    </m:r>
                    <m:r>
                      <a:rPr lang="en-US" sz="3200" b="1" i="1" smtClean="0">
                        <a:latin typeface="Cambria Math"/>
                      </a:rPr>
                      <m:t>𝑷</m:t>
                    </m:r>
                    <m:d>
                      <m:dPr>
                        <m:ctrlPr>
                          <a:rPr lang="ru-RU" sz="3200" b="1" i="1">
                            <a:latin typeface="Cambria Math" panose="02040503050406030204" pitchFamily="18" charset="0"/>
                          </a:rPr>
                        </m:ctrlPr>
                      </m:dPr>
                      <m:e>
                        <m:r>
                          <a:rPr lang="en-US" sz="3200" b="1" i="1">
                            <a:latin typeface="Cambria Math"/>
                          </a:rPr>
                          <m:t>𝒙</m:t>
                        </m:r>
                        <m:r>
                          <a:rPr lang="en-US" sz="3200" b="1" i="1" smtClean="0">
                            <a:latin typeface="Cambria Math"/>
                          </a:rPr>
                          <m:t>|</m:t>
                        </m:r>
                        <m:r>
                          <a:rPr lang="en-US" sz="3200" b="1" i="1" smtClean="0">
                            <a:latin typeface="Cambria Math"/>
                          </a:rPr>
                          <m:t>𝒌</m:t>
                        </m:r>
                      </m:e>
                    </m:d>
                    <m:r>
                      <a:rPr lang="ru-RU" sz="3200" b="1" i="1">
                        <a:latin typeface="Cambria Math"/>
                      </a:rPr>
                      <m:t>=</m:t>
                    </m:r>
                    <m:sSubSup>
                      <m:sSubSupPr>
                        <m:ctrlPr>
                          <a:rPr lang="ru-RU" sz="3200" b="1" i="1">
                            <a:latin typeface="Cambria Math" panose="02040503050406030204" pitchFamily="18" charset="0"/>
                          </a:rPr>
                        </m:ctrlPr>
                      </m:sSubSupPr>
                      <m:e>
                        <m:r>
                          <a:rPr lang="en-US" sz="3200" b="1" i="1">
                            <a:latin typeface="Cambria Math"/>
                          </a:rPr>
                          <m:t>𝒇</m:t>
                        </m:r>
                      </m:e>
                      <m:sub>
                        <m:r>
                          <a:rPr lang="en-US" sz="3200" b="1" i="1">
                            <a:latin typeface="Cambria Math"/>
                          </a:rPr>
                          <m:t>𝒌</m:t>
                        </m:r>
                        <m:r>
                          <a:rPr lang="ru-RU" sz="3200" b="1" i="1">
                            <a:latin typeface="Cambria Math"/>
                          </a:rPr>
                          <m:t>𝟏</m:t>
                        </m:r>
                      </m:sub>
                      <m:sup>
                        <m:sSub>
                          <m:sSubPr>
                            <m:ctrlPr>
                              <a:rPr lang="ru-RU" sz="3200" b="1" i="1">
                                <a:latin typeface="Cambria Math" panose="02040503050406030204" pitchFamily="18" charset="0"/>
                              </a:rPr>
                            </m:ctrlPr>
                          </m:sSubPr>
                          <m:e>
                            <m:r>
                              <a:rPr lang="en-US" sz="3200" b="1" i="1">
                                <a:latin typeface="Cambria Math"/>
                              </a:rPr>
                              <m:t>𝒙</m:t>
                            </m:r>
                          </m:e>
                          <m:sub>
                            <m:r>
                              <a:rPr lang="ru-RU" sz="3200" b="1" i="1">
                                <a:latin typeface="Cambria Math"/>
                              </a:rPr>
                              <m:t>𝟏</m:t>
                            </m:r>
                          </m:sub>
                        </m:sSub>
                      </m:sup>
                    </m:sSubSup>
                    <m:sSubSup>
                      <m:sSubSupPr>
                        <m:ctrlPr>
                          <a:rPr lang="ru-RU" sz="3200" b="1" i="1">
                            <a:latin typeface="Cambria Math" panose="02040503050406030204" pitchFamily="18" charset="0"/>
                          </a:rPr>
                        </m:ctrlPr>
                      </m:sSubSupPr>
                      <m:e>
                        <m:r>
                          <a:rPr lang="en-US" sz="3200" b="1" i="1">
                            <a:latin typeface="Cambria Math"/>
                          </a:rPr>
                          <m:t>𝒇</m:t>
                        </m:r>
                      </m:e>
                      <m:sub>
                        <m:r>
                          <a:rPr lang="en-US" sz="3200" b="1" i="1">
                            <a:latin typeface="Cambria Math"/>
                          </a:rPr>
                          <m:t>𝒌</m:t>
                        </m:r>
                        <m:r>
                          <a:rPr lang="ru-RU" sz="3200" b="1" i="1">
                            <a:latin typeface="Cambria Math"/>
                          </a:rPr>
                          <m:t>𝟐</m:t>
                        </m:r>
                      </m:sub>
                      <m:sup>
                        <m:sSub>
                          <m:sSubPr>
                            <m:ctrlPr>
                              <a:rPr lang="ru-RU" sz="3200" b="1" i="1">
                                <a:latin typeface="Cambria Math" panose="02040503050406030204" pitchFamily="18" charset="0"/>
                              </a:rPr>
                            </m:ctrlPr>
                          </m:sSubPr>
                          <m:e>
                            <m:r>
                              <a:rPr lang="en-US" sz="3200" b="1" i="1">
                                <a:latin typeface="Cambria Math"/>
                              </a:rPr>
                              <m:t>𝒙</m:t>
                            </m:r>
                          </m:e>
                          <m:sub>
                            <m:r>
                              <a:rPr lang="ru-RU" sz="3200" b="1" i="1">
                                <a:latin typeface="Cambria Math"/>
                              </a:rPr>
                              <m:t>𝟐</m:t>
                            </m:r>
                          </m:sub>
                        </m:sSub>
                      </m:sup>
                    </m:sSubSup>
                    <m:r>
                      <a:rPr lang="ru-RU" sz="3200" b="1" i="1">
                        <a:latin typeface="Cambria Math"/>
                      </a:rPr>
                      <m:t>… </m:t>
                    </m:r>
                    <m:sSubSup>
                      <m:sSubSupPr>
                        <m:ctrlPr>
                          <a:rPr lang="ru-RU" sz="3200" b="1" i="1">
                            <a:latin typeface="Cambria Math" panose="02040503050406030204" pitchFamily="18" charset="0"/>
                          </a:rPr>
                        </m:ctrlPr>
                      </m:sSubSupPr>
                      <m:e>
                        <m:r>
                          <a:rPr lang="en-US" sz="3200" b="1" i="1">
                            <a:latin typeface="Cambria Math"/>
                          </a:rPr>
                          <m:t>𝒇</m:t>
                        </m:r>
                      </m:e>
                      <m:sub>
                        <m:r>
                          <a:rPr lang="en-US" sz="3200" b="1" i="1">
                            <a:latin typeface="Cambria Math"/>
                          </a:rPr>
                          <m:t>𝒌</m:t>
                        </m:r>
                        <m:r>
                          <a:rPr lang="en-US" sz="3200" b="1" i="1" smtClean="0">
                            <a:latin typeface="Cambria Math"/>
                          </a:rPr>
                          <m:t>𝒎</m:t>
                        </m:r>
                      </m:sub>
                      <m:sup>
                        <m:sSub>
                          <m:sSubPr>
                            <m:ctrlPr>
                              <a:rPr lang="ru-RU" sz="3200" b="1" i="1">
                                <a:latin typeface="Cambria Math" panose="02040503050406030204" pitchFamily="18" charset="0"/>
                              </a:rPr>
                            </m:ctrlPr>
                          </m:sSubPr>
                          <m:e>
                            <m:r>
                              <a:rPr lang="en-US" sz="3200" b="1" i="1">
                                <a:latin typeface="Cambria Math"/>
                              </a:rPr>
                              <m:t>𝒙</m:t>
                            </m:r>
                          </m:e>
                          <m:sub>
                            <m:r>
                              <a:rPr lang="en-US" sz="3200" b="1" i="1" smtClean="0">
                                <a:latin typeface="Cambria Math"/>
                              </a:rPr>
                              <m:t>𝒎</m:t>
                            </m:r>
                          </m:sub>
                        </m:sSub>
                      </m:sup>
                    </m:sSubSup>
                  </m:oMath>
                </a14:m>
                <a:r>
                  <a:rPr lang="ru-RU" sz="3200" i="1" dirty="0"/>
                  <a:t> </a:t>
                </a:r>
                <a:r>
                  <a:rPr lang="en-US" sz="3200" dirty="0"/>
                  <a:t>                    (*)</a:t>
                </a:r>
                <a:r>
                  <a:rPr lang="ru-RU" sz="3200" dirty="0"/>
                  <a:t>  </a:t>
                </a:r>
                <a:endParaRPr lang="en-US" sz="3200" dirty="0"/>
              </a:p>
              <a:p>
                <a:r>
                  <a:rPr lang="ru-RU" sz="3200" dirty="0"/>
                  <a:t>                 </a:t>
                </a:r>
                <a:endParaRPr lang="en-US" sz="3200" dirty="0"/>
              </a:p>
              <a:p>
                <a:r>
                  <a:rPr lang="en-US" sz="3200" dirty="0"/>
                  <a:t>4. Compute products  </a:t>
                </a:r>
                <a:r>
                  <a:rPr lang="en-US" sz="3200" b="1" i="1" dirty="0"/>
                  <a:t>P(k, x)=P(k)P(</a:t>
                </a:r>
                <a:r>
                  <a:rPr lang="en-US" sz="3200" b="1" i="1" dirty="0" err="1"/>
                  <a:t>x|k</a:t>
                </a:r>
                <a:r>
                  <a:rPr lang="en-US" sz="3200" b="1" i="1" dirty="0"/>
                  <a:t>)</a:t>
                </a:r>
                <a:r>
                  <a:rPr lang="en-US" sz="3200" dirty="0"/>
                  <a:t> and assign </a:t>
                </a:r>
                <a:r>
                  <a:rPr lang="en-US" sz="3200" b="1" i="1" dirty="0"/>
                  <a:t>x</a:t>
                </a:r>
                <a:r>
                  <a:rPr lang="en-US" sz="3200" dirty="0"/>
                  <a:t> to that class </a:t>
                </a:r>
                <a:r>
                  <a:rPr lang="en-US" sz="3200" b="1" dirty="0"/>
                  <a:t>k</a:t>
                </a:r>
                <a:r>
                  <a:rPr lang="en-US" sz="3200" dirty="0"/>
                  <a:t> for which </a:t>
                </a:r>
                <a:r>
                  <a:rPr lang="en-US" sz="3200" b="1" i="1" dirty="0"/>
                  <a:t>P(k, x)</a:t>
                </a:r>
                <a:r>
                  <a:rPr lang="en-US" sz="3200" dirty="0"/>
                  <a:t> is maximum.</a:t>
                </a:r>
                <a:endParaRPr lang="ru-RU" sz="3200" dirty="0"/>
              </a:p>
            </p:txBody>
          </p:sp>
        </mc:Choice>
        <mc:Fallback xmlns="">
          <p:sp>
            <p:nvSpPr>
              <p:cNvPr id="6" name="TextBox 5"/>
              <p:cNvSpPr txBox="1">
                <a:spLocks noRot="1" noChangeAspect="1" noMove="1" noResize="1" noEditPoints="1" noAdjustHandles="1" noChangeArrowheads="1" noChangeShapeType="1" noTextEdit="1"/>
              </p:cNvSpPr>
              <p:nvPr/>
            </p:nvSpPr>
            <p:spPr>
              <a:xfrm>
                <a:off x="370021" y="2060848"/>
                <a:ext cx="8773979" cy="4591193"/>
              </a:xfrm>
              <a:prstGeom prst="rect">
                <a:avLst/>
              </a:prstGeom>
              <a:blipFill rotWithShape="1">
                <a:blip r:embed="rId3"/>
                <a:stretch>
                  <a:fillRect l="-1663" t="-1453" r="-970" b="-3170"/>
                </a:stretch>
              </a:blipFill>
              <a:ln w="25400">
                <a:solidFill>
                  <a:schemeClr val="accent1"/>
                </a:solidFill>
              </a:ln>
            </p:spPr>
            <p:txBody>
              <a:bodyPr/>
              <a:lstStyle/>
              <a:p>
                <a:r>
                  <a:rPr lang="ru-RU">
                    <a:noFill/>
                  </a:rPr>
                  <a:t> </a:t>
                </a:r>
              </a:p>
            </p:txBody>
          </p:sp>
        </mc:Fallback>
      </mc:AlternateContent>
    </p:spTree>
    <p:extLst>
      <p:ext uri="{BB962C8B-B14F-4D97-AF65-F5344CB8AC3E}">
        <p14:creationId xmlns:p14="http://schemas.microsoft.com/office/powerpoint/2010/main" val="32826259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7424</TotalTime>
  <Words>3588</Words>
  <Application>Microsoft Office PowerPoint</Application>
  <PresentationFormat>Экран (4:3)</PresentationFormat>
  <Paragraphs>1144</Paragraphs>
  <Slides>30</Slides>
  <Notes>28</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30</vt:i4>
      </vt:variant>
    </vt:vector>
  </HeadingPairs>
  <TitlesOfParts>
    <vt:vector size="37" baseType="lpstr">
      <vt:lpstr>Arial</vt:lpstr>
      <vt:lpstr>Calibri</vt:lpstr>
      <vt:lpstr>Cambria Math</vt:lpstr>
      <vt:lpstr>Times</vt:lpstr>
      <vt:lpstr>Times New Roman</vt:lpstr>
      <vt:lpstr>Wingdings</vt:lpstr>
      <vt:lpstr>Тема Office</vt:lpstr>
      <vt:lpstr>Лекция 4. Наивный классификатор Бэйеса и оценка точности </vt:lpstr>
      <vt:lpstr>Бэйесов подход к АД</vt:lpstr>
      <vt:lpstr>Naïve Bayes classifier, 1</vt:lpstr>
      <vt:lpstr>Naïve Bayes classifier, 2</vt:lpstr>
      <vt:lpstr>Naïve Bayes classifier, 3</vt:lpstr>
      <vt:lpstr>Naïve Bayes classifier, 4</vt:lpstr>
      <vt:lpstr>Naïve Bayes classifier, 5</vt:lpstr>
      <vt:lpstr>Naïve Bayes classifier, 6</vt:lpstr>
      <vt:lpstr>Naïve Bayes classifier, 7</vt:lpstr>
      <vt:lpstr>Naïve Bayes classifier, 8</vt:lpstr>
      <vt:lpstr>Naïve Bayes classifier, 9</vt:lpstr>
      <vt:lpstr>Probabilities of keywords,1</vt:lpstr>
      <vt:lpstr>Probabilities of keywords, 2</vt:lpstr>
      <vt:lpstr>Probabilities of keywords, 3</vt:lpstr>
      <vt:lpstr>   IV: Probabilities of keywords, 4</vt:lpstr>
      <vt:lpstr>Probabilities of keywords, 5</vt:lpstr>
      <vt:lpstr>Probabilities of keywords, 6</vt:lpstr>
      <vt:lpstr>Probabilities of keywords, 7</vt:lpstr>
      <vt:lpstr>Naïve Bayes - Final decision,1</vt:lpstr>
      <vt:lpstr>Naïve Bayes - Final decision,2</vt:lpstr>
      <vt:lpstr>Naïve Bayes - Final decision,3</vt:lpstr>
      <vt:lpstr>Metrics of Accuracy, 1</vt:lpstr>
      <vt:lpstr>Metrics of Accuracy, 2</vt:lpstr>
      <vt:lpstr>Metrics of Accuracy, 3</vt:lpstr>
      <vt:lpstr>Metrics of Accuracy, 4</vt:lpstr>
      <vt:lpstr>Metrics of Accuracy, 5</vt:lpstr>
      <vt:lpstr>Metrics of Accuracy, 6</vt:lpstr>
      <vt:lpstr>Metrics of Accuracy, 7</vt:lpstr>
      <vt:lpstr>Receiving Operating Characteristic ROC</vt:lpstr>
      <vt:lpstr>Изученные понятия</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Борис</dc:creator>
  <cp:lastModifiedBy>Boris Mirkin</cp:lastModifiedBy>
  <cp:revision>140</cp:revision>
  <dcterms:created xsi:type="dcterms:W3CDTF">2014-03-11T14:35:27Z</dcterms:created>
  <dcterms:modified xsi:type="dcterms:W3CDTF">2024-09-25T10:58:41Z</dcterms:modified>
</cp:coreProperties>
</file>