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3"/>
  </p:notesMasterIdLst>
  <p:sldIdLst>
    <p:sldId id="257" r:id="rId2"/>
    <p:sldId id="373" r:id="rId3"/>
    <p:sldId id="374" r:id="rId4"/>
    <p:sldId id="375" r:id="rId5"/>
    <p:sldId id="376" r:id="rId6"/>
    <p:sldId id="377" r:id="rId7"/>
    <p:sldId id="369" r:id="rId8"/>
    <p:sldId id="370" r:id="rId9"/>
    <p:sldId id="371" r:id="rId10"/>
    <p:sldId id="378" r:id="rId11"/>
    <p:sldId id="372" r:id="rId12"/>
    <p:sldId id="388" r:id="rId13"/>
    <p:sldId id="300" r:id="rId14"/>
    <p:sldId id="379" r:id="rId15"/>
    <p:sldId id="302" r:id="rId16"/>
    <p:sldId id="303" r:id="rId17"/>
    <p:sldId id="398" r:id="rId18"/>
    <p:sldId id="304" r:id="rId19"/>
    <p:sldId id="305" r:id="rId20"/>
    <p:sldId id="306" r:id="rId21"/>
    <p:sldId id="307" r:id="rId22"/>
    <p:sldId id="390" r:id="rId23"/>
    <p:sldId id="316" r:id="rId24"/>
    <p:sldId id="319" r:id="rId25"/>
    <p:sldId id="320" r:id="rId26"/>
    <p:sldId id="321" r:id="rId27"/>
    <p:sldId id="322" r:id="rId28"/>
    <p:sldId id="323" r:id="rId29"/>
    <p:sldId id="324" r:id="rId30"/>
    <p:sldId id="325" r:id="rId31"/>
    <p:sldId id="364" r:id="rId32"/>
    <p:sldId id="392" r:id="rId33"/>
    <p:sldId id="393" r:id="rId34"/>
    <p:sldId id="366" r:id="rId35"/>
    <p:sldId id="394" r:id="rId36"/>
    <p:sldId id="395" r:id="rId37"/>
    <p:sldId id="396" r:id="rId38"/>
    <p:sldId id="397" r:id="rId39"/>
    <p:sldId id="349" r:id="rId40"/>
    <p:sldId id="362" r:id="rId41"/>
    <p:sldId id="391" r:id="rId4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5A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32" autoAdjust="0"/>
    <p:restoredTop sz="85434" autoAdjust="0"/>
  </p:normalViewPr>
  <p:slideViewPr>
    <p:cSldViewPr>
      <p:cViewPr varScale="1">
        <p:scale>
          <a:sx n="75" d="100"/>
          <a:sy n="75" d="100"/>
        </p:scale>
        <p:origin x="137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4" y="282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-678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9335DE-4A9A-4BDF-8524-91B18F2D360F}" type="datetimeFigureOut">
              <a:rPr lang="ru-RU" smtClean="0"/>
              <a:pPr/>
              <a:t>08.10.2024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6996EC-98C9-4AA7-A8AE-F64A1D2B454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855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Mention that it is based on a model; usually considered a purely heuristic, thus much attractive;</a:t>
            </a:r>
            <a:r>
              <a:rPr lang="en-US" baseline="0" noProof="0" dirty="0"/>
              <a:t> yet the model may be perceived as overly simplistic (a few did and rejected it). I still think that telling the truth is better than hiding it.</a:t>
            </a:r>
            <a:endParaRPr lang="ru-R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6996EC-98C9-4AA7-A8AE-F64A1D2B4549}" type="slidenum">
              <a:rPr lang="ru-RU" smtClean="0"/>
              <a:pPr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03914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6996EC-98C9-4AA7-A8AE-F64A1D2B4549}" type="slidenum">
              <a:rPr lang="ru-RU" smtClean="0"/>
              <a:pPr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34459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6996EC-98C9-4AA7-A8AE-F64A1D2B4549}" type="slidenum">
              <a:rPr lang="ru-RU" smtClean="0"/>
              <a:pPr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34459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6996EC-98C9-4AA7-A8AE-F64A1D2B4549}" type="slidenum">
              <a:rPr lang="ru-RU" smtClean="0"/>
              <a:pPr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34459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6996EC-98C9-4AA7-A8AE-F64A1D2B4549}" type="slidenum">
              <a:rPr lang="ru-RU" smtClean="0"/>
              <a:pPr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34459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Mention that it is based on a model; usually considered a purely heuristic, thus much attractive;</a:t>
            </a:r>
            <a:r>
              <a:rPr lang="en-US" baseline="0" noProof="0" dirty="0"/>
              <a:t> yet the model may be perceived as overly simplistic (a few did and rejected it). I still think that telling the truth is better than hiding it.</a:t>
            </a:r>
            <a:endParaRPr lang="ru-R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0590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6996EC-98C9-4AA7-A8AE-F64A1D2B4549}" type="slidenum">
              <a:rPr lang="ru-RU" smtClean="0"/>
              <a:pPr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34459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6996EC-98C9-4AA7-A8AE-F64A1D2B4549}" type="slidenum">
              <a:rPr lang="ru-RU" smtClean="0"/>
              <a:pPr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34459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6996EC-98C9-4AA7-A8AE-F64A1D2B4549}" type="slidenum">
              <a:rPr lang="ru-RU" smtClean="0"/>
              <a:pPr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34459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6996EC-98C9-4AA7-A8AE-F64A1D2B4549}" type="slidenum">
              <a:rPr lang="ru-RU" smtClean="0"/>
              <a:pPr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34459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6996EC-98C9-4AA7-A8AE-F64A1D2B4549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84009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6996EC-98C9-4AA7-A8AE-F64A1D2B4549}" type="slidenum">
              <a:rPr lang="ru-RU" smtClean="0"/>
              <a:pPr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34459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6996EC-98C9-4AA7-A8AE-F64A1D2B4549}" type="slidenum">
              <a:rPr lang="ru-RU" smtClean="0"/>
              <a:pPr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34459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6996EC-98C9-4AA7-A8AE-F64A1D2B4549}" type="slidenum">
              <a:rPr lang="ru-RU" smtClean="0"/>
              <a:pPr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34459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6996EC-98C9-4AA7-A8AE-F64A1D2B4549}" type="slidenum">
              <a:rPr lang="ru-RU" smtClean="0"/>
              <a:pPr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34459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6996EC-98C9-4AA7-A8AE-F64A1D2B4549}" type="slidenum">
              <a:rPr lang="ru-RU" smtClean="0"/>
              <a:pPr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34459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Mention that it is based on a model; usually considered a purely heuristic, thus much attractive;</a:t>
            </a:r>
            <a:r>
              <a:rPr lang="en-US" baseline="0" noProof="0" dirty="0"/>
              <a:t> yet the model may be perceived as overly simplistic (a few did and rejected it). I still think that telling the truth is better than hiding it.</a:t>
            </a:r>
            <a:endParaRPr lang="ru-R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32</a:t>
            </a:fld>
            <a:endParaRPr 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6996EC-98C9-4AA7-A8AE-F64A1D2B4549}" type="slidenum">
              <a:rPr lang="ru-RU" smtClean="0"/>
              <a:pPr/>
              <a:t>33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34459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6996EC-98C9-4AA7-A8AE-F64A1D2B4549}" type="slidenum">
              <a:rPr lang="ru-RU" smtClean="0"/>
              <a:pPr/>
              <a:t>34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34459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6996EC-98C9-4AA7-A8AE-F64A1D2B4549}" type="slidenum">
              <a:rPr lang="ru-RU" smtClean="0"/>
              <a:pPr/>
              <a:t>37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344596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6996EC-98C9-4AA7-A8AE-F64A1D2B4549}" type="slidenum">
              <a:rPr lang="ru-RU" smtClean="0"/>
              <a:pPr/>
              <a:t>38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34459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6996EC-98C9-4AA7-A8AE-F64A1D2B4549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804316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6996EC-98C9-4AA7-A8AE-F64A1D2B4549}" type="slidenum">
              <a:rPr lang="ru-RU" smtClean="0"/>
              <a:pPr/>
              <a:t>39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34459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6996EC-98C9-4AA7-A8AE-F64A1D2B4549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2094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noProof="0" dirty="0"/>
              <a:t>Mention that it is based on a model; usually considered a purely heuristic, thus much attractive;</a:t>
            </a:r>
            <a:r>
              <a:rPr lang="en-US" baseline="0" noProof="0" dirty="0"/>
              <a:t> yet the model may be perceived as overly simplistic (a few did and rejected it). I still think that telling the truth is better than hiding it.</a:t>
            </a:r>
            <a:endParaRPr lang="ru-RU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EBFB8C-BBFF-4397-A51C-1E92596422A9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9181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6996EC-98C9-4AA7-A8AE-F64A1D2B4549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34459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6996EC-98C9-4AA7-A8AE-F64A1D2B4549}" type="slidenum">
              <a:rPr lang="ru-RU" smtClean="0"/>
              <a:pPr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51833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6996EC-98C9-4AA7-A8AE-F64A1D2B4549}" type="slidenum">
              <a:rPr lang="ru-RU" smtClean="0"/>
              <a:pPr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34459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6996EC-98C9-4AA7-A8AE-F64A1D2B4549}" type="slidenum">
              <a:rPr lang="ru-RU" smtClean="0"/>
              <a:pPr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3445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C0DB0-BE4F-47D2-A32A-42BEC4F80CCB}" type="datetime1">
              <a:rPr lang="ru-RU" smtClean="0"/>
              <a:t>08.10.2024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Bac_DA_2024_5</a:t>
            </a:r>
            <a:endParaRPr lang="ru-RU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93C9DDFB-12AC-4EDF-912F-3F233AE9D7E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4871648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C0DB0-BE4F-47D2-A32A-42BEC4F80CCB}" type="datetime1">
              <a:rPr lang="ru-RU" smtClean="0"/>
              <a:t>08.10.2024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Bac_DA_2024_5</a:t>
            </a:r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93C9DDFB-12AC-4EDF-912F-3F233AE9D7E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6376511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C0DB0-BE4F-47D2-A32A-42BEC4F80CCB}" type="datetime1">
              <a:rPr lang="ru-RU" smtClean="0"/>
              <a:t>08.10.2024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Bac_DA_2024_5</a:t>
            </a:r>
            <a:endParaRPr lang="ru-RU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93C9DDFB-12AC-4EDF-912F-3F233AE9D7E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10807738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C0DB0-BE4F-47D2-A32A-42BEC4F80CCB}" type="datetime1">
              <a:rPr lang="ru-RU" smtClean="0"/>
              <a:t>08.10.2024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Bac_DA_2024_5</a:t>
            </a:r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93C9DDFB-12AC-4EDF-912F-3F233AE9D7E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4449727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C0DB0-BE4F-47D2-A32A-42BEC4F80CCB}" type="datetime1">
              <a:rPr lang="ru-RU" smtClean="0"/>
              <a:t>08.10.2024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Bac_DA_2024_5</a:t>
            </a:r>
            <a:endParaRPr lang="ru-RU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93C9DDFB-12AC-4EDF-912F-3F233AE9D7E0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38377788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C0DB0-BE4F-47D2-A32A-42BEC4F80CCB}" type="datetime1">
              <a:rPr lang="ru-RU" smtClean="0"/>
              <a:t>08.10.2024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Bac_DA_2024_5</a:t>
            </a:r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93C9DDFB-12AC-4EDF-912F-3F233AE9D7E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5761221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C0DB0-BE4F-47D2-A32A-42BEC4F80CCB}" type="datetime1">
              <a:rPr lang="ru-RU" smtClean="0"/>
              <a:t>08.10.2024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Bac_DA_2024_5</a:t>
            </a:r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9DDFB-12AC-4EDF-912F-3F233AE9D7E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6245784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C0DB0-BE4F-47D2-A32A-42BEC4F80CCB}" type="datetime1">
              <a:rPr lang="ru-RU" smtClean="0"/>
              <a:t>08.10.2024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Bac_DA_2024_5</a:t>
            </a:r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9DDFB-12AC-4EDF-912F-3F233AE9D7E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2500024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C0DB0-BE4F-47D2-A32A-42BEC4F80CCB}" type="datetime1">
              <a:rPr lang="ru-RU" smtClean="0"/>
              <a:t>08.10.2024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Bac_DA_2024_5</a:t>
            </a:r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9DDFB-12AC-4EDF-912F-3F233AE9D7E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1423531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C0DB0-BE4F-47D2-A32A-42BEC4F80CCB}" type="datetime1">
              <a:rPr lang="ru-RU" smtClean="0"/>
              <a:t>08.10.2024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Bac_DA_2024_5</a:t>
            </a:r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93C9DDFB-12AC-4EDF-912F-3F233AE9D7E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7828858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C0DB0-BE4F-47D2-A32A-42BEC4F80CCB}" type="datetime1">
              <a:rPr lang="ru-RU" smtClean="0"/>
              <a:t>08.10.2024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Bac_DA_2024_5</a:t>
            </a:r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93C9DDFB-12AC-4EDF-912F-3F233AE9D7E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0710414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C0DB0-BE4F-47D2-A32A-42BEC4F80CCB}" type="datetime1">
              <a:rPr lang="ru-RU" smtClean="0"/>
              <a:t>08.10.2024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Bac_DA_2024_5</a:t>
            </a:r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93C9DDFB-12AC-4EDF-912F-3F233AE9D7E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3473013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C0DB0-BE4F-47D2-A32A-42BEC4F80CCB}" type="datetime1">
              <a:rPr lang="ru-RU" smtClean="0"/>
              <a:t>08.10.2024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Bac_DA_2024_5</a:t>
            </a:r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9DDFB-12AC-4EDF-912F-3F233AE9D7E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6027199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C0DB0-BE4F-47D2-A32A-42BEC4F80CCB}" type="datetime1">
              <a:rPr lang="ru-RU" smtClean="0"/>
              <a:t>08.10.2024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Bac_DA_2024_5</a:t>
            </a:r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9DDFB-12AC-4EDF-912F-3F233AE9D7E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070325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C0DB0-BE4F-47D2-A32A-42BEC4F80CCB}" type="datetime1">
              <a:rPr lang="ru-RU" smtClean="0"/>
              <a:t>08.10.2024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Bac_DA_2024_5</a:t>
            </a:r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9DDFB-12AC-4EDF-912F-3F233AE9D7E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2263069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C0DB0-BE4F-47D2-A32A-42BEC4F80CCB}" type="datetime1">
              <a:rPr lang="ru-RU" smtClean="0"/>
              <a:t>08.10.2024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Bac_DA_2024_5</a:t>
            </a:r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93C9DDFB-12AC-4EDF-912F-3F233AE9D7E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9524115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C0DB0-BE4F-47D2-A32A-42BEC4F80CCB}" type="datetime1">
              <a:rPr lang="ru-RU" smtClean="0"/>
              <a:t>08.10.2024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Bac_DA_2024_5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3C9DDFB-12AC-4EDF-912F-3F233AE9D7E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534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5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8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image" Target="../media/image50.png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648" y="0"/>
            <a:ext cx="7740352" cy="1412776"/>
          </a:xfrm>
        </p:spPr>
        <p:txBody>
          <a:bodyPr>
            <a:noAutofit/>
          </a:bodyPr>
          <a:lstStyle/>
          <a:p>
            <a:pPr algn="l"/>
            <a:r>
              <a:rPr lang="en-US" sz="28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RU" sz="28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024</a:t>
            </a:r>
            <a:r>
              <a:rPr lang="en-US" sz="28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ОМАД Лекция 5</a:t>
            </a:r>
            <a:br>
              <a:rPr lang="ru-RU" sz="28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b="1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</a:t>
            </a:r>
            <a:r>
              <a:rPr lang="ru-RU" sz="28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Главных Компонент: модель и методы</a:t>
            </a:r>
            <a:endParaRPr lang="en-US" sz="28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0070C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700808"/>
            <a:ext cx="9036496" cy="5040560"/>
          </a:xfrm>
        </p:spPr>
        <p:txBody>
          <a:bodyPr>
            <a:normAutofit fontScale="92500" lnSpcReduction="10000"/>
          </a:bodyPr>
          <a:lstStyle/>
          <a:p>
            <a:pPr lvl="1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ru-RU" sz="3000" b="1" dirty="0"/>
              <a:t>Модель Главных Компонент как проблема аппроксимации данных </a:t>
            </a:r>
            <a:endParaRPr lang="en-US" sz="3000" b="1" dirty="0"/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ru-RU" sz="3000" b="1" dirty="0"/>
              <a:t>Сингулярные тройки, связь с задачей о собственных значениях. Сингулярное и спектральное разложения матриц                                                                                </a:t>
            </a:r>
            <a:endParaRPr lang="en-US" sz="3000" b="1" dirty="0"/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ru-RU" sz="3000" b="1" dirty="0"/>
              <a:t>Традиционная формулировка метода МГК</a:t>
            </a:r>
            <a:r>
              <a:rPr lang="en-US" sz="3000" b="1" dirty="0"/>
              <a:t>;</a:t>
            </a:r>
            <a:r>
              <a:rPr lang="ru-RU" sz="3000" b="1" dirty="0"/>
              <a:t> Эквивалентность модельной формулировке</a:t>
            </a:r>
            <a:endParaRPr lang="en-US" sz="3000" b="1" dirty="0"/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ru-RU" sz="3000" b="1" dirty="0"/>
              <a:t>Приложение к визуализации данных</a:t>
            </a:r>
            <a:endParaRPr lang="en-US" sz="3000" b="1" dirty="0"/>
          </a:p>
          <a:p>
            <a:pPr lvl="1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ru-RU" sz="3000" b="1" dirty="0"/>
              <a:t>Домашнее задание </a:t>
            </a:r>
            <a:r>
              <a:rPr lang="en-US" sz="3000" b="1" dirty="0"/>
              <a:t>2</a:t>
            </a:r>
          </a:p>
          <a:p>
            <a:pPr marL="457200" lvl="1" indent="0">
              <a:spcAft>
                <a:spcPts val="600"/>
              </a:spcAft>
              <a:buNone/>
            </a:pP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Bac_DA_2024_5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29C4-C576-4FF8-9753-4225908504F0}" type="slidenum">
              <a:rPr lang="ru-RU" smtClean="0"/>
              <a:pPr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7324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80C9C8-38D5-4DB9-946E-757198439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7995"/>
            <a:ext cx="8229600" cy="36416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Civilized formulation and solution</a:t>
            </a:r>
            <a:r>
              <a:rPr lang="ru-RU" b="1" dirty="0"/>
              <a:t>,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9FB1CF1E-4278-429E-922C-6DCA7B2D32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1520" y="692695"/>
                <a:ext cx="8892480" cy="602877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            Given </a:t>
                </a:r>
                <a:r>
                  <a:rPr lang="en-US" i="1" dirty="0"/>
                  <a:t>Y</a:t>
                </a:r>
                <a:r>
                  <a:rPr lang="en-US" dirty="0"/>
                  <a:t>=(</a:t>
                </a:r>
                <a:r>
                  <a:rPr lang="en-US" i="1" dirty="0" err="1"/>
                  <a:t>y</a:t>
                </a:r>
                <a:r>
                  <a:rPr lang="en-US" i="1" baseline="-30000" dirty="0" err="1"/>
                  <a:t>iv</a:t>
                </a:r>
                <a:r>
                  <a:rPr lang="en-US" dirty="0"/>
                  <a:t>), find </a:t>
                </a:r>
                <a:r>
                  <a:rPr lang="en-US" b="1" dirty="0"/>
                  <a:t>normed</a:t>
                </a:r>
                <a:r>
                  <a:rPr lang="en-US" dirty="0"/>
                  <a:t> vectors </a:t>
                </a:r>
                <a:r>
                  <a:rPr lang="en-US" i="1" dirty="0"/>
                  <a:t>N</a:t>
                </a:r>
                <a:r>
                  <a:rPr lang="en-US" i="1" dirty="0">
                    <a:sym typeface="Symbol" panose="05050102010706020507" pitchFamily="18" charset="2"/>
                  </a:rPr>
                  <a:t>1,</a:t>
                </a:r>
                <a:r>
                  <a:rPr lang="en-US" dirty="0"/>
                  <a:t> </a:t>
                </a:r>
                <a:r>
                  <a:rPr lang="en-US" i="1" dirty="0"/>
                  <a:t>z1</a:t>
                </a:r>
                <a:r>
                  <a:rPr lang="en-US" dirty="0"/>
                  <a:t>=(</a:t>
                </a:r>
                <a:r>
                  <a:rPr lang="en-US" i="1" dirty="0"/>
                  <a:t>z</a:t>
                </a:r>
                <a:r>
                  <a:rPr lang="en-US" i="1" baseline="-25000" dirty="0"/>
                  <a:t>i1</a:t>
                </a:r>
                <a:r>
                  <a:rPr lang="en-US" dirty="0"/>
                  <a:t>), </a:t>
                </a:r>
                <a:r>
                  <a:rPr lang="en-US" i="1" dirty="0"/>
                  <a:t>z2</a:t>
                </a:r>
                <a:r>
                  <a:rPr lang="en-US" dirty="0"/>
                  <a:t>=(</a:t>
                </a:r>
                <a:r>
                  <a:rPr lang="en-US" i="1" dirty="0"/>
                  <a:t>z</a:t>
                </a:r>
                <a:r>
                  <a:rPr lang="en-US" i="1" baseline="-25000" dirty="0"/>
                  <a:t>i2</a:t>
                </a:r>
                <a:r>
                  <a:rPr lang="en-US" dirty="0"/>
                  <a:t>), </a:t>
                </a:r>
                <a:r>
                  <a:rPr lang="en-US" b="1" dirty="0"/>
                  <a:t>normed</a:t>
                </a:r>
                <a:r>
                  <a:rPr lang="en-US" dirty="0"/>
                  <a:t>       </a:t>
                </a:r>
              </a:p>
              <a:p>
                <a:pPr marL="0" indent="0">
                  <a:buNone/>
                </a:pPr>
                <a:r>
                  <a:rPr lang="en-US" dirty="0"/>
                  <a:t>               vectors </a:t>
                </a:r>
                <a:r>
                  <a:rPr lang="en-US" i="1" dirty="0"/>
                  <a:t>V</a:t>
                </a:r>
                <a:r>
                  <a:rPr lang="en-US" i="1" dirty="0">
                    <a:sym typeface="Symbol" panose="05050102010706020507" pitchFamily="18" charset="2"/>
                  </a:rPr>
                  <a:t>1, </a:t>
                </a:r>
                <a:r>
                  <a:rPr lang="en-US" dirty="0"/>
                  <a:t> </a:t>
                </a:r>
                <a:r>
                  <a:rPr lang="en-US" i="1" dirty="0"/>
                  <a:t>c</a:t>
                </a:r>
                <a:r>
                  <a:rPr lang="en-US" i="1" baseline="-25000" dirty="0"/>
                  <a:t>1</a:t>
                </a:r>
                <a:r>
                  <a:rPr lang="en-US" dirty="0"/>
                  <a:t>=(</a:t>
                </a:r>
                <a:r>
                  <a:rPr lang="en-US" i="1" dirty="0"/>
                  <a:t>c</a:t>
                </a:r>
                <a:r>
                  <a:rPr lang="en-US" i="1" baseline="-25000" dirty="0"/>
                  <a:t>v1</a:t>
                </a:r>
                <a:r>
                  <a:rPr lang="en-US" dirty="0"/>
                  <a:t>), </a:t>
                </a:r>
                <a:r>
                  <a:rPr lang="en-US" i="1" dirty="0"/>
                  <a:t>c</a:t>
                </a:r>
                <a:r>
                  <a:rPr lang="en-US" i="1" baseline="-25000" dirty="0"/>
                  <a:t>2</a:t>
                </a:r>
                <a:r>
                  <a:rPr lang="en-US" dirty="0"/>
                  <a:t>=(</a:t>
                </a:r>
                <a:r>
                  <a:rPr lang="en-US" i="1" dirty="0"/>
                  <a:t>c</a:t>
                </a:r>
                <a:r>
                  <a:rPr lang="en-US" i="1" baseline="-25000" dirty="0"/>
                  <a:t>v2</a:t>
                </a:r>
                <a:r>
                  <a:rPr lang="en-US" dirty="0"/>
                  <a:t>), and positive </a:t>
                </a:r>
                <a:r>
                  <a:rPr lang="en-US" i="1" dirty="0">
                    <a:sym typeface="Symbol" panose="05050102010706020507" pitchFamily="18" charset="2"/>
                  </a:rPr>
                  <a:t></a:t>
                </a:r>
                <a:r>
                  <a:rPr lang="en-US" i="1" baseline="-25000" dirty="0">
                    <a:sym typeface="Symbol" panose="05050102010706020507" pitchFamily="18" charset="2"/>
                  </a:rPr>
                  <a:t>1</a:t>
                </a:r>
                <a:r>
                  <a:rPr lang="en-US" dirty="0">
                    <a:sym typeface="Symbol" panose="05050102010706020507" pitchFamily="18" charset="2"/>
                  </a:rPr>
                  <a:t> and </a:t>
                </a:r>
                <a:r>
                  <a:rPr lang="en-US" i="1" dirty="0">
                    <a:sym typeface="Symbol" panose="05050102010706020507" pitchFamily="18" charset="2"/>
                  </a:rPr>
                  <a:t></a:t>
                </a:r>
                <a:r>
                  <a:rPr lang="en-US" i="1" baseline="-25000" dirty="0">
                    <a:sym typeface="Symbol" panose="05050102010706020507" pitchFamily="18" charset="2"/>
                  </a:rPr>
                  <a:t>2    </a:t>
                </a:r>
                <a:r>
                  <a:rPr lang="en-US" dirty="0">
                    <a:sym typeface="Symbol" panose="05050102010706020507" pitchFamily="18" charset="2"/>
                  </a:rPr>
                  <a:t>so that errors in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sz="2800" i="1" dirty="0"/>
                  <a:t>                           </a:t>
                </a:r>
                <a:r>
                  <a:rPr lang="en-US" sz="2800" i="1" dirty="0" err="1"/>
                  <a:t>y</a:t>
                </a:r>
                <a:r>
                  <a:rPr lang="en-US" sz="2800" i="1" baseline="-25000" dirty="0" err="1"/>
                  <a:t>iv</a:t>
                </a:r>
                <a:r>
                  <a:rPr lang="en-US" sz="2800" i="1" dirty="0"/>
                  <a:t>=</a:t>
                </a:r>
                <a:r>
                  <a:rPr lang="en-US" sz="2800" i="1" dirty="0">
                    <a:sym typeface="Symbol" panose="05050102010706020507" pitchFamily="18" charset="2"/>
                  </a:rPr>
                  <a:t> </a:t>
                </a:r>
                <a:r>
                  <a:rPr lang="en-US" sz="2800" i="1" baseline="-25000" dirty="0">
                    <a:sym typeface="Symbol" panose="05050102010706020507" pitchFamily="18" charset="2"/>
                  </a:rPr>
                  <a:t>1</a:t>
                </a:r>
                <a:r>
                  <a:rPr lang="en-US" sz="2800" i="1" dirty="0"/>
                  <a:t>c</a:t>
                </a:r>
                <a:r>
                  <a:rPr lang="en-US" sz="2800" i="1" baseline="-25000" dirty="0"/>
                  <a:t>v1</a:t>
                </a:r>
                <a:r>
                  <a:rPr lang="en-US" sz="2800" i="1" dirty="0"/>
                  <a:t>*z</a:t>
                </a:r>
                <a:r>
                  <a:rPr lang="en-US" sz="2800" i="1" baseline="-25000" dirty="0"/>
                  <a:t>i1</a:t>
                </a:r>
                <a:r>
                  <a:rPr lang="en-US" sz="2800" i="1" dirty="0"/>
                  <a:t> + </a:t>
                </a:r>
                <a:r>
                  <a:rPr lang="en-US" sz="2800" i="1" dirty="0">
                    <a:sym typeface="Symbol" panose="05050102010706020507" pitchFamily="18" charset="2"/>
                  </a:rPr>
                  <a:t></a:t>
                </a:r>
                <a:r>
                  <a:rPr lang="en-US" sz="2800" i="1" baseline="-25000" dirty="0">
                    <a:sym typeface="Symbol" panose="05050102010706020507" pitchFamily="18" charset="2"/>
                  </a:rPr>
                  <a:t>2</a:t>
                </a:r>
                <a:r>
                  <a:rPr lang="en-US" sz="2800" i="1" dirty="0"/>
                  <a:t>c</a:t>
                </a:r>
                <a:r>
                  <a:rPr lang="en-US" sz="2800" i="1" baseline="-25000" dirty="0"/>
                  <a:t>v2</a:t>
                </a:r>
                <a:r>
                  <a:rPr lang="en-US" sz="2800" i="1" dirty="0"/>
                  <a:t>z</a:t>
                </a:r>
                <a:r>
                  <a:rPr lang="en-US" sz="2800" i="1" baseline="-25000" dirty="0"/>
                  <a:t>i2</a:t>
                </a:r>
                <a:r>
                  <a:rPr lang="en-US" sz="2800" i="1" dirty="0"/>
                  <a:t> + </a:t>
                </a:r>
                <a:r>
                  <a:rPr lang="en-US" sz="2800" i="1" dirty="0" err="1"/>
                  <a:t>e</a:t>
                </a:r>
                <a:r>
                  <a:rPr lang="en-US" sz="2800" i="1" baseline="-25000" dirty="0" err="1"/>
                  <a:t>iv</a:t>
                </a:r>
                <a:endParaRPr lang="en-US" sz="2800" i="1" baseline="-25000" dirty="0"/>
              </a:p>
              <a:p>
                <a:pPr marL="0" indent="0">
                  <a:buNone/>
                </a:pPr>
                <a:r>
                  <a:rPr lang="en-US" dirty="0"/>
                  <a:t>are least-squares minimized</a:t>
                </a:r>
              </a:p>
              <a:p>
                <a:pPr marL="0" indent="0">
                  <a:buNone/>
                </a:pPr>
                <a:r>
                  <a:rPr lang="en-US" dirty="0"/>
                  <a:t>   </a:t>
                </a:r>
              </a:p>
              <a:p>
                <a:pPr marL="0" indent="0">
                  <a:buNone/>
                </a:pPr>
                <a:r>
                  <a:rPr lang="en-US" sz="2400" dirty="0"/>
                  <a:t>               </a:t>
                </a:r>
                <a:r>
                  <a:rPr lang="en-US" sz="2400" i="1" dirty="0"/>
                  <a:t>L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400" i="1" baseline="-250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 baseline="-2500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i="1" baseline="-2500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𝑖𝑣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n-US" sz="2400" i="1" dirty="0">
                                <a:sym typeface="Symbol" panose="05050102010706020507" pitchFamily="18" charset="2"/>
                              </a:rPr>
                              <m:t></m:t>
                            </m:r>
                            <m:r>
                              <m:rPr>
                                <m:nor/>
                              </m:rPr>
                              <a:rPr lang="en-US" sz="2400" i="1" baseline="-25000" dirty="0">
                                <a:sym typeface="Symbol" panose="05050102010706020507" pitchFamily="18" charset="2"/>
                              </a:rPr>
                              <m:t>1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n-US" sz="2400" i="1" dirty="0">
                                    <a:sym typeface="Symbol" panose="05050102010706020507" pitchFamily="18" charset="2"/>
                                  </a:rPr>
                                  <m:t></m:t>
                                </m:r>
                                <m:r>
                                  <m:rPr>
                                    <m:nor/>
                                  </m:rPr>
                                  <a:rPr lang="en-US" sz="2400" b="0" i="1" baseline="-25000" dirty="0" smtClean="0">
                                    <a:sym typeface="Symbol" panose="05050102010706020507" pitchFamily="18" charset="2"/>
                                  </a:rPr>
                                  <m:t>2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𝑚𝑖𝑛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 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dirty="0"/>
                  <a:t>  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  Здесь: </a:t>
                </a:r>
                <a:r>
                  <a:rPr lang="en-US" dirty="0"/>
                  <a:t>z1, z2 – </a:t>
                </a:r>
                <a:r>
                  <a:rPr lang="ru-RU" dirty="0"/>
                  <a:t>координаты точек</a:t>
                </a:r>
                <a:r>
                  <a:rPr lang="en-US" dirty="0"/>
                  <a:t> </a:t>
                </a:r>
                <a:r>
                  <a:rPr lang="en-US" dirty="0" err="1"/>
                  <a:t>i</a:t>
                </a:r>
                <a:r>
                  <a:rPr lang="en-US" dirty="0" err="1">
                    <a:sym typeface="Symbol" panose="05050102010706020507" pitchFamily="18" charset="2"/>
                  </a:rPr>
                  <a:t>I</a:t>
                </a:r>
                <a:r>
                  <a:rPr lang="ru-RU" dirty="0"/>
                  <a:t>,</a:t>
                </a:r>
              </a:p>
              <a:p>
                <a:pPr marL="0" indent="0">
                  <a:buNone/>
                </a:pPr>
                <a:r>
                  <a:rPr lang="ru-RU" dirty="0"/>
                  <a:t>  представляющих объекты</a:t>
                </a:r>
                <a:r>
                  <a:rPr lang="en-US" dirty="0"/>
                  <a:t> (</a:t>
                </a:r>
                <a:r>
                  <a:rPr lang="en-US" dirty="0">
                    <a:sym typeface="Symbol" panose="05050102010706020507" pitchFamily="18" charset="2"/>
                  </a:rPr>
                  <a:t>z</a:t>
                </a:r>
                <a:r>
                  <a:rPr lang="ru-RU" dirty="0">
                    <a:sym typeface="Symbol" panose="05050102010706020507" pitchFamily="18" charset="2"/>
                  </a:rPr>
                  <a:t>1</a:t>
                </a:r>
                <a:r>
                  <a:rPr lang="en-US" dirty="0">
                    <a:sym typeface="Symbol" panose="05050102010706020507" pitchFamily="18" charset="2"/>
                  </a:rPr>
                  <a:t></a:t>
                </a:r>
                <a:r>
                  <a:rPr lang="en-US" baseline="30000" dirty="0">
                    <a:sym typeface="Symbol" panose="05050102010706020507" pitchFamily="18" charset="2"/>
                  </a:rPr>
                  <a:t>2 </a:t>
                </a:r>
                <a:r>
                  <a:rPr lang="ru-RU" dirty="0"/>
                  <a:t>=1</a:t>
                </a:r>
                <a:r>
                  <a:rPr lang="en-US" dirty="0"/>
                  <a:t>, </a:t>
                </a:r>
                <a:r>
                  <a:rPr lang="en-US" dirty="0">
                    <a:sym typeface="Symbol" panose="05050102010706020507" pitchFamily="18" charset="2"/>
                  </a:rPr>
                  <a:t>z2</a:t>
                </a:r>
                <a:r>
                  <a:rPr lang="en-US" baseline="30000" dirty="0">
                    <a:sym typeface="Symbol" panose="05050102010706020507" pitchFamily="18" charset="2"/>
                  </a:rPr>
                  <a:t>2 </a:t>
                </a:r>
                <a:r>
                  <a:rPr lang="ru-RU" dirty="0"/>
                  <a:t>=1</a:t>
                </a:r>
                <a:r>
                  <a:rPr lang="en-US" dirty="0"/>
                  <a:t>)</a:t>
                </a:r>
                <a:r>
                  <a:rPr lang="ru-RU" dirty="0"/>
                  <a:t> 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            c1, c2 – </a:t>
                </a:r>
                <a:r>
                  <a:rPr lang="ru-RU" dirty="0"/>
                  <a:t>«нагрузки» на признаки, веса признаков (</a:t>
                </a:r>
                <a:r>
                  <a:rPr lang="en-US" dirty="0">
                    <a:sym typeface="Symbol" panose="05050102010706020507" pitchFamily="18" charset="2"/>
                  </a:rPr>
                  <a:t>c</a:t>
                </a:r>
                <a:r>
                  <a:rPr lang="ru-RU" dirty="0">
                    <a:sym typeface="Symbol" panose="05050102010706020507" pitchFamily="18" charset="2"/>
                  </a:rPr>
                  <a:t>1</a:t>
                </a:r>
                <a:r>
                  <a:rPr lang="en-US" dirty="0">
                    <a:sym typeface="Symbol" panose="05050102010706020507" pitchFamily="18" charset="2"/>
                  </a:rPr>
                  <a:t></a:t>
                </a:r>
                <a:r>
                  <a:rPr lang="en-US" baseline="30000" dirty="0">
                    <a:sym typeface="Symbol" panose="05050102010706020507" pitchFamily="18" charset="2"/>
                  </a:rPr>
                  <a:t>2 </a:t>
                </a:r>
                <a:r>
                  <a:rPr lang="ru-RU" dirty="0"/>
                  <a:t>=1</a:t>
                </a:r>
                <a:r>
                  <a:rPr lang="en-US" dirty="0"/>
                  <a:t>, </a:t>
                </a:r>
                <a:r>
                  <a:rPr lang="en-US" dirty="0">
                    <a:sym typeface="Symbol" panose="05050102010706020507" pitchFamily="18" charset="2"/>
                  </a:rPr>
                  <a:t>c2</a:t>
                </a:r>
                <a:r>
                  <a:rPr lang="en-US" baseline="30000" dirty="0">
                    <a:sym typeface="Symbol" panose="05050102010706020507" pitchFamily="18" charset="2"/>
                  </a:rPr>
                  <a:t>2 </a:t>
                </a:r>
                <a:r>
                  <a:rPr lang="ru-RU" dirty="0"/>
                  <a:t>=1)</a:t>
                </a:r>
                <a:r>
                  <a:rPr lang="en-US" dirty="0"/>
                  <a:t> </a:t>
                </a: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en-US" dirty="0"/>
                  <a:t>      </a:t>
                </a:r>
                <a:r>
                  <a:rPr lang="ru-RU" dirty="0"/>
                  <a:t>     </a:t>
                </a:r>
                <a:r>
                  <a:rPr lang="en-US" dirty="0"/>
                  <a:t>   Matrix</a:t>
                </a:r>
                <a:r>
                  <a:rPr lang="ru-RU" dirty="0"/>
                  <a:t> </a:t>
                </a:r>
                <a:r>
                  <a:rPr lang="en-US" dirty="0"/>
                  <a:t>format: </a:t>
                </a:r>
                <a:r>
                  <a:rPr lang="en-US" b="1" dirty="0"/>
                  <a:t>L=</a:t>
                </a:r>
                <a:r>
                  <a:rPr lang="en-US" b="1" dirty="0">
                    <a:sym typeface="Symbol" panose="05050102010706020507" pitchFamily="18" charset="2"/>
                  </a:rPr>
                  <a:t>Y-ZMC</a:t>
                </a:r>
                <a:r>
                  <a:rPr lang="en-US" b="1" baseline="30000" dirty="0">
                    <a:sym typeface="Symbol" panose="05050102010706020507" pitchFamily="18" charset="2"/>
                  </a:rPr>
                  <a:t>T</a:t>
                </a:r>
                <a:r>
                  <a:rPr lang="en-US" b="1" dirty="0">
                    <a:sym typeface="Symbol" panose="05050102010706020507" pitchFamily="18" charset="2"/>
                  </a:rPr>
                  <a:t></a:t>
                </a:r>
                <a:r>
                  <a:rPr lang="en-US" b="1" baseline="30000" dirty="0">
                    <a:sym typeface="Symbol" panose="05050102010706020507" pitchFamily="18" charset="2"/>
                  </a:rPr>
                  <a:t>2</a:t>
                </a:r>
                <a:r>
                  <a:rPr lang="en-US" dirty="0">
                    <a:sym typeface="Symbol" panose="05050102010706020507" pitchFamily="18" charset="2"/>
                  </a:rPr>
                  <a:t>, </a:t>
                </a:r>
                <a:r>
                  <a:rPr lang="en-US" b="1" dirty="0">
                    <a:sym typeface="Symbol" panose="05050102010706020507" pitchFamily="18" charset="2"/>
                  </a:rPr>
                  <a:t>Z</a:t>
                </a:r>
                <a:r>
                  <a:rPr lang="en-US" dirty="0">
                    <a:sym typeface="Symbol" panose="05050102010706020507" pitchFamily="18" charset="2"/>
                  </a:rPr>
                  <a:t>- </a:t>
                </a:r>
                <a:r>
                  <a:rPr lang="ru-RU" dirty="0">
                    <a:sym typeface="Symbol" panose="05050102010706020507" pitchFamily="18" charset="2"/>
                  </a:rPr>
                  <a:t>матрица со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ru-RU" dirty="0">
                    <a:sym typeface="Symbol" panose="05050102010706020507" pitchFamily="18" charset="2"/>
                  </a:rPr>
                  <a:t>столбцами </a:t>
                </a:r>
                <a:r>
                  <a:rPr lang="en-US" dirty="0">
                    <a:sym typeface="Symbol" panose="05050102010706020507" pitchFamily="18" charset="2"/>
                  </a:rPr>
                  <a:t>z1</a:t>
                </a:r>
                <a:r>
                  <a:rPr lang="ru-RU" dirty="0">
                    <a:sym typeface="Symbol" panose="05050102010706020507" pitchFamily="18" charset="2"/>
                  </a:rPr>
                  <a:t> и</a:t>
                </a:r>
                <a:r>
                  <a:rPr lang="en-US" dirty="0">
                    <a:sym typeface="Symbol" panose="05050102010706020507" pitchFamily="18" charset="2"/>
                  </a:rPr>
                  <a:t> z2</a:t>
                </a:r>
                <a:r>
                  <a:rPr lang="ru-RU" dirty="0">
                    <a:sym typeface="Symbol" panose="05050102010706020507" pitchFamily="18" charset="2"/>
                  </a:rPr>
                  <a:t>,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b="1" dirty="0">
                    <a:sym typeface="Symbol" panose="05050102010706020507" pitchFamily="18" charset="2"/>
                  </a:rPr>
                  <a:t>              C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ru-RU" dirty="0">
                    <a:sym typeface="Symbol" panose="05050102010706020507" pitchFamily="18" charset="2"/>
                  </a:rPr>
                  <a:t>- матрица со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ru-RU" dirty="0">
                    <a:sym typeface="Symbol" panose="05050102010706020507" pitchFamily="18" charset="2"/>
                  </a:rPr>
                  <a:t>столбцами </a:t>
                </a:r>
                <a:r>
                  <a:rPr lang="en-US" dirty="0">
                    <a:sym typeface="Symbol" panose="05050102010706020507" pitchFamily="18" charset="2"/>
                  </a:rPr>
                  <a:t>c1 </a:t>
                </a:r>
                <a:r>
                  <a:rPr lang="ru-RU" dirty="0">
                    <a:sym typeface="Symbol" panose="05050102010706020507" pitchFamily="18" charset="2"/>
                  </a:rPr>
                  <a:t>и </a:t>
                </a:r>
                <a:r>
                  <a:rPr lang="en-US" dirty="0">
                    <a:sym typeface="Symbol" panose="05050102010706020507" pitchFamily="18" charset="2"/>
                  </a:rPr>
                  <a:t>c2</a:t>
                </a:r>
                <a:r>
                  <a:rPr lang="ru-RU" dirty="0">
                    <a:sym typeface="Symbol" panose="05050102010706020507" pitchFamily="18" charset="2"/>
                  </a:rPr>
                  <a:t>,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b="1" dirty="0">
                    <a:sym typeface="Symbol" panose="05050102010706020507" pitchFamily="18" charset="2"/>
                  </a:rPr>
                  <a:t>              M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ru-RU" dirty="0">
                    <a:sym typeface="Symbol" panose="05050102010706020507" pitchFamily="18" charset="2"/>
                  </a:rPr>
                  <a:t>– диагональная матрица </a:t>
                </a:r>
                <a:r>
                  <a:rPr lang="en-US" dirty="0">
                    <a:sym typeface="Symbol" panose="05050102010706020507" pitchFamily="18" charset="2"/>
                  </a:rPr>
                  <a:t>c </a:t>
                </a:r>
                <a:r>
                  <a:rPr lang="ru-RU" baseline="-25000" dirty="0">
                    <a:sym typeface="Symbol" panose="05050102010706020507" pitchFamily="18" charset="2"/>
                  </a:rPr>
                  <a:t>1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ru-RU" dirty="0">
                    <a:sym typeface="Symbol" panose="05050102010706020507" pitchFamily="18" charset="2"/>
                  </a:rPr>
                  <a:t>и </a:t>
                </a:r>
                <a:r>
                  <a:rPr lang="en-US" dirty="0">
                    <a:sym typeface="Symbol" panose="05050102010706020507" pitchFamily="18" charset="2"/>
                  </a:rPr>
                  <a:t></a:t>
                </a:r>
                <a:r>
                  <a:rPr lang="ru-RU" baseline="-25000" dirty="0">
                    <a:sym typeface="Symbol" panose="05050102010706020507" pitchFamily="18" charset="2"/>
                  </a:rPr>
                  <a:t>2</a:t>
                </a:r>
                <a:endParaRPr lang="en-US" baseline="-25000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9FB1CF1E-4278-429E-922C-6DCA7B2D32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1520" y="692695"/>
                <a:ext cx="8892480" cy="6028779"/>
              </a:xfrm>
              <a:blipFill>
                <a:blip r:embed="rId2"/>
                <a:stretch>
                  <a:fillRect l="-548" t="-60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F18AA2D-0CA0-4C2B-A109-A2BD5BA3D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Bac_DA_2024_5</a:t>
            </a:r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5402D6A-D827-4F6A-A2FC-B92D2DA70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9DDFB-12AC-4EDF-912F-3F233AE9D7E0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5843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80C9C8-38D5-4DB9-946E-757198439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7995"/>
            <a:ext cx="8229600" cy="706090"/>
          </a:xfrm>
        </p:spPr>
        <p:txBody>
          <a:bodyPr>
            <a:normAutofit/>
          </a:bodyPr>
          <a:lstStyle/>
          <a:p>
            <a:r>
              <a:rPr lang="en-US" b="1" dirty="0"/>
              <a:t>Civilized formulation and solution, 2</a:t>
            </a:r>
            <a:endParaRPr lang="ru-RU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9FB1CF1E-4278-429E-922C-6DCA7B2D32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692695"/>
                <a:ext cx="9144000" cy="6028779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                   Find  </a:t>
                </a:r>
                <a:r>
                  <a:rPr lang="en-US" b="1" dirty="0"/>
                  <a:t>normed</a:t>
                </a:r>
                <a:r>
                  <a:rPr lang="en-US" dirty="0"/>
                  <a:t> </a:t>
                </a:r>
                <a:r>
                  <a:rPr lang="en-US" b="1" i="1" dirty="0"/>
                  <a:t>z1</a:t>
                </a:r>
                <a:r>
                  <a:rPr lang="en-US" b="1" dirty="0"/>
                  <a:t>=(</a:t>
                </a:r>
                <a:r>
                  <a:rPr lang="en-US" b="1" i="1" dirty="0"/>
                  <a:t>z</a:t>
                </a:r>
                <a:r>
                  <a:rPr lang="en-US" b="1" i="1" baseline="-25000" dirty="0"/>
                  <a:t>i1</a:t>
                </a:r>
                <a:r>
                  <a:rPr lang="en-US" b="1" dirty="0"/>
                  <a:t>), </a:t>
                </a:r>
                <a:r>
                  <a:rPr lang="en-US" b="1" i="1" dirty="0"/>
                  <a:t>z2</a:t>
                </a:r>
                <a:r>
                  <a:rPr lang="en-US" b="1" dirty="0"/>
                  <a:t>=(</a:t>
                </a:r>
                <a:r>
                  <a:rPr lang="en-US" b="1" i="1" dirty="0"/>
                  <a:t>z</a:t>
                </a:r>
                <a:r>
                  <a:rPr lang="en-US" b="1" i="1" baseline="-25000" dirty="0"/>
                  <a:t>i2</a:t>
                </a:r>
                <a:r>
                  <a:rPr lang="en-US" b="1" dirty="0"/>
                  <a:t>)</a:t>
                </a:r>
                <a:r>
                  <a:rPr lang="en-US" dirty="0"/>
                  <a:t>, </a:t>
                </a:r>
                <a:r>
                  <a:rPr lang="en-US" b="1" dirty="0"/>
                  <a:t>normed</a:t>
                </a:r>
                <a:r>
                  <a:rPr lang="en-US" dirty="0"/>
                  <a:t> </a:t>
                </a:r>
                <a:r>
                  <a:rPr lang="en-US" b="1" i="1" dirty="0"/>
                  <a:t>c</a:t>
                </a:r>
                <a:r>
                  <a:rPr lang="en-US" b="1" i="1" baseline="-25000" dirty="0"/>
                  <a:t>1</a:t>
                </a:r>
                <a:r>
                  <a:rPr lang="en-US" b="1" dirty="0"/>
                  <a:t>=(</a:t>
                </a:r>
                <a:r>
                  <a:rPr lang="en-US" b="1" i="1" dirty="0"/>
                  <a:t>c</a:t>
                </a:r>
                <a:r>
                  <a:rPr lang="en-US" b="1" i="1" baseline="-25000" dirty="0"/>
                  <a:t>v1</a:t>
                </a:r>
                <a:r>
                  <a:rPr lang="en-US" b="1" dirty="0"/>
                  <a:t>), </a:t>
                </a:r>
                <a:r>
                  <a:rPr lang="en-US" b="1" i="1" dirty="0"/>
                  <a:t>c</a:t>
                </a:r>
                <a:r>
                  <a:rPr lang="en-US" b="1" i="1" baseline="-25000" dirty="0"/>
                  <a:t>2</a:t>
                </a:r>
                <a:r>
                  <a:rPr lang="en-US" b="1" dirty="0"/>
                  <a:t>=(</a:t>
                </a:r>
                <a:r>
                  <a:rPr lang="en-US" b="1" i="1" dirty="0"/>
                  <a:t>c</a:t>
                </a:r>
                <a:r>
                  <a:rPr lang="en-US" b="1" i="1" baseline="-25000" dirty="0"/>
                  <a:t>v2</a:t>
                </a:r>
                <a:r>
                  <a:rPr lang="en-US" b="1" dirty="0"/>
                  <a:t>)</a:t>
                </a:r>
                <a:r>
                  <a:rPr lang="en-US" dirty="0"/>
                  <a:t>, and                 </a:t>
                </a:r>
              </a:p>
              <a:p>
                <a:r>
                  <a:rPr lang="en-US" dirty="0"/>
                  <a:t>                   positive</a:t>
                </a:r>
                <a:r>
                  <a:rPr lang="en-US" b="1" dirty="0"/>
                  <a:t> </a:t>
                </a:r>
                <a:r>
                  <a:rPr lang="en-US" b="1" i="1" dirty="0">
                    <a:sym typeface="Symbol" panose="05050102010706020507" pitchFamily="18" charset="2"/>
                  </a:rPr>
                  <a:t></a:t>
                </a:r>
                <a:r>
                  <a:rPr lang="en-US" b="1" i="1" baseline="-25000" dirty="0">
                    <a:sym typeface="Symbol" panose="05050102010706020507" pitchFamily="18" charset="2"/>
                  </a:rPr>
                  <a:t>1</a:t>
                </a:r>
                <a:r>
                  <a:rPr lang="en-US" dirty="0">
                    <a:sym typeface="Symbol" panose="05050102010706020507" pitchFamily="18" charset="2"/>
                  </a:rPr>
                  <a:t> and </a:t>
                </a:r>
                <a:r>
                  <a:rPr lang="en-US" b="1" i="1" dirty="0">
                    <a:sym typeface="Symbol" panose="05050102010706020507" pitchFamily="18" charset="2"/>
                  </a:rPr>
                  <a:t></a:t>
                </a:r>
                <a:r>
                  <a:rPr lang="en-US" b="1" i="1" baseline="-25000" dirty="0">
                    <a:sym typeface="Symbol" panose="05050102010706020507" pitchFamily="18" charset="2"/>
                  </a:rPr>
                  <a:t>2</a:t>
                </a:r>
                <a:r>
                  <a:rPr lang="en-US" i="1" baseline="-25000" dirty="0">
                    <a:sym typeface="Symbol" panose="05050102010706020507" pitchFamily="18" charset="2"/>
                  </a:rPr>
                  <a:t> </a:t>
                </a:r>
                <a:r>
                  <a:rPr lang="en-US" dirty="0">
                    <a:sym typeface="Symbol" panose="05050102010706020507" pitchFamily="18" charset="2"/>
                  </a:rPr>
                  <a:t>so that errors in</a:t>
                </a:r>
                <a:endParaRPr lang="en-US" dirty="0"/>
              </a:p>
              <a:p>
                <a:pPr marL="0" indent="0">
                  <a:buNone/>
                </a:pPr>
                <a:r>
                  <a:rPr lang="en-US" i="1" dirty="0"/>
                  <a:t>                                            </a:t>
                </a:r>
                <a:r>
                  <a:rPr lang="en-US" sz="2200" b="1" i="1" dirty="0" err="1"/>
                  <a:t>y</a:t>
                </a:r>
                <a:r>
                  <a:rPr lang="en-US" sz="2200" b="1" i="1" baseline="-25000" dirty="0" err="1"/>
                  <a:t>iv</a:t>
                </a:r>
                <a:r>
                  <a:rPr lang="en-US" sz="2200" b="1" i="1" dirty="0"/>
                  <a:t>=</a:t>
                </a:r>
                <a:r>
                  <a:rPr lang="en-US" sz="2200" b="1" i="1" dirty="0">
                    <a:sym typeface="Symbol" panose="05050102010706020507" pitchFamily="18" charset="2"/>
                  </a:rPr>
                  <a:t> </a:t>
                </a:r>
                <a:r>
                  <a:rPr lang="en-US" sz="2200" b="1" i="1" baseline="-25000" dirty="0">
                    <a:sym typeface="Symbol" panose="05050102010706020507" pitchFamily="18" charset="2"/>
                  </a:rPr>
                  <a:t>1</a:t>
                </a:r>
                <a:r>
                  <a:rPr lang="en-US" sz="2200" b="1" i="1" dirty="0"/>
                  <a:t>c</a:t>
                </a:r>
                <a:r>
                  <a:rPr lang="en-US" sz="2200" b="1" i="1" baseline="-25000" dirty="0"/>
                  <a:t>v1</a:t>
                </a:r>
                <a:r>
                  <a:rPr lang="en-US" sz="2200" b="1" i="1" dirty="0"/>
                  <a:t>*z</a:t>
                </a:r>
                <a:r>
                  <a:rPr lang="en-US" sz="2200" b="1" i="1" baseline="-25000" dirty="0"/>
                  <a:t>i1</a:t>
                </a:r>
                <a:r>
                  <a:rPr lang="en-US" sz="2200" b="1" i="1" dirty="0"/>
                  <a:t> + </a:t>
                </a:r>
                <a:r>
                  <a:rPr lang="en-US" sz="2200" b="1" i="1" dirty="0">
                    <a:sym typeface="Symbol" panose="05050102010706020507" pitchFamily="18" charset="2"/>
                  </a:rPr>
                  <a:t></a:t>
                </a:r>
                <a:r>
                  <a:rPr lang="en-US" sz="2200" b="1" i="1" baseline="-25000" dirty="0">
                    <a:sym typeface="Symbol" panose="05050102010706020507" pitchFamily="18" charset="2"/>
                  </a:rPr>
                  <a:t>2</a:t>
                </a:r>
                <a:r>
                  <a:rPr lang="en-US" sz="2200" b="1" i="1" dirty="0"/>
                  <a:t>c</a:t>
                </a:r>
                <a:r>
                  <a:rPr lang="en-US" sz="2200" b="1" i="1" baseline="-25000" dirty="0"/>
                  <a:t>v2</a:t>
                </a:r>
                <a:r>
                  <a:rPr lang="en-US" sz="2200" b="1" i="1" dirty="0"/>
                  <a:t>z</a:t>
                </a:r>
                <a:r>
                  <a:rPr lang="en-US" sz="2200" b="1" i="1" baseline="-25000" dirty="0"/>
                  <a:t>i2</a:t>
                </a:r>
                <a:r>
                  <a:rPr lang="en-US" sz="2200" b="1" i="1" dirty="0"/>
                  <a:t> + </a:t>
                </a:r>
                <a:r>
                  <a:rPr lang="en-US" sz="2200" b="1" i="1" dirty="0" err="1"/>
                  <a:t>e</a:t>
                </a:r>
                <a:r>
                  <a:rPr lang="en-US" sz="2200" b="1" i="1" baseline="-25000" dirty="0" err="1"/>
                  <a:t>iv</a:t>
                </a:r>
                <a:endParaRPr lang="en-US" sz="2200" b="1" i="1" baseline="-25000" dirty="0"/>
              </a:p>
              <a:p>
                <a:pPr marL="0" indent="0">
                  <a:buNone/>
                </a:pPr>
                <a:r>
                  <a:rPr lang="en-US" dirty="0"/>
                  <a:t>                                     are least-squares minimized</a:t>
                </a:r>
              </a:p>
              <a:p>
                <a:pPr marL="0" indent="0">
                  <a:buNone/>
                </a:pPr>
                <a:r>
                  <a:rPr lang="en-US" dirty="0"/>
                  <a:t>                                          </a:t>
                </a:r>
                <a:r>
                  <a:rPr lang="en-US" sz="2200" b="1" i="1" dirty="0"/>
                  <a:t>L</a:t>
                </a:r>
                <a14:m>
                  <m:oMath xmlns:m="http://schemas.openxmlformats.org/officeDocument/2006/math">
                    <m:r>
                      <a:rPr lang="en-US" sz="2200" b="1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200" b="1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2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200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2200" b="1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200" b="1" i="1">
                            <a:latin typeface="Cambria Math" panose="02040503050406030204" pitchFamily="18" charset="0"/>
                          </a:rPr>
                          <m:t>𝒗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sz="2200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200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sz="2200" b="1" i="1" smtClean="0">
                                    <a:latin typeface="Cambria Math" panose="02040503050406030204" pitchFamily="18" charset="0"/>
                                  </a:rPr>
                                  <m:t>𝒊𝒗</m:t>
                                </m:r>
                              </m:sub>
                            </m:sSub>
                            <m:r>
                              <a:rPr lang="en-US" sz="22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n-US" sz="2200" b="1" i="1" dirty="0">
                                <a:sym typeface="Symbol" panose="05050102010706020507" pitchFamily="18" charset="2"/>
                              </a:rPr>
                              <m:t></m:t>
                            </m:r>
                            <m:r>
                              <m:rPr>
                                <m:nor/>
                              </m:rPr>
                              <a:rPr lang="en-US" sz="2200" b="1" i="1" baseline="-25000" dirty="0">
                                <a:sym typeface="Symbol" panose="05050102010706020507" pitchFamily="18" charset="2"/>
                              </a:rPr>
                              <m:t>1</m:t>
                            </m:r>
                            <m:sSub>
                              <m:sSubPr>
                                <m:ctrlPr>
                                  <a:rPr lang="en-US" sz="22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1" i="1" smtClean="0"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  <m:sub>
                                <m:r>
                                  <a:rPr lang="en-US" sz="2200" b="1" i="1" smtClean="0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  <m:r>
                                  <a:rPr lang="en-US" sz="22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2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1" i="1" smtClean="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b>
                                <m:r>
                                  <a:rPr lang="en-US" sz="2200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en-US" sz="22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sz="22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2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n-US" sz="2200" b="1" i="1" dirty="0">
                                    <a:sym typeface="Symbol" panose="05050102010706020507" pitchFamily="18" charset="2"/>
                                  </a:rPr>
                                  <m:t></m:t>
                                </m:r>
                                <m:r>
                                  <m:rPr>
                                    <m:nor/>
                                  </m:rPr>
                                  <a:rPr lang="en-US" sz="2200" b="1" i="1" baseline="-25000" dirty="0" smtClean="0">
                                    <a:sym typeface="Symbol" panose="05050102010706020507" pitchFamily="18" charset="2"/>
                                  </a:rPr>
                                  <m:t>2</m:t>
                                </m:r>
                                <m:r>
                                  <a:rPr lang="en-US" sz="2200" b="1" i="1"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  <m:sub>
                                <m:r>
                                  <a:rPr lang="en-US" sz="2200" b="1" i="1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  <m:r>
                                  <a:rPr lang="en-US" sz="22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2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b="1" i="1" smtClean="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b>
                                <m:r>
                                  <a:rPr lang="en-US" sz="2200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en-US" sz="22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  <m:r>
                              <a:rPr lang="en-US" sz="2200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b>
                            <m:r>
                              <a:rPr lang="en-US" sz="2200" b="1" i="1">
                                <a:latin typeface="Cambria Math" panose="02040503050406030204" pitchFamily="18" charset="0"/>
                              </a:rPr>
                              <m:t>𝒊𝒗</m:t>
                            </m:r>
                          </m:sub>
                          <m:sup>
                            <m:r>
                              <a:rPr lang="en-US" sz="22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e>
                    </m:nary>
                    <m:r>
                      <a:rPr lang="en-US" sz="2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𝒎𝒊𝒏</m:t>
                        </m:r>
                      </m:e>
                      <m:sub>
                        <m:r>
                          <a:rPr lang="en-US" sz="2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𝒄</m:t>
                        </m:r>
                        <m:r>
                          <a:rPr lang="en-US" sz="2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2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𝒛</m:t>
                        </m:r>
                        <m:r>
                          <a:rPr lang="en-US" sz="2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sub>
                    </m:sSub>
                  </m:oMath>
                </a14:m>
                <a:endParaRPr lang="en-US" sz="2200" b="1" dirty="0"/>
              </a:p>
              <a:p>
                <a:pPr marL="0" indent="0">
                  <a:buNone/>
                </a:pPr>
                <a:r>
                  <a:rPr lang="en-US" dirty="0"/>
                  <a:t>       </a:t>
                </a:r>
              </a:p>
              <a:p>
                <a:pPr marL="0" indent="0">
                  <a:buNone/>
                </a:pPr>
                <a:r>
                  <a:rPr lang="en-US" dirty="0"/>
                  <a:t>    [                  In matrix notation: </a:t>
                </a:r>
                <a:r>
                  <a:rPr lang="en-US" sz="2600" b="1" dirty="0"/>
                  <a:t>L=</a:t>
                </a:r>
                <a:r>
                  <a:rPr lang="en-US" sz="2600" b="1" dirty="0">
                    <a:sym typeface="Symbol" panose="05050102010706020507" pitchFamily="18" charset="2"/>
                  </a:rPr>
                  <a:t>Y-ZMC</a:t>
                </a:r>
                <a:r>
                  <a:rPr lang="en-US" sz="2600" b="1" baseline="30000" dirty="0">
                    <a:sym typeface="Symbol" panose="05050102010706020507" pitchFamily="18" charset="2"/>
                  </a:rPr>
                  <a:t>T</a:t>
                </a:r>
                <a:r>
                  <a:rPr lang="en-US" sz="2600" b="1" dirty="0">
                    <a:sym typeface="Symbol" panose="05050102010706020507" pitchFamily="18" charset="2"/>
                  </a:rPr>
                  <a:t></a:t>
                </a:r>
                <a:r>
                  <a:rPr lang="en-US" sz="2600" b="1" baseline="30000" dirty="0">
                    <a:sym typeface="Symbol" panose="05050102010706020507" pitchFamily="18" charset="2"/>
                  </a:rPr>
                  <a:t>2</a:t>
                </a:r>
                <a:endParaRPr lang="en-US" b="1" dirty="0"/>
              </a:p>
              <a:p>
                <a:pPr marL="0" indent="0">
                  <a:buNone/>
                </a:pPr>
                <a:r>
                  <a:rPr lang="en-US" b="1" dirty="0"/>
                  <a:t>  </a:t>
                </a:r>
              </a:p>
              <a:p>
                <a:pPr marL="0" indent="0">
                  <a:buNone/>
                </a:pPr>
                <a:r>
                  <a:rPr lang="en-US" sz="2800" b="1" dirty="0"/>
                  <a:t>               Solution:  </a:t>
                </a:r>
                <a:r>
                  <a:rPr lang="en-US" sz="2800" dirty="0"/>
                  <a:t>Optimal triplets (</a:t>
                </a:r>
                <a:r>
                  <a:rPr lang="en-US" sz="2800" i="1" dirty="0">
                    <a:sym typeface="Symbol" panose="05050102010706020507" pitchFamily="18" charset="2"/>
                  </a:rPr>
                  <a:t></a:t>
                </a:r>
                <a:r>
                  <a:rPr lang="en-US" sz="2800" i="1" baseline="-25000" dirty="0">
                    <a:sym typeface="Symbol" panose="05050102010706020507" pitchFamily="18" charset="2"/>
                  </a:rPr>
                  <a:t>1</a:t>
                </a:r>
                <a:r>
                  <a:rPr lang="en-US" sz="2800" i="1" dirty="0"/>
                  <a:t>,z</a:t>
                </a:r>
                <a:r>
                  <a:rPr lang="en-US" sz="2800" i="1" baseline="-25000" dirty="0"/>
                  <a:t>1</a:t>
                </a:r>
                <a:r>
                  <a:rPr lang="en-US" sz="2800" i="1" dirty="0"/>
                  <a:t>,c</a:t>
                </a:r>
                <a:r>
                  <a:rPr lang="en-US" sz="2800" i="1" baseline="-25000" dirty="0"/>
                  <a:t>1</a:t>
                </a:r>
                <a:r>
                  <a:rPr lang="en-US" sz="2800" i="1" dirty="0"/>
                  <a:t>) </a:t>
                </a:r>
                <a:r>
                  <a:rPr lang="en-US" sz="2800" dirty="0"/>
                  <a:t>and</a:t>
                </a:r>
                <a:r>
                  <a:rPr lang="en-US" sz="2800" i="1" dirty="0"/>
                  <a:t> </a:t>
                </a:r>
                <a:r>
                  <a:rPr lang="en-US" sz="2800" dirty="0"/>
                  <a:t>(</a:t>
                </a:r>
                <a:r>
                  <a:rPr lang="en-US" sz="2800" i="1" dirty="0">
                    <a:sym typeface="Symbol" panose="05050102010706020507" pitchFamily="18" charset="2"/>
                  </a:rPr>
                  <a:t></a:t>
                </a:r>
                <a:r>
                  <a:rPr lang="en-US" sz="2800" i="1" baseline="-25000" dirty="0">
                    <a:sym typeface="Symbol" panose="05050102010706020507" pitchFamily="18" charset="2"/>
                  </a:rPr>
                  <a:t>2</a:t>
                </a:r>
                <a:r>
                  <a:rPr lang="en-US" sz="2800" i="1" dirty="0"/>
                  <a:t>,z</a:t>
                </a:r>
                <a:r>
                  <a:rPr lang="en-US" sz="2800" i="1" baseline="-25000" dirty="0"/>
                  <a:t>2</a:t>
                </a:r>
                <a:r>
                  <a:rPr lang="en-US" sz="2800" i="1" dirty="0"/>
                  <a:t>,c</a:t>
                </a:r>
                <a:r>
                  <a:rPr lang="en-US" sz="2800" i="1" baseline="-25000" dirty="0"/>
                  <a:t>2</a:t>
                </a:r>
                <a:r>
                  <a:rPr lang="en-US" sz="2800" i="1" dirty="0"/>
                  <a:t>)</a:t>
                </a:r>
              </a:p>
              <a:p>
                <a:pPr marL="0" indent="0">
                  <a:buNone/>
                </a:pPr>
                <a:r>
                  <a:rPr lang="en-US" sz="2800" i="1" dirty="0"/>
                  <a:t>                are </a:t>
                </a:r>
                <a:r>
                  <a:rPr lang="en-US" sz="2800" b="1" i="1" dirty="0"/>
                  <a:t>singular </a:t>
                </a:r>
                <a:r>
                  <a:rPr lang="en-US" sz="2800" i="1" dirty="0"/>
                  <a:t>triplets at </a:t>
                </a:r>
                <a:r>
                  <a:rPr lang="en-US" sz="2800" b="1" i="1" dirty="0"/>
                  <a:t>maximum</a:t>
                </a:r>
                <a:r>
                  <a:rPr lang="en-US" sz="2800" i="1" dirty="0"/>
                  <a:t> singular</a:t>
                </a:r>
              </a:p>
              <a:p>
                <a:pPr marL="0" indent="0">
                  <a:buNone/>
                </a:pPr>
                <a:r>
                  <a:rPr lang="en-US" sz="2800" i="1" dirty="0"/>
                  <a:t>                values of Y,   so that Data scatter T(Y)</a:t>
                </a:r>
              </a:p>
              <a:p>
                <a:pPr marL="0" indent="0">
                  <a:buNone/>
                </a:pPr>
                <a:r>
                  <a:rPr lang="en-US" sz="2800" i="1" dirty="0"/>
                  <a:t>                              </a:t>
                </a:r>
                <a:r>
                  <a:rPr lang="en-US" sz="2800" b="1" i="1" dirty="0"/>
                  <a:t>    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𝑻</m:t>
                    </m:r>
                    <m:d>
                      <m:d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</m:d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8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𝒊𝒗</m:t>
                            </m:r>
                          </m:sub>
                          <m:sup>
                            <m: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nary>
                  </m:oMath>
                </a14:m>
                <a:r>
                  <a:rPr lang="en-US" sz="2800" b="1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1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sz="2800" b="1" i="1" dirty="0">
                            <a:sym typeface="Symbol" panose="05050102010706020507" pitchFamily="18" charset="2"/>
                          </a:rPr>
                          <m:t></m:t>
                        </m:r>
                      </m:e>
                      <m:sub>
                        <m:r>
                          <a:rPr lang="en-US" sz="2800" b="1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𝟏</m:t>
                        </m:r>
                      </m:sub>
                      <m:sup>
                        <m:r>
                          <a:rPr lang="en-US" sz="2800" b="1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𝟐</m:t>
                        </m:r>
                      </m:sup>
                    </m:sSubSup>
                  </m:oMath>
                </a14:m>
                <a:r>
                  <a:rPr lang="en-US" sz="2800" b="1" dirty="0"/>
                  <a:t>+</a:t>
                </a:r>
                <a:r>
                  <a:rPr lang="en-US" sz="2800" b="1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1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sSubSupPr>
                      <m:e>
                        <m:r>
                          <m:rPr>
                            <m:nor/>
                          </m:rPr>
                          <a:rPr lang="en-US" sz="2800" b="1" i="1" dirty="0">
                            <a:sym typeface="Symbol" panose="05050102010706020507" pitchFamily="18" charset="2"/>
                          </a:rPr>
                          <m:t></m:t>
                        </m:r>
                      </m:e>
                      <m:sub>
                        <m:r>
                          <a:rPr lang="en-US" sz="2800" b="1" i="1" dirty="0" smtClean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𝟐</m:t>
                        </m:r>
                      </m:sub>
                      <m:sup>
                        <m:r>
                          <a:rPr lang="en-US" sz="2800" b="1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𝟐</m:t>
                        </m:r>
                      </m:sup>
                    </m:sSubSup>
                  </m:oMath>
                </a14:m>
                <a:r>
                  <a:rPr lang="en-US" sz="2800" b="1" dirty="0"/>
                  <a:t>+ </a:t>
                </a:r>
                <a:r>
                  <a:rPr lang="en-US" sz="2800" b="1" i="1" dirty="0"/>
                  <a:t>L</a:t>
                </a:r>
                <a:endParaRPr lang="ru-RU" sz="2800" b="1" i="1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9FB1CF1E-4278-429E-922C-6DCA7B2D32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692695"/>
                <a:ext cx="9144000" cy="6028779"/>
              </a:xfrm>
              <a:blipFill>
                <a:blip r:embed="rId2"/>
                <a:stretch>
                  <a:fillRect l="-333" t="-303" r="-7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F18AA2D-0CA0-4C2B-A109-A2BD5BA3D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Bac_DA_2024_5</a:t>
            </a:r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5402D6A-D827-4F6A-A2FC-B92D2DA70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9DDFB-12AC-4EDF-912F-3F233AE9D7E0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0053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484784"/>
            <a:ext cx="8964488" cy="3284984"/>
          </a:xfrm>
        </p:spPr>
        <p:txBody>
          <a:bodyPr>
            <a:noAutofit/>
          </a:bodyPr>
          <a:lstStyle/>
          <a:p>
            <a:r>
              <a:rPr lang="en-US" sz="3200" b="1" dirty="0"/>
              <a:t>                  </a:t>
            </a:r>
            <a:r>
              <a:rPr lang="ru-RU" sz="2800" b="1" dirty="0"/>
              <a:t>Сингулярные тройки, </a:t>
            </a:r>
            <a:br>
              <a:rPr lang="en-US" sz="2800" b="1" dirty="0"/>
            </a:br>
            <a:r>
              <a:rPr lang="en-US" sz="2800" b="1" dirty="0"/>
              <a:t>          </a:t>
            </a:r>
            <a:r>
              <a:rPr lang="ru-RU" sz="2800" b="1" dirty="0"/>
              <a:t>связь с задачей о собственных значениях. </a:t>
            </a:r>
            <a:br>
              <a:rPr lang="en-US" sz="2800" b="1" dirty="0"/>
            </a:br>
            <a:br>
              <a:rPr lang="en-US" sz="2800" b="1" dirty="0"/>
            </a:br>
            <a:r>
              <a:rPr lang="en-US" sz="2800" b="1" dirty="0"/>
              <a:t>                 </a:t>
            </a:r>
            <a:r>
              <a:rPr lang="ru-RU" sz="2800" b="1" dirty="0"/>
              <a:t>Сингулярное и спектральное </a:t>
            </a:r>
            <a:br>
              <a:rPr lang="en-US" sz="2800" b="1" dirty="0"/>
            </a:br>
            <a:r>
              <a:rPr lang="en-US" sz="2800" b="1" dirty="0"/>
              <a:t>                      </a:t>
            </a:r>
            <a:r>
              <a:rPr lang="ru-RU" sz="2800" b="1" dirty="0"/>
              <a:t>разложения матриц. </a:t>
            </a:r>
            <a:br>
              <a:rPr lang="en-US" sz="2800" b="1" dirty="0"/>
            </a:br>
            <a:br>
              <a:rPr lang="en-US" sz="2800" b="1" dirty="0"/>
            </a:br>
            <a:r>
              <a:rPr lang="en-US" sz="2800" b="1" dirty="0"/>
              <a:t>                               (a bit of </a:t>
            </a:r>
            <a:r>
              <a:rPr lang="en-US" sz="2800" b="1" dirty="0" err="1"/>
              <a:t>Maths</a:t>
            </a:r>
            <a:r>
              <a:rPr lang="en-US" sz="2800" b="1" dirty="0"/>
              <a:t>)</a:t>
            </a:r>
            <a:br>
              <a:rPr lang="en-US" sz="2800" b="1" dirty="0"/>
            </a:br>
            <a:endParaRPr lang="en-US" sz="28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0070C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Bac_DA_2024_5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29C4-C576-4FF8-9753-4225908504F0}" type="slidenum">
              <a:rPr lang="ru-RU" smtClean="0"/>
              <a:pPr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74028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</p:spPr>
        <p:txBody>
          <a:bodyPr>
            <a:normAutofit fontScale="90000"/>
          </a:bodyPr>
          <a:lstStyle/>
          <a:p>
            <a:br>
              <a:rPr lang="en-US" sz="3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</a:br>
            <a:r>
              <a:rPr lang="en-US" sz="3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        </a:t>
            </a:r>
            <a:r>
              <a:rPr lang="ru-RU" sz="3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Сингулярная тройка</a:t>
            </a:r>
            <a:endParaRPr lang="ru-RU" sz="2700" dirty="0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Bac_DA_2024_5</a:t>
            </a:r>
            <a:endParaRPr lang="ru-RU" dirty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9DDFB-12AC-4EDF-912F-3F233AE9D7E0}" type="slidenum">
              <a:rPr lang="ru-RU" smtClean="0"/>
              <a:pPr/>
              <a:t>13</a:t>
            </a:fld>
            <a:endParaRPr lang="ru-RU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0" y="908720"/>
                <a:ext cx="9144000" cy="5513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i="1" dirty="0">
                    <a:solidFill>
                      <a:schemeClr val="tx2"/>
                    </a:solidFill>
                    <a:sym typeface="Symbol"/>
                  </a:rPr>
                  <a:t>                  NV</a:t>
                </a:r>
                <a:r>
                  <a:rPr lang="en-US" sz="2800" b="1" dirty="0">
                    <a:solidFill>
                      <a:schemeClr val="tx2"/>
                    </a:solidFill>
                    <a:sym typeface="Symbol"/>
                  </a:rPr>
                  <a:t> </a:t>
                </a:r>
                <a:r>
                  <a:rPr lang="en-US" sz="2800" b="1" dirty="0">
                    <a:sym typeface="Symbol"/>
                  </a:rPr>
                  <a:t>data matrix </a:t>
                </a:r>
                <a:r>
                  <a:rPr lang="en-US" sz="2800" b="1" i="1" dirty="0">
                    <a:solidFill>
                      <a:schemeClr val="tx2"/>
                    </a:solidFill>
                    <a:sym typeface="Symbol"/>
                  </a:rPr>
                  <a:t>Y</a:t>
                </a:r>
                <a:r>
                  <a:rPr lang="en-US" sz="2800" b="1" dirty="0">
                    <a:solidFill>
                      <a:schemeClr val="tx2"/>
                    </a:solidFill>
                    <a:sym typeface="Symbol"/>
                  </a:rPr>
                  <a:t>=[</a:t>
                </a:r>
                <a:r>
                  <a:rPr lang="en-US" sz="2800" b="1" i="1" dirty="0" err="1">
                    <a:solidFill>
                      <a:schemeClr val="tx2"/>
                    </a:solidFill>
                    <a:sym typeface="Symbol"/>
                  </a:rPr>
                  <a:t>y</a:t>
                </a:r>
                <a:r>
                  <a:rPr lang="en-US" sz="2800" b="1" i="1" baseline="-25000" dirty="0" err="1">
                    <a:solidFill>
                      <a:schemeClr val="tx2"/>
                    </a:solidFill>
                    <a:sym typeface="Symbol"/>
                  </a:rPr>
                  <a:t>iv</a:t>
                </a:r>
                <a:r>
                  <a:rPr lang="en-US" sz="2800" b="1" dirty="0">
                    <a:solidFill>
                      <a:schemeClr val="tx2"/>
                    </a:solidFill>
                    <a:sym typeface="Symbol"/>
                  </a:rPr>
                  <a:t>]</a:t>
                </a:r>
                <a:r>
                  <a:rPr lang="en-US" sz="2800" b="1" dirty="0">
                    <a:sym typeface="Symbol"/>
                  </a:rPr>
                  <a:t> transforms </a:t>
                </a:r>
              </a:p>
              <a:p>
                <a:r>
                  <a:rPr lang="en-US" sz="2800" b="1" i="1" dirty="0">
                    <a:sym typeface="Symbol"/>
                  </a:rPr>
                  <a:t>              V</a:t>
                </a:r>
                <a:r>
                  <a:rPr lang="en-US" sz="2800" b="1" i="1" dirty="0">
                    <a:sym typeface="Symbol" panose="05050102010706020507" pitchFamily="18" charset="2"/>
                  </a:rPr>
                  <a:t></a:t>
                </a:r>
                <a:r>
                  <a:rPr lang="en-US" sz="2800" b="1" i="1" dirty="0">
                    <a:sym typeface="Symbol"/>
                  </a:rPr>
                  <a:t>1</a:t>
                </a:r>
                <a:r>
                  <a:rPr lang="en-US" sz="2800" b="1" i="1" dirty="0">
                    <a:solidFill>
                      <a:schemeClr val="tx2"/>
                    </a:solidFill>
                    <a:sym typeface="Symbol"/>
                  </a:rPr>
                  <a:t> c </a:t>
                </a:r>
                <a:r>
                  <a:rPr lang="en-US" sz="2800" b="1" dirty="0">
                    <a:sym typeface="Symbol"/>
                  </a:rPr>
                  <a:t>into </a:t>
                </a:r>
                <a:r>
                  <a:rPr lang="en-US" sz="2800" b="1" i="1" dirty="0">
                    <a:sym typeface="Symbol"/>
                  </a:rPr>
                  <a:t>N</a:t>
                </a:r>
                <a:r>
                  <a:rPr lang="en-US" sz="2800" b="1" i="1" dirty="0">
                    <a:sym typeface="Symbol" panose="05050102010706020507" pitchFamily="18" charset="2"/>
                  </a:rPr>
                  <a:t></a:t>
                </a:r>
                <a:r>
                  <a:rPr lang="en-US" sz="2800" b="1" i="1" dirty="0">
                    <a:sym typeface="Symbol"/>
                  </a:rPr>
                  <a:t>1 </a:t>
                </a:r>
                <a:r>
                  <a:rPr lang="en-US" sz="2800" b="1" i="1" dirty="0">
                    <a:solidFill>
                      <a:schemeClr val="tx2"/>
                    </a:solidFill>
                    <a:sym typeface="Symbol"/>
                  </a:rPr>
                  <a:t>    </a:t>
                </a:r>
                <a:r>
                  <a:rPr lang="en-US" sz="2800" b="1" dirty="0">
                    <a:solidFill>
                      <a:schemeClr val="tx2"/>
                    </a:solidFill>
                    <a:sym typeface="Symbol"/>
                  </a:rPr>
                  <a:t>z=</a:t>
                </a:r>
                <a:r>
                  <a:rPr lang="en-US" sz="2800" b="1" dirty="0" err="1">
                    <a:solidFill>
                      <a:schemeClr val="tx2"/>
                    </a:solidFill>
                    <a:sym typeface="Symbol"/>
                  </a:rPr>
                  <a:t>Y</a:t>
                </a:r>
                <a:r>
                  <a:rPr lang="en-US" sz="2800" b="1" dirty="0" err="1">
                    <a:solidFill>
                      <a:schemeClr val="tx2"/>
                    </a:solidFill>
                    <a:sym typeface="Symbol" panose="05050102010706020507" pitchFamily="18" charset="2"/>
                  </a:rPr>
                  <a:t></a:t>
                </a:r>
                <a:r>
                  <a:rPr lang="en-US" sz="2800" b="1" dirty="0" err="1">
                    <a:solidFill>
                      <a:schemeClr val="tx2"/>
                    </a:solidFill>
                    <a:sym typeface="Symbol"/>
                  </a:rPr>
                  <a:t>c</a:t>
                </a:r>
                <a:r>
                  <a:rPr lang="en-US" sz="2800" b="1" dirty="0">
                    <a:solidFill>
                      <a:schemeClr val="tx2"/>
                    </a:solidFill>
                    <a:sym typeface="Symbol"/>
                  </a:rPr>
                  <a:t> </a:t>
                </a:r>
              </a:p>
              <a:p>
                <a:r>
                  <a:rPr lang="en-US" sz="2800" b="1" i="1" dirty="0">
                    <a:solidFill>
                      <a:schemeClr val="tx2"/>
                    </a:solidFill>
                    <a:sym typeface="Symbol"/>
                  </a:rPr>
                  <a:t>  </a:t>
                </a:r>
              </a:p>
              <a:p>
                <a:r>
                  <a:rPr lang="en-US" sz="2800" b="1" i="1" dirty="0">
                    <a:solidFill>
                      <a:schemeClr val="tx2"/>
                    </a:solidFill>
                    <a:sym typeface="Symbol"/>
                  </a:rPr>
                  <a:t>         VN</a:t>
                </a:r>
                <a:r>
                  <a:rPr lang="en-US" sz="2800" b="1" dirty="0">
                    <a:solidFill>
                      <a:schemeClr val="tx2"/>
                    </a:solidFill>
                    <a:sym typeface="Symbol"/>
                  </a:rPr>
                  <a:t>  </a:t>
                </a:r>
                <a:r>
                  <a:rPr lang="en-US" sz="2800" b="1" dirty="0">
                    <a:sym typeface="Symbol"/>
                  </a:rPr>
                  <a:t>transpose </a:t>
                </a:r>
                <a:r>
                  <a:rPr lang="en-US" sz="2800" b="1" i="1" dirty="0">
                    <a:solidFill>
                      <a:schemeClr val="tx2"/>
                    </a:solidFill>
                    <a:sym typeface="Symbol"/>
                  </a:rPr>
                  <a:t>Y</a:t>
                </a:r>
                <a:r>
                  <a:rPr lang="en-US" sz="2800" b="1" baseline="30000" dirty="0">
                    <a:solidFill>
                      <a:schemeClr val="tx2"/>
                    </a:solidFill>
                    <a:sym typeface="Symbol"/>
                  </a:rPr>
                  <a:t>T</a:t>
                </a:r>
                <a:r>
                  <a:rPr lang="en-US" sz="2800" b="1" dirty="0">
                    <a:solidFill>
                      <a:schemeClr val="tx2"/>
                    </a:solidFill>
                    <a:sym typeface="Symbol"/>
                  </a:rPr>
                  <a:t> =[</a:t>
                </a:r>
                <a:r>
                  <a:rPr lang="en-US" sz="2800" b="1" i="1" dirty="0" err="1">
                    <a:solidFill>
                      <a:schemeClr val="tx2"/>
                    </a:solidFill>
                    <a:sym typeface="Symbol"/>
                  </a:rPr>
                  <a:t>y</a:t>
                </a:r>
                <a:r>
                  <a:rPr lang="en-US" sz="2800" b="1" i="1" baseline="-25000" dirty="0" err="1">
                    <a:solidFill>
                      <a:schemeClr val="tx2"/>
                    </a:solidFill>
                    <a:sym typeface="Symbol"/>
                  </a:rPr>
                  <a:t>vi</a:t>
                </a:r>
                <a:r>
                  <a:rPr lang="en-US" sz="2800" b="1" dirty="0">
                    <a:solidFill>
                      <a:schemeClr val="tx2"/>
                    </a:solidFill>
                    <a:sym typeface="Symbol"/>
                  </a:rPr>
                  <a:t>]</a:t>
                </a:r>
                <a:r>
                  <a:rPr lang="en-US" sz="2800" b="1" dirty="0">
                    <a:sym typeface="Symbol"/>
                  </a:rPr>
                  <a:t> transforms </a:t>
                </a:r>
                <a:r>
                  <a:rPr lang="en-US" sz="2800" b="1" i="1" dirty="0">
                    <a:sym typeface="Symbol"/>
                  </a:rPr>
                  <a:t>Nx1</a:t>
                </a:r>
                <a:r>
                  <a:rPr lang="en-US" sz="2800" b="1" i="1" dirty="0">
                    <a:solidFill>
                      <a:schemeClr val="tx2"/>
                    </a:solidFill>
                    <a:sym typeface="Symbol"/>
                  </a:rPr>
                  <a:t> z </a:t>
                </a:r>
              </a:p>
              <a:p>
                <a:r>
                  <a:rPr lang="en-US" sz="2800" b="1" i="1" dirty="0">
                    <a:solidFill>
                      <a:schemeClr val="tx2"/>
                    </a:solidFill>
                    <a:sym typeface="Symbol"/>
                  </a:rPr>
                  <a:t>                     </a:t>
                </a:r>
                <a:r>
                  <a:rPr lang="en-US" sz="2800" b="1" dirty="0">
                    <a:sym typeface="Symbol"/>
                  </a:rPr>
                  <a:t>into </a:t>
                </a:r>
                <a:r>
                  <a:rPr lang="en-US" sz="2800" b="1" i="1" dirty="0">
                    <a:sym typeface="Symbol"/>
                  </a:rPr>
                  <a:t>Vx1</a:t>
                </a:r>
                <a:r>
                  <a:rPr lang="en-US" sz="2800" b="1" i="1" dirty="0">
                    <a:solidFill>
                      <a:schemeClr val="tx2"/>
                    </a:solidFill>
                    <a:sym typeface="Symbol"/>
                  </a:rPr>
                  <a:t> 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accPr>
                      <m:e>
                        <m:r>
                          <a:rPr lang="en-US" sz="2800" b="1" i="1">
                            <a:solidFill>
                              <a:schemeClr val="tx2"/>
                            </a:solidFill>
                            <a:latin typeface="Cambria Math"/>
                            <a:sym typeface="Symbol"/>
                          </a:rPr>
                          <m:t>𝒄</m:t>
                        </m:r>
                      </m:e>
                    </m:acc>
                    <m:r>
                      <a:rPr lang="en-US" sz="2800" b="1" i="1">
                        <a:solidFill>
                          <a:schemeClr val="tx2"/>
                        </a:solidFill>
                        <a:latin typeface="Cambria Math"/>
                        <a:sym typeface="Symbol"/>
                      </a:rPr>
                      <m:t> </m:t>
                    </m:r>
                  </m:oMath>
                </a14:m>
                <a:r>
                  <a:rPr lang="en-US" sz="2800" b="1" dirty="0">
                    <a:solidFill>
                      <a:schemeClr val="tx2"/>
                    </a:solidFill>
                    <a:sym typeface="Symbol"/>
                  </a:rPr>
                  <a:t>=</a:t>
                </a:r>
                <a:r>
                  <a:rPr lang="en-US" sz="2800" b="1" i="1" dirty="0">
                    <a:solidFill>
                      <a:schemeClr val="tx2"/>
                    </a:solidFill>
                    <a:sym typeface="Symbol"/>
                  </a:rPr>
                  <a:t> </a:t>
                </a:r>
                <a:r>
                  <a:rPr lang="en-US" sz="2800" b="1" i="1" dirty="0" err="1">
                    <a:solidFill>
                      <a:schemeClr val="tx2"/>
                    </a:solidFill>
                    <a:sym typeface="Symbol"/>
                  </a:rPr>
                  <a:t>Y</a:t>
                </a:r>
                <a:r>
                  <a:rPr lang="en-US" sz="2800" b="1" baseline="30000" dirty="0" err="1">
                    <a:solidFill>
                      <a:schemeClr val="tx2"/>
                    </a:solidFill>
                    <a:sym typeface="Symbol"/>
                  </a:rPr>
                  <a:t>T</a:t>
                </a:r>
                <a:r>
                  <a:rPr lang="en-US" sz="2800" b="1" dirty="0" err="1">
                    <a:solidFill>
                      <a:schemeClr val="tx2"/>
                    </a:solidFill>
                    <a:sym typeface="Symbol" panose="05050102010706020507" pitchFamily="18" charset="2"/>
                  </a:rPr>
                  <a:t></a:t>
                </a:r>
                <a:r>
                  <a:rPr lang="en-US" sz="2800" b="1" dirty="0" err="1">
                    <a:solidFill>
                      <a:schemeClr val="tx2"/>
                    </a:solidFill>
                    <a:sym typeface="Symbol"/>
                  </a:rPr>
                  <a:t>z</a:t>
                </a:r>
                <a:r>
                  <a:rPr lang="en-US" sz="2800" b="1" dirty="0">
                    <a:solidFill>
                      <a:schemeClr val="tx2"/>
                    </a:solidFill>
                    <a:sym typeface="Symbol"/>
                  </a:rPr>
                  <a:t>  </a:t>
                </a:r>
                <a:endParaRPr lang="en-US" sz="3200" b="1" dirty="0">
                  <a:sym typeface="Symbol"/>
                </a:endParaRPr>
              </a:p>
              <a:p>
                <a:endParaRPr lang="en-US" sz="3200" b="1" dirty="0">
                  <a:sym typeface="Symbol"/>
                </a:endParaRPr>
              </a:p>
              <a:p>
                <a:r>
                  <a:rPr lang="en-US" sz="3200" b="1" dirty="0">
                    <a:sym typeface="Symbol"/>
                  </a:rPr>
                  <a:t>            A triplet (</a:t>
                </a:r>
                <a:r>
                  <a:rPr lang="en-US" sz="3200" b="1" i="1" dirty="0">
                    <a:solidFill>
                      <a:schemeClr val="tx2"/>
                    </a:solidFill>
                    <a:sym typeface="Symbol"/>
                  </a:rPr>
                  <a:t>, c, z) </a:t>
                </a:r>
                <a:r>
                  <a:rPr lang="en-US" sz="3200" b="1" dirty="0">
                    <a:sym typeface="Symbol"/>
                  </a:rPr>
                  <a:t>is singular for  </a:t>
                </a:r>
                <a:r>
                  <a:rPr lang="en-US" sz="3200" b="1" i="1" dirty="0">
                    <a:sym typeface="Symbol"/>
                  </a:rPr>
                  <a:t>Y  </a:t>
                </a:r>
                <a:r>
                  <a:rPr lang="en-US" sz="3200" b="1" dirty="0">
                    <a:sym typeface="Symbol"/>
                  </a:rPr>
                  <a:t> </a:t>
                </a:r>
                <a:r>
                  <a:rPr lang="en-US" sz="3200" b="1" dirty="0" err="1">
                    <a:sym typeface="Symbol"/>
                  </a:rPr>
                  <a:t>iff</a:t>
                </a:r>
                <a:r>
                  <a:rPr lang="en-US" sz="3200" b="1" dirty="0">
                    <a:sym typeface="Symbol"/>
                  </a:rPr>
                  <a:t> </a:t>
                </a:r>
              </a:p>
              <a:p>
                <a:r>
                  <a:rPr lang="en-US" sz="3200" b="1" dirty="0">
                    <a:sym typeface="Symbol"/>
                  </a:rPr>
                  <a:t>                            </a:t>
                </a:r>
                <a:r>
                  <a:rPr lang="ru-RU" sz="3200" b="1" dirty="0">
                    <a:sym typeface="Symbol"/>
                  </a:rPr>
                  <a:t>(</a:t>
                </a:r>
                <a:r>
                  <a:rPr lang="en-US" sz="3200" b="1" dirty="0">
                    <a:sym typeface="Symbol"/>
                  </a:rPr>
                  <a:t>if and only if)</a:t>
                </a:r>
                <a:r>
                  <a:rPr lang="en-US" sz="3200" b="1" i="1" dirty="0">
                    <a:sym typeface="Symbol"/>
                  </a:rPr>
                  <a:t>:</a:t>
                </a:r>
              </a:p>
              <a:p>
                <a:r>
                  <a:rPr lang="en-US" sz="3600" b="1" dirty="0">
                    <a:solidFill>
                      <a:schemeClr val="tx2"/>
                    </a:solidFill>
                    <a:sym typeface="Symbol"/>
                  </a:rPr>
                  <a:t>                     </a:t>
                </a:r>
              </a:p>
              <a:p>
                <a:r>
                  <a:rPr lang="en-US" sz="3600" b="1" dirty="0">
                    <a:solidFill>
                      <a:schemeClr val="tx2"/>
                    </a:solidFill>
                    <a:sym typeface="Symbol"/>
                  </a:rPr>
                  <a:t>                  </a:t>
                </a:r>
                <a:r>
                  <a:rPr lang="ru-RU" sz="3600" b="1" dirty="0">
                    <a:solidFill>
                      <a:schemeClr val="tx2"/>
                    </a:solidFill>
                    <a:sym typeface="Symbol"/>
                  </a:rPr>
                  <a:t>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3600" b="1" i="1" smtClean="0">
                            <a:solidFill>
                              <a:schemeClr val="tx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3600" b="1" i="1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sym typeface="Symbol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 sz="3600" b="1" i="1" dirty="0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sym typeface="Symbol"/>
                              </a:rPr>
                              <m:t>Y</m:t>
                            </m:r>
                            <m:r>
                              <m:rPr>
                                <m:nor/>
                              </m:rPr>
                              <a:rPr lang="en-US" sz="3600" b="1" i="1" dirty="0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sym typeface="Symbol"/>
                              </a:rPr>
                              <m:t></m:t>
                            </m:r>
                            <m:r>
                              <m:rPr>
                                <m:nor/>
                              </m:rPr>
                              <a:rPr lang="en-US" sz="3600" b="1" i="1" dirty="0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sym typeface="Symbol"/>
                              </a:rPr>
                              <m:t>c</m:t>
                            </m:r>
                            <m:r>
                              <m:rPr>
                                <m:nor/>
                              </m:rPr>
                              <a:rPr lang="en-US" sz="3600" b="1" i="1" dirty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sym typeface="Symbol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3600" b="1" dirty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sym typeface="Symbol"/>
                              </a:rPr>
                              <m:t>= </m:t>
                            </m:r>
                            <m:r>
                              <m:rPr>
                                <m:nor/>
                              </m:rPr>
                              <a:rPr lang="en-US" sz="3600" b="1" i="1" dirty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sym typeface="Symbol"/>
                              </a:rPr>
                              <m:t></m:t>
                            </m:r>
                            <m:r>
                              <m:rPr>
                                <m:nor/>
                              </m:rPr>
                              <a:rPr lang="en-US" sz="3600" b="1" i="1" dirty="0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sym typeface="Symbol"/>
                              </a:rPr>
                              <m:t>z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sz="3600" b="1" i="1" dirty="0" smtClean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sym typeface="Symbol"/>
                              </a:rPr>
                              <m:t>Y</m:t>
                            </m:r>
                            <m:r>
                              <m:rPr>
                                <m:nor/>
                              </m:rPr>
                              <a:rPr lang="en-US" sz="3600" b="1" baseline="30000" dirty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sym typeface="Symbol"/>
                              </a:rPr>
                              <m:t>T</m:t>
                            </m:r>
                            <m:r>
                              <m:rPr>
                                <m:nor/>
                              </m:rPr>
                              <a:rPr lang="en-US" sz="3600" b="1" i="1" dirty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sym typeface="Symbol"/>
                              </a:rPr>
                              <m:t></m:t>
                            </m:r>
                            <m:r>
                              <m:rPr>
                                <m:nor/>
                              </m:rPr>
                              <a:rPr lang="en-US" sz="3600" b="1" i="1" dirty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sym typeface="Symbol"/>
                              </a:rPr>
                              <m:t>z</m:t>
                            </m:r>
                            <m:r>
                              <m:rPr>
                                <m:nor/>
                              </m:rPr>
                              <a:rPr lang="en-US" sz="3600" b="1" i="1" dirty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sym typeface="Symbol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3600" b="1" dirty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sym typeface="Symbol"/>
                              </a:rPr>
                              <m:t>= </m:t>
                            </m:r>
                            <m:r>
                              <m:rPr>
                                <m:nor/>
                              </m:rPr>
                              <a:rPr lang="en-US" sz="3600" b="1" i="1" dirty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sym typeface="Symbol"/>
                              </a:rPr>
                              <m:t></m:t>
                            </m:r>
                            <m:r>
                              <m:rPr>
                                <m:nor/>
                              </m:rPr>
                              <a:rPr lang="en-US" sz="3600" b="1" i="1" dirty="0">
                                <a:solidFill>
                                  <a:schemeClr val="tx2">
                                    <a:lumMod val="75000"/>
                                  </a:schemeClr>
                                </a:solidFill>
                                <a:sym typeface="Symbol"/>
                              </a:rPr>
                              <m:t>c</m:t>
                            </m:r>
                          </m:e>
                        </m:eqArr>
                      </m:e>
                    </m:d>
                  </m:oMath>
                </a14:m>
                <a:r>
                  <a:rPr lang="ru-RU" sz="3600" b="1" dirty="0">
                    <a:sym typeface="Symbol"/>
                  </a:rPr>
                  <a:t>        (*)</a:t>
                </a:r>
                <a:endParaRPr lang="en-US" sz="3600" b="1" dirty="0">
                  <a:sym typeface="Symbol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08720"/>
                <a:ext cx="9144000" cy="5513882"/>
              </a:xfrm>
              <a:prstGeom prst="rect">
                <a:avLst/>
              </a:prstGeom>
              <a:blipFill>
                <a:blip r:embed="rId3"/>
                <a:stretch>
                  <a:fillRect t="-11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18904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60011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r>
              <a:rPr lang="ru-RU" sz="3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Сингулярные значения </a:t>
            </a:r>
            <a:r>
              <a:rPr lang="en-US" sz="3200" b="1" i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Y</a:t>
            </a:r>
            <a:r>
              <a:rPr lang="ru-RU" sz="3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br>
              <a:rPr lang="en-US" sz="3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</a:br>
            <a:r>
              <a:rPr lang="en-US" sz="3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         </a:t>
            </a:r>
            <a:r>
              <a:rPr lang="ru-RU" sz="3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и собственные числа</a:t>
            </a:r>
            <a:r>
              <a:rPr lang="en-US" sz="3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r>
              <a:rPr lang="en-US" sz="3200" b="1" i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A</a:t>
            </a:r>
            <a:r>
              <a:rPr lang="en-US" sz="3200" b="1" i="1" dirty="0">
                <a:solidFill>
                  <a:schemeClr val="tx2"/>
                </a:solidFill>
                <a:sym typeface="Symbol"/>
              </a:rPr>
              <a:t>=Y</a:t>
            </a:r>
            <a:r>
              <a:rPr lang="en-US" sz="3200" b="1" baseline="30000" dirty="0">
                <a:solidFill>
                  <a:schemeClr val="tx2"/>
                </a:solidFill>
                <a:sym typeface="Symbol"/>
              </a:rPr>
              <a:t>T</a:t>
            </a:r>
            <a:r>
              <a:rPr lang="en-US" sz="3200" b="1" i="1" dirty="0">
                <a:solidFill>
                  <a:schemeClr val="tx2"/>
                </a:solidFill>
                <a:sym typeface="Symbol"/>
              </a:rPr>
              <a:t>Y</a:t>
            </a:r>
            <a:r>
              <a:rPr lang="ru-RU" sz="3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, </a:t>
            </a:r>
            <a:endParaRPr lang="ru-RU" sz="2700" dirty="0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Bac_DA_2024_5</a:t>
            </a:r>
            <a:endParaRPr lang="ru-RU" dirty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9DDFB-12AC-4EDF-912F-3F233AE9D7E0}" type="slidenum">
              <a:rPr lang="ru-RU" smtClean="0"/>
              <a:pPr/>
              <a:t>14</a:t>
            </a:fld>
            <a:endParaRPr lang="ru-RU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0" y="908720"/>
                <a:ext cx="9144000" cy="59409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chemeClr val="tx2"/>
                    </a:solidFill>
                    <a:sym typeface="Symbol"/>
                  </a:rPr>
                  <a:t>                            </a:t>
                </a:r>
                <a:r>
                  <a:rPr lang="ru-RU" sz="2800" b="1" dirty="0">
                    <a:solidFill>
                      <a:schemeClr val="tx2"/>
                    </a:solidFill>
                    <a:sym typeface="Symbol"/>
                  </a:rPr>
                  <a:t>Рассмотрим</a:t>
                </a:r>
              </a:p>
              <a:p>
                <a:r>
                  <a:rPr lang="ru-RU" sz="2800" b="1" i="1" dirty="0">
                    <a:solidFill>
                      <a:schemeClr val="tx2"/>
                    </a:solidFill>
                    <a:sym typeface="Symbol"/>
                  </a:rPr>
                  <a:t>                            </a:t>
                </a:r>
                <a:r>
                  <a:rPr lang="en-US" sz="2800" b="1" i="1" dirty="0">
                    <a:solidFill>
                      <a:schemeClr val="tx2"/>
                    </a:solidFill>
                    <a:sym typeface="Symbol"/>
                  </a:rPr>
                  <a:t>       </a:t>
                </a:r>
                <a:r>
                  <a:rPr lang="ru-RU" sz="2800" b="1" i="1" dirty="0">
                    <a:solidFill>
                      <a:schemeClr val="tx2"/>
                    </a:solidFill>
                    <a:sym typeface="Symbol"/>
                  </a:rPr>
                  <a:t>                </a:t>
                </a:r>
                <a:r>
                  <a:rPr lang="en-US" sz="2800" b="1" i="1" dirty="0">
                    <a:solidFill>
                      <a:schemeClr val="tx2"/>
                    </a:solidFill>
                    <a:sym typeface="Symbol"/>
                  </a:rPr>
                  <a:t>A=Y</a:t>
                </a:r>
                <a:r>
                  <a:rPr lang="en-US" sz="2800" b="1" baseline="30000" dirty="0">
                    <a:solidFill>
                      <a:schemeClr val="tx2"/>
                    </a:solidFill>
                    <a:sym typeface="Symbol"/>
                  </a:rPr>
                  <a:t>T</a:t>
                </a:r>
                <a:r>
                  <a:rPr lang="en-US" sz="2800" b="1" i="1" dirty="0">
                    <a:solidFill>
                      <a:schemeClr val="tx2"/>
                    </a:solidFill>
                    <a:sym typeface="Symbol"/>
                  </a:rPr>
                  <a:t>Y</a:t>
                </a:r>
              </a:p>
              <a:p>
                <a:r>
                  <a:rPr lang="ru-RU" sz="3200" b="1" dirty="0">
                    <a:solidFill>
                      <a:schemeClr val="tx2"/>
                    </a:solidFill>
                    <a:sym typeface="Symbol"/>
                  </a:rPr>
                  <a:t>Собственное число</a:t>
                </a:r>
                <a:r>
                  <a:rPr lang="en-US" sz="3200" b="1" dirty="0">
                    <a:sym typeface="Symbol"/>
                  </a:rPr>
                  <a:t> </a:t>
                </a:r>
                <a:r>
                  <a:rPr lang="en-US" sz="3200" b="1" i="1" dirty="0">
                    <a:solidFill>
                      <a:schemeClr val="tx2"/>
                    </a:solidFill>
                    <a:sym typeface="Symbol"/>
                  </a:rPr>
                  <a:t> &gt;0</a:t>
                </a:r>
                <a:r>
                  <a:rPr lang="ru-RU" sz="3200" b="1" i="1" dirty="0">
                    <a:solidFill>
                      <a:schemeClr val="tx2"/>
                    </a:solidFill>
                    <a:sym typeface="Symbol"/>
                  </a:rPr>
                  <a:t>:</a:t>
                </a:r>
                <a:r>
                  <a:rPr lang="en-US" sz="3200" b="1" i="1" dirty="0">
                    <a:solidFill>
                      <a:schemeClr val="tx2"/>
                    </a:solidFill>
                    <a:sym typeface="Symbol"/>
                  </a:rPr>
                  <a:t>         </a:t>
                </a:r>
                <a:endParaRPr lang="ru-RU" sz="3200" b="1" i="1" dirty="0">
                  <a:solidFill>
                    <a:schemeClr val="tx2"/>
                  </a:solidFill>
                  <a:sym typeface="Symbol"/>
                </a:endParaRPr>
              </a:p>
              <a:p>
                <a:r>
                  <a:rPr lang="ru-RU" sz="3200" b="1" i="1" dirty="0">
                    <a:solidFill>
                      <a:schemeClr val="tx2"/>
                    </a:solidFill>
                    <a:sym typeface="Symbol"/>
                  </a:rPr>
                  <a:t>             </a:t>
                </a:r>
                <a:r>
                  <a:rPr lang="en-US" sz="3200" b="1" i="1" dirty="0" err="1">
                    <a:solidFill>
                      <a:schemeClr val="tx2"/>
                    </a:solidFill>
                    <a:sym typeface="Symbol"/>
                  </a:rPr>
                  <a:t>Ac</a:t>
                </a:r>
                <a:r>
                  <a:rPr lang="en-US" sz="3200" b="1" i="1" dirty="0">
                    <a:solidFill>
                      <a:schemeClr val="tx2"/>
                    </a:solidFill>
                    <a:sym typeface="Symbol"/>
                  </a:rPr>
                  <a:t> </a:t>
                </a:r>
                <a:r>
                  <a:rPr lang="en-US" sz="3200" b="1" dirty="0">
                    <a:sym typeface="Symbol"/>
                  </a:rPr>
                  <a:t>= </a:t>
                </a:r>
                <a:r>
                  <a:rPr lang="en-US" sz="3200" b="1" i="1" dirty="0">
                    <a:solidFill>
                      <a:schemeClr val="tx2"/>
                    </a:solidFill>
                    <a:sym typeface="Symbol"/>
                  </a:rPr>
                  <a:t>c   </a:t>
                </a:r>
                <a:r>
                  <a:rPr lang="en-US" sz="3200" b="1" dirty="0">
                    <a:solidFill>
                      <a:schemeClr val="tx2"/>
                    </a:solidFill>
                    <a:sym typeface="Symbol"/>
                  </a:rPr>
                  <a:t>:</a:t>
                </a:r>
                <a:r>
                  <a:rPr lang="en-US" sz="3200" b="1" i="1" dirty="0">
                    <a:sym typeface="Symbol"/>
                  </a:rPr>
                  <a:t>     </a:t>
                </a:r>
                <a:r>
                  <a:rPr lang="en-US" sz="3200" b="1" dirty="0">
                    <a:sym typeface="Symbol"/>
                  </a:rPr>
                  <a:t>eigen-couple</a:t>
                </a:r>
                <a:r>
                  <a:rPr lang="en-US" sz="3200" b="1" dirty="0">
                    <a:solidFill>
                      <a:schemeClr val="tx2"/>
                    </a:solidFill>
                    <a:sym typeface="Symbol"/>
                  </a:rPr>
                  <a:t> (</a:t>
                </a:r>
                <a:r>
                  <a:rPr lang="en-US" sz="3200" b="1" i="1" dirty="0">
                    <a:solidFill>
                      <a:schemeClr val="tx2"/>
                    </a:solidFill>
                    <a:sym typeface="Symbol"/>
                  </a:rPr>
                  <a:t>, c</a:t>
                </a:r>
                <a:r>
                  <a:rPr lang="en-US" sz="3200" b="1" dirty="0">
                    <a:solidFill>
                      <a:schemeClr val="tx2"/>
                    </a:solidFill>
                    <a:sym typeface="Symbol"/>
                  </a:rPr>
                  <a:t>)</a:t>
                </a:r>
                <a:endParaRPr lang="en-US" sz="3200" b="1" dirty="0">
                  <a:sym typeface="Symbol"/>
                </a:endParaRPr>
              </a:p>
              <a:p>
                <a:r>
                  <a:rPr lang="ru-RU" sz="3200" b="1" dirty="0">
                    <a:sym typeface="Symbol"/>
                  </a:rPr>
                  <a:t>Переведем «на язык </a:t>
                </a:r>
                <a:r>
                  <a:rPr lang="en-US" sz="3200" b="1" dirty="0">
                    <a:sym typeface="Symbol"/>
                  </a:rPr>
                  <a:t>Y</a:t>
                </a:r>
                <a:r>
                  <a:rPr lang="ru-RU" sz="3200" b="1" dirty="0">
                    <a:sym typeface="Symbol"/>
                  </a:rPr>
                  <a:t>»</a:t>
                </a:r>
                <a:r>
                  <a:rPr lang="en-US" sz="3200" b="1" dirty="0">
                    <a:sym typeface="Symbol"/>
                  </a:rPr>
                  <a:t>:</a:t>
                </a:r>
              </a:p>
              <a:p>
                <a:r>
                  <a:rPr lang="en-US" sz="3200" b="1" i="1" dirty="0">
                    <a:solidFill>
                      <a:schemeClr val="tx2"/>
                    </a:solidFill>
                    <a:sym typeface="Symbol"/>
                  </a:rPr>
                  <a:t>            </a:t>
                </a:r>
                <a:r>
                  <a:rPr lang="en-US" sz="3600" b="1" i="1" dirty="0">
                    <a:solidFill>
                      <a:schemeClr val="tx2"/>
                    </a:solidFill>
                    <a:sym typeface="Symbol"/>
                  </a:rPr>
                  <a:t>Y</a:t>
                </a:r>
                <a:r>
                  <a:rPr lang="en-US" sz="3600" b="1" baseline="30000" dirty="0">
                    <a:solidFill>
                      <a:schemeClr val="tx2"/>
                    </a:solidFill>
                    <a:sym typeface="Symbol"/>
                  </a:rPr>
                  <a:t>T</a:t>
                </a:r>
                <a:r>
                  <a:rPr lang="en-US" sz="3600" b="1" i="1" dirty="0">
                    <a:solidFill>
                      <a:schemeClr val="tx2"/>
                    </a:solidFill>
                    <a:sym typeface="Symbol"/>
                  </a:rPr>
                  <a:t>(</a:t>
                </a:r>
                <a:r>
                  <a:rPr lang="en-US" sz="3600" b="1" i="1" dirty="0" err="1">
                    <a:solidFill>
                      <a:schemeClr val="tx2"/>
                    </a:solidFill>
                    <a:sym typeface="Symbol"/>
                  </a:rPr>
                  <a:t>Yc</a:t>
                </a:r>
                <a:r>
                  <a:rPr lang="en-US" sz="3600" b="1" i="1" dirty="0">
                    <a:solidFill>
                      <a:schemeClr val="tx2"/>
                    </a:solidFill>
                    <a:sym typeface="Symbol"/>
                  </a:rPr>
                  <a:t>) </a:t>
                </a:r>
                <a:r>
                  <a:rPr lang="en-US" sz="3600" b="1" dirty="0">
                    <a:sym typeface="Symbol"/>
                  </a:rPr>
                  <a:t>= </a:t>
                </a:r>
                <a:r>
                  <a:rPr lang="en-US" sz="3600" b="1" i="1" dirty="0">
                    <a:solidFill>
                      <a:schemeClr val="tx2"/>
                    </a:solidFill>
                    <a:sym typeface="Symbol"/>
                  </a:rPr>
                  <a:t>c = </a:t>
                </a:r>
                <a:r>
                  <a:rPr lang="en-US" sz="3600" b="1" i="1" baseline="30000" dirty="0">
                    <a:solidFill>
                      <a:schemeClr val="tx2"/>
                    </a:solidFill>
                    <a:sym typeface="Symbol"/>
                  </a:rPr>
                  <a:t>2</a:t>
                </a:r>
                <a:r>
                  <a:rPr lang="en-US" sz="3600" b="1" i="1" dirty="0">
                    <a:solidFill>
                      <a:schemeClr val="tx2"/>
                    </a:solidFill>
                    <a:sym typeface="Symbol"/>
                  </a:rPr>
                  <a:t>c</a:t>
                </a:r>
                <a:r>
                  <a:rPr lang="en-US" sz="3600" b="1" dirty="0">
                    <a:sym typeface="Symbol"/>
                  </a:rPr>
                  <a:t>   where   </a:t>
                </a:r>
                <a:r>
                  <a:rPr lang="en-US" sz="3600" b="1" i="1" dirty="0">
                    <a:solidFill>
                      <a:schemeClr val="tx2"/>
                    </a:solidFill>
                    <a:sym typeface="Symbol"/>
                  </a:rPr>
                  <a:t>=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36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n-US" sz="3600" b="1" i="1" dirty="0">
                            <a:solidFill>
                              <a:schemeClr val="tx2"/>
                            </a:solidFill>
                            <a:sym typeface="Symbol"/>
                          </a:rPr>
                          <m:t></m:t>
                        </m:r>
                      </m:e>
                    </m:rad>
                  </m:oMath>
                </a14:m>
                <a:r>
                  <a:rPr lang="en-US" sz="3600" b="1" dirty="0">
                    <a:sym typeface="Symbol"/>
                  </a:rPr>
                  <a:t> </a:t>
                </a:r>
              </a:p>
              <a:p>
                <a:r>
                  <a:rPr lang="en-US" sz="3600" b="1" i="1" dirty="0">
                    <a:solidFill>
                      <a:schemeClr val="tx2"/>
                    </a:solidFill>
                    <a:sym typeface="Symbol"/>
                  </a:rPr>
                  <a:t>           Y</a:t>
                </a:r>
                <a:r>
                  <a:rPr lang="en-US" sz="3600" b="1" baseline="30000" dirty="0">
                    <a:solidFill>
                      <a:schemeClr val="tx2"/>
                    </a:solidFill>
                    <a:sym typeface="Symbol"/>
                  </a:rPr>
                  <a:t>T</a:t>
                </a:r>
                <a:r>
                  <a:rPr lang="en-US" sz="3600" b="1" i="1" dirty="0">
                    <a:solidFill>
                      <a:schemeClr val="tx2"/>
                    </a:solidFill>
                    <a:sym typeface="Symbol"/>
                  </a:rPr>
                  <a:t>(</a:t>
                </a:r>
                <a:r>
                  <a:rPr lang="en-US" sz="3600" b="1" i="1" dirty="0" err="1">
                    <a:solidFill>
                      <a:schemeClr val="tx2"/>
                    </a:solidFill>
                    <a:sym typeface="Symbol"/>
                  </a:rPr>
                  <a:t>Yc</a:t>
                </a:r>
                <a:r>
                  <a:rPr lang="en-US" sz="3600" b="1" i="1" dirty="0">
                    <a:solidFill>
                      <a:schemeClr val="tx2"/>
                    </a:solidFill>
                    <a:sym typeface="Symbol"/>
                  </a:rPr>
                  <a:t>/) </a:t>
                </a:r>
                <a:r>
                  <a:rPr lang="en-US" sz="3600" b="1" dirty="0">
                    <a:sym typeface="Symbol"/>
                  </a:rPr>
                  <a:t>= </a:t>
                </a:r>
                <a:r>
                  <a:rPr lang="en-US" sz="3600" b="1" i="1" dirty="0">
                    <a:solidFill>
                      <a:schemeClr val="tx2"/>
                    </a:solidFill>
                    <a:sym typeface="Symbol"/>
                  </a:rPr>
                  <a:t>c</a:t>
                </a:r>
                <a:endParaRPr lang="en-US" sz="3600" b="1" dirty="0">
                  <a:sym typeface="Symbol"/>
                </a:endParaRPr>
              </a:p>
              <a:p>
                <a:r>
                  <a:rPr lang="en-US" sz="3600" b="1" i="1" dirty="0">
                    <a:solidFill>
                      <a:schemeClr val="tx2"/>
                    </a:solidFill>
                    <a:sym typeface="Symbol"/>
                  </a:rPr>
                  <a:t>           </a:t>
                </a:r>
                <a:r>
                  <a:rPr lang="en-US" sz="4000" b="1" i="1" dirty="0">
                    <a:sym typeface="Symbol"/>
                  </a:rPr>
                  <a:t>Yz </a:t>
                </a:r>
                <a:r>
                  <a:rPr lang="en-US" sz="4000" b="1" dirty="0">
                    <a:sym typeface="Symbol"/>
                  </a:rPr>
                  <a:t>= </a:t>
                </a:r>
                <a:r>
                  <a:rPr lang="en-US" sz="4000" b="1" i="1" dirty="0">
                    <a:sym typeface="Symbol"/>
                  </a:rPr>
                  <a:t>c,    z=</a:t>
                </a:r>
                <a:r>
                  <a:rPr lang="en-US" sz="4000" b="1" i="1" dirty="0" err="1">
                    <a:sym typeface="Symbol"/>
                  </a:rPr>
                  <a:t>Yc</a:t>
                </a:r>
                <a:r>
                  <a:rPr lang="en-US" sz="4000" b="1" i="1" dirty="0">
                    <a:sym typeface="Symbol"/>
                  </a:rPr>
                  <a:t>/    </a:t>
                </a:r>
                <a:r>
                  <a:rPr lang="en-US" sz="4000" b="1" dirty="0">
                    <a:sym typeface="Symbol"/>
                  </a:rPr>
                  <a:t>(*)</a:t>
                </a:r>
              </a:p>
              <a:p>
                <a:r>
                  <a:rPr lang="en-US" sz="3200" b="1" dirty="0">
                    <a:sym typeface="Symbol"/>
                  </a:rPr>
                  <a:t>            (</a:t>
                </a:r>
                <a:r>
                  <a:rPr lang="en-US" sz="3200" b="1" i="1" dirty="0">
                    <a:solidFill>
                      <a:schemeClr val="tx2"/>
                    </a:solidFill>
                    <a:sym typeface="Symbol"/>
                  </a:rPr>
                  <a:t>, c, z) </a:t>
                </a:r>
                <a:r>
                  <a:rPr lang="ru-RU" sz="3200" b="1" i="1" dirty="0">
                    <a:solidFill>
                      <a:schemeClr val="tx2"/>
                    </a:solidFill>
                    <a:sym typeface="Symbol"/>
                  </a:rPr>
                  <a:t>- </a:t>
                </a:r>
                <a:r>
                  <a:rPr lang="ru-RU" sz="3200" b="1" dirty="0">
                    <a:sym typeface="Symbol"/>
                  </a:rPr>
                  <a:t>сингулярная тройка</a:t>
                </a:r>
                <a:r>
                  <a:rPr lang="en-US" sz="3200" b="1" dirty="0">
                    <a:sym typeface="Symbol"/>
                  </a:rPr>
                  <a:t> </a:t>
                </a:r>
                <a:r>
                  <a:rPr lang="ru-RU" sz="3200" b="1" dirty="0">
                    <a:sym typeface="Symbol"/>
                  </a:rPr>
                  <a:t>для </a:t>
                </a:r>
                <a:r>
                  <a:rPr lang="en-US" sz="3200" b="1" dirty="0">
                    <a:sym typeface="Symbol"/>
                  </a:rPr>
                  <a:t>Y</a:t>
                </a:r>
                <a:r>
                  <a:rPr lang="en-US" sz="3200" b="1" i="1" dirty="0">
                    <a:sym typeface="Symbol"/>
                  </a:rPr>
                  <a:t>:</a:t>
                </a:r>
              </a:p>
              <a:p>
                <a:r>
                  <a:rPr lang="en-US" sz="3600" b="1" dirty="0">
                    <a:solidFill>
                      <a:schemeClr val="tx2"/>
                    </a:solidFill>
                    <a:sym typeface="Symbol"/>
                  </a:rPr>
                  <a:t>                       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36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36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sym typeface="Symbol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 sz="3600" b="1" i="1" dirty="0" smtClean="0">
                                <a:solidFill>
                                  <a:schemeClr val="tx2"/>
                                </a:solidFill>
                                <a:sym typeface="Symbol"/>
                              </a:rPr>
                              <m:t>Y</m:t>
                            </m:r>
                            <m:r>
                              <m:rPr>
                                <m:nor/>
                              </m:rPr>
                              <a:rPr lang="en-US" sz="3600" b="1" i="1" dirty="0" smtClean="0">
                                <a:solidFill>
                                  <a:schemeClr val="tx2"/>
                                </a:solidFill>
                                <a:sym typeface="Symbol"/>
                              </a:rPr>
                              <m:t></m:t>
                            </m:r>
                            <m:r>
                              <m:rPr>
                                <m:nor/>
                              </m:rPr>
                              <a:rPr lang="en-US" sz="3600" b="1" i="1" dirty="0" smtClean="0">
                                <a:solidFill>
                                  <a:schemeClr val="tx2"/>
                                </a:solidFill>
                                <a:sym typeface="Symbol"/>
                              </a:rPr>
                              <m:t>c</m:t>
                            </m:r>
                            <m:r>
                              <m:rPr>
                                <m:nor/>
                              </m:rPr>
                              <a:rPr lang="en-US" sz="3600" b="1" i="1" dirty="0">
                                <a:solidFill>
                                  <a:schemeClr val="tx2"/>
                                </a:solidFill>
                                <a:sym typeface="Symbol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3600" b="1" dirty="0">
                                <a:sym typeface="Symbol"/>
                              </a:rPr>
                              <m:t>= </m:t>
                            </m:r>
                            <m:r>
                              <m:rPr>
                                <m:nor/>
                              </m:rPr>
                              <a:rPr lang="en-US" sz="3600" b="1" i="1" dirty="0">
                                <a:solidFill>
                                  <a:schemeClr val="tx2"/>
                                </a:solidFill>
                                <a:sym typeface="Symbol"/>
                              </a:rPr>
                              <m:t></m:t>
                            </m:r>
                            <m:r>
                              <m:rPr>
                                <m:nor/>
                              </m:rPr>
                              <a:rPr lang="en-US" sz="3600" b="1" i="1" dirty="0" smtClean="0">
                                <a:solidFill>
                                  <a:schemeClr val="tx2"/>
                                </a:solidFill>
                                <a:sym typeface="Symbol"/>
                              </a:rPr>
                              <m:t>z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sz="3600" b="1" i="1" dirty="0" smtClean="0">
                                <a:solidFill>
                                  <a:schemeClr val="tx2"/>
                                </a:solidFill>
                                <a:sym typeface="Symbol"/>
                              </a:rPr>
                              <m:t>Y</m:t>
                            </m:r>
                            <m:r>
                              <m:rPr>
                                <m:nor/>
                              </m:rPr>
                              <a:rPr lang="en-US" sz="3600" b="1" i="1" dirty="0">
                                <a:solidFill>
                                  <a:schemeClr val="tx2"/>
                                </a:solidFill>
                                <a:sym typeface="Symbol"/>
                              </a:rPr>
                              <m:t></m:t>
                            </m:r>
                            <m:r>
                              <m:rPr>
                                <m:nor/>
                              </m:rPr>
                              <a:rPr lang="en-US" sz="3600" b="1" i="1" dirty="0">
                                <a:solidFill>
                                  <a:schemeClr val="tx2"/>
                                </a:solidFill>
                                <a:sym typeface="Symbol"/>
                              </a:rPr>
                              <m:t>z</m:t>
                            </m:r>
                            <m:r>
                              <m:rPr>
                                <m:nor/>
                              </m:rPr>
                              <a:rPr lang="en-US" sz="3600" b="1" i="1" dirty="0">
                                <a:solidFill>
                                  <a:schemeClr val="tx2"/>
                                </a:solidFill>
                                <a:sym typeface="Symbol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3600" b="1" dirty="0">
                                <a:sym typeface="Symbol"/>
                              </a:rPr>
                              <m:t>= </m:t>
                            </m:r>
                            <m:r>
                              <m:rPr>
                                <m:nor/>
                              </m:rPr>
                              <a:rPr lang="en-US" sz="3600" b="1" i="1" dirty="0">
                                <a:solidFill>
                                  <a:schemeClr val="tx2"/>
                                </a:solidFill>
                                <a:sym typeface="Symbol"/>
                              </a:rPr>
                              <m:t></m:t>
                            </m:r>
                            <m:r>
                              <m:rPr>
                                <m:nor/>
                              </m:rPr>
                              <a:rPr lang="en-US" sz="3600" b="1" i="1" dirty="0">
                                <a:solidFill>
                                  <a:schemeClr val="tx2"/>
                                </a:solidFill>
                                <a:sym typeface="Symbol"/>
                              </a:rPr>
                              <m:t>c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3600" b="1" dirty="0">
                    <a:sym typeface="Symbol"/>
                  </a:rPr>
                  <a:t>  (*)                         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08720"/>
                <a:ext cx="9144000" cy="5940922"/>
              </a:xfrm>
              <a:prstGeom prst="rect">
                <a:avLst/>
              </a:prstGeom>
              <a:blipFill>
                <a:blip r:embed="rId3"/>
                <a:stretch>
                  <a:fillRect l="-1667" t="-1026" r="-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75516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</p:spPr>
        <p:txBody>
          <a:bodyPr>
            <a:normAutofit fontScale="90000"/>
          </a:bodyPr>
          <a:lstStyle/>
          <a:p>
            <a:r>
              <a:rPr lang="ru-RU" sz="3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Сингулярные значения</a:t>
            </a:r>
            <a:r>
              <a:rPr lang="en-US" sz="3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r>
              <a:rPr lang="en-US" sz="3200" b="1" i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Y</a:t>
            </a:r>
            <a:br>
              <a:rPr lang="en-US" sz="3200" b="1" i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</a:br>
            <a:r>
              <a:rPr lang="en-US" sz="3200" b="1" i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    </a:t>
            </a:r>
            <a:r>
              <a:rPr lang="ru-RU" sz="3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и собственные числа</a:t>
            </a:r>
            <a:r>
              <a:rPr lang="en-US" sz="3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r>
              <a:rPr lang="en-US" sz="3200" b="1" i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A</a:t>
            </a:r>
            <a:r>
              <a:rPr lang="ru-RU" sz="3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, 2</a:t>
            </a:r>
            <a:endParaRPr lang="ru-RU" sz="2700" dirty="0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Bac_DA_2024_5</a:t>
            </a:r>
            <a:endParaRPr lang="ru-RU" dirty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9DDFB-12AC-4EDF-912F-3F233AE9D7E0}" type="slidenum">
              <a:rPr lang="ru-RU" smtClean="0"/>
              <a:pPr/>
              <a:t>15</a:t>
            </a:fld>
            <a:endParaRPr lang="ru-RU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0" y="908720"/>
                <a:ext cx="9144000" cy="5021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rgbClr val="C00000"/>
                    </a:solidFill>
                    <a:sym typeface="Symbol"/>
                  </a:rPr>
                  <a:t>                       </a:t>
                </a:r>
                <a:r>
                  <a:rPr lang="ru-RU" sz="2800" b="1" dirty="0">
                    <a:solidFill>
                      <a:srgbClr val="C00000"/>
                    </a:solidFill>
                    <a:sym typeface="Symbol"/>
                  </a:rPr>
                  <a:t>Доказано</a:t>
                </a:r>
                <a:r>
                  <a:rPr lang="en-US" sz="2800" b="1" dirty="0">
                    <a:solidFill>
                      <a:srgbClr val="C00000"/>
                    </a:solidFill>
                    <a:sym typeface="Symbol"/>
                  </a:rPr>
                  <a:t>:</a:t>
                </a:r>
              </a:p>
              <a:p>
                <a:r>
                  <a:rPr lang="en-US" sz="3200" b="1" dirty="0">
                    <a:sym typeface="Symbol"/>
                  </a:rPr>
                  <a:t>A triplet </a:t>
                </a:r>
                <a:r>
                  <a:rPr lang="en-US" sz="3600" b="1" dirty="0">
                    <a:sym typeface="Symbol"/>
                  </a:rPr>
                  <a:t>(</a:t>
                </a:r>
                <a:r>
                  <a:rPr lang="en-US" sz="3600" b="1" i="1" dirty="0">
                    <a:solidFill>
                      <a:schemeClr val="tx2"/>
                    </a:solidFill>
                    <a:sym typeface="Symbol"/>
                  </a:rPr>
                  <a:t>, c, z) </a:t>
                </a:r>
                <a:r>
                  <a:rPr lang="en-US" sz="3600" b="1" dirty="0">
                    <a:sym typeface="Symbol"/>
                  </a:rPr>
                  <a:t>is singular for  </a:t>
                </a:r>
                <a:r>
                  <a:rPr lang="en-US" sz="3600" b="1" i="1" dirty="0">
                    <a:sym typeface="Symbol"/>
                  </a:rPr>
                  <a:t>Y</a:t>
                </a:r>
                <a:r>
                  <a:rPr lang="en-US" sz="3200" b="1" dirty="0">
                    <a:sym typeface="Symbol"/>
                  </a:rPr>
                  <a:t>, that is,</a:t>
                </a:r>
              </a:p>
              <a:p>
                <a:r>
                  <a:rPr lang="en-US" sz="3600" b="1" dirty="0">
                    <a:solidFill>
                      <a:schemeClr val="tx2"/>
                    </a:solidFill>
                    <a:sym typeface="Symbol"/>
                  </a:rPr>
                  <a:t>           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36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36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sym typeface="Symbol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 sz="3600" b="1" i="1" dirty="0" smtClean="0">
                                <a:solidFill>
                                  <a:schemeClr val="tx2"/>
                                </a:solidFill>
                                <a:sym typeface="Symbol"/>
                              </a:rPr>
                              <m:t>Y</m:t>
                            </m:r>
                            <m:r>
                              <m:rPr>
                                <m:nor/>
                              </m:rPr>
                              <a:rPr lang="en-US" sz="3600" b="1" i="1" dirty="0">
                                <a:solidFill>
                                  <a:schemeClr val="tx2"/>
                                </a:solidFill>
                                <a:sym typeface="Symbol"/>
                              </a:rPr>
                              <m:t></m:t>
                            </m:r>
                            <m:r>
                              <m:rPr>
                                <m:nor/>
                              </m:rPr>
                              <a:rPr lang="en-US" sz="3600" b="1" i="1" dirty="0">
                                <a:solidFill>
                                  <a:schemeClr val="tx2"/>
                                </a:solidFill>
                                <a:sym typeface="Symbol"/>
                              </a:rPr>
                              <m:t>c</m:t>
                            </m:r>
                            <m:r>
                              <m:rPr>
                                <m:nor/>
                              </m:rPr>
                              <a:rPr lang="en-US" sz="3600" b="1" i="1" dirty="0">
                                <a:solidFill>
                                  <a:schemeClr val="tx2"/>
                                </a:solidFill>
                                <a:sym typeface="Symbol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3600" b="1" dirty="0">
                                <a:sym typeface="Symbol"/>
                              </a:rPr>
                              <m:t>= </m:t>
                            </m:r>
                            <m:r>
                              <m:rPr>
                                <m:nor/>
                              </m:rPr>
                              <a:rPr lang="en-US" sz="3600" b="1" i="1" dirty="0">
                                <a:solidFill>
                                  <a:schemeClr val="tx2"/>
                                </a:solidFill>
                                <a:sym typeface="Symbol"/>
                              </a:rPr>
                              <m:t></m:t>
                            </m:r>
                            <m:r>
                              <m:rPr>
                                <m:nor/>
                              </m:rPr>
                              <a:rPr lang="en-US" sz="3600" b="1" i="1" dirty="0">
                                <a:solidFill>
                                  <a:schemeClr val="tx2"/>
                                </a:solidFill>
                                <a:sym typeface="Symbol"/>
                              </a:rPr>
                              <m:t>z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sz="3600" b="1" i="1" dirty="0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sym typeface="Symbol"/>
                              </a:rPr>
                              <m:t>A</m:t>
                            </m:r>
                            <m:r>
                              <m:rPr>
                                <m:nor/>
                              </m:rPr>
                              <a:rPr lang="en-US" sz="3600" b="1" i="1" dirty="0">
                                <a:solidFill>
                                  <a:schemeClr val="tx2"/>
                                </a:solidFill>
                                <a:sym typeface="Symbol"/>
                              </a:rPr>
                              <m:t>=</m:t>
                            </m:r>
                            <m:r>
                              <m:rPr>
                                <m:nor/>
                              </m:rPr>
                              <a:rPr lang="en-US" sz="3600" b="1" i="1" dirty="0">
                                <a:solidFill>
                                  <a:schemeClr val="tx2"/>
                                </a:solidFill>
                                <a:sym typeface="Symbol"/>
                              </a:rPr>
                              <m:t>Y</m:t>
                            </m:r>
                            <m:r>
                              <m:rPr>
                                <m:nor/>
                              </m:rPr>
                              <a:rPr lang="en-US" sz="3600" b="1" baseline="30000" dirty="0">
                                <a:solidFill>
                                  <a:schemeClr val="tx2"/>
                                </a:solidFill>
                                <a:sym typeface="Symbol"/>
                              </a:rPr>
                              <m:t>T</m:t>
                            </m:r>
                            <m:r>
                              <m:rPr>
                                <m:nor/>
                              </m:rPr>
                              <a:rPr lang="en-US" sz="3600" b="1" i="1" dirty="0">
                                <a:solidFill>
                                  <a:schemeClr val="tx2"/>
                                </a:solidFill>
                                <a:sym typeface="Symbol"/>
                              </a:rPr>
                              <m:t></m:t>
                            </m:r>
                            <m:r>
                              <m:rPr>
                                <m:nor/>
                              </m:rPr>
                              <a:rPr lang="en-US" sz="3600" b="1" i="1" dirty="0">
                                <a:solidFill>
                                  <a:schemeClr val="tx2"/>
                                </a:solidFill>
                                <a:sym typeface="Symbol"/>
                              </a:rPr>
                              <m:t>Y</m:t>
                            </m:r>
                            <m:r>
                              <m:rPr>
                                <m:nor/>
                              </m:rPr>
                              <a:rPr lang="en-US" sz="3600" b="1" i="1" dirty="0">
                                <a:solidFill>
                                  <a:schemeClr val="tx2"/>
                                </a:solidFill>
                                <a:sym typeface="Symbol"/>
                              </a:rPr>
                              <m:t> </m:t>
                            </m:r>
                            <m:r>
                              <m:rPr>
                                <m:nor/>
                              </m:rPr>
                              <a:rPr lang="en-US" sz="3600" b="1" i="1" dirty="0">
                                <a:solidFill>
                                  <a:schemeClr val="tx2"/>
                                </a:solidFill>
                                <a:sym typeface="Symbol"/>
                              </a:rPr>
                              <m:t>z</m:t>
                            </m:r>
                            <m:r>
                              <m:rPr>
                                <m:nor/>
                              </m:rPr>
                              <a:rPr lang="en-US" sz="3600" b="1" i="1" dirty="0">
                                <a:solidFill>
                                  <a:schemeClr val="tx2"/>
                                </a:solidFill>
                                <a:sym typeface="Symbol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3600" b="1" dirty="0">
                                <a:sym typeface="Symbol"/>
                              </a:rPr>
                              <m:t>= </m:t>
                            </m:r>
                            <m:r>
                              <m:rPr>
                                <m:nor/>
                              </m:rPr>
                              <a:rPr lang="en-US" sz="3600" b="1" i="1" dirty="0">
                                <a:solidFill>
                                  <a:schemeClr val="tx2"/>
                                </a:solidFill>
                                <a:sym typeface="Symbol"/>
                              </a:rPr>
                              <m:t></m:t>
                            </m:r>
                            <m:r>
                              <m:rPr>
                                <m:nor/>
                              </m:rPr>
                              <a:rPr lang="en-US" sz="3600" b="1" i="1" dirty="0">
                                <a:solidFill>
                                  <a:schemeClr val="tx2"/>
                                </a:solidFill>
                                <a:sym typeface="Symbol"/>
                              </a:rPr>
                              <m:t>c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3600" b="1" dirty="0">
                    <a:sym typeface="Symbol"/>
                  </a:rPr>
                  <a:t>                        (*)                         </a:t>
                </a:r>
              </a:p>
              <a:p>
                <a:r>
                  <a:rPr lang="en-US" sz="3200" b="1" dirty="0">
                    <a:sym typeface="Symbol"/>
                  </a:rPr>
                  <a:t>                       if and only if</a:t>
                </a:r>
                <a:r>
                  <a:rPr lang="en-US" sz="3200" b="1" i="1" dirty="0">
                    <a:sym typeface="Symbol"/>
                  </a:rPr>
                  <a:t> </a:t>
                </a:r>
              </a:p>
              <a:p>
                <a:r>
                  <a:rPr lang="en-US" sz="3600" b="1" i="1" dirty="0">
                    <a:solidFill>
                      <a:schemeClr val="tx2"/>
                    </a:solidFill>
                    <a:sym typeface="Symbol"/>
                  </a:rPr>
                  <a:t>      c </a:t>
                </a:r>
                <a:r>
                  <a:rPr lang="en-US" sz="3600" b="1" dirty="0">
                    <a:sym typeface="Symbol"/>
                  </a:rPr>
                  <a:t>is eigenvector of </a:t>
                </a:r>
                <a:r>
                  <a:rPr lang="en-US" sz="3600" b="1" i="1" dirty="0">
                    <a:sym typeface="Symbol"/>
                  </a:rPr>
                  <a:t> </a:t>
                </a:r>
                <a:r>
                  <a:rPr lang="en-US" sz="3600" b="1" i="1" dirty="0">
                    <a:solidFill>
                      <a:schemeClr val="tx2"/>
                    </a:solidFill>
                    <a:sym typeface="Symbol"/>
                  </a:rPr>
                  <a:t>A=YY   </a:t>
                </a:r>
              </a:p>
              <a:p>
                <a:r>
                  <a:rPr lang="en-US" sz="3600" b="1" i="1" dirty="0">
                    <a:solidFill>
                      <a:schemeClr val="tx2"/>
                    </a:solidFill>
                    <a:sym typeface="Symbol"/>
                  </a:rPr>
                  <a:t>     </a:t>
                </a:r>
                <a:r>
                  <a:rPr lang="en-US" sz="3200" b="1" dirty="0">
                    <a:sym typeface="Symbol"/>
                  </a:rPr>
                  <a:t>corresponding to eigenvalue </a:t>
                </a:r>
                <a:r>
                  <a:rPr lang="en-US" sz="3600" b="1" i="1" dirty="0">
                    <a:solidFill>
                      <a:schemeClr val="tx2"/>
                    </a:solidFill>
                    <a:sym typeface="Symbol"/>
                  </a:rPr>
                  <a:t> = </a:t>
                </a:r>
                <a:r>
                  <a:rPr lang="en-US" sz="3600" b="1" i="1" baseline="30000" dirty="0">
                    <a:solidFill>
                      <a:schemeClr val="tx2"/>
                    </a:solidFill>
                    <a:sym typeface="Symbol"/>
                  </a:rPr>
                  <a:t>2</a:t>
                </a:r>
                <a:r>
                  <a:rPr lang="en-US" sz="3200" b="1" dirty="0">
                    <a:sym typeface="Symbol"/>
                  </a:rPr>
                  <a:t> </a:t>
                </a:r>
                <a:r>
                  <a:rPr lang="ru-RU" sz="3200" b="1" i="1" dirty="0">
                    <a:sym typeface="Symbol"/>
                  </a:rPr>
                  <a:t>;</a:t>
                </a:r>
              </a:p>
              <a:p>
                <a:r>
                  <a:rPr lang="ru-RU" sz="3200" b="1" i="1" dirty="0">
                    <a:sym typeface="Symbol"/>
                  </a:rPr>
                  <a:t>При этом</a:t>
                </a:r>
                <a:r>
                  <a:rPr lang="ru-RU" sz="3200" b="1" dirty="0">
                    <a:sym typeface="Symbol"/>
                  </a:rPr>
                  <a:t> </a:t>
                </a:r>
                <a:r>
                  <a:rPr lang="en-US" sz="3200" b="1" i="1" dirty="0">
                    <a:solidFill>
                      <a:schemeClr val="tx2"/>
                    </a:solidFill>
                    <a:sym typeface="Symbol"/>
                  </a:rPr>
                  <a:t>z</a:t>
                </a:r>
                <a:r>
                  <a:rPr lang="ru-RU" sz="3200" b="1" dirty="0">
                    <a:sym typeface="Symbol"/>
                  </a:rPr>
                  <a:t> определяется уравнением:</a:t>
                </a:r>
                <a:r>
                  <a:rPr lang="en-US" sz="3200" b="1" dirty="0">
                    <a:sym typeface="Symbol"/>
                  </a:rPr>
                  <a:t>     </a:t>
                </a:r>
                <a:endParaRPr lang="ru-RU" sz="3200" b="1" dirty="0">
                  <a:sym typeface="Symbol"/>
                </a:endParaRPr>
              </a:p>
              <a:p>
                <a:r>
                  <a:rPr lang="ru-RU" sz="3200" b="1" i="1" dirty="0">
                    <a:solidFill>
                      <a:schemeClr val="tx2"/>
                    </a:solidFill>
                    <a:sym typeface="Symbol"/>
                  </a:rPr>
                  <a:t>                         </a:t>
                </a:r>
                <a:r>
                  <a:rPr lang="en-US" sz="3600" b="1" i="1" dirty="0">
                    <a:solidFill>
                      <a:schemeClr val="tx2"/>
                    </a:solidFill>
                    <a:sym typeface="Symbol"/>
                  </a:rPr>
                  <a:t>z= </a:t>
                </a:r>
                <a:r>
                  <a:rPr lang="en-US" sz="3600" b="1" i="1" dirty="0" err="1">
                    <a:solidFill>
                      <a:schemeClr val="tx2"/>
                    </a:solidFill>
                    <a:sym typeface="Symbol"/>
                  </a:rPr>
                  <a:t>Yc</a:t>
                </a:r>
                <a:r>
                  <a:rPr lang="en-US" sz="3600" b="1" i="1" dirty="0">
                    <a:solidFill>
                      <a:schemeClr val="tx2"/>
                    </a:solidFill>
                    <a:sym typeface="Symbol"/>
                  </a:rPr>
                  <a:t>/</a:t>
                </a:r>
                <a:r>
                  <a:rPr lang="ru-RU" sz="3600" b="1" i="1" dirty="0">
                    <a:solidFill>
                      <a:schemeClr val="tx2"/>
                    </a:solidFill>
                    <a:sym typeface="Symbol"/>
                  </a:rPr>
                  <a:t>                </a:t>
                </a:r>
                <a:r>
                  <a:rPr lang="ru-RU" sz="3600" b="1" dirty="0">
                    <a:solidFill>
                      <a:schemeClr val="tx2"/>
                    </a:solidFill>
                    <a:sym typeface="Symbol"/>
                  </a:rPr>
                  <a:t>(**)</a:t>
                </a:r>
                <a:endParaRPr lang="en-US" sz="3600" b="1" dirty="0">
                  <a:sym typeface="Symbol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08720"/>
                <a:ext cx="9144000" cy="5021439"/>
              </a:xfrm>
              <a:prstGeom prst="rect">
                <a:avLst/>
              </a:prstGeom>
              <a:blipFill>
                <a:blip r:embed="rId3"/>
                <a:stretch>
                  <a:fillRect l="-1667" t="-1214" r="-33933" b="-242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26409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     </a:t>
            </a:r>
            <a:r>
              <a:rPr lang="ru-RU" sz="28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Сингулярные значения и </a:t>
            </a:r>
            <a:br>
              <a:rPr lang="en-US" sz="28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</a:br>
            <a:r>
              <a:rPr lang="en-US" sz="28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                  </a:t>
            </a:r>
            <a:r>
              <a:rPr lang="ru-RU" sz="28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собственные числа, 3</a:t>
            </a:r>
            <a:endParaRPr lang="ru-RU" sz="2700" dirty="0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Bac_DA_2024_5</a:t>
            </a:r>
            <a:endParaRPr lang="ru-RU" dirty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9DDFB-12AC-4EDF-912F-3F233AE9D7E0}" type="slidenum">
              <a:rPr lang="ru-RU" smtClean="0"/>
              <a:pPr/>
              <a:t>16</a:t>
            </a:fld>
            <a:endParaRPr lang="ru-RU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0" y="908720"/>
                <a:ext cx="9144000" cy="85869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i="1" dirty="0">
                    <a:solidFill>
                      <a:schemeClr val="tx2"/>
                    </a:solidFill>
                    <a:sym typeface="Symbol"/>
                  </a:rPr>
                  <a:t>              </a:t>
                </a:r>
                <a:r>
                  <a:rPr lang="en-US" sz="2800" b="1" i="1" dirty="0">
                    <a:sym typeface="Symbol"/>
                  </a:rPr>
                  <a:t>D</a:t>
                </a:r>
                <a:r>
                  <a:rPr lang="en-US" sz="2800" b="1" dirty="0">
                    <a:sym typeface="Symbol"/>
                  </a:rPr>
                  <a:t>ata matrix </a:t>
                </a:r>
                <a:r>
                  <a:rPr lang="en-US" sz="2800" b="1" i="1" dirty="0">
                    <a:solidFill>
                      <a:schemeClr val="tx2"/>
                    </a:solidFill>
                    <a:sym typeface="Symbol"/>
                  </a:rPr>
                  <a:t>Y</a:t>
                </a:r>
                <a:r>
                  <a:rPr lang="en-US" sz="2800" b="1" dirty="0">
                    <a:solidFill>
                      <a:schemeClr val="tx2"/>
                    </a:solidFill>
                    <a:sym typeface="Symbol"/>
                  </a:rPr>
                  <a:t>=[</a:t>
                </a:r>
                <a:r>
                  <a:rPr lang="en-US" sz="2800" b="1" i="1" dirty="0" err="1">
                    <a:solidFill>
                      <a:schemeClr val="tx2"/>
                    </a:solidFill>
                    <a:sym typeface="Symbol"/>
                  </a:rPr>
                  <a:t>y</a:t>
                </a:r>
                <a:r>
                  <a:rPr lang="en-US" sz="2800" b="1" i="1" baseline="-25000" dirty="0" err="1">
                    <a:solidFill>
                      <a:schemeClr val="tx2"/>
                    </a:solidFill>
                    <a:sym typeface="Symbol"/>
                  </a:rPr>
                  <a:t>iv</a:t>
                </a:r>
                <a:r>
                  <a:rPr lang="en-US" sz="2800" b="1" dirty="0">
                    <a:solidFill>
                      <a:schemeClr val="tx2"/>
                    </a:solidFill>
                    <a:sym typeface="Symbol"/>
                  </a:rPr>
                  <a:t>]</a:t>
                </a:r>
                <a:r>
                  <a:rPr lang="en-US" sz="2800" b="1" dirty="0">
                    <a:sym typeface="Symbol"/>
                  </a:rPr>
                  <a:t> transforms </a:t>
                </a:r>
                <a:r>
                  <a:rPr lang="en-US" sz="2800" b="1" i="1" dirty="0">
                    <a:sym typeface="Symbol"/>
                  </a:rPr>
                  <a:t>c</a:t>
                </a:r>
                <a:r>
                  <a:rPr lang="en-US" sz="2800" b="1" i="1" dirty="0">
                    <a:sym typeface="Symbol" panose="05050102010706020507" pitchFamily="18" charset="2"/>
                  </a:rPr>
                  <a:t></a:t>
                </a:r>
                <a:r>
                  <a:rPr lang="en-US" sz="2800" b="1" i="1" dirty="0">
                    <a:sym typeface="Symbol"/>
                  </a:rPr>
                  <a:t> R</a:t>
                </a:r>
                <a:r>
                  <a:rPr lang="en-US" sz="2800" b="1" i="1" baseline="30000" dirty="0">
                    <a:sym typeface="Symbol"/>
                  </a:rPr>
                  <a:t>V </a:t>
                </a:r>
              </a:p>
              <a:p>
                <a:r>
                  <a:rPr lang="en-US" sz="2800" b="1" i="1" baseline="30000" dirty="0">
                    <a:sym typeface="Symbol"/>
                  </a:rPr>
                  <a:t>                               </a:t>
                </a:r>
                <a:r>
                  <a:rPr lang="en-US" sz="2800" b="1" dirty="0">
                    <a:sym typeface="Symbol"/>
                  </a:rPr>
                  <a:t>in   </a:t>
                </a:r>
                <a:r>
                  <a:rPr lang="en-US" sz="2800" b="1" dirty="0">
                    <a:solidFill>
                      <a:schemeClr val="tx2"/>
                    </a:solidFill>
                    <a:sym typeface="Symbol"/>
                  </a:rPr>
                  <a:t>z=</a:t>
                </a:r>
                <a:r>
                  <a:rPr lang="en-US" sz="2800" b="1" dirty="0" err="1">
                    <a:solidFill>
                      <a:schemeClr val="tx2"/>
                    </a:solidFill>
                    <a:sym typeface="Symbol"/>
                  </a:rPr>
                  <a:t>Y</a:t>
                </a:r>
                <a:r>
                  <a:rPr lang="en-US" sz="2800" b="1" dirty="0" err="1">
                    <a:solidFill>
                      <a:schemeClr val="tx2"/>
                    </a:solidFill>
                    <a:sym typeface="Symbol" panose="05050102010706020507" pitchFamily="18" charset="2"/>
                  </a:rPr>
                  <a:t></a:t>
                </a:r>
                <a:r>
                  <a:rPr lang="en-US" sz="2800" b="1" dirty="0" err="1">
                    <a:solidFill>
                      <a:schemeClr val="tx2"/>
                    </a:solidFill>
                    <a:sym typeface="Symbol"/>
                  </a:rPr>
                  <a:t>c</a:t>
                </a:r>
                <a:r>
                  <a:rPr lang="en-US" sz="2800" b="1" dirty="0">
                    <a:solidFill>
                      <a:schemeClr val="tx2"/>
                    </a:solidFill>
                    <a:sym typeface="Symbol"/>
                  </a:rPr>
                  <a:t> </a:t>
                </a:r>
                <a:r>
                  <a:rPr lang="en-US" sz="2800" b="1" i="1" dirty="0">
                    <a:sym typeface="Symbol" panose="05050102010706020507" pitchFamily="18" charset="2"/>
                  </a:rPr>
                  <a:t></a:t>
                </a:r>
                <a:r>
                  <a:rPr lang="en-US" sz="2800" b="1" i="1" dirty="0">
                    <a:sym typeface="Symbol"/>
                  </a:rPr>
                  <a:t> R</a:t>
                </a:r>
                <a:r>
                  <a:rPr lang="en-US" sz="2800" b="1" i="1" baseline="30000" dirty="0">
                    <a:sym typeface="Symbol"/>
                  </a:rPr>
                  <a:t>N</a:t>
                </a:r>
                <a:r>
                  <a:rPr lang="en-US" sz="2800" b="1" dirty="0">
                    <a:solidFill>
                      <a:schemeClr val="tx2"/>
                    </a:solidFill>
                    <a:sym typeface="Symbol"/>
                  </a:rPr>
                  <a:t> </a:t>
                </a:r>
              </a:p>
              <a:p>
                <a:r>
                  <a:rPr lang="en-US" sz="2800" b="1" i="1" dirty="0">
                    <a:solidFill>
                      <a:schemeClr val="tx2"/>
                    </a:solidFill>
                    <a:sym typeface="Symbol"/>
                  </a:rPr>
                  <a:t>   T</a:t>
                </a:r>
                <a:r>
                  <a:rPr lang="en-US" sz="2800" b="1" dirty="0">
                    <a:sym typeface="Symbol"/>
                  </a:rPr>
                  <a:t>ranspose </a:t>
                </a:r>
                <a:r>
                  <a:rPr lang="en-US" sz="2800" b="1" i="1" dirty="0">
                    <a:solidFill>
                      <a:schemeClr val="tx2"/>
                    </a:solidFill>
                    <a:sym typeface="Symbol"/>
                  </a:rPr>
                  <a:t>Y</a:t>
                </a:r>
                <a:r>
                  <a:rPr lang="en-US" sz="2800" b="1" baseline="30000" dirty="0">
                    <a:solidFill>
                      <a:schemeClr val="tx2"/>
                    </a:solidFill>
                    <a:sym typeface="Symbol"/>
                  </a:rPr>
                  <a:t>T</a:t>
                </a:r>
                <a:r>
                  <a:rPr lang="en-US" sz="2800" b="1" dirty="0">
                    <a:solidFill>
                      <a:schemeClr val="tx2"/>
                    </a:solidFill>
                    <a:sym typeface="Symbol"/>
                  </a:rPr>
                  <a:t> =[</a:t>
                </a:r>
                <a:r>
                  <a:rPr lang="en-US" sz="2800" b="1" i="1" dirty="0" err="1">
                    <a:solidFill>
                      <a:schemeClr val="tx2"/>
                    </a:solidFill>
                    <a:sym typeface="Symbol"/>
                  </a:rPr>
                  <a:t>y</a:t>
                </a:r>
                <a:r>
                  <a:rPr lang="en-US" sz="2800" b="1" i="1" baseline="-25000" dirty="0" err="1">
                    <a:solidFill>
                      <a:schemeClr val="tx2"/>
                    </a:solidFill>
                    <a:sym typeface="Symbol"/>
                  </a:rPr>
                  <a:t>vi</a:t>
                </a:r>
                <a:r>
                  <a:rPr lang="en-US" sz="2800" b="1" dirty="0">
                    <a:solidFill>
                      <a:schemeClr val="tx2"/>
                    </a:solidFill>
                    <a:sym typeface="Symbol"/>
                  </a:rPr>
                  <a:t>]</a:t>
                </a:r>
                <a:r>
                  <a:rPr lang="en-US" sz="2800" b="1" dirty="0">
                    <a:sym typeface="Symbol"/>
                  </a:rPr>
                  <a:t> transforms z</a:t>
                </a:r>
                <a:r>
                  <a:rPr lang="en-US" sz="2800" b="1" i="1" dirty="0">
                    <a:sym typeface="Symbol" panose="05050102010706020507" pitchFamily="18" charset="2"/>
                  </a:rPr>
                  <a:t></a:t>
                </a:r>
                <a:r>
                  <a:rPr lang="en-US" sz="2800" b="1" i="1" dirty="0">
                    <a:sym typeface="Symbol"/>
                  </a:rPr>
                  <a:t> R</a:t>
                </a:r>
                <a:r>
                  <a:rPr lang="en-US" sz="2800" b="1" i="1" baseline="30000" dirty="0">
                    <a:sym typeface="Symbol"/>
                  </a:rPr>
                  <a:t>N</a:t>
                </a:r>
                <a:r>
                  <a:rPr lang="en-US" sz="2800" b="1" i="1" dirty="0">
                    <a:solidFill>
                      <a:schemeClr val="tx2"/>
                    </a:solidFill>
                    <a:sym typeface="Symbol"/>
                  </a:rPr>
                  <a:t> </a:t>
                </a:r>
                <a:r>
                  <a:rPr lang="en-US" sz="2800" b="1" dirty="0">
                    <a:sym typeface="Symbol"/>
                  </a:rPr>
                  <a:t>in</a:t>
                </a:r>
                <a:r>
                  <a:rPr lang="en-US" sz="2800" b="1" i="1" dirty="0">
                    <a:solidFill>
                      <a:schemeClr val="tx2"/>
                    </a:solidFill>
                    <a:sym typeface="Symbol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accPr>
                      <m:e>
                        <m:r>
                          <a:rPr lang="en-US" sz="2800" b="1" i="1">
                            <a:solidFill>
                              <a:schemeClr val="tx2"/>
                            </a:solidFill>
                            <a:latin typeface="Cambria Math"/>
                            <a:sym typeface="Symbol"/>
                          </a:rPr>
                          <m:t>𝒄</m:t>
                        </m:r>
                      </m:e>
                    </m:acc>
                    <m:r>
                      <a:rPr lang="en-US" sz="2800" b="1" i="1">
                        <a:solidFill>
                          <a:schemeClr val="tx2"/>
                        </a:solidFill>
                        <a:latin typeface="Cambria Math"/>
                        <a:sym typeface="Symbol"/>
                      </a:rPr>
                      <m:t> </m:t>
                    </m:r>
                  </m:oMath>
                </a14:m>
                <a:r>
                  <a:rPr lang="en-US" sz="2800" b="1" dirty="0">
                    <a:solidFill>
                      <a:schemeClr val="tx2"/>
                    </a:solidFill>
                    <a:sym typeface="Symbol"/>
                  </a:rPr>
                  <a:t>=</a:t>
                </a:r>
                <a:r>
                  <a:rPr lang="en-US" sz="2800" b="1" i="1" dirty="0">
                    <a:solidFill>
                      <a:schemeClr val="tx2"/>
                    </a:solidFill>
                    <a:sym typeface="Symbol"/>
                  </a:rPr>
                  <a:t> </a:t>
                </a:r>
                <a:r>
                  <a:rPr lang="en-US" sz="2800" b="1" i="1" dirty="0" err="1">
                    <a:solidFill>
                      <a:schemeClr val="tx2"/>
                    </a:solidFill>
                    <a:sym typeface="Symbol"/>
                  </a:rPr>
                  <a:t>Y</a:t>
                </a:r>
                <a:r>
                  <a:rPr lang="en-US" sz="2800" b="1" baseline="30000" dirty="0" err="1">
                    <a:solidFill>
                      <a:schemeClr val="tx2"/>
                    </a:solidFill>
                    <a:sym typeface="Symbol"/>
                  </a:rPr>
                  <a:t>T</a:t>
                </a:r>
                <a:r>
                  <a:rPr lang="en-US" sz="2800" b="1" dirty="0" err="1">
                    <a:solidFill>
                      <a:schemeClr val="tx2"/>
                    </a:solidFill>
                    <a:sym typeface="Symbol" panose="05050102010706020507" pitchFamily="18" charset="2"/>
                  </a:rPr>
                  <a:t></a:t>
                </a:r>
                <a:r>
                  <a:rPr lang="en-US" sz="2800" b="1" dirty="0" err="1">
                    <a:solidFill>
                      <a:schemeClr val="tx2"/>
                    </a:solidFill>
                    <a:sym typeface="Symbol"/>
                  </a:rPr>
                  <a:t>z</a:t>
                </a:r>
                <a:r>
                  <a:rPr lang="en-US" sz="2800" b="1" dirty="0">
                    <a:solidFill>
                      <a:schemeClr val="tx2"/>
                    </a:solidFill>
                    <a:sym typeface="Symbol"/>
                  </a:rPr>
                  <a:t> </a:t>
                </a:r>
              </a:p>
              <a:p>
                <a:r>
                  <a:rPr lang="en-US" sz="2800" b="1" dirty="0">
                    <a:solidFill>
                      <a:schemeClr val="tx2"/>
                    </a:solidFill>
                    <a:sym typeface="Symbol"/>
                  </a:rPr>
                  <a:t>   </a:t>
                </a:r>
              </a:p>
              <a:p>
                <a:r>
                  <a:rPr lang="en-US" sz="2400" b="1" dirty="0">
                    <a:sym typeface="Symbol"/>
                  </a:rPr>
                  <a:t>                 (</a:t>
                </a:r>
                <a:r>
                  <a:rPr lang="en-US" sz="2400" b="1" i="1" dirty="0">
                    <a:solidFill>
                      <a:schemeClr val="tx2"/>
                    </a:solidFill>
                    <a:sym typeface="Symbol"/>
                  </a:rPr>
                  <a:t>, c, z) Y-</a:t>
                </a:r>
                <a:r>
                  <a:rPr lang="en-US" sz="2400" b="1" dirty="0">
                    <a:sym typeface="Symbol"/>
                  </a:rPr>
                  <a:t>singular  </a:t>
                </a:r>
              </a:p>
              <a:p>
                <a:r>
                  <a:rPr lang="en-US" sz="2400" b="1" i="1" dirty="0">
                    <a:solidFill>
                      <a:schemeClr val="tx2"/>
                    </a:solidFill>
                    <a:sym typeface="Symbol"/>
                  </a:rPr>
                  <a:t>        c </a:t>
                </a:r>
                <a:r>
                  <a:rPr lang="en-US" sz="2400" b="1" dirty="0">
                    <a:sym typeface="Symbol"/>
                  </a:rPr>
                  <a:t>is eigenvector of </a:t>
                </a:r>
                <a:r>
                  <a:rPr lang="en-US" sz="2400" b="1" i="1" dirty="0">
                    <a:sym typeface="Symbol"/>
                  </a:rPr>
                  <a:t> </a:t>
                </a:r>
                <a:r>
                  <a:rPr lang="en-US" sz="2400" b="1" i="1" dirty="0">
                    <a:solidFill>
                      <a:schemeClr val="tx2"/>
                    </a:solidFill>
                    <a:sym typeface="Symbol"/>
                  </a:rPr>
                  <a:t>A=Y</a:t>
                </a:r>
                <a:r>
                  <a:rPr lang="en-US" sz="2400" b="1" baseline="30000" dirty="0">
                    <a:solidFill>
                      <a:schemeClr val="tx2"/>
                    </a:solidFill>
                    <a:sym typeface="Symbol"/>
                  </a:rPr>
                  <a:t>T</a:t>
                </a:r>
                <a:r>
                  <a:rPr lang="en-US" sz="2400" b="1" i="1" dirty="0">
                    <a:solidFill>
                      <a:schemeClr val="tx2"/>
                    </a:solidFill>
                    <a:sym typeface="Symbol"/>
                  </a:rPr>
                  <a:t>Y </a:t>
                </a:r>
                <a:r>
                  <a:rPr lang="en-US" sz="2400" b="1" dirty="0">
                    <a:sym typeface="Symbol"/>
                  </a:rPr>
                  <a:t>with eigenvalue </a:t>
                </a:r>
                <a:r>
                  <a:rPr lang="en-US" sz="2400" b="1" i="1" dirty="0">
                    <a:solidFill>
                      <a:schemeClr val="tx2"/>
                    </a:solidFill>
                    <a:sym typeface="Symbol"/>
                  </a:rPr>
                  <a:t> = </a:t>
                </a:r>
                <a:r>
                  <a:rPr lang="en-US" sz="2400" b="1" i="1" baseline="30000" dirty="0">
                    <a:solidFill>
                      <a:schemeClr val="tx2"/>
                    </a:solidFill>
                    <a:sym typeface="Symbol"/>
                  </a:rPr>
                  <a:t>2</a:t>
                </a:r>
                <a:r>
                  <a:rPr lang="en-US" sz="2400" b="1" dirty="0">
                    <a:sym typeface="Symbol"/>
                  </a:rPr>
                  <a:t> </a:t>
                </a:r>
              </a:p>
              <a:p>
                <a:endParaRPr lang="en-US" sz="2400" b="1" i="1" dirty="0">
                  <a:sym typeface="Symbol"/>
                </a:endParaRPr>
              </a:p>
              <a:p>
                <a:r>
                  <a:rPr lang="en-US" sz="2400" b="1" dirty="0">
                    <a:sym typeface="Symbol"/>
                  </a:rPr>
                  <a:t> </a:t>
                </a:r>
                <a:r>
                  <a:rPr lang="ru-RU" sz="3600" b="1" dirty="0">
                    <a:solidFill>
                      <a:srgbClr val="C00000"/>
                    </a:solidFill>
                    <a:sym typeface="Symbol"/>
                  </a:rPr>
                  <a:t>Унаследовано из спектрального анализа</a:t>
                </a:r>
                <a:r>
                  <a:rPr lang="en-US" sz="3600" b="1" dirty="0">
                    <a:solidFill>
                      <a:srgbClr val="C00000"/>
                    </a:solidFill>
                    <a:sym typeface="Symbol"/>
                  </a:rPr>
                  <a:t>:</a:t>
                </a:r>
              </a:p>
              <a:p>
                <a:r>
                  <a:rPr lang="en-US" sz="3600" b="1" dirty="0">
                    <a:sym typeface="Symbol"/>
                  </a:rPr>
                  <a:t>1. The number of different singular triplets is equal to the rank of </a:t>
                </a:r>
                <a:r>
                  <a:rPr lang="en-US" sz="3600" b="1" i="1" dirty="0">
                    <a:solidFill>
                      <a:schemeClr val="tx2"/>
                    </a:solidFill>
                    <a:sym typeface="Symbol"/>
                  </a:rPr>
                  <a:t>Y</a:t>
                </a:r>
                <a:r>
                  <a:rPr lang="en-US" sz="3600" b="1" dirty="0">
                    <a:sym typeface="Symbol"/>
                  </a:rPr>
                  <a:t> (=rank of </a:t>
                </a:r>
                <a:r>
                  <a:rPr lang="en-US" sz="3600" b="1" i="1" dirty="0">
                    <a:solidFill>
                      <a:schemeClr val="tx2"/>
                    </a:solidFill>
                    <a:sym typeface="Symbol"/>
                  </a:rPr>
                  <a:t>YY </a:t>
                </a:r>
                <a:r>
                  <a:rPr lang="en-US" sz="3600" b="1" dirty="0">
                    <a:sym typeface="Symbol"/>
                  </a:rPr>
                  <a:t>);</a:t>
                </a:r>
              </a:p>
              <a:p>
                <a:endParaRPr lang="en-US" sz="3600" b="1" dirty="0">
                  <a:sym typeface="Symbol"/>
                </a:endParaRPr>
              </a:p>
              <a:p>
                <a:r>
                  <a:rPr lang="en-US" sz="3600" b="1" dirty="0">
                    <a:sym typeface="Symbol"/>
                  </a:rPr>
                  <a:t>2. Different singular </a:t>
                </a:r>
                <a:r>
                  <a:rPr lang="en-US" sz="3600" b="1" i="1" dirty="0">
                    <a:solidFill>
                      <a:schemeClr val="tx2"/>
                    </a:solidFill>
                    <a:sym typeface="Symbol"/>
                  </a:rPr>
                  <a:t>c</a:t>
                </a:r>
                <a:r>
                  <a:rPr lang="en-US" sz="3600" b="1" dirty="0">
                    <a:solidFill>
                      <a:schemeClr val="tx2"/>
                    </a:solidFill>
                    <a:sym typeface="Symbol"/>
                  </a:rPr>
                  <a:t> </a:t>
                </a:r>
                <a:r>
                  <a:rPr lang="en-US" sz="3600" b="1" dirty="0">
                    <a:sym typeface="Symbol"/>
                  </a:rPr>
                  <a:t>are </a:t>
                </a:r>
                <a:r>
                  <a:rPr lang="en-US" sz="4000" b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  <a:sym typeface="Symbol"/>
                  </a:rPr>
                  <a:t>mutually orthogonal</a:t>
                </a:r>
                <a:r>
                  <a:rPr lang="ru-RU" sz="4000" b="1" dirty="0">
                    <a:sym typeface="Symbol"/>
                  </a:rPr>
                  <a:t>,</a:t>
                </a:r>
                <a:r>
                  <a:rPr lang="en-US" sz="4000" b="1" dirty="0">
                    <a:sym typeface="Symbol"/>
                  </a:rPr>
                  <a:t> </a:t>
                </a:r>
                <a:r>
                  <a:rPr lang="en-US" sz="3600" b="1" dirty="0">
                    <a:sym typeface="Symbol"/>
                  </a:rPr>
                  <a:t>as well as different singular </a:t>
                </a:r>
                <a:r>
                  <a:rPr lang="en-US" sz="3600" b="1" i="1" dirty="0">
                    <a:solidFill>
                      <a:schemeClr val="tx2"/>
                    </a:solidFill>
                    <a:sym typeface="Symbol"/>
                  </a:rPr>
                  <a:t>z</a:t>
                </a:r>
                <a:r>
                  <a:rPr lang="en-US" sz="3600" b="1" dirty="0">
                    <a:sym typeface="Symbol"/>
                  </a:rPr>
                  <a:t>.</a:t>
                </a:r>
              </a:p>
              <a:p>
                <a:r>
                  <a:rPr lang="en-US" sz="3600" b="1" dirty="0">
                    <a:sym typeface="Symbol"/>
                  </a:rPr>
                  <a:t> 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08720"/>
                <a:ext cx="9144000" cy="8586966"/>
              </a:xfrm>
              <a:prstGeom prst="rect">
                <a:avLst/>
              </a:prstGeom>
              <a:blipFill>
                <a:blip r:embed="rId3"/>
                <a:stretch>
                  <a:fillRect l="-2333" t="-710" r="-28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99530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     </a:t>
            </a:r>
            <a:r>
              <a:rPr lang="ru-RU" sz="28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Сингулярные значения и </a:t>
            </a:r>
            <a:br>
              <a:rPr lang="en-US" sz="28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</a:br>
            <a:r>
              <a:rPr lang="en-US" sz="28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                  </a:t>
            </a:r>
            <a:r>
              <a:rPr lang="ru-RU" sz="28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собственные числа, </a:t>
            </a:r>
            <a:r>
              <a:rPr lang="en-US" sz="28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4</a:t>
            </a:r>
            <a:endParaRPr lang="ru-RU" sz="2700" dirty="0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Bac_DA_2024_5</a:t>
            </a:r>
            <a:endParaRPr lang="ru-RU" dirty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9DDFB-12AC-4EDF-912F-3F233AE9D7E0}" type="slidenum">
              <a:rPr lang="ru-RU" smtClean="0"/>
              <a:pPr/>
              <a:t>17</a:t>
            </a:fld>
            <a:endParaRPr lang="ru-RU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0" y="908720"/>
            <a:ext cx="9144000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solidFill>
                  <a:schemeClr val="tx2"/>
                </a:solidFill>
                <a:sym typeface="Symbol"/>
              </a:rPr>
              <a:t>              </a:t>
            </a:r>
            <a:r>
              <a:rPr lang="en-US" sz="2400" b="1" dirty="0">
                <a:sym typeface="Symbol"/>
              </a:rPr>
              <a:t>                 (</a:t>
            </a:r>
            <a:r>
              <a:rPr lang="en-US" sz="2400" b="1" i="1" dirty="0">
                <a:solidFill>
                  <a:schemeClr val="tx2"/>
                </a:solidFill>
                <a:sym typeface="Symbol"/>
              </a:rPr>
              <a:t>, c, z) is </a:t>
            </a:r>
            <a:r>
              <a:rPr lang="en-US" sz="2400" b="1" dirty="0">
                <a:sym typeface="Symbol"/>
              </a:rPr>
              <a:t>singular</a:t>
            </a:r>
            <a:r>
              <a:rPr lang="ru-RU" sz="2400" b="1" dirty="0">
                <a:sym typeface="Symbol"/>
              </a:rPr>
              <a:t> </a:t>
            </a:r>
            <a:r>
              <a:rPr lang="en-US" sz="2400" b="1" dirty="0">
                <a:sym typeface="Symbol"/>
              </a:rPr>
              <a:t>triplet for Y  </a:t>
            </a:r>
          </a:p>
          <a:p>
            <a:r>
              <a:rPr lang="en-US" sz="2400" b="1" i="1" dirty="0">
                <a:solidFill>
                  <a:schemeClr val="tx2"/>
                </a:solidFill>
                <a:sym typeface="Symbol"/>
              </a:rPr>
              <a:t>        c </a:t>
            </a:r>
            <a:r>
              <a:rPr lang="en-US" sz="2400" b="1" dirty="0">
                <a:sym typeface="Symbol"/>
              </a:rPr>
              <a:t>is eigenvector of </a:t>
            </a:r>
            <a:r>
              <a:rPr lang="en-US" sz="2400" b="1" i="1" dirty="0">
                <a:sym typeface="Symbol"/>
              </a:rPr>
              <a:t> </a:t>
            </a:r>
            <a:r>
              <a:rPr lang="en-US" sz="2400" b="1" i="1" dirty="0">
                <a:solidFill>
                  <a:schemeClr val="tx2"/>
                </a:solidFill>
                <a:sym typeface="Symbol"/>
              </a:rPr>
              <a:t>A=Y</a:t>
            </a:r>
            <a:r>
              <a:rPr lang="en-US" sz="2400" b="1" baseline="30000" dirty="0">
                <a:solidFill>
                  <a:schemeClr val="tx2"/>
                </a:solidFill>
                <a:sym typeface="Symbol"/>
              </a:rPr>
              <a:t>T</a:t>
            </a:r>
            <a:r>
              <a:rPr lang="en-US" sz="2400" b="1" i="1" dirty="0">
                <a:solidFill>
                  <a:schemeClr val="tx2"/>
                </a:solidFill>
                <a:sym typeface="Symbol"/>
              </a:rPr>
              <a:t>Y </a:t>
            </a:r>
            <a:r>
              <a:rPr lang="en-US" sz="2400" b="1" dirty="0">
                <a:sym typeface="Symbol"/>
              </a:rPr>
              <a:t>with eigenvalue </a:t>
            </a:r>
            <a:r>
              <a:rPr lang="en-US" sz="2400" b="1" i="1" dirty="0">
                <a:solidFill>
                  <a:schemeClr val="tx2"/>
                </a:solidFill>
                <a:sym typeface="Symbol"/>
              </a:rPr>
              <a:t> = </a:t>
            </a:r>
            <a:r>
              <a:rPr lang="en-US" sz="2400" b="1" i="1" baseline="30000" dirty="0">
                <a:solidFill>
                  <a:schemeClr val="tx2"/>
                </a:solidFill>
                <a:sym typeface="Symbol"/>
              </a:rPr>
              <a:t>2</a:t>
            </a:r>
            <a:r>
              <a:rPr lang="en-US" sz="2400" b="1" dirty="0">
                <a:sym typeface="Symbol"/>
              </a:rPr>
              <a:t> </a:t>
            </a:r>
          </a:p>
          <a:p>
            <a:r>
              <a:rPr lang="en-US" sz="2400" b="1" dirty="0">
                <a:sym typeface="Symbol"/>
              </a:rPr>
              <a:t> </a:t>
            </a:r>
            <a:r>
              <a:rPr lang="ru-RU" sz="3600" b="1" dirty="0">
                <a:solidFill>
                  <a:srgbClr val="C00000"/>
                </a:solidFill>
                <a:sym typeface="Symbol"/>
              </a:rPr>
              <a:t>Унаследовано из спектрального анализа</a:t>
            </a:r>
            <a:r>
              <a:rPr lang="en-US" sz="3600" b="1" dirty="0">
                <a:solidFill>
                  <a:srgbClr val="C00000"/>
                </a:solidFill>
                <a:sym typeface="Symbol"/>
              </a:rPr>
              <a:t>:</a:t>
            </a:r>
            <a:endParaRPr lang="ru-RU" sz="3600" b="1" dirty="0">
              <a:solidFill>
                <a:srgbClr val="C00000"/>
              </a:solidFill>
              <a:sym typeface="Symbol"/>
            </a:endParaRPr>
          </a:p>
          <a:p>
            <a:endParaRPr lang="en-US" sz="3600" b="1" dirty="0">
              <a:solidFill>
                <a:srgbClr val="C00000"/>
              </a:solidFill>
              <a:sym typeface="Symbol"/>
            </a:endParaRPr>
          </a:p>
          <a:p>
            <a:r>
              <a:rPr lang="en-US" sz="2800" b="1" dirty="0">
                <a:sym typeface="Symbol"/>
              </a:rPr>
              <a:t>     1. </a:t>
            </a:r>
            <a:r>
              <a:rPr lang="ru-RU" sz="2800" b="1" dirty="0">
                <a:sym typeface="Symbol"/>
              </a:rPr>
              <a:t>Количество сингулярных троек равно рангу</a:t>
            </a:r>
          </a:p>
          <a:p>
            <a:r>
              <a:rPr lang="ru-RU" sz="2800" b="1" dirty="0">
                <a:sym typeface="Symbol"/>
              </a:rPr>
              <a:t>       матрицы </a:t>
            </a:r>
            <a:r>
              <a:rPr lang="en-US" sz="2800" b="1" i="1" dirty="0">
                <a:solidFill>
                  <a:schemeClr val="tx2"/>
                </a:solidFill>
                <a:sym typeface="Symbol"/>
              </a:rPr>
              <a:t>Y</a:t>
            </a:r>
            <a:r>
              <a:rPr lang="en-US" sz="2800" b="1" dirty="0">
                <a:sym typeface="Symbol"/>
              </a:rPr>
              <a:t> (=</a:t>
            </a:r>
            <a:r>
              <a:rPr lang="ru-RU" sz="2800" b="1" dirty="0">
                <a:sym typeface="Symbol"/>
              </a:rPr>
              <a:t> рангу</a:t>
            </a:r>
            <a:r>
              <a:rPr lang="en-US" sz="2800" b="1" dirty="0">
                <a:sym typeface="Symbol"/>
              </a:rPr>
              <a:t> </a:t>
            </a:r>
            <a:r>
              <a:rPr lang="en-US" sz="2800" b="1" i="1" dirty="0">
                <a:solidFill>
                  <a:schemeClr val="tx2"/>
                </a:solidFill>
                <a:sym typeface="Symbol"/>
              </a:rPr>
              <a:t>YY </a:t>
            </a:r>
            <a:r>
              <a:rPr lang="en-US" sz="2800" b="1" dirty="0">
                <a:sym typeface="Symbol"/>
              </a:rPr>
              <a:t>);</a:t>
            </a:r>
          </a:p>
          <a:p>
            <a:endParaRPr lang="en-US" sz="2800" b="1" dirty="0">
              <a:sym typeface="Symbol"/>
            </a:endParaRPr>
          </a:p>
          <a:p>
            <a:r>
              <a:rPr lang="ru-RU" sz="2800" b="1" dirty="0">
                <a:sym typeface="Symbol"/>
              </a:rPr>
              <a:t>     </a:t>
            </a:r>
            <a:r>
              <a:rPr lang="en-US" sz="2800" b="1" dirty="0">
                <a:sym typeface="Symbol"/>
              </a:rPr>
              <a:t>2. </a:t>
            </a:r>
            <a:r>
              <a:rPr lang="ru-RU" sz="2800" b="1" dirty="0">
                <a:sym typeface="Symbol"/>
              </a:rPr>
              <a:t>Сингулярные векторы</a:t>
            </a:r>
            <a:r>
              <a:rPr lang="en-US" sz="2800" b="1" dirty="0">
                <a:sym typeface="Symbol"/>
              </a:rPr>
              <a:t> </a:t>
            </a:r>
            <a:r>
              <a:rPr lang="en-US" sz="2800" b="1" i="1" dirty="0">
                <a:sym typeface="Symbol"/>
              </a:rPr>
              <a:t>c</a:t>
            </a:r>
            <a:r>
              <a:rPr lang="en-US" sz="2800" b="1" i="1" dirty="0">
                <a:solidFill>
                  <a:schemeClr val="tx2"/>
                </a:solidFill>
                <a:sym typeface="Symbol"/>
              </a:rPr>
              <a:t>s</a:t>
            </a:r>
            <a:r>
              <a:rPr lang="en-US" sz="2800" b="1" dirty="0">
                <a:solidFill>
                  <a:schemeClr val="tx2"/>
                </a:solidFill>
                <a:sym typeface="Symbol"/>
              </a:rPr>
              <a:t> </a:t>
            </a:r>
            <a:r>
              <a:rPr lang="ru-RU" sz="2800" b="1" dirty="0">
                <a:sym typeface="Symbol"/>
              </a:rPr>
              <a:t>при</a:t>
            </a:r>
          </a:p>
          <a:p>
            <a:r>
              <a:rPr lang="ru-RU" sz="2800" b="1" dirty="0">
                <a:sym typeface="Symbol"/>
              </a:rPr>
              <a:t>        несовпадающих </a:t>
            </a:r>
            <a:r>
              <a:rPr lang="ru-RU" sz="2800" b="1" dirty="0">
                <a:sym typeface="Symbol" panose="05050102010706020507" pitchFamily="18" charset="2"/>
              </a:rPr>
              <a:t> </a:t>
            </a:r>
            <a:r>
              <a:rPr lang="ru-RU" sz="2800" b="1" dirty="0">
                <a:sym typeface="Symbol"/>
              </a:rPr>
              <a:t>взаимно ортогональны,</a:t>
            </a:r>
            <a:r>
              <a:rPr lang="en-US" sz="2800" b="1" dirty="0">
                <a:sym typeface="Symbol"/>
              </a:rPr>
              <a:t> </a:t>
            </a:r>
            <a:endParaRPr lang="ru-RU" sz="2800" b="1" dirty="0">
              <a:sym typeface="Symbol"/>
            </a:endParaRPr>
          </a:p>
          <a:p>
            <a:r>
              <a:rPr lang="ru-RU" sz="2800" b="1" dirty="0">
                <a:sym typeface="Symbol"/>
              </a:rPr>
              <a:t>        как и соответствующие сингулярные</a:t>
            </a:r>
            <a:r>
              <a:rPr lang="en-US" sz="2800" b="1" dirty="0">
                <a:sym typeface="Symbol"/>
              </a:rPr>
              <a:t> </a:t>
            </a:r>
            <a:r>
              <a:rPr lang="en-US" sz="2800" b="1" i="1" dirty="0">
                <a:sym typeface="Symbol"/>
              </a:rPr>
              <a:t>z</a:t>
            </a:r>
            <a:r>
              <a:rPr lang="en-US" sz="2800" b="1" i="1" dirty="0">
                <a:solidFill>
                  <a:schemeClr val="tx2"/>
                </a:solidFill>
                <a:sym typeface="Symbol"/>
              </a:rPr>
              <a:t>s</a:t>
            </a:r>
            <a:r>
              <a:rPr lang="en-US" sz="2800" b="1" dirty="0">
                <a:sym typeface="Symbol"/>
              </a:rPr>
              <a:t>.</a:t>
            </a:r>
          </a:p>
          <a:p>
            <a:r>
              <a:rPr lang="en-US" sz="2800" b="1" dirty="0">
                <a:sym typeface="Symbol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434049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</a:t>
            </a:r>
            <a:r>
              <a:rPr lang="ru-RU" sz="3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Сингулярное разложение</a:t>
            </a:r>
            <a:br>
              <a:rPr lang="ru-RU" sz="3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</a:br>
            <a:r>
              <a:rPr lang="en-US" sz="3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         Singular value decomposition, 1</a:t>
            </a:r>
            <a:r>
              <a:rPr lang="ru-RU" sz="3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:</a:t>
            </a:r>
            <a:r>
              <a:rPr lang="en-US" sz="3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SVD</a:t>
            </a:r>
            <a:endParaRPr lang="ru-RU" sz="3200" dirty="0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Bac_DA_2024_5</a:t>
            </a:r>
            <a:endParaRPr lang="ru-RU" dirty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9DDFB-12AC-4EDF-912F-3F233AE9D7E0}" type="slidenum">
              <a:rPr lang="ru-RU" smtClean="0"/>
              <a:pPr/>
              <a:t>18</a:t>
            </a:fld>
            <a:endParaRPr lang="ru-RU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0" y="908720"/>
                <a:ext cx="9144000" cy="61452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ym typeface="Symbol"/>
                  </a:rPr>
                  <a:t>            Data </a:t>
                </a:r>
                <a:r>
                  <a:rPr lang="en-US" sz="2800" b="1" i="1" dirty="0">
                    <a:solidFill>
                      <a:schemeClr val="tx2"/>
                    </a:solidFill>
                    <a:sym typeface="Symbol"/>
                  </a:rPr>
                  <a:t>Y</a:t>
                </a:r>
                <a:r>
                  <a:rPr lang="en-US" sz="2800" b="1" dirty="0">
                    <a:sym typeface="Symbol"/>
                  </a:rPr>
                  <a:t>: </a:t>
                </a:r>
              </a:p>
              <a:p>
                <a:r>
                  <a:rPr lang="en-US" sz="2800" b="1" dirty="0">
                    <a:sym typeface="Symbol"/>
                  </a:rPr>
                  <a:t>     </a:t>
                </a:r>
                <a:r>
                  <a:rPr lang="en-US" sz="2400" b="1" dirty="0">
                    <a:sym typeface="Symbol"/>
                  </a:rPr>
                  <a:t>The singular values sorted        </a:t>
                </a:r>
                <a:r>
                  <a:rPr lang="en-US" sz="2400" b="1" i="1" dirty="0">
                    <a:solidFill>
                      <a:schemeClr val="tx2"/>
                    </a:solidFill>
                    <a:sym typeface="Symbol"/>
                  </a:rPr>
                  <a:t></a:t>
                </a:r>
                <a:r>
                  <a:rPr lang="en-US" sz="2400" b="1" i="1" baseline="-25000" dirty="0">
                    <a:solidFill>
                      <a:schemeClr val="tx2"/>
                    </a:solidFill>
                    <a:sym typeface="Symbol"/>
                  </a:rPr>
                  <a:t>1</a:t>
                </a:r>
                <a:r>
                  <a:rPr lang="en-US" sz="2400" b="1" i="1" dirty="0">
                    <a:solidFill>
                      <a:schemeClr val="tx2"/>
                    </a:solidFill>
                    <a:sym typeface="Symbol"/>
                  </a:rPr>
                  <a:t> </a:t>
                </a:r>
                <a:r>
                  <a:rPr lang="en-US" sz="2400" b="1" i="1" baseline="-25000" dirty="0">
                    <a:solidFill>
                      <a:schemeClr val="tx2"/>
                    </a:solidFill>
                    <a:sym typeface="Symbol"/>
                  </a:rPr>
                  <a:t> 2</a:t>
                </a:r>
                <a:r>
                  <a:rPr lang="en-US" sz="2400" b="1" i="1" dirty="0">
                    <a:solidFill>
                      <a:schemeClr val="tx2"/>
                    </a:solidFill>
                    <a:sym typeface="Symbol"/>
                  </a:rPr>
                  <a:t>  …  </a:t>
                </a:r>
                <a:r>
                  <a:rPr lang="en-US" sz="2400" b="1" i="1" baseline="-25000" dirty="0">
                    <a:solidFill>
                      <a:schemeClr val="tx2"/>
                    </a:solidFill>
                    <a:sym typeface="Symbol"/>
                  </a:rPr>
                  <a:t> r</a:t>
                </a:r>
                <a:endParaRPr lang="en-US" sz="2400" b="1" i="1" dirty="0">
                  <a:solidFill>
                    <a:schemeClr val="tx2"/>
                  </a:solidFill>
                  <a:sym typeface="Symbol"/>
                </a:endParaRPr>
              </a:p>
              <a:p>
                <a:r>
                  <a:rPr lang="en-US" sz="2400" b="1" dirty="0">
                    <a:solidFill>
                      <a:schemeClr val="tx2"/>
                    </a:solidFill>
                    <a:sym typeface="Symbol"/>
                  </a:rPr>
                  <a:t>      </a:t>
                </a:r>
                <a:r>
                  <a:rPr lang="en-US" sz="2400" b="1" dirty="0">
                    <a:sym typeface="Symbol"/>
                  </a:rPr>
                  <a:t>Respective singular vectors  </a:t>
                </a:r>
                <a:r>
                  <a:rPr lang="en-US" sz="2400" b="1" i="1" dirty="0">
                    <a:solidFill>
                      <a:schemeClr val="tx2"/>
                    </a:solidFill>
                    <a:sym typeface="Symbol"/>
                  </a:rPr>
                  <a:t>c</a:t>
                </a:r>
                <a:r>
                  <a:rPr lang="en-US" sz="2400" b="1" i="1" baseline="-25000" dirty="0">
                    <a:solidFill>
                      <a:schemeClr val="tx2"/>
                    </a:solidFill>
                    <a:sym typeface="Symbol"/>
                  </a:rPr>
                  <a:t>1</a:t>
                </a:r>
                <a:r>
                  <a:rPr lang="en-US" sz="2400" b="1" i="1" dirty="0">
                    <a:solidFill>
                      <a:schemeClr val="tx2"/>
                    </a:solidFill>
                    <a:sym typeface="Symbol"/>
                  </a:rPr>
                  <a:t>,   c</a:t>
                </a:r>
                <a:r>
                  <a:rPr lang="en-US" sz="2400" b="1" i="1" baseline="-25000" dirty="0">
                    <a:solidFill>
                      <a:schemeClr val="tx2"/>
                    </a:solidFill>
                    <a:sym typeface="Symbol"/>
                  </a:rPr>
                  <a:t>2</a:t>
                </a:r>
                <a:r>
                  <a:rPr lang="en-US" sz="2400" b="1" i="1" dirty="0">
                    <a:solidFill>
                      <a:schemeClr val="tx2"/>
                    </a:solidFill>
                    <a:sym typeface="Symbol"/>
                  </a:rPr>
                  <a:t>, … ,     </a:t>
                </a:r>
                <a:r>
                  <a:rPr lang="en-US" sz="2400" b="1" i="1" dirty="0" err="1">
                    <a:solidFill>
                      <a:schemeClr val="tx2"/>
                    </a:solidFill>
                    <a:sym typeface="Symbol"/>
                  </a:rPr>
                  <a:t>c</a:t>
                </a:r>
                <a:r>
                  <a:rPr lang="en-US" sz="2400" b="1" i="1" baseline="-25000" dirty="0" err="1">
                    <a:solidFill>
                      <a:schemeClr val="tx2"/>
                    </a:solidFill>
                    <a:sym typeface="Symbol"/>
                  </a:rPr>
                  <a:t>r</a:t>
                </a:r>
                <a:endParaRPr lang="en-US" sz="2400" b="1" i="1" dirty="0">
                  <a:solidFill>
                    <a:schemeClr val="tx2"/>
                  </a:solidFill>
                  <a:sym typeface="Symbol"/>
                </a:endParaRPr>
              </a:p>
              <a:p>
                <a:r>
                  <a:rPr lang="en-US" sz="2400" b="1" dirty="0">
                    <a:sym typeface="Symbol"/>
                  </a:rPr>
                  <a:t>      Respective singular ND vectors   </a:t>
                </a:r>
                <a:r>
                  <a:rPr lang="en-US" sz="2400" b="1" i="1" dirty="0">
                    <a:solidFill>
                      <a:schemeClr val="tx2"/>
                    </a:solidFill>
                    <a:sym typeface="Symbol"/>
                  </a:rPr>
                  <a:t>z</a:t>
                </a:r>
                <a:r>
                  <a:rPr lang="en-US" sz="2400" b="1" i="1" baseline="-25000" dirty="0">
                    <a:solidFill>
                      <a:schemeClr val="tx2"/>
                    </a:solidFill>
                    <a:sym typeface="Symbol"/>
                  </a:rPr>
                  <a:t>1</a:t>
                </a:r>
                <a:r>
                  <a:rPr lang="en-US" sz="2400" b="1" i="1" dirty="0">
                    <a:solidFill>
                      <a:schemeClr val="tx2"/>
                    </a:solidFill>
                    <a:sym typeface="Symbol"/>
                  </a:rPr>
                  <a:t>,   z</a:t>
                </a:r>
                <a:r>
                  <a:rPr lang="en-US" sz="2400" b="1" i="1" baseline="-25000" dirty="0">
                    <a:solidFill>
                      <a:schemeClr val="tx2"/>
                    </a:solidFill>
                    <a:sym typeface="Symbol"/>
                  </a:rPr>
                  <a:t>2</a:t>
                </a:r>
                <a:r>
                  <a:rPr lang="en-US" sz="2400" b="1" i="1" dirty="0">
                    <a:solidFill>
                      <a:schemeClr val="tx2"/>
                    </a:solidFill>
                    <a:sym typeface="Symbol"/>
                  </a:rPr>
                  <a:t>, … ,    </a:t>
                </a:r>
                <a:r>
                  <a:rPr lang="en-US" sz="2400" b="1" i="1" dirty="0" err="1">
                    <a:solidFill>
                      <a:schemeClr val="tx2"/>
                    </a:solidFill>
                    <a:sym typeface="Symbol"/>
                  </a:rPr>
                  <a:t>z</a:t>
                </a:r>
                <a:r>
                  <a:rPr lang="en-US" sz="2400" b="1" i="1" baseline="-25000" dirty="0" err="1">
                    <a:solidFill>
                      <a:schemeClr val="tx2"/>
                    </a:solidFill>
                    <a:sym typeface="Symbol"/>
                  </a:rPr>
                  <a:t>r</a:t>
                </a:r>
                <a:endParaRPr lang="en-US" sz="2400" b="1" dirty="0">
                  <a:solidFill>
                    <a:schemeClr val="tx2"/>
                  </a:solidFill>
                  <a:sym typeface="Symbol"/>
                </a:endParaRPr>
              </a:p>
              <a:p>
                <a:r>
                  <a:rPr lang="en-US" sz="2400" b="1" dirty="0">
                    <a:sym typeface="Symbol"/>
                  </a:rPr>
                  <a:t>(all normed)</a:t>
                </a:r>
              </a:p>
              <a:p>
                <a:r>
                  <a:rPr lang="en-US" sz="2400" b="1" dirty="0">
                    <a:solidFill>
                      <a:srgbClr val="C00000"/>
                    </a:solidFill>
                    <a:sym typeface="Symbol"/>
                  </a:rPr>
                  <a:t>               SVD in three equivalent formats:</a:t>
                </a:r>
              </a:p>
              <a:p>
                <a:endParaRPr lang="en-US" sz="2400" b="1" i="1" dirty="0">
                  <a:solidFill>
                    <a:schemeClr val="tx2"/>
                  </a:solidFill>
                  <a:latin typeface="Cambria Math"/>
                  <a:sym typeface="Symbol"/>
                </a:endParaRPr>
              </a:p>
              <a:p>
                <a:r>
                  <a:rPr lang="en-US" sz="2400" b="1" i="1" dirty="0">
                    <a:solidFill>
                      <a:schemeClr val="tx2"/>
                    </a:solidFill>
                    <a:latin typeface="Cambria Math"/>
                    <a:sym typeface="Symbol"/>
                  </a:rPr>
                  <a:t>                </a:t>
                </a:r>
                <a:r>
                  <a:rPr lang="en-US" sz="2400" b="1" dirty="0">
                    <a:solidFill>
                      <a:srgbClr val="7030A0"/>
                    </a:solidFill>
                    <a:latin typeface="Cambria Math"/>
                    <a:sym typeface="Symbol"/>
                  </a:rPr>
                  <a:t>(</a:t>
                </a:r>
                <a:r>
                  <a:rPr lang="en-US" sz="2400" b="1" dirty="0" err="1">
                    <a:solidFill>
                      <a:srgbClr val="7030A0"/>
                    </a:solidFill>
                    <a:latin typeface="Cambria Math"/>
                    <a:sym typeface="Symbol"/>
                  </a:rPr>
                  <a:t>i</a:t>
                </a:r>
                <a:r>
                  <a:rPr lang="en-US" sz="2400" b="1" dirty="0">
                    <a:solidFill>
                      <a:srgbClr val="7030A0"/>
                    </a:solidFill>
                    <a:latin typeface="Cambria Math"/>
                    <a:sym typeface="Symbol"/>
                  </a:rPr>
                  <a:t>)  Vector  format         </a:t>
                </a:r>
                <a:r>
                  <a:rPr lang="en-US" sz="2400" b="1" i="1" dirty="0">
                    <a:solidFill>
                      <a:schemeClr val="tx2"/>
                    </a:solidFill>
                    <a:latin typeface="Cambria Math"/>
                    <a:sym typeface="Symbol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sym typeface="Symbol"/>
                      </a:rPr>
                      <m:t>𝒀</m:t>
                    </m:r>
                    <m:r>
                      <a:rPr lang="en-US" sz="2400" b="1" i="1" smtClean="0">
                        <a:solidFill>
                          <a:schemeClr val="tx2"/>
                        </a:solidFill>
                        <a:latin typeface="Cambria Math"/>
                        <a:sym typeface="Symbol"/>
                      </a:rPr>
                      <m:t>=</m:t>
                    </m:r>
                    <m:r>
                      <m:rPr>
                        <m:nor/>
                      </m:rPr>
                      <a:rPr lang="en-US" sz="2400" b="1" i="1" dirty="0">
                        <a:solidFill>
                          <a:schemeClr val="tx2"/>
                        </a:solidFill>
                        <a:sym typeface="Symbol"/>
                      </a:rPr>
                      <m:t></m:t>
                    </m:r>
                    <m:r>
                      <m:rPr>
                        <m:nor/>
                      </m:rPr>
                      <a:rPr lang="en-US" sz="2400" b="1" i="1" baseline="-25000" dirty="0" smtClean="0">
                        <a:solidFill>
                          <a:schemeClr val="tx2"/>
                        </a:solidFill>
                        <a:sym typeface="Symbol"/>
                      </a:rPr>
                      <m:t>1</m:t>
                    </m:r>
                    <m:r>
                      <m:rPr>
                        <m:nor/>
                      </m:rPr>
                      <a:rPr lang="en-US" sz="2400" b="1" i="1" dirty="0" smtClean="0">
                        <a:solidFill>
                          <a:schemeClr val="tx2"/>
                        </a:solidFill>
                        <a:sym typeface="Symbol"/>
                      </a:rPr>
                      <m:t>z</m:t>
                    </m:r>
                    <m:r>
                      <m:rPr>
                        <m:nor/>
                      </m:rPr>
                      <a:rPr lang="en-US" sz="2400" b="1" i="1" baseline="-25000" dirty="0">
                        <a:solidFill>
                          <a:schemeClr val="tx2"/>
                        </a:solidFill>
                        <a:sym typeface="Symbol"/>
                      </a:rPr>
                      <m:t>1</m:t>
                    </m:r>
                    <m:r>
                      <m:rPr>
                        <m:nor/>
                      </m:rPr>
                      <a:rPr lang="en-US" sz="2400" b="1" i="1" dirty="0" smtClean="0">
                        <a:solidFill>
                          <a:schemeClr val="tx2"/>
                        </a:solidFill>
                        <a:sym typeface="Symbol"/>
                      </a:rPr>
                      <m:t>c</m:t>
                    </m:r>
                    <m:r>
                      <m:rPr>
                        <m:nor/>
                      </m:rPr>
                      <a:rPr lang="en-US" sz="2400" b="1" i="1" baseline="-25000" dirty="0">
                        <a:solidFill>
                          <a:schemeClr val="tx2"/>
                        </a:solidFill>
                        <a:sym typeface="Symbol"/>
                      </a:rPr>
                      <m:t>1</m:t>
                    </m:r>
                    <m:r>
                      <m:rPr>
                        <m:nor/>
                      </m:rPr>
                      <a:rPr lang="en-US" sz="2400" b="1" baseline="30000" dirty="0">
                        <a:solidFill>
                          <a:schemeClr val="tx2"/>
                        </a:solidFill>
                        <a:sym typeface="Symbol"/>
                      </a:rPr>
                      <m:t>T</m:t>
                    </m:r>
                    <m:r>
                      <m:rPr>
                        <m:nor/>
                      </m:rPr>
                      <a:rPr lang="en-US" sz="2400" b="1" i="1" dirty="0" smtClean="0">
                        <a:solidFill>
                          <a:schemeClr val="tx2"/>
                        </a:solidFill>
                        <a:sym typeface="Symbol"/>
                      </a:rPr>
                      <m:t>+</m:t>
                    </m:r>
                    <m:r>
                      <m:rPr>
                        <m:nor/>
                      </m:rPr>
                      <a:rPr lang="en-US" sz="2400" b="1" i="1" dirty="0">
                        <a:solidFill>
                          <a:schemeClr val="tx2"/>
                        </a:solidFill>
                        <a:sym typeface="Symbol"/>
                      </a:rPr>
                      <m:t></m:t>
                    </m:r>
                    <m:r>
                      <m:rPr>
                        <m:nor/>
                      </m:rPr>
                      <a:rPr lang="en-US" sz="2400" b="1" i="1" baseline="-25000" dirty="0" smtClean="0">
                        <a:solidFill>
                          <a:schemeClr val="tx2"/>
                        </a:solidFill>
                        <a:sym typeface="Symbol"/>
                      </a:rPr>
                      <m:t>2</m:t>
                    </m:r>
                    <m:r>
                      <m:rPr>
                        <m:nor/>
                      </m:rPr>
                      <a:rPr lang="en-US" sz="2400" b="1" i="1" dirty="0" smtClean="0">
                        <a:solidFill>
                          <a:schemeClr val="tx2"/>
                        </a:solidFill>
                        <a:sym typeface="Symbol"/>
                      </a:rPr>
                      <m:t>z</m:t>
                    </m:r>
                    <m:r>
                      <m:rPr>
                        <m:nor/>
                      </m:rPr>
                      <a:rPr lang="en-US" sz="2400" b="1" i="1" baseline="-25000" dirty="0">
                        <a:solidFill>
                          <a:schemeClr val="tx2"/>
                        </a:solidFill>
                        <a:sym typeface="Symbol"/>
                      </a:rPr>
                      <m:t>2</m:t>
                    </m:r>
                    <m:r>
                      <m:rPr>
                        <m:nor/>
                      </m:rPr>
                      <a:rPr lang="en-US" sz="2400" b="1" i="1" dirty="0" smtClean="0">
                        <a:solidFill>
                          <a:schemeClr val="tx2"/>
                        </a:solidFill>
                        <a:sym typeface="Symbol"/>
                      </a:rPr>
                      <m:t>c</m:t>
                    </m:r>
                    <m:r>
                      <m:rPr>
                        <m:nor/>
                      </m:rPr>
                      <a:rPr lang="en-US" sz="2400" b="1" i="1" baseline="-25000" dirty="0">
                        <a:solidFill>
                          <a:schemeClr val="tx2"/>
                        </a:solidFill>
                        <a:sym typeface="Symbol"/>
                      </a:rPr>
                      <m:t>2</m:t>
                    </m:r>
                    <m:r>
                      <m:rPr>
                        <m:nor/>
                      </m:rPr>
                      <a:rPr lang="en-US" sz="2400" b="1" baseline="30000" dirty="0">
                        <a:solidFill>
                          <a:schemeClr val="tx2"/>
                        </a:solidFill>
                        <a:sym typeface="Symbol"/>
                      </a:rPr>
                      <m:t>T</m:t>
                    </m:r>
                    <m:r>
                      <m:rPr>
                        <m:nor/>
                      </m:rPr>
                      <a:rPr lang="en-US" sz="2400" b="1" i="1" dirty="0" smtClean="0">
                        <a:solidFill>
                          <a:schemeClr val="tx2"/>
                        </a:solidFill>
                        <a:sym typeface="Symbol"/>
                      </a:rPr>
                      <m:t>+</m:t>
                    </m:r>
                    <m:r>
                      <a:rPr lang="en-US" sz="2400" b="1" i="1" dirty="0" smtClean="0">
                        <a:solidFill>
                          <a:schemeClr val="tx2"/>
                        </a:solidFill>
                        <a:latin typeface="Cambria Math"/>
                        <a:sym typeface="Symbol"/>
                      </a:rPr>
                      <m:t>…</m:t>
                    </m:r>
                    <m:r>
                      <m:rPr>
                        <m:nor/>
                      </m:rPr>
                      <a:rPr lang="en-US" sz="2400" b="1" i="1" dirty="0">
                        <a:solidFill>
                          <a:schemeClr val="tx2"/>
                        </a:solidFill>
                        <a:sym typeface="Symbol"/>
                      </a:rPr>
                      <m:t></m:t>
                    </m:r>
                    <m:r>
                      <m:rPr>
                        <m:nor/>
                      </m:rPr>
                      <a:rPr lang="en-US" sz="2400" b="1" i="1" baseline="-25000" dirty="0" smtClean="0">
                        <a:solidFill>
                          <a:schemeClr val="tx2"/>
                        </a:solidFill>
                        <a:sym typeface="Symbol"/>
                      </a:rPr>
                      <m:t>r</m:t>
                    </m:r>
                    <m:r>
                      <m:rPr>
                        <m:nor/>
                      </m:rPr>
                      <a:rPr lang="en-US" sz="2400" b="1" i="1" dirty="0" smtClean="0">
                        <a:solidFill>
                          <a:schemeClr val="tx2"/>
                        </a:solidFill>
                        <a:sym typeface="Symbol"/>
                      </a:rPr>
                      <m:t>z</m:t>
                    </m:r>
                    <m:r>
                      <m:rPr>
                        <m:nor/>
                      </m:rPr>
                      <a:rPr lang="en-US" sz="2400" b="1" i="1" baseline="-25000" dirty="0" smtClean="0">
                        <a:solidFill>
                          <a:schemeClr val="tx2"/>
                        </a:solidFill>
                        <a:sym typeface="Symbol"/>
                      </a:rPr>
                      <m:t>r</m:t>
                    </m:r>
                    <m:r>
                      <m:rPr>
                        <m:nor/>
                      </m:rPr>
                      <a:rPr lang="en-US" sz="2400" b="1" i="1" dirty="0">
                        <a:solidFill>
                          <a:schemeClr val="tx2"/>
                        </a:solidFill>
                        <a:sym typeface="Symbol"/>
                      </a:rPr>
                      <m:t>c</m:t>
                    </m:r>
                    <m:r>
                      <m:rPr>
                        <m:nor/>
                      </m:rPr>
                      <a:rPr lang="en-US" sz="2400" b="1" i="1" baseline="-25000" dirty="0" smtClean="0">
                        <a:solidFill>
                          <a:schemeClr val="tx2"/>
                        </a:solidFill>
                        <a:sym typeface="Symbol"/>
                      </a:rPr>
                      <m:t>r</m:t>
                    </m:r>
                  </m:oMath>
                </a14:m>
                <a:r>
                  <a:rPr lang="en-US" sz="2400" b="1" baseline="30000" dirty="0">
                    <a:solidFill>
                      <a:schemeClr val="tx2"/>
                    </a:solidFill>
                    <a:sym typeface="Symbol"/>
                  </a:rPr>
                  <a:t>T</a:t>
                </a:r>
                <a:endParaRPr lang="en-US" sz="2400" b="1" dirty="0">
                  <a:solidFill>
                    <a:schemeClr val="tx2"/>
                  </a:solidFill>
                  <a:sym typeface="Symbol"/>
                </a:endParaRPr>
              </a:p>
              <a:p>
                <a:endParaRPr lang="en-US" sz="2400" b="1" i="1" dirty="0">
                  <a:solidFill>
                    <a:schemeClr val="tx2"/>
                  </a:solidFill>
                  <a:latin typeface="Cambria Math"/>
                  <a:sym typeface="Symbol"/>
                </a:endParaRPr>
              </a:p>
              <a:p>
                <a:r>
                  <a:rPr lang="en-US" sz="2400" b="1" dirty="0">
                    <a:solidFill>
                      <a:srgbClr val="C00000"/>
                    </a:solidFill>
                    <a:latin typeface="Cambria Math"/>
                    <a:sym typeface="Symbol"/>
                  </a:rPr>
                  <a:t>                 Note: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i="1" dirty="0" smtClean="0">
                        <a:solidFill>
                          <a:schemeClr val="tx1"/>
                        </a:solidFill>
                        <a:sym typeface="Symbol"/>
                      </a:rPr>
                      <m:t>z</m:t>
                    </m:r>
                    <m:r>
                      <m:rPr>
                        <m:nor/>
                      </m:rPr>
                      <a:rPr lang="en-US" sz="2400" b="1" i="1" baseline="-25000" dirty="0">
                        <a:solidFill>
                          <a:schemeClr val="tx1"/>
                        </a:solidFill>
                        <a:sym typeface="Symbol"/>
                      </a:rPr>
                      <m:t>1</m:t>
                    </m:r>
                    <m:r>
                      <m:rPr>
                        <m:nor/>
                      </m:rPr>
                      <a:rPr lang="en-US" sz="2400" b="1" i="1" dirty="0">
                        <a:solidFill>
                          <a:schemeClr val="tx1"/>
                        </a:solidFill>
                        <a:sym typeface="Symbol"/>
                      </a:rPr>
                      <m:t>c</m:t>
                    </m:r>
                    <m:r>
                      <m:rPr>
                        <m:nor/>
                      </m:rPr>
                      <a:rPr lang="en-US" sz="2400" b="1" i="1" baseline="-25000" dirty="0">
                        <a:solidFill>
                          <a:schemeClr val="tx1"/>
                        </a:solidFill>
                        <a:sym typeface="Symbol"/>
                      </a:rPr>
                      <m:t>1</m:t>
                    </m:r>
                    <m:r>
                      <m:rPr>
                        <m:nor/>
                      </m:rPr>
                      <a:rPr lang="en-US" sz="2400" b="1" baseline="30000" dirty="0">
                        <a:solidFill>
                          <a:schemeClr val="tx2"/>
                        </a:solidFill>
                        <a:sym typeface="Symbol"/>
                      </a:rPr>
                      <m:t>T</m:t>
                    </m:r>
                  </m:oMath>
                </a14:m>
                <a:r>
                  <a:rPr lang="en-US" sz="2400" b="1" i="1" dirty="0">
                    <a:solidFill>
                      <a:schemeClr val="tx1"/>
                    </a:solidFill>
                    <a:latin typeface="Cambria Math"/>
                    <a:sym typeface="Symbol"/>
                  </a:rPr>
                  <a:t>, …,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chemeClr val="tx1"/>
                        </a:solidFill>
                        <a:latin typeface="Cambria Math"/>
                        <a:sym typeface="Symbol"/>
                      </a:rPr>
                      <m:t> </m:t>
                    </m:r>
                    <m:r>
                      <m:rPr>
                        <m:nor/>
                      </m:rPr>
                      <a:rPr lang="en-US" sz="2400" b="1" i="1" dirty="0" smtClean="0">
                        <a:solidFill>
                          <a:schemeClr val="tx1"/>
                        </a:solidFill>
                        <a:sym typeface="Symbol"/>
                      </a:rPr>
                      <m:t>z</m:t>
                    </m:r>
                    <m:r>
                      <m:rPr>
                        <m:nor/>
                      </m:rPr>
                      <a:rPr lang="en-US" sz="2400" b="1" i="1" baseline="-25000" dirty="0">
                        <a:solidFill>
                          <a:schemeClr val="tx1"/>
                        </a:solidFill>
                        <a:sym typeface="Symbol"/>
                      </a:rPr>
                      <m:t>r</m:t>
                    </m:r>
                    <m:r>
                      <m:rPr>
                        <m:nor/>
                      </m:rPr>
                      <a:rPr lang="en-US" sz="2400" b="1" i="1" dirty="0">
                        <a:solidFill>
                          <a:schemeClr val="tx1"/>
                        </a:solidFill>
                        <a:sym typeface="Symbol"/>
                      </a:rPr>
                      <m:t>c</m:t>
                    </m:r>
                    <m:r>
                      <m:rPr>
                        <m:nor/>
                      </m:rPr>
                      <a:rPr lang="en-US" sz="2400" b="1" i="1" baseline="-25000" dirty="0">
                        <a:solidFill>
                          <a:schemeClr val="tx1"/>
                        </a:solidFill>
                        <a:sym typeface="Symbol"/>
                      </a:rPr>
                      <m:t>r</m:t>
                    </m:r>
                  </m:oMath>
                </a14:m>
                <a:r>
                  <a:rPr lang="en-US" sz="2400" b="1" baseline="30000" dirty="0">
                    <a:solidFill>
                      <a:schemeClr val="tx2"/>
                    </a:solidFill>
                    <a:sym typeface="Symbol"/>
                  </a:rPr>
                  <a:t>T  </a:t>
                </a:r>
                <a:r>
                  <a:rPr lang="en-US" sz="2400" b="1" dirty="0">
                    <a:solidFill>
                      <a:schemeClr val="tx1"/>
                    </a:solidFill>
                    <a:latin typeface="Cambria Math"/>
                    <a:sym typeface="Symbol"/>
                  </a:rPr>
                  <a:t>are </a:t>
                </a:r>
                <a:r>
                  <a:rPr lang="en-US" sz="2400" b="1" dirty="0">
                    <a:solidFill>
                      <a:schemeClr val="tx2"/>
                    </a:solidFill>
                    <a:latin typeface="Cambria Math"/>
                    <a:sym typeface="Symbol"/>
                  </a:rPr>
                  <a:t>rank 1 matrices</a:t>
                </a:r>
              </a:p>
              <a:p>
                <a:r>
                  <a:rPr lang="en-US" sz="2400" b="1" dirty="0">
                    <a:solidFill>
                      <a:schemeClr val="tx2"/>
                    </a:solidFill>
                    <a:latin typeface="Cambria Math"/>
                    <a:sym typeface="Symbol"/>
                  </a:rPr>
                  <a:t> </a:t>
                </a:r>
              </a:p>
              <a:p>
                <a:r>
                  <a:rPr lang="en-US" sz="2400" b="1" dirty="0">
                    <a:solidFill>
                      <a:srgbClr val="7030A0"/>
                    </a:solidFill>
                    <a:latin typeface="Cambria Math"/>
                    <a:sym typeface="Symbol"/>
                  </a:rPr>
                  <a:t>              (ii)  Entry format </a:t>
                </a:r>
                <a:r>
                  <a:rPr lang="en-US" sz="2400" b="1" dirty="0">
                    <a:solidFill>
                      <a:srgbClr val="7030A0"/>
                    </a:solidFill>
                    <a:sym typeface="Symbol"/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sym typeface="Symbol"/>
                      </a:rPr>
                      <m:t>𝒚</m:t>
                    </m:r>
                    <m:r>
                      <a:rPr lang="en-US" sz="2400" b="1" i="1" baseline="-25000" smtClean="0">
                        <a:solidFill>
                          <a:schemeClr val="tx2"/>
                        </a:solidFill>
                        <a:latin typeface="Cambria Math"/>
                        <a:sym typeface="Symbol"/>
                      </a:rPr>
                      <m:t>𝒊𝒗</m:t>
                    </m:r>
                    <m:r>
                      <a:rPr lang="en-US" sz="2400" b="1" i="1">
                        <a:solidFill>
                          <a:schemeClr val="tx2"/>
                        </a:solidFill>
                        <a:latin typeface="Cambria Math"/>
                        <a:sym typeface="Symbol"/>
                      </a:rPr>
                      <m:t>=</m:t>
                    </m:r>
                    <m:r>
                      <m:rPr>
                        <m:nor/>
                      </m:rPr>
                      <a:rPr lang="en-US" sz="2400" b="1" i="1" dirty="0">
                        <a:solidFill>
                          <a:schemeClr val="tx2"/>
                        </a:solidFill>
                        <a:sym typeface="Symbol"/>
                      </a:rPr>
                      <m:t></m:t>
                    </m:r>
                    <m:r>
                      <m:rPr>
                        <m:nor/>
                      </m:rPr>
                      <a:rPr lang="en-US" sz="2400" b="1" i="1" baseline="-25000" dirty="0">
                        <a:solidFill>
                          <a:schemeClr val="tx2"/>
                        </a:solidFill>
                        <a:sym typeface="Symbol"/>
                      </a:rPr>
                      <m:t>1</m:t>
                    </m:r>
                    <m:r>
                      <m:rPr>
                        <m:nor/>
                      </m:rPr>
                      <a:rPr lang="en-US" sz="2400" b="1" i="1" dirty="0" smtClean="0">
                        <a:solidFill>
                          <a:schemeClr val="tx2"/>
                        </a:solidFill>
                        <a:sym typeface="Symbol"/>
                      </a:rPr>
                      <m:t>z</m:t>
                    </m:r>
                    <m:r>
                      <m:rPr>
                        <m:nor/>
                      </m:rPr>
                      <a:rPr lang="en-US" sz="2400" b="1" i="1" baseline="-25000" dirty="0" smtClean="0">
                        <a:solidFill>
                          <a:schemeClr val="tx2"/>
                        </a:solidFill>
                        <a:sym typeface="Symbol"/>
                      </a:rPr>
                      <m:t>i</m:t>
                    </m:r>
                    <m:r>
                      <m:rPr>
                        <m:nor/>
                      </m:rPr>
                      <a:rPr lang="en-US" sz="2400" b="1" i="1" baseline="-25000" dirty="0" smtClean="0">
                        <a:solidFill>
                          <a:schemeClr val="tx2"/>
                        </a:solidFill>
                        <a:sym typeface="Symbol"/>
                      </a:rPr>
                      <m:t>1</m:t>
                    </m:r>
                    <m:r>
                      <m:rPr>
                        <m:nor/>
                      </m:rPr>
                      <a:rPr lang="en-US" sz="2400" b="1" i="1" dirty="0">
                        <a:solidFill>
                          <a:schemeClr val="tx2"/>
                        </a:solidFill>
                        <a:sym typeface="Symbol"/>
                      </a:rPr>
                      <m:t>c</m:t>
                    </m:r>
                    <m:r>
                      <m:rPr>
                        <m:nor/>
                      </m:rPr>
                      <a:rPr lang="en-US" sz="2400" b="1" i="1" baseline="-25000" dirty="0" smtClean="0">
                        <a:solidFill>
                          <a:schemeClr val="tx2"/>
                        </a:solidFill>
                        <a:sym typeface="Symbol"/>
                      </a:rPr>
                      <m:t>v</m:t>
                    </m:r>
                    <m:r>
                      <m:rPr>
                        <m:nor/>
                      </m:rPr>
                      <a:rPr lang="en-US" sz="2400" b="1" i="1" baseline="-25000" dirty="0" smtClean="0">
                        <a:solidFill>
                          <a:schemeClr val="tx2"/>
                        </a:solidFill>
                        <a:sym typeface="Symbol"/>
                      </a:rPr>
                      <m:t>1+2</m:t>
                    </m:r>
                    <m:r>
                      <m:rPr>
                        <m:nor/>
                      </m:rPr>
                      <a:rPr lang="en-US" sz="2400" b="1" i="1" dirty="0" smtClean="0">
                        <a:solidFill>
                          <a:schemeClr val="tx2"/>
                        </a:solidFill>
                        <a:sym typeface="Symbol"/>
                      </a:rPr>
                      <m:t>z</m:t>
                    </m:r>
                    <m:r>
                      <m:rPr>
                        <m:nor/>
                      </m:rPr>
                      <a:rPr lang="en-US" sz="2400" b="1" i="1" baseline="-25000" dirty="0" smtClean="0">
                        <a:solidFill>
                          <a:schemeClr val="tx2"/>
                        </a:solidFill>
                        <a:sym typeface="Symbol"/>
                      </a:rPr>
                      <m:t>i</m:t>
                    </m:r>
                    <m:r>
                      <m:rPr>
                        <m:nor/>
                      </m:rPr>
                      <a:rPr lang="en-US" sz="2400" b="1" i="1" baseline="-25000" dirty="0" smtClean="0">
                        <a:solidFill>
                          <a:schemeClr val="tx2"/>
                        </a:solidFill>
                        <a:sym typeface="Symbol"/>
                      </a:rPr>
                      <m:t>2</m:t>
                    </m:r>
                    <m:r>
                      <m:rPr>
                        <m:nor/>
                      </m:rPr>
                      <a:rPr lang="en-US" sz="2400" b="1" i="1" dirty="0">
                        <a:solidFill>
                          <a:schemeClr val="tx2"/>
                        </a:solidFill>
                        <a:sym typeface="Symbol"/>
                      </a:rPr>
                      <m:t>c</m:t>
                    </m:r>
                    <m:r>
                      <m:rPr>
                        <m:nor/>
                      </m:rPr>
                      <a:rPr lang="en-US" sz="2400" b="1" i="1" baseline="-25000" dirty="0" smtClean="0">
                        <a:solidFill>
                          <a:schemeClr val="tx2"/>
                        </a:solidFill>
                        <a:sym typeface="Symbol"/>
                      </a:rPr>
                      <m:t>v</m:t>
                    </m:r>
                    <m:r>
                      <m:rPr>
                        <m:nor/>
                      </m:rPr>
                      <a:rPr lang="en-US" sz="2400" b="1" i="1" baseline="-25000" dirty="0" smtClean="0">
                        <a:solidFill>
                          <a:schemeClr val="tx2"/>
                        </a:solidFill>
                        <a:sym typeface="Symbol"/>
                      </a:rPr>
                      <m:t>2+</m:t>
                    </m:r>
                    <m:r>
                      <a:rPr lang="en-US" sz="2400" b="1" i="1" dirty="0">
                        <a:solidFill>
                          <a:schemeClr val="tx2"/>
                        </a:solidFill>
                        <a:latin typeface="Cambria Math"/>
                        <a:sym typeface="Symbol"/>
                      </a:rPr>
                      <m:t>…</m:t>
                    </m:r>
                    <m:r>
                      <m:rPr>
                        <m:nor/>
                      </m:rPr>
                      <a:rPr lang="en-US" sz="2400" b="1" i="1" dirty="0">
                        <a:solidFill>
                          <a:schemeClr val="tx2"/>
                        </a:solidFill>
                        <a:sym typeface="Symbol"/>
                      </a:rPr>
                      <m:t>+</m:t>
                    </m:r>
                    <m:r>
                      <m:rPr>
                        <m:nor/>
                      </m:rPr>
                      <a:rPr lang="en-US" sz="2400" b="1" i="1" baseline="-25000" dirty="0">
                        <a:solidFill>
                          <a:schemeClr val="tx2"/>
                        </a:solidFill>
                        <a:sym typeface="Symbol"/>
                      </a:rPr>
                      <m:t>r</m:t>
                    </m:r>
                    <m:r>
                      <m:rPr>
                        <m:nor/>
                      </m:rPr>
                      <a:rPr lang="en-US" sz="2400" b="1" i="1" dirty="0" smtClean="0">
                        <a:solidFill>
                          <a:schemeClr val="tx2"/>
                        </a:solidFill>
                        <a:sym typeface="Symbol"/>
                      </a:rPr>
                      <m:t>z</m:t>
                    </m:r>
                    <m:r>
                      <m:rPr>
                        <m:nor/>
                      </m:rPr>
                      <a:rPr lang="en-US" sz="2400" b="1" i="1" baseline="-25000" dirty="0" smtClean="0">
                        <a:solidFill>
                          <a:schemeClr val="tx2"/>
                        </a:solidFill>
                        <a:sym typeface="Symbol"/>
                      </a:rPr>
                      <m:t>ir</m:t>
                    </m:r>
                    <m:r>
                      <m:rPr>
                        <m:nor/>
                      </m:rPr>
                      <a:rPr lang="en-US" sz="2400" b="1" i="1" dirty="0">
                        <a:solidFill>
                          <a:schemeClr val="tx2"/>
                        </a:solidFill>
                        <a:sym typeface="Symbol"/>
                      </a:rPr>
                      <m:t>c</m:t>
                    </m:r>
                    <m:r>
                      <m:rPr>
                        <m:nor/>
                      </m:rPr>
                      <a:rPr lang="en-US" sz="2400" b="1" i="1" baseline="-25000" dirty="0" smtClean="0">
                        <a:solidFill>
                          <a:schemeClr val="tx2"/>
                        </a:solidFill>
                        <a:sym typeface="Symbol"/>
                      </a:rPr>
                      <m:t>vr</m:t>
                    </m:r>
                  </m:oMath>
                </a14:m>
                <a:r>
                  <a:rPr lang="en-US" sz="2400" b="1" dirty="0">
                    <a:solidFill>
                      <a:schemeClr val="tx2"/>
                    </a:solidFill>
                    <a:sym typeface="Symbol"/>
                  </a:rPr>
                  <a:t> </a:t>
                </a:r>
              </a:p>
              <a:p>
                <a:r>
                  <a:rPr lang="en-US" sz="2400" b="1" dirty="0">
                    <a:solidFill>
                      <a:schemeClr val="tx2"/>
                    </a:solidFill>
                    <a:sym typeface="Symbol"/>
                  </a:rPr>
                  <a:t> </a:t>
                </a:r>
                <a:r>
                  <a:rPr lang="en-US" sz="2800" b="1" dirty="0">
                    <a:solidFill>
                      <a:schemeClr val="tx2"/>
                    </a:solidFill>
                    <a:sym typeface="Symbol"/>
                  </a:rPr>
                  <a:t>                        </a:t>
                </a:r>
                <a:r>
                  <a:rPr lang="en-US" sz="2800" b="1" i="1" dirty="0">
                    <a:solidFill>
                      <a:schemeClr val="tx2"/>
                    </a:solidFill>
                    <a:sym typeface="Symbol"/>
                  </a:rPr>
                  <a:t> </a:t>
                </a:r>
              </a:p>
              <a:p>
                <a:r>
                  <a:rPr lang="en-US" sz="2800" b="1" i="1" dirty="0">
                    <a:solidFill>
                      <a:schemeClr val="tx2"/>
                    </a:solidFill>
                    <a:sym typeface="Symbol"/>
                  </a:rPr>
                  <a:t> </a:t>
                </a:r>
                <a:endParaRPr lang="en-US" sz="2800" b="1" baseline="-25000" dirty="0">
                  <a:solidFill>
                    <a:schemeClr val="tx2"/>
                  </a:solidFill>
                  <a:sym typeface="Symbol"/>
                </a:endParaRPr>
              </a:p>
              <a:p>
                <a:endParaRPr lang="en-US" sz="2800" b="1" baseline="-25000" dirty="0">
                  <a:solidFill>
                    <a:schemeClr val="tx2"/>
                  </a:solidFill>
                  <a:sym typeface="Symbol"/>
                </a:endParaRPr>
              </a:p>
              <a:p>
                <a:endParaRPr lang="en-US" sz="2800" b="1" baseline="-25000" dirty="0">
                  <a:solidFill>
                    <a:schemeClr val="tx2"/>
                  </a:solidFill>
                  <a:sym typeface="Symbol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08720"/>
                <a:ext cx="9144000" cy="6145272"/>
              </a:xfrm>
              <a:prstGeom prst="rect">
                <a:avLst/>
              </a:prstGeom>
              <a:blipFill>
                <a:blip r:embed="rId3"/>
                <a:stretch>
                  <a:fillRect l="-1000" t="-99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31750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   </a:t>
            </a:r>
            <a:r>
              <a:rPr lang="ru-RU" sz="3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Сингулярное разложение </a:t>
            </a:r>
            <a:br>
              <a:rPr lang="ru-RU" sz="3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</a:br>
            <a:r>
              <a:rPr lang="en-US" sz="3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  Singular value decomposition, 2</a:t>
            </a:r>
            <a:r>
              <a:rPr lang="ru-RU" sz="3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:</a:t>
            </a:r>
            <a:r>
              <a:rPr lang="en-US" sz="3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SVD</a:t>
            </a:r>
            <a:endParaRPr lang="ru-RU" sz="3200" dirty="0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Bac_DA_2024_5</a:t>
            </a:r>
            <a:endParaRPr lang="ru-RU" dirty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9DDFB-12AC-4EDF-912F-3F233AE9D7E0}" type="slidenum">
              <a:rPr lang="ru-RU" smtClean="0"/>
              <a:pPr/>
              <a:t>19</a:t>
            </a:fld>
            <a:endParaRPr lang="ru-RU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0" y="908720"/>
                <a:ext cx="9144000" cy="61580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rgbClr val="C00000"/>
                    </a:solidFill>
                    <a:sym typeface="Symbol"/>
                  </a:rPr>
                  <a:t>              SVD in three equivalent formats:</a:t>
                </a:r>
              </a:p>
              <a:p>
                <a:r>
                  <a:rPr lang="en-US" sz="2800" b="1" i="1" dirty="0">
                    <a:solidFill>
                      <a:schemeClr val="tx2"/>
                    </a:solidFill>
                    <a:latin typeface="Cambria Math"/>
                    <a:sym typeface="Symbol"/>
                  </a:rPr>
                  <a:t> </a:t>
                </a:r>
                <a:r>
                  <a:rPr lang="en-US" sz="2800" b="1" dirty="0">
                    <a:solidFill>
                      <a:schemeClr val="tx2"/>
                    </a:solidFill>
                    <a:sym typeface="Symbol"/>
                  </a:rPr>
                  <a:t>   </a:t>
                </a:r>
                <a:r>
                  <a:rPr lang="en-US" sz="2800" b="1" i="1" dirty="0">
                    <a:solidFill>
                      <a:schemeClr val="tx2"/>
                    </a:solidFill>
                    <a:sym typeface="Symbol"/>
                  </a:rPr>
                  <a:t> </a:t>
                </a:r>
                <a:r>
                  <a:rPr lang="en-US" sz="2800" b="1" dirty="0">
                    <a:solidFill>
                      <a:srgbClr val="7030A0"/>
                    </a:solidFill>
                    <a:latin typeface="Cambria Math"/>
                    <a:sym typeface="Symbol"/>
                  </a:rPr>
                  <a:t>(iii)  Matrix   format</a:t>
                </a:r>
                <a:r>
                  <a:rPr lang="en-US" sz="2800" b="1" i="1" dirty="0">
                    <a:solidFill>
                      <a:srgbClr val="7030A0"/>
                    </a:solidFill>
                    <a:sym typeface="Symbol"/>
                  </a:rPr>
                  <a:t>              </a:t>
                </a:r>
                <a:r>
                  <a:rPr lang="en-US" sz="3600" b="1" i="1" dirty="0">
                    <a:solidFill>
                      <a:schemeClr val="tx2"/>
                    </a:solidFill>
                    <a:sym typeface="Symbol"/>
                  </a:rPr>
                  <a:t>Y=ZMC</a:t>
                </a:r>
                <a:r>
                  <a:rPr lang="en-US" sz="3600" b="1" i="1" baseline="30000" dirty="0">
                    <a:solidFill>
                      <a:schemeClr val="tx2"/>
                    </a:solidFill>
                    <a:sym typeface="Symbol"/>
                  </a:rPr>
                  <a:t>T</a:t>
                </a:r>
              </a:p>
              <a:p>
                <a:endParaRPr lang="en-US" sz="3600" b="1" i="1" baseline="30000" dirty="0">
                  <a:solidFill>
                    <a:schemeClr val="tx2"/>
                  </a:solidFill>
                  <a:sym typeface="Symbol"/>
                </a:endParaRPr>
              </a:p>
              <a:p>
                <a:r>
                  <a:rPr lang="en-US" sz="2800" b="1" i="1" dirty="0">
                    <a:solidFill>
                      <a:schemeClr val="tx2"/>
                    </a:solidFill>
                    <a:sym typeface="Symbol"/>
                  </a:rPr>
                  <a:t>      </a:t>
                </a:r>
                <a:r>
                  <a:rPr lang="en-US" sz="2800" b="1" i="1" dirty="0" err="1">
                    <a:solidFill>
                      <a:schemeClr val="tx2"/>
                    </a:solidFill>
                    <a:sym typeface="Symbol"/>
                  </a:rPr>
                  <a:t>Vr</a:t>
                </a:r>
                <a:r>
                  <a:rPr lang="en-US" sz="2800" b="1" i="1" dirty="0">
                    <a:solidFill>
                      <a:schemeClr val="tx2"/>
                    </a:solidFill>
                    <a:sym typeface="Symbol"/>
                  </a:rPr>
                  <a:t> size     C=</a:t>
                </a:r>
                <a:r>
                  <a:rPr lang="en-US" sz="2800" b="1" dirty="0">
                    <a:solidFill>
                      <a:schemeClr val="tx2"/>
                    </a:solidFill>
                    <a:sym typeface="Symbol"/>
                  </a:rPr>
                  <a:t>[</a:t>
                </a:r>
                <a:r>
                  <a:rPr lang="en-US" sz="2800" b="1" i="1" dirty="0">
                    <a:solidFill>
                      <a:schemeClr val="tx2"/>
                    </a:solidFill>
                    <a:sym typeface="Symbol"/>
                  </a:rPr>
                  <a:t>c</a:t>
                </a:r>
                <a:r>
                  <a:rPr lang="en-US" sz="2800" b="1" i="1" baseline="-25000" dirty="0">
                    <a:solidFill>
                      <a:schemeClr val="tx2"/>
                    </a:solidFill>
                    <a:sym typeface="Symbol"/>
                  </a:rPr>
                  <a:t>1</a:t>
                </a:r>
                <a:r>
                  <a:rPr lang="en-US" sz="2800" b="1" i="1" dirty="0">
                    <a:solidFill>
                      <a:schemeClr val="tx2"/>
                    </a:solidFill>
                    <a:sym typeface="Symbol"/>
                  </a:rPr>
                  <a:t>  c</a:t>
                </a:r>
                <a:r>
                  <a:rPr lang="en-US" sz="2800" b="1" i="1" baseline="-25000" dirty="0">
                    <a:solidFill>
                      <a:schemeClr val="tx2"/>
                    </a:solidFill>
                    <a:sym typeface="Symbol"/>
                  </a:rPr>
                  <a:t>2</a:t>
                </a:r>
                <a:r>
                  <a:rPr lang="en-US" sz="2800" b="1" i="1" dirty="0">
                    <a:solidFill>
                      <a:schemeClr val="tx2"/>
                    </a:solidFill>
                    <a:sym typeface="Symbol"/>
                  </a:rPr>
                  <a:t> …  </a:t>
                </a:r>
                <a:r>
                  <a:rPr lang="en-US" sz="2800" b="1" i="1" dirty="0" err="1">
                    <a:solidFill>
                      <a:schemeClr val="tx2"/>
                    </a:solidFill>
                    <a:sym typeface="Symbol"/>
                  </a:rPr>
                  <a:t>c</a:t>
                </a:r>
                <a:r>
                  <a:rPr lang="en-US" sz="2800" b="1" i="1" baseline="-25000" dirty="0" err="1">
                    <a:solidFill>
                      <a:schemeClr val="tx2"/>
                    </a:solidFill>
                    <a:sym typeface="Symbol"/>
                  </a:rPr>
                  <a:t>r</a:t>
                </a:r>
                <a:r>
                  <a:rPr lang="en-US" sz="2800" b="1" dirty="0">
                    <a:solidFill>
                      <a:schemeClr val="tx2"/>
                    </a:solidFill>
                    <a:sym typeface="Symbol"/>
                  </a:rPr>
                  <a:t>] </a:t>
                </a:r>
                <a:r>
                  <a:rPr lang="en-US" sz="2800" b="1" dirty="0">
                    <a:sym typeface="Symbol"/>
                  </a:rPr>
                  <a:t>has</a:t>
                </a:r>
                <a:r>
                  <a:rPr lang="en-US" sz="2800" b="1" dirty="0">
                    <a:solidFill>
                      <a:schemeClr val="tx2"/>
                    </a:solidFill>
                    <a:sym typeface="Symbol"/>
                  </a:rPr>
                  <a:t> </a:t>
                </a:r>
                <a:r>
                  <a:rPr lang="en-US" sz="2800" b="1" i="1" dirty="0">
                    <a:solidFill>
                      <a:schemeClr val="tx2"/>
                    </a:solidFill>
                    <a:sym typeface="Symbol"/>
                  </a:rPr>
                  <a:t>c</a:t>
                </a:r>
                <a:r>
                  <a:rPr lang="en-US" sz="2800" b="1" i="1" baseline="-25000" dirty="0">
                    <a:solidFill>
                      <a:schemeClr val="tx2"/>
                    </a:solidFill>
                    <a:sym typeface="Symbol"/>
                  </a:rPr>
                  <a:t>1</a:t>
                </a:r>
                <a:r>
                  <a:rPr lang="en-US" sz="2800" b="1" i="1" dirty="0">
                    <a:solidFill>
                      <a:schemeClr val="tx2"/>
                    </a:solidFill>
                    <a:sym typeface="Symbol"/>
                  </a:rPr>
                  <a:t>,  c</a:t>
                </a:r>
                <a:r>
                  <a:rPr lang="en-US" sz="2800" b="1" i="1" baseline="-25000" dirty="0">
                    <a:solidFill>
                      <a:schemeClr val="tx2"/>
                    </a:solidFill>
                    <a:sym typeface="Symbol"/>
                  </a:rPr>
                  <a:t>2</a:t>
                </a:r>
                <a:r>
                  <a:rPr lang="en-US" sz="2800" b="1" i="1" dirty="0">
                    <a:solidFill>
                      <a:schemeClr val="tx2"/>
                    </a:solidFill>
                    <a:sym typeface="Symbol"/>
                  </a:rPr>
                  <a:t>, …,  </a:t>
                </a:r>
                <a:r>
                  <a:rPr lang="en-US" sz="2800" b="1" i="1" dirty="0" err="1">
                    <a:solidFill>
                      <a:schemeClr val="tx2"/>
                    </a:solidFill>
                    <a:sym typeface="Symbol"/>
                  </a:rPr>
                  <a:t>c</a:t>
                </a:r>
                <a:r>
                  <a:rPr lang="en-US" sz="2800" b="1" i="1" baseline="-25000" dirty="0" err="1">
                    <a:solidFill>
                      <a:schemeClr val="tx2"/>
                    </a:solidFill>
                    <a:sym typeface="Symbol"/>
                  </a:rPr>
                  <a:t>r</a:t>
                </a:r>
                <a:r>
                  <a:rPr lang="en-US" sz="2800" b="1" i="1" baseline="-25000" dirty="0">
                    <a:solidFill>
                      <a:schemeClr val="tx2"/>
                    </a:solidFill>
                    <a:sym typeface="Symbol"/>
                  </a:rPr>
                  <a:t>   </a:t>
                </a:r>
                <a:r>
                  <a:rPr lang="en-US" sz="2800" b="1" dirty="0">
                    <a:sym typeface="Symbol"/>
                  </a:rPr>
                  <a:t>as   </a:t>
                </a:r>
              </a:p>
              <a:p>
                <a:r>
                  <a:rPr lang="en-US" sz="2800" b="1" dirty="0">
                    <a:sym typeface="Symbol"/>
                  </a:rPr>
                  <a:t>     columns, </a:t>
                </a:r>
              </a:p>
              <a:p>
                <a:r>
                  <a:rPr lang="en-US" sz="2800" b="1" i="1" dirty="0">
                    <a:solidFill>
                      <a:schemeClr val="tx2"/>
                    </a:solidFill>
                    <a:sym typeface="Symbol"/>
                  </a:rPr>
                  <a:t>      </a:t>
                </a:r>
                <a:r>
                  <a:rPr lang="en-US" sz="2800" b="1" i="1" dirty="0" err="1">
                    <a:solidFill>
                      <a:schemeClr val="tx2"/>
                    </a:solidFill>
                    <a:sym typeface="Symbol"/>
                  </a:rPr>
                  <a:t>Nr</a:t>
                </a:r>
                <a:r>
                  <a:rPr lang="en-US" sz="2800" b="1" i="1" dirty="0">
                    <a:solidFill>
                      <a:schemeClr val="tx2"/>
                    </a:solidFill>
                    <a:sym typeface="Symbol"/>
                  </a:rPr>
                  <a:t> size     Z=</a:t>
                </a:r>
                <a:r>
                  <a:rPr lang="en-US" sz="2800" b="1" dirty="0">
                    <a:solidFill>
                      <a:schemeClr val="tx2"/>
                    </a:solidFill>
                    <a:sym typeface="Symbol"/>
                  </a:rPr>
                  <a:t>[</a:t>
                </a:r>
                <a:r>
                  <a:rPr lang="en-US" sz="2800" b="1" i="1" dirty="0">
                    <a:solidFill>
                      <a:schemeClr val="tx2"/>
                    </a:solidFill>
                    <a:sym typeface="Symbol"/>
                  </a:rPr>
                  <a:t>z</a:t>
                </a:r>
                <a:r>
                  <a:rPr lang="en-US" sz="2800" b="1" i="1" baseline="-25000" dirty="0">
                    <a:solidFill>
                      <a:schemeClr val="tx2"/>
                    </a:solidFill>
                    <a:sym typeface="Symbol"/>
                  </a:rPr>
                  <a:t>1</a:t>
                </a:r>
                <a:r>
                  <a:rPr lang="en-US" sz="2800" b="1" i="1" dirty="0">
                    <a:solidFill>
                      <a:schemeClr val="tx2"/>
                    </a:solidFill>
                    <a:sym typeface="Symbol"/>
                  </a:rPr>
                  <a:t>  z</a:t>
                </a:r>
                <a:r>
                  <a:rPr lang="en-US" sz="2800" b="1" i="1" baseline="-25000" dirty="0">
                    <a:solidFill>
                      <a:schemeClr val="tx2"/>
                    </a:solidFill>
                    <a:sym typeface="Symbol"/>
                  </a:rPr>
                  <a:t>2</a:t>
                </a:r>
                <a:r>
                  <a:rPr lang="en-US" sz="2800" b="1" i="1" dirty="0">
                    <a:solidFill>
                      <a:schemeClr val="tx2"/>
                    </a:solidFill>
                    <a:sym typeface="Symbol"/>
                  </a:rPr>
                  <a:t> …  </a:t>
                </a:r>
                <a:r>
                  <a:rPr lang="en-US" sz="2800" b="1" i="1" dirty="0" err="1">
                    <a:solidFill>
                      <a:schemeClr val="tx2"/>
                    </a:solidFill>
                    <a:sym typeface="Symbol"/>
                  </a:rPr>
                  <a:t>z</a:t>
                </a:r>
                <a:r>
                  <a:rPr lang="en-US" sz="2800" b="1" i="1" baseline="-25000" dirty="0" err="1">
                    <a:solidFill>
                      <a:schemeClr val="tx2"/>
                    </a:solidFill>
                    <a:sym typeface="Symbol"/>
                  </a:rPr>
                  <a:t>r</a:t>
                </a:r>
                <a:r>
                  <a:rPr lang="en-US" sz="2800" b="1" dirty="0">
                    <a:solidFill>
                      <a:schemeClr val="tx2"/>
                    </a:solidFill>
                    <a:sym typeface="Symbol"/>
                  </a:rPr>
                  <a:t>]  </a:t>
                </a:r>
                <a:r>
                  <a:rPr lang="en-US" sz="2800" b="1" dirty="0">
                    <a:sym typeface="Symbol"/>
                  </a:rPr>
                  <a:t>has</a:t>
                </a:r>
                <a:r>
                  <a:rPr lang="en-US" sz="2800" b="1" dirty="0">
                    <a:solidFill>
                      <a:schemeClr val="tx2"/>
                    </a:solidFill>
                    <a:sym typeface="Symbol"/>
                  </a:rPr>
                  <a:t> </a:t>
                </a:r>
                <a:r>
                  <a:rPr lang="en-US" sz="2800" b="1" i="1" dirty="0">
                    <a:solidFill>
                      <a:schemeClr val="tx2"/>
                    </a:solidFill>
                    <a:sym typeface="Symbol"/>
                  </a:rPr>
                  <a:t>z</a:t>
                </a:r>
                <a:r>
                  <a:rPr lang="en-US" sz="2800" b="1" i="1" baseline="-25000" dirty="0">
                    <a:solidFill>
                      <a:schemeClr val="tx2"/>
                    </a:solidFill>
                    <a:sym typeface="Symbol"/>
                  </a:rPr>
                  <a:t>1</a:t>
                </a:r>
                <a:r>
                  <a:rPr lang="en-US" sz="2800" b="1" i="1" dirty="0">
                    <a:solidFill>
                      <a:schemeClr val="tx2"/>
                    </a:solidFill>
                    <a:sym typeface="Symbol"/>
                  </a:rPr>
                  <a:t>,  z</a:t>
                </a:r>
                <a:r>
                  <a:rPr lang="en-US" sz="2800" b="1" i="1" baseline="-25000" dirty="0">
                    <a:solidFill>
                      <a:schemeClr val="tx2"/>
                    </a:solidFill>
                    <a:sym typeface="Symbol"/>
                  </a:rPr>
                  <a:t>2</a:t>
                </a:r>
                <a:r>
                  <a:rPr lang="en-US" sz="2800" b="1" i="1" dirty="0">
                    <a:solidFill>
                      <a:schemeClr val="tx2"/>
                    </a:solidFill>
                    <a:sym typeface="Symbol"/>
                  </a:rPr>
                  <a:t>, …,  </a:t>
                </a:r>
                <a:r>
                  <a:rPr lang="en-US" sz="2800" b="1" i="1" dirty="0" err="1">
                    <a:solidFill>
                      <a:schemeClr val="tx2"/>
                    </a:solidFill>
                    <a:sym typeface="Symbol"/>
                  </a:rPr>
                  <a:t>z</a:t>
                </a:r>
                <a:r>
                  <a:rPr lang="en-US" sz="2800" b="1" i="1" baseline="-25000" dirty="0" err="1">
                    <a:solidFill>
                      <a:schemeClr val="tx2"/>
                    </a:solidFill>
                    <a:sym typeface="Symbol"/>
                  </a:rPr>
                  <a:t>r</a:t>
                </a:r>
                <a:r>
                  <a:rPr lang="en-US" sz="2800" b="1" i="1" baseline="-25000" dirty="0">
                    <a:solidFill>
                      <a:schemeClr val="tx2"/>
                    </a:solidFill>
                    <a:sym typeface="Symbol"/>
                  </a:rPr>
                  <a:t>   </a:t>
                </a:r>
                <a:r>
                  <a:rPr lang="en-US" sz="2800" b="1" dirty="0">
                    <a:sym typeface="Symbol"/>
                  </a:rPr>
                  <a:t>as </a:t>
                </a:r>
              </a:p>
              <a:p>
                <a:r>
                  <a:rPr lang="en-US" sz="2800" b="1" dirty="0">
                    <a:sym typeface="Symbol"/>
                  </a:rPr>
                  <a:t>      columns, </a:t>
                </a:r>
              </a:p>
              <a:p>
                <a:r>
                  <a:rPr lang="en-US" sz="2800" b="1" dirty="0">
                    <a:sym typeface="Symbol"/>
                  </a:rPr>
                  <a:t>  and</a:t>
                </a:r>
              </a:p>
              <a:p>
                <a:r>
                  <a:rPr lang="en-US" sz="2800" b="1" dirty="0">
                    <a:solidFill>
                      <a:schemeClr val="tx2"/>
                    </a:solidFill>
                    <a:sym typeface="Symbol"/>
                  </a:rPr>
                  <a:t>              </a:t>
                </a:r>
                <a:r>
                  <a:rPr lang="en-US" sz="2800" b="1" i="1" dirty="0">
                    <a:solidFill>
                      <a:schemeClr val="tx2"/>
                    </a:solidFill>
                    <a:sym typeface="Symbol"/>
                  </a:rPr>
                  <a:t> </a:t>
                </a:r>
                <a:r>
                  <a:rPr lang="en-US" sz="2800" b="1" dirty="0">
                    <a:solidFill>
                      <a:schemeClr val="tx2"/>
                    </a:solidFill>
                    <a:sym typeface="Symbol"/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8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sym typeface="Symbol"/>
                              </a:rPr>
                            </m:ctrlPr>
                          </m:eqArr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800" b="1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sym typeface="Symbol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nor/>
                                    </m:rPr>
                                    <a:rPr lang="en-US" sz="2800" b="1" i="1" dirty="0">
                                      <a:solidFill>
                                        <a:schemeClr val="tx2"/>
                                      </a:solidFill>
                                      <a:sym typeface="Symbol"/>
                                    </a:rPr>
                                    <m:t>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800" b="1" i="1" baseline="-25000" dirty="0">
                                      <a:solidFill>
                                        <a:schemeClr val="tx2"/>
                                      </a:solidFill>
                                      <a:sym typeface="Symbol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2800" b="1" i="1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  <a:sym typeface="Symbol"/>
                                    </a:rPr>
                                    <m:t>𝟎</m:t>
                                  </m:r>
                                  <m:r>
                                    <a:rPr lang="en-US" sz="2800" b="1" i="1" smtClean="0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  <a:sym typeface="Symbol"/>
                                    </a:rPr>
                                    <m:t>…</m:t>
                                  </m:r>
                                </m:e>
                                <m:e>
                                  <m:r>
                                    <a:rPr lang="en-US" sz="2800" b="1" i="1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  <a:sym typeface="Symbol"/>
                                    </a:rPr>
                                    <m:t>𝟎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800" b="1" i="1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  <a:sym typeface="Symbol"/>
                                    </a:rPr>
                                    <m:t>𝟎</m:t>
                                  </m:r>
                                </m:e>
                                <m:e>
                                  <m:eqArr>
                                    <m:eqArrPr>
                                      <m:ctrlPr>
                                        <a:rPr lang="en-US" sz="2800" b="1" i="1" dirty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sym typeface="Symbol"/>
                                        </a:rPr>
                                      </m:ctrlPr>
                                    </m:eqArrP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en-US" sz="2800" b="1" i="1" dirty="0" smtClean="0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sym typeface="Symbol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sz="2800" b="1" i="1" dirty="0">
                                          <a:solidFill>
                                            <a:schemeClr val="tx2"/>
                                          </a:solidFill>
                                          <a:sym typeface="Symbol"/>
                                        </a:rPr>
                                        <m:t>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en-US" sz="2800" b="1" i="1" baseline="-25000" dirty="0" smtClean="0">
                                          <a:solidFill>
                                            <a:schemeClr val="tx2"/>
                                          </a:solidFill>
                                          <a:sym typeface="Symbol"/>
                                        </a:rPr>
                                        <m:t>2</m:t>
                                      </m:r>
                                      <m:r>
                                        <a:rPr lang="en-US" sz="2800" b="1" i="1" baseline="-25000" dirty="0" smtClean="0">
                                          <a:solidFill>
                                            <a:schemeClr val="tx2"/>
                                          </a:solidFill>
                                          <a:latin typeface="Cambria Math"/>
                                          <a:sym typeface="Symbol"/>
                                        </a:rPr>
                                        <m:t>…</m:t>
                                      </m:r>
                                    </m:e>
                                  </m:eqArr>
                                </m:e>
                                <m:e>
                                  <m:eqArr>
                                    <m:eqArrPr>
                                      <m:ctrlPr>
                                        <a:rPr lang="en-US" sz="2800" b="1" i="1">
                                          <a:solidFill>
                                            <a:schemeClr val="tx2"/>
                                          </a:solidFill>
                                          <a:latin typeface="Cambria Math" panose="02040503050406030204" pitchFamily="18" charset="0"/>
                                          <a:sym typeface="Symbol"/>
                                        </a:rPr>
                                      </m:ctrlPr>
                                    </m:eqArrPr>
                                    <m:e>
                                      <m:r>
                                        <a:rPr lang="en-US" sz="2800" b="1" i="1">
                                          <a:solidFill>
                                            <a:schemeClr val="tx2"/>
                                          </a:solidFill>
                                          <a:latin typeface="Cambria Math"/>
                                          <a:sym typeface="Symbol"/>
                                        </a:rPr>
                                        <m:t>𝟎</m:t>
                                      </m:r>
                                    </m:e>
                                    <m:e>
                                      <m:r>
                                        <a:rPr lang="en-US" sz="2800" b="1" i="1" smtClean="0">
                                          <a:solidFill>
                                            <a:schemeClr val="tx2"/>
                                          </a:solidFill>
                                          <a:latin typeface="Cambria Math"/>
                                          <a:sym typeface="Symbol"/>
                                        </a:rPr>
                                        <m:t>….</m:t>
                                      </m:r>
                                    </m:e>
                                  </m:eqArr>
                                </m:e>
                              </m:mr>
                              <m:mr>
                                <m:e>
                                  <m:r>
                                    <a:rPr lang="en-US" sz="2800" b="1" i="1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  <a:sym typeface="Symbol"/>
                                    </a:rPr>
                                    <m:t>𝟎</m:t>
                                  </m:r>
                                </m:e>
                                <m:e>
                                  <m:r>
                                    <a:rPr lang="en-US" sz="2800" b="1" i="1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  <a:sym typeface="Symbol"/>
                                    </a:rPr>
                                    <m:t>𝟎</m:t>
                                  </m:r>
                                  <m:r>
                                    <a:rPr lang="en-US" sz="2800" b="1" i="1" smtClean="0">
                                      <a:solidFill>
                                        <a:schemeClr val="tx2"/>
                                      </a:solidFill>
                                      <a:latin typeface="Cambria Math"/>
                                      <a:sym typeface="Symbol"/>
                                    </a:rPr>
                                    <m:t>…</m:t>
                                  </m:r>
                                </m:e>
                                <m:e>
                                  <m:r>
                                    <m:rPr>
                                      <m:nor/>
                                    </m:rPr>
                                    <a:rPr lang="en-US" sz="2800" b="1" i="1" dirty="0">
                                      <a:solidFill>
                                        <a:schemeClr val="tx2"/>
                                      </a:solidFill>
                                      <a:sym typeface="Symbol"/>
                                    </a:rPr>
                                    <m:t>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800" b="1" i="1" baseline="-25000" dirty="0" smtClean="0">
                                      <a:solidFill>
                                        <a:schemeClr val="tx2"/>
                                      </a:solidFill>
                                      <a:sym typeface="Symbol"/>
                                    </a:rPr>
                                    <m:t>r</m:t>
                                  </m:r>
                                </m:e>
                              </m:mr>
                            </m:m>
                          </m:e>
                          <m:e>
                            <m:r>
                              <m:rPr>
                                <m:nor/>
                              </m:rPr>
                              <a:rPr lang="en-US" sz="2800" b="1" dirty="0">
                                <a:solidFill>
                                  <a:schemeClr val="tx2"/>
                                </a:solidFill>
                                <a:sym typeface="Symbol"/>
                              </a:rPr>
                              <m:t> 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sz="2800" b="1" baseline="-25000" dirty="0">
                    <a:solidFill>
                      <a:schemeClr val="tx2"/>
                    </a:solidFill>
                    <a:sym typeface="Symbol"/>
                  </a:rPr>
                  <a:t> - diagonal matrix of singular values</a:t>
                </a:r>
              </a:p>
              <a:p>
                <a:endParaRPr lang="en-US" sz="2800" b="1" baseline="-25000" dirty="0">
                  <a:solidFill>
                    <a:schemeClr val="tx2"/>
                  </a:solidFill>
                  <a:sym typeface="Symbol"/>
                </a:endParaRPr>
              </a:p>
              <a:p>
                <a:endParaRPr lang="en-US" sz="2800" b="1" baseline="-25000" dirty="0">
                  <a:solidFill>
                    <a:schemeClr val="tx2"/>
                  </a:solidFill>
                  <a:sym typeface="Symbol"/>
                </a:endParaRPr>
              </a:p>
              <a:p>
                <a:r>
                  <a:rPr lang="en-US" sz="2800" b="1" baseline="-25000" dirty="0">
                    <a:solidFill>
                      <a:schemeClr val="tx2"/>
                    </a:solidFill>
                    <a:sym typeface="Symbol"/>
                  </a:rPr>
                  <a:t>  </a:t>
                </a: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08720"/>
                <a:ext cx="9144000" cy="6158032"/>
              </a:xfrm>
              <a:prstGeom prst="rect">
                <a:avLst/>
              </a:prstGeom>
              <a:blipFill>
                <a:blip r:embed="rId3"/>
                <a:stretch>
                  <a:fillRect t="-9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3483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14A6D0-C83C-4CC6-8BE8-6C5AEC043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842" y="116024"/>
            <a:ext cx="9011344" cy="1348142"/>
          </a:xfrm>
        </p:spPr>
        <p:txBody>
          <a:bodyPr>
            <a:normAutofit fontScale="90000"/>
          </a:bodyPr>
          <a:lstStyle/>
          <a:p>
            <a:r>
              <a:rPr lang="ru-RU" sz="3600" dirty="0"/>
              <a:t>«Города </a:t>
            </a:r>
            <a:r>
              <a:rPr lang="en-US" sz="3600" dirty="0"/>
              <a:t>UK West Country</a:t>
            </a:r>
            <a:r>
              <a:rPr lang="ru-RU" sz="3600" dirty="0"/>
              <a:t>»</a:t>
            </a:r>
            <a:r>
              <a:rPr lang="en-US" sz="3600" dirty="0"/>
              <a:t> </a:t>
            </a:r>
            <a:r>
              <a:rPr lang="ru-RU" sz="3600" dirty="0"/>
              <a:t>(таблица </a:t>
            </a:r>
            <a:r>
              <a:rPr lang="en-US" sz="3600" dirty="0"/>
              <a:t>45x6), 1</a:t>
            </a:r>
            <a:br>
              <a:rPr lang="ru-RU" sz="3600" dirty="0"/>
            </a:br>
            <a:r>
              <a:rPr lang="ru-RU" sz="3600" dirty="0"/>
              <a:t>                 Задача: визуализировать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4BA380-B4D9-478B-A019-17A2E4BC2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             </a:t>
            </a:r>
            <a:r>
              <a:rPr lang="ru-RU" dirty="0"/>
              <a:t>               </a:t>
            </a:r>
            <a:r>
              <a:rPr lang="en-US" dirty="0"/>
              <a:t>        </a:t>
            </a:r>
            <a:r>
              <a:rPr lang="en-US" sz="2400" b="1" dirty="0" err="1"/>
              <a:t>Pop.Res</a:t>
            </a:r>
            <a:r>
              <a:rPr lang="en-US" sz="2400" b="1" dirty="0"/>
              <a:t>   </a:t>
            </a:r>
            <a:r>
              <a:rPr lang="en-US" sz="2400" b="1" dirty="0" err="1"/>
              <a:t>PSchool</a:t>
            </a:r>
            <a:r>
              <a:rPr lang="en-US" sz="2400" b="1" dirty="0"/>
              <a:t>  Doctor  Bank  Petrol  </a:t>
            </a:r>
            <a:r>
              <a:rPr lang="en-US" sz="2400" b="1" dirty="0" err="1"/>
              <a:t>PostOf</a:t>
            </a:r>
            <a:endParaRPr lang="en-US" sz="2400" b="1" dirty="0"/>
          </a:p>
          <a:p>
            <a:pPr marL="0" indent="0">
              <a:buNone/>
            </a:pPr>
            <a:r>
              <a:rPr lang="en-US" sz="2400" dirty="0"/>
              <a:t>                                 </a:t>
            </a:r>
            <a:r>
              <a:rPr lang="ru-RU" sz="2400" dirty="0"/>
              <a:t>3660           1           0           2           2           1</a:t>
            </a:r>
          </a:p>
          <a:p>
            <a:pPr marL="0" indent="0">
              <a:buNone/>
            </a:pPr>
            <a:r>
              <a:rPr lang="ru-RU" sz="2400" dirty="0"/>
              <a:t> </a:t>
            </a:r>
            <a:r>
              <a:rPr lang="en-US" sz="2400" dirty="0"/>
              <a:t>  </a:t>
            </a:r>
            <a:r>
              <a:rPr lang="ru-RU" sz="2400" dirty="0"/>
              <a:t>       </a:t>
            </a:r>
            <a:r>
              <a:rPr lang="en-US" sz="2400" dirty="0"/>
              <a:t>                       </a:t>
            </a:r>
            <a:r>
              <a:rPr lang="ru-RU" sz="2400" dirty="0"/>
              <a:t>2362           1           0           1           0           1</a:t>
            </a:r>
          </a:p>
          <a:p>
            <a:pPr marL="0" indent="0">
              <a:buNone/>
            </a:pPr>
            <a:r>
              <a:rPr lang="ru-RU" sz="2400" dirty="0"/>
              <a:t>   </a:t>
            </a:r>
            <a:r>
              <a:rPr lang="en-US" sz="2400" dirty="0"/>
              <a:t>  </a:t>
            </a:r>
            <a:r>
              <a:rPr lang="ru-RU" sz="2400" dirty="0"/>
              <a:t>    </a:t>
            </a:r>
            <a:r>
              <a:rPr lang="en-US" sz="2400" dirty="0"/>
              <a:t>                      </a:t>
            </a:r>
            <a:r>
              <a:rPr lang="ru-RU" sz="2400" dirty="0"/>
              <a:t>12553           5           2           6           5           2</a:t>
            </a:r>
          </a:p>
          <a:p>
            <a:pPr marL="0" indent="0">
              <a:buNone/>
            </a:pPr>
            <a:r>
              <a:rPr lang="ru-RU" sz="2400" dirty="0"/>
              <a:t>     </a:t>
            </a:r>
            <a:r>
              <a:rPr lang="en-US" sz="2400" dirty="0"/>
              <a:t>  </a:t>
            </a:r>
            <a:r>
              <a:rPr lang="ru-RU" sz="2400" dirty="0"/>
              <a:t>  </a:t>
            </a:r>
            <a:r>
              <a:rPr lang="en-US" sz="2400" dirty="0"/>
              <a:t>                      </a:t>
            </a:r>
            <a:r>
              <a:rPr lang="ru-RU" sz="2400" dirty="0"/>
              <a:t>15865           7           3           5           3           5</a:t>
            </a:r>
          </a:p>
          <a:p>
            <a:pPr marL="0" indent="0">
              <a:buNone/>
            </a:pPr>
            <a:r>
              <a:rPr lang="ru-RU" sz="2400" dirty="0"/>
              <a:t>       </a:t>
            </a:r>
            <a:r>
              <a:rPr lang="en-US" sz="2400" dirty="0"/>
              <a:t>   </a:t>
            </a:r>
            <a:r>
              <a:rPr lang="ru-RU" sz="2400" dirty="0"/>
              <a:t> </a:t>
            </a:r>
            <a:r>
              <a:rPr lang="en-US" sz="2400" dirty="0"/>
              <a:t>                      </a:t>
            </a:r>
            <a:r>
              <a:rPr lang="ru-RU" sz="2400" dirty="0"/>
              <a:t>2786           2           1           1           2           1</a:t>
            </a:r>
          </a:p>
          <a:p>
            <a:pPr marL="0" indent="0">
              <a:buNone/>
            </a:pPr>
            <a:r>
              <a:rPr lang="en-US" dirty="0"/>
              <a:t>                         . . . . . . . . . . . . . . . . . . . . . . . . . . .</a:t>
            </a:r>
            <a:endParaRPr lang="en-US" sz="2600" dirty="0"/>
          </a:p>
          <a:p>
            <a:pPr marL="0" indent="0">
              <a:buNone/>
            </a:pPr>
            <a:r>
              <a:rPr lang="en-US" sz="2600" dirty="0"/>
              <a:t>                               </a:t>
            </a:r>
            <a:r>
              <a:rPr lang="ru-RU" sz="2400" dirty="0"/>
              <a:t>6929           2           1           7           1           4</a:t>
            </a:r>
          </a:p>
          <a:p>
            <a:pPr marL="0" indent="0">
              <a:buNone/>
            </a:pPr>
            <a:r>
              <a:rPr lang="ru-RU" sz="2400" dirty="0"/>
              <a:t>       </a:t>
            </a:r>
            <a:r>
              <a:rPr lang="en-US" sz="2400" dirty="0"/>
              <a:t>                         </a:t>
            </a:r>
            <a:r>
              <a:rPr lang="ru-RU" sz="2400" dirty="0"/>
              <a:t>18966           9           3         19           5           7</a:t>
            </a:r>
          </a:p>
          <a:p>
            <a:pPr marL="0" indent="0">
              <a:buNone/>
            </a:pPr>
            <a:r>
              <a:rPr lang="ru-RU" sz="2400" dirty="0"/>
              <a:t>      </a:t>
            </a:r>
            <a:r>
              <a:rPr lang="en-US" sz="2400" dirty="0"/>
              <a:t>                           </a:t>
            </a:r>
            <a:r>
              <a:rPr lang="ru-RU" sz="2400" dirty="0"/>
              <a:t>  5291          1           1           5           1           1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F6BFB40-A875-4725-BF4D-451876DA8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Bac_DA_2024_5</a:t>
            </a:r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785C761-02A5-4DB7-AC8B-A66F34A55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9DDFB-12AC-4EDF-912F-3F233AE9D7E0}" type="slidenum">
              <a:rPr lang="ru-RU" smtClean="0"/>
              <a:pPr/>
              <a:t>2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8C8AB1-D8CC-4354-B18A-E31A930F63DC}"/>
              </a:ext>
            </a:extLst>
          </p:cNvPr>
          <p:cNvSpPr txBox="1"/>
          <p:nvPr/>
        </p:nvSpPr>
        <p:spPr>
          <a:xfrm>
            <a:off x="4121063" y="2974931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BE7EBC-B4D7-4541-92C0-4DC8C183DFCB}"/>
              </a:ext>
            </a:extLst>
          </p:cNvPr>
          <p:cNvSpPr txBox="1"/>
          <p:nvPr/>
        </p:nvSpPr>
        <p:spPr>
          <a:xfrm>
            <a:off x="133222" y="2060848"/>
            <a:ext cx="2414572" cy="39292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500"/>
              </a:spcAft>
            </a:pPr>
            <a:r>
              <a:rPr lang="en-US" sz="2400" dirty="0"/>
              <a:t>   1 'Ashburton'</a:t>
            </a:r>
          </a:p>
          <a:p>
            <a:pPr>
              <a:spcAft>
                <a:spcPts val="500"/>
              </a:spcAft>
            </a:pPr>
            <a:r>
              <a:rPr lang="en-US" sz="2400" dirty="0"/>
              <a:t>   2 '</a:t>
            </a:r>
            <a:r>
              <a:rPr lang="en-US" sz="2400" dirty="0" err="1"/>
              <a:t>Bere</a:t>
            </a:r>
            <a:r>
              <a:rPr lang="en-US" sz="2400" dirty="0"/>
              <a:t> Alston'</a:t>
            </a:r>
          </a:p>
          <a:p>
            <a:pPr>
              <a:spcAft>
                <a:spcPts val="500"/>
              </a:spcAft>
            </a:pPr>
            <a:r>
              <a:rPr lang="en-US" sz="2400" dirty="0"/>
              <a:t>   3 '</a:t>
            </a:r>
            <a:r>
              <a:rPr lang="en-US" sz="2400" dirty="0" err="1"/>
              <a:t>Bodmin</a:t>
            </a:r>
            <a:r>
              <a:rPr lang="en-US" sz="2400" dirty="0"/>
              <a:t>'</a:t>
            </a:r>
          </a:p>
          <a:p>
            <a:pPr>
              <a:spcAft>
                <a:spcPts val="500"/>
              </a:spcAft>
            </a:pPr>
            <a:r>
              <a:rPr lang="en-US" sz="2400" dirty="0"/>
              <a:t>   4 '</a:t>
            </a:r>
            <a:r>
              <a:rPr lang="en-US" sz="2400" dirty="0" err="1"/>
              <a:t>Brixham</a:t>
            </a:r>
            <a:r>
              <a:rPr lang="en-US" sz="2400" dirty="0"/>
              <a:t>'</a:t>
            </a:r>
          </a:p>
          <a:p>
            <a:pPr>
              <a:spcAft>
                <a:spcPts val="500"/>
              </a:spcAft>
            </a:pPr>
            <a:r>
              <a:rPr lang="en-US" sz="2400" dirty="0"/>
              <a:t>   5 '</a:t>
            </a:r>
            <a:r>
              <a:rPr lang="en-US" sz="2400" dirty="0" err="1"/>
              <a:t>Buckfastleigh</a:t>
            </a:r>
            <a:r>
              <a:rPr lang="en-US" sz="2400" dirty="0"/>
              <a:t>’</a:t>
            </a:r>
          </a:p>
          <a:p>
            <a:pPr>
              <a:spcAft>
                <a:spcPts val="500"/>
              </a:spcAft>
            </a:pPr>
            <a:endParaRPr lang="en-US" sz="2400" dirty="0"/>
          </a:p>
          <a:p>
            <a:pPr>
              <a:spcAft>
                <a:spcPts val="500"/>
              </a:spcAft>
            </a:pPr>
            <a:r>
              <a:rPr lang="en-US" sz="2400" dirty="0"/>
              <a:t> 43  '</a:t>
            </a:r>
            <a:r>
              <a:rPr lang="en-US" sz="2400" dirty="0" err="1"/>
              <a:t>Torpoint</a:t>
            </a:r>
            <a:r>
              <a:rPr lang="en-US" sz="2400" dirty="0"/>
              <a:t>’</a:t>
            </a:r>
          </a:p>
          <a:p>
            <a:pPr>
              <a:spcAft>
                <a:spcPts val="500"/>
              </a:spcAft>
            </a:pPr>
            <a:r>
              <a:rPr lang="en-US" sz="2400" dirty="0"/>
              <a:t> 44   '</a:t>
            </a:r>
            <a:r>
              <a:rPr lang="en-US" sz="2400" dirty="0" err="1"/>
              <a:t>Totnes</a:t>
            </a:r>
            <a:r>
              <a:rPr lang="en-US" sz="2400" dirty="0"/>
              <a:t>’</a:t>
            </a:r>
          </a:p>
          <a:p>
            <a:pPr>
              <a:spcAft>
                <a:spcPts val="500"/>
              </a:spcAft>
            </a:pPr>
            <a:r>
              <a:rPr lang="en-US" sz="2400" dirty="0"/>
              <a:t> 45   'Truro'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0243441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</a:t>
            </a:r>
            <a:r>
              <a:rPr lang="ru-RU" sz="3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Сингулярное разложение </a:t>
            </a:r>
            <a:r>
              <a:rPr lang="en-US" sz="3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SVD: </a:t>
            </a:r>
            <a:br>
              <a:rPr lang="en-US" sz="3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</a:br>
            <a:r>
              <a:rPr lang="en-US" sz="3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        Data Approximation  1</a:t>
            </a:r>
            <a:endParaRPr lang="ru-RU" sz="3200" dirty="0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Bac_DA_2024_5</a:t>
            </a:r>
            <a:endParaRPr lang="ru-RU" dirty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9DDFB-12AC-4EDF-912F-3F233AE9D7E0}" type="slidenum">
              <a:rPr lang="ru-RU" smtClean="0"/>
              <a:pPr/>
              <a:t>20</a:t>
            </a:fld>
            <a:endParaRPr lang="ru-RU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0" y="908720"/>
                <a:ext cx="9144000" cy="54182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ym typeface="Symbol"/>
                  </a:rPr>
                  <a:t>               Data </a:t>
                </a:r>
                <a:r>
                  <a:rPr lang="en-US" sz="2800" b="1" i="1" dirty="0">
                    <a:solidFill>
                      <a:schemeClr val="tx2"/>
                    </a:solidFill>
                    <a:sym typeface="Symbol"/>
                  </a:rPr>
                  <a:t>Y</a:t>
                </a:r>
                <a:r>
                  <a:rPr lang="en-US" sz="2800" b="1" dirty="0">
                    <a:sym typeface="Symbol"/>
                  </a:rPr>
                  <a:t>: </a:t>
                </a:r>
                <a:r>
                  <a:rPr lang="en-US" sz="3200" b="1" dirty="0">
                    <a:sym typeface="Symbol"/>
                  </a:rPr>
                  <a:t>The singular values sorted          </a:t>
                </a:r>
              </a:p>
              <a:p>
                <a:r>
                  <a:rPr lang="en-US" sz="3200" b="1" i="1" dirty="0">
                    <a:solidFill>
                      <a:schemeClr val="tx2"/>
                    </a:solidFill>
                    <a:sym typeface="Symbol"/>
                  </a:rPr>
                  <a:t>                   </a:t>
                </a:r>
                <a:r>
                  <a:rPr lang="en-US" sz="3200" b="1" i="1" baseline="-25000" dirty="0">
                    <a:solidFill>
                      <a:schemeClr val="tx2"/>
                    </a:solidFill>
                    <a:sym typeface="Symbol"/>
                  </a:rPr>
                  <a:t>1</a:t>
                </a:r>
                <a:r>
                  <a:rPr lang="en-US" sz="3200" b="1" i="1" dirty="0">
                    <a:solidFill>
                      <a:schemeClr val="tx2"/>
                    </a:solidFill>
                    <a:sym typeface="Symbol"/>
                  </a:rPr>
                  <a:t> </a:t>
                </a:r>
                <a:r>
                  <a:rPr lang="en-US" sz="3200" b="1" i="1" baseline="-25000" dirty="0">
                    <a:solidFill>
                      <a:schemeClr val="tx2"/>
                    </a:solidFill>
                    <a:sym typeface="Symbol"/>
                  </a:rPr>
                  <a:t> 2</a:t>
                </a:r>
                <a:r>
                  <a:rPr lang="en-US" sz="3200" b="1" i="1" dirty="0">
                    <a:solidFill>
                      <a:schemeClr val="tx2"/>
                    </a:solidFill>
                    <a:sym typeface="Symbol"/>
                  </a:rPr>
                  <a:t>  …  </a:t>
                </a:r>
                <a:r>
                  <a:rPr lang="en-US" sz="3200" b="1" i="1" baseline="-25000" dirty="0">
                    <a:solidFill>
                      <a:schemeClr val="tx2"/>
                    </a:solidFill>
                    <a:sym typeface="Symbol"/>
                  </a:rPr>
                  <a:t> r</a:t>
                </a:r>
                <a:endParaRPr lang="en-US" sz="3200" b="1" i="1" dirty="0">
                  <a:solidFill>
                    <a:schemeClr val="tx2"/>
                  </a:solidFill>
                  <a:sym typeface="Symbol"/>
                </a:endParaRPr>
              </a:p>
              <a:p>
                <a:r>
                  <a:rPr lang="en-US" sz="3200" b="1" dirty="0">
                    <a:sym typeface="Symbol"/>
                  </a:rPr>
                  <a:t>    SVD:</a:t>
                </a:r>
                <a:r>
                  <a:rPr lang="en-US" sz="3200" b="1" dirty="0">
                    <a:solidFill>
                      <a:schemeClr val="tx2"/>
                    </a:solidFill>
                    <a:sym typeface="Symbol"/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sym typeface="Symbol"/>
                      </a:rPr>
                      <m:t>𝒀</m:t>
                    </m:r>
                    <m:r>
                      <a:rPr lang="en-US" sz="3200" b="1" i="1" smtClean="0">
                        <a:solidFill>
                          <a:schemeClr val="tx2"/>
                        </a:solidFill>
                        <a:latin typeface="Cambria Math"/>
                        <a:sym typeface="Symbol"/>
                      </a:rPr>
                      <m:t>=</m:t>
                    </m:r>
                    <m:r>
                      <m:rPr>
                        <m:nor/>
                      </m:rPr>
                      <a:rPr lang="en-US" sz="3200" b="1" i="1" dirty="0">
                        <a:solidFill>
                          <a:schemeClr val="tx2"/>
                        </a:solidFill>
                        <a:sym typeface="Symbol"/>
                      </a:rPr>
                      <m:t></m:t>
                    </m:r>
                    <m:r>
                      <m:rPr>
                        <m:nor/>
                      </m:rPr>
                      <a:rPr lang="en-US" sz="3200" b="1" i="1" baseline="-25000" dirty="0" smtClean="0">
                        <a:solidFill>
                          <a:schemeClr val="tx2"/>
                        </a:solidFill>
                        <a:sym typeface="Symbol"/>
                      </a:rPr>
                      <m:t>1</m:t>
                    </m:r>
                    <m:r>
                      <m:rPr>
                        <m:nor/>
                      </m:rPr>
                      <a:rPr lang="en-US" sz="3200" b="1" i="1" dirty="0" smtClean="0">
                        <a:solidFill>
                          <a:schemeClr val="tx2"/>
                        </a:solidFill>
                        <a:sym typeface="Symbol"/>
                      </a:rPr>
                      <m:t>z</m:t>
                    </m:r>
                    <m:r>
                      <m:rPr>
                        <m:nor/>
                      </m:rPr>
                      <a:rPr lang="en-US" sz="3200" b="1" i="1" baseline="-25000" dirty="0">
                        <a:solidFill>
                          <a:schemeClr val="tx2"/>
                        </a:solidFill>
                        <a:sym typeface="Symbol"/>
                      </a:rPr>
                      <m:t>1</m:t>
                    </m:r>
                    <m:r>
                      <m:rPr>
                        <m:nor/>
                      </m:rPr>
                      <a:rPr lang="en-US" sz="3200" b="1" i="1" dirty="0" smtClean="0">
                        <a:solidFill>
                          <a:schemeClr val="tx2"/>
                        </a:solidFill>
                        <a:sym typeface="Symbol"/>
                      </a:rPr>
                      <m:t>c</m:t>
                    </m:r>
                    <m:r>
                      <m:rPr>
                        <m:nor/>
                      </m:rPr>
                      <a:rPr lang="en-US" sz="3200" b="1" i="1" baseline="-25000" dirty="0">
                        <a:solidFill>
                          <a:schemeClr val="tx2"/>
                        </a:solidFill>
                        <a:sym typeface="Symbol"/>
                      </a:rPr>
                      <m:t>1</m:t>
                    </m:r>
                    <m:r>
                      <m:rPr>
                        <m:nor/>
                      </m:rPr>
                      <a:rPr lang="en-US" sz="3200" b="1" baseline="30000" dirty="0">
                        <a:solidFill>
                          <a:schemeClr val="tx2"/>
                        </a:solidFill>
                        <a:sym typeface="Symbol"/>
                      </a:rPr>
                      <m:t>T</m:t>
                    </m:r>
                    <m:r>
                      <m:rPr>
                        <m:nor/>
                      </m:rPr>
                      <a:rPr lang="en-US" sz="3200" b="1" i="1" dirty="0" smtClean="0">
                        <a:solidFill>
                          <a:schemeClr val="tx2"/>
                        </a:solidFill>
                        <a:sym typeface="Symbol"/>
                      </a:rPr>
                      <m:t>+</m:t>
                    </m:r>
                    <m:r>
                      <m:rPr>
                        <m:nor/>
                      </m:rPr>
                      <a:rPr lang="en-US" sz="3200" b="1" i="1" dirty="0">
                        <a:solidFill>
                          <a:schemeClr val="tx2"/>
                        </a:solidFill>
                        <a:sym typeface="Symbol"/>
                      </a:rPr>
                      <m:t></m:t>
                    </m:r>
                    <m:r>
                      <m:rPr>
                        <m:nor/>
                      </m:rPr>
                      <a:rPr lang="en-US" sz="3200" b="1" i="1" baseline="-25000" dirty="0" smtClean="0">
                        <a:solidFill>
                          <a:schemeClr val="tx2"/>
                        </a:solidFill>
                        <a:sym typeface="Symbol"/>
                      </a:rPr>
                      <m:t>2</m:t>
                    </m:r>
                    <m:r>
                      <m:rPr>
                        <m:nor/>
                      </m:rPr>
                      <a:rPr lang="en-US" sz="3200" b="1" i="1" dirty="0" smtClean="0">
                        <a:solidFill>
                          <a:schemeClr val="tx2"/>
                        </a:solidFill>
                        <a:sym typeface="Symbol"/>
                      </a:rPr>
                      <m:t>z</m:t>
                    </m:r>
                    <m:r>
                      <m:rPr>
                        <m:nor/>
                      </m:rPr>
                      <a:rPr lang="en-US" sz="3200" b="1" i="1" baseline="-25000" dirty="0">
                        <a:solidFill>
                          <a:schemeClr val="tx2"/>
                        </a:solidFill>
                        <a:sym typeface="Symbol"/>
                      </a:rPr>
                      <m:t>2</m:t>
                    </m:r>
                    <m:r>
                      <m:rPr>
                        <m:nor/>
                      </m:rPr>
                      <a:rPr lang="en-US" sz="3200" b="1" i="1" dirty="0" smtClean="0">
                        <a:solidFill>
                          <a:schemeClr val="tx2"/>
                        </a:solidFill>
                        <a:sym typeface="Symbol"/>
                      </a:rPr>
                      <m:t>c</m:t>
                    </m:r>
                    <m:r>
                      <m:rPr>
                        <m:nor/>
                      </m:rPr>
                      <a:rPr lang="en-US" sz="3200" b="1" i="1" baseline="-25000" dirty="0">
                        <a:solidFill>
                          <a:schemeClr val="tx2"/>
                        </a:solidFill>
                        <a:sym typeface="Symbol"/>
                      </a:rPr>
                      <m:t>2</m:t>
                    </m:r>
                    <m:r>
                      <m:rPr>
                        <m:nor/>
                      </m:rPr>
                      <a:rPr lang="en-US" sz="3200" b="1" baseline="30000" dirty="0">
                        <a:solidFill>
                          <a:schemeClr val="tx2"/>
                        </a:solidFill>
                        <a:sym typeface="Symbol"/>
                      </a:rPr>
                      <m:t>T</m:t>
                    </m:r>
                    <m:r>
                      <m:rPr>
                        <m:nor/>
                      </m:rPr>
                      <a:rPr lang="en-US" sz="3200" b="1" i="1" dirty="0" smtClean="0">
                        <a:solidFill>
                          <a:schemeClr val="tx2"/>
                        </a:solidFill>
                        <a:sym typeface="Symbol"/>
                      </a:rPr>
                      <m:t>+</m:t>
                    </m:r>
                    <m:r>
                      <a:rPr lang="en-US" sz="3200" b="1" i="1" dirty="0" smtClean="0">
                        <a:solidFill>
                          <a:schemeClr val="tx2"/>
                        </a:solidFill>
                        <a:latin typeface="Cambria Math"/>
                        <a:sym typeface="Symbol"/>
                      </a:rPr>
                      <m:t>…</m:t>
                    </m:r>
                    <m:r>
                      <m:rPr>
                        <m:nor/>
                      </m:rPr>
                      <a:rPr lang="en-US" sz="3200" b="1" i="1" dirty="0">
                        <a:solidFill>
                          <a:schemeClr val="tx2"/>
                        </a:solidFill>
                        <a:sym typeface="Symbol"/>
                      </a:rPr>
                      <m:t></m:t>
                    </m:r>
                    <m:r>
                      <m:rPr>
                        <m:nor/>
                      </m:rPr>
                      <a:rPr lang="en-US" sz="3200" b="1" i="1" baseline="-25000" dirty="0" smtClean="0">
                        <a:solidFill>
                          <a:schemeClr val="tx2"/>
                        </a:solidFill>
                        <a:sym typeface="Symbol"/>
                      </a:rPr>
                      <m:t>r</m:t>
                    </m:r>
                    <m:r>
                      <m:rPr>
                        <m:nor/>
                      </m:rPr>
                      <a:rPr lang="en-US" sz="3200" b="1" i="1" dirty="0" smtClean="0">
                        <a:solidFill>
                          <a:schemeClr val="tx2"/>
                        </a:solidFill>
                        <a:sym typeface="Symbol"/>
                      </a:rPr>
                      <m:t>z</m:t>
                    </m:r>
                    <m:r>
                      <m:rPr>
                        <m:nor/>
                      </m:rPr>
                      <a:rPr lang="en-US" sz="3200" b="1" i="1" baseline="-25000" dirty="0" smtClean="0">
                        <a:solidFill>
                          <a:schemeClr val="tx2"/>
                        </a:solidFill>
                        <a:sym typeface="Symbol"/>
                      </a:rPr>
                      <m:t>r</m:t>
                    </m:r>
                    <m:r>
                      <m:rPr>
                        <m:nor/>
                      </m:rPr>
                      <a:rPr lang="en-US" sz="3200" b="1" i="1" dirty="0">
                        <a:solidFill>
                          <a:schemeClr val="tx2"/>
                        </a:solidFill>
                        <a:sym typeface="Symbol"/>
                      </a:rPr>
                      <m:t>c</m:t>
                    </m:r>
                    <m:r>
                      <m:rPr>
                        <m:nor/>
                      </m:rPr>
                      <a:rPr lang="en-US" sz="3200" b="1" i="1" baseline="-25000" dirty="0" smtClean="0">
                        <a:solidFill>
                          <a:schemeClr val="tx2"/>
                        </a:solidFill>
                        <a:sym typeface="Symbol"/>
                      </a:rPr>
                      <m:t>r</m:t>
                    </m:r>
                  </m:oMath>
                </a14:m>
                <a:r>
                  <a:rPr lang="en-US" sz="3200" b="1" baseline="30000" dirty="0">
                    <a:solidFill>
                      <a:schemeClr val="tx2"/>
                    </a:solidFill>
                    <a:sym typeface="Symbol"/>
                  </a:rPr>
                  <a:t>T</a:t>
                </a:r>
                <a:endParaRPr lang="en-US" sz="3200" b="1" dirty="0">
                  <a:solidFill>
                    <a:schemeClr val="tx2"/>
                  </a:solidFill>
                  <a:sym typeface="Symbol"/>
                </a:endParaRPr>
              </a:p>
              <a:p>
                <a:r>
                  <a:rPr lang="en-US" sz="2800" b="1" dirty="0">
                    <a:solidFill>
                      <a:schemeClr val="tx2"/>
                    </a:solidFill>
                    <a:sym typeface="Symbol"/>
                  </a:rPr>
                  <a:t>           Rank r : mathematical  space dimension</a:t>
                </a:r>
              </a:p>
              <a:p>
                <a:endParaRPr lang="en-US" sz="2800" b="1" dirty="0">
                  <a:solidFill>
                    <a:schemeClr val="tx2"/>
                  </a:solidFill>
                  <a:sym typeface="Symbol"/>
                </a:endParaRPr>
              </a:p>
              <a:p>
                <a:r>
                  <a:rPr lang="en-US" sz="2800" b="1" dirty="0">
                    <a:sym typeface="Symbol"/>
                  </a:rPr>
                  <a:t>     Problem: </a:t>
                </a:r>
                <a:r>
                  <a:rPr lang="en-US" sz="2800" b="1" dirty="0">
                    <a:solidFill>
                      <a:schemeClr val="tx2"/>
                    </a:solidFill>
                    <a:sym typeface="Symbol"/>
                  </a:rPr>
                  <a:t>Given data matrix Y=[</a:t>
                </a:r>
                <a:r>
                  <a:rPr lang="en-US" sz="2800" b="1" i="1" dirty="0" err="1">
                    <a:solidFill>
                      <a:schemeClr val="tx2"/>
                    </a:solidFill>
                    <a:sym typeface="Symbol"/>
                  </a:rPr>
                  <a:t>y</a:t>
                </a:r>
                <a:r>
                  <a:rPr lang="en-US" sz="2800" b="1" i="1" baseline="-25000" dirty="0" err="1">
                    <a:solidFill>
                      <a:schemeClr val="tx2"/>
                    </a:solidFill>
                    <a:sym typeface="Symbol"/>
                  </a:rPr>
                  <a:t>iv</a:t>
                </a:r>
                <a:r>
                  <a:rPr lang="en-US" sz="2800" b="1" dirty="0">
                    <a:solidFill>
                      <a:schemeClr val="tx2"/>
                    </a:solidFill>
                    <a:sym typeface="Symbol"/>
                  </a:rPr>
                  <a:t>], find a matrix</a:t>
                </a:r>
              </a:p>
              <a:p>
                <a:r>
                  <a:rPr lang="en-US" sz="2800" b="1" dirty="0">
                    <a:solidFill>
                      <a:schemeClr val="tx2"/>
                    </a:solidFill>
                    <a:sym typeface="Symbol"/>
                  </a:rPr>
                  <a:t>      </a:t>
                </a:r>
                <a:r>
                  <a:rPr lang="en-US" sz="2800" b="1" dirty="0" err="1">
                    <a:solidFill>
                      <a:schemeClr val="tx2"/>
                    </a:solidFill>
                    <a:sym typeface="Symbol"/>
                  </a:rPr>
                  <a:t>Yp</a:t>
                </a:r>
                <a:r>
                  <a:rPr lang="en-US" sz="2800" b="1" dirty="0">
                    <a:solidFill>
                      <a:schemeClr val="tx2"/>
                    </a:solidFill>
                    <a:sym typeface="Symbol"/>
                  </a:rPr>
                  <a:t>=[</a:t>
                </a:r>
                <a:r>
                  <a:rPr lang="en-US" sz="2800" b="1" i="1" dirty="0" err="1">
                    <a:solidFill>
                      <a:schemeClr val="tx2"/>
                    </a:solidFill>
                    <a:sym typeface="Symbol"/>
                  </a:rPr>
                  <a:t>yp</a:t>
                </a:r>
                <a:r>
                  <a:rPr lang="en-US" sz="2800" b="1" i="1" baseline="-25000" dirty="0" err="1">
                    <a:solidFill>
                      <a:schemeClr val="tx2"/>
                    </a:solidFill>
                    <a:sym typeface="Symbol"/>
                  </a:rPr>
                  <a:t>iv</a:t>
                </a:r>
                <a:r>
                  <a:rPr lang="en-US" sz="2800" b="1" dirty="0">
                    <a:solidFill>
                      <a:schemeClr val="tx2"/>
                    </a:solidFill>
                    <a:sym typeface="Symbol"/>
                  </a:rPr>
                  <a:t>] of rank </a:t>
                </a:r>
                <a:r>
                  <a:rPr lang="en-US" sz="3200" b="1" i="1" dirty="0">
                    <a:solidFill>
                      <a:schemeClr val="tx2"/>
                    </a:solidFill>
                    <a:sym typeface="Symbol"/>
                  </a:rPr>
                  <a:t>p &lt; r</a:t>
                </a:r>
                <a:r>
                  <a:rPr lang="en-US" sz="2800" b="1" dirty="0">
                    <a:solidFill>
                      <a:schemeClr val="tx2"/>
                    </a:solidFill>
                    <a:sym typeface="Symbol"/>
                  </a:rPr>
                  <a:t>  to minimize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8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</m:ctrlPr>
                            </m:dPr>
                            <m:e>
                              <m:r>
                                <a:rPr lang="en-US" sz="28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  <m:t>𝒀</m:t>
                              </m:r>
                              <m:r>
                                <a:rPr lang="en-US" sz="2800" b="1" i="1">
                                  <a:solidFill>
                                    <a:schemeClr val="tx2"/>
                                  </a:solidFill>
                                  <a:latin typeface="Cambria Math"/>
                                  <a:sym typeface="Symbol"/>
                                </a:rPr>
                                <m:t>−</m:t>
                              </m:r>
                              <m:r>
                                <a:rPr lang="en-US" sz="28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  <m:t>𝒀</m:t>
                              </m:r>
                              <m:r>
                                <a:rPr lang="en-US" sz="2800" b="1" i="1">
                                  <a:solidFill>
                                    <a:schemeClr val="tx2"/>
                                  </a:solidFill>
                                  <a:latin typeface="Cambria Math"/>
                                  <a:sym typeface="Symbol"/>
                                </a:rPr>
                                <m:t>𝒑</m:t>
                              </m:r>
                            </m:e>
                          </m:d>
                        </m:e>
                        <m:sup>
                          <m:r>
                            <a:rPr lang="en-US" sz="2800" b="1" i="1" smtClean="0">
                              <a:solidFill>
                                <a:schemeClr val="tx2"/>
                              </a:solidFill>
                              <a:latin typeface="Cambria Math"/>
                              <a:sym typeface="Symbol"/>
                            </a:rPr>
                            <m:t>𝟐</m:t>
                          </m:r>
                        </m:sup>
                      </m:sSup>
                      <m:r>
                        <a:rPr lang="en-US" sz="2800" b="1" i="1" smtClean="0">
                          <a:solidFill>
                            <a:schemeClr val="tx2"/>
                          </a:solidFill>
                          <a:latin typeface="Cambria Math"/>
                          <a:sym typeface="Symbol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1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1" i="1" smtClean="0">
                              <a:solidFill>
                                <a:schemeClr val="tx2"/>
                              </a:solidFill>
                              <a:latin typeface="Cambria Math"/>
                              <a:sym typeface="Symbol"/>
                            </a:rPr>
                            <m:t>𝒊</m:t>
                          </m:r>
                          <m:r>
                            <a:rPr lang="en-US" sz="2800" b="1" i="1" smtClean="0">
                              <a:solidFill>
                                <a:schemeClr val="tx2"/>
                              </a:solidFill>
                              <a:latin typeface="Cambria Math"/>
                              <a:sym typeface="Symbol"/>
                            </a:rPr>
                            <m:t>, </m:t>
                          </m:r>
                          <m:r>
                            <a:rPr lang="en-US" sz="2800" b="1" i="1" smtClean="0">
                              <a:solidFill>
                                <a:schemeClr val="tx2"/>
                              </a:solidFill>
                              <a:latin typeface="Cambria Math"/>
                              <a:sym typeface="Symbol"/>
                            </a:rPr>
                            <m:t>𝒗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sz="28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</m:ctrlPr>
                            </m:sSupPr>
                            <m:e>
                              <m:r>
                                <a:rPr lang="en-US" sz="2800" b="1" i="1" smtClean="0">
                                  <a:solidFill>
                                    <a:schemeClr val="tx2"/>
                                  </a:solidFill>
                                  <a:latin typeface="Cambria Math"/>
                                  <a:sym typeface="Symbol"/>
                                </a:rPr>
                                <m:t>(</m:t>
                              </m:r>
                              <m:r>
                                <a:rPr lang="en-US" sz="28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  <m:t>𝒚</m:t>
                              </m:r>
                              <m:r>
                                <a:rPr lang="en-US" sz="2800" b="1" i="1" baseline="-25000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  <m:t>𝒊𝒗</m:t>
                              </m:r>
                              <m:r>
                                <a:rPr lang="en-US" sz="2800" b="1" i="1" smtClean="0">
                                  <a:solidFill>
                                    <a:schemeClr val="tx2"/>
                                  </a:solidFill>
                                  <a:latin typeface="Cambria Math"/>
                                  <a:sym typeface="Symbol"/>
                                </a:rPr>
                                <m:t>−</m:t>
                              </m:r>
                              <m:r>
                                <a:rPr lang="en-US" sz="2800" b="1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  <m:t>𝒚</m:t>
                              </m:r>
                              <m:r>
                                <a:rPr lang="en-US" sz="2800" b="1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  <m:t>𝒑</m:t>
                              </m:r>
                              <m:r>
                                <a:rPr lang="en-US" sz="2800" b="1" i="1" baseline="-2500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  <a:sym typeface="Symbol"/>
                                </a:rPr>
                                <m:t>𝒊𝒗</m:t>
                              </m:r>
                              <m:r>
                                <a:rPr lang="en-US" sz="2800" b="1" i="1" smtClean="0">
                                  <a:solidFill>
                                    <a:schemeClr val="tx2"/>
                                  </a:solidFill>
                                  <a:latin typeface="Cambria Math"/>
                                  <a:sym typeface="Symbol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800" b="1" i="1" smtClean="0">
                                  <a:solidFill>
                                    <a:schemeClr val="tx2"/>
                                  </a:solidFill>
                                  <a:latin typeface="Cambria Math"/>
                                  <a:sym typeface="Symbol"/>
                                </a:rPr>
                                <m:t>𝟐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800" b="1" i="1" dirty="0">
                  <a:solidFill>
                    <a:schemeClr val="tx2"/>
                  </a:solidFill>
                  <a:sym typeface="Symbol"/>
                </a:endParaRPr>
              </a:p>
              <a:p>
                <a:r>
                  <a:rPr lang="en-US" sz="2800" b="1" dirty="0">
                    <a:solidFill>
                      <a:schemeClr val="tx2"/>
                    </a:solidFill>
                    <a:sym typeface="Symbol"/>
                  </a:rPr>
                  <a:t>     </a:t>
                </a:r>
                <a:r>
                  <a:rPr lang="en-US" sz="2800" b="1" dirty="0">
                    <a:sym typeface="Symbol"/>
                  </a:rPr>
                  <a:t>Solution: </a:t>
                </a:r>
                <a:r>
                  <a:rPr lang="en-US" sz="2800" b="1" dirty="0">
                    <a:solidFill>
                      <a:schemeClr val="tx2"/>
                    </a:solidFill>
                    <a:sym typeface="Symbol"/>
                  </a:rPr>
                  <a:t>The first </a:t>
                </a:r>
                <a:r>
                  <a:rPr lang="en-US" sz="3200" b="1" i="1" dirty="0">
                    <a:solidFill>
                      <a:schemeClr val="tx2"/>
                    </a:solidFill>
                    <a:sym typeface="Symbol"/>
                  </a:rPr>
                  <a:t>p</a:t>
                </a:r>
                <a:r>
                  <a:rPr lang="en-US" sz="2800" b="1" dirty="0">
                    <a:solidFill>
                      <a:schemeClr val="tx2"/>
                    </a:solidFill>
                    <a:sym typeface="Symbol"/>
                  </a:rPr>
                  <a:t> singular triplets</a:t>
                </a:r>
              </a:p>
              <a:p>
                <a:r>
                  <a:rPr lang="en-US" sz="3200" b="1" i="1" dirty="0">
                    <a:solidFill>
                      <a:schemeClr val="tx2"/>
                    </a:solidFill>
                    <a:latin typeface="Cambria Math"/>
                    <a:sym typeface="Symbol"/>
                  </a:rPr>
                  <a:t>                          </a:t>
                </a:r>
                <a14:m>
                  <m:oMath xmlns:m="http://schemas.openxmlformats.org/officeDocument/2006/math">
                    <m:r>
                      <a:rPr lang="en-US" sz="3200" b="1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sym typeface="Symbol"/>
                      </a:rPr>
                      <m:t>𝐘</m:t>
                    </m:r>
                    <m:r>
                      <a:rPr lang="en-US" sz="3200" b="1" i="0" smtClean="0">
                        <a:solidFill>
                          <a:schemeClr val="tx2"/>
                        </a:solidFill>
                        <a:latin typeface="Cambria Math"/>
                        <a:sym typeface="Symbol"/>
                      </a:rPr>
                      <m:t>𝐩</m:t>
                    </m:r>
                    <m:r>
                      <a:rPr lang="en-US" sz="3200" b="1" i="1">
                        <a:solidFill>
                          <a:schemeClr val="tx2"/>
                        </a:solidFill>
                        <a:latin typeface="Cambria Math"/>
                        <a:sym typeface="Symbol"/>
                      </a:rPr>
                      <m:t>=</m:t>
                    </m:r>
                    <m:r>
                      <m:rPr>
                        <m:nor/>
                      </m:rPr>
                      <a:rPr lang="en-US" sz="3200" b="1" i="1" dirty="0">
                        <a:solidFill>
                          <a:schemeClr val="tx2"/>
                        </a:solidFill>
                        <a:sym typeface="Symbol"/>
                      </a:rPr>
                      <m:t></m:t>
                    </m:r>
                    <m:r>
                      <m:rPr>
                        <m:nor/>
                      </m:rPr>
                      <a:rPr lang="en-US" sz="3200" b="1" i="1" baseline="-25000" dirty="0">
                        <a:solidFill>
                          <a:schemeClr val="tx2"/>
                        </a:solidFill>
                        <a:sym typeface="Symbol"/>
                      </a:rPr>
                      <m:t>1</m:t>
                    </m:r>
                    <m:r>
                      <m:rPr>
                        <m:nor/>
                      </m:rPr>
                      <a:rPr lang="en-US" sz="3200" b="1" i="1" dirty="0">
                        <a:solidFill>
                          <a:schemeClr val="tx2"/>
                        </a:solidFill>
                        <a:sym typeface="Symbol"/>
                      </a:rPr>
                      <m:t>z</m:t>
                    </m:r>
                    <m:r>
                      <m:rPr>
                        <m:nor/>
                      </m:rPr>
                      <a:rPr lang="en-US" sz="3200" b="1" i="1" baseline="-25000" dirty="0">
                        <a:solidFill>
                          <a:schemeClr val="tx2"/>
                        </a:solidFill>
                        <a:sym typeface="Symbol"/>
                      </a:rPr>
                      <m:t>1</m:t>
                    </m:r>
                    <m:r>
                      <m:rPr>
                        <m:nor/>
                      </m:rPr>
                      <a:rPr lang="en-US" sz="3200" b="1" i="1" dirty="0">
                        <a:solidFill>
                          <a:schemeClr val="tx2"/>
                        </a:solidFill>
                        <a:sym typeface="Symbol"/>
                      </a:rPr>
                      <m:t>c</m:t>
                    </m:r>
                    <m:r>
                      <m:rPr>
                        <m:nor/>
                      </m:rPr>
                      <a:rPr lang="en-US" sz="3200" b="1" i="1" baseline="-25000" dirty="0">
                        <a:solidFill>
                          <a:schemeClr val="tx2"/>
                        </a:solidFill>
                        <a:sym typeface="Symbol"/>
                      </a:rPr>
                      <m:t>1</m:t>
                    </m:r>
                    <m:r>
                      <m:rPr>
                        <m:nor/>
                      </m:rPr>
                      <a:rPr lang="en-US" sz="3200" b="1" baseline="30000" dirty="0">
                        <a:solidFill>
                          <a:schemeClr val="tx2"/>
                        </a:solidFill>
                        <a:sym typeface="Symbol"/>
                      </a:rPr>
                      <m:t>T</m:t>
                    </m:r>
                    <m:r>
                      <m:rPr>
                        <m:nor/>
                      </m:rPr>
                      <a:rPr lang="en-US" sz="3200" b="1" i="1" dirty="0">
                        <a:solidFill>
                          <a:schemeClr val="tx2"/>
                        </a:solidFill>
                        <a:sym typeface="Symbol"/>
                      </a:rPr>
                      <m:t>+</m:t>
                    </m:r>
                    <m:r>
                      <m:rPr>
                        <m:nor/>
                      </m:rPr>
                      <a:rPr lang="en-US" sz="3200" b="1" i="1" baseline="-25000" dirty="0">
                        <a:solidFill>
                          <a:schemeClr val="tx2"/>
                        </a:solidFill>
                        <a:sym typeface="Symbol"/>
                      </a:rPr>
                      <m:t>2</m:t>
                    </m:r>
                    <m:r>
                      <m:rPr>
                        <m:nor/>
                      </m:rPr>
                      <a:rPr lang="en-US" sz="3200" b="1" i="1" dirty="0">
                        <a:solidFill>
                          <a:schemeClr val="tx2"/>
                        </a:solidFill>
                        <a:sym typeface="Symbol"/>
                      </a:rPr>
                      <m:t>z</m:t>
                    </m:r>
                    <m:r>
                      <m:rPr>
                        <m:nor/>
                      </m:rPr>
                      <a:rPr lang="en-US" sz="3200" b="1" i="1" baseline="-25000" dirty="0">
                        <a:solidFill>
                          <a:schemeClr val="tx2"/>
                        </a:solidFill>
                        <a:sym typeface="Symbol"/>
                      </a:rPr>
                      <m:t>2</m:t>
                    </m:r>
                    <m:r>
                      <m:rPr>
                        <m:nor/>
                      </m:rPr>
                      <a:rPr lang="en-US" sz="3200" b="1" i="1" dirty="0">
                        <a:solidFill>
                          <a:schemeClr val="tx2"/>
                        </a:solidFill>
                        <a:sym typeface="Symbol"/>
                      </a:rPr>
                      <m:t>c</m:t>
                    </m:r>
                    <m:r>
                      <m:rPr>
                        <m:nor/>
                      </m:rPr>
                      <a:rPr lang="en-US" sz="3200" b="1" i="1" baseline="-25000" dirty="0">
                        <a:solidFill>
                          <a:schemeClr val="tx2"/>
                        </a:solidFill>
                        <a:sym typeface="Symbol"/>
                      </a:rPr>
                      <m:t>2</m:t>
                    </m:r>
                    <m:r>
                      <m:rPr>
                        <m:nor/>
                      </m:rPr>
                      <a:rPr lang="en-US" sz="3200" b="1" baseline="30000" dirty="0">
                        <a:solidFill>
                          <a:schemeClr val="tx2"/>
                        </a:solidFill>
                        <a:sym typeface="Symbol"/>
                      </a:rPr>
                      <m:t>T</m:t>
                    </m:r>
                    <m:r>
                      <m:rPr>
                        <m:nor/>
                      </m:rPr>
                      <a:rPr lang="en-US" sz="3200" b="1" i="1" dirty="0">
                        <a:solidFill>
                          <a:schemeClr val="tx2"/>
                        </a:solidFill>
                        <a:sym typeface="Symbol"/>
                      </a:rPr>
                      <m:t>+</m:t>
                    </m:r>
                    <m:r>
                      <a:rPr lang="en-US" sz="3200" b="1" i="1" dirty="0">
                        <a:solidFill>
                          <a:schemeClr val="tx2"/>
                        </a:solidFill>
                        <a:latin typeface="Cambria Math"/>
                        <a:sym typeface="Symbol"/>
                      </a:rPr>
                      <m:t>…</m:t>
                    </m:r>
                    <m:r>
                      <m:rPr>
                        <m:nor/>
                      </m:rPr>
                      <a:rPr lang="en-US" sz="3200" b="1" i="1" dirty="0">
                        <a:solidFill>
                          <a:schemeClr val="tx2"/>
                        </a:solidFill>
                        <a:sym typeface="Symbol"/>
                      </a:rPr>
                      <m:t></m:t>
                    </m:r>
                    <m:r>
                      <m:rPr>
                        <m:nor/>
                      </m:rPr>
                      <a:rPr lang="en-US" sz="3200" b="1" i="1" baseline="-25000" dirty="0" smtClean="0">
                        <a:solidFill>
                          <a:schemeClr val="tx2"/>
                        </a:solidFill>
                        <a:sym typeface="Symbol"/>
                      </a:rPr>
                      <m:t>p</m:t>
                    </m:r>
                    <m:r>
                      <m:rPr>
                        <m:nor/>
                      </m:rPr>
                      <a:rPr lang="en-US" sz="3200" b="1" i="1" dirty="0">
                        <a:solidFill>
                          <a:schemeClr val="tx2"/>
                        </a:solidFill>
                        <a:sym typeface="Symbol"/>
                      </a:rPr>
                      <m:t>z</m:t>
                    </m:r>
                    <m:r>
                      <m:rPr>
                        <m:nor/>
                      </m:rPr>
                      <a:rPr lang="en-US" sz="3200" b="1" i="1" baseline="-25000" dirty="0" smtClean="0">
                        <a:solidFill>
                          <a:schemeClr val="tx2"/>
                        </a:solidFill>
                        <a:sym typeface="Symbol"/>
                      </a:rPr>
                      <m:t>p</m:t>
                    </m:r>
                    <m:r>
                      <m:rPr>
                        <m:nor/>
                      </m:rPr>
                      <a:rPr lang="en-US" sz="3200" b="1" i="1" dirty="0">
                        <a:solidFill>
                          <a:schemeClr val="tx2"/>
                        </a:solidFill>
                        <a:sym typeface="Symbol"/>
                      </a:rPr>
                      <m:t>c</m:t>
                    </m:r>
                    <m:r>
                      <m:rPr>
                        <m:nor/>
                      </m:rPr>
                      <a:rPr lang="en-US" sz="3200" b="1" i="1" baseline="-25000" dirty="0" smtClean="0">
                        <a:solidFill>
                          <a:schemeClr val="tx2"/>
                        </a:solidFill>
                        <a:sym typeface="Symbol"/>
                      </a:rPr>
                      <m:t>p</m:t>
                    </m:r>
                    <m:r>
                      <m:rPr>
                        <m:nor/>
                      </m:rPr>
                      <a:rPr lang="en-US" sz="3200" b="1" baseline="30000" dirty="0">
                        <a:solidFill>
                          <a:schemeClr val="tx2"/>
                        </a:solidFill>
                        <a:sym typeface="Symbol"/>
                      </a:rPr>
                      <m:t>T</m:t>
                    </m:r>
                  </m:oMath>
                </a14:m>
                <a:endParaRPr lang="en-US" sz="3200" b="1" dirty="0">
                  <a:solidFill>
                    <a:schemeClr val="tx2"/>
                  </a:solidFill>
                  <a:sym typeface="Symbol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08720"/>
                <a:ext cx="9144000" cy="5418215"/>
              </a:xfrm>
              <a:prstGeom prst="rect">
                <a:avLst/>
              </a:prstGeom>
              <a:blipFill>
                <a:blip r:embed="rId3"/>
                <a:stretch>
                  <a:fillRect t="-146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30589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     </a:t>
            </a:r>
            <a:r>
              <a:rPr lang="ru-RU" sz="3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Сингулярное разложение </a:t>
            </a:r>
            <a:br>
              <a:rPr lang="en-US" sz="3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</a:br>
            <a:r>
              <a:rPr lang="en-US" sz="3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        SVD: Approximation,  2</a:t>
            </a:r>
            <a:endParaRPr lang="ru-RU" sz="3200" dirty="0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Bac_DA_2024_5</a:t>
            </a:r>
            <a:endParaRPr lang="ru-RU" dirty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9DDFB-12AC-4EDF-912F-3F233AE9D7E0}" type="slidenum">
              <a:rPr lang="ru-RU" smtClean="0"/>
              <a:pPr/>
              <a:t>21</a:t>
            </a:fld>
            <a:endParaRPr lang="ru-RU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0" y="908720"/>
                <a:ext cx="9144000" cy="63453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3200" b="1" i="1" dirty="0">
                  <a:solidFill>
                    <a:schemeClr val="tx2"/>
                  </a:solidFill>
                  <a:sym typeface="Symbol"/>
                </a:endParaRPr>
              </a:p>
              <a:p>
                <a:r>
                  <a:rPr lang="en-US" sz="3200" b="1" dirty="0">
                    <a:sym typeface="Symbol"/>
                  </a:rPr>
                  <a:t>      SVD:</a:t>
                </a:r>
                <a:r>
                  <a:rPr lang="en-US" sz="3200" b="1" dirty="0">
                    <a:solidFill>
                      <a:schemeClr val="tx2"/>
                    </a:solidFill>
                    <a:sym typeface="Symbol"/>
                  </a:rPr>
                  <a:t>     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sym typeface="Symbol"/>
                      </a:rPr>
                      <m:t>𝒀</m:t>
                    </m:r>
                    <m:r>
                      <a:rPr lang="en-US" sz="3200" b="1" i="1" smtClean="0">
                        <a:solidFill>
                          <a:schemeClr val="tx2"/>
                        </a:solidFill>
                        <a:latin typeface="Cambria Math"/>
                        <a:sym typeface="Symbol"/>
                      </a:rPr>
                      <m:t>=</m:t>
                    </m:r>
                    <m:r>
                      <m:rPr>
                        <m:nor/>
                      </m:rPr>
                      <a:rPr lang="en-US" sz="3200" b="1" i="1" dirty="0">
                        <a:solidFill>
                          <a:schemeClr val="tx2"/>
                        </a:solidFill>
                        <a:sym typeface="Symbol"/>
                      </a:rPr>
                      <m:t></m:t>
                    </m:r>
                    <m:r>
                      <m:rPr>
                        <m:nor/>
                      </m:rPr>
                      <a:rPr lang="en-US" sz="3200" b="1" i="1" baseline="-25000" dirty="0" smtClean="0">
                        <a:solidFill>
                          <a:schemeClr val="tx2"/>
                        </a:solidFill>
                        <a:sym typeface="Symbol"/>
                      </a:rPr>
                      <m:t>1</m:t>
                    </m:r>
                    <m:r>
                      <m:rPr>
                        <m:nor/>
                      </m:rPr>
                      <a:rPr lang="en-US" sz="3200" b="1" i="1" dirty="0" smtClean="0">
                        <a:solidFill>
                          <a:schemeClr val="tx2"/>
                        </a:solidFill>
                        <a:sym typeface="Symbol"/>
                      </a:rPr>
                      <m:t>z</m:t>
                    </m:r>
                    <m:r>
                      <m:rPr>
                        <m:nor/>
                      </m:rPr>
                      <a:rPr lang="en-US" sz="3200" b="1" i="1" baseline="-25000" dirty="0">
                        <a:solidFill>
                          <a:schemeClr val="tx2"/>
                        </a:solidFill>
                        <a:sym typeface="Symbol"/>
                      </a:rPr>
                      <m:t>1</m:t>
                    </m:r>
                    <m:r>
                      <m:rPr>
                        <m:nor/>
                      </m:rPr>
                      <a:rPr lang="en-US" sz="3200" b="1" i="1" dirty="0" smtClean="0">
                        <a:solidFill>
                          <a:schemeClr val="tx2"/>
                        </a:solidFill>
                        <a:sym typeface="Symbol"/>
                      </a:rPr>
                      <m:t>c</m:t>
                    </m:r>
                    <m:r>
                      <m:rPr>
                        <m:nor/>
                      </m:rPr>
                      <a:rPr lang="en-US" sz="3200" b="1" i="1" baseline="-25000" dirty="0">
                        <a:solidFill>
                          <a:schemeClr val="tx2"/>
                        </a:solidFill>
                        <a:sym typeface="Symbol"/>
                      </a:rPr>
                      <m:t>1</m:t>
                    </m:r>
                    <m:r>
                      <m:rPr>
                        <m:nor/>
                      </m:rPr>
                      <a:rPr lang="en-US" sz="3200" b="1" baseline="30000" dirty="0">
                        <a:solidFill>
                          <a:schemeClr val="tx2"/>
                        </a:solidFill>
                        <a:sym typeface="Symbol"/>
                      </a:rPr>
                      <m:t>T</m:t>
                    </m:r>
                    <m:r>
                      <m:rPr>
                        <m:nor/>
                      </m:rPr>
                      <a:rPr lang="en-US" sz="3200" b="1" i="1" dirty="0" smtClean="0">
                        <a:solidFill>
                          <a:schemeClr val="tx2"/>
                        </a:solidFill>
                        <a:sym typeface="Symbol"/>
                      </a:rPr>
                      <m:t>+</m:t>
                    </m:r>
                    <m:r>
                      <m:rPr>
                        <m:nor/>
                      </m:rPr>
                      <a:rPr lang="en-US" sz="3200" b="1" i="1" dirty="0">
                        <a:solidFill>
                          <a:schemeClr val="tx2"/>
                        </a:solidFill>
                        <a:sym typeface="Symbol"/>
                      </a:rPr>
                      <m:t></m:t>
                    </m:r>
                    <m:r>
                      <m:rPr>
                        <m:nor/>
                      </m:rPr>
                      <a:rPr lang="en-US" sz="3200" b="1" i="1" baseline="-25000" dirty="0" smtClean="0">
                        <a:solidFill>
                          <a:schemeClr val="tx2"/>
                        </a:solidFill>
                        <a:sym typeface="Symbol"/>
                      </a:rPr>
                      <m:t>2</m:t>
                    </m:r>
                    <m:r>
                      <m:rPr>
                        <m:nor/>
                      </m:rPr>
                      <a:rPr lang="en-US" sz="3200" b="1" i="1" dirty="0" smtClean="0">
                        <a:solidFill>
                          <a:schemeClr val="tx2"/>
                        </a:solidFill>
                        <a:sym typeface="Symbol"/>
                      </a:rPr>
                      <m:t>z</m:t>
                    </m:r>
                    <m:r>
                      <m:rPr>
                        <m:nor/>
                      </m:rPr>
                      <a:rPr lang="en-US" sz="3200" b="1" i="1" baseline="-25000" dirty="0">
                        <a:solidFill>
                          <a:schemeClr val="tx2"/>
                        </a:solidFill>
                        <a:sym typeface="Symbol"/>
                      </a:rPr>
                      <m:t>2</m:t>
                    </m:r>
                    <m:r>
                      <m:rPr>
                        <m:nor/>
                      </m:rPr>
                      <a:rPr lang="en-US" sz="3200" b="1" i="1" dirty="0" smtClean="0">
                        <a:solidFill>
                          <a:schemeClr val="tx2"/>
                        </a:solidFill>
                        <a:sym typeface="Symbol"/>
                      </a:rPr>
                      <m:t>c</m:t>
                    </m:r>
                    <m:r>
                      <m:rPr>
                        <m:nor/>
                      </m:rPr>
                      <a:rPr lang="en-US" sz="3200" b="1" i="1" baseline="-25000" dirty="0">
                        <a:solidFill>
                          <a:schemeClr val="tx2"/>
                        </a:solidFill>
                        <a:sym typeface="Symbol"/>
                      </a:rPr>
                      <m:t>2</m:t>
                    </m:r>
                    <m:r>
                      <m:rPr>
                        <m:nor/>
                      </m:rPr>
                      <a:rPr lang="en-US" sz="3200" b="1" baseline="30000" dirty="0">
                        <a:solidFill>
                          <a:schemeClr val="tx2"/>
                        </a:solidFill>
                        <a:sym typeface="Symbol"/>
                      </a:rPr>
                      <m:t>T</m:t>
                    </m:r>
                    <m:r>
                      <m:rPr>
                        <m:nor/>
                      </m:rPr>
                      <a:rPr lang="en-US" sz="3200" b="1" i="1" dirty="0" smtClean="0">
                        <a:solidFill>
                          <a:schemeClr val="tx2"/>
                        </a:solidFill>
                        <a:sym typeface="Symbol"/>
                      </a:rPr>
                      <m:t>+</m:t>
                    </m:r>
                    <m:r>
                      <a:rPr lang="en-US" sz="3200" b="1" i="1" dirty="0" smtClean="0">
                        <a:solidFill>
                          <a:schemeClr val="tx2"/>
                        </a:solidFill>
                        <a:latin typeface="Cambria Math"/>
                        <a:sym typeface="Symbol"/>
                      </a:rPr>
                      <m:t>…</m:t>
                    </m:r>
                    <m:r>
                      <m:rPr>
                        <m:nor/>
                      </m:rPr>
                      <a:rPr lang="en-US" sz="3200" b="1" i="1" dirty="0">
                        <a:solidFill>
                          <a:schemeClr val="tx2"/>
                        </a:solidFill>
                        <a:sym typeface="Symbol"/>
                      </a:rPr>
                      <m:t></m:t>
                    </m:r>
                    <m:r>
                      <m:rPr>
                        <m:nor/>
                      </m:rPr>
                      <a:rPr lang="en-US" sz="3200" b="1" i="1" baseline="-25000" dirty="0" smtClean="0">
                        <a:solidFill>
                          <a:schemeClr val="tx2"/>
                        </a:solidFill>
                        <a:sym typeface="Symbol"/>
                      </a:rPr>
                      <m:t>r</m:t>
                    </m:r>
                    <m:r>
                      <m:rPr>
                        <m:nor/>
                      </m:rPr>
                      <a:rPr lang="en-US" sz="3200" b="1" i="1" dirty="0" smtClean="0">
                        <a:solidFill>
                          <a:schemeClr val="tx2"/>
                        </a:solidFill>
                        <a:sym typeface="Symbol"/>
                      </a:rPr>
                      <m:t>z</m:t>
                    </m:r>
                    <m:r>
                      <m:rPr>
                        <m:nor/>
                      </m:rPr>
                      <a:rPr lang="en-US" sz="3200" b="1" i="1" baseline="-25000" dirty="0" smtClean="0">
                        <a:solidFill>
                          <a:schemeClr val="tx2"/>
                        </a:solidFill>
                        <a:sym typeface="Symbol"/>
                      </a:rPr>
                      <m:t>r</m:t>
                    </m:r>
                    <m:r>
                      <m:rPr>
                        <m:nor/>
                      </m:rPr>
                      <a:rPr lang="en-US" sz="3200" b="1" i="1" dirty="0">
                        <a:solidFill>
                          <a:schemeClr val="tx2"/>
                        </a:solidFill>
                        <a:sym typeface="Symbol"/>
                      </a:rPr>
                      <m:t>c</m:t>
                    </m:r>
                    <m:r>
                      <m:rPr>
                        <m:nor/>
                      </m:rPr>
                      <a:rPr lang="en-US" sz="3200" b="1" i="1" baseline="-25000" dirty="0" smtClean="0">
                        <a:solidFill>
                          <a:schemeClr val="tx2"/>
                        </a:solidFill>
                        <a:sym typeface="Symbol"/>
                      </a:rPr>
                      <m:t>r</m:t>
                    </m:r>
                  </m:oMath>
                </a14:m>
                <a:r>
                  <a:rPr lang="en-US" sz="3200" b="1" baseline="30000" dirty="0">
                    <a:solidFill>
                      <a:schemeClr val="tx2"/>
                    </a:solidFill>
                    <a:sym typeface="Symbol"/>
                  </a:rPr>
                  <a:t>T</a:t>
                </a:r>
                <a:endParaRPr lang="en-US" sz="3200" b="1" dirty="0">
                  <a:solidFill>
                    <a:schemeClr val="tx2"/>
                  </a:solidFill>
                  <a:sym typeface="Symbol"/>
                </a:endParaRPr>
              </a:p>
              <a:p>
                <a:r>
                  <a:rPr lang="en-US" sz="2800" b="1" dirty="0">
                    <a:sym typeface="Symbol"/>
                  </a:rPr>
                  <a:t>     (</a:t>
                </a:r>
                <a:r>
                  <a:rPr lang="en-US" sz="2800" b="1" dirty="0" err="1">
                    <a:sym typeface="Symbol"/>
                  </a:rPr>
                  <a:t>i</a:t>
                </a:r>
                <a:r>
                  <a:rPr lang="en-US" sz="2800" b="1" dirty="0">
                    <a:sym typeface="Symbol"/>
                  </a:rPr>
                  <a:t>)    Matrix of first </a:t>
                </a:r>
                <a:r>
                  <a:rPr lang="en-US" sz="2800" b="1" i="1" dirty="0">
                    <a:sym typeface="Symbol"/>
                  </a:rPr>
                  <a:t>p</a:t>
                </a:r>
                <a:r>
                  <a:rPr lang="en-US" sz="2800" b="1" dirty="0">
                    <a:sym typeface="Symbol"/>
                  </a:rPr>
                  <a:t> singular triplets</a:t>
                </a:r>
              </a:p>
              <a:p>
                <a:r>
                  <a:rPr lang="en-US" sz="2800" b="1" i="1" dirty="0">
                    <a:solidFill>
                      <a:schemeClr val="tx2"/>
                    </a:solidFill>
                    <a:latin typeface="Cambria Math"/>
                    <a:sym typeface="Symbol"/>
                  </a:rPr>
                  <a:t>                         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sym typeface="Symbol"/>
                      </a:rPr>
                      <m:t>𝒀</m:t>
                    </m:r>
                    <m:r>
                      <a:rPr lang="en-US" sz="2800" b="1" i="1">
                        <a:solidFill>
                          <a:schemeClr val="tx2"/>
                        </a:solidFill>
                        <a:latin typeface="Cambria Math"/>
                        <a:sym typeface="Symbol"/>
                      </a:rPr>
                      <m:t>𝒑</m:t>
                    </m:r>
                    <m:r>
                      <a:rPr lang="en-US" sz="2800" b="1" i="1">
                        <a:solidFill>
                          <a:schemeClr val="tx2"/>
                        </a:solidFill>
                        <a:latin typeface="Cambria Math"/>
                        <a:sym typeface="Symbol"/>
                      </a:rPr>
                      <m:t>=</m:t>
                    </m:r>
                    <m:r>
                      <m:rPr>
                        <m:nor/>
                      </m:rPr>
                      <a:rPr lang="en-US" sz="2800" b="1" i="1" dirty="0">
                        <a:solidFill>
                          <a:schemeClr val="tx2"/>
                        </a:solidFill>
                        <a:sym typeface="Symbol"/>
                      </a:rPr>
                      <m:t></m:t>
                    </m:r>
                    <m:r>
                      <m:rPr>
                        <m:nor/>
                      </m:rPr>
                      <a:rPr lang="en-US" sz="2800" b="1" i="1" baseline="-25000" dirty="0">
                        <a:solidFill>
                          <a:schemeClr val="tx2"/>
                        </a:solidFill>
                        <a:sym typeface="Symbol"/>
                      </a:rPr>
                      <m:t>1</m:t>
                    </m:r>
                    <m:r>
                      <m:rPr>
                        <m:nor/>
                      </m:rPr>
                      <a:rPr lang="en-US" sz="2800" b="1" i="1" dirty="0">
                        <a:solidFill>
                          <a:schemeClr val="tx2"/>
                        </a:solidFill>
                        <a:sym typeface="Symbol"/>
                      </a:rPr>
                      <m:t>z</m:t>
                    </m:r>
                    <m:r>
                      <m:rPr>
                        <m:nor/>
                      </m:rPr>
                      <a:rPr lang="en-US" sz="2800" b="1" i="1" baseline="-25000" dirty="0">
                        <a:solidFill>
                          <a:schemeClr val="tx2"/>
                        </a:solidFill>
                        <a:sym typeface="Symbol"/>
                      </a:rPr>
                      <m:t>1</m:t>
                    </m:r>
                    <m:r>
                      <m:rPr>
                        <m:nor/>
                      </m:rPr>
                      <a:rPr lang="en-US" sz="2800" b="1" i="1" dirty="0">
                        <a:solidFill>
                          <a:schemeClr val="tx2"/>
                        </a:solidFill>
                        <a:sym typeface="Symbol"/>
                      </a:rPr>
                      <m:t>c</m:t>
                    </m:r>
                    <m:r>
                      <m:rPr>
                        <m:nor/>
                      </m:rPr>
                      <a:rPr lang="en-US" sz="2800" b="1" i="1" baseline="-25000" dirty="0">
                        <a:solidFill>
                          <a:schemeClr val="tx2"/>
                        </a:solidFill>
                        <a:sym typeface="Symbol"/>
                      </a:rPr>
                      <m:t>1</m:t>
                    </m:r>
                    <m:r>
                      <m:rPr>
                        <m:nor/>
                      </m:rPr>
                      <a:rPr lang="en-US" sz="2800" b="1" baseline="30000" dirty="0">
                        <a:solidFill>
                          <a:schemeClr val="tx2"/>
                        </a:solidFill>
                        <a:sym typeface="Symbol"/>
                      </a:rPr>
                      <m:t>T</m:t>
                    </m:r>
                    <m:r>
                      <m:rPr>
                        <m:nor/>
                      </m:rPr>
                      <a:rPr lang="en-US" sz="2800" b="1" i="1" dirty="0">
                        <a:solidFill>
                          <a:schemeClr val="tx2"/>
                        </a:solidFill>
                        <a:sym typeface="Symbol"/>
                      </a:rPr>
                      <m:t>+</m:t>
                    </m:r>
                    <m:r>
                      <m:rPr>
                        <m:nor/>
                      </m:rPr>
                      <a:rPr lang="en-US" sz="2800" b="1" i="1" baseline="-25000" dirty="0">
                        <a:solidFill>
                          <a:schemeClr val="tx2"/>
                        </a:solidFill>
                        <a:sym typeface="Symbol"/>
                      </a:rPr>
                      <m:t>2</m:t>
                    </m:r>
                    <m:r>
                      <m:rPr>
                        <m:nor/>
                      </m:rPr>
                      <a:rPr lang="en-US" sz="2800" b="1" i="1" dirty="0">
                        <a:solidFill>
                          <a:schemeClr val="tx2"/>
                        </a:solidFill>
                        <a:sym typeface="Symbol"/>
                      </a:rPr>
                      <m:t>z</m:t>
                    </m:r>
                    <m:r>
                      <m:rPr>
                        <m:nor/>
                      </m:rPr>
                      <a:rPr lang="en-US" sz="2800" b="1" i="1" baseline="-25000" dirty="0">
                        <a:solidFill>
                          <a:schemeClr val="tx2"/>
                        </a:solidFill>
                        <a:sym typeface="Symbol"/>
                      </a:rPr>
                      <m:t>2</m:t>
                    </m:r>
                    <m:r>
                      <m:rPr>
                        <m:nor/>
                      </m:rPr>
                      <a:rPr lang="en-US" sz="2800" b="1" i="1" dirty="0">
                        <a:solidFill>
                          <a:schemeClr val="tx2"/>
                        </a:solidFill>
                        <a:sym typeface="Symbol"/>
                      </a:rPr>
                      <m:t>c</m:t>
                    </m:r>
                    <m:r>
                      <m:rPr>
                        <m:nor/>
                      </m:rPr>
                      <a:rPr lang="en-US" sz="2800" b="1" i="1" baseline="-25000" dirty="0">
                        <a:solidFill>
                          <a:schemeClr val="tx2"/>
                        </a:solidFill>
                        <a:sym typeface="Symbol"/>
                      </a:rPr>
                      <m:t>2</m:t>
                    </m:r>
                    <m:r>
                      <m:rPr>
                        <m:nor/>
                      </m:rPr>
                      <a:rPr lang="en-US" sz="2800" b="1" baseline="30000" dirty="0">
                        <a:solidFill>
                          <a:schemeClr val="tx2"/>
                        </a:solidFill>
                        <a:sym typeface="Symbol"/>
                      </a:rPr>
                      <m:t>T</m:t>
                    </m:r>
                    <m:r>
                      <m:rPr>
                        <m:nor/>
                      </m:rPr>
                      <a:rPr lang="en-US" sz="2800" b="1" i="1" dirty="0">
                        <a:solidFill>
                          <a:schemeClr val="tx2"/>
                        </a:solidFill>
                        <a:sym typeface="Symbol"/>
                      </a:rPr>
                      <m:t>+</m:t>
                    </m:r>
                    <m:r>
                      <a:rPr lang="en-US" sz="2800" b="1" i="1" dirty="0">
                        <a:solidFill>
                          <a:schemeClr val="tx2"/>
                        </a:solidFill>
                        <a:latin typeface="Cambria Math"/>
                        <a:sym typeface="Symbol"/>
                      </a:rPr>
                      <m:t>…</m:t>
                    </m:r>
                    <m:r>
                      <m:rPr>
                        <m:nor/>
                      </m:rPr>
                      <a:rPr lang="en-US" sz="2800" b="1" i="1" dirty="0">
                        <a:solidFill>
                          <a:schemeClr val="tx2"/>
                        </a:solidFill>
                        <a:sym typeface="Symbol"/>
                      </a:rPr>
                      <m:t></m:t>
                    </m:r>
                    <m:r>
                      <m:rPr>
                        <m:nor/>
                      </m:rPr>
                      <a:rPr lang="en-US" sz="2800" b="1" i="1" baseline="-25000" dirty="0">
                        <a:solidFill>
                          <a:schemeClr val="tx2"/>
                        </a:solidFill>
                        <a:sym typeface="Symbol"/>
                      </a:rPr>
                      <m:t>p</m:t>
                    </m:r>
                    <m:r>
                      <m:rPr>
                        <m:nor/>
                      </m:rPr>
                      <a:rPr lang="en-US" sz="2800" b="1" i="1" dirty="0">
                        <a:solidFill>
                          <a:schemeClr val="tx2"/>
                        </a:solidFill>
                        <a:sym typeface="Symbol"/>
                      </a:rPr>
                      <m:t>z</m:t>
                    </m:r>
                    <m:r>
                      <m:rPr>
                        <m:nor/>
                      </m:rPr>
                      <a:rPr lang="en-US" sz="2800" b="1" i="1" baseline="-25000" dirty="0">
                        <a:solidFill>
                          <a:schemeClr val="tx2"/>
                        </a:solidFill>
                        <a:sym typeface="Symbol"/>
                      </a:rPr>
                      <m:t>p</m:t>
                    </m:r>
                    <m:r>
                      <m:rPr>
                        <m:nor/>
                      </m:rPr>
                      <a:rPr lang="en-US" sz="2800" b="1" i="1" dirty="0">
                        <a:solidFill>
                          <a:schemeClr val="tx2"/>
                        </a:solidFill>
                        <a:sym typeface="Symbol"/>
                      </a:rPr>
                      <m:t>c</m:t>
                    </m:r>
                    <m:r>
                      <m:rPr>
                        <m:nor/>
                      </m:rPr>
                      <a:rPr lang="en-US" sz="2800" b="1" i="1" baseline="-25000" dirty="0">
                        <a:solidFill>
                          <a:schemeClr val="tx2"/>
                        </a:solidFill>
                        <a:sym typeface="Symbol"/>
                      </a:rPr>
                      <m:t>p</m:t>
                    </m:r>
                  </m:oMath>
                </a14:m>
                <a:r>
                  <a:rPr lang="en-US" sz="2800" b="1" baseline="30000" dirty="0">
                    <a:solidFill>
                      <a:schemeClr val="tx2"/>
                    </a:solidFill>
                    <a:sym typeface="Symbol"/>
                  </a:rPr>
                  <a:t>T</a:t>
                </a:r>
                <a:r>
                  <a:rPr lang="en-US" sz="2800" b="1" dirty="0">
                    <a:solidFill>
                      <a:schemeClr val="tx2"/>
                    </a:solidFill>
                    <a:sym typeface="Symbol"/>
                  </a:rPr>
                  <a:t>, </a:t>
                </a:r>
                <a:r>
                  <a:rPr lang="en-US" sz="2800" b="1" i="1" dirty="0">
                    <a:sym typeface="Symbol"/>
                  </a:rPr>
                  <a:t>p &lt; r</a:t>
                </a:r>
              </a:p>
              <a:p>
                <a:r>
                  <a:rPr lang="en-US" sz="2800" b="1" dirty="0">
                    <a:sym typeface="Symbol"/>
                  </a:rPr>
                  <a:t>       minimizes the sum-of-squares difference</a:t>
                </a:r>
              </a:p>
              <a:p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sym typeface="Symbol"/>
                      </a:rPr>
                      <m:t>               </m:t>
                    </m:r>
                    <m:sSup>
                      <m:sSupPr>
                        <m:ctrlPr>
                          <a:rPr lang="en-US" sz="28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8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sym typeface="Symbol"/>
                              </a:rPr>
                            </m:ctrlPr>
                          </m:dPr>
                          <m:e>
                            <m:r>
                              <a:rPr lang="en-US" sz="28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sym typeface="Symbol"/>
                              </a:rPr>
                              <m:t>𝒀</m:t>
                            </m:r>
                            <m:r>
                              <a:rPr lang="en-US" sz="2800" b="1" i="1">
                                <a:solidFill>
                                  <a:schemeClr val="tx2"/>
                                </a:solidFill>
                                <a:latin typeface="Cambria Math"/>
                                <a:sym typeface="Symbol"/>
                              </a:rPr>
                              <m:t>−</m:t>
                            </m:r>
                            <m:r>
                              <a:rPr lang="en-US" sz="28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sym typeface="Symbol"/>
                              </a:rPr>
                              <m:t>𝒀</m:t>
                            </m:r>
                            <m:r>
                              <a:rPr lang="en-US" sz="2800" b="1" i="1">
                                <a:solidFill>
                                  <a:schemeClr val="tx2"/>
                                </a:solidFill>
                                <a:latin typeface="Cambria Math"/>
                                <a:sym typeface="Symbol"/>
                              </a:rPr>
                              <m:t>𝒑</m:t>
                            </m:r>
                          </m:e>
                        </m:d>
                      </m:e>
                      <m:sup>
                        <m:r>
                          <a:rPr lang="en-US" sz="2800" b="1" i="1" smtClean="0">
                            <a:solidFill>
                              <a:schemeClr val="tx2"/>
                            </a:solidFill>
                            <a:latin typeface="Cambria Math"/>
                            <a:sym typeface="Symbol"/>
                          </a:rPr>
                          <m:t>𝟐</m:t>
                        </m:r>
                      </m:sup>
                    </m:sSup>
                    <m:r>
                      <a:rPr lang="en-US" sz="2800" b="1" i="1" smtClean="0">
                        <a:solidFill>
                          <a:schemeClr val="tx2"/>
                        </a:solidFill>
                        <a:latin typeface="Cambria Math"/>
                        <a:sym typeface="Symbol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sz="28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800" b="1" i="1" smtClean="0">
                            <a:solidFill>
                              <a:schemeClr val="tx2"/>
                            </a:solidFill>
                            <a:latin typeface="Cambria Math"/>
                            <a:sym typeface="Symbol"/>
                          </a:rPr>
                          <m:t>𝒊</m:t>
                        </m:r>
                        <m:r>
                          <a:rPr lang="en-US" sz="2800" b="1" i="1" smtClean="0">
                            <a:solidFill>
                              <a:schemeClr val="tx2"/>
                            </a:solidFill>
                            <a:latin typeface="Cambria Math"/>
                            <a:sym typeface="Symbol"/>
                          </a:rPr>
                          <m:t>, </m:t>
                        </m:r>
                        <m:r>
                          <a:rPr lang="en-US" sz="2800" b="1" i="1" smtClean="0">
                            <a:solidFill>
                              <a:schemeClr val="tx2"/>
                            </a:solidFill>
                            <a:latin typeface="Cambria Math"/>
                            <a:sym typeface="Symbol"/>
                          </a:rPr>
                          <m:t>𝒗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8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sym typeface="Symbol"/>
                              </a:rPr>
                            </m:ctrlPr>
                          </m:sSupPr>
                          <m:e>
                            <m:r>
                              <a:rPr lang="en-US" sz="2800" b="1" i="1" smtClean="0">
                                <a:solidFill>
                                  <a:schemeClr val="tx2"/>
                                </a:solidFill>
                                <a:latin typeface="Cambria Math"/>
                                <a:sym typeface="Symbol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800" b="1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sym typeface="Symbol"/>
                                  </a:rPr>
                                </m:ctrlPr>
                              </m:sSubPr>
                              <m:e>
                                <m:r>
                                  <a:rPr lang="en-US" sz="2800" b="1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sym typeface="Symbol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sz="2800" b="1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sym typeface="Symbol"/>
                                  </a:rPr>
                                  <m:t>𝒊𝒗</m:t>
                                </m:r>
                              </m:sub>
                            </m:sSub>
                            <m:r>
                              <a:rPr lang="en-US" sz="2800" b="1" i="1" smtClean="0">
                                <a:solidFill>
                                  <a:schemeClr val="tx2"/>
                                </a:solidFill>
                                <a:latin typeface="Cambria Math"/>
                                <a:sym typeface="Symbol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8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sym typeface="Symbol"/>
                                  </a:rPr>
                                </m:ctrlPr>
                              </m:sSubPr>
                              <m:e>
                                <m:r>
                                  <a:rPr lang="en-US" sz="28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sym typeface="Symbol"/>
                                  </a:rPr>
                                  <m:t>𝒚</m:t>
                                </m:r>
                                <m:r>
                                  <a:rPr lang="en-US" sz="2800" b="1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sym typeface="Symbol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lang="en-US" sz="28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sym typeface="Symbol"/>
                                  </a:rPr>
                                  <m:t>𝒊𝒗</m:t>
                                </m:r>
                              </m:sub>
                            </m:sSub>
                            <m:r>
                              <a:rPr lang="en-US" sz="2800" b="1" i="1" smtClean="0">
                                <a:solidFill>
                                  <a:schemeClr val="tx2"/>
                                </a:solidFill>
                                <a:latin typeface="Cambria Math"/>
                                <a:sym typeface="Symbol"/>
                              </a:rPr>
                              <m:t>)</m:t>
                            </m:r>
                          </m:e>
                          <m:sup>
                            <m:r>
                              <a:rPr lang="en-US" sz="2800" b="1" i="1" smtClean="0">
                                <a:solidFill>
                                  <a:schemeClr val="tx2"/>
                                </a:solidFill>
                                <a:latin typeface="Cambria Math"/>
                                <a:sym typeface="Symbol"/>
                              </a:rPr>
                              <m:t>𝟐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800" b="1" i="1" dirty="0">
                    <a:solidFill>
                      <a:schemeClr val="tx2"/>
                    </a:solidFill>
                    <a:sym typeface="Symbol"/>
                  </a:rPr>
                  <a:t>  </a:t>
                </a:r>
              </a:p>
              <a:p>
                <a:r>
                  <a:rPr lang="en-US" sz="2800" b="1" i="1" dirty="0">
                    <a:solidFill>
                      <a:schemeClr val="tx2"/>
                    </a:solidFill>
                    <a:sym typeface="Symbol"/>
                  </a:rPr>
                  <a:t>       </a:t>
                </a:r>
                <a:r>
                  <a:rPr lang="en-US" sz="2800" b="1" dirty="0">
                    <a:sym typeface="Symbol"/>
                  </a:rPr>
                  <a:t>over all matrices of rank </a:t>
                </a:r>
                <a:r>
                  <a:rPr lang="en-US" sz="2800" b="1" i="1" dirty="0">
                    <a:solidFill>
                      <a:schemeClr val="tx2"/>
                    </a:solidFill>
                    <a:sym typeface="Symbol"/>
                  </a:rPr>
                  <a:t>p</a:t>
                </a:r>
              </a:p>
              <a:p>
                <a:r>
                  <a:rPr lang="en-US" sz="2800" b="1" dirty="0">
                    <a:solidFill>
                      <a:srgbClr val="C00000"/>
                    </a:solidFill>
                    <a:sym typeface="Symbol"/>
                  </a:rPr>
                  <a:t>     </a:t>
                </a:r>
                <a:r>
                  <a:rPr lang="en-US" sz="2800" b="1" dirty="0">
                    <a:sym typeface="Symbol"/>
                  </a:rPr>
                  <a:t>(ii)</a:t>
                </a:r>
                <a:r>
                  <a:rPr lang="en-US" sz="2800" b="1" dirty="0">
                    <a:solidFill>
                      <a:srgbClr val="C00000"/>
                    </a:solidFill>
                    <a:sym typeface="Symbol"/>
                  </a:rPr>
                  <a:t>              Data scatter decomposition</a:t>
                </a:r>
              </a:p>
              <a:p>
                <a:r>
                  <a:rPr lang="en-US" sz="2800" b="1" dirty="0">
                    <a:solidFill>
                      <a:schemeClr val="tx2"/>
                    </a:solidFill>
                    <a:sym typeface="Symbol"/>
                  </a:rPr>
                  <a:t>      </a:t>
                </a:r>
              </a:p>
              <a:p>
                <a:r>
                  <a:rPr lang="en-US" sz="2800" b="1" dirty="0">
                    <a:solidFill>
                      <a:schemeClr val="tx2"/>
                    </a:solidFill>
                    <a:sym typeface="Symbol"/>
                  </a:rPr>
                  <a:t>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36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sym typeface="Symbol"/>
                              </a:rPr>
                            </m:ctrlPr>
                          </m:dPr>
                          <m:e>
                            <m:r>
                              <a:rPr lang="en-US" sz="36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sym typeface="Symbol"/>
                              </a:rPr>
                              <m:t>𝒀</m:t>
                            </m:r>
                          </m:e>
                        </m:d>
                      </m:e>
                      <m:sup>
                        <m:r>
                          <a:rPr lang="en-US" sz="3600" b="1" i="1">
                            <a:solidFill>
                              <a:schemeClr val="tx2"/>
                            </a:solidFill>
                            <a:latin typeface="Cambria Math"/>
                            <a:sym typeface="Symbol"/>
                          </a:rPr>
                          <m:t>𝟐</m:t>
                        </m:r>
                      </m:sup>
                    </m:sSup>
                    <m:r>
                      <a:rPr lang="en-US" sz="3600" b="1" i="1" smtClean="0">
                        <a:solidFill>
                          <a:schemeClr val="tx2"/>
                        </a:solidFill>
                        <a:latin typeface="Cambria Math"/>
                        <a:sym typeface="Symbol"/>
                      </a:rPr>
                      <m:t>=</m:t>
                    </m:r>
                    <m:sSup>
                      <m:sSupPr>
                        <m:ctrlPr>
                          <a:rPr lang="en-US" sz="36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3600" b="1" i="1" dirty="0">
                            <a:solidFill>
                              <a:schemeClr val="tx2"/>
                            </a:solidFill>
                            <a:sym typeface="Symbol"/>
                          </a:rPr>
                          <m:t></m:t>
                        </m:r>
                        <m:r>
                          <m:rPr>
                            <m:nor/>
                          </m:rPr>
                          <a:rPr lang="en-US" sz="3600" b="1" i="1" baseline="-25000" dirty="0">
                            <a:solidFill>
                              <a:schemeClr val="tx2"/>
                            </a:solidFill>
                            <a:sym typeface="Symbol"/>
                          </a:rPr>
                          <m:t>1</m:t>
                        </m:r>
                      </m:e>
                      <m:sup>
                        <m:r>
                          <a:rPr lang="en-US" sz="3600" b="1" i="1" smtClean="0">
                            <a:solidFill>
                              <a:schemeClr val="tx2"/>
                            </a:solidFill>
                            <a:latin typeface="Cambria Math"/>
                            <a:sym typeface="Symbol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3600" b="1" dirty="0">
                    <a:solidFill>
                      <a:schemeClr val="tx2"/>
                    </a:solidFill>
                    <a:sym typeface="Symbol"/>
                  </a:rPr>
                  <a:t>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3600" b="1" i="1" dirty="0">
                            <a:solidFill>
                              <a:schemeClr val="tx2"/>
                            </a:solidFill>
                            <a:sym typeface="Symbol"/>
                          </a:rPr>
                          <m:t></m:t>
                        </m:r>
                        <m:r>
                          <m:rPr>
                            <m:nor/>
                          </m:rPr>
                          <a:rPr lang="en-US" sz="3600" b="1" i="1" baseline="-25000" dirty="0" smtClean="0">
                            <a:solidFill>
                              <a:schemeClr val="tx2"/>
                            </a:solidFill>
                            <a:sym typeface="Symbol"/>
                          </a:rPr>
                          <m:t>2</m:t>
                        </m:r>
                      </m:e>
                      <m:sup>
                        <m:r>
                          <a:rPr lang="en-US" sz="3600" b="1" i="1">
                            <a:solidFill>
                              <a:schemeClr val="tx2"/>
                            </a:solidFill>
                            <a:latin typeface="Cambria Math"/>
                            <a:sym typeface="Symbol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3600" b="1" i="1" dirty="0">
                    <a:solidFill>
                      <a:schemeClr val="tx2"/>
                    </a:solidFill>
                    <a:sym typeface="Symbol"/>
                  </a:rPr>
                  <a:t> + …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3600" b="1" i="1" dirty="0">
                            <a:solidFill>
                              <a:schemeClr val="tx2"/>
                            </a:solidFill>
                            <a:sym typeface="Symbol"/>
                          </a:rPr>
                          <m:t></m:t>
                        </m:r>
                        <m:r>
                          <m:rPr>
                            <m:nor/>
                          </m:rPr>
                          <a:rPr lang="en-US" sz="3600" b="1" i="1" baseline="-25000" dirty="0" smtClean="0">
                            <a:solidFill>
                              <a:schemeClr val="tx2"/>
                            </a:solidFill>
                            <a:sym typeface="Symbol"/>
                          </a:rPr>
                          <m:t>p</m:t>
                        </m:r>
                      </m:e>
                      <m:sup>
                        <m:r>
                          <a:rPr lang="en-US" sz="3600" b="1" i="1">
                            <a:solidFill>
                              <a:schemeClr val="tx2"/>
                            </a:solidFill>
                            <a:latin typeface="Cambria Math"/>
                            <a:sym typeface="Symbol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3600" b="1" i="1" baseline="-25000" dirty="0">
                    <a:solidFill>
                      <a:schemeClr val="tx2"/>
                    </a:solidFill>
                    <a:sym typeface="Symbol"/>
                  </a:rPr>
                  <a:t> </a:t>
                </a:r>
                <a:r>
                  <a:rPr lang="en-US" sz="3600" b="1" i="1" dirty="0">
                    <a:solidFill>
                      <a:schemeClr val="tx2"/>
                    </a:solidFill>
                    <a:sym typeface="Symbol"/>
                  </a:rPr>
                  <a:t>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6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36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sym typeface="Symbol"/>
                              </a:rPr>
                            </m:ctrlPr>
                          </m:dPr>
                          <m:e>
                            <m:r>
                              <a:rPr lang="en-US" sz="36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sym typeface="Symbol"/>
                              </a:rPr>
                              <m:t>𝒀</m:t>
                            </m:r>
                            <m:r>
                              <a:rPr lang="en-US" sz="3600" b="1" i="1">
                                <a:solidFill>
                                  <a:schemeClr val="tx2"/>
                                </a:solidFill>
                                <a:latin typeface="Cambria Math"/>
                                <a:sym typeface="Symbol"/>
                              </a:rPr>
                              <m:t>−</m:t>
                            </m:r>
                            <m:r>
                              <a:rPr lang="en-US" sz="36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sym typeface="Symbol"/>
                              </a:rPr>
                              <m:t>𝒀</m:t>
                            </m:r>
                            <m:r>
                              <a:rPr lang="en-US" sz="3600" b="1" i="1">
                                <a:solidFill>
                                  <a:schemeClr val="tx2"/>
                                </a:solidFill>
                                <a:latin typeface="Cambria Math"/>
                                <a:sym typeface="Symbol"/>
                              </a:rPr>
                              <m:t>𝒑</m:t>
                            </m:r>
                          </m:e>
                        </m:d>
                      </m:e>
                      <m:sup>
                        <m:r>
                          <a:rPr lang="en-US" sz="3600" b="1" i="1">
                            <a:solidFill>
                              <a:schemeClr val="tx2"/>
                            </a:solidFill>
                            <a:latin typeface="Cambria Math"/>
                            <a:sym typeface="Symbol"/>
                          </a:rPr>
                          <m:t>𝟐</m:t>
                        </m:r>
                      </m:sup>
                    </m:sSup>
                  </m:oMath>
                </a14:m>
                <a:endParaRPr lang="en-US" sz="3600" b="1" i="1" dirty="0">
                  <a:solidFill>
                    <a:schemeClr val="tx2"/>
                  </a:solidFill>
                  <a:sym typeface="Symbol"/>
                </a:endParaRPr>
              </a:p>
              <a:p>
                <a:r>
                  <a:rPr lang="en-US" sz="2800" b="1" dirty="0">
                    <a:sym typeface="Symbol"/>
                  </a:rPr>
                  <a:t>           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8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sym typeface="Symbol"/>
                              </a:rPr>
                            </m:ctrlPr>
                          </m:dPr>
                          <m:e>
                            <m:r>
                              <a:rPr lang="en-US" sz="2800" b="1" i="1" smtClean="0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sym typeface="Symbol"/>
                              </a:rPr>
                              <m:t>𝒀</m:t>
                            </m:r>
                          </m:e>
                        </m:d>
                      </m:e>
                      <m:sup>
                        <m:r>
                          <a:rPr lang="en-US" sz="2800" b="1" i="1">
                            <a:solidFill>
                              <a:schemeClr val="tx2"/>
                            </a:solidFill>
                            <a:latin typeface="Cambria Math"/>
                            <a:sym typeface="Symbol"/>
                          </a:rPr>
                          <m:t>𝟐</m:t>
                        </m:r>
                      </m:sup>
                    </m:sSup>
                    <m:r>
                      <a:rPr lang="en-US" sz="2800" b="1" i="1">
                        <a:solidFill>
                          <a:schemeClr val="tx2"/>
                        </a:solidFill>
                        <a:latin typeface="Cambria Math"/>
                        <a:sym typeface="Symbol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sz="2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800" b="1" i="1">
                            <a:solidFill>
                              <a:schemeClr val="tx2"/>
                            </a:solidFill>
                            <a:latin typeface="Cambria Math"/>
                            <a:sym typeface="Symbol"/>
                          </a:rPr>
                          <m:t>𝒊</m:t>
                        </m:r>
                        <m:r>
                          <a:rPr lang="en-US" sz="2800" b="1" i="1">
                            <a:solidFill>
                              <a:schemeClr val="tx2"/>
                            </a:solidFill>
                            <a:latin typeface="Cambria Math"/>
                            <a:sym typeface="Symbol"/>
                          </a:rPr>
                          <m:t>, </m:t>
                        </m:r>
                        <m:r>
                          <a:rPr lang="en-US" sz="2800" b="1" i="1">
                            <a:solidFill>
                              <a:schemeClr val="tx2"/>
                            </a:solidFill>
                            <a:latin typeface="Cambria Math"/>
                            <a:sym typeface="Symbol"/>
                          </a:rPr>
                          <m:t>𝒗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8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sym typeface="Symbol"/>
                              </a:rPr>
                            </m:ctrlPr>
                          </m:sSupPr>
                          <m:e>
                            <m:sSubSup>
                              <m:sSubSupPr>
                                <m:ctrlPr>
                                  <a:rPr lang="en-US" sz="2800" b="1" i="1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sym typeface="Symbol"/>
                                  </a:rPr>
                                </m:ctrlPr>
                              </m:sSubSupPr>
                              <m:e>
                                <m:r>
                                  <a:rPr lang="en-US" sz="2800" b="1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  <a:sym typeface="Symbol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sz="2800" b="1" i="1">
                                    <a:solidFill>
                                      <a:schemeClr val="tx2"/>
                                    </a:solidFill>
                                    <a:latin typeface="Cambria Math"/>
                                    <a:sym typeface="Symbol"/>
                                  </a:rPr>
                                  <m:t>𝒊𝒗</m:t>
                                </m:r>
                              </m:sub>
                              <m:sup/>
                            </m:sSubSup>
                          </m:e>
                          <m:sup>
                            <m:r>
                              <a:rPr lang="en-US" sz="2800" b="1" i="1">
                                <a:solidFill>
                                  <a:schemeClr val="tx2"/>
                                </a:solidFill>
                                <a:latin typeface="Cambria Math"/>
                                <a:sym typeface="Symbol"/>
                              </a:rPr>
                              <m:t>𝟐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800" b="1" dirty="0">
                    <a:sym typeface="Symbol"/>
                  </a:rPr>
                  <a:t>  is  the data scatter;    </a:t>
                </a:r>
              </a:p>
              <a:p>
                <a:r>
                  <a:rPr lang="en-US" sz="2800" b="1" dirty="0">
                    <a:solidFill>
                      <a:schemeClr val="tx2"/>
                    </a:solidFill>
                    <a:sym typeface="Symbol"/>
                  </a:rPr>
                  <a:t>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800" b="1" i="1" dirty="0">
                            <a:solidFill>
                              <a:schemeClr val="tx2"/>
                            </a:solidFill>
                            <a:sym typeface="Symbol"/>
                          </a:rPr>
                          <m:t></m:t>
                        </m:r>
                        <m:r>
                          <m:rPr>
                            <m:nor/>
                          </m:rPr>
                          <a:rPr lang="en-US" sz="2800" b="1" i="1" baseline="-25000" dirty="0" smtClean="0">
                            <a:solidFill>
                              <a:schemeClr val="tx2"/>
                            </a:solidFill>
                            <a:sym typeface="Symbol"/>
                          </a:rPr>
                          <m:t>k</m:t>
                        </m:r>
                      </m:e>
                      <m:sup>
                        <m:r>
                          <a:rPr lang="en-US" sz="2800" b="1" i="1">
                            <a:solidFill>
                              <a:schemeClr val="tx2"/>
                            </a:solidFill>
                            <a:latin typeface="Cambria Math"/>
                            <a:sym typeface="Symbol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800" b="1" i="1" dirty="0">
                    <a:solidFill>
                      <a:schemeClr val="tx2"/>
                    </a:solidFill>
                    <a:sym typeface="Symbol"/>
                  </a:rPr>
                  <a:t> </a:t>
                </a:r>
                <a:r>
                  <a:rPr lang="en-US" sz="2800" b="1" dirty="0">
                    <a:sym typeface="Symbol"/>
                  </a:rPr>
                  <a:t>- the contribution of </a:t>
                </a:r>
                <a:r>
                  <a:rPr lang="en-US" sz="2800" b="1" i="1" dirty="0">
                    <a:solidFill>
                      <a:schemeClr val="tx2"/>
                    </a:solidFill>
                    <a:sym typeface="Symbol"/>
                  </a:rPr>
                  <a:t>k</a:t>
                </a:r>
                <a:r>
                  <a:rPr lang="en-US" sz="2800" b="1" dirty="0">
                    <a:sym typeface="Symbol"/>
                  </a:rPr>
                  <a:t>-</a:t>
                </a:r>
                <a:r>
                  <a:rPr lang="en-US" sz="2800" b="1" dirty="0" err="1">
                    <a:sym typeface="Symbol"/>
                  </a:rPr>
                  <a:t>th</a:t>
                </a:r>
                <a:r>
                  <a:rPr lang="en-US" sz="2800" b="1" dirty="0">
                    <a:sym typeface="Symbol"/>
                  </a:rPr>
                  <a:t> singular triplet</a:t>
                </a:r>
              </a:p>
              <a:p>
                <a:endParaRPr lang="en-US" sz="2800" b="1" baseline="-25000" dirty="0">
                  <a:solidFill>
                    <a:schemeClr val="tx2"/>
                  </a:solidFill>
                  <a:sym typeface="Symbol"/>
                </a:endParaRPr>
              </a:p>
              <a:p>
                <a:endParaRPr lang="en-US" sz="2800" b="1" baseline="-25000" dirty="0">
                  <a:solidFill>
                    <a:schemeClr val="tx2"/>
                  </a:solidFill>
                  <a:sym typeface="Symbol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08720"/>
                <a:ext cx="9144000" cy="63453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31613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65" y="260648"/>
            <a:ext cx="8964488" cy="2952328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/>
              <a:t>           </a:t>
            </a:r>
            <a:r>
              <a:rPr lang="ru-RU" sz="3200" b="1" dirty="0"/>
              <a:t>Традиционная формулировка</a:t>
            </a:r>
            <a:br>
              <a:rPr lang="en-US" sz="3200" b="1" dirty="0"/>
            </a:br>
            <a:r>
              <a:rPr lang="en-US" sz="3200" b="1" dirty="0"/>
              <a:t>       </a:t>
            </a:r>
            <a:r>
              <a:rPr lang="ru-RU" sz="3200" b="1" dirty="0"/>
              <a:t>МГК</a:t>
            </a:r>
            <a:r>
              <a:rPr lang="en-US" sz="3200" b="1" dirty="0"/>
              <a:t>.</a:t>
            </a:r>
            <a:r>
              <a:rPr lang="ru-RU" sz="3200" b="1" dirty="0"/>
              <a:t> </a:t>
            </a:r>
            <a:br>
              <a:rPr lang="en-US" sz="3200" b="1" dirty="0"/>
            </a:br>
            <a:r>
              <a:rPr lang="en-US" sz="3200" b="1" dirty="0"/>
              <a:t>       </a:t>
            </a:r>
            <a:r>
              <a:rPr lang="ru-RU" sz="3200" b="1" dirty="0"/>
              <a:t>Эквивалентность модельной </a:t>
            </a:r>
            <a:br>
              <a:rPr lang="en-US" sz="3200" b="1" dirty="0"/>
            </a:br>
            <a:r>
              <a:rPr lang="en-US" sz="3200" b="1" dirty="0"/>
              <a:t>             </a:t>
            </a:r>
            <a:r>
              <a:rPr lang="ru-RU" sz="3200" b="1" dirty="0"/>
              <a:t>формулировке</a:t>
            </a:r>
            <a:r>
              <a:rPr lang="en-US" sz="3200" b="1" dirty="0"/>
              <a:t>. </a:t>
            </a:r>
            <a:br>
              <a:rPr lang="en-US" sz="3200" b="1" dirty="0"/>
            </a:br>
            <a:endParaRPr lang="en-US" sz="3200" b="1" dirty="0">
              <a:ln w="18000">
                <a:solidFill>
                  <a:schemeClr val="accent2">
                    <a:satMod val="140000"/>
                  </a:schemeClr>
                </a:solidFill>
                <a:prstDash val="solid"/>
                <a:miter lim="800000"/>
              </a:ln>
              <a:solidFill>
                <a:srgbClr val="0070C0"/>
              </a:solidFill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Bac_DA_2024_5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29C4-C576-4FF8-9753-4225908504F0}" type="slidenum">
              <a:rPr lang="ru-RU" smtClean="0"/>
              <a:pPr/>
              <a:t>22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09965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      Principal Component Analysis PCA</a:t>
            </a:r>
            <a:br>
              <a:rPr lang="en-US" sz="3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</a:br>
            <a:r>
              <a:rPr lang="en-US" sz="3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           Conventional approach, 1</a:t>
            </a:r>
            <a:br>
              <a:rPr lang="en-US" sz="3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</a:br>
            <a:r>
              <a:rPr lang="en-US" sz="3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                                 </a:t>
            </a:r>
            <a:endParaRPr lang="ru-RU" sz="3200" dirty="0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Bac_DA_2024_5</a:t>
            </a:r>
            <a:endParaRPr lang="ru-RU" dirty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9DDFB-12AC-4EDF-912F-3F233AE9D7E0}" type="slidenum">
              <a:rPr lang="ru-RU" smtClean="0"/>
              <a:pPr/>
              <a:t>23</a:t>
            </a:fld>
            <a:endParaRPr lang="ru-RU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150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15081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/>
                <a:ea typeface="Times New Roman" pitchFamily="18" charset="0"/>
                <a:cs typeface="Times New Roman" pitchFamily="18" charset="0"/>
              </a:rPr>
              <a:t>                   *                                =                                             </a:t>
            </a:r>
            <a:endParaRPr kumimoji="0" lang="en-US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11228" y="934778"/>
            <a:ext cx="85252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               Given a data matrix </a:t>
            </a:r>
            <a:r>
              <a:rPr lang="en-US" sz="2800" b="1" i="1" dirty="0">
                <a:solidFill>
                  <a:schemeClr val="tx2"/>
                </a:solidFill>
              </a:rPr>
              <a:t>Y</a:t>
            </a:r>
            <a:r>
              <a:rPr lang="en-US" sz="2800" b="1" dirty="0"/>
              <a:t>, </a:t>
            </a:r>
            <a:r>
              <a:rPr lang="en-US" sz="3200" b="1" dirty="0"/>
              <a:t>first principal component (PC)</a:t>
            </a:r>
            <a:r>
              <a:rPr lang="en-US" sz="2800" b="1" dirty="0"/>
              <a:t> is </a:t>
            </a:r>
          </a:p>
          <a:p>
            <a:r>
              <a:rPr lang="en-US" sz="2800" b="1" dirty="0"/>
              <a:t>      a weighted combination </a:t>
            </a:r>
            <a:r>
              <a:rPr lang="en-US" sz="2800" b="1" i="1" dirty="0">
                <a:solidFill>
                  <a:schemeClr val="tx2"/>
                </a:solidFill>
              </a:rPr>
              <a:t>z</a:t>
            </a:r>
            <a:r>
              <a:rPr lang="en-US" sz="2800" b="1" dirty="0"/>
              <a:t> of </a:t>
            </a:r>
            <a:r>
              <a:rPr lang="en-US" sz="2800" b="1" i="1" dirty="0">
                <a:solidFill>
                  <a:schemeClr val="tx2"/>
                </a:solidFill>
              </a:rPr>
              <a:t>X</a:t>
            </a:r>
            <a:r>
              <a:rPr lang="en-US" sz="2800" b="1" dirty="0"/>
              <a:t> features after centering, </a:t>
            </a:r>
            <a:r>
              <a:rPr lang="en-US" sz="2800" b="1" i="1" dirty="0">
                <a:solidFill>
                  <a:schemeClr val="tx2"/>
                </a:solidFill>
              </a:rPr>
              <a:t>z=Y*c</a:t>
            </a:r>
            <a:r>
              <a:rPr lang="en-US" sz="2800" b="1" dirty="0"/>
              <a:t>,  </a:t>
            </a:r>
          </a:p>
          <a:p>
            <a:r>
              <a:rPr lang="en-US" sz="2800" b="1" dirty="0"/>
              <a:t>that has </a:t>
            </a:r>
            <a:r>
              <a:rPr lang="en-US" sz="3200" b="1" dirty="0">
                <a:solidFill>
                  <a:schemeClr val="accent1"/>
                </a:solidFill>
              </a:rPr>
              <a:t>the maximum variance</a:t>
            </a:r>
            <a:r>
              <a:rPr lang="en-US" sz="2800" b="1" dirty="0">
                <a:solidFill>
                  <a:schemeClr val="accent1"/>
                </a:solidFill>
              </a:rPr>
              <a:t> </a:t>
            </a:r>
            <a:r>
              <a:rPr lang="en-US" sz="2800" b="1" dirty="0"/>
              <a:t>with respect to all normed </a:t>
            </a:r>
            <a:r>
              <a:rPr lang="en-US" sz="2800" b="1" i="1" dirty="0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59632" y="3933056"/>
            <a:ext cx="788436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Second PC is defined similarly </a:t>
            </a:r>
          </a:p>
          <a:p>
            <a:r>
              <a:rPr lang="en-US" sz="3200" b="1" dirty="0"/>
              <a:t>except for a condition that it must be orthogonal to the First PC; </a:t>
            </a:r>
          </a:p>
          <a:p>
            <a:r>
              <a:rPr lang="en-US" sz="3200" b="1" dirty="0"/>
              <a:t>Third PC must be orthogonal to both </a:t>
            </a:r>
          </a:p>
          <a:p>
            <a:r>
              <a:rPr lang="en-US" sz="3200" b="1" dirty="0"/>
              <a:t>  first and second PCs, etc.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38607178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 Principal Component Analysis:</a:t>
            </a:r>
            <a:br>
              <a:rPr lang="en-US" sz="3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</a:br>
            <a:r>
              <a:rPr lang="en-US" sz="3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        Conventional approach, 2</a:t>
            </a:r>
            <a:br>
              <a:rPr lang="en-US" sz="3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</a:br>
            <a:r>
              <a:rPr lang="en-US" sz="3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                                  </a:t>
            </a:r>
            <a:endParaRPr lang="ru-RU" sz="3200" dirty="0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Bac_DA_2024_5</a:t>
            </a:r>
            <a:endParaRPr lang="ru-RU" dirty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9DDFB-12AC-4EDF-912F-3F233AE9D7E0}" type="slidenum">
              <a:rPr lang="ru-RU" smtClean="0"/>
              <a:pPr/>
              <a:t>24</a:t>
            </a:fld>
            <a:endParaRPr lang="ru-RU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150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15081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/>
                <a:ea typeface="Times New Roman" pitchFamily="18" charset="0"/>
                <a:cs typeface="Times New Roman" pitchFamily="18" charset="0"/>
              </a:rPr>
              <a:t>                   *                                =                                             </a:t>
            </a:r>
            <a:endParaRPr kumimoji="0" lang="en-US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51520" y="934778"/>
                <a:ext cx="8784976" cy="45727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chemeClr val="tx2"/>
                    </a:solidFill>
                  </a:rPr>
                  <a:t>         </a:t>
                </a:r>
                <a:r>
                  <a:rPr lang="en-US" sz="2800" b="1" dirty="0">
                    <a:solidFill>
                      <a:schemeClr val="tx2"/>
                    </a:solidFill>
                  </a:rPr>
                  <a:t>Computing the First Principal Component</a:t>
                </a:r>
                <a:r>
                  <a:rPr lang="en-US" sz="2800" b="1" dirty="0"/>
                  <a:t>:</a:t>
                </a:r>
              </a:p>
              <a:p>
                <a:endParaRPr lang="en-US" sz="2800" b="1" dirty="0"/>
              </a:p>
              <a:p>
                <a:r>
                  <a:rPr lang="en-US" sz="2800" b="1" dirty="0"/>
                  <a:t>1. Given a N</a:t>
                </a:r>
                <a:r>
                  <a:rPr lang="en-US" sz="2800" b="1" dirty="0">
                    <a:sym typeface="Symbol"/>
                  </a:rPr>
                  <a:t>V </a:t>
                </a:r>
                <a:r>
                  <a:rPr lang="en-US" sz="2800" b="1" dirty="0"/>
                  <a:t>data matrix </a:t>
                </a:r>
                <a:r>
                  <a:rPr lang="en-US" sz="2800" b="1" i="1" dirty="0">
                    <a:solidFill>
                      <a:schemeClr val="tx2"/>
                    </a:solidFill>
                  </a:rPr>
                  <a:t>X</a:t>
                </a:r>
                <a:r>
                  <a:rPr lang="en-US" sz="2800" b="1" dirty="0"/>
                  <a:t>, compute its centered version </a:t>
                </a:r>
                <a:r>
                  <a:rPr lang="en-US" sz="2800" b="1" i="1" dirty="0"/>
                  <a:t>Y</a:t>
                </a:r>
                <a:r>
                  <a:rPr lang="en-US" sz="2800" b="1" dirty="0"/>
                  <a:t> and the  V</a:t>
                </a:r>
                <a:r>
                  <a:rPr lang="en-US" sz="2800" b="1" dirty="0">
                    <a:sym typeface="Symbol"/>
                  </a:rPr>
                  <a:t>V feature </a:t>
                </a:r>
                <a:r>
                  <a:rPr lang="en-US" sz="2800" b="1" dirty="0"/>
                  <a:t>covariance matrix B=</a:t>
                </a:r>
                <a:r>
                  <a:rPr lang="en-US" sz="2800" b="1" i="1" dirty="0">
                    <a:solidFill>
                      <a:schemeClr val="tx2"/>
                    </a:solidFill>
                    <a:sym typeface="Symbol"/>
                  </a:rPr>
                  <a:t> Y</a:t>
                </a:r>
                <a:r>
                  <a:rPr lang="en-US" sz="2800" b="1" baseline="30000" dirty="0">
                    <a:solidFill>
                      <a:schemeClr val="tx2"/>
                    </a:solidFill>
                    <a:sym typeface="Symbol"/>
                  </a:rPr>
                  <a:t>T</a:t>
                </a:r>
                <a:r>
                  <a:rPr lang="en-US" sz="2800" b="1" i="1" dirty="0">
                    <a:solidFill>
                      <a:schemeClr val="tx2"/>
                    </a:solidFill>
                    <a:sym typeface="Symbol"/>
                  </a:rPr>
                  <a:t>Y/N</a:t>
                </a:r>
                <a:r>
                  <a:rPr lang="en-US" sz="2800" b="1" dirty="0">
                    <a:solidFill>
                      <a:schemeClr val="tx2"/>
                    </a:solidFill>
                    <a:sym typeface="Symbol"/>
                  </a:rPr>
                  <a:t>;</a:t>
                </a:r>
                <a:endParaRPr lang="en-US" sz="2800" b="1" dirty="0"/>
              </a:p>
              <a:p>
                <a:r>
                  <a:rPr lang="en-US" sz="2800" b="1" dirty="0"/>
                  <a:t>2. Find the first eigenvalue  </a:t>
                </a:r>
                <a:r>
                  <a:rPr lang="en-US" sz="2800" b="1" dirty="0">
                    <a:sym typeface="Symbol"/>
                  </a:rPr>
                  <a:t></a:t>
                </a:r>
                <a:r>
                  <a:rPr lang="en-US" sz="2800" b="1" baseline="-25000" dirty="0">
                    <a:sym typeface="Symbol"/>
                  </a:rPr>
                  <a:t>1</a:t>
                </a:r>
                <a:r>
                  <a:rPr lang="en-US" sz="2800" b="1" dirty="0">
                    <a:sym typeface="Symbol"/>
                  </a:rPr>
                  <a:t> </a:t>
                </a:r>
                <a:r>
                  <a:rPr lang="en-US" sz="2800" b="1" dirty="0"/>
                  <a:t>and corresponding normed eigenvector  </a:t>
                </a:r>
                <a:r>
                  <a:rPr lang="en-US" sz="2800" b="1" dirty="0">
                    <a:sym typeface="Symbol"/>
                  </a:rPr>
                  <a:t>c</a:t>
                </a:r>
                <a:r>
                  <a:rPr lang="en-US" sz="2800" b="1" baseline="-25000" dirty="0">
                    <a:sym typeface="Symbol"/>
                  </a:rPr>
                  <a:t>1  </a:t>
                </a:r>
                <a:r>
                  <a:rPr lang="en-US" sz="2800" b="1" dirty="0"/>
                  <a:t>so that B</a:t>
                </a:r>
                <a:r>
                  <a:rPr lang="en-US" sz="2800" b="1" dirty="0">
                    <a:sym typeface="Symbol"/>
                  </a:rPr>
                  <a:t>c</a:t>
                </a:r>
                <a:r>
                  <a:rPr lang="en-US" sz="2800" b="1" baseline="-25000" dirty="0">
                    <a:sym typeface="Symbol"/>
                  </a:rPr>
                  <a:t>1 </a:t>
                </a:r>
                <a:r>
                  <a:rPr lang="en-US" sz="2800" b="1" dirty="0"/>
                  <a:t>=</a:t>
                </a:r>
                <a:r>
                  <a:rPr lang="en-US" sz="2800" b="1" dirty="0">
                    <a:sym typeface="Symbol"/>
                  </a:rPr>
                  <a:t> </a:t>
                </a:r>
                <a:r>
                  <a:rPr lang="en-US" sz="2800" b="1" baseline="-25000" dirty="0">
                    <a:sym typeface="Symbol"/>
                  </a:rPr>
                  <a:t>1</a:t>
                </a:r>
                <a:r>
                  <a:rPr lang="en-US" sz="2800" b="1" dirty="0">
                    <a:sym typeface="Symbol"/>
                  </a:rPr>
                  <a:t>c</a:t>
                </a:r>
                <a:r>
                  <a:rPr lang="en-US" sz="2800" b="1" baseline="-25000" dirty="0">
                    <a:sym typeface="Symbol"/>
                  </a:rPr>
                  <a:t>1</a:t>
                </a:r>
                <a:r>
                  <a:rPr lang="en-US" sz="2800" b="1" dirty="0">
                    <a:sym typeface="Symbol"/>
                  </a:rPr>
                  <a:t>;</a:t>
                </a:r>
              </a:p>
              <a:p>
                <a:r>
                  <a:rPr lang="en-US" sz="2800" b="1" dirty="0">
                    <a:sym typeface="Symbol"/>
                  </a:rPr>
                  <a:t>3. Compute the principal component </a:t>
                </a:r>
              </a:p>
              <a:p>
                <a:r>
                  <a:rPr lang="en-US" sz="2800" b="1" dirty="0">
                    <a:sym typeface="Symbol"/>
                  </a:rPr>
                  <a:t>                                        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/>
                        <a:sym typeface="Symbol"/>
                      </a:rPr>
                      <m:t>𝒛</m:t>
                    </m:r>
                    <m:r>
                      <a:rPr lang="en-US" sz="2800" b="1" i="1" smtClean="0">
                        <a:latin typeface="Cambria Math"/>
                        <a:sym typeface="Symbol"/>
                      </a:rPr>
                      <m:t>=</m:t>
                    </m:r>
                    <m:f>
                      <m:fPr>
                        <m:ctrlPr>
                          <a:rPr lang="en-US" sz="2800" b="1" i="1" smtClean="0">
                            <a:latin typeface="Cambria Math" panose="02040503050406030204" pitchFamily="18" charset="0"/>
                            <a:sym typeface="Symbol"/>
                          </a:rPr>
                        </m:ctrlPr>
                      </m:fPr>
                      <m:num>
                        <m:r>
                          <a:rPr lang="en-US" sz="2800" b="1" i="1" smtClean="0">
                            <a:latin typeface="Cambria Math"/>
                            <a:sym typeface="Symbol"/>
                          </a:rPr>
                          <m:t>𝒀</m:t>
                        </m:r>
                        <m:sSub>
                          <m:sSubPr>
                            <m:ctrlPr>
                              <a:rPr lang="en-US" sz="2800" b="1" i="1" smtClean="0">
                                <a:latin typeface="Cambria Math" panose="02040503050406030204" pitchFamily="18" charset="0"/>
                                <a:sym typeface="Symbol"/>
                              </a:rPr>
                            </m:ctrlPr>
                          </m:sSubPr>
                          <m:e>
                            <m:r>
                              <a:rPr lang="en-US" sz="2800" b="1" i="1" smtClean="0">
                                <a:latin typeface="Cambria Math"/>
                                <a:sym typeface="Symbol"/>
                              </a:rPr>
                              <m:t>𝒄</m:t>
                            </m:r>
                          </m:e>
                          <m:sub>
                            <m:r>
                              <a:rPr lang="en-US" sz="2800" b="1" i="1" smtClean="0">
                                <a:latin typeface="Cambria Math"/>
                                <a:sym typeface="Symbol"/>
                              </a:rPr>
                              <m:t>𝟏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sz="2800" b="1" i="1" smtClean="0">
                                <a:latin typeface="Cambria Math" panose="02040503050406030204" pitchFamily="18" charset="0"/>
                                <a:sym typeface="Symbol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sz="2800" b="1" i="1" smtClean="0">
                                    <a:latin typeface="Cambria Math" panose="02040503050406030204" pitchFamily="18" charset="0"/>
                                    <a:sym typeface="Symbol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n-US" sz="2800" b="1" i="1" smtClean="0">
                                    <a:latin typeface="Cambria Math"/>
                                    <a:sym typeface="Symbol"/>
                                  </a:rPr>
                                  <m:t>N</m:t>
                                </m:r>
                                <m:r>
                                  <m:rPr>
                                    <m:nor/>
                                  </m:rPr>
                                  <a:rPr lang="en-US" sz="2800" b="1" dirty="0">
                                    <a:sym typeface="Symbol"/>
                                  </a:rPr>
                                  <m:t></m:t>
                                </m:r>
                              </m:e>
                              <m:sub>
                                <m:r>
                                  <a:rPr lang="en-US" sz="2800" b="1" i="1" smtClean="0">
                                    <a:latin typeface="Cambria Math"/>
                                    <a:sym typeface="Symbol"/>
                                  </a:rPr>
                                  <m:t>𝟏</m:t>
                                </m:r>
                              </m:sub>
                            </m:sSub>
                          </m:e>
                        </m:rad>
                      </m:den>
                    </m:f>
                  </m:oMath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934778"/>
                <a:ext cx="8784976" cy="4572727"/>
              </a:xfrm>
              <a:prstGeom prst="rect">
                <a:avLst/>
              </a:prstGeom>
              <a:blipFill>
                <a:blip r:embed="rId3"/>
                <a:stretch>
                  <a:fillRect l="-1388" t="-267" r="-6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-20698" y="5301208"/>
            <a:ext cx="917769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        The 2</a:t>
            </a:r>
            <a:r>
              <a:rPr lang="en-US" sz="3200" b="1" baseline="30000" dirty="0"/>
              <a:t>nd</a:t>
            </a:r>
            <a:r>
              <a:rPr lang="en-US" sz="3200" b="1" dirty="0"/>
              <a:t> PC is similar based on a residual covariance matrix </a:t>
            </a:r>
            <a:r>
              <a:rPr lang="en-US" sz="3600" b="1" dirty="0"/>
              <a:t>Ḃ=B-</a:t>
            </a:r>
            <a:r>
              <a:rPr lang="en-US" sz="3600" b="1" dirty="0">
                <a:sym typeface="Symbol"/>
              </a:rPr>
              <a:t> </a:t>
            </a:r>
            <a:r>
              <a:rPr lang="en-US" sz="3600" b="1" baseline="-25000" dirty="0">
                <a:sym typeface="Symbol"/>
              </a:rPr>
              <a:t>1</a:t>
            </a:r>
            <a:r>
              <a:rPr lang="en-US" sz="3600" b="1" dirty="0">
                <a:sym typeface="Symbol"/>
              </a:rPr>
              <a:t>c</a:t>
            </a:r>
            <a:r>
              <a:rPr lang="en-US" sz="3600" b="1" baseline="-25000" dirty="0">
                <a:sym typeface="Symbol"/>
              </a:rPr>
              <a:t>1</a:t>
            </a:r>
            <a:r>
              <a:rPr lang="en-US" sz="3600" b="1" dirty="0">
                <a:sym typeface="Symbol"/>
              </a:rPr>
              <a:t>c</a:t>
            </a:r>
            <a:r>
              <a:rPr lang="en-US" sz="3600" b="1" baseline="-25000" dirty="0">
                <a:sym typeface="Symbol"/>
              </a:rPr>
              <a:t>1</a:t>
            </a:r>
            <a:r>
              <a:rPr lang="en-US" sz="3600" b="1" baseline="30000" dirty="0">
                <a:solidFill>
                  <a:schemeClr val="tx2"/>
                </a:solidFill>
                <a:sym typeface="Symbol"/>
              </a:rPr>
              <a:t>T</a:t>
            </a:r>
            <a:r>
              <a:rPr lang="en-US" sz="3200" b="1" dirty="0">
                <a:sym typeface="Symbol"/>
              </a:rPr>
              <a:t>, etc.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14172845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    Principal Component Analysis:</a:t>
            </a:r>
            <a:br>
              <a:rPr lang="en-US" sz="3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</a:br>
            <a:r>
              <a:rPr lang="en-US" sz="3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        Conventional approach, 3</a:t>
            </a:r>
            <a:br>
              <a:rPr lang="en-US" sz="3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</a:br>
            <a:r>
              <a:rPr lang="en-US" sz="3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                                 </a:t>
            </a:r>
            <a:endParaRPr lang="ru-RU" sz="3200" dirty="0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Bac_DA_2024_5</a:t>
            </a:r>
            <a:endParaRPr lang="ru-RU" dirty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9DDFB-12AC-4EDF-912F-3F233AE9D7E0}" type="slidenum">
              <a:rPr lang="ru-RU" smtClean="0"/>
              <a:pPr/>
              <a:t>25</a:t>
            </a:fld>
            <a:endParaRPr lang="ru-RU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150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15081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/>
                <a:ea typeface="Times New Roman" pitchFamily="18" charset="0"/>
                <a:cs typeface="Times New Roman" pitchFamily="18" charset="0"/>
              </a:rPr>
              <a:t>                   *                                =                                             </a:t>
            </a:r>
            <a:endParaRPr kumimoji="0" lang="en-US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79512" y="861895"/>
            <a:ext cx="878497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</a:rPr>
              <a:t>               Covariance matrix</a:t>
            </a:r>
            <a:r>
              <a:rPr lang="en-US" sz="3200" b="1" dirty="0"/>
              <a:t>:</a:t>
            </a:r>
          </a:p>
          <a:p>
            <a:pPr marL="514350" indent="-514350">
              <a:buAutoNum type="arabicPeriod"/>
            </a:pPr>
            <a:r>
              <a:rPr lang="en-US" sz="2800" b="1" dirty="0"/>
              <a:t>Given a N</a:t>
            </a:r>
            <a:r>
              <a:rPr lang="en-US" sz="2800" b="1" dirty="0">
                <a:sym typeface="Symbol"/>
              </a:rPr>
              <a:t>V </a:t>
            </a:r>
            <a:r>
              <a:rPr lang="en-US" sz="2800" b="1" dirty="0"/>
              <a:t>data matrix </a:t>
            </a:r>
            <a:r>
              <a:rPr lang="en-US" sz="2800" b="1" i="1" dirty="0">
                <a:solidFill>
                  <a:schemeClr val="tx2"/>
                </a:solidFill>
              </a:rPr>
              <a:t>X</a:t>
            </a:r>
            <a:r>
              <a:rPr lang="en-US" sz="2800" b="1" dirty="0"/>
              <a:t>, compute its centered version </a:t>
            </a:r>
            <a:r>
              <a:rPr lang="en-US" sz="2800" b="1" i="1" dirty="0"/>
              <a:t>Y</a:t>
            </a:r>
            <a:r>
              <a:rPr lang="en-US" sz="2800" b="1" dirty="0"/>
              <a:t> and the  </a:t>
            </a:r>
            <a:r>
              <a:rPr lang="en-US" sz="2800" b="1" i="1" dirty="0"/>
              <a:t>V</a:t>
            </a:r>
            <a:r>
              <a:rPr lang="en-US" sz="2800" b="1" i="1" dirty="0">
                <a:sym typeface="Symbol"/>
              </a:rPr>
              <a:t>V</a:t>
            </a:r>
            <a:r>
              <a:rPr lang="en-US" sz="2800" b="1" dirty="0">
                <a:sym typeface="Symbol"/>
              </a:rPr>
              <a:t> feature </a:t>
            </a:r>
            <a:r>
              <a:rPr lang="en-US" sz="2800" b="1" dirty="0"/>
              <a:t>covariance matrix </a:t>
            </a:r>
            <a:r>
              <a:rPr lang="en-US" sz="2800" b="1" i="1" dirty="0"/>
              <a:t>B</a:t>
            </a:r>
            <a:r>
              <a:rPr lang="en-US" sz="2800" b="1" dirty="0"/>
              <a:t>:</a:t>
            </a:r>
          </a:p>
          <a:p>
            <a:pPr marL="1428750" lvl="2" indent="-514350">
              <a:buFont typeface="+mj-lt"/>
              <a:buAutoNum type="alphaLcPeriod"/>
            </a:pPr>
            <a:r>
              <a:rPr lang="en-US" sz="2800" b="1" dirty="0"/>
              <a:t>Center matrix X by finding, for each feature, its mean and subtracting it from all the feature values, Y=X-m(X)</a:t>
            </a:r>
          </a:p>
          <a:p>
            <a:pPr marL="1428750" lvl="2" indent="-514350">
              <a:buFont typeface="+mj-lt"/>
              <a:buAutoNum type="alphaLcPeriod"/>
            </a:pPr>
            <a:r>
              <a:rPr lang="en-US" sz="2800" b="1" dirty="0"/>
              <a:t>Compute square matrix A=Y</a:t>
            </a:r>
            <a:r>
              <a:rPr lang="en-US" sz="2800" b="1" baseline="30000" dirty="0">
                <a:solidFill>
                  <a:schemeClr val="tx2"/>
                </a:solidFill>
                <a:sym typeface="Symbol"/>
              </a:rPr>
              <a:t>T</a:t>
            </a:r>
            <a:r>
              <a:rPr lang="en-US" sz="2800" b="1" dirty="0">
                <a:sym typeface="Symbol"/>
              </a:rPr>
              <a:t>Y and divide it by N or N-1 (N-1</a:t>
            </a:r>
            <a:r>
              <a:rPr lang="en-US" sz="2400" b="1" dirty="0">
                <a:sym typeface="Symbol"/>
              </a:rPr>
              <a:t> if the result is to estimate the covariance matrix of a multivariate density function): </a:t>
            </a:r>
            <a:r>
              <a:rPr lang="en-US" sz="3200" b="1" i="1" dirty="0">
                <a:sym typeface="Symbol"/>
              </a:rPr>
              <a:t>B=</a:t>
            </a:r>
            <a:r>
              <a:rPr lang="en-US" sz="3200" b="1" i="1" dirty="0"/>
              <a:t> A/N=Y</a:t>
            </a:r>
            <a:r>
              <a:rPr lang="en-US" sz="3200" b="1" i="1" baseline="30000" dirty="0">
                <a:solidFill>
                  <a:schemeClr val="tx2"/>
                </a:solidFill>
                <a:sym typeface="Symbol"/>
              </a:rPr>
              <a:t>T</a:t>
            </a:r>
            <a:r>
              <a:rPr lang="en-US" sz="3200" b="1" i="1" dirty="0">
                <a:sym typeface="Symbol"/>
              </a:rPr>
              <a:t>Y/N.</a:t>
            </a:r>
            <a:endParaRPr lang="en-US" sz="2800" b="1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119414" y="5744064"/>
                <a:ext cx="8127463" cy="8323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i="1" dirty="0"/>
                  <a:t>B</a:t>
                </a:r>
                <a:r>
                  <a:rPr lang="en-US" sz="3200" b="1" dirty="0"/>
                  <a:t>=(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>
                            <a:latin typeface="Cambria Math"/>
                          </a:rPr>
                          <m:t>𝒃</m:t>
                        </m:r>
                      </m:e>
                      <m:sub>
                        <m:r>
                          <a:rPr lang="en-US" sz="3200" b="1" i="1">
                            <a:latin typeface="Cambria Math"/>
                          </a:rPr>
                          <m:t>𝒗𝒘</m:t>
                        </m:r>
                      </m:sub>
                    </m:sSub>
                  </m:oMath>
                </a14:m>
                <a:r>
                  <a:rPr lang="en-US" sz="3200" b="1" dirty="0"/>
                  <a:t>):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𝒃</m:t>
                        </m:r>
                      </m:e>
                      <m:sub>
                        <m:r>
                          <a:rPr lang="en-US" sz="32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𝒗𝒘</m:t>
                        </m:r>
                      </m:sub>
                    </m:sSub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32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𝑵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3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2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32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32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sz="32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𝑵</m:t>
                        </m:r>
                      </m:sup>
                      <m:e>
                        <m:r>
                          <a:rPr lang="en-US" sz="32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𝒊𝒗</m:t>
                            </m:r>
                          </m:sub>
                        </m:sSub>
                        <m:r>
                          <a:rPr lang="en-US" sz="32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32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32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𝒗</m:t>
                                </m:r>
                              </m:sub>
                            </m:sSub>
                          </m:e>
                        </m:acc>
                        <m:r>
                          <a:rPr lang="en-US" sz="32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)(</m:t>
                        </m:r>
                        <m:sSub>
                          <m:sSubPr>
                            <m:ctrlPr>
                              <a:rPr lang="en-US" sz="3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sz="3200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𝒊</m:t>
                            </m:r>
                            <m: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𝒘</m:t>
                            </m:r>
                          </m:sub>
                        </m:sSub>
                        <m:r>
                          <a:rPr lang="en-US" sz="32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sz="3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32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1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3200" b="1" i="1" smtClean="0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𝒘</m:t>
                                </m:r>
                              </m:sub>
                            </m:sSub>
                          </m:e>
                        </m:acc>
                        <m:r>
                          <a:rPr lang="en-US" sz="32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3200" b="1" dirty="0"/>
                  <a:t> </a:t>
                </a:r>
                <a:endParaRPr lang="ru-RU" sz="3200" b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414" y="5744064"/>
                <a:ext cx="8127463" cy="832344"/>
              </a:xfrm>
              <a:prstGeom prst="rect">
                <a:avLst/>
              </a:prstGeom>
              <a:blipFill>
                <a:blip r:embed="rId3"/>
                <a:stretch>
                  <a:fillRect l="-1950" b="-583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3216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Principal Component Analysis:</a:t>
            </a:r>
            <a:br>
              <a:rPr lang="en-US" sz="3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</a:br>
            <a:r>
              <a:rPr lang="en-US" sz="3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                   Conventional approach, 4</a:t>
            </a:r>
            <a:br>
              <a:rPr lang="en-US" sz="3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</a:br>
            <a:r>
              <a:rPr lang="en-US" sz="3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                                 </a:t>
            </a:r>
            <a:endParaRPr lang="ru-RU" sz="3200" dirty="0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Bac_DA_2024_5</a:t>
            </a:r>
            <a:endParaRPr lang="ru-RU" dirty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9DDFB-12AC-4EDF-912F-3F233AE9D7E0}" type="slidenum">
              <a:rPr lang="ru-RU" smtClean="0"/>
              <a:pPr/>
              <a:t>26</a:t>
            </a:fld>
            <a:endParaRPr lang="ru-RU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150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15081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/>
                <a:ea typeface="Times New Roman" pitchFamily="18" charset="0"/>
                <a:cs typeface="Times New Roman" pitchFamily="18" charset="0"/>
              </a:rPr>
              <a:t>                   *                                =                                             </a:t>
            </a:r>
            <a:endParaRPr kumimoji="0" lang="en-US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79512" y="861895"/>
                <a:ext cx="8784976" cy="59166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>
                    <a:solidFill>
                      <a:schemeClr val="tx2"/>
                    </a:solidFill>
                  </a:rPr>
                  <a:t>                 Covariance matrix</a:t>
                </a:r>
                <a:r>
                  <a:rPr lang="en-US" sz="3200" b="1" dirty="0"/>
                  <a:t>:</a:t>
                </a:r>
              </a:p>
              <a:p>
                <a:r>
                  <a:rPr lang="en-US" sz="2800" dirty="0"/>
                  <a:t>Given a N</a:t>
                </a:r>
                <a:r>
                  <a:rPr lang="en-US" sz="2800" dirty="0">
                    <a:sym typeface="Symbol"/>
                  </a:rPr>
                  <a:t>V </a:t>
                </a:r>
                <a:r>
                  <a:rPr lang="en-US" sz="2800" dirty="0"/>
                  <a:t>data matrix </a:t>
                </a:r>
                <a:r>
                  <a:rPr lang="en-US" sz="2800" i="1" dirty="0">
                    <a:solidFill>
                      <a:schemeClr val="tx2"/>
                    </a:solidFill>
                  </a:rPr>
                  <a:t>X</a:t>
                </a:r>
                <a:r>
                  <a:rPr lang="en-US" sz="2800" dirty="0"/>
                  <a:t>, its  V</a:t>
                </a:r>
                <a:r>
                  <a:rPr lang="en-US" sz="2800" dirty="0">
                    <a:sym typeface="Symbol"/>
                  </a:rPr>
                  <a:t>V feature </a:t>
                </a:r>
                <a:r>
                  <a:rPr lang="en-US" sz="2800" dirty="0"/>
                  <a:t>covariance matrix </a:t>
                </a:r>
                <a:r>
                  <a:rPr lang="en-US" sz="2800" i="1" dirty="0"/>
                  <a:t>B</a:t>
                </a:r>
                <a:r>
                  <a:rPr lang="en-US" sz="2800" dirty="0"/>
                  <a:t>=[</a:t>
                </a:r>
                <a:r>
                  <a:rPr lang="en-US" sz="2800" i="1" dirty="0"/>
                  <a:t>b</a:t>
                </a:r>
                <a:r>
                  <a:rPr lang="en-US" sz="2800" i="1" baseline="-25000" dirty="0"/>
                  <a:t>vw</a:t>
                </a:r>
                <a:r>
                  <a:rPr lang="en-US" sz="2800" dirty="0"/>
                  <a:t>]:</a:t>
                </a:r>
                <a:endParaRPr lang="en-US" sz="2800" i="1" dirty="0">
                  <a:solidFill>
                    <a:schemeClr val="tx2"/>
                  </a:solidFill>
                  <a:latin typeface="Cambria Math"/>
                </a:endParaRPr>
              </a:p>
              <a:p>
                <a:r>
                  <a:rPr lang="en-US" sz="2800" b="1" dirty="0">
                    <a:solidFill>
                      <a:schemeClr val="tx2"/>
                    </a:solidFill>
                  </a:rPr>
                  <a:t>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𝒃</m:t>
                        </m:r>
                      </m:e>
                      <m:sub>
                        <m:r>
                          <a:rPr lang="en-US" sz="28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𝒗𝒘</m:t>
                        </m:r>
                      </m:sub>
                    </m:sSub>
                    <m:r>
                      <a:rPr lang="en-US" sz="2800" b="1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US" sz="28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𝑵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28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28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sz="28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𝑵</m:t>
                        </m:r>
                      </m:sup>
                      <m:e>
                        <m:r>
                          <a:rPr lang="en-US" sz="28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2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800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𝒊𝒗</m:t>
                            </m:r>
                          </m:sub>
                        </m:sSub>
                        <m:r>
                          <a:rPr lang="en-US" sz="28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sz="2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8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1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2800" b="1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𝒗</m:t>
                                </m:r>
                              </m:sub>
                            </m:sSub>
                          </m:e>
                        </m:acc>
                        <m:r>
                          <a:rPr lang="en-US" sz="28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)(</m:t>
                        </m:r>
                        <m:sSub>
                          <m:sSubPr>
                            <m:ctrlPr>
                              <a:rPr lang="en-US" sz="2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800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𝒊𝒘</m:t>
                            </m:r>
                          </m:sub>
                        </m:sSub>
                        <m:r>
                          <a:rPr lang="en-US" sz="28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sz="2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8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1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2800" b="1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𝒘</m:t>
                                </m:r>
                              </m:sub>
                            </m:sSub>
                          </m:e>
                        </m:acc>
                        <m:r>
                          <a:rPr lang="en-US" sz="28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2800" b="1" dirty="0">
                    <a:solidFill>
                      <a:schemeClr val="tx1"/>
                    </a:solidFill>
                  </a:rPr>
                  <a:t>,                         </a:t>
                </a:r>
              </a:p>
              <a:p>
                <a:r>
                  <a:rPr lang="en-US" sz="2800" b="1" dirty="0">
                    <a:solidFill>
                      <a:schemeClr val="tx1"/>
                    </a:solidFill>
                  </a:rPr>
                  <a:t>                  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800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𝒗</m:t>
                            </m:r>
                          </m:sub>
                        </m:sSub>
                      </m:e>
                    </m:acc>
                    <m:r>
                      <a:rPr lang="en-US" sz="2800" b="1" i="1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acc>
                      <m:accPr>
                        <m:chr m:val="̅"/>
                        <m:ctrlPr>
                          <a:rPr lang="en-US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8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8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𝒘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800" b="1" dirty="0">
                    <a:solidFill>
                      <a:schemeClr val="tx1"/>
                    </a:solidFill>
                  </a:rPr>
                  <a:t>  - m</a:t>
                </a:r>
                <a:r>
                  <a:rPr lang="en-US" sz="2800" b="1" dirty="0"/>
                  <a:t>eans</a:t>
                </a:r>
                <a:endParaRPr lang="en-US" sz="3200" b="1" dirty="0">
                  <a:solidFill>
                    <a:schemeClr val="tx2"/>
                  </a:solidFill>
                </a:endParaRPr>
              </a:p>
              <a:p>
                <a:r>
                  <a:rPr lang="en-US" sz="3200" b="1" dirty="0">
                    <a:solidFill>
                      <a:schemeClr val="tx2"/>
                    </a:solidFill>
                  </a:rPr>
                  <a:t>                 Correlation  matrix</a:t>
                </a:r>
                <a:r>
                  <a:rPr lang="en-US" sz="3200" b="1" dirty="0"/>
                  <a:t>:</a:t>
                </a:r>
              </a:p>
              <a:p>
                <a:r>
                  <a:rPr lang="en-US" sz="2800" b="1" dirty="0"/>
                  <a:t>     If features in a N</a:t>
                </a:r>
                <a:r>
                  <a:rPr lang="en-US" sz="2800" b="1" dirty="0">
                    <a:sym typeface="Symbol"/>
                  </a:rPr>
                  <a:t>V </a:t>
                </a:r>
                <a:r>
                  <a:rPr lang="en-US" sz="2800" b="1" dirty="0"/>
                  <a:t>data matrix </a:t>
                </a:r>
                <a:r>
                  <a:rPr lang="en-US" sz="2800" b="1" i="1" dirty="0">
                    <a:solidFill>
                      <a:schemeClr val="tx2"/>
                    </a:solidFill>
                  </a:rPr>
                  <a:t>X</a:t>
                </a:r>
                <a:r>
                  <a:rPr lang="en-US" sz="2800" b="1" dirty="0"/>
                  <a:t> have been normalized by their standard deviations, then the covariances </a:t>
                </a:r>
                <a:r>
                  <a:rPr lang="en-US" sz="2800" b="1" i="1" dirty="0"/>
                  <a:t>b</a:t>
                </a:r>
                <a:r>
                  <a:rPr lang="en-US" sz="2800" b="1" i="1" baseline="-25000" dirty="0"/>
                  <a:t>vw  </a:t>
                </a:r>
                <a:r>
                  <a:rPr lang="en-US" sz="2800" b="1" dirty="0"/>
                  <a:t>are correlation coefficients</a:t>
                </a:r>
              </a:p>
              <a:p>
                <a:r>
                  <a:rPr lang="en-US" sz="2800" b="1" dirty="0">
                    <a:solidFill>
                      <a:schemeClr val="tx1"/>
                    </a:solidFill>
                  </a:rPr>
                  <a:t>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1" i="1" smtClean="0">
                            <a:solidFill>
                              <a:schemeClr val="tx1"/>
                            </a:solidFill>
                            <a:latin typeface="Cambria Math"/>
                            <a:sym typeface="Symbol" panose="05050102010706020507" pitchFamily="18" charset="2"/>
                          </a:rPr>
                          <m:t></m:t>
                        </m:r>
                      </m:e>
                      <m:sub>
                        <m:r>
                          <a:rPr lang="en-US" sz="32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𝒗𝒘</m:t>
                        </m:r>
                      </m:sub>
                    </m:sSub>
                    <m:r>
                      <a:rPr lang="en-US" sz="3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sSub>
                          <m:sSubPr>
                            <m:ctrlP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𝝈</m:t>
                            </m:r>
                          </m:e>
                          <m:sub>
                            <m: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𝒗</m:t>
                            </m:r>
                          </m:sub>
                        </m:sSub>
                        <m:sSub>
                          <m:sSubPr>
                            <m:ctrlPr>
                              <a:rPr lang="en-US" sz="3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</a:rPr>
                              <m:t>𝝈</m:t>
                            </m:r>
                          </m:e>
                          <m:sub>
                            <m:r>
                              <a:rPr lang="en-US" sz="3200" b="1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𝒘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ctrlPr>
                          <a:rPr lang="en-US" sz="3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2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𝒊</m:t>
                        </m:r>
                        <m:r>
                          <a:rPr lang="en-US" sz="32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r>
                          <a:rPr lang="en-US" sz="32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𝟏</m:t>
                        </m:r>
                      </m:sub>
                      <m:sup>
                        <m:r>
                          <a:rPr lang="en-US" sz="32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𝑵</m:t>
                        </m:r>
                      </m:sup>
                      <m:e>
                        <m:r>
                          <a:rPr lang="en-US" sz="32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sz="3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sz="3200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𝒊𝒗</m:t>
                            </m:r>
                          </m:sub>
                        </m:sSub>
                        <m:r>
                          <a:rPr lang="en-US" sz="32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sz="3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32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1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3200" b="1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𝒗</m:t>
                                </m:r>
                              </m:sub>
                            </m:sSub>
                          </m:e>
                        </m:acc>
                        <m:r>
                          <a:rPr lang="en-US" sz="32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)(</m:t>
                        </m:r>
                        <m:sSub>
                          <m:sSubPr>
                            <m:ctrlPr>
                              <a:rPr lang="en-US" sz="3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sz="3200" b="1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𝒊𝒘</m:t>
                            </m:r>
                          </m:sub>
                        </m:sSub>
                        <m:r>
                          <a:rPr lang="en-US" sz="32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sz="32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32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1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en-US" sz="3200" b="1" i="1">
                                    <a:solidFill>
                                      <a:schemeClr val="tx1"/>
                                    </a:solidFill>
                                    <a:latin typeface="Cambria Math"/>
                                  </a:rPr>
                                  <m:t>𝒘</m:t>
                                </m:r>
                              </m:sub>
                            </m:sSub>
                          </m:e>
                        </m:acc>
                        <m:r>
                          <a:rPr lang="en-US" sz="32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2800" b="1" i="1" dirty="0">
                    <a:solidFill>
                      <a:schemeClr val="tx1"/>
                    </a:solidFill>
                  </a:rPr>
                  <a:t>/N</a:t>
                </a:r>
                <a:r>
                  <a:rPr lang="en-US" sz="2800" b="1" dirty="0">
                    <a:solidFill>
                      <a:schemeClr val="tx1"/>
                    </a:solidFill>
                  </a:rPr>
                  <a:t>, </a:t>
                </a:r>
              </a:p>
              <a:p>
                <a:r>
                  <a:rPr lang="en-US" sz="2800" b="1" dirty="0">
                    <a:solidFill>
                      <a:schemeClr val="tx1"/>
                    </a:solidFill>
                  </a:rPr>
                  <a:t>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𝝈</m:t>
                        </m:r>
                      </m:e>
                      <m:sub>
                        <m:r>
                          <a:rPr lang="en-US" sz="28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𝒗</m:t>
                        </m:r>
                      </m:sub>
                    </m:sSub>
                    <m:sSub>
                      <m:sSubPr>
                        <m:ctrlPr>
                          <a:rPr lang="en-US" sz="28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 </m:t>
                        </m:r>
                        <m:r>
                          <a:rPr lang="en-US" sz="2800" b="1" i="1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𝝈</m:t>
                        </m:r>
                      </m:e>
                      <m:sub>
                        <m:r>
                          <a:rPr lang="en-US" sz="28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𝒘</m:t>
                        </m:r>
                      </m:sub>
                    </m:sSub>
                  </m:oMath>
                </a14:m>
                <a:r>
                  <a:rPr lang="en-US" sz="2800" b="1" dirty="0">
                    <a:solidFill>
                      <a:schemeClr val="tx1"/>
                    </a:solidFill>
                  </a:rPr>
                  <a:t> - standard deviations</a:t>
                </a:r>
              </a:p>
              <a:p>
                <a:endParaRPr lang="en-US" sz="2800" b="1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861895"/>
                <a:ext cx="8784976" cy="5916620"/>
              </a:xfrm>
              <a:prstGeom prst="rect">
                <a:avLst/>
              </a:prstGeom>
              <a:blipFill>
                <a:blip r:embed="rId3"/>
                <a:stretch>
                  <a:fillRect l="-1387" t="-1339" r="-41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30257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       Principal Component Analysis:</a:t>
            </a:r>
            <a:br>
              <a:rPr lang="en-US" sz="3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</a:br>
            <a:r>
              <a:rPr lang="en-US" sz="3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      Conventional approach, 5 Example</a:t>
            </a:r>
            <a:br>
              <a:rPr lang="en-US" sz="3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</a:br>
            <a:r>
              <a:rPr lang="en-US" sz="3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                                 </a:t>
            </a:r>
            <a:endParaRPr lang="ru-RU" sz="3200" dirty="0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Bac_DA_2024_5</a:t>
            </a:r>
            <a:endParaRPr lang="ru-RU" dirty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9DDFB-12AC-4EDF-912F-3F233AE9D7E0}" type="slidenum">
              <a:rPr lang="ru-RU" smtClean="0"/>
              <a:pPr/>
              <a:t>27</a:t>
            </a:fld>
            <a:endParaRPr lang="ru-RU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150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15081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/>
                <a:ea typeface="Times New Roman" pitchFamily="18" charset="0"/>
                <a:cs typeface="Times New Roman" pitchFamily="18" charset="0"/>
              </a:rPr>
              <a:t>                   *                                =                                             </a:t>
            </a:r>
            <a:endParaRPr kumimoji="0" lang="en-US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07504" y="2319922"/>
                <a:ext cx="2393337" cy="18000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X=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altLang="ru-RU" sz="2000" i="1" dirty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ru-RU" altLang="ru-RU" sz="2000" dirty="0">
                                <a:latin typeface="Calibri" pitchFamily="34" charset="0"/>
                                <a:cs typeface="Arial" pitchFamily="34" charset="0"/>
                              </a:rPr>
                              <m:t>41    66    90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ru-RU" altLang="ru-RU" sz="2000" dirty="0">
                                <a:latin typeface="Calibri" pitchFamily="34" charset="0"/>
                                <a:cs typeface="Arial" pitchFamily="34" charset="0"/>
                              </a:rPr>
                              <m:t> 57    56    60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ru-RU" altLang="ru-RU" sz="2000" dirty="0">
                                <a:latin typeface="Calibri" pitchFamily="34" charset="0"/>
                                <a:cs typeface="Arial" pitchFamily="34" charset="0"/>
                              </a:rPr>
                              <m:t> 61    72    79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ru-RU" altLang="ru-RU" sz="2000" dirty="0">
                                <a:latin typeface="Calibri" pitchFamily="34" charset="0"/>
                                <a:cs typeface="Arial" pitchFamily="34" charset="0"/>
                              </a:rPr>
                              <m:t> 69    73    72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ru-RU" altLang="ru-RU" sz="2000" dirty="0">
                                <a:latin typeface="Calibri" pitchFamily="34" charset="0"/>
                                <a:cs typeface="Arial" pitchFamily="34" charset="0"/>
                              </a:rPr>
                              <m:t> 63    52    88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ru-RU" altLang="ru-RU" sz="2000" dirty="0">
                                <a:latin typeface="Calibri" pitchFamily="34" charset="0"/>
                                <a:cs typeface="Arial" pitchFamily="34" charset="0"/>
                              </a:rPr>
                              <m:t>  62    83    80</m:t>
                            </m:r>
                            <m:r>
                              <m:rPr>
                                <m:nor/>
                              </m:rPr>
                              <a:rPr lang="ru-RU" altLang="ru-RU" sz="2000" dirty="0">
                                <a:latin typeface="Arial" pitchFamily="34" charset="0"/>
                                <a:cs typeface="Arial" pitchFamily="34" charset="0"/>
                              </a:rPr>
                              <m:t> </m:t>
                            </m:r>
                          </m:e>
                        </m:eqArr>
                      </m:e>
                    </m:d>
                  </m:oMath>
                </a14:m>
                <a:endParaRPr lang="ru-RU" sz="2000" b="1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2319922"/>
                <a:ext cx="2393337" cy="1800045"/>
              </a:xfrm>
              <a:prstGeom prst="rect">
                <a:avLst/>
              </a:prstGeom>
              <a:blipFill rotWithShape="1">
                <a:blip r:embed="rId3" cstate="print"/>
                <a:stretch>
                  <a:fillRect l="-280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988840"/>
            <a:ext cx="3060700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59498" y="4253607"/>
                <a:ext cx="8893781" cy="2461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2"/>
                <a:r>
                  <a:rPr lang="en-US" sz="2400" dirty="0"/>
                  <a:t>2. Compute first eigenvalue and eigenvector of </a:t>
                </a:r>
                <a:r>
                  <a:rPr lang="en-US" sz="2400" b="1" dirty="0">
                    <a:sym typeface="Symbol"/>
                  </a:rPr>
                  <a:t>B=</a:t>
                </a:r>
                <a:r>
                  <a:rPr lang="en-US" sz="2400" b="1" dirty="0"/>
                  <a:t> Y</a:t>
                </a:r>
                <a:r>
                  <a:rPr lang="en-US" sz="2400" b="1" baseline="30000" dirty="0">
                    <a:sym typeface="Symbol"/>
                  </a:rPr>
                  <a:t>T</a:t>
                </a:r>
                <a:r>
                  <a:rPr lang="en-US" sz="2400" b="1" dirty="0">
                    <a:sym typeface="Symbol"/>
                  </a:rPr>
                  <a:t>Y/N:</a:t>
                </a:r>
              </a:p>
              <a:p>
                <a:pPr marL="0" lvl="2"/>
                <a:r>
                  <a:rPr lang="en-US" sz="2400" b="1" dirty="0">
                    <a:sym typeface="Symbol"/>
                  </a:rPr>
                  <a:t>&gt;&gt;[C, La]=</a:t>
                </a:r>
                <a:r>
                  <a:rPr lang="en-US" sz="2400" b="1" dirty="0" err="1">
                    <a:sym typeface="Symbol"/>
                  </a:rPr>
                  <a:t>eig</a:t>
                </a:r>
                <a:r>
                  <a:rPr lang="en-US" sz="2400" b="1" dirty="0">
                    <a:sym typeface="Symbol"/>
                  </a:rPr>
                  <a:t>(B);% eigenvalues in the descending order</a:t>
                </a:r>
              </a:p>
              <a:p>
                <a:pPr marL="0" lvl="2"/>
                <a:r>
                  <a:rPr lang="en-US" sz="2400" b="1" dirty="0">
                    <a:sym typeface="Symbol"/>
                  </a:rPr>
                  <a:t>&gt;&gt;l1=La(3,3)         % 1=124.85</a:t>
                </a:r>
              </a:p>
              <a:p>
                <a:pPr marL="0" lvl="2"/>
                <a:r>
                  <a:rPr lang="en-US" sz="2400" b="1" dirty="0">
                    <a:sym typeface="Symbol"/>
                  </a:rPr>
                  <a:t>&gt;&gt;c1=C(:,3);                 %  c1=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b="1" i="1" smtClean="0">
                            <a:latin typeface="Cambria Math" panose="02040503050406030204" pitchFamily="18" charset="0"/>
                            <a:sym typeface="Symbol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b="1" i="1">
                                <a:latin typeface="Cambria Math" panose="02040503050406030204" pitchFamily="18" charset="0"/>
                                <a:sym typeface="Symbol"/>
                              </a:rPr>
                            </m:ctrlPr>
                          </m:eqArrPr>
                          <m:e>
                            <m:r>
                              <a:rPr lang="en-US" sz="2400" b="1" i="1">
                                <a:latin typeface="Cambria Math"/>
                                <a:sym typeface="Symbol"/>
                              </a:rPr>
                              <m:t>−</m:t>
                            </m:r>
                            <m:r>
                              <a:rPr lang="en-US" sz="2400" b="1" i="1">
                                <a:latin typeface="Cambria Math"/>
                                <a:sym typeface="Symbol"/>
                              </a:rPr>
                              <m:t>𝟎</m:t>
                            </m:r>
                            <m:r>
                              <a:rPr lang="en-US" sz="2400" b="1" i="1">
                                <a:latin typeface="Cambria Math"/>
                                <a:sym typeface="Symbol"/>
                              </a:rPr>
                              <m:t>.</m:t>
                            </m:r>
                            <m:r>
                              <a:rPr lang="en-US" sz="2400" b="1" i="1">
                                <a:latin typeface="Cambria Math"/>
                                <a:sym typeface="Symbol"/>
                              </a:rPr>
                              <m:t>𝟓𝟗</m:t>
                            </m:r>
                          </m:e>
                          <m:e>
                            <m:r>
                              <a:rPr lang="en-US" sz="2400" b="1" i="1">
                                <a:latin typeface="Cambria Math"/>
                                <a:sym typeface="Symbol"/>
                              </a:rPr>
                              <m:t>−</m:t>
                            </m:r>
                            <m:r>
                              <a:rPr lang="en-US" sz="2400" b="1" i="1">
                                <a:latin typeface="Cambria Math"/>
                                <a:sym typeface="Symbol"/>
                              </a:rPr>
                              <m:t>𝟎</m:t>
                            </m:r>
                            <m:r>
                              <a:rPr lang="en-US" sz="2400" b="1" i="1">
                                <a:latin typeface="Cambria Math"/>
                                <a:sym typeface="Symbol"/>
                              </a:rPr>
                              <m:t>.</m:t>
                            </m:r>
                            <m:r>
                              <a:rPr lang="en-US" sz="2400" b="1" i="1">
                                <a:latin typeface="Cambria Math"/>
                                <a:sym typeface="Symbol"/>
                              </a:rPr>
                              <m:t>𝟑𝟕</m:t>
                            </m:r>
                          </m:e>
                          <m:e>
                            <m:r>
                              <a:rPr lang="en-US" sz="2400" b="1" i="1">
                                <a:latin typeface="Cambria Math"/>
                                <a:sym typeface="Symbol"/>
                              </a:rPr>
                              <m:t>  </m:t>
                            </m:r>
                            <m:r>
                              <a:rPr lang="en-US" sz="2400" b="1" i="1">
                                <a:latin typeface="Cambria Math"/>
                                <a:sym typeface="Symbol"/>
                              </a:rPr>
                              <m:t>𝟎</m:t>
                            </m:r>
                            <m:r>
                              <a:rPr lang="en-US" sz="2400" b="1" i="1">
                                <a:latin typeface="Cambria Math"/>
                                <a:sym typeface="Symbol"/>
                              </a:rPr>
                              <m:t>.</m:t>
                            </m:r>
                            <m:r>
                              <a:rPr lang="en-US" sz="2400" b="1" i="1">
                                <a:latin typeface="Cambria Math"/>
                                <a:sym typeface="Symbol"/>
                              </a:rPr>
                              <m:t>𝟕𝟏</m:t>
                            </m:r>
                          </m:e>
                        </m:eqArr>
                      </m:e>
                    </m:d>
                  </m:oMath>
                </a14:m>
                <a:endParaRPr lang="en-US" sz="2400" b="1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498" y="4253607"/>
                <a:ext cx="8893781" cy="2461443"/>
              </a:xfrm>
              <a:prstGeom prst="rect">
                <a:avLst/>
              </a:prstGeom>
              <a:blipFill>
                <a:blip r:embed="rId5"/>
                <a:stretch>
                  <a:fillRect l="-1028" t="-1980" r="-13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626751" y="2810116"/>
                <a:ext cx="3337737" cy="906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B=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ru-RU" altLang="ru-RU" sz="2000" i="1" dirty="0">
                                <a:latin typeface="Cambria Math" panose="02040503050406030204" pitchFamily="18" charset="0"/>
                                <a:cs typeface="Arial" pitchFamily="34" charset="0"/>
                              </a:rPr>
                            </m:ctrlPr>
                          </m:eqArrPr>
                          <m:e>
                            <m:r>
                              <a:rPr lang="en-US" altLang="ru-RU" sz="2000" b="0" i="1" dirty="0" smtClean="0">
                                <a:latin typeface="Cambria Math"/>
                                <a:cs typeface="Arial" pitchFamily="34" charset="0"/>
                              </a:rPr>
                              <m:t>   </m:t>
                            </m:r>
                            <m:r>
                              <a:rPr lang="ru-RU" altLang="ru-RU" sz="2000" i="1" dirty="0">
                                <a:latin typeface="Cambria Math"/>
                                <a:cs typeface="Arial" pitchFamily="34" charset="0"/>
                              </a:rPr>
                              <m:t>76.1</m:t>
                            </m:r>
                            <m:r>
                              <a:rPr lang="en-US" altLang="ru-RU" sz="2000" b="0" i="1" dirty="0" smtClean="0">
                                <a:latin typeface="Cambria Math"/>
                                <a:cs typeface="Arial" pitchFamily="34" charset="0"/>
                              </a:rPr>
                              <m:t>4</m:t>
                            </m:r>
                            <m:r>
                              <a:rPr lang="ru-RU" altLang="ru-RU" sz="2000" i="1" dirty="0">
                                <a:latin typeface="Cambria Math"/>
                                <a:cs typeface="Arial" pitchFamily="34" charset="0"/>
                              </a:rPr>
                              <m:t>   16.33</m:t>
                            </m:r>
                            <m:r>
                              <a:rPr lang="en-US" altLang="ru-RU" sz="2000" b="0" i="1" dirty="0" smtClean="0">
                                <a:latin typeface="Cambria Math"/>
                                <a:cs typeface="Arial" pitchFamily="34" charset="0"/>
                              </a:rPr>
                              <m:t> −</m:t>
                            </m:r>
                            <m:r>
                              <a:rPr lang="ru-RU" altLang="ru-RU" sz="2000" i="1" dirty="0">
                                <a:latin typeface="Cambria Math"/>
                                <a:cs typeface="Arial" pitchFamily="34" charset="0"/>
                              </a:rPr>
                              <m:t>31.97</m:t>
                            </m:r>
                          </m:e>
                          <m:e>
                            <m:r>
                              <a:rPr lang="ru-RU" altLang="ru-RU" sz="2000" i="1" dirty="0">
                                <a:latin typeface="Cambria Math"/>
                                <a:cs typeface="Arial" pitchFamily="34" charset="0"/>
                              </a:rPr>
                              <m:t> </m:t>
                            </m:r>
                            <m:r>
                              <a:rPr lang="en-US" altLang="ru-RU" sz="2000" b="0" i="1" dirty="0" smtClean="0">
                                <a:latin typeface="Cambria Math"/>
                                <a:cs typeface="Arial" pitchFamily="34" charset="0"/>
                              </a:rPr>
                              <m:t> </m:t>
                            </m:r>
                            <m:r>
                              <a:rPr lang="ru-RU" altLang="ru-RU" sz="2000" i="1" dirty="0">
                                <a:latin typeface="Cambria Math"/>
                                <a:cs typeface="Arial" pitchFamily="34" charset="0"/>
                              </a:rPr>
                              <m:t>16.33  110.67   </m:t>
                            </m:r>
                            <m:r>
                              <a:rPr lang="en-US" altLang="ru-RU" sz="2000" b="0" i="1" dirty="0" smtClean="0">
                                <a:latin typeface="Cambria Math"/>
                                <a:cs typeface="Arial" pitchFamily="34" charset="0"/>
                              </a:rPr>
                              <m:t>  </m:t>
                            </m:r>
                            <m:r>
                              <a:rPr lang="ru-RU" altLang="ru-RU" sz="2000" i="1" dirty="0">
                                <a:latin typeface="Cambria Math"/>
                                <a:cs typeface="Arial" pitchFamily="34" charset="0"/>
                              </a:rPr>
                              <m:t>6.17  </m:t>
                            </m:r>
                          </m:e>
                          <m:e>
                            <m:r>
                              <a:rPr lang="ru-RU" altLang="ru-RU" sz="2000" i="1" dirty="0">
                                <a:latin typeface="Cambria Math"/>
                                <a:cs typeface="Arial" pitchFamily="34" charset="0"/>
                              </a:rPr>
                              <m:t> </m:t>
                            </m:r>
                            <m:r>
                              <a:rPr lang="en-US" altLang="ru-RU" sz="2000" b="0" i="1" dirty="0" smtClean="0">
                                <a:latin typeface="Cambria Math"/>
                                <a:cs typeface="Arial" pitchFamily="34" charset="0"/>
                              </a:rPr>
                              <m:t>−</m:t>
                            </m:r>
                            <m:r>
                              <a:rPr lang="ru-RU" altLang="ru-RU" sz="2000" i="1" dirty="0">
                                <a:latin typeface="Cambria Math"/>
                                <a:cs typeface="Arial" pitchFamily="34" charset="0"/>
                              </a:rPr>
                              <m:t>31.97    6.17  101.47</m:t>
                            </m:r>
                          </m:e>
                        </m:eqArr>
                      </m:e>
                    </m:d>
                  </m:oMath>
                </a14:m>
                <a:endParaRPr lang="ru-RU" sz="2000" b="1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6751" y="2810116"/>
                <a:ext cx="3337737" cy="906210"/>
              </a:xfrm>
              <a:prstGeom prst="rect">
                <a:avLst/>
              </a:prstGeom>
              <a:blipFill rotWithShape="1">
                <a:blip r:embed="rId6" cstate="print"/>
                <a:stretch>
                  <a:fillRect l="-182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459498" y="1125905"/>
            <a:ext cx="7630615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/>
            <a:r>
              <a:rPr lang="en-US" sz="2800" dirty="0"/>
              <a:t>1. Given X and its centered version Y, </a:t>
            </a:r>
          </a:p>
          <a:p>
            <a:pPr marL="0" lvl="2"/>
            <a:r>
              <a:rPr lang="en-US" sz="2800" dirty="0"/>
              <a:t>compute the covariance matrix </a:t>
            </a:r>
            <a:r>
              <a:rPr lang="en-US" sz="2800" b="1" dirty="0">
                <a:sym typeface="Symbol"/>
              </a:rPr>
              <a:t>B=</a:t>
            </a:r>
            <a:r>
              <a:rPr lang="en-US" sz="2800" b="1" dirty="0"/>
              <a:t> Y</a:t>
            </a:r>
            <a:r>
              <a:rPr lang="en-US" sz="2800" b="1" baseline="30000" dirty="0">
                <a:sym typeface="Symbol"/>
              </a:rPr>
              <a:t>T</a:t>
            </a:r>
            <a:r>
              <a:rPr lang="en-US" sz="2800" b="1" dirty="0">
                <a:sym typeface="Symbol"/>
              </a:rPr>
              <a:t>Y/N.</a:t>
            </a:r>
            <a:endParaRPr lang="en-US" sz="2800" b="1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54719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        Principal Component Analysis:</a:t>
            </a:r>
            <a:br>
              <a:rPr lang="en-US" sz="3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</a:br>
            <a:r>
              <a:rPr lang="en-US" sz="3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     Conventional approach, 6 Example</a:t>
            </a:r>
            <a:br>
              <a:rPr lang="en-US" sz="3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</a:br>
            <a:r>
              <a:rPr lang="en-US" sz="3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                                 </a:t>
            </a:r>
            <a:endParaRPr lang="ru-RU" sz="3200" dirty="0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Bac_DA_2024_5</a:t>
            </a:r>
            <a:endParaRPr lang="ru-RU" dirty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9DDFB-12AC-4EDF-912F-3F233AE9D7E0}" type="slidenum">
              <a:rPr lang="ru-RU" smtClean="0"/>
              <a:pPr/>
              <a:t>28</a:t>
            </a:fld>
            <a:endParaRPr lang="ru-RU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150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15081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/>
                <a:ea typeface="Times New Roman" pitchFamily="18" charset="0"/>
                <a:cs typeface="Times New Roman" pitchFamily="18" charset="0"/>
              </a:rPr>
              <a:t>                   *                                =                                             </a:t>
            </a:r>
            <a:endParaRPr kumimoji="0" lang="en-US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745176"/>
            <a:ext cx="3060700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105725" y="1046396"/>
                <a:ext cx="2227213" cy="17227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2"/>
                <a:r>
                  <a:rPr lang="en-US" sz="2400" b="1" dirty="0">
                    <a:sym typeface="Symbol"/>
                  </a:rPr>
                  <a:t>    1=124.85</a:t>
                </a:r>
              </a:p>
              <a:p>
                <a:pPr marL="0" lvl="2"/>
                <a:r>
                  <a:rPr lang="en-US" sz="2400" b="1" dirty="0">
                    <a:sym typeface="Symbol"/>
                  </a:rPr>
                  <a:t>    c1=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b="1" i="1" smtClean="0">
                            <a:latin typeface="Cambria Math" panose="02040503050406030204" pitchFamily="18" charset="0"/>
                            <a:sym typeface="Symbol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b="1" i="1">
                                <a:latin typeface="Cambria Math" panose="02040503050406030204" pitchFamily="18" charset="0"/>
                                <a:sym typeface="Symbol"/>
                              </a:rPr>
                            </m:ctrlPr>
                          </m:eqArrPr>
                          <m:e>
                            <m:r>
                              <a:rPr lang="en-US" sz="2400" b="1" i="1">
                                <a:latin typeface="Cambria Math"/>
                                <a:sym typeface="Symbol"/>
                              </a:rPr>
                              <m:t>−</m:t>
                            </m:r>
                            <m:r>
                              <a:rPr lang="en-US" sz="2400" b="1" i="1">
                                <a:latin typeface="Cambria Math"/>
                                <a:sym typeface="Symbol"/>
                              </a:rPr>
                              <m:t>𝟎</m:t>
                            </m:r>
                            <m:r>
                              <a:rPr lang="en-US" sz="2400" b="1" i="1">
                                <a:latin typeface="Cambria Math"/>
                                <a:sym typeface="Symbol"/>
                              </a:rPr>
                              <m:t>.</m:t>
                            </m:r>
                            <m:r>
                              <a:rPr lang="en-US" sz="2400" b="1" i="1">
                                <a:latin typeface="Cambria Math"/>
                                <a:sym typeface="Symbol"/>
                              </a:rPr>
                              <m:t>𝟓𝟗</m:t>
                            </m:r>
                          </m:e>
                          <m:e>
                            <m:r>
                              <a:rPr lang="en-US" sz="2400" b="1" i="1">
                                <a:latin typeface="Cambria Math"/>
                                <a:sym typeface="Symbol"/>
                              </a:rPr>
                              <m:t>−</m:t>
                            </m:r>
                            <m:r>
                              <a:rPr lang="en-US" sz="2400" b="1" i="1">
                                <a:latin typeface="Cambria Math"/>
                                <a:sym typeface="Symbol"/>
                              </a:rPr>
                              <m:t>𝟎</m:t>
                            </m:r>
                            <m:r>
                              <a:rPr lang="en-US" sz="2400" b="1" i="1">
                                <a:latin typeface="Cambria Math"/>
                                <a:sym typeface="Symbol"/>
                              </a:rPr>
                              <m:t>.</m:t>
                            </m:r>
                            <m:r>
                              <a:rPr lang="en-US" sz="2400" b="1" i="1">
                                <a:latin typeface="Cambria Math"/>
                                <a:sym typeface="Symbol"/>
                              </a:rPr>
                              <m:t>𝟑𝟕</m:t>
                            </m:r>
                          </m:e>
                          <m:e>
                            <m:r>
                              <a:rPr lang="en-US" sz="2400" b="1" i="1">
                                <a:latin typeface="Cambria Math"/>
                                <a:sym typeface="Symbol"/>
                              </a:rPr>
                              <m:t>  </m:t>
                            </m:r>
                            <m:r>
                              <a:rPr lang="en-US" sz="2400" b="1" i="1">
                                <a:latin typeface="Cambria Math"/>
                                <a:sym typeface="Symbol"/>
                              </a:rPr>
                              <m:t>𝟎</m:t>
                            </m:r>
                            <m:r>
                              <a:rPr lang="en-US" sz="2400" b="1" i="1">
                                <a:latin typeface="Cambria Math"/>
                                <a:sym typeface="Symbol"/>
                              </a:rPr>
                              <m:t>.</m:t>
                            </m:r>
                            <m:r>
                              <a:rPr lang="en-US" sz="2400" b="1" i="1">
                                <a:latin typeface="Cambria Math"/>
                                <a:sym typeface="Symbol"/>
                              </a:rPr>
                              <m:t>𝟕𝟏</m:t>
                            </m:r>
                          </m:e>
                        </m:eqArr>
                      </m:e>
                    </m:d>
                  </m:oMath>
                </a14:m>
                <a:endParaRPr lang="en-US" sz="2400" b="1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725" y="1046396"/>
                <a:ext cx="2227213" cy="1722779"/>
              </a:xfrm>
              <a:prstGeom prst="rect">
                <a:avLst/>
              </a:prstGeom>
              <a:blipFill>
                <a:blip r:embed="rId4"/>
                <a:stretch>
                  <a:fillRect t="-283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195203" y="2996952"/>
                <a:ext cx="7006381" cy="39421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2"/>
                <a:r>
                  <a:rPr lang="en-US" sz="2800" dirty="0"/>
                  <a:t>      3. Given </a:t>
                </a:r>
                <a:r>
                  <a:rPr lang="en-US" sz="2800" b="1" dirty="0"/>
                  <a:t>centered data Y, eigenvalue  </a:t>
                </a:r>
                <a:r>
                  <a:rPr lang="en-US" sz="2800" b="1" dirty="0">
                    <a:sym typeface="Symbol"/>
                  </a:rPr>
                  <a:t>1  and eigenvector c1, </a:t>
                </a:r>
                <a:r>
                  <a:rPr lang="en-US" sz="2800" dirty="0"/>
                  <a:t>compute the Principal component scoring vector</a:t>
                </a:r>
              </a:p>
              <a:p>
                <a:pPr marL="0"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>
                          <a:latin typeface="Cambria Math"/>
                          <a:sym typeface="Symbol"/>
                        </a:rPr>
                        <m:t>𝒛</m:t>
                      </m:r>
                      <m:r>
                        <a:rPr lang="en-US" sz="2800" b="1" i="1">
                          <a:latin typeface="Cambria Math"/>
                          <a:sym typeface="Symbol"/>
                        </a:rPr>
                        <m:t>=</m:t>
                      </m:r>
                      <m:f>
                        <m:fPr>
                          <m:ctrlPr>
                            <a:rPr lang="en-US" sz="2800" b="1" i="1">
                              <a:latin typeface="Cambria Math" panose="02040503050406030204" pitchFamily="18" charset="0"/>
                              <a:sym typeface="Symbol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latin typeface="Cambria Math"/>
                              <a:sym typeface="Symbol"/>
                            </a:rPr>
                            <m:t>𝒀</m:t>
                          </m:r>
                          <m:sSub>
                            <m:sSubPr>
                              <m:ctrlPr>
                                <a:rPr lang="en-US" sz="2800" b="1" i="1">
                                  <a:latin typeface="Cambria Math" panose="02040503050406030204" pitchFamily="18" charset="0"/>
                                  <a:sym typeface="Symbol"/>
                                </a:rPr>
                              </m:ctrlPr>
                            </m:sSubPr>
                            <m:e>
                              <m:r>
                                <a:rPr lang="en-US" sz="2800" b="1" i="1">
                                  <a:latin typeface="Cambria Math"/>
                                  <a:sym typeface="Symbol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en-US" sz="2800" b="1" i="1">
                                  <a:latin typeface="Cambria Math"/>
                                  <a:sym typeface="Symbol"/>
                                </a:rPr>
                                <m:t>𝟏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800" b="1" i="1">
                                  <a:latin typeface="Cambria Math" panose="02040503050406030204" pitchFamily="18" charset="0"/>
                                  <a:sym typeface="Symbol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sz="2800" b="1" i="1">
                                      <a:latin typeface="Cambria Math" panose="02040503050406030204" pitchFamily="18" charset="0"/>
                                      <a:sym typeface="Symbol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sz="2800" b="1" i="0" smtClean="0">
                                      <a:solidFill>
                                        <a:srgbClr val="C00000"/>
                                      </a:solidFill>
                                      <a:latin typeface="Cambria Math"/>
                                      <a:sym typeface="Symbol"/>
                                    </a:rPr>
                                    <m:t>6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800" b="1" i="0" smtClean="0">
                                      <a:latin typeface="Cambria Math"/>
                                      <a:sym typeface="Symbol"/>
                                    </a:rPr>
                                    <m:t>∗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800" b="1" dirty="0">
                                      <a:sym typeface="Symbol"/>
                                    </a:rPr>
                                    <m:t></m:t>
                                  </m:r>
                                </m:e>
                                <m:sub>
                                  <m:r>
                                    <a:rPr lang="en-US" sz="2800" b="1" i="1">
                                      <a:latin typeface="Cambria Math"/>
                                      <a:sym typeface="Symbol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</m:oMath>
                  </m:oMathPara>
                </a14:m>
                <a:endParaRPr lang="en-US" sz="2800" b="1" dirty="0"/>
              </a:p>
              <a:p>
                <a:pPr marL="0" lvl="2"/>
                <a:endParaRPr lang="en-US" sz="2800" b="1" dirty="0"/>
              </a:p>
              <a:p>
                <a:pPr marL="0" lvl="2"/>
                <a:r>
                  <a:rPr lang="en-US" sz="2800" b="1" dirty="0"/>
                  <a:t>&gt;&gt;z=Y*c1/sqrt</a:t>
                </a:r>
                <a:r>
                  <a:rPr lang="en-US" sz="2800" b="1" dirty="0">
                    <a:solidFill>
                      <a:srgbClr val="C00000"/>
                    </a:solidFill>
                  </a:rPr>
                  <a:t>(6</a:t>
                </a:r>
                <a:r>
                  <a:rPr lang="en-US" sz="2800" b="1" dirty="0"/>
                  <a:t>*</a:t>
                </a:r>
                <a:r>
                  <a:rPr lang="en-US" sz="2800" b="1" dirty="0">
                    <a:sym typeface="Symbol"/>
                  </a:rPr>
                  <a:t>1);   </a:t>
                </a:r>
                <a:r>
                  <a:rPr lang="en-US" sz="2800" b="1" dirty="0">
                    <a:solidFill>
                      <a:srgbClr val="C00000"/>
                    </a:solidFill>
                    <a:sym typeface="Symbol"/>
                  </a:rPr>
                  <a:t>%Quiz: Why 6?</a:t>
                </a:r>
                <a:endParaRPr lang="en-US" sz="2800" b="1" dirty="0">
                  <a:solidFill>
                    <a:srgbClr val="C00000"/>
                  </a:solidFill>
                </a:endParaRP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203" y="2996952"/>
                <a:ext cx="7006381" cy="3942169"/>
              </a:xfrm>
              <a:prstGeom prst="rect">
                <a:avLst/>
              </a:prstGeom>
              <a:blipFill>
                <a:blip r:embed="rId5"/>
                <a:stretch>
                  <a:fillRect l="-1741" t="-170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012160" y="3789040"/>
                <a:ext cx="1539845" cy="21513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Z=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4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0.7</m:t>
                            </m:r>
                            <m:r>
                              <a:rPr lang="en-US" sz="24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0.28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/>
                                <a:ea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.09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0.46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   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0.37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0.2</m:t>
                            </m:r>
                            <m:r>
                              <a:rPr lang="en-US" sz="24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4</m:t>
                            </m:r>
                          </m:e>
                        </m:eqArr>
                      </m:e>
                    </m:d>
                  </m:oMath>
                </a14:m>
                <a:endParaRPr lang="ru-RU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60" y="3789040"/>
                <a:ext cx="1539845" cy="2151358"/>
              </a:xfrm>
              <a:prstGeom prst="rect">
                <a:avLst/>
              </a:prstGeom>
              <a:blipFill rotWithShape="1">
                <a:blip r:embed="rId6" cstate="print"/>
                <a:stretch>
                  <a:fillRect l="-592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80184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    Principal Component Analysis:</a:t>
            </a:r>
            <a:br>
              <a:rPr lang="en-US" sz="3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</a:br>
            <a:r>
              <a:rPr lang="en-US" sz="3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    Conventional approach, 7 Example</a:t>
            </a:r>
            <a:br>
              <a:rPr lang="en-US" sz="3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</a:br>
            <a:r>
              <a:rPr lang="en-US" sz="3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                                 </a:t>
            </a:r>
            <a:endParaRPr lang="ru-RU" sz="3200" dirty="0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Bac_DA_2024_5</a:t>
            </a:r>
            <a:endParaRPr lang="ru-RU" dirty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9DDFB-12AC-4EDF-912F-3F233AE9D7E0}" type="slidenum">
              <a:rPr lang="ru-RU" smtClean="0"/>
              <a:pPr/>
              <a:t>29</a:t>
            </a:fld>
            <a:endParaRPr lang="ru-RU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150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15081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/>
                <a:ea typeface="Times New Roman" pitchFamily="18" charset="0"/>
                <a:cs typeface="Times New Roman" pitchFamily="18" charset="0"/>
              </a:rPr>
              <a:t>                   *                                =                                             </a:t>
            </a:r>
            <a:endParaRPr kumimoji="0" lang="en-US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448" y="914500"/>
            <a:ext cx="3060700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4171965" y="895796"/>
                <a:ext cx="2210862" cy="2420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lvl="2"/>
                <a:r>
                  <a:rPr lang="en-US" sz="3200" b="1" dirty="0">
                    <a:solidFill>
                      <a:schemeClr val="tx2"/>
                    </a:solidFill>
                    <a:sym typeface="Symbol"/>
                  </a:rPr>
                  <a:t>Solution:    </a:t>
                </a:r>
              </a:p>
              <a:p>
                <a:pPr marL="0" lvl="2"/>
                <a:r>
                  <a:rPr lang="en-US" sz="2400" b="1" dirty="0">
                    <a:solidFill>
                      <a:schemeClr val="tx2"/>
                    </a:solidFill>
                    <a:sym typeface="Symbol"/>
                  </a:rPr>
                  <a:t>          1=124.85</a:t>
                </a:r>
              </a:p>
              <a:p>
                <a:pPr marL="0" lvl="2"/>
                <a:r>
                  <a:rPr lang="en-US" sz="2400" b="1" dirty="0">
                    <a:solidFill>
                      <a:schemeClr val="tx2"/>
                    </a:solidFill>
                    <a:sym typeface="Symbol"/>
                  </a:rPr>
                  <a:t>       c1=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  <a:sym typeface="Symbol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b="1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sym typeface="Symbol"/>
                              </a:rPr>
                            </m:ctrlPr>
                          </m:eqArrPr>
                          <m:e>
                            <m:r>
                              <a:rPr lang="en-US" sz="2400" b="1" i="1">
                                <a:solidFill>
                                  <a:schemeClr val="tx2"/>
                                </a:solidFill>
                                <a:latin typeface="Cambria Math"/>
                                <a:sym typeface="Symbol"/>
                              </a:rPr>
                              <m:t>−</m:t>
                            </m:r>
                            <m:r>
                              <a:rPr lang="en-US" sz="2400" b="1" i="1">
                                <a:solidFill>
                                  <a:schemeClr val="tx2"/>
                                </a:solidFill>
                                <a:latin typeface="Cambria Math"/>
                                <a:sym typeface="Symbol"/>
                              </a:rPr>
                              <m:t>𝟎</m:t>
                            </m:r>
                            <m:r>
                              <a:rPr lang="en-US" sz="2400" b="1" i="1">
                                <a:solidFill>
                                  <a:schemeClr val="tx2"/>
                                </a:solidFill>
                                <a:latin typeface="Cambria Math"/>
                                <a:sym typeface="Symbol"/>
                              </a:rPr>
                              <m:t>.</m:t>
                            </m:r>
                            <m:r>
                              <a:rPr lang="en-US" sz="2400" b="1" i="1">
                                <a:solidFill>
                                  <a:schemeClr val="tx2"/>
                                </a:solidFill>
                                <a:latin typeface="Cambria Math"/>
                                <a:sym typeface="Symbol"/>
                              </a:rPr>
                              <m:t>𝟓𝟗</m:t>
                            </m:r>
                          </m:e>
                          <m:e>
                            <m:r>
                              <a:rPr lang="en-US" sz="2400" b="1" i="1">
                                <a:solidFill>
                                  <a:schemeClr val="tx2"/>
                                </a:solidFill>
                                <a:latin typeface="Cambria Math"/>
                                <a:sym typeface="Symbol"/>
                              </a:rPr>
                              <m:t>−</m:t>
                            </m:r>
                            <m:r>
                              <a:rPr lang="en-US" sz="2400" b="1" i="1">
                                <a:solidFill>
                                  <a:schemeClr val="tx2"/>
                                </a:solidFill>
                                <a:latin typeface="Cambria Math"/>
                                <a:sym typeface="Symbol"/>
                              </a:rPr>
                              <m:t>𝟎</m:t>
                            </m:r>
                            <m:r>
                              <a:rPr lang="en-US" sz="2400" b="1" i="1">
                                <a:solidFill>
                                  <a:schemeClr val="tx2"/>
                                </a:solidFill>
                                <a:latin typeface="Cambria Math"/>
                                <a:sym typeface="Symbol"/>
                              </a:rPr>
                              <m:t>.</m:t>
                            </m:r>
                            <m:r>
                              <a:rPr lang="en-US" sz="2400" b="1" i="1">
                                <a:solidFill>
                                  <a:schemeClr val="tx2"/>
                                </a:solidFill>
                                <a:latin typeface="Cambria Math"/>
                                <a:sym typeface="Symbol"/>
                              </a:rPr>
                              <m:t>𝟑𝟕</m:t>
                            </m:r>
                          </m:e>
                          <m:e>
                            <m:r>
                              <a:rPr lang="en-US" sz="2400" b="1" i="1">
                                <a:solidFill>
                                  <a:schemeClr val="tx2"/>
                                </a:solidFill>
                                <a:latin typeface="Cambria Math"/>
                                <a:sym typeface="Symbol"/>
                              </a:rPr>
                              <m:t>  </m:t>
                            </m:r>
                            <m:r>
                              <a:rPr lang="en-US" sz="2400" b="1" i="1">
                                <a:solidFill>
                                  <a:schemeClr val="tx2"/>
                                </a:solidFill>
                                <a:latin typeface="Cambria Math"/>
                                <a:sym typeface="Symbol"/>
                              </a:rPr>
                              <m:t>𝟎</m:t>
                            </m:r>
                            <m:r>
                              <a:rPr lang="en-US" sz="2400" b="1" i="1">
                                <a:solidFill>
                                  <a:schemeClr val="tx2"/>
                                </a:solidFill>
                                <a:latin typeface="Cambria Math"/>
                                <a:sym typeface="Symbol"/>
                              </a:rPr>
                              <m:t>.</m:t>
                            </m:r>
                            <m:r>
                              <a:rPr lang="en-US" sz="2400" b="1" i="1">
                                <a:solidFill>
                                  <a:schemeClr val="tx2"/>
                                </a:solidFill>
                                <a:latin typeface="Cambria Math"/>
                                <a:sym typeface="Symbol"/>
                              </a:rPr>
                              <m:t>𝟕𝟏</m:t>
                            </m:r>
                          </m:e>
                        </m:eqArr>
                      </m:e>
                    </m:d>
                  </m:oMath>
                </a14:m>
                <a:endParaRPr lang="en-US" sz="2400" b="1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1965" y="895796"/>
                <a:ext cx="2210862" cy="2420984"/>
              </a:xfrm>
              <a:prstGeom prst="rect">
                <a:avLst/>
              </a:prstGeom>
              <a:blipFill>
                <a:blip r:embed="rId4"/>
                <a:stretch>
                  <a:fillRect l="-6887" t="-3275" r="-1790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464110" y="3064779"/>
            <a:ext cx="6552728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/>
            <a:r>
              <a:rPr lang="en-US" sz="2800" b="1" dirty="0"/>
              <a:t>Compare to the solution found using the model-based approach:</a:t>
            </a:r>
          </a:p>
          <a:p>
            <a:pPr marL="0" lvl="2"/>
            <a:r>
              <a:rPr lang="en-US" sz="2400" b="1" dirty="0">
                <a:sym typeface="Symbol"/>
              </a:rPr>
              <a:t>                                                                         =</a:t>
            </a:r>
            <a:r>
              <a:rPr lang="en-US" sz="2400" b="1" dirty="0"/>
              <a:t>    </a:t>
            </a:r>
            <a:r>
              <a:rPr lang="ru-RU" sz="2400" b="1" dirty="0"/>
              <a:t>27.3</a:t>
            </a:r>
            <a:r>
              <a:rPr lang="en-US" sz="2400" b="1" dirty="0"/>
              <a:t>7</a:t>
            </a:r>
          </a:p>
          <a:p>
            <a:r>
              <a:rPr lang="en-US" sz="2400" b="1" dirty="0"/>
              <a:t>                                              </a:t>
            </a:r>
            <a:r>
              <a:rPr lang="ru-RU" sz="2400" b="1" dirty="0"/>
              <a:t>0.5933</a:t>
            </a:r>
          </a:p>
          <a:p>
            <a:r>
              <a:rPr lang="en-US" sz="2400" b="1" dirty="0"/>
              <a:t>                                      C=   </a:t>
            </a:r>
            <a:r>
              <a:rPr lang="ru-RU" sz="2400" b="1" dirty="0"/>
              <a:t>0.3734 </a:t>
            </a:r>
            <a:endParaRPr lang="en-US" sz="2400" b="1" dirty="0"/>
          </a:p>
          <a:p>
            <a:r>
              <a:rPr lang="en-US" sz="2400" b="1" dirty="0"/>
              <a:t>                                             </a:t>
            </a:r>
            <a:r>
              <a:rPr lang="ru-RU" sz="2400" b="1" dirty="0"/>
              <a:t>-0.7131</a:t>
            </a:r>
            <a:endParaRPr lang="ru-R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092280" y="3345794"/>
                <a:ext cx="1999906" cy="21513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Z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4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0.7086</m:t>
                            </m:r>
                          </m:e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0.2836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.0935</m:t>
                            </m:r>
                          </m:e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0.4629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0.3705</m:t>
                            </m:r>
                          </m:e>
                          <m:e>
                            <m:r>
                              <a:rPr lang="en-US" sz="2400" b="0" i="1" smtClean="0">
                                <a:latin typeface="Cambria Math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0.2391</m:t>
                            </m:r>
                          </m:e>
                        </m:eqArr>
                      </m:e>
                    </m:d>
                  </m:oMath>
                </a14:m>
                <a:endParaRPr lang="ru-RU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2280" y="3345794"/>
                <a:ext cx="1999906" cy="2151358"/>
              </a:xfrm>
              <a:prstGeom prst="rect">
                <a:avLst/>
              </a:prstGeom>
              <a:blipFill rotWithShape="1">
                <a:blip r:embed="rId5" cstate="print"/>
                <a:stretch>
                  <a:fillRect l="-45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6944724" y="872268"/>
                <a:ext cx="1636025" cy="21513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solidFill>
                      <a:schemeClr val="tx2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Z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dirty="0">
                        <a:solidFill>
                          <a:schemeClr val="tx2"/>
                        </a:solidFill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4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0.7</m:t>
                            </m:r>
                            <m:r>
                              <a:rPr lang="en-US" sz="2400" i="1">
                                <a:solidFill>
                                  <a:schemeClr val="tx2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2400" b="0" i="1" smtClean="0">
                                <a:solidFill>
                                  <a:schemeClr val="tx2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0.28</m:t>
                            </m:r>
                          </m:e>
                          <m:e>
                            <m:r>
                              <a:rPr lang="en-US" sz="2400" b="0" i="1" smtClean="0">
                                <a:solidFill>
                                  <a:schemeClr val="tx2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solidFill>
                                  <a:schemeClr val="tx2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.09</m:t>
                            </m:r>
                          </m:e>
                          <m:e>
                            <m:r>
                              <a:rPr lang="en-US" sz="2400" b="0" i="1" smtClean="0">
                                <a:solidFill>
                                  <a:schemeClr val="tx2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0.46</m:t>
                            </m:r>
                          </m:e>
                          <m:e>
                            <m:r>
                              <a:rPr lang="en-US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0.37</m:t>
                            </m:r>
                          </m:e>
                          <m:e>
                            <m:r>
                              <a:rPr lang="en-US" sz="2400" i="1">
                                <a:solidFill>
                                  <a:schemeClr val="tx2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 smtClean="0">
                                <a:solidFill>
                                  <a:schemeClr val="tx2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solidFill>
                                  <a:schemeClr val="tx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0.2</m:t>
                            </m:r>
                            <m:r>
                              <a:rPr lang="en-US" sz="2400" i="1">
                                <a:solidFill>
                                  <a:schemeClr val="tx2"/>
                                </a:solidFill>
                                <a:latin typeface="Cambria Math"/>
                                <a:ea typeface="Cambria Math" panose="02040503050406030204" pitchFamily="18" charset="0"/>
                              </a:rPr>
                              <m:t>4</m:t>
                            </m:r>
                          </m:e>
                        </m:eqArr>
                      </m:e>
                    </m:d>
                  </m:oMath>
                </a14:m>
                <a:endParaRPr lang="ru-RU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4724" y="872268"/>
                <a:ext cx="1636025" cy="2151358"/>
              </a:xfrm>
              <a:prstGeom prst="rect">
                <a:avLst/>
              </a:prstGeom>
              <a:blipFill>
                <a:blip r:embed="rId6"/>
                <a:stretch>
                  <a:fillRect l="-557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71417" y="5532772"/>
                <a:ext cx="8758867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rgbClr val="C00000"/>
                    </a:solidFill>
                  </a:rPr>
                  <a:t>                   Well:</a:t>
                </a:r>
                <a:r>
                  <a:rPr lang="en-US" sz="2400" b="1" dirty="0">
                    <a:solidFill>
                      <a:schemeClr val="tx2"/>
                    </a:solidFill>
                  </a:rPr>
                  <a:t> (c1,z) coincide with (</a:t>
                </a:r>
                <a:r>
                  <a:rPr lang="en-US" sz="2400" b="1" dirty="0" err="1">
                    <a:solidFill>
                      <a:schemeClr val="tx2"/>
                    </a:solidFill>
                  </a:rPr>
                  <a:t>c,z</a:t>
                </a:r>
                <a:r>
                  <a:rPr lang="en-US" sz="2400" b="1" dirty="0">
                    <a:solidFill>
                      <a:schemeClr val="tx2"/>
                    </a:solidFill>
                  </a:rPr>
                  <a:t>) up to the rounding error and  multiplying by -1;      27.37=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b="1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1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𝟔</m:t>
                        </m:r>
                        <m:r>
                          <a:rPr lang="en-US" sz="2400" b="1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∗</m:t>
                        </m:r>
                        <m:r>
                          <a:rPr lang="en-US" sz="2400" b="1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𝟏𝟐𝟒</m:t>
                        </m:r>
                        <m:r>
                          <a:rPr lang="en-US" sz="2400" b="1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.</m:t>
                        </m:r>
                        <m:r>
                          <a:rPr lang="en-US" sz="2400" b="1" i="1" smtClean="0">
                            <a:solidFill>
                              <a:schemeClr val="tx2"/>
                            </a:solidFill>
                            <a:latin typeface="Cambria Math"/>
                          </a:rPr>
                          <m:t>𝟖𝟓</m:t>
                        </m:r>
                      </m:e>
                    </m:rad>
                  </m:oMath>
                </a14:m>
                <a:r>
                  <a:rPr lang="en-US" sz="2400" b="1" dirty="0">
                    <a:solidFill>
                      <a:schemeClr val="tx2"/>
                    </a:solidFill>
                  </a:rPr>
                  <a:t>. </a:t>
                </a:r>
                <a:r>
                  <a:rPr lang="en-US" sz="3200" b="1" dirty="0">
                    <a:solidFill>
                      <a:srgbClr val="C00000"/>
                    </a:solidFill>
                  </a:rPr>
                  <a:t>The same!!! Why?</a:t>
                </a:r>
                <a:endParaRPr lang="ru-RU" sz="32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17" y="5532772"/>
                <a:ext cx="8758867" cy="1384995"/>
              </a:xfrm>
              <a:prstGeom prst="rect">
                <a:avLst/>
              </a:prstGeom>
              <a:blipFill>
                <a:blip r:embed="rId7"/>
                <a:stretch>
                  <a:fillRect l="-1044" t="-4846" b="-1365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1115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14A6D0-C83C-4CC6-8BE8-6C5AEC043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842" y="116024"/>
            <a:ext cx="9011344" cy="936712"/>
          </a:xfrm>
        </p:spPr>
        <p:txBody>
          <a:bodyPr>
            <a:normAutofit fontScale="90000"/>
          </a:bodyPr>
          <a:lstStyle/>
          <a:p>
            <a:r>
              <a:rPr lang="ru-RU" sz="3600" dirty="0"/>
              <a:t>«Города </a:t>
            </a:r>
            <a:r>
              <a:rPr lang="en-US" sz="3600" dirty="0"/>
              <a:t>UK West Country</a:t>
            </a:r>
            <a:r>
              <a:rPr lang="ru-RU" sz="3600" dirty="0"/>
              <a:t>»</a:t>
            </a:r>
            <a:r>
              <a:rPr lang="en-US" sz="3600" dirty="0"/>
              <a:t> </a:t>
            </a:r>
            <a:r>
              <a:rPr lang="ru-RU" sz="3600" dirty="0"/>
              <a:t>(таблица </a:t>
            </a:r>
            <a:r>
              <a:rPr lang="en-US" sz="3600" dirty="0"/>
              <a:t>45x6), 2</a:t>
            </a:r>
            <a:br>
              <a:rPr lang="ru-RU" sz="3600" dirty="0"/>
            </a:br>
            <a:r>
              <a:rPr lang="ru-RU" sz="2700" dirty="0"/>
              <a:t>Перед суммаризацией надо данные стандартизовать – привести к единому началу и масштабу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C14BA380-B4D9-478B-A019-17A2E4BC21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5764" y="1333277"/>
                <a:ext cx="8579296" cy="552472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/>
                  <a:t>Три популярных метода стандартизации</a:t>
                </a:r>
                <a:endParaRPr lang="en-US" b="1" dirty="0"/>
              </a:p>
              <a:p>
                <a:pPr marL="0" indent="0">
                  <a:buNone/>
                </a:pPr>
                <a:r>
                  <a:rPr lang="en-US" dirty="0"/>
                  <a:t>           </a:t>
                </a:r>
                <a:r>
                  <a:rPr lang="ru-RU" dirty="0"/>
                  <a:t>       </a:t>
                </a:r>
                <a:r>
                  <a:rPr lang="en-US" sz="2000" b="1" dirty="0" err="1"/>
                  <a:t>Pop.Res</a:t>
                </a:r>
                <a:r>
                  <a:rPr lang="en-US" sz="2000" b="1" dirty="0"/>
                  <a:t>   </a:t>
                </a:r>
                <a:r>
                  <a:rPr lang="en-US" sz="2000" b="1" dirty="0" err="1"/>
                  <a:t>PSchool</a:t>
                </a:r>
                <a:r>
                  <a:rPr lang="en-US" sz="2000" b="1" dirty="0"/>
                  <a:t>  Doctor </a:t>
                </a:r>
                <a:r>
                  <a:rPr lang="ru-RU" sz="2000" b="1" dirty="0"/>
                  <a:t>  </a:t>
                </a:r>
                <a:r>
                  <a:rPr lang="en-US" sz="2000" b="1" dirty="0"/>
                  <a:t> Bank </a:t>
                </a:r>
                <a:r>
                  <a:rPr lang="ru-RU" sz="2000" b="1" dirty="0"/>
                  <a:t>   </a:t>
                </a:r>
                <a:r>
                  <a:rPr lang="en-US" sz="2000" b="1" dirty="0"/>
                  <a:t>Petrol</a:t>
                </a:r>
                <a:r>
                  <a:rPr lang="ru-RU" sz="2000" b="1" dirty="0"/>
                  <a:t>  </a:t>
                </a:r>
                <a:r>
                  <a:rPr lang="en-US" sz="2000" b="1" dirty="0"/>
                  <a:t>  </a:t>
                </a:r>
                <a:r>
                  <a:rPr lang="en-US" sz="2000" b="1" dirty="0" err="1"/>
                  <a:t>PostOf</a:t>
                </a:r>
                <a:endParaRPr lang="en-US" sz="2000" b="1" dirty="0"/>
              </a:p>
              <a:p>
                <a:pPr marL="0" indent="0">
                  <a:buNone/>
                </a:pPr>
                <a:r>
                  <a:rPr lang="en-US" sz="2400" dirty="0"/>
                  <a:t>               </a:t>
                </a:r>
                <a:r>
                  <a:rPr lang="en-US" sz="2000" dirty="0"/>
                  <a:t>7351.356</a:t>
                </a:r>
                <a:r>
                  <a:rPr lang="ru-RU" sz="2000" dirty="0"/>
                  <a:t> </a:t>
                </a:r>
                <a:r>
                  <a:rPr lang="en-US" sz="2000" dirty="0"/>
                  <a:t>  3.022 </a:t>
                </a:r>
                <a:r>
                  <a:rPr lang="ru-RU" sz="2000" dirty="0"/>
                  <a:t> </a:t>
                </a:r>
                <a:r>
                  <a:rPr lang="en-US" sz="2000" dirty="0"/>
                  <a:t>   1.378 </a:t>
                </a:r>
                <a:r>
                  <a:rPr lang="ru-RU" sz="2000" dirty="0"/>
                  <a:t>  </a:t>
                </a:r>
                <a:r>
                  <a:rPr lang="en-US" sz="2000" dirty="0"/>
                  <a:t>   4.311    2.044    </a:t>
                </a:r>
                <a:r>
                  <a:rPr lang="ru-RU" sz="2000" dirty="0"/>
                  <a:t> </a:t>
                </a:r>
                <a:r>
                  <a:rPr lang="en-US" sz="2000" dirty="0"/>
                  <a:t>2.622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</a:t>
                </a:r>
                <a:r>
                  <a:rPr lang="ru-RU" sz="2000" dirty="0"/>
                  <a:t>   </a:t>
                </a:r>
                <a:r>
                  <a:rPr lang="en-US" sz="2000" dirty="0"/>
                  <a:t>  </a:t>
                </a:r>
                <a:r>
                  <a:rPr lang="ru-RU" sz="2000" dirty="0"/>
                  <a:t>6193</a:t>
                </a:r>
                <a:r>
                  <a:rPr lang="en-US" sz="2000" dirty="0"/>
                  <a:t>.</a:t>
                </a:r>
                <a:r>
                  <a:rPr lang="ru-RU" sz="2000" dirty="0"/>
                  <a:t>246</a:t>
                </a:r>
                <a:r>
                  <a:rPr lang="en-US" sz="2000" dirty="0"/>
                  <a:t> </a:t>
                </a:r>
                <a:r>
                  <a:rPr lang="ru-RU" sz="2000" dirty="0"/>
                  <a:t>  2.734     1.302      4.384    1.637     2.114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</a:t>
                </a:r>
                <a:r>
                  <a:rPr lang="ru-RU" sz="2000" dirty="0"/>
                  <a:t>     </a:t>
                </a:r>
                <a:r>
                  <a:rPr lang="en-US" sz="2000" dirty="0"/>
                  <a:t>23801    </a:t>
                </a:r>
                <a:r>
                  <a:rPr lang="ru-RU" sz="2000" dirty="0"/>
                  <a:t>  13  </a:t>
                </a:r>
                <a:r>
                  <a:rPr lang="en-US" sz="2000" dirty="0"/>
                  <a:t>        </a:t>
                </a:r>
                <a:r>
                  <a:rPr lang="ru-RU" sz="2000" dirty="0"/>
                  <a:t>   4 </a:t>
                </a:r>
                <a:r>
                  <a:rPr lang="en-US" sz="2000" dirty="0"/>
                  <a:t>         </a:t>
                </a:r>
                <a:r>
                  <a:rPr lang="ru-RU" sz="2000" dirty="0"/>
                  <a:t> 19   </a:t>
                </a:r>
                <a:r>
                  <a:rPr lang="en-US" sz="2000" dirty="0"/>
                  <a:t>   </a:t>
                </a:r>
                <a:r>
                  <a:rPr lang="ru-RU" sz="2000" dirty="0"/>
                  <a:t>    7  </a:t>
                </a:r>
                <a:r>
                  <a:rPr lang="en-US" sz="2000" dirty="0"/>
                  <a:t>      </a:t>
                </a:r>
                <a:r>
                  <a:rPr lang="ru-RU" sz="2000" dirty="0"/>
                  <a:t>    9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</a:t>
                </a:r>
                <a:r>
                  <a:rPr lang="ru-RU" sz="2000" dirty="0"/>
                  <a:t>  </a:t>
                </a:r>
                <a:r>
                  <a:rPr lang="en-US" sz="2000" dirty="0"/>
                  <a:t> 2040     </a:t>
                </a:r>
                <a:r>
                  <a:rPr lang="ru-RU" sz="2000" dirty="0"/>
                  <a:t> </a:t>
                </a:r>
                <a:r>
                  <a:rPr lang="en-US" sz="2000" dirty="0"/>
                  <a:t>  </a:t>
                </a:r>
                <a:r>
                  <a:rPr lang="ru-RU" sz="2000" dirty="0"/>
                  <a:t>1 </a:t>
                </a:r>
                <a:r>
                  <a:rPr lang="en-US" sz="2000" dirty="0"/>
                  <a:t>         </a:t>
                </a:r>
                <a:r>
                  <a:rPr lang="ru-RU" sz="2000" dirty="0"/>
                  <a:t>     0  </a:t>
                </a:r>
                <a:r>
                  <a:rPr lang="en-US" sz="2000" dirty="0"/>
                  <a:t>         </a:t>
                </a:r>
                <a:r>
                  <a:rPr lang="ru-RU" sz="2000" dirty="0"/>
                  <a:t> 0 </a:t>
                </a:r>
                <a:r>
                  <a:rPr lang="en-US" sz="2000" dirty="0"/>
                  <a:t>   </a:t>
                </a:r>
                <a:r>
                  <a:rPr lang="ru-RU" sz="2000" dirty="0"/>
                  <a:t>  </a:t>
                </a:r>
                <a:r>
                  <a:rPr lang="en-US" sz="2000" dirty="0"/>
                  <a:t> </a:t>
                </a:r>
                <a:r>
                  <a:rPr lang="ru-RU" sz="2000" dirty="0"/>
                  <a:t>    0</a:t>
                </a:r>
                <a:r>
                  <a:rPr lang="en-US" sz="2000" dirty="0"/>
                  <a:t>      </a:t>
                </a:r>
                <a:r>
                  <a:rPr lang="ru-RU" sz="2000" dirty="0"/>
                  <a:t>      1</a:t>
                </a:r>
              </a:p>
              <a:p>
                <a:pPr marL="0" indent="0">
                  <a:buNone/>
                </a:pPr>
                <a:r>
                  <a:rPr lang="en-US" sz="2800" dirty="0"/>
                  <a:t> </a:t>
                </a:r>
                <a:r>
                  <a:rPr lang="ru-RU" sz="2800" dirty="0"/>
                  <a:t>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𝑖𝑣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𝑖𝑣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𝑚𝑒𝑎𝑛𝑣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𝑠𝑡𝑑</m:t>
                        </m:r>
                        <m:r>
                          <a:rPr lang="en-US" sz="2400" b="0" i="1" baseline="-25000" smtClean="0">
                            <a:latin typeface="Cambria Math" panose="02040503050406030204" pitchFamily="18" charset="0"/>
                          </a:rPr>
                          <m:t>𝑣</m:t>
                        </m:r>
                      </m:den>
                    </m:f>
                  </m:oMath>
                </a14:m>
                <a:r>
                  <a:rPr lang="ru-RU" sz="2400" dirty="0"/>
                  <a:t> - </a:t>
                </a:r>
                <a:r>
                  <a:rPr lang="en-US" sz="2400" dirty="0"/>
                  <a:t>z-scoring</a:t>
                </a:r>
              </a:p>
              <a:p>
                <a:pPr marL="0" indent="0">
                  <a:buNone/>
                </a:pPr>
                <a:r>
                  <a:rPr lang="en-US" sz="2400" b="1" dirty="0"/>
                  <a:t> </a:t>
                </a:r>
                <a:r>
                  <a:rPr lang="ru-RU" sz="2400" b="1" dirty="0"/>
                  <a:t>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𝒊𝒗</m:t>
                        </m:r>
                      </m:sub>
                    </m:sSub>
                    <m:r>
                      <a:rPr lang="en-US" sz="2400" b="1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𝒊𝒗</m:t>
                            </m:r>
                          </m:sub>
                        </m:s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𝒎𝒆𝒂𝒏𝒗</m:t>
                        </m:r>
                      </m:num>
                      <m:den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𝒎𝒂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2400" b="1" i="1" baseline="-25000"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𝒊𝒏</m:t>
                        </m:r>
                        <m:r>
                          <a:rPr lang="en-US" sz="2400" b="1" i="1" baseline="-25000">
                            <a:latin typeface="Cambria Math" panose="02040503050406030204" pitchFamily="18" charset="0"/>
                          </a:rPr>
                          <m:t>𝒗</m:t>
                        </m:r>
                      </m:den>
                    </m:f>
                  </m:oMath>
                </a14:m>
                <a:r>
                  <a:rPr lang="en-US" sz="2400" b="1" dirty="0"/>
                  <a:t> - </a:t>
                </a:r>
                <a:r>
                  <a:rPr lang="ru-RU" sz="2400" b="1" dirty="0"/>
                  <a:t>нормализация размахом</a:t>
                </a:r>
              </a:p>
              <a:p>
                <a:pPr marL="0" indent="0">
                  <a:buNone/>
                </a:pPr>
                <a:r>
                  <a:rPr lang="ru-RU" sz="2400" dirty="0"/>
                  <a:t>            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𝑖𝑣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𝑖𝑣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𝑚𝑖𝑛𝑣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𝑚𝑎𝑥</m:t>
                        </m:r>
                        <m:r>
                          <a:rPr lang="en-US" sz="2400" i="1" baseline="-2500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𝑚𝑖𝑛𝑣</m:t>
                        </m:r>
                      </m:den>
                    </m:f>
                    <m:r>
                      <a:rPr lang="ru-RU" sz="2400" b="0" i="0" baseline="-2500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400" dirty="0"/>
                  <a:t>- нормализация ранжирования</a:t>
                </a:r>
              </a:p>
              <a:p>
                <a:pPr marL="0" indent="0">
                  <a:buNone/>
                </a:pPr>
                <a:endParaRPr lang="ru-RU" sz="2400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C14BA380-B4D9-478B-A019-17A2E4BC21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5764" y="1333277"/>
                <a:ext cx="8579296" cy="5524723"/>
              </a:xfrm>
              <a:blipFill>
                <a:blip r:embed="rId2"/>
                <a:stretch>
                  <a:fillRect l="-569" t="-66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F6BFB40-A875-4725-BF4D-451876DA8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Bac_DA_2024_5</a:t>
            </a:r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785C761-02A5-4DB7-AC8B-A66F34A55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9DDFB-12AC-4EDF-912F-3F233AE9D7E0}" type="slidenum">
              <a:rPr lang="ru-RU" smtClean="0"/>
              <a:pPr/>
              <a:t>3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8C8AB1-D8CC-4354-B18A-E31A930F63DC}"/>
              </a:ext>
            </a:extLst>
          </p:cNvPr>
          <p:cNvSpPr txBox="1"/>
          <p:nvPr/>
        </p:nvSpPr>
        <p:spPr>
          <a:xfrm>
            <a:off x="4121063" y="2974931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BE7EBC-B4D7-4541-92C0-4DC8C183DFCB}"/>
              </a:ext>
            </a:extLst>
          </p:cNvPr>
          <p:cNvSpPr txBox="1"/>
          <p:nvPr/>
        </p:nvSpPr>
        <p:spPr>
          <a:xfrm>
            <a:off x="128842" y="1988840"/>
            <a:ext cx="1225015" cy="17620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500"/>
              </a:spcAft>
            </a:pPr>
            <a:r>
              <a:rPr lang="en-US" sz="2400" dirty="0"/>
              <a:t>    </a:t>
            </a:r>
            <a:r>
              <a:rPr lang="en-US" sz="2400" dirty="0">
                <a:latin typeface="Times New Roman" panose="02020603050405020304" pitchFamily="18" charset="0"/>
              </a:rPr>
              <a:t>Mean</a:t>
            </a:r>
          </a:p>
          <a:p>
            <a:pPr>
              <a:spcAft>
                <a:spcPts val="500"/>
              </a:spcAft>
            </a:pPr>
            <a:r>
              <a:rPr lang="en-US" sz="2400" dirty="0">
                <a:latin typeface="Times New Roman" panose="02020603050405020304" pitchFamily="18" charset="0"/>
              </a:rPr>
              <a:t>    Std</a:t>
            </a:r>
          </a:p>
          <a:p>
            <a:pPr>
              <a:spcAft>
                <a:spcPts val="500"/>
              </a:spcAft>
            </a:pPr>
            <a:r>
              <a:rPr lang="en-US" sz="2400" dirty="0">
                <a:latin typeface="Times New Roman" panose="02020603050405020304" pitchFamily="18" charset="0"/>
              </a:rPr>
              <a:t>    Max</a:t>
            </a:r>
          </a:p>
          <a:p>
            <a:pPr>
              <a:spcAft>
                <a:spcPts val="500"/>
              </a:spcAft>
            </a:pPr>
            <a:r>
              <a:rPr lang="en-US" sz="2400" dirty="0">
                <a:latin typeface="Times New Roman" panose="02020603050405020304" pitchFamily="18" charset="0"/>
              </a:rPr>
              <a:t>    Min</a:t>
            </a:r>
            <a:endParaRPr lang="ru-RU" sz="24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1529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    Principal Component Analysis:</a:t>
            </a:r>
            <a:br>
              <a:rPr lang="en-US" sz="3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</a:br>
            <a:r>
              <a:rPr lang="en-US" sz="3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               Conventional approach, 8</a:t>
            </a:r>
            <a:br>
              <a:rPr lang="en-US" sz="3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</a:br>
            <a:r>
              <a:rPr lang="en-US" sz="3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                                 </a:t>
            </a:r>
            <a:endParaRPr lang="ru-RU" sz="3200" dirty="0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Bac_DA_2024_5</a:t>
            </a:r>
            <a:endParaRPr lang="ru-RU" dirty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9DDFB-12AC-4EDF-912F-3F233AE9D7E0}" type="slidenum">
              <a:rPr lang="ru-RU" smtClean="0"/>
              <a:pPr/>
              <a:t>30</a:t>
            </a:fld>
            <a:endParaRPr lang="ru-RU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150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150813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/>
                <a:ea typeface="Times New Roman" pitchFamily="18" charset="0"/>
                <a:cs typeface="Times New Roman" pitchFamily="18" charset="0"/>
              </a:rPr>
              <a:t>                   *                                =                                             </a:t>
            </a:r>
            <a:endParaRPr kumimoji="0" lang="en-US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95536" y="1152908"/>
            <a:ext cx="896910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/>
            <a:r>
              <a:rPr lang="en-US" sz="2800" b="1" dirty="0">
                <a:solidFill>
                  <a:srgbClr val="C00000"/>
                </a:solidFill>
              </a:rPr>
              <a:t>Why leads the conventional PCA approach to the same scoring and loading vectors as the model-based PCA? </a:t>
            </a:r>
          </a:p>
          <a:p>
            <a:pPr marL="0" lvl="2"/>
            <a:r>
              <a:rPr lang="en-US" sz="2800" b="1" dirty="0">
                <a:solidFill>
                  <a:srgbClr val="0070C0"/>
                </a:solidFill>
              </a:rPr>
              <a:t>The former operates over the covariance matrix never used by the latter.</a:t>
            </a:r>
          </a:p>
          <a:p>
            <a:pPr marL="0" lvl="2"/>
            <a:r>
              <a:rPr lang="en-US" sz="2800" b="1" dirty="0">
                <a:solidFill>
                  <a:schemeClr val="tx2"/>
                </a:solidFill>
              </a:rPr>
              <a:t>   Because the covariance matrix coincides, up to a constant factor, with matrix A=X</a:t>
            </a:r>
            <a:r>
              <a:rPr lang="en-US" sz="2800" b="1" dirty="0">
                <a:solidFill>
                  <a:schemeClr val="tx2"/>
                </a:solidFill>
                <a:sym typeface="Symbol"/>
              </a:rPr>
              <a:t>X, provided that X is centered. Matrix A is in the core of Singular triplets.</a:t>
            </a:r>
          </a:p>
          <a:p>
            <a:pPr marL="0" lvl="2"/>
            <a:r>
              <a:rPr lang="en-US" sz="2800" b="1" dirty="0">
                <a:solidFill>
                  <a:schemeClr val="tx2"/>
                </a:solidFill>
                <a:sym typeface="Symbol"/>
              </a:rPr>
              <a:t>    Working with eigenvectors of A is equivalent to working with singular vectors of X, as proven above.</a:t>
            </a:r>
            <a:endParaRPr lang="ru-RU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86107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08720"/>
          </a:xfrm>
        </p:spPr>
        <p:txBody>
          <a:bodyPr>
            <a:normAutofit fontScale="90000"/>
          </a:bodyPr>
          <a:lstStyle/>
          <a:p>
            <a:br>
              <a:rPr lang="en-US" sz="3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</a:br>
            <a:r>
              <a:rPr lang="ru-RU" sz="27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Различия между МГК на основе модели и традиционного МГК</a:t>
            </a:r>
            <a:br>
              <a:rPr lang="en-US" sz="3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</a:br>
            <a:r>
              <a:rPr lang="en-US" sz="32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                                           </a:t>
            </a:r>
            <a:endParaRPr lang="ru-RU" sz="3200" dirty="0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Bac_DA_2024_5</a:t>
            </a:r>
            <a:endParaRPr lang="ru-RU" dirty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9DDFB-12AC-4EDF-912F-3F233AE9D7E0}" type="slidenum">
              <a:rPr lang="ru-RU" smtClean="0"/>
              <a:pPr/>
              <a:t>31</a:t>
            </a:fld>
            <a:endParaRPr lang="ru-RU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3193785"/>
              </p:ext>
            </p:extLst>
          </p:nvPr>
        </p:nvGraphicFramePr>
        <p:xfrm>
          <a:off x="328700" y="926287"/>
          <a:ext cx="8486600" cy="536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71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911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9605">
                <a:tc>
                  <a:txBody>
                    <a:bodyPr/>
                    <a:lstStyle/>
                    <a:p>
                      <a:r>
                        <a:rPr lang="ru-RU" sz="3200" dirty="0"/>
                        <a:t>Свойство МГК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3200" dirty="0"/>
                        <a:t>На основе модели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3200" dirty="0"/>
                        <a:t>Традиционный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605">
                <a:tc>
                  <a:txBody>
                    <a:bodyPr/>
                    <a:lstStyle/>
                    <a:p>
                      <a:r>
                        <a:rPr lang="ru-RU" sz="2800" b="0" dirty="0">
                          <a:solidFill>
                            <a:schemeClr val="tx1"/>
                          </a:solidFill>
                        </a:rPr>
                        <a:t>Связь с данными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b="0" dirty="0">
                          <a:solidFill>
                            <a:schemeClr val="tx1"/>
                          </a:solidFill>
                        </a:rPr>
                        <a:t>модельная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0" dirty="0">
                          <a:solidFill>
                            <a:schemeClr val="tx1"/>
                          </a:solidFill>
                        </a:rPr>
                        <a:t>эвристическая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9605">
                <a:tc>
                  <a:txBody>
                    <a:bodyPr/>
                    <a:lstStyle/>
                    <a:p>
                      <a:r>
                        <a:rPr lang="ru-RU" sz="2800" b="0" dirty="0">
                          <a:solidFill>
                            <a:schemeClr val="tx1"/>
                          </a:solidFill>
                        </a:rPr>
                        <a:t>Фактор -  взвешенная сумма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b="0" dirty="0">
                          <a:solidFill>
                            <a:schemeClr val="tx1"/>
                          </a:solidFill>
                        </a:rPr>
                        <a:t>выводится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b="0" dirty="0">
                          <a:solidFill>
                            <a:schemeClr val="tx1"/>
                          </a:solidFill>
                        </a:rPr>
                        <a:t>постулируется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960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800" b="0" dirty="0">
                          <a:solidFill>
                            <a:schemeClr val="tx1"/>
                          </a:solidFill>
                        </a:rPr>
                        <a:t>Предобработка </a:t>
                      </a:r>
                      <a:r>
                        <a:rPr lang="en-US" sz="2800" b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ru-RU" sz="28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b="0" dirty="0">
                          <a:solidFill>
                            <a:schemeClr val="tx1"/>
                          </a:solidFill>
                        </a:rPr>
                        <a:t>любая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b="0" dirty="0">
                          <a:solidFill>
                            <a:schemeClr val="tx1"/>
                          </a:solidFill>
                        </a:rPr>
                        <a:t>центрирование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9605">
                <a:tc>
                  <a:txBody>
                    <a:bodyPr/>
                    <a:lstStyle/>
                    <a:p>
                      <a:r>
                        <a:rPr lang="ru-RU" sz="2800" b="0" dirty="0">
                          <a:solidFill>
                            <a:schemeClr val="tx1"/>
                          </a:solidFill>
                        </a:rPr>
                        <a:t>Вклад в разброс данных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b="0" dirty="0">
                          <a:solidFill>
                            <a:schemeClr val="tx1"/>
                          </a:solidFill>
                        </a:rPr>
                        <a:t>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b="0" dirty="0">
                          <a:solidFill>
                            <a:schemeClr val="tx1"/>
                          </a:solidFill>
                        </a:rPr>
                        <a:t>нет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9605">
                <a:tc>
                  <a:txBody>
                    <a:bodyPr/>
                    <a:lstStyle/>
                    <a:p>
                      <a:r>
                        <a:rPr lang="ru-RU" sz="2800" b="0" dirty="0">
                          <a:solidFill>
                            <a:schemeClr val="tx1"/>
                          </a:solidFill>
                        </a:rPr>
                        <a:t>Поиск «простой структуры»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b="0" dirty="0">
                          <a:solidFill>
                            <a:schemeClr val="tx1"/>
                          </a:solidFill>
                        </a:rPr>
                        <a:t>возможен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800" b="0" dirty="0">
                          <a:solidFill>
                            <a:schemeClr val="tx1"/>
                          </a:solidFill>
                        </a:rPr>
                        <a:t>Только собственные векторы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84363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155172"/>
            <a:ext cx="7462157" cy="1005576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Визуализация данных с помощью МГК</a:t>
            </a:r>
            <a:r>
              <a:rPr lang="en-US" b="1" dirty="0"/>
              <a:t>, </a:t>
            </a:r>
            <a:r>
              <a:rPr lang="en-US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1340768"/>
            <a:ext cx="6777372" cy="4356484"/>
          </a:xfrm>
        </p:spPr>
        <p:txBody>
          <a:bodyPr>
            <a:normAutofit lnSpcReduction="10000"/>
          </a:bodyPr>
          <a:lstStyle/>
          <a:p>
            <a:pPr marL="342900" lvl="1" indent="0">
              <a:spcAft>
                <a:spcPts val="450"/>
              </a:spcAft>
              <a:buNone/>
            </a:pPr>
            <a:r>
              <a:rPr lang="en-US" b="1" dirty="0">
                <a:solidFill>
                  <a:srgbClr val="C00000"/>
                </a:solidFill>
              </a:rPr>
              <a:t>                                    </a:t>
            </a:r>
          </a:p>
          <a:p>
            <a:pPr marL="342900" lvl="1" indent="0">
              <a:spcAft>
                <a:spcPts val="450"/>
              </a:spcAft>
              <a:buNone/>
            </a:pPr>
            <a:r>
              <a:rPr lang="en-US" sz="2700" b="1" dirty="0">
                <a:solidFill>
                  <a:srgbClr val="C00000"/>
                </a:solidFill>
              </a:rPr>
              <a:t>How can one visualize a dataset X on a plane so that every entity is mapped to a 2D point according to the data structure?</a:t>
            </a:r>
          </a:p>
          <a:p>
            <a:pPr marL="342900" lvl="1" indent="0">
              <a:spcAft>
                <a:spcPts val="450"/>
              </a:spcAft>
              <a:buNone/>
            </a:pPr>
            <a:r>
              <a:rPr lang="ru-RU" sz="2700" b="1" dirty="0">
                <a:solidFill>
                  <a:srgbClr val="0070C0"/>
                </a:solidFill>
              </a:rPr>
              <a:t>Легко!</a:t>
            </a:r>
            <a:endParaRPr lang="en-US" sz="2700" b="1" dirty="0">
              <a:solidFill>
                <a:srgbClr val="0070C0"/>
              </a:solidFill>
            </a:endParaRPr>
          </a:p>
          <a:p>
            <a:pPr marL="342900" lvl="1" indent="0">
              <a:spcAft>
                <a:spcPts val="450"/>
              </a:spcAft>
              <a:buNone/>
            </a:pPr>
            <a:r>
              <a:rPr lang="ru-RU" sz="2700" b="1" dirty="0"/>
              <a:t>Просто используйте три первые сингулярные тройки</a:t>
            </a:r>
            <a:r>
              <a:rPr lang="en-US" sz="2700" b="1" dirty="0"/>
              <a:t>: </a:t>
            </a:r>
            <a:r>
              <a:rPr lang="ru-RU" sz="2700" b="1" dirty="0"/>
              <a:t>Это наилучшая двумерная аппроксимация матрицы</a:t>
            </a:r>
            <a:r>
              <a:rPr lang="en-US" sz="2700" b="1" dirty="0"/>
              <a:t> X.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Bac_DA_2024_5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929C4-C576-4FF8-9753-4225908504F0}" type="slidenum">
              <a:rPr lang="ru-RU" smtClean="0"/>
              <a:pPr/>
              <a:t>32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90214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11228" y="67511"/>
            <a:ext cx="8453259" cy="681540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Визуализация данных с помощью МГК</a:t>
            </a:r>
            <a:r>
              <a:rPr lang="en-US" sz="2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, 2</a:t>
            </a:r>
            <a:endParaRPr lang="ru-RU" sz="2400" dirty="0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Bac_DA_2024_5</a:t>
            </a:r>
            <a:endParaRPr lang="ru-RU" dirty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9DDFB-12AC-4EDF-912F-3F233AE9D7E0}" type="slidenum">
              <a:rPr lang="ru-RU" smtClean="0"/>
              <a:pPr/>
              <a:t>33</a:t>
            </a:fld>
            <a:endParaRPr lang="ru-RU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143001" y="718751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135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143001" y="718751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1350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143001" y="718751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1350" dirty="0"/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1143001" y="890201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1350" dirty="0"/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1143001" y="1107819"/>
            <a:ext cx="2702022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>
            <a:lvl1pPr indent="150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altLang="ru-RU" sz="750" dirty="0">
                <a:latin typeface="Times"/>
                <a:ea typeface="Times New Roman" pitchFamily="18" charset="0"/>
                <a:cs typeface="Times New Roman" pitchFamily="18" charset="0"/>
              </a:rPr>
              <a:t>                   *                                =                                             </a:t>
            </a:r>
            <a:endParaRPr lang="en-US" altLang="ru-RU" sz="1350" dirty="0"/>
          </a:p>
        </p:txBody>
      </p:sp>
      <p:sp>
        <p:nvSpPr>
          <p:cNvPr id="23" name="TextBox 22"/>
          <p:cNvSpPr txBox="1"/>
          <p:nvPr/>
        </p:nvSpPr>
        <p:spPr>
          <a:xfrm>
            <a:off x="420519" y="735304"/>
            <a:ext cx="87602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 </a:t>
            </a:r>
            <a:r>
              <a:rPr lang="ru-RU" sz="2100" b="1" dirty="0"/>
              <a:t>                   </a:t>
            </a:r>
            <a:r>
              <a:rPr lang="ru-RU" sz="2700" b="1" dirty="0">
                <a:solidFill>
                  <a:srgbClr val="7030A0"/>
                </a:solidFill>
              </a:rPr>
              <a:t>Важное замечание</a:t>
            </a:r>
            <a:r>
              <a:rPr lang="en-US" sz="2700" b="1" dirty="0">
                <a:solidFill>
                  <a:srgbClr val="7030A0"/>
                </a:solidFill>
              </a:rPr>
              <a:t>.</a:t>
            </a:r>
            <a:endParaRPr lang="ru-RU" sz="2700" b="1" dirty="0">
              <a:solidFill>
                <a:srgbClr val="7030A0"/>
              </a:solidFill>
            </a:endParaRPr>
          </a:p>
          <a:p>
            <a:r>
              <a:rPr lang="en-US" sz="2700" b="1" dirty="0">
                <a:solidFill>
                  <a:srgbClr val="C00000"/>
                </a:solidFill>
              </a:rPr>
              <a:t> </a:t>
            </a:r>
            <a:r>
              <a:rPr lang="ru-RU" sz="2100" b="1" dirty="0"/>
              <a:t>Рисунок показывает</a:t>
            </a:r>
            <a:r>
              <a:rPr lang="en-US" sz="2100" b="1" dirty="0">
                <a:solidFill>
                  <a:srgbClr val="C00000"/>
                </a:solidFill>
              </a:rPr>
              <a:t> </a:t>
            </a:r>
            <a:r>
              <a:rPr lang="ru-RU" sz="2100" b="1" dirty="0">
                <a:solidFill>
                  <a:srgbClr val="C00000"/>
                </a:solidFill>
              </a:rPr>
              <a:t>первую главную компоненту</a:t>
            </a:r>
            <a:r>
              <a:rPr lang="en-US" sz="2100" b="1" dirty="0">
                <a:solidFill>
                  <a:srgbClr val="C00000"/>
                </a:solidFill>
              </a:rPr>
              <a:t> </a:t>
            </a:r>
            <a:r>
              <a:rPr lang="ru-RU" sz="2100" b="1" dirty="0">
                <a:solidFill>
                  <a:srgbClr val="C00000"/>
                </a:solidFill>
              </a:rPr>
              <a:t>до</a:t>
            </a:r>
            <a:r>
              <a:rPr lang="en-US" sz="2100" b="1" dirty="0">
                <a:solidFill>
                  <a:srgbClr val="C00000"/>
                </a:solidFill>
              </a:rPr>
              <a:t> </a:t>
            </a:r>
            <a:r>
              <a:rPr lang="ru-RU" sz="2100" b="1" dirty="0"/>
              <a:t>и </a:t>
            </a:r>
            <a:r>
              <a:rPr lang="ru-RU" sz="2100" b="1" dirty="0">
                <a:solidFill>
                  <a:srgbClr val="0070C0"/>
                </a:solidFill>
              </a:rPr>
              <a:t>после</a:t>
            </a:r>
            <a:r>
              <a:rPr lang="en-US" sz="2100" b="1" dirty="0"/>
              <a:t> </a:t>
            </a:r>
            <a:r>
              <a:rPr lang="ru-RU" sz="2100" b="1" dirty="0"/>
              <a:t>того, как</a:t>
            </a:r>
            <a:r>
              <a:rPr lang="en-US" sz="2100" b="1" dirty="0"/>
              <a:t> </a:t>
            </a:r>
            <a:r>
              <a:rPr lang="en-US" sz="2100" b="1" dirty="0">
                <a:solidFill>
                  <a:schemeClr val="tx2"/>
                </a:solidFill>
              </a:rPr>
              <a:t>X</a:t>
            </a:r>
            <a:r>
              <a:rPr lang="en-US" sz="2100" b="1" dirty="0"/>
              <a:t> </a:t>
            </a:r>
            <a:r>
              <a:rPr lang="ru-RU" sz="2100" b="1" dirty="0"/>
              <a:t>переведена в</a:t>
            </a:r>
            <a:r>
              <a:rPr lang="en-US" sz="2100" b="1" dirty="0">
                <a:solidFill>
                  <a:srgbClr val="5C5CCE"/>
                </a:solidFill>
              </a:rPr>
              <a:t> Y </a:t>
            </a:r>
            <a:r>
              <a:rPr lang="ru-RU" sz="2100" b="1" dirty="0">
                <a:solidFill>
                  <a:srgbClr val="5C5CCE"/>
                </a:solidFill>
              </a:rPr>
              <a:t>с помощью центрирования – вычитания из каждого столбца его среднего</a:t>
            </a:r>
            <a:r>
              <a:rPr lang="en-US" sz="2100" b="1" dirty="0">
                <a:solidFill>
                  <a:srgbClr val="5C5CCE"/>
                </a:solidFill>
              </a:rPr>
              <a:t>. 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673715" y="2191188"/>
            <a:ext cx="22682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Red dots </a:t>
            </a:r>
            <a:r>
              <a:rPr lang="en-US" b="1" dirty="0"/>
              <a:t>– raw data X</a:t>
            </a:r>
          </a:p>
          <a:p>
            <a:r>
              <a:rPr lang="en-US" b="1" dirty="0">
                <a:solidFill>
                  <a:srgbClr val="4F5AE3"/>
                </a:solidFill>
              </a:rPr>
              <a:t>Blue</a:t>
            </a:r>
            <a:r>
              <a:rPr lang="en-US" b="1" dirty="0"/>
              <a:t> – data Y centered</a:t>
            </a:r>
          </a:p>
          <a:p>
            <a:endParaRPr lang="en-US" b="1" dirty="0"/>
          </a:p>
          <a:p>
            <a:r>
              <a:rPr lang="en-US" b="1" dirty="0"/>
              <a:t>Circle – space origin</a:t>
            </a:r>
          </a:p>
          <a:p>
            <a:endParaRPr lang="en-US" b="1" dirty="0">
              <a:solidFill>
                <a:srgbClr val="C00000"/>
              </a:solidFill>
            </a:endParaRPr>
          </a:p>
          <a:p>
            <a:r>
              <a:rPr lang="en-US" b="1" dirty="0">
                <a:solidFill>
                  <a:srgbClr val="C00000"/>
                </a:solidFill>
              </a:rPr>
              <a:t>Red arrow </a:t>
            </a:r>
            <a:r>
              <a:rPr lang="en-US" b="1" dirty="0"/>
              <a:t>– PC for X</a:t>
            </a:r>
          </a:p>
          <a:p>
            <a:r>
              <a:rPr lang="en-US" b="1" dirty="0">
                <a:solidFill>
                  <a:srgbClr val="4F5AE3"/>
                </a:solidFill>
              </a:rPr>
              <a:t>Blue arrow </a:t>
            </a:r>
            <a:r>
              <a:rPr lang="en-US" b="1" dirty="0"/>
              <a:t>– PC for Y</a:t>
            </a:r>
            <a:endParaRPr lang="ru-RU" b="1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645" y="2520491"/>
            <a:ext cx="3356472" cy="164971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57226" y="4192610"/>
            <a:ext cx="5716489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Из-за того, что все главные компоненты проходят через точку 0 (начало отсчета),  структура данных </a:t>
            </a:r>
            <a:r>
              <a:rPr lang="ru-RU" sz="3200" b="1" dirty="0"/>
              <a:t>лучше видна</a:t>
            </a:r>
            <a:r>
              <a:rPr lang="ru-RU" sz="2400" b="1" dirty="0"/>
              <a:t>, если ее смотреть из центра, т.е.  </a:t>
            </a:r>
            <a:r>
              <a:rPr lang="ru-RU" sz="2400" b="1" dirty="0">
                <a:latin typeface="Aptos ExtraBold" panose="020F050202020403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ПОСЛЕ </a:t>
            </a:r>
            <a:r>
              <a:rPr lang="ru-RU" sz="2400" b="1" dirty="0"/>
              <a:t>центрирования.</a:t>
            </a:r>
          </a:p>
        </p:txBody>
      </p:sp>
    </p:spTree>
    <p:extLst>
      <p:ext uri="{BB962C8B-B14F-4D97-AF65-F5344CB8AC3E}">
        <p14:creationId xmlns:p14="http://schemas.microsoft.com/office/powerpoint/2010/main" val="21763757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512" y="88688"/>
            <a:ext cx="8964488" cy="681540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Визуализация данных с помощью МГК</a:t>
            </a:r>
            <a:r>
              <a:rPr lang="en-US" sz="2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, 4</a:t>
            </a:r>
            <a:endParaRPr lang="ru-RU" sz="2400" b="1" dirty="0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Bac_DA_2024_5</a:t>
            </a:r>
            <a:endParaRPr lang="ru-RU" dirty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9DDFB-12AC-4EDF-912F-3F233AE9D7E0}" type="slidenum">
              <a:rPr lang="ru-RU" smtClean="0"/>
              <a:pPr/>
              <a:t>34</a:t>
            </a:fld>
            <a:endParaRPr lang="ru-RU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143001" y="718751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135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143001" y="718751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1350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143001" y="718751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1350" dirty="0"/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1143001" y="890201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1350" dirty="0"/>
          </a:p>
        </p:txBody>
      </p:sp>
      <p:sp>
        <p:nvSpPr>
          <p:cNvPr id="23" name="TextBox 22"/>
          <p:cNvSpPr txBox="1"/>
          <p:nvPr/>
        </p:nvSpPr>
        <p:spPr>
          <a:xfrm>
            <a:off x="650830" y="1143608"/>
            <a:ext cx="8299657" cy="4962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 </a:t>
            </a:r>
            <a:r>
              <a:rPr lang="ru-RU" sz="2700" b="1" dirty="0">
                <a:solidFill>
                  <a:srgbClr val="7030A0"/>
                </a:solidFill>
              </a:rPr>
              <a:t>Процедура</a:t>
            </a:r>
            <a:r>
              <a:rPr lang="en-US" sz="2700" b="1" dirty="0">
                <a:solidFill>
                  <a:srgbClr val="7030A0"/>
                </a:solidFill>
              </a:rPr>
              <a:t>.</a:t>
            </a:r>
            <a:r>
              <a:rPr lang="en-US" sz="2700" b="1" dirty="0">
                <a:solidFill>
                  <a:srgbClr val="C00000"/>
                </a:solidFill>
              </a:rPr>
              <a:t> </a:t>
            </a:r>
            <a:endParaRPr lang="en-US" sz="1950" b="1" dirty="0">
              <a:solidFill>
                <a:srgbClr val="C00000"/>
              </a:solidFill>
            </a:endParaRPr>
          </a:p>
          <a:p>
            <a:pPr marL="385763" indent="-385763">
              <a:buAutoNum type="arabicPeriod"/>
            </a:pPr>
            <a:r>
              <a:rPr lang="ru-RU" sz="1950" b="1" dirty="0">
                <a:solidFill>
                  <a:srgbClr val="FF0000"/>
                </a:solidFill>
              </a:rPr>
              <a:t>Центрирование.</a:t>
            </a:r>
            <a:r>
              <a:rPr lang="ru-RU" sz="1950" b="1" dirty="0"/>
              <a:t> </a:t>
            </a:r>
            <a:r>
              <a:rPr lang="en-US" sz="1950" b="1" dirty="0"/>
              <a:t>Center data into matrix Y by</a:t>
            </a:r>
            <a:r>
              <a:rPr lang="en-US" sz="1950" b="1" dirty="0">
                <a:solidFill>
                  <a:srgbClr val="5C5CCE"/>
                </a:solidFill>
              </a:rPr>
              <a:t> subtracting the column means  from the columns; </a:t>
            </a:r>
            <a:r>
              <a:rPr lang="en-US" sz="1950" b="1" dirty="0"/>
              <a:t>normalize if needed.</a:t>
            </a:r>
          </a:p>
          <a:p>
            <a:pPr marL="342900" indent="-342900">
              <a:buAutoNum type="arabicPeriod"/>
            </a:pPr>
            <a:r>
              <a:rPr lang="ru-RU" sz="1950" b="1" dirty="0">
                <a:solidFill>
                  <a:srgbClr val="FF0000"/>
                </a:solidFill>
              </a:rPr>
              <a:t>Вычисление первых двух сингулярных троек.</a:t>
            </a:r>
            <a:endParaRPr lang="en-US" sz="1950" b="1" dirty="0">
              <a:solidFill>
                <a:srgbClr val="FF0000"/>
              </a:solidFill>
            </a:endParaRPr>
          </a:p>
          <a:p>
            <a:r>
              <a:rPr lang="en-US" b="1" dirty="0"/>
              <a:t>&gt;&gt; [Z,Mu,C]=svd(Y);</a:t>
            </a:r>
          </a:p>
          <a:p>
            <a:r>
              <a:rPr lang="en-US" b="1" dirty="0"/>
              <a:t>&gt;&gt; z1=z(:,1)*sqrt(Mu(1,1));    </a:t>
            </a:r>
            <a:r>
              <a:rPr lang="en-US" sz="2400" b="1" dirty="0"/>
              <a:t>%</a:t>
            </a:r>
            <a:r>
              <a:rPr lang="en-US" sz="2400" b="1" dirty="0">
                <a:solidFill>
                  <a:srgbClr val="0070C0"/>
                </a:solidFill>
              </a:rPr>
              <a:t>Quiz: Why is that?</a:t>
            </a:r>
          </a:p>
          <a:p>
            <a:r>
              <a:rPr lang="en-US" b="1" dirty="0"/>
              <a:t>&gt;&gt; z2=z(:,2)*</a:t>
            </a:r>
            <a:r>
              <a:rPr lang="en-US" b="1" dirty="0" err="1"/>
              <a:t>sqrt</a:t>
            </a:r>
            <a:r>
              <a:rPr lang="en-US" b="1" dirty="0"/>
              <a:t>(Mu(2,2));% </a:t>
            </a:r>
            <a:r>
              <a:rPr lang="en-US" b="1" dirty="0" err="1"/>
              <a:t>sqrt</a:t>
            </a:r>
            <a:r>
              <a:rPr lang="en-US" b="1" dirty="0"/>
              <a:t>(Mu) to fit in the PCA model</a:t>
            </a:r>
          </a:p>
          <a:p>
            <a:endParaRPr lang="en-US" sz="1950" b="1" dirty="0"/>
          </a:p>
          <a:p>
            <a:r>
              <a:rPr lang="en-US" sz="1950" b="1" dirty="0"/>
              <a:t>3. </a:t>
            </a:r>
            <a:r>
              <a:rPr lang="ru-RU" sz="1950" b="1" dirty="0">
                <a:solidFill>
                  <a:srgbClr val="FF0000"/>
                </a:solidFill>
              </a:rPr>
              <a:t>Определение вклада</a:t>
            </a:r>
            <a:r>
              <a:rPr lang="ru-RU" sz="1950" b="1" dirty="0"/>
              <a:t>: </a:t>
            </a:r>
            <a:r>
              <a:rPr lang="en-US" sz="1950" b="1" dirty="0"/>
              <a:t>Determine the proportion of the variance taken into account:</a:t>
            </a:r>
          </a:p>
          <a:p>
            <a:r>
              <a:rPr lang="en-US" b="1" dirty="0"/>
              <a:t>&gt;&gt; p=100*(Mu(1,1)^2+Mu(2,2)^2)/sum(sum(Y.*Y));</a:t>
            </a:r>
          </a:p>
          <a:p>
            <a:r>
              <a:rPr lang="en-US" sz="1950" b="1" dirty="0"/>
              <a:t>4. </a:t>
            </a:r>
            <a:r>
              <a:rPr lang="ru-RU" sz="1950" b="1" dirty="0">
                <a:solidFill>
                  <a:srgbClr val="FF0000"/>
                </a:solidFill>
              </a:rPr>
              <a:t>Визуализация.</a:t>
            </a:r>
            <a:endParaRPr lang="en-US" sz="1950" b="1" dirty="0">
              <a:solidFill>
                <a:srgbClr val="FF0000"/>
              </a:solidFill>
            </a:endParaRPr>
          </a:p>
          <a:p>
            <a:r>
              <a:rPr lang="en-US" b="1" dirty="0"/>
              <a:t>&gt;&gt; plot(z1, z2, ‘k.’);</a:t>
            </a:r>
          </a:p>
          <a:p>
            <a:r>
              <a:rPr lang="en-US" sz="1950" b="1" dirty="0"/>
              <a:t>5.</a:t>
            </a:r>
            <a:r>
              <a:rPr lang="en-US" sz="1950" b="1" dirty="0">
                <a:solidFill>
                  <a:srgbClr val="FF0000"/>
                </a:solidFill>
              </a:rPr>
              <a:t> </a:t>
            </a:r>
            <a:r>
              <a:rPr lang="ru-RU" sz="1950" b="1" dirty="0">
                <a:solidFill>
                  <a:srgbClr val="FF0000"/>
                </a:solidFill>
              </a:rPr>
              <a:t>Интерпретация.</a:t>
            </a:r>
            <a:r>
              <a:rPr lang="ru-RU" sz="1950" b="1" dirty="0"/>
              <a:t> </a:t>
            </a:r>
            <a:r>
              <a:rPr lang="en-US" sz="1950" b="1" dirty="0"/>
              <a:t>Interpret  the axes by looking at the loadings and their signs.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732430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372CE9-798F-48A9-8B86-222B4585D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228" y="122337"/>
            <a:ext cx="8309244" cy="824441"/>
          </a:xfrm>
        </p:spPr>
        <p:txBody>
          <a:bodyPr>
            <a:normAutofit fontScale="90000"/>
          </a:bodyPr>
          <a:lstStyle/>
          <a:p>
            <a:r>
              <a:rPr lang="ru-RU" dirty="0"/>
              <a:t>Визуализация данных с помощью МГК</a:t>
            </a:r>
            <a:r>
              <a:rPr lang="en-US" dirty="0"/>
              <a:t>, 4</a:t>
            </a:r>
            <a:br>
              <a:rPr lang="en-US" dirty="0"/>
            </a:br>
            <a:r>
              <a:rPr lang="ru-RU" dirty="0"/>
              <a:t>«</a:t>
            </a:r>
            <a:r>
              <a:rPr lang="en-US" dirty="0"/>
              <a:t>Market Towns</a:t>
            </a:r>
            <a:r>
              <a:rPr lang="ru-RU" dirty="0"/>
              <a:t> </a:t>
            </a:r>
            <a:r>
              <a:rPr lang="en-US" dirty="0"/>
              <a:t>UK West Country</a:t>
            </a:r>
            <a:r>
              <a:rPr lang="ru-RU" dirty="0"/>
              <a:t>»</a:t>
            </a:r>
            <a:r>
              <a:rPr lang="en-US" dirty="0"/>
              <a:t>: PCA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2BE8E15-D2B4-4005-B70A-2C894AF2B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6206" y="1628800"/>
            <a:ext cx="7868282" cy="4282422"/>
          </a:xfrm>
        </p:spPr>
        <p:txBody>
          <a:bodyPr>
            <a:normAutofit/>
          </a:bodyPr>
          <a:lstStyle/>
          <a:p>
            <a:r>
              <a:rPr lang="en-US" dirty="0"/>
              <a:t>Centered, Range normalized</a:t>
            </a:r>
            <a:endParaRPr lang="ru-RU" dirty="0"/>
          </a:p>
          <a:p>
            <a:r>
              <a:rPr lang="en-US" dirty="0"/>
              <a:t>Loadings</a:t>
            </a:r>
          </a:p>
          <a:p>
            <a:pPr marL="0" indent="0">
              <a:buNone/>
            </a:pPr>
            <a:r>
              <a:rPr lang="en-US" sz="1800" b="1" dirty="0"/>
              <a:t>                    </a:t>
            </a:r>
            <a:r>
              <a:rPr lang="en-US" sz="1800" b="1" dirty="0" err="1"/>
              <a:t>Pop.Res</a:t>
            </a:r>
            <a:r>
              <a:rPr lang="en-US" sz="1800" b="1" dirty="0"/>
              <a:t>   </a:t>
            </a:r>
            <a:r>
              <a:rPr lang="en-US" sz="1800" b="1" dirty="0" err="1"/>
              <a:t>PSchool</a:t>
            </a:r>
            <a:r>
              <a:rPr lang="en-US" sz="1800" b="1" dirty="0"/>
              <a:t>  Doctor    Bank      Petrol    </a:t>
            </a:r>
            <a:r>
              <a:rPr lang="en-US" sz="1800" b="1" dirty="0" err="1"/>
              <a:t>PostOf</a:t>
            </a:r>
            <a:endParaRPr lang="en-US" sz="1800" b="1" dirty="0"/>
          </a:p>
          <a:p>
            <a:pPr marL="0" indent="0">
              <a:buNone/>
            </a:pPr>
            <a:r>
              <a:rPr lang="en-US" sz="1800" dirty="0"/>
              <a:t>   c</a:t>
            </a:r>
            <a:r>
              <a:rPr lang="en-US" sz="1800" baseline="-25000" dirty="0"/>
              <a:t>1</a:t>
            </a:r>
            <a:r>
              <a:rPr lang="en-US" sz="1800" dirty="0">
                <a:sym typeface="Symbol" panose="05050102010706020507" pitchFamily="18" charset="2"/>
              </a:rPr>
              <a:t></a:t>
            </a:r>
            <a:r>
              <a:rPr lang="en-US" sz="1800" dirty="0"/>
              <a:t>             </a:t>
            </a:r>
            <a:r>
              <a:rPr lang="en-US" sz="1800" b="1" dirty="0"/>
              <a:t>0.4722</a:t>
            </a:r>
            <a:r>
              <a:rPr lang="en-US" sz="1800" dirty="0"/>
              <a:t>    0.3562    </a:t>
            </a:r>
            <a:r>
              <a:rPr lang="en-US" sz="1800" b="1" dirty="0"/>
              <a:t>0.5109</a:t>
            </a:r>
            <a:r>
              <a:rPr lang="en-US" sz="1800" dirty="0"/>
              <a:t>    0.3466    0.3192    </a:t>
            </a:r>
            <a:r>
              <a:rPr lang="en-US" sz="1800" b="1" dirty="0"/>
              <a:t>0.4087</a:t>
            </a:r>
          </a:p>
          <a:p>
            <a:pPr marL="0" indent="0">
              <a:buNone/>
            </a:pPr>
            <a:r>
              <a:rPr lang="en-US" sz="1800" dirty="0"/>
              <a:t>   c</a:t>
            </a:r>
            <a:r>
              <a:rPr lang="en-US" sz="1800" baseline="-25000" dirty="0"/>
              <a:t>2</a:t>
            </a:r>
            <a:r>
              <a:rPr lang="en-US" sz="1800" dirty="0">
                <a:sym typeface="Symbol" panose="05050102010706020507" pitchFamily="18" charset="2"/>
              </a:rPr>
              <a:t></a:t>
            </a:r>
            <a:r>
              <a:rPr lang="en-US" sz="1800" dirty="0"/>
              <a:t>            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-0.0445</a:t>
            </a:r>
            <a:r>
              <a:rPr lang="en-US" sz="1800" dirty="0"/>
              <a:t>   -0.3163   </a:t>
            </a:r>
            <a:r>
              <a:rPr lang="en-US" sz="1800" b="1" dirty="0"/>
              <a:t>0.4946</a:t>
            </a:r>
            <a:r>
              <a:rPr lang="en-US" sz="1800" dirty="0"/>
              <a:t>   </a:t>
            </a:r>
            <a:r>
              <a:rPr lang="en-US" sz="1800" dirty="0">
                <a:solidFill>
                  <a:schemeClr val="bg1">
                    <a:lumMod val="65000"/>
                  </a:schemeClr>
                </a:solidFill>
              </a:rPr>
              <a:t>-0.0463</a:t>
            </a:r>
            <a:r>
              <a:rPr lang="en-US" sz="1800" dirty="0"/>
              <a:t>   </a:t>
            </a:r>
            <a:r>
              <a:rPr lang="en-US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-0.7387  </a:t>
            </a:r>
            <a:r>
              <a:rPr lang="en-US" sz="1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 </a:t>
            </a:r>
            <a:r>
              <a:rPr lang="en-US" sz="1800" b="1" dirty="0"/>
              <a:t>0.3249</a:t>
            </a:r>
          </a:p>
          <a:p>
            <a:pPr marL="0" indent="0">
              <a:buNone/>
            </a:pPr>
            <a:r>
              <a:rPr lang="en-US" dirty="0"/>
              <a:t>Contribution to the Variance</a:t>
            </a:r>
            <a:r>
              <a:rPr lang="ru-RU" dirty="0"/>
              <a:t>: </a:t>
            </a:r>
            <a:r>
              <a:rPr lang="ru-RU" b="1" dirty="0"/>
              <a:t>83.6%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/>
              <a:t>Interpretation</a:t>
            </a:r>
            <a:r>
              <a:rPr lang="ru-RU" dirty="0"/>
              <a:t>: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c</a:t>
            </a:r>
            <a:r>
              <a:rPr lang="en-US" b="1" baseline="-25000" dirty="0">
                <a:solidFill>
                  <a:srgbClr val="FF0000"/>
                </a:solidFill>
              </a:rPr>
              <a:t>1 </a:t>
            </a:r>
            <a:r>
              <a:rPr lang="ru-RU" b="1" dirty="0">
                <a:solidFill>
                  <a:srgbClr val="FF0000"/>
                </a:solidFill>
              </a:rPr>
              <a:t>– </a:t>
            </a:r>
            <a:r>
              <a:rPr lang="en-US" b="1" dirty="0">
                <a:solidFill>
                  <a:srgbClr val="FF0000"/>
                </a:solidFill>
              </a:rPr>
              <a:t>Level of town development</a:t>
            </a:r>
            <a:r>
              <a:rPr lang="ru-RU" b="1" dirty="0">
                <a:solidFill>
                  <a:srgbClr val="FF0000"/>
                </a:solidFill>
              </a:rPr>
              <a:t> (Уровень развития поселения)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c</a:t>
            </a:r>
            <a:r>
              <a:rPr lang="ru-RU" b="1" baseline="-25000" dirty="0">
                <a:solidFill>
                  <a:srgbClr val="FF0000"/>
                </a:solidFill>
              </a:rPr>
              <a:t>2</a:t>
            </a:r>
            <a:r>
              <a:rPr lang="en-US" b="1" baseline="-25000" dirty="0">
                <a:solidFill>
                  <a:srgbClr val="FF0000"/>
                </a:solidFill>
              </a:rPr>
              <a:t> </a:t>
            </a:r>
            <a:r>
              <a:rPr lang="ru-RU" b="1" dirty="0">
                <a:solidFill>
                  <a:srgbClr val="FF0000"/>
                </a:solidFill>
              </a:rPr>
              <a:t>– </a:t>
            </a:r>
            <a:r>
              <a:rPr lang="en-US" b="1" dirty="0">
                <a:solidFill>
                  <a:srgbClr val="FF0000"/>
                </a:solidFill>
              </a:rPr>
              <a:t>Doctors versus Cars</a:t>
            </a:r>
            <a:r>
              <a:rPr lang="ru-RU" b="1" dirty="0">
                <a:solidFill>
                  <a:srgbClr val="FF0000"/>
                </a:solidFill>
              </a:rPr>
              <a:t>   </a:t>
            </a:r>
            <a:r>
              <a:rPr lang="en-US" b="1" dirty="0">
                <a:solidFill>
                  <a:srgbClr val="FF0000"/>
                </a:solidFill>
              </a:rPr>
              <a:t>(“Resort area”)</a:t>
            </a:r>
            <a:r>
              <a:rPr lang="ru-RU" b="1" dirty="0">
                <a:solidFill>
                  <a:srgbClr val="FF0000"/>
                </a:solidFill>
              </a:rPr>
              <a:t> (Степень его </a:t>
            </a:r>
            <a:r>
              <a:rPr lang="ru-RU" b="1" dirty="0" err="1">
                <a:solidFill>
                  <a:srgbClr val="FF0000"/>
                </a:solidFill>
              </a:rPr>
              <a:t>курортности</a:t>
            </a:r>
            <a:r>
              <a:rPr lang="ru-RU" b="1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DE21F87-9031-43AF-8059-33238CB80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Bac_DA_2024_5</a:t>
            </a:r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D68347C-24FA-4512-8E3C-012DA5AB3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9DDFB-12AC-4EDF-912F-3F233AE9D7E0}" type="slidenum">
              <a:rPr lang="ru-RU" smtClean="0"/>
              <a:pPr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40746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372CE9-798F-48A9-8B86-222B4585D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0"/>
            <a:ext cx="8591872" cy="1754815"/>
          </a:xfrm>
        </p:spPr>
        <p:txBody>
          <a:bodyPr>
            <a:normAutofit fontScale="90000"/>
          </a:bodyPr>
          <a:lstStyle/>
          <a:p>
            <a:r>
              <a:rPr lang="ru-RU" dirty="0"/>
              <a:t>Визуализация данных с помощью МГК</a:t>
            </a:r>
            <a:r>
              <a:rPr lang="en-US" dirty="0"/>
              <a:t>, 5</a:t>
            </a:r>
            <a:br>
              <a:rPr lang="en-US" dirty="0"/>
            </a:br>
            <a:r>
              <a:rPr lang="ru-RU" dirty="0"/>
              <a:t>«</a:t>
            </a:r>
            <a:r>
              <a:rPr lang="en-US" dirty="0"/>
              <a:t>Market Towns</a:t>
            </a:r>
            <a:r>
              <a:rPr lang="ru-RU" dirty="0"/>
              <a:t> </a:t>
            </a:r>
            <a:r>
              <a:rPr lang="en-US" dirty="0"/>
              <a:t>UK West Country</a:t>
            </a:r>
            <a:r>
              <a:rPr lang="ru-RU" dirty="0"/>
              <a:t>»</a:t>
            </a:r>
            <a:r>
              <a:rPr lang="en-US" dirty="0"/>
              <a:t>: PCA, </a:t>
            </a:r>
            <a:r>
              <a:rPr lang="ru-RU" dirty="0"/>
              <a:t>группы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DE21F87-9031-43AF-8059-33238CB80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Bac_DA_2024_5</a:t>
            </a:r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D68347C-24FA-4512-8E3C-012DA5AB3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9DDFB-12AC-4EDF-912F-3F233AE9D7E0}" type="slidenum">
              <a:rPr lang="ru-RU" smtClean="0"/>
              <a:pPr/>
              <a:t>36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7DCA095-34EC-4209-94C0-90B9F61054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606" y="1754815"/>
            <a:ext cx="6634789" cy="216023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50CB892-AB04-4FB2-919A-6218477AAC72}"/>
              </a:ext>
            </a:extLst>
          </p:cNvPr>
          <p:cNvSpPr txBox="1"/>
          <p:nvPr/>
        </p:nvSpPr>
        <p:spPr>
          <a:xfrm>
            <a:off x="1096206" y="4274414"/>
            <a:ext cx="830383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Matlab</a:t>
            </a:r>
            <a:r>
              <a:rPr lang="en-US" dirty="0"/>
              <a:t> Code</a:t>
            </a:r>
            <a:r>
              <a:rPr lang="ru-RU" dirty="0"/>
              <a:t>: </a:t>
            </a:r>
            <a:r>
              <a:rPr lang="en-US" dirty="0"/>
              <a:t>&gt;&gt;</a:t>
            </a:r>
            <a:r>
              <a:rPr lang="ru-RU" dirty="0"/>
              <a:t> </a:t>
            </a:r>
            <a:r>
              <a:rPr lang="pl-PL" dirty="0"/>
              <a:t>subplot(1,2,1);plot(z1,z2,'k.’);</a:t>
            </a:r>
            <a:endParaRPr lang="en-US" dirty="0"/>
          </a:p>
          <a:p>
            <a:r>
              <a:rPr lang="nb-NO" dirty="0"/>
              <a:t>                     &gt;&gt; tt=find(ti(:,1)&gt;15000); tts=find(ti(:,1)&lt;2500);</a:t>
            </a:r>
            <a:endParaRPr lang="en-US" dirty="0"/>
          </a:p>
          <a:p>
            <a:r>
              <a:rPr lang="en-US" dirty="0"/>
              <a:t>&gt;&gt; </a:t>
            </a:r>
            <a:r>
              <a:rPr lang="pl-PL" dirty="0"/>
              <a:t>subplot(1,2,2);plot(z1,z2,'k.', z1(tt),z2(tt),</a:t>
            </a:r>
            <a:r>
              <a:rPr lang="ru-RU" dirty="0"/>
              <a:t> </a:t>
            </a:r>
            <a:r>
              <a:rPr lang="pl-PL" dirty="0"/>
              <a:t>'bp’,</a:t>
            </a:r>
            <a:r>
              <a:rPr lang="ru-RU" dirty="0"/>
              <a:t> </a:t>
            </a:r>
            <a:r>
              <a:rPr lang="pl-PL" dirty="0"/>
              <a:t>z1(tts),</a:t>
            </a:r>
            <a:r>
              <a:rPr lang="ru-RU" dirty="0"/>
              <a:t> </a:t>
            </a:r>
            <a:r>
              <a:rPr lang="pl-PL" dirty="0"/>
              <a:t>z2(tts),</a:t>
            </a:r>
            <a:r>
              <a:rPr lang="ru-RU" dirty="0"/>
              <a:t> </a:t>
            </a:r>
            <a:r>
              <a:rPr lang="pl-PL" dirty="0"/>
              <a:t>'rd’);</a:t>
            </a:r>
            <a:endParaRPr lang="ru-RU" dirty="0"/>
          </a:p>
          <a:p>
            <a:r>
              <a:rPr lang="en-US" b="1" dirty="0"/>
              <a:t>On the right: towns with</a:t>
            </a:r>
            <a:r>
              <a:rPr lang="ru-RU" b="1" dirty="0"/>
              <a:t> 15000 </a:t>
            </a:r>
            <a:r>
              <a:rPr lang="en-US" b="1" dirty="0"/>
              <a:t>or more residents,</a:t>
            </a:r>
            <a:r>
              <a:rPr lang="ru-RU" b="1" dirty="0"/>
              <a:t> </a:t>
            </a:r>
            <a:r>
              <a:rPr lang="en-US" b="1" dirty="0"/>
              <a:t>in blue</a:t>
            </a:r>
            <a:r>
              <a:rPr lang="ru-RU" b="1" dirty="0"/>
              <a:t>, </a:t>
            </a:r>
            <a:r>
              <a:rPr lang="en-US" b="1" dirty="0"/>
              <a:t>less than </a:t>
            </a:r>
            <a:r>
              <a:rPr lang="ru-RU" b="1" dirty="0"/>
              <a:t>2500 </a:t>
            </a:r>
            <a:r>
              <a:rPr lang="en-US" b="1" dirty="0"/>
              <a:t>residents, in red</a:t>
            </a:r>
            <a:r>
              <a:rPr lang="ru-RU" b="1" dirty="0"/>
              <a:t>. </a:t>
            </a:r>
          </a:p>
          <a:p>
            <a:endParaRPr lang="en-US" dirty="0"/>
          </a:p>
          <a:p>
            <a:r>
              <a:rPr lang="en-US" dirty="0"/>
              <a:t>QUESTION</a:t>
            </a:r>
            <a:r>
              <a:rPr lang="ru-RU" dirty="0"/>
              <a:t>: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WHY are reds on the left and blues on the right</a:t>
            </a:r>
            <a:r>
              <a:rPr lang="ru-RU" dirty="0">
                <a:solidFill>
                  <a:srgbClr val="C0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2350714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4371" y="50425"/>
            <a:ext cx="7882085" cy="543041"/>
          </a:xfrm>
        </p:spPr>
        <p:txBody>
          <a:bodyPr>
            <a:normAutofit fontScale="90000"/>
          </a:bodyPr>
          <a:lstStyle/>
          <a:p>
            <a:r>
              <a:rPr lang="en-US" sz="2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</a:t>
            </a:r>
            <a:r>
              <a:rPr lang="ru-RU" sz="3000" dirty="0"/>
              <a:t>Визуализация данных с помощью МГК</a:t>
            </a:r>
            <a:r>
              <a:rPr lang="en-US" sz="3000" dirty="0"/>
              <a:t>, </a:t>
            </a:r>
            <a:r>
              <a:rPr lang="ru-RU" sz="3000" dirty="0"/>
              <a:t>6</a:t>
            </a:r>
            <a:br>
              <a:rPr lang="en-US" sz="2400" dirty="0"/>
            </a:br>
            <a:endParaRPr lang="ru-RU" sz="2400" dirty="0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Bac_DA_2024_5</a:t>
            </a:r>
            <a:endParaRPr lang="ru-RU" dirty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9DDFB-12AC-4EDF-912F-3F233AE9D7E0}" type="slidenum">
              <a:rPr lang="ru-RU" smtClean="0"/>
              <a:pPr/>
              <a:t>37</a:t>
            </a:fld>
            <a:endParaRPr lang="ru-RU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143001" y="718751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135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143001" y="718751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1350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143001" y="718751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1350" dirty="0"/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1143001" y="890201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1350" dirty="0"/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1143001" y="1107819"/>
            <a:ext cx="2702022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>
            <a:lvl1pPr indent="150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altLang="ru-RU" sz="750" dirty="0">
                <a:latin typeface="Times"/>
                <a:ea typeface="Times New Roman" pitchFamily="18" charset="0"/>
                <a:cs typeface="Times New Roman" pitchFamily="18" charset="0"/>
              </a:rPr>
              <a:t>                   *                                =                                             </a:t>
            </a:r>
            <a:endParaRPr lang="en-US" altLang="ru-RU" sz="1350" dirty="0"/>
          </a:p>
        </p:txBody>
      </p:sp>
      <p:sp>
        <p:nvSpPr>
          <p:cNvPr id="23" name="TextBox 22"/>
          <p:cNvSpPr txBox="1"/>
          <p:nvPr/>
        </p:nvSpPr>
        <p:spPr>
          <a:xfrm>
            <a:off x="1351208" y="807470"/>
            <a:ext cx="7501248" cy="47782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 </a:t>
            </a:r>
            <a:r>
              <a:rPr lang="ru-RU" sz="2700" b="1" dirty="0">
                <a:solidFill>
                  <a:srgbClr val="7030A0"/>
                </a:solidFill>
              </a:rPr>
              <a:t>Пример: Ирис</a:t>
            </a:r>
            <a:r>
              <a:rPr lang="en-US" sz="2700" b="1" dirty="0">
                <a:solidFill>
                  <a:srgbClr val="7030A0"/>
                </a:solidFill>
              </a:rPr>
              <a:t>.</a:t>
            </a:r>
            <a:r>
              <a:rPr lang="en-US" sz="2700" b="1" dirty="0">
                <a:solidFill>
                  <a:srgbClr val="C00000"/>
                </a:solidFill>
              </a:rPr>
              <a:t> </a:t>
            </a:r>
          </a:p>
          <a:p>
            <a:endParaRPr lang="en-US" sz="1950" b="1" dirty="0">
              <a:solidFill>
                <a:srgbClr val="C00000"/>
              </a:solidFill>
            </a:endParaRPr>
          </a:p>
          <a:p>
            <a:pPr marL="385763" indent="-385763">
              <a:buAutoNum type="arabicPeriod"/>
            </a:pPr>
            <a:r>
              <a:rPr lang="en-US" sz="2100" b="1" dirty="0"/>
              <a:t>Center data into matrix Y by</a:t>
            </a:r>
            <a:r>
              <a:rPr lang="en-US" sz="2100" b="1" dirty="0">
                <a:solidFill>
                  <a:srgbClr val="5C5CCE"/>
                </a:solidFill>
              </a:rPr>
              <a:t> subtracting the column means  from the columns.</a:t>
            </a:r>
          </a:p>
          <a:p>
            <a:r>
              <a:rPr lang="en-US" b="1" dirty="0"/>
              <a:t>&gt;&gt;Y=iris-repmat(mean(iris), 150, 1); </a:t>
            </a:r>
            <a:r>
              <a:rPr lang="en-US" sz="2100" b="1" dirty="0">
                <a:solidFill>
                  <a:srgbClr val="0070C0"/>
                </a:solidFill>
              </a:rPr>
              <a:t>% No normalization</a:t>
            </a:r>
          </a:p>
          <a:p>
            <a:endParaRPr lang="en-US" sz="2100" b="1" dirty="0">
              <a:solidFill>
                <a:srgbClr val="0070C0"/>
              </a:solidFill>
            </a:endParaRPr>
          </a:p>
          <a:p>
            <a:r>
              <a:rPr lang="en-US" sz="2100" b="1" dirty="0"/>
              <a:t>2.  Compute two first singular triplets:</a:t>
            </a:r>
          </a:p>
          <a:p>
            <a:r>
              <a:rPr lang="en-US" b="1" dirty="0"/>
              <a:t>&gt;&gt; [Z,Mu,C]=svd(Y);</a:t>
            </a:r>
          </a:p>
          <a:p>
            <a:r>
              <a:rPr lang="en-US" b="1" dirty="0"/>
              <a:t>&gt;&gt; z1=z(:,1)*</a:t>
            </a:r>
            <a:r>
              <a:rPr lang="en-US" b="1" dirty="0" err="1"/>
              <a:t>sqrt</a:t>
            </a:r>
            <a:r>
              <a:rPr lang="en-US" b="1" dirty="0"/>
              <a:t>(Mu(1,1));</a:t>
            </a:r>
          </a:p>
          <a:p>
            <a:r>
              <a:rPr lang="en-US" b="1" dirty="0"/>
              <a:t>&gt;&gt; z2=z(:,2)*sqrt(Mu(2,2));    </a:t>
            </a:r>
            <a:r>
              <a:rPr lang="en-US" b="1" dirty="0">
                <a:solidFill>
                  <a:srgbClr val="0070C0"/>
                </a:solidFill>
              </a:rPr>
              <a:t>% sqrt(Mu) to fit in the PCA model</a:t>
            </a:r>
          </a:p>
          <a:p>
            <a:endParaRPr lang="en-US" sz="2100" b="1" dirty="0">
              <a:solidFill>
                <a:srgbClr val="0070C0"/>
              </a:solidFill>
            </a:endParaRPr>
          </a:p>
          <a:p>
            <a:r>
              <a:rPr lang="en-US" sz="2100" b="1" dirty="0"/>
              <a:t>3. Determine the proportion of the ”explained” variance:</a:t>
            </a:r>
          </a:p>
          <a:p>
            <a:r>
              <a:rPr lang="en-US" b="1" dirty="0"/>
              <a:t>&gt;&gt; p=100*(Mu(1,1)^2+Mu(2,2)^2)/sum(sum(Y.*Y)); </a:t>
            </a:r>
          </a:p>
          <a:p>
            <a:r>
              <a:rPr lang="en-US" b="1" dirty="0">
                <a:solidFill>
                  <a:srgbClr val="0070C0"/>
                </a:solidFill>
              </a:rPr>
              <a:t>     % p=97.8%, very good!</a:t>
            </a:r>
          </a:p>
          <a:p>
            <a:endParaRPr lang="en-US" sz="2100" b="1" dirty="0"/>
          </a:p>
        </p:txBody>
      </p:sp>
    </p:spTree>
    <p:extLst>
      <p:ext uri="{BB962C8B-B14F-4D97-AF65-F5344CB8AC3E}">
        <p14:creationId xmlns:p14="http://schemas.microsoft.com/office/powerpoint/2010/main" val="18830084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7814" y="207751"/>
            <a:ext cx="7796893" cy="681540"/>
          </a:xfrm>
        </p:spPr>
        <p:txBody>
          <a:bodyPr>
            <a:noAutofit/>
          </a:bodyPr>
          <a:lstStyle/>
          <a:p>
            <a:r>
              <a:rPr lang="ru-RU" sz="2400" b="1" dirty="0"/>
              <a:t>Визуализация данных с помощью МГК</a:t>
            </a:r>
            <a:r>
              <a:rPr lang="en-US" sz="2400" b="1" dirty="0"/>
              <a:t>, </a:t>
            </a:r>
            <a:r>
              <a:rPr lang="ru-RU" sz="2400" b="1" dirty="0"/>
              <a:t>7</a:t>
            </a:r>
            <a:br>
              <a:rPr lang="en-US" sz="2400" b="1" dirty="0"/>
            </a:br>
            <a:endParaRPr lang="ru-RU" sz="2400" b="1" dirty="0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Bac_DA_2024_5</a:t>
            </a:r>
            <a:endParaRPr lang="ru-RU" dirty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9DDFB-12AC-4EDF-912F-3F233AE9D7E0}" type="slidenum">
              <a:rPr lang="ru-RU" smtClean="0"/>
              <a:pPr/>
              <a:t>38</a:t>
            </a:fld>
            <a:endParaRPr lang="ru-RU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143001" y="718751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135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143001" y="718751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1350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143001" y="718751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1350" dirty="0"/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1143001" y="890201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1350" dirty="0"/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1143001" y="1107819"/>
            <a:ext cx="2702022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>
            <a:lvl1pPr indent="150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altLang="ru-RU" sz="750" dirty="0">
                <a:latin typeface="Times"/>
                <a:ea typeface="Times New Roman" pitchFamily="18" charset="0"/>
                <a:cs typeface="Times New Roman" pitchFamily="18" charset="0"/>
              </a:rPr>
              <a:t>                   *                                =                                             </a:t>
            </a:r>
            <a:endParaRPr lang="en-US" altLang="ru-RU" sz="1350" dirty="0"/>
          </a:p>
        </p:txBody>
      </p:sp>
      <p:sp>
        <p:nvSpPr>
          <p:cNvPr id="23" name="TextBox 22"/>
          <p:cNvSpPr txBox="1"/>
          <p:nvPr/>
        </p:nvSpPr>
        <p:spPr>
          <a:xfrm>
            <a:off x="1131523" y="787783"/>
            <a:ext cx="7904973" cy="4455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 </a:t>
            </a:r>
            <a:r>
              <a:rPr lang="ru-RU" sz="2700" b="1" dirty="0">
                <a:solidFill>
                  <a:srgbClr val="7030A0"/>
                </a:solidFill>
              </a:rPr>
              <a:t>Пример: Ирис</a:t>
            </a:r>
            <a:r>
              <a:rPr lang="en-US" sz="2700" b="1" dirty="0">
                <a:solidFill>
                  <a:srgbClr val="7030A0"/>
                </a:solidFill>
              </a:rPr>
              <a:t>.</a:t>
            </a:r>
          </a:p>
          <a:p>
            <a:endParaRPr lang="en-US" sz="1950" b="1" dirty="0">
              <a:solidFill>
                <a:srgbClr val="C00000"/>
              </a:solidFill>
            </a:endParaRPr>
          </a:p>
          <a:p>
            <a:r>
              <a:rPr lang="en-US" b="1" dirty="0"/>
              <a:t>4. Visualize the Iris data in two subplots, as a whole and taxon-wise.</a:t>
            </a:r>
          </a:p>
          <a:p>
            <a:r>
              <a:rPr lang="en-US" sz="1500" b="1" dirty="0"/>
              <a:t>&gt;&gt;subplot(1,2,1); plot(z1, z2, ‘k.’);</a:t>
            </a:r>
          </a:p>
          <a:p>
            <a:r>
              <a:rPr lang="en-US" sz="1500" b="1" dirty="0"/>
              <a:t>&gt;&gt;</a:t>
            </a:r>
            <a:r>
              <a:rPr lang="pl-PL" sz="1500" b="1" dirty="0"/>
              <a:t>subplot(1,2,2);</a:t>
            </a:r>
            <a:endParaRPr lang="en-US" sz="1500" b="1" dirty="0"/>
          </a:p>
          <a:p>
            <a:r>
              <a:rPr lang="en-US" sz="1500" b="1" dirty="0"/>
              <a:t>&gt;&gt;</a:t>
            </a:r>
            <a:r>
              <a:rPr lang="pl-PL" sz="1500" b="1" dirty="0"/>
              <a:t>plot(z1(1:50),z2(1:50),'g+',z1(51:100),z2(51:100),'ro',z1(101:150),z2(101:150),'bd');</a:t>
            </a:r>
            <a:endParaRPr lang="en-US" sz="1500" b="1" dirty="0"/>
          </a:p>
          <a:p>
            <a:endParaRPr lang="en-US" sz="1950" b="1" dirty="0"/>
          </a:p>
          <a:p>
            <a:endParaRPr lang="en-US" sz="1950" b="1" dirty="0"/>
          </a:p>
          <a:p>
            <a:endParaRPr lang="en-US" sz="1950" b="1" dirty="0"/>
          </a:p>
          <a:p>
            <a:endParaRPr lang="en-US" sz="1950" b="1" dirty="0"/>
          </a:p>
          <a:p>
            <a:endParaRPr lang="en-US" sz="1950" b="1" dirty="0"/>
          </a:p>
          <a:p>
            <a:endParaRPr lang="en-US" sz="1950" b="1" dirty="0"/>
          </a:p>
          <a:p>
            <a:endParaRPr lang="en-US" sz="1950" b="1" dirty="0"/>
          </a:p>
          <a:p>
            <a:endParaRPr lang="en-US" sz="1950" b="1" dirty="0"/>
          </a:p>
          <a:p>
            <a:endParaRPr lang="en-US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658" y="2947444"/>
            <a:ext cx="5724636" cy="2834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96467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08366" y="54044"/>
            <a:ext cx="6858000" cy="681540"/>
          </a:xfrm>
        </p:spPr>
        <p:txBody>
          <a:bodyPr>
            <a:noAutofit/>
          </a:bodyPr>
          <a:lstStyle/>
          <a:p>
            <a:pPr algn="l"/>
            <a:r>
              <a:rPr lang="en-US" sz="2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  </a:t>
            </a:r>
            <a:r>
              <a:rPr lang="ru-RU" sz="2400" b="1" dirty="0"/>
              <a:t>Визуализация данных с помощью МГК</a:t>
            </a:r>
            <a:r>
              <a:rPr lang="en-US" sz="2400" b="1" dirty="0"/>
              <a:t>, </a:t>
            </a:r>
            <a:r>
              <a:rPr lang="ru-RU" sz="2400" b="1" dirty="0"/>
              <a:t>8</a:t>
            </a:r>
            <a:br>
              <a:rPr lang="en-US" sz="2400" b="1" dirty="0"/>
            </a:br>
            <a:endParaRPr lang="ru-RU" sz="2400" b="1" dirty="0"/>
          </a:p>
        </p:txBody>
      </p:sp>
      <p:sp>
        <p:nvSpPr>
          <p:cNvPr id="12" name="Нижний колонтитул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Bac_DA_2024_5</a:t>
            </a:r>
            <a:endParaRPr lang="ru-RU" dirty="0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9DDFB-12AC-4EDF-912F-3F233AE9D7E0}" type="slidenum">
              <a:rPr lang="ru-RU" smtClean="0"/>
              <a:pPr/>
              <a:t>39</a:t>
            </a:fld>
            <a:endParaRPr lang="ru-RU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143001" y="718751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135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143001" y="718751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1350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143001" y="718751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1350" dirty="0"/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1143001" y="890201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 sz="1350" dirty="0"/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1143001" y="1107819"/>
            <a:ext cx="2702022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>
            <a:lvl1pPr indent="15081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r>
              <a:rPr lang="en-US" altLang="ru-RU" sz="750" dirty="0">
                <a:latin typeface="Times"/>
                <a:ea typeface="Times New Roman" pitchFamily="18" charset="0"/>
                <a:cs typeface="Times New Roman" pitchFamily="18" charset="0"/>
              </a:rPr>
              <a:t>                   *                                =                                             </a:t>
            </a:r>
            <a:endParaRPr lang="en-US" altLang="ru-RU" sz="1350" dirty="0"/>
          </a:p>
        </p:txBody>
      </p:sp>
      <p:sp>
        <p:nvSpPr>
          <p:cNvPr id="23" name="TextBox 22"/>
          <p:cNvSpPr txBox="1"/>
          <p:nvPr/>
        </p:nvSpPr>
        <p:spPr>
          <a:xfrm>
            <a:off x="351064" y="1107820"/>
            <a:ext cx="7821336" cy="5955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 </a:t>
            </a:r>
            <a:r>
              <a:rPr lang="ru-RU" b="1" dirty="0">
                <a:solidFill>
                  <a:srgbClr val="7030A0"/>
                </a:solidFill>
              </a:rPr>
              <a:t>Пример: Ирис</a:t>
            </a:r>
            <a:r>
              <a:rPr lang="en-US" b="1" dirty="0">
                <a:solidFill>
                  <a:srgbClr val="7030A0"/>
                </a:solidFill>
              </a:rPr>
              <a:t>.</a:t>
            </a:r>
            <a:r>
              <a:rPr lang="ru-RU" b="1" dirty="0">
                <a:solidFill>
                  <a:srgbClr val="7030A0"/>
                </a:solidFill>
              </a:rPr>
              <a:t> Интерпретация ГК.</a:t>
            </a:r>
          </a:p>
          <a:p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ru-RU" b="1" dirty="0">
                <a:solidFill>
                  <a:srgbClr val="C00000"/>
                </a:solidFill>
              </a:rPr>
              <a:t>Надо стать/быть творческой личностью</a:t>
            </a:r>
            <a:endParaRPr lang="en-US" b="1" dirty="0"/>
          </a:p>
          <a:p>
            <a:endParaRPr lang="ru-RU" sz="1950" b="1" dirty="0"/>
          </a:p>
          <a:p>
            <a:r>
              <a:rPr lang="ru-RU" sz="1950" b="1" dirty="0"/>
              <a:t>     </a:t>
            </a:r>
            <a:r>
              <a:rPr lang="en-US" sz="1950" b="1" dirty="0"/>
              <a:t>5. </a:t>
            </a:r>
            <a:r>
              <a:rPr lang="ru-RU" sz="1950" b="1" dirty="0"/>
              <a:t>Смотри на значения и знаки нагрузок</a:t>
            </a:r>
            <a:r>
              <a:rPr lang="en-US" sz="1950" b="1" dirty="0"/>
              <a:t>:</a:t>
            </a:r>
          </a:p>
          <a:p>
            <a:r>
              <a:rPr lang="en-US" b="1" dirty="0"/>
              <a:t>              c1</a:t>
            </a:r>
            <a:r>
              <a:rPr lang="en-US" sz="1800" b="1" baseline="30000" dirty="0">
                <a:sym typeface="Symbol"/>
              </a:rPr>
              <a:t>T</a:t>
            </a:r>
            <a:r>
              <a:rPr lang="en-US" b="1" dirty="0"/>
              <a:t>= [ </a:t>
            </a:r>
            <a:r>
              <a:rPr lang="en-US" b="1" dirty="0">
                <a:solidFill>
                  <a:schemeClr val="tx2"/>
                </a:solidFill>
              </a:rPr>
              <a:t>0.3614   -0.0845    0.8567    0.3583</a:t>
            </a:r>
            <a:r>
              <a:rPr lang="en-US" b="1" dirty="0"/>
              <a:t>]</a:t>
            </a:r>
          </a:p>
          <a:p>
            <a:r>
              <a:rPr lang="en-US" b="1" dirty="0"/>
              <a:t>              c2</a:t>
            </a:r>
            <a:r>
              <a:rPr lang="en-US" sz="1800" b="1" baseline="30000" dirty="0">
                <a:sym typeface="Symbol"/>
              </a:rPr>
              <a:t>T</a:t>
            </a:r>
            <a:r>
              <a:rPr lang="en-US" b="1" dirty="0"/>
              <a:t> = [ </a:t>
            </a:r>
            <a:r>
              <a:rPr lang="en-US" b="1" dirty="0">
                <a:solidFill>
                  <a:schemeClr val="tx2"/>
                </a:solidFill>
              </a:rPr>
              <a:t>0.6566   0.7302   -0.1734   -0.0755</a:t>
            </a:r>
            <a:r>
              <a:rPr lang="en-US" b="1" dirty="0"/>
              <a:t>]</a:t>
            </a:r>
          </a:p>
          <a:p>
            <a:endParaRPr lang="en-US" b="1" dirty="0">
              <a:solidFill>
                <a:srgbClr val="C00000"/>
              </a:solidFill>
            </a:endParaRPr>
          </a:p>
          <a:p>
            <a:r>
              <a:rPr lang="en-US" b="1" dirty="0">
                <a:solidFill>
                  <a:srgbClr val="7030A0"/>
                </a:solidFill>
              </a:rPr>
              <a:t>         </a:t>
            </a:r>
            <a:r>
              <a:rPr lang="ru-RU" b="1" dirty="0">
                <a:solidFill>
                  <a:srgbClr val="7030A0"/>
                </a:solidFill>
              </a:rPr>
              <a:t>Первая ГК</a:t>
            </a:r>
            <a:r>
              <a:rPr lang="en-US" b="1" dirty="0">
                <a:solidFill>
                  <a:srgbClr val="7030A0"/>
                </a:solidFill>
              </a:rPr>
              <a:t>: </a:t>
            </a:r>
            <a:r>
              <a:rPr lang="ru-RU" b="1" dirty="0">
                <a:solidFill>
                  <a:srgbClr val="7030A0"/>
                </a:solidFill>
              </a:rPr>
              <a:t>все </a:t>
            </a:r>
            <a:r>
              <a:rPr lang="ru-RU" b="1" dirty="0"/>
              <a:t>компоненты с1 должны быть положительны, чтобы ГК1 выражала размер ветка</a:t>
            </a:r>
            <a:r>
              <a:rPr lang="en-US" b="1" dirty="0"/>
              <a:t>. </a:t>
            </a:r>
            <a:r>
              <a:rPr lang="ru-RU" b="1" dirty="0"/>
              <a:t>Но</a:t>
            </a:r>
            <a:r>
              <a:rPr lang="en-US" b="1" dirty="0"/>
              <a:t> c</a:t>
            </a:r>
            <a:r>
              <a:rPr lang="en-US" b="1" baseline="-25000" dirty="0"/>
              <a:t>2</a:t>
            </a:r>
            <a:r>
              <a:rPr lang="ru-RU" b="1" baseline="-25000" dirty="0"/>
              <a:t>1</a:t>
            </a:r>
            <a:r>
              <a:rPr lang="en-US" b="1" dirty="0"/>
              <a:t> </a:t>
            </a:r>
            <a:r>
              <a:rPr lang="ru-RU" b="1" dirty="0"/>
              <a:t>отрицательно, хотя и близко к нулю (нам еще предстоит понять, почему</a:t>
            </a:r>
            <a:r>
              <a:rPr lang="en-US" b="1" dirty="0"/>
              <a:t>), </a:t>
            </a:r>
            <a:r>
              <a:rPr lang="ru-RU" b="1" dirty="0"/>
              <a:t>а</a:t>
            </a:r>
            <a:r>
              <a:rPr lang="en-US" b="1" dirty="0"/>
              <a:t> Petal Length c</a:t>
            </a:r>
            <a:r>
              <a:rPr lang="en-US" b="1" baseline="-25000" dirty="0"/>
              <a:t>3</a:t>
            </a:r>
            <a:r>
              <a:rPr lang="ru-RU" b="1" baseline="-25000" dirty="0"/>
              <a:t>1</a:t>
            </a:r>
            <a:r>
              <a:rPr lang="en-US" b="1" baseline="-25000" dirty="0"/>
              <a:t> </a:t>
            </a:r>
            <a:r>
              <a:rPr lang="ru-RU" b="1" dirty="0"/>
              <a:t>= 0.86 значительно выше остальных</a:t>
            </a:r>
            <a:r>
              <a:rPr lang="en-US" b="1" dirty="0"/>
              <a:t>. </a:t>
            </a:r>
            <a:r>
              <a:rPr lang="ru-RU" b="1" dirty="0"/>
              <a:t>Все-таки, с элементом сомнения, будем говорить о ГК1 как </a:t>
            </a:r>
            <a:r>
              <a:rPr lang="ru-RU" b="1" dirty="0">
                <a:solidFill>
                  <a:srgbClr val="0070C0"/>
                </a:solidFill>
              </a:rPr>
              <a:t>размере.</a:t>
            </a:r>
            <a:r>
              <a:rPr lang="ru-RU" b="1" dirty="0"/>
              <a:t> </a:t>
            </a:r>
            <a:r>
              <a:rPr lang="ru-RU" b="1" dirty="0">
                <a:solidFill>
                  <a:srgbClr val="0070C0"/>
                </a:solidFill>
              </a:rPr>
              <a:t>Таксоны упорядочены по этому фактору</a:t>
            </a:r>
            <a:r>
              <a:rPr lang="en-US" b="1" dirty="0">
                <a:solidFill>
                  <a:srgbClr val="0070C0"/>
                </a:solidFill>
              </a:rPr>
              <a:t>.</a:t>
            </a:r>
          </a:p>
          <a:p>
            <a:endParaRPr lang="en-US" b="1" dirty="0"/>
          </a:p>
          <a:p>
            <a:r>
              <a:rPr lang="en-US" b="1" dirty="0">
                <a:solidFill>
                  <a:srgbClr val="7030A0"/>
                </a:solidFill>
              </a:rPr>
              <a:t>        </a:t>
            </a:r>
            <a:r>
              <a:rPr lang="ru-RU" b="1" dirty="0">
                <a:solidFill>
                  <a:srgbClr val="7030A0"/>
                </a:solidFill>
              </a:rPr>
              <a:t>Вторая ГК</a:t>
            </a:r>
            <a:r>
              <a:rPr lang="en-US" b="1" dirty="0">
                <a:solidFill>
                  <a:srgbClr val="7030A0"/>
                </a:solidFill>
              </a:rPr>
              <a:t>: </a:t>
            </a:r>
            <a:r>
              <a:rPr lang="ru-RU" b="1" dirty="0"/>
              <a:t>Размеры чашелистика</a:t>
            </a:r>
            <a:r>
              <a:rPr lang="en-US" b="1" dirty="0"/>
              <a:t> +, </a:t>
            </a:r>
            <a:r>
              <a:rPr lang="ru-RU" b="1" dirty="0"/>
              <a:t>размеры лепестка</a:t>
            </a:r>
            <a:r>
              <a:rPr lang="en-US" b="1" dirty="0"/>
              <a:t> </a:t>
            </a:r>
            <a:r>
              <a:rPr lang="en-US" b="1" dirty="0">
                <a:sym typeface="Symbol"/>
              </a:rPr>
              <a:t>–</a:t>
            </a:r>
            <a:r>
              <a:rPr lang="ru-RU" b="1" dirty="0">
                <a:sym typeface="Symbol"/>
              </a:rPr>
              <a:t>, хотя и близко к 0</a:t>
            </a:r>
            <a:r>
              <a:rPr lang="en-US" b="1" dirty="0">
                <a:sym typeface="Symbol"/>
              </a:rPr>
              <a:t>. </a:t>
            </a:r>
            <a:r>
              <a:rPr lang="ru-RU" b="1" dirty="0">
                <a:sym typeface="Symbol"/>
              </a:rPr>
              <a:t>С элементом осторожности</a:t>
            </a:r>
            <a:r>
              <a:rPr lang="en-US" b="1" dirty="0">
                <a:sym typeface="Symbol"/>
              </a:rPr>
              <a:t>,</a:t>
            </a:r>
            <a:r>
              <a:rPr lang="ru-RU" b="1" dirty="0">
                <a:sym typeface="Symbol"/>
              </a:rPr>
              <a:t> ГК2 выражает</a:t>
            </a:r>
            <a:r>
              <a:rPr lang="en-US" b="1" dirty="0">
                <a:sym typeface="Symbol"/>
              </a:rPr>
              <a:t> </a:t>
            </a:r>
            <a:r>
              <a:rPr lang="en-US" b="1" dirty="0">
                <a:solidFill>
                  <a:schemeClr val="tx2"/>
                </a:solidFill>
                <a:sym typeface="Symbol"/>
              </a:rPr>
              <a:t>“</a:t>
            </a:r>
            <a:r>
              <a:rPr lang="ru-RU" b="1" dirty="0">
                <a:solidFill>
                  <a:srgbClr val="0070C0"/>
                </a:solidFill>
                <a:sym typeface="Symbol"/>
              </a:rPr>
              <a:t>Размер чашелистика минус размер лепестка</a:t>
            </a:r>
            <a:r>
              <a:rPr lang="en-US" b="1" dirty="0">
                <a:solidFill>
                  <a:schemeClr val="tx2"/>
                </a:solidFill>
                <a:sym typeface="Symbol"/>
              </a:rPr>
              <a:t>”.</a:t>
            </a:r>
            <a:r>
              <a:rPr lang="en-US" b="1" dirty="0">
                <a:sym typeface="Symbol"/>
              </a:rPr>
              <a:t> </a:t>
            </a:r>
            <a:r>
              <a:rPr lang="en-US" dirty="0">
                <a:sym typeface="Symbol"/>
              </a:rPr>
              <a:t> </a:t>
            </a:r>
            <a:r>
              <a:rPr lang="ru-RU" b="1" dirty="0">
                <a:sym typeface="Symbol"/>
              </a:rPr>
              <a:t>ГК2 никакого отношения к таксонам не имеет</a:t>
            </a:r>
            <a:r>
              <a:rPr lang="en-US" b="1" dirty="0">
                <a:sym typeface="Symbol"/>
              </a:rPr>
              <a:t>.</a:t>
            </a:r>
            <a:endParaRPr lang="en-US" b="1" dirty="0"/>
          </a:p>
          <a:p>
            <a:endParaRPr lang="en-US" b="1" dirty="0">
              <a:solidFill>
                <a:srgbClr val="C00000"/>
              </a:solidFill>
            </a:endParaRPr>
          </a:p>
          <a:p>
            <a:endParaRPr lang="en-US" b="1" dirty="0">
              <a:solidFill>
                <a:srgbClr val="C00000"/>
              </a:solidFill>
            </a:endParaRPr>
          </a:p>
          <a:p>
            <a:endParaRPr lang="en-US" b="1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2729" y="728368"/>
            <a:ext cx="2754306" cy="108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754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14A6D0-C83C-4CC6-8BE8-6C5AEC043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842" y="116024"/>
            <a:ext cx="9011344" cy="615813"/>
          </a:xfrm>
        </p:spPr>
        <p:txBody>
          <a:bodyPr>
            <a:normAutofit fontScale="90000"/>
          </a:bodyPr>
          <a:lstStyle/>
          <a:p>
            <a:r>
              <a:rPr lang="ru-RU" sz="3600" dirty="0"/>
              <a:t>«</a:t>
            </a:r>
            <a:r>
              <a:rPr lang="ru-RU" sz="3200" dirty="0"/>
              <a:t>Города </a:t>
            </a:r>
            <a:r>
              <a:rPr lang="en-US" sz="3200" dirty="0"/>
              <a:t>UK West Country</a:t>
            </a:r>
            <a:r>
              <a:rPr lang="ru-RU" sz="3200" dirty="0"/>
              <a:t>»</a:t>
            </a:r>
            <a:r>
              <a:rPr lang="en-US" sz="3200" dirty="0"/>
              <a:t> </a:t>
            </a:r>
            <a:r>
              <a:rPr lang="ru-RU" sz="3200" dirty="0"/>
              <a:t>(таблица </a:t>
            </a:r>
            <a:r>
              <a:rPr lang="en-US" sz="3200" dirty="0"/>
              <a:t>45x6), 3</a:t>
            </a:r>
            <a:endParaRPr lang="ru-RU" sz="32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4BA380-B4D9-478B-A019-17A2E4BC2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4744"/>
            <a:ext cx="8579296" cy="500141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                 </a:t>
            </a:r>
            <a:r>
              <a:rPr lang="ru-RU" dirty="0"/>
              <a:t>нормализация </a:t>
            </a:r>
            <a:r>
              <a:rPr lang="en-US" dirty="0"/>
              <a:t>  </a:t>
            </a:r>
            <a:r>
              <a:rPr lang="en-US" b="1" dirty="0"/>
              <a:t>z-scoring</a:t>
            </a:r>
          </a:p>
          <a:p>
            <a:pPr marL="0" indent="0">
              <a:buNone/>
            </a:pPr>
            <a:r>
              <a:rPr lang="en-US" dirty="0"/>
              <a:t>                       </a:t>
            </a:r>
            <a:r>
              <a:rPr lang="ru-RU" dirty="0"/>
              <a:t>           </a:t>
            </a:r>
            <a:r>
              <a:rPr lang="en-US" sz="2400" b="1" dirty="0" err="1"/>
              <a:t>Pop.Res</a:t>
            </a:r>
            <a:r>
              <a:rPr lang="en-US" sz="2400" b="1" dirty="0"/>
              <a:t>   </a:t>
            </a:r>
            <a:r>
              <a:rPr lang="en-US" sz="2400" b="1" dirty="0" err="1"/>
              <a:t>PSchool</a:t>
            </a:r>
            <a:r>
              <a:rPr lang="en-US" sz="2400" b="1" dirty="0"/>
              <a:t>  Doctor  Bank  </a:t>
            </a:r>
            <a:r>
              <a:rPr lang="ru-RU" sz="2400" b="1" dirty="0"/>
              <a:t>    </a:t>
            </a:r>
            <a:r>
              <a:rPr lang="en-US" sz="2400" b="1" dirty="0"/>
              <a:t>Petrol </a:t>
            </a:r>
            <a:r>
              <a:rPr lang="ru-RU" sz="2400" b="1" dirty="0"/>
              <a:t>   </a:t>
            </a:r>
            <a:r>
              <a:rPr lang="en-US" sz="2400" b="1" dirty="0"/>
              <a:t> </a:t>
            </a:r>
            <a:r>
              <a:rPr lang="en-US" sz="2400" b="1" dirty="0" err="1"/>
              <a:t>PostOf</a:t>
            </a:r>
            <a:endParaRPr lang="en-US" sz="2400" b="1" dirty="0"/>
          </a:p>
          <a:p>
            <a:pPr marL="0" indent="0">
              <a:buNone/>
            </a:pPr>
            <a:r>
              <a:rPr lang="en-US" dirty="0"/>
              <a:t>                 </a:t>
            </a:r>
            <a:r>
              <a:rPr lang="ru-RU" dirty="0"/>
              <a:t>          </a:t>
            </a:r>
            <a:r>
              <a:rPr lang="en-US" dirty="0"/>
              <a:t> </a:t>
            </a:r>
            <a:r>
              <a:rPr lang="ru-RU" dirty="0"/>
              <a:t>     </a:t>
            </a:r>
            <a:r>
              <a:rPr lang="ru-RU" sz="2400" dirty="0"/>
              <a:t>-0.7643   -0.8021   -1.1577   -0.6438   -0.2031   -0.7561</a:t>
            </a:r>
          </a:p>
          <a:p>
            <a:pPr marL="0" indent="0">
              <a:buNone/>
            </a:pPr>
            <a:r>
              <a:rPr lang="ru-RU" sz="2400" dirty="0"/>
              <a:t>   </a:t>
            </a:r>
            <a:r>
              <a:rPr lang="en-US" sz="2400" dirty="0"/>
              <a:t>                     </a:t>
            </a:r>
            <a:r>
              <a:rPr lang="ru-RU" sz="2400" dirty="0"/>
              <a:t> -0.9671   -0.8021   -1.1577   -0.8155   -1.2860   -0.7561</a:t>
            </a:r>
          </a:p>
          <a:p>
            <a:pPr marL="0" indent="0">
              <a:buNone/>
            </a:pPr>
            <a:r>
              <a:rPr lang="ru-RU" sz="2400" dirty="0"/>
              <a:t>    </a:t>
            </a:r>
            <a:r>
              <a:rPr lang="en-US" sz="2400" dirty="0"/>
              <a:t>                      </a:t>
            </a:r>
            <a:r>
              <a:rPr lang="ru-RU" sz="2400" dirty="0"/>
              <a:t>0.6253    0.4813    0.5262    0.0429    1.4214   -0.3240</a:t>
            </a:r>
          </a:p>
          <a:p>
            <a:pPr marL="0" indent="0">
              <a:buNone/>
            </a:pPr>
            <a:r>
              <a:rPr lang="ru-RU" sz="2400" dirty="0"/>
              <a:t>    </a:t>
            </a:r>
            <a:r>
              <a:rPr lang="en-US" sz="2400" dirty="0"/>
              <a:t>                      </a:t>
            </a:r>
            <a:r>
              <a:rPr lang="ru-RU" sz="2400" dirty="0"/>
              <a:t>1.1428    1.1230    1.3682   -0.1288    0.3384    0.9721</a:t>
            </a:r>
          </a:p>
          <a:p>
            <a:pPr marL="0" indent="0">
              <a:buNone/>
            </a:pPr>
            <a:r>
              <a:rPr lang="ru-RU" sz="2400" dirty="0"/>
              <a:t>   </a:t>
            </a:r>
            <a:r>
              <a:rPr lang="en-US" sz="2400" dirty="0"/>
              <a:t>                      </a:t>
            </a:r>
            <a:r>
              <a:rPr lang="ru-RU" sz="2400" dirty="0"/>
              <a:t>-0.9009   -0.4813   -0.3157   -0.8155   -0.2031   -0.7561</a:t>
            </a:r>
          </a:p>
          <a:p>
            <a:pPr marL="0" indent="0">
              <a:buNone/>
            </a:pPr>
            <a:r>
              <a:rPr lang="ru-RU" sz="2400" dirty="0"/>
              <a:t>   </a:t>
            </a:r>
            <a:r>
              <a:rPr lang="en-US" sz="2400" dirty="0"/>
              <a:t>                      </a:t>
            </a:r>
            <a:r>
              <a:rPr lang="ru-RU" sz="2400" dirty="0"/>
              <a:t>-0.2535   -0.4813   -0.3157    0.2146   -0.7445    0.5401</a:t>
            </a:r>
          </a:p>
          <a:p>
            <a:pPr marL="0" indent="0">
              <a:buNone/>
            </a:pPr>
            <a:r>
              <a:rPr lang="ru-RU" sz="2400" dirty="0"/>
              <a:t>    </a:t>
            </a:r>
            <a:r>
              <a:rPr lang="en-US" sz="2400" dirty="0"/>
              <a:t>                       </a:t>
            </a:r>
            <a:r>
              <a:rPr lang="ru-RU" sz="2400" dirty="0"/>
              <a:t>1.6273    1.7646    1.3682    2.2747    1.4214    1.8362</a:t>
            </a:r>
          </a:p>
          <a:p>
            <a:pPr marL="0" indent="0">
              <a:buNone/>
            </a:pPr>
            <a:r>
              <a:rPr lang="ru-RU" sz="2400" dirty="0"/>
              <a:t>   </a:t>
            </a:r>
            <a:r>
              <a:rPr lang="en-US" sz="2400" dirty="0"/>
              <a:t>                       </a:t>
            </a:r>
            <a:r>
              <a:rPr lang="ru-RU" sz="2400" dirty="0"/>
              <a:t>-0.5095   -0.8021   -0.3157   -0.1288   -0.7445  -0.7561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F6BFB40-A875-4725-BF4D-451876DA8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Bac_DA_2024_5</a:t>
            </a:r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785C761-02A5-4DB7-AC8B-A66F34A55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9DDFB-12AC-4EDF-912F-3F233AE9D7E0}" type="slidenum">
              <a:rPr lang="ru-RU" smtClean="0"/>
              <a:pPr/>
              <a:t>4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8C8AB1-D8CC-4354-B18A-E31A930F63DC}"/>
              </a:ext>
            </a:extLst>
          </p:cNvPr>
          <p:cNvSpPr txBox="1"/>
          <p:nvPr/>
        </p:nvSpPr>
        <p:spPr>
          <a:xfrm>
            <a:off x="4121063" y="2974931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BE7EBC-B4D7-4541-92C0-4DC8C183DFCB}"/>
              </a:ext>
            </a:extLst>
          </p:cNvPr>
          <p:cNvSpPr txBox="1"/>
          <p:nvPr/>
        </p:nvSpPr>
        <p:spPr>
          <a:xfrm>
            <a:off x="0" y="1877538"/>
            <a:ext cx="2246128" cy="3126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500"/>
              </a:spcAft>
            </a:pPr>
            <a:r>
              <a:rPr lang="en-US" sz="2400" dirty="0"/>
              <a:t>    </a:t>
            </a:r>
            <a:r>
              <a:rPr lang="en-US" sz="2000" dirty="0"/>
              <a:t>'Ashburton’</a:t>
            </a:r>
            <a:r>
              <a:rPr lang="ru-RU" sz="2000" dirty="0"/>
              <a:t> </a:t>
            </a:r>
            <a:endParaRPr lang="en-US" sz="2000" dirty="0"/>
          </a:p>
          <a:p>
            <a:pPr>
              <a:spcAft>
                <a:spcPts val="500"/>
              </a:spcAft>
            </a:pPr>
            <a:r>
              <a:rPr lang="en-US" sz="2000" dirty="0"/>
              <a:t>    '</a:t>
            </a:r>
            <a:r>
              <a:rPr lang="en-US" sz="2000" dirty="0" err="1"/>
              <a:t>Bere</a:t>
            </a:r>
            <a:r>
              <a:rPr lang="en-US" sz="2000" dirty="0"/>
              <a:t> Alston'</a:t>
            </a:r>
          </a:p>
          <a:p>
            <a:pPr>
              <a:spcAft>
                <a:spcPts val="500"/>
              </a:spcAft>
            </a:pPr>
            <a:r>
              <a:rPr lang="en-US" sz="2000" dirty="0"/>
              <a:t>    '</a:t>
            </a:r>
            <a:r>
              <a:rPr lang="en-US" sz="2000" dirty="0" err="1"/>
              <a:t>Bodmin</a:t>
            </a:r>
            <a:r>
              <a:rPr lang="en-US" sz="2000" dirty="0"/>
              <a:t>'</a:t>
            </a:r>
          </a:p>
          <a:p>
            <a:pPr>
              <a:spcAft>
                <a:spcPts val="500"/>
              </a:spcAft>
            </a:pPr>
            <a:r>
              <a:rPr lang="en-US" sz="2000" dirty="0"/>
              <a:t>    '</a:t>
            </a:r>
            <a:r>
              <a:rPr lang="en-US" sz="2000" dirty="0" err="1"/>
              <a:t>Brixham</a:t>
            </a:r>
            <a:r>
              <a:rPr lang="en-US" sz="2000" dirty="0"/>
              <a:t>'</a:t>
            </a:r>
          </a:p>
          <a:p>
            <a:pPr>
              <a:spcAft>
                <a:spcPts val="500"/>
              </a:spcAft>
            </a:pPr>
            <a:r>
              <a:rPr lang="en-US" sz="2000" dirty="0"/>
              <a:t>    '</a:t>
            </a:r>
            <a:r>
              <a:rPr lang="en-US" sz="2000" dirty="0" err="1"/>
              <a:t>Buckfastleigh</a:t>
            </a:r>
            <a:r>
              <a:rPr lang="en-US" sz="2000" dirty="0"/>
              <a:t>’</a:t>
            </a:r>
          </a:p>
          <a:p>
            <a:pPr>
              <a:spcAft>
                <a:spcPts val="500"/>
              </a:spcAft>
            </a:pPr>
            <a:r>
              <a:rPr lang="en-US" sz="2000" dirty="0"/>
              <a:t>    '</a:t>
            </a:r>
            <a:r>
              <a:rPr lang="en-US" sz="2000" dirty="0" err="1"/>
              <a:t>Torpoint</a:t>
            </a:r>
            <a:r>
              <a:rPr lang="en-US" sz="2000" dirty="0"/>
              <a:t>'</a:t>
            </a:r>
          </a:p>
          <a:p>
            <a:pPr>
              <a:spcAft>
                <a:spcPts val="500"/>
              </a:spcAft>
            </a:pPr>
            <a:r>
              <a:rPr lang="en-US" sz="2000" dirty="0"/>
              <a:t>    '</a:t>
            </a:r>
            <a:r>
              <a:rPr lang="en-US" sz="2000" dirty="0" err="1"/>
              <a:t>Totnes</a:t>
            </a:r>
            <a:r>
              <a:rPr lang="en-US" sz="2000" dirty="0"/>
              <a:t>'</a:t>
            </a:r>
          </a:p>
          <a:p>
            <a:pPr>
              <a:spcAft>
                <a:spcPts val="500"/>
              </a:spcAft>
            </a:pPr>
            <a:r>
              <a:rPr lang="en-US" sz="2000" dirty="0"/>
              <a:t>    'Truro</a:t>
            </a:r>
            <a:r>
              <a:rPr lang="en-US" sz="2400" dirty="0"/>
              <a:t>'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1307155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1008112"/>
          </a:xfrm>
        </p:spPr>
        <p:txBody>
          <a:bodyPr/>
          <a:lstStyle/>
          <a:p>
            <a:r>
              <a:rPr lang="ru-RU" dirty="0"/>
              <a:t>Домашняя работа </a:t>
            </a:r>
            <a:r>
              <a:rPr lang="en-US" dirty="0"/>
              <a:t>2: </a:t>
            </a:r>
            <a:r>
              <a:rPr lang="ru-RU" dirty="0"/>
              <a:t>МГК</a:t>
            </a:r>
            <a:r>
              <a:rPr lang="en-US" dirty="0"/>
              <a:t>/SVD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268760"/>
            <a:ext cx="8640960" cy="5328592"/>
          </a:xfrm>
        </p:spPr>
        <p:txBody>
          <a:bodyPr>
            <a:normAutofit/>
          </a:bodyPr>
          <a:lstStyle/>
          <a:p>
            <a:r>
              <a:rPr lang="ru-RU" b="1" dirty="0"/>
              <a:t>Выберите в Ваших данных</a:t>
            </a:r>
            <a:r>
              <a:rPr lang="en-US" b="1" dirty="0"/>
              <a:t> 3</a:t>
            </a:r>
            <a:r>
              <a:rPr lang="ru-RU" b="1" dirty="0"/>
              <a:t>-</a:t>
            </a:r>
            <a:r>
              <a:rPr lang="en-US" b="1" dirty="0"/>
              <a:t>6 </a:t>
            </a:r>
            <a:r>
              <a:rPr lang="ru-RU" b="1" dirty="0"/>
              <a:t>признаков, более или менее относящихся к одному и тому же аспекту данных;</a:t>
            </a:r>
            <a:r>
              <a:rPr lang="en-US" b="1" dirty="0"/>
              <a:t> </a:t>
            </a:r>
            <a:r>
              <a:rPr lang="ru-RU" b="1" dirty="0"/>
              <a:t>откомментируйте</a:t>
            </a:r>
            <a:r>
              <a:rPr lang="en-US" b="1" dirty="0"/>
              <a:t>.</a:t>
            </a:r>
          </a:p>
          <a:p>
            <a:r>
              <a:rPr lang="ru-RU" b="1" dirty="0"/>
              <a:t>Визуализируйте Ваши данные с помощью МГК, основанного на модели, дважды, один раз с использованием стандартизации размахом, второй – путем </a:t>
            </a:r>
            <a:r>
              <a:rPr lang="en-US" b="1" dirty="0"/>
              <a:t>z-scoring. </a:t>
            </a:r>
            <a:r>
              <a:rPr lang="ru-RU" b="1" dirty="0"/>
              <a:t>Выберите какую-либо </a:t>
            </a:r>
            <a:r>
              <a:rPr lang="ru-RU" b="1"/>
              <a:t>группу объектов, </a:t>
            </a:r>
            <a:r>
              <a:rPr lang="ru-RU" b="1" dirty="0"/>
              <a:t>выделите ее на визуализациях цветом или формой «точек» и прокомментируйте результат</a:t>
            </a:r>
            <a:r>
              <a:rPr lang="en-US" b="1" dirty="0"/>
              <a:t>. </a:t>
            </a:r>
            <a:r>
              <a:rPr lang="ru-RU" b="1" dirty="0"/>
              <a:t>Оцените вклад полученных решений в квадратичный разброс данных.</a:t>
            </a:r>
            <a:endParaRPr lang="en-US" b="1" dirty="0"/>
          </a:p>
          <a:p>
            <a:r>
              <a:rPr lang="ru-RU" b="1" dirty="0"/>
              <a:t>Примените традиционный метод МГК для визуализации (для какого-либо способа нормализации) и убедитесь, что получено то же самое, что и выше. Если нет – объясните, в чем дело. </a:t>
            </a:r>
          </a:p>
          <a:p>
            <a:r>
              <a:rPr lang="ru-RU" b="1" dirty="0"/>
              <a:t>Постарайтесь проинтерпретировать полученные главные компоненты</a:t>
            </a:r>
            <a:endParaRPr lang="en-US" b="1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Bac_DA_2024_5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9DDFB-12AC-4EDF-912F-3F233AE9D7E0}" type="slidenum">
              <a:rPr lang="ru-RU" smtClean="0"/>
              <a:pPr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41647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4A693B-D9C8-4634-B8F2-57FB1BB00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936" y="147338"/>
            <a:ext cx="6268968" cy="640445"/>
          </a:xfrm>
        </p:spPr>
        <p:txBody>
          <a:bodyPr/>
          <a:lstStyle/>
          <a:p>
            <a:r>
              <a:rPr lang="ru-RU" dirty="0"/>
              <a:t>Основные понятия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CF0BEF-E1AD-4166-9979-6F30D0F9F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0219" y="1377495"/>
            <a:ext cx="7920880" cy="5123439"/>
          </a:xfrm>
        </p:spPr>
        <p:txBody>
          <a:bodyPr>
            <a:normAutofit/>
          </a:bodyPr>
          <a:lstStyle/>
          <a:p>
            <a:r>
              <a:rPr lang="ru-RU" b="1" dirty="0"/>
              <a:t>Главная компонента</a:t>
            </a:r>
            <a:r>
              <a:rPr lang="en-US" b="1" dirty="0"/>
              <a:t>/Principal component</a:t>
            </a:r>
            <a:endParaRPr lang="ru-RU" b="1" dirty="0"/>
          </a:p>
          <a:p>
            <a:r>
              <a:rPr lang="ru-RU" b="1" dirty="0"/>
              <a:t>Факторные баллы</a:t>
            </a:r>
            <a:r>
              <a:rPr lang="en-US" b="1" dirty="0"/>
              <a:t>/Factor score</a:t>
            </a:r>
            <a:endParaRPr lang="ru-RU" b="1" dirty="0"/>
          </a:p>
          <a:p>
            <a:r>
              <a:rPr lang="ru-RU" b="1" dirty="0"/>
              <a:t>Нагрузки</a:t>
            </a:r>
            <a:r>
              <a:rPr lang="en-US" b="1" dirty="0"/>
              <a:t>/Loadings</a:t>
            </a:r>
            <a:endParaRPr lang="ru-RU" b="1" dirty="0"/>
          </a:p>
          <a:p>
            <a:r>
              <a:rPr lang="ru-RU" b="1" dirty="0"/>
              <a:t>Разброс данных</a:t>
            </a:r>
            <a:r>
              <a:rPr lang="en-US" b="1" dirty="0"/>
              <a:t>/Data scatter</a:t>
            </a:r>
            <a:endParaRPr lang="ru-RU" b="1" dirty="0"/>
          </a:p>
          <a:p>
            <a:r>
              <a:rPr lang="ru-RU" b="1" dirty="0"/>
              <a:t>Вклад компоненты в разброс данных</a:t>
            </a:r>
            <a:r>
              <a:rPr lang="en-US" b="1" dirty="0"/>
              <a:t>/Component’s contribution</a:t>
            </a:r>
          </a:p>
          <a:p>
            <a:r>
              <a:rPr lang="ru-RU" b="1" dirty="0"/>
              <a:t>Сингулярное число и сингулярная тройка матрицы данных</a:t>
            </a:r>
          </a:p>
          <a:p>
            <a:r>
              <a:rPr lang="ru-RU" b="1" dirty="0"/>
              <a:t>Сингулярное разложение</a:t>
            </a:r>
            <a:r>
              <a:rPr lang="en-US" b="1" dirty="0"/>
              <a:t>/SVD</a:t>
            </a:r>
            <a:endParaRPr lang="ru-RU" b="1" dirty="0"/>
          </a:p>
          <a:p>
            <a:r>
              <a:rPr lang="ru-RU" b="1" dirty="0"/>
              <a:t>Традиционный метод главных компонент</a:t>
            </a:r>
            <a:r>
              <a:rPr lang="en-US" b="1" dirty="0"/>
              <a:t>/ Conventional PCA</a:t>
            </a:r>
            <a:endParaRPr lang="ru-RU" b="1" dirty="0"/>
          </a:p>
          <a:p>
            <a:r>
              <a:rPr lang="ru-RU" b="1" dirty="0"/>
              <a:t>Матрица ковариации</a:t>
            </a:r>
            <a:r>
              <a:rPr lang="en-US" b="1" dirty="0"/>
              <a:t>/Covariance matrix</a:t>
            </a:r>
          </a:p>
          <a:p>
            <a:r>
              <a:rPr lang="ru-RU" b="1" dirty="0"/>
              <a:t>Матрица корреляции</a:t>
            </a:r>
            <a:r>
              <a:rPr lang="en-US" b="1" dirty="0"/>
              <a:t>/Correlation matrix</a:t>
            </a:r>
            <a:endParaRPr lang="ru-RU" b="1" dirty="0"/>
          </a:p>
          <a:p>
            <a:r>
              <a:rPr lang="ru-RU" b="1" dirty="0"/>
              <a:t>Спектральное разложение</a:t>
            </a:r>
            <a:r>
              <a:rPr lang="en-US" b="1" dirty="0"/>
              <a:t>/Spectral decomposition</a:t>
            </a:r>
            <a:endParaRPr lang="ru-RU" b="1" dirty="0"/>
          </a:p>
          <a:p>
            <a:r>
              <a:rPr lang="ru-RU" b="1" dirty="0"/>
              <a:t>Стандартизация данных: </a:t>
            </a:r>
            <a:r>
              <a:rPr lang="en-US" b="1" dirty="0"/>
              <a:t>z-scoring</a:t>
            </a:r>
            <a:r>
              <a:rPr lang="ru-RU" b="1" dirty="0"/>
              <a:t>, стандартизация размахом</a:t>
            </a:r>
          </a:p>
          <a:p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99C6780-BD8F-4666-929A-2C5BFBD41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Bac_DA_2024_5</a:t>
            </a:r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80D849D-8246-434E-B890-A26871091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9DDFB-12AC-4EDF-912F-3F233AE9D7E0}" type="slidenum">
              <a:rPr lang="ru-RU" smtClean="0"/>
              <a:pPr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9195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14A6D0-C83C-4CC6-8BE8-6C5AEC043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842" y="116024"/>
            <a:ext cx="9011344" cy="1143000"/>
          </a:xfrm>
        </p:spPr>
        <p:txBody>
          <a:bodyPr>
            <a:normAutofit fontScale="90000"/>
          </a:bodyPr>
          <a:lstStyle/>
          <a:p>
            <a:r>
              <a:rPr lang="ru-RU" sz="3600" dirty="0"/>
              <a:t>«Города </a:t>
            </a:r>
            <a:r>
              <a:rPr lang="en-US" sz="3600" dirty="0"/>
              <a:t>UK West Country</a:t>
            </a:r>
            <a:r>
              <a:rPr lang="ru-RU" sz="3600" dirty="0"/>
              <a:t>»</a:t>
            </a:r>
            <a:r>
              <a:rPr lang="en-US" sz="3600" dirty="0"/>
              <a:t> </a:t>
            </a:r>
            <a:r>
              <a:rPr lang="ru-RU" sz="3600" dirty="0"/>
              <a:t>(таблица </a:t>
            </a:r>
            <a:r>
              <a:rPr lang="en-US" sz="3600" dirty="0"/>
              <a:t>45x6), 4</a:t>
            </a:r>
            <a:endParaRPr lang="ru-RU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4BA380-B4D9-478B-A019-17A2E4BC2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4744"/>
            <a:ext cx="8579296" cy="500141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                   </a:t>
            </a:r>
            <a:r>
              <a:rPr lang="ru-RU" b="1" dirty="0"/>
              <a:t>нормализация размахом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                       </a:t>
            </a:r>
            <a:r>
              <a:rPr lang="ru-RU" dirty="0"/>
              <a:t>          </a:t>
            </a:r>
            <a:r>
              <a:rPr lang="en-US" sz="2400" b="1" dirty="0" err="1"/>
              <a:t>Pop.Res</a:t>
            </a:r>
            <a:r>
              <a:rPr lang="en-US" sz="2400" b="1" dirty="0"/>
              <a:t>   </a:t>
            </a:r>
            <a:r>
              <a:rPr lang="en-US" sz="2400" b="1" dirty="0" err="1"/>
              <a:t>PSchool</a:t>
            </a:r>
            <a:r>
              <a:rPr lang="en-US" sz="2400" b="1" dirty="0"/>
              <a:t>  Doctor  </a:t>
            </a:r>
            <a:r>
              <a:rPr lang="ru-RU" sz="2400" b="1" dirty="0"/>
              <a:t>   </a:t>
            </a:r>
            <a:r>
              <a:rPr lang="en-US" sz="2400" b="1" dirty="0"/>
              <a:t>Bank </a:t>
            </a:r>
            <a:r>
              <a:rPr lang="ru-RU" sz="2400" b="1" dirty="0"/>
              <a:t>    </a:t>
            </a:r>
            <a:r>
              <a:rPr lang="en-US" sz="2400" b="1" dirty="0"/>
              <a:t> Petrol</a:t>
            </a:r>
            <a:r>
              <a:rPr lang="ru-RU" sz="2400" b="1" dirty="0"/>
              <a:t> </a:t>
            </a:r>
            <a:r>
              <a:rPr lang="en-US" sz="2400" b="1" dirty="0"/>
              <a:t>  </a:t>
            </a:r>
            <a:r>
              <a:rPr lang="en-US" sz="2400" b="1" dirty="0" err="1"/>
              <a:t>PostOf</a:t>
            </a:r>
            <a:endParaRPr lang="en-US" sz="2400" b="1" dirty="0"/>
          </a:p>
          <a:p>
            <a:pPr marL="0" indent="0">
              <a:buNone/>
            </a:pPr>
            <a:r>
              <a:rPr lang="en-US" dirty="0"/>
              <a:t>                 </a:t>
            </a:r>
            <a:r>
              <a:rPr lang="ru-RU" dirty="0"/>
              <a:t>           </a:t>
            </a:r>
            <a:r>
              <a:rPr lang="en-US" dirty="0"/>
              <a:t> </a:t>
            </a:r>
            <a:r>
              <a:rPr lang="ru-RU" dirty="0"/>
              <a:t>     </a:t>
            </a:r>
            <a:r>
              <a:rPr lang="en-US" sz="2400" dirty="0"/>
              <a:t>-0.2946   -0.3125   -0.4583  -0.2083   -0.0750   -0.2917</a:t>
            </a:r>
          </a:p>
          <a:p>
            <a:pPr marL="0" indent="0">
              <a:buNone/>
            </a:pPr>
            <a:r>
              <a:rPr lang="en-US" sz="2400" dirty="0"/>
              <a:t>                         -0.3728   -0.3125   -0.4583   -0.2639   -0.4750  -0.2917</a:t>
            </a:r>
          </a:p>
          <a:p>
            <a:pPr marL="0" indent="0">
              <a:buNone/>
            </a:pPr>
            <a:r>
              <a:rPr lang="en-US" sz="2400" dirty="0"/>
              <a:t>                           0.2410    0.1875    0.2083    0.0139    0.5250   -0.1250</a:t>
            </a:r>
          </a:p>
          <a:p>
            <a:pPr marL="0" indent="0">
              <a:buNone/>
            </a:pPr>
            <a:r>
              <a:rPr lang="en-US" sz="2400" dirty="0"/>
              <a:t>                           0.4405    0.4375    0.5417   -0.0417    0.1250    0.3750</a:t>
            </a:r>
          </a:p>
          <a:p>
            <a:pPr marL="0" indent="0">
              <a:buNone/>
            </a:pPr>
            <a:r>
              <a:rPr lang="en-US" sz="2400" dirty="0"/>
              <a:t>                         -0.3472   -0.1875   -0.1250   -0.2639   -0.0750   -0.2917</a:t>
            </a:r>
          </a:p>
          <a:p>
            <a:pPr marL="0" indent="0">
              <a:buNone/>
            </a:pPr>
            <a:r>
              <a:rPr lang="en-US" sz="2400" dirty="0"/>
              <a:t>                         -0.0977   -0.1875   -0.1250    0.0694   -0.2750    0.2083</a:t>
            </a:r>
          </a:p>
          <a:p>
            <a:pPr marL="0" indent="0">
              <a:buNone/>
            </a:pPr>
            <a:r>
              <a:rPr lang="en-US" sz="2400" dirty="0"/>
              <a:t>                           0.6272    0.6875    0.5417    0.7361    0.5250    0.7083</a:t>
            </a:r>
          </a:p>
          <a:p>
            <a:pPr marL="0" indent="0">
              <a:buNone/>
            </a:pPr>
            <a:r>
              <a:rPr lang="en-US" sz="2400" dirty="0"/>
              <a:t>                         </a:t>
            </a:r>
            <a:r>
              <a:rPr lang="ru-RU" sz="2400" dirty="0"/>
              <a:t> </a:t>
            </a:r>
            <a:r>
              <a:rPr lang="en-US" sz="2400" dirty="0"/>
              <a:t>-0.1964   -0.3125   -0.1250   -0.0417   -0.2750   -0.2917</a:t>
            </a:r>
            <a:endParaRPr lang="ru-RU" sz="240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F6BFB40-A875-4725-BF4D-451876DA8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Bac_DA_2024_5</a:t>
            </a:r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785C761-02A5-4DB7-AC8B-A66F34A55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9DDFB-12AC-4EDF-912F-3F233AE9D7E0}" type="slidenum">
              <a:rPr lang="ru-RU" smtClean="0"/>
              <a:pPr/>
              <a:t>5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8C8AB1-D8CC-4354-B18A-E31A930F63DC}"/>
              </a:ext>
            </a:extLst>
          </p:cNvPr>
          <p:cNvSpPr txBox="1"/>
          <p:nvPr/>
        </p:nvSpPr>
        <p:spPr>
          <a:xfrm>
            <a:off x="4121063" y="2974931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BE7EBC-B4D7-4541-92C0-4DC8C183DFCB}"/>
              </a:ext>
            </a:extLst>
          </p:cNvPr>
          <p:cNvSpPr txBox="1"/>
          <p:nvPr/>
        </p:nvSpPr>
        <p:spPr>
          <a:xfrm>
            <a:off x="88454" y="1595985"/>
            <a:ext cx="2452916" cy="32803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500"/>
              </a:spcAft>
            </a:pPr>
            <a:r>
              <a:rPr lang="en-US" sz="2400" dirty="0"/>
              <a:t>    </a:t>
            </a:r>
            <a:r>
              <a:rPr lang="en-US" sz="2200" dirty="0"/>
              <a:t>'Ashburton’</a:t>
            </a:r>
            <a:r>
              <a:rPr lang="ru-RU" sz="2200" dirty="0"/>
              <a:t> </a:t>
            </a:r>
            <a:endParaRPr lang="en-US" sz="2200" dirty="0"/>
          </a:p>
          <a:p>
            <a:pPr>
              <a:spcAft>
                <a:spcPts val="500"/>
              </a:spcAft>
            </a:pPr>
            <a:r>
              <a:rPr lang="en-US" sz="2200" dirty="0"/>
              <a:t>    '</a:t>
            </a:r>
            <a:r>
              <a:rPr lang="en-US" sz="2200" dirty="0" err="1"/>
              <a:t>Bere</a:t>
            </a:r>
            <a:r>
              <a:rPr lang="en-US" sz="2200" dirty="0"/>
              <a:t> Alston'</a:t>
            </a:r>
          </a:p>
          <a:p>
            <a:pPr>
              <a:spcAft>
                <a:spcPts val="500"/>
              </a:spcAft>
            </a:pPr>
            <a:r>
              <a:rPr lang="en-US" sz="2200" dirty="0"/>
              <a:t>    '</a:t>
            </a:r>
            <a:r>
              <a:rPr lang="en-US" sz="2200" dirty="0" err="1"/>
              <a:t>Bodmin</a:t>
            </a:r>
            <a:r>
              <a:rPr lang="en-US" sz="2200" dirty="0"/>
              <a:t>'</a:t>
            </a:r>
          </a:p>
          <a:p>
            <a:pPr>
              <a:spcAft>
                <a:spcPts val="500"/>
              </a:spcAft>
            </a:pPr>
            <a:r>
              <a:rPr lang="en-US" sz="2200" dirty="0"/>
              <a:t>    '</a:t>
            </a:r>
            <a:r>
              <a:rPr lang="en-US" sz="2200" dirty="0" err="1"/>
              <a:t>Brixham</a:t>
            </a:r>
            <a:r>
              <a:rPr lang="en-US" sz="2200" dirty="0"/>
              <a:t>'</a:t>
            </a:r>
          </a:p>
          <a:p>
            <a:pPr>
              <a:spcAft>
                <a:spcPts val="500"/>
              </a:spcAft>
            </a:pPr>
            <a:r>
              <a:rPr lang="en-US" sz="2200" dirty="0"/>
              <a:t>    '</a:t>
            </a:r>
            <a:r>
              <a:rPr lang="en-US" sz="2200" dirty="0" err="1"/>
              <a:t>Buckfastleigh</a:t>
            </a:r>
            <a:r>
              <a:rPr lang="en-US" sz="2200" dirty="0"/>
              <a:t>’</a:t>
            </a:r>
          </a:p>
          <a:p>
            <a:pPr>
              <a:spcAft>
                <a:spcPts val="500"/>
              </a:spcAft>
            </a:pPr>
            <a:r>
              <a:rPr lang="en-US" sz="2200" dirty="0"/>
              <a:t>    '</a:t>
            </a:r>
            <a:r>
              <a:rPr lang="en-US" sz="2200" dirty="0" err="1"/>
              <a:t>Torpoint</a:t>
            </a:r>
            <a:r>
              <a:rPr lang="en-US" sz="2200" dirty="0"/>
              <a:t>'</a:t>
            </a:r>
          </a:p>
          <a:p>
            <a:pPr>
              <a:spcAft>
                <a:spcPts val="500"/>
              </a:spcAft>
            </a:pPr>
            <a:r>
              <a:rPr lang="en-US" sz="2200" dirty="0"/>
              <a:t>    'Totnes'</a:t>
            </a:r>
          </a:p>
          <a:p>
            <a:pPr>
              <a:spcAft>
                <a:spcPts val="500"/>
              </a:spcAft>
            </a:pPr>
            <a:r>
              <a:rPr lang="en-US" sz="2200" dirty="0"/>
              <a:t>    'Truro'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2186635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14A6D0-C83C-4CC6-8BE8-6C5AEC043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842" y="116024"/>
            <a:ext cx="9011344" cy="1143000"/>
          </a:xfrm>
        </p:spPr>
        <p:txBody>
          <a:bodyPr>
            <a:normAutofit fontScale="90000"/>
          </a:bodyPr>
          <a:lstStyle/>
          <a:p>
            <a:r>
              <a:rPr lang="ru-RU" sz="3600" dirty="0"/>
              <a:t>«Города </a:t>
            </a:r>
            <a:r>
              <a:rPr lang="en-US" sz="3600" dirty="0"/>
              <a:t>UK West Country</a:t>
            </a:r>
            <a:r>
              <a:rPr lang="ru-RU" sz="3600" dirty="0"/>
              <a:t>»</a:t>
            </a:r>
            <a:r>
              <a:rPr lang="en-US" sz="3600" dirty="0"/>
              <a:t> </a:t>
            </a:r>
            <a:r>
              <a:rPr lang="ru-RU" sz="3600" dirty="0"/>
              <a:t>(таблица </a:t>
            </a:r>
            <a:r>
              <a:rPr lang="en-US" sz="3600" dirty="0"/>
              <a:t>45x6), 5</a:t>
            </a:r>
            <a:endParaRPr lang="ru-RU" sz="36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4BA380-B4D9-478B-A019-17A2E4BC2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24744"/>
            <a:ext cx="8579296" cy="5001419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b="1" dirty="0"/>
              <a:t>Нормализация для ранжирования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                       </a:t>
            </a:r>
            <a:r>
              <a:rPr lang="ru-RU" dirty="0"/>
              <a:t>               </a:t>
            </a:r>
            <a:r>
              <a:rPr lang="en-US" sz="2400" b="1" dirty="0" err="1"/>
              <a:t>Pop.R</a:t>
            </a:r>
            <a:r>
              <a:rPr lang="en-US" sz="2400" b="1" dirty="0"/>
              <a:t>   </a:t>
            </a:r>
            <a:r>
              <a:rPr lang="en-US" sz="2400" b="1" dirty="0" err="1"/>
              <a:t>PScho</a:t>
            </a:r>
            <a:r>
              <a:rPr lang="en-US" sz="2400" b="1" dirty="0"/>
              <a:t>  </a:t>
            </a:r>
            <a:r>
              <a:rPr lang="en-US" sz="2400" b="1" dirty="0" err="1"/>
              <a:t>Doct</a:t>
            </a:r>
            <a:r>
              <a:rPr lang="en-US" sz="2400" b="1" dirty="0"/>
              <a:t>  </a:t>
            </a:r>
            <a:r>
              <a:rPr lang="ru-RU" sz="2400" b="1" dirty="0"/>
              <a:t> </a:t>
            </a:r>
            <a:r>
              <a:rPr lang="en-US" sz="2400" b="1" dirty="0"/>
              <a:t>Bank  </a:t>
            </a:r>
            <a:r>
              <a:rPr lang="ru-RU" sz="2400" b="1" dirty="0"/>
              <a:t>  </a:t>
            </a:r>
            <a:r>
              <a:rPr lang="en-US" sz="2400" b="1" dirty="0"/>
              <a:t>Petr     </a:t>
            </a:r>
            <a:r>
              <a:rPr lang="en-US" sz="2400" b="1" dirty="0" err="1"/>
              <a:t>PostOf</a:t>
            </a:r>
            <a:endParaRPr lang="en-US" sz="2400" b="1" dirty="0"/>
          </a:p>
          <a:p>
            <a:pPr marL="0" indent="0">
              <a:buNone/>
            </a:pPr>
            <a:r>
              <a:rPr lang="en-US" sz="2600" dirty="0"/>
              <a:t>                             </a:t>
            </a:r>
            <a:r>
              <a:rPr lang="en-US" sz="2200" dirty="0"/>
              <a:t>7.8174         0         0    </a:t>
            </a:r>
            <a:r>
              <a:rPr lang="ru-RU" sz="2200" dirty="0"/>
              <a:t>  </a:t>
            </a:r>
            <a:r>
              <a:rPr lang="en-US" sz="2200" dirty="0"/>
              <a:t>  5.56     40.00     </a:t>
            </a:r>
            <a:r>
              <a:rPr lang="ru-RU" sz="2200" dirty="0"/>
              <a:t> </a:t>
            </a:r>
            <a:r>
              <a:rPr lang="en-US" sz="2200" dirty="0"/>
              <a:t>    0</a:t>
            </a:r>
          </a:p>
          <a:p>
            <a:pPr marL="0" indent="0">
              <a:buNone/>
            </a:pPr>
            <a:r>
              <a:rPr lang="en-US" sz="2200" dirty="0"/>
              <a:t>                                   0                  0         0         0           0                0</a:t>
            </a:r>
          </a:p>
          <a:p>
            <a:pPr marL="0" indent="0">
              <a:buNone/>
            </a:pPr>
            <a:r>
              <a:rPr lang="en-US" sz="2200" dirty="0"/>
              <a:t>                                  61.37     50.00     66.67  </a:t>
            </a:r>
            <a:r>
              <a:rPr lang="ru-RU" sz="2200" dirty="0"/>
              <a:t>  </a:t>
            </a:r>
            <a:r>
              <a:rPr lang="en-US" sz="2200" dirty="0"/>
              <a:t>27.78  100.00     </a:t>
            </a:r>
            <a:r>
              <a:rPr lang="ru-RU" sz="2200" dirty="0"/>
              <a:t> </a:t>
            </a:r>
            <a:r>
              <a:rPr lang="en-US" sz="2200" dirty="0"/>
              <a:t>16.67</a:t>
            </a:r>
          </a:p>
          <a:p>
            <a:pPr marL="0" indent="0">
              <a:buNone/>
            </a:pPr>
            <a:r>
              <a:rPr lang="en-US" sz="2200" dirty="0"/>
              <a:t>                                   81.32    75.00    100.00  </a:t>
            </a:r>
            <a:r>
              <a:rPr lang="ru-RU" sz="2200" dirty="0"/>
              <a:t> </a:t>
            </a:r>
            <a:r>
              <a:rPr lang="en-US" sz="2200" dirty="0"/>
              <a:t>22.22   60.00     </a:t>
            </a:r>
            <a:r>
              <a:rPr lang="ru-RU" sz="2200" dirty="0"/>
              <a:t> </a:t>
            </a:r>
            <a:r>
              <a:rPr lang="en-US" sz="2200" dirty="0"/>
              <a:t> 66.67</a:t>
            </a:r>
          </a:p>
          <a:p>
            <a:pPr marL="0" indent="0">
              <a:buNone/>
            </a:pPr>
            <a:r>
              <a:rPr lang="en-US" sz="2200" dirty="0"/>
              <a:t>                                     2.55    12.50       33.33       0      40.00         0</a:t>
            </a:r>
          </a:p>
          <a:p>
            <a:pPr marL="0" indent="0">
              <a:buNone/>
            </a:pPr>
            <a:r>
              <a:rPr lang="en-US" sz="2200" dirty="0"/>
              <a:t>                                   27.51    12.50       33.33   33.33   20.00     50.000</a:t>
            </a:r>
          </a:p>
          <a:p>
            <a:pPr marL="0" indent="0">
              <a:buNone/>
            </a:pPr>
            <a:r>
              <a:rPr lang="en-US" sz="2200" dirty="0"/>
              <a:t>                                  100.00   100.00   100.00  100.00  100.00  </a:t>
            </a:r>
            <a:r>
              <a:rPr lang="ru-RU" sz="2200" dirty="0"/>
              <a:t> </a:t>
            </a:r>
            <a:r>
              <a:rPr lang="en-US" sz="2200" dirty="0"/>
              <a:t>100.00</a:t>
            </a:r>
          </a:p>
          <a:p>
            <a:pPr marL="0" indent="0">
              <a:buNone/>
            </a:pPr>
            <a:r>
              <a:rPr lang="en-US" sz="2200" dirty="0"/>
              <a:t>                                    17.64         0          33.33  22.22    20.00        0</a:t>
            </a:r>
            <a:endParaRPr lang="ru-RU" sz="2200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F6BFB40-A875-4725-BF4D-451876DA8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Bac_DA_2024_5</a:t>
            </a:r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785C761-02A5-4DB7-AC8B-A66F34A55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9DDFB-12AC-4EDF-912F-3F233AE9D7E0}" type="slidenum">
              <a:rPr lang="ru-RU" smtClean="0"/>
              <a:pPr/>
              <a:t>6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8C8AB1-D8CC-4354-B18A-E31A930F63DC}"/>
              </a:ext>
            </a:extLst>
          </p:cNvPr>
          <p:cNvSpPr txBox="1"/>
          <p:nvPr/>
        </p:nvSpPr>
        <p:spPr>
          <a:xfrm>
            <a:off x="4121063" y="2974931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BE7EBC-B4D7-4541-92C0-4DC8C183DFCB}"/>
              </a:ext>
            </a:extLst>
          </p:cNvPr>
          <p:cNvSpPr txBox="1"/>
          <p:nvPr/>
        </p:nvSpPr>
        <p:spPr>
          <a:xfrm>
            <a:off x="353510" y="1877538"/>
            <a:ext cx="2259080" cy="3495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500"/>
              </a:spcAft>
            </a:pPr>
            <a:r>
              <a:rPr lang="en-US" sz="2400" dirty="0"/>
              <a:t>    'Ashburton'</a:t>
            </a:r>
          </a:p>
          <a:p>
            <a:pPr>
              <a:spcAft>
                <a:spcPts val="500"/>
              </a:spcAft>
            </a:pPr>
            <a:r>
              <a:rPr lang="en-US" sz="2400" dirty="0"/>
              <a:t>    '</a:t>
            </a:r>
            <a:r>
              <a:rPr lang="en-US" sz="2400" dirty="0" err="1"/>
              <a:t>Bere</a:t>
            </a:r>
            <a:r>
              <a:rPr lang="en-US" sz="2400" dirty="0"/>
              <a:t> Alston'</a:t>
            </a:r>
          </a:p>
          <a:p>
            <a:pPr>
              <a:spcAft>
                <a:spcPts val="500"/>
              </a:spcAft>
            </a:pPr>
            <a:r>
              <a:rPr lang="en-US" sz="2400" dirty="0"/>
              <a:t>    '</a:t>
            </a:r>
            <a:r>
              <a:rPr lang="en-US" sz="2400" dirty="0" err="1"/>
              <a:t>Bodmin</a:t>
            </a:r>
            <a:r>
              <a:rPr lang="en-US" sz="2400" dirty="0"/>
              <a:t>'</a:t>
            </a:r>
          </a:p>
          <a:p>
            <a:pPr>
              <a:spcAft>
                <a:spcPts val="500"/>
              </a:spcAft>
            </a:pPr>
            <a:r>
              <a:rPr lang="en-US" sz="2400" dirty="0"/>
              <a:t>    '</a:t>
            </a:r>
            <a:r>
              <a:rPr lang="en-US" sz="2400" dirty="0" err="1"/>
              <a:t>Brixham</a:t>
            </a:r>
            <a:r>
              <a:rPr lang="en-US" sz="2400" dirty="0"/>
              <a:t>'</a:t>
            </a:r>
          </a:p>
          <a:p>
            <a:pPr>
              <a:spcAft>
                <a:spcPts val="500"/>
              </a:spcAft>
            </a:pPr>
            <a:r>
              <a:rPr lang="en-US" sz="2400" dirty="0"/>
              <a:t>    '</a:t>
            </a:r>
            <a:r>
              <a:rPr lang="en-US" sz="2400" dirty="0" err="1"/>
              <a:t>Buckfastleigh</a:t>
            </a:r>
            <a:r>
              <a:rPr lang="en-US" sz="2400" dirty="0"/>
              <a:t>’</a:t>
            </a:r>
          </a:p>
          <a:p>
            <a:pPr>
              <a:spcAft>
                <a:spcPts val="500"/>
              </a:spcAft>
            </a:pPr>
            <a:r>
              <a:rPr lang="en-US" sz="2400" dirty="0"/>
              <a:t>    '</a:t>
            </a:r>
            <a:r>
              <a:rPr lang="en-US" sz="2400" dirty="0" err="1"/>
              <a:t>Torpoint</a:t>
            </a:r>
            <a:r>
              <a:rPr lang="en-US" sz="2400" dirty="0"/>
              <a:t>'</a:t>
            </a:r>
          </a:p>
          <a:p>
            <a:pPr>
              <a:spcAft>
                <a:spcPts val="500"/>
              </a:spcAft>
            </a:pPr>
            <a:r>
              <a:rPr lang="en-US" sz="2400" dirty="0"/>
              <a:t>    '</a:t>
            </a:r>
            <a:r>
              <a:rPr lang="en-US" sz="2400" dirty="0" err="1"/>
              <a:t>Totnes</a:t>
            </a:r>
            <a:r>
              <a:rPr lang="en-US" sz="2400" dirty="0"/>
              <a:t>'</a:t>
            </a:r>
          </a:p>
          <a:p>
            <a:pPr>
              <a:spcAft>
                <a:spcPts val="500"/>
              </a:spcAft>
            </a:pPr>
            <a:r>
              <a:rPr lang="en-US" sz="2400" dirty="0"/>
              <a:t>    'Truro'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471173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F8676B-C335-4815-8AA6-F8669E19B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863" y="147226"/>
            <a:ext cx="8003232" cy="1281113"/>
          </a:xfrm>
        </p:spPr>
        <p:txBody>
          <a:bodyPr>
            <a:normAutofit/>
          </a:bodyPr>
          <a:lstStyle/>
          <a:p>
            <a:r>
              <a:rPr lang="ru-RU" dirty="0"/>
              <a:t>Визуализировать эти данные: </a:t>
            </a:r>
            <a:br>
              <a:rPr lang="ru-RU" dirty="0"/>
            </a:br>
            <a:r>
              <a:rPr lang="ru-RU" dirty="0"/>
              <a:t>         что это значит?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E267D7-574E-40F2-B849-CA81111E1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628800"/>
            <a:ext cx="8579296" cy="4497363"/>
          </a:xfrm>
        </p:spPr>
        <p:txBody>
          <a:bodyPr>
            <a:normAutofit/>
          </a:bodyPr>
          <a:lstStyle/>
          <a:p>
            <a:r>
              <a:rPr lang="ru-RU" sz="4000" dirty="0"/>
              <a:t>Представить эти города (объекты) на </a:t>
            </a:r>
            <a:r>
              <a:rPr lang="en-US" sz="4000" dirty="0"/>
              <a:t>2D </a:t>
            </a:r>
            <a:r>
              <a:rPr lang="ru-RU" sz="4000" dirty="0"/>
              <a:t>плоскости так, </a:t>
            </a:r>
            <a:r>
              <a:rPr lang="en-US" sz="4000" dirty="0"/>
              <a:t> </a:t>
            </a:r>
            <a:r>
              <a:rPr lang="ru-RU" sz="4000" dirty="0"/>
              <a:t>чтобы </a:t>
            </a:r>
            <a:r>
              <a:rPr lang="ru-RU" sz="4000" b="1" dirty="0"/>
              <a:t>похожие</a:t>
            </a:r>
            <a:r>
              <a:rPr lang="en-US" sz="4000" b="1" dirty="0"/>
              <a:t> </a:t>
            </a:r>
            <a:r>
              <a:rPr lang="ru-RU" sz="4000" dirty="0"/>
              <a:t>города отображались в</a:t>
            </a:r>
            <a:r>
              <a:rPr lang="en-US" sz="4000" dirty="0"/>
              <a:t> </a:t>
            </a:r>
            <a:r>
              <a:rPr lang="ru-RU" sz="4000" b="1" dirty="0"/>
              <a:t>соседние</a:t>
            </a:r>
            <a:r>
              <a:rPr lang="en-US" sz="4000" b="1" dirty="0"/>
              <a:t> </a:t>
            </a:r>
            <a:r>
              <a:rPr lang="ru-RU" sz="4000" dirty="0"/>
              <a:t>точки</a:t>
            </a:r>
            <a:r>
              <a:rPr lang="en-US" sz="4000" dirty="0"/>
              <a:t>, </a:t>
            </a:r>
            <a:r>
              <a:rPr lang="ru-RU" sz="4000" dirty="0"/>
              <a:t>а</a:t>
            </a:r>
            <a:r>
              <a:rPr lang="en-US" sz="4000" dirty="0"/>
              <a:t> </a:t>
            </a:r>
            <a:r>
              <a:rPr lang="ru-RU" sz="4000" b="1" dirty="0"/>
              <a:t>непохожие</a:t>
            </a:r>
            <a:r>
              <a:rPr lang="en-US" sz="4000" dirty="0"/>
              <a:t> </a:t>
            </a:r>
            <a:r>
              <a:rPr lang="ru-RU" sz="4000" dirty="0"/>
              <a:t>города – в </a:t>
            </a:r>
            <a:r>
              <a:rPr lang="ru-RU" sz="4000" b="1" dirty="0"/>
              <a:t>далекие </a:t>
            </a:r>
            <a:r>
              <a:rPr lang="ru-RU" sz="4000" dirty="0"/>
              <a:t>друг от друга</a:t>
            </a:r>
            <a:r>
              <a:rPr lang="en-US" sz="4000" dirty="0"/>
              <a:t> </a:t>
            </a:r>
            <a:r>
              <a:rPr lang="ru-RU" sz="4000" dirty="0"/>
              <a:t>точки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0611D02-0DAA-46AF-B3ED-3F16626E2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Bac_DA_2024_5</a:t>
            </a:r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BF9D39A-BDC1-42C7-8C59-CE864FB8A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9DDFB-12AC-4EDF-912F-3F233AE9D7E0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8568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80C9C8-38D5-4DB9-946E-757198439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3688" y="123452"/>
            <a:ext cx="6589199" cy="1280890"/>
          </a:xfrm>
        </p:spPr>
        <p:txBody>
          <a:bodyPr/>
          <a:lstStyle/>
          <a:p>
            <a:r>
              <a:rPr lang="en-US" dirty="0"/>
              <a:t>Approximation approach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9FB1CF1E-4278-429E-922C-6DCA7B2D32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417638"/>
                <a:ext cx="9036496" cy="503569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Given a data matrix  </a:t>
                </a:r>
                <a:r>
                  <a:rPr lang="en-US" b="1" i="1" dirty="0"/>
                  <a:t>Y</a:t>
                </a:r>
                <a:r>
                  <a:rPr lang="en-US" b="1" dirty="0"/>
                  <a:t>=(</a:t>
                </a:r>
                <a:r>
                  <a:rPr lang="en-US" b="1" i="1" dirty="0" err="1"/>
                  <a:t>y</a:t>
                </a:r>
                <a:r>
                  <a:rPr lang="en-US" b="1" i="1" baseline="-30000" dirty="0" err="1"/>
                  <a:t>iv</a:t>
                </a:r>
                <a:r>
                  <a:rPr lang="en-US" b="1" dirty="0"/>
                  <a:t>), </a:t>
                </a:r>
                <a:r>
                  <a:rPr lang="en-US" dirty="0" err="1"/>
                  <a:t>i</a:t>
                </a:r>
                <a:r>
                  <a:rPr lang="en-US" dirty="0"/>
                  <a:t>=1,2,…, N   (=45)</a:t>
                </a:r>
              </a:p>
              <a:p>
                <a:pPr marL="0" indent="0">
                  <a:buNone/>
                </a:pPr>
                <a:r>
                  <a:rPr lang="en-US" dirty="0"/>
                  <a:t>                                                      v=1,2,…, V  (=6)</a:t>
                </a:r>
              </a:p>
              <a:p>
                <a:pPr marL="0" indent="0">
                  <a:buNone/>
                </a:pPr>
                <a:r>
                  <a:rPr lang="ru-RU" dirty="0"/>
                  <a:t>     </a:t>
                </a:r>
                <a:r>
                  <a:rPr lang="en-US" dirty="0"/>
                  <a:t>find Nx1  vectors </a:t>
                </a:r>
                <a:r>
                  <a:rPr lang="en-US" b="1" i="1" dirty="0"/>
                  <a:t>z1</a:t>
                </a:r>
                <a:r>
                  <a:rPr lang="en-US" b="1" dirty="0"/>
                  <a:t>=(</a:t>
                </a:r>
                <a:r>
                  <a:rPr lang="en-US" b="1" i="1" dirty="0"/>
                  <a:t>z</a:t>
                </a:r>
                <a:r>
                  <a:rPr lang="en-US" b="1" i="1" baseline="-25000" dirty="0"/>
                  <a:t>i1</a:t>
                </a:r>
                <a:r>
                  <a:rPr lang="en-US" b="1" dirty="0"/>
                  <a:t>), </a:t>
                </a:r>
                <a:r>
                  <a:rPr lang="en-US" b="1" i="1" dirty="0"/>
                  <a:t>z2</a:t>
                </a:r>
                <a:r>
                  <a:rPr lang="en-US" b="1" dirty="0"/>
                  <a:t>=(</a:t>
                </a:r>
                <a:r>
                  <a:rPr lang="en-US" b="1" i="1" dirty="0"/>
                  <a:t>z</a:t>
                </a:r>
                <a:r>
                  <a:rPr lang="en-US" b="1" i="1" baseline="-25000" dirty="0"/>
                  <a:t>i2</a:t>
                </a:r>
                <a:r>
                  <a:rPr lang="en-US" b="1" dirty="0"/>
                  <a:t>) </a:t>
                </a:r>
                <a:r>
                  <a:rPr lang="en-US" dirty="0"/>
                  <a:t>so that residuals in equations</a:t>
                </a:r>
              </a:p>
              <a:p>
                <a:pPr marL="0" indent="0">
                  <a:buNone/>
                </a:pPr>
                <a:r>
                  <a:rPr lang="en-US" i="1" dirty="0"/>
                  <a:t>                        </a:t>
                </a:r>
                <a:endParaRPr lang="ru-RU" i="1" dirty="0"/>
              </a:p>
              <a:p>
                <a:pPr marL="0" indent="0">
                  <a:buNone/>
                </a:pPr>
                <a:r>
                  <a:rPr lang="ru-RU" i="1" dirty="0"/>
                  <a:t>                           </a:t>
                </a:r>
                <a:r>
                  <a:rPr lang="en-US" sz="2800" i="1" dirty="0"/>
                  <a:t>   </a:t>
                </a:r>
                <a:r>
                  <a:rPr lang="en-US" sz="2800" i="1" dirty="0" err="1"/>
                  <a:t>y</a:t>
                </a:r>
                <a:r>
                  <a:rPr lang="en-US" sz="2800" i="1" baseline="-25000" dirty="0" err="1"/>
                  <a:t>iv</a:t>
                </a:r>
                <a:r>
                  <a:rPr lang="en-US" sz="2800" i="1" dirty="0"/>
                  <a:t>=c</a:t>
                </a:r>
                <a:r>
                  <a:rPr lang="en-US" sz="2800" i="1" baseline="-25000" dirty="0"/>
                  <a:t>v1</a:t>
                </a:r>
                <a:r>
                  <a:rPr lang="en-US" sz="2800" i="1" dirty="0"/>
                  <a:t>z</a:t>
                </a:r>
                <a:r>
                  <a:rPr lang="en-US" sz="2800" i="1" baseline="-25000" dirty="0"/>
                  <a:t>i1</a:t>
                </a:r>
                <a:r>
                  <a:rPr lang="en-US" sz="2800" i="1" dirty="0"/>
                  <a:t> + c</a:t>
                </a:r>
                <a:r>
                  <a:rPr lang="en-US" sz="2800" i="1" baseline="-25000" dirty="0"/>
                  <a:t>v2</a:t>
                </a:r>
                <a:r>
                  <a:rPr lang="en-US" sz="2800" i="1" dirty="0"/>
                  <a:t>z</a:t>
                </a:r>
                <a:r>
                  <a:rPr lang="en-US" sz="2800" i="1" baseline="-25000" dirty="0"/>
                  <a:t>i2</a:t>
                </a:r>
                <a:r>
                  <a:rPr lang="en-US" sz="2800" i="1" dirty="0"/>
                  <a:t> + </a:t>
                </a:r>
                <a:r>
                  <a:rPr lang="en-US" sz="2800" i="1" dirty="0" err="1"/>
                  <a:t>e</a:t>
                </a:r>
                <a:r>
                  <a:rPr lang="en-US" sz="2800" i="1" baseline="-25000" dirty="0" err="1"/>
                  <a:t>iv</a:t>
                </a:r>
                <a:endParaRPr lang="en-US" sz="2800" i="1" baseline="-25000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                                       </a:t>
                </a:r>
                <a:r>
                  <a:rPr lang="en-US" b="1" dirty="0"/>
                  <a:t>are least-squares minimized</a:t>
                </a:r>
                <a:r>
                  <a:rPr lang="en-US" dirty="0"/>
                  <a:t> 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sz="2800" b="0" dirty="0"/>
                  <a:t>      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𝑖𝑣</m:t>
                            </m:r>
                          </m:sub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sz="2800" dirty="0"/>
                  <a:t>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800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𝑖𝑣</m:t>
                                    </m:r>
                                  </m:sub>
                                </m:s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𝑚𝑖𝑛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 sz="2800" dirty="0"/>
                  <a:t>  </a:t>
                </a:r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r>
                  <a:rPr lang="en-US" sz="2800" dirty="0"/>
                  <a:t>        </a:t>
                </a:r>
                <a:r>
                  <a:rPr lang="en-US" sz="2400" dirty="0"/>
                  <a:t>Vectors </a:t>
                </a:r>
                <a:r>
                  <a:rPr lang="en-US" sz="2400" b="1" i="1" dirty="0"/>
                  <a:t>z1 </a:t>
                </a:r>
                <a:r>
                  <a:rPr lang="en-US" sz="2400" i="1" dirty="0"/>
                  <a:t>and</a:t>
                </a:r>
                <a:r>
                  <a:rPr lang="en-US" sz="2400" b="1" i="1" dirty="0"/>
                  <a:t> z2 </a:t>
                </a:r>
                <a:r>
                  <a:rPr lang="en-US" sz="2400" dirty="0"/>
                  <a:t>form a 2D projection of the data</a:t>
                </a:r>
                <a:endParaRPr lang="ru-RU" sz="2400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9FB1CF1E-4278-429E-922C-6DCA7B2D32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417638"/>
                <a:ext cx="9036496" cy="5035698"/>
              </a:xfrm>
              <a:blipFill>
                <a:blip r:embed="rId2"/>
                <a:stretch>
                  <a:fillRect l="-472" t="-72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F18AA2D-0CA0-4C2B-A109-A2BD5BA3D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Bac_DA_2024_5</a:t>
            </a:r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5402D6A-D827-4F6A-A2FC-B92D2DA70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9DDFB-12AC-4EDF-912F-3F233AE9D7E0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1103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80C9C8-38D5-4DB9-946E-757198439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1228" y="87623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Civilized reformulation </a:t>
            </a:r>
            <a:r>
              <a:rPr lang="en-US" sz="2700" b="1" dirty="0">
                <a:solidFill>
                  <a:srgbClr val="C00000"/>
                </a:solidFill>
              </a:rPr>
              <a:t>(quiz: why needed?)</a:t>
            </a:r>
            <a:endParaRPr lang="ru-RU" sz="27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9FB1CF1E-4278-429E-922C-6DCA7B2D32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908720"/>
                <a:ext cx="9144000" cy="554461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G                           Given a data matrix  </a:t>
                </a:r>
                <a:r>
                  <a:rPr lang="en-US" i="1" dirty="0"/>
                  <a:t>Y</a:t>
                </a:r>
                <a:r>
                  <a:rPr lang="en-US" dirty="0"/>
                  <a:t>=(</a:t>
                </a:r>
                <a:r>
                  <a:rPr lang="en-US" i="1" dirty="0" err="1"/>
                  <a:t>y</a:t>
                </a:r>
                <a:r>
                  <a:rPr lang="en-US" i="1" baseline="-30000" dirty="0" err="1"/>
                  <a:t>iv</a:t>
                </a:r>
                <a:r>
                  <a:rPr lang="en-US" dirty="0"/>
                  <a:t>), </a:t>
                </a:r>
                <a:r>
                  <a:rPr lang="en-US" dirty="0" err="1"/>
                  <a:t>i</a:t>
                </a:r>
                <a:r>
                  <a:rPr lang="en-US" dirty="0"/>
                  <a:t>=1,2,…, N (45)</a:t>
                </a:r>
              </a:p>
              <a:p>
                <a:pPr marL="0" indent="0">
                  <a:buNone/>
                </a:pPr>
                <a:r>
                  <a:rPr lang="en-US" dirty="0"/>
                  <a:t>                                                      v=1,2,…, V  (6)</a:t>
                </a:r>
              </a:p>
              <a:p>
                <a:pPr marL="0" indent="0">
                  <a:buNone/>
                </a:pPr>
                <a:r>
                  <a:rPr lang="en-US" b="1" dirty="0"/>
                  <a:t>                                   find </a:t>
                </a:r>
              </a:p>
              <a:p>
                <a:pPr marL="0" indent="0">
                  <a:buNone/>
                </a:pPr>
                <a:r>
                  <a:rPr lang="en-US" b="1" dirty="0"/>
                  <a:t>                    </a:t>
                </a:r>
                <a:r>
                  <a:rPr lang="en-US" dirty="0"/>
                  <a:t>normed vectors </a:t>
                </a:r>
                <a:r>
                  <a:rPr lang="en-US" i="1" dirty="0"/>
                  <a:t>N</a:t>
                </a:r>
                <a:r>
                  <a:rPr lang="en-US" dirty="0">
                    <a:sym typeface="Symbol" panose="05050102010706020507" pitchFamily="18" charset="2"/>
                  </a:rPr>
                  <a:t></a:t>
                </a:r>
                <a:r>
                  <a:rPr lang="en-US" i="1" dirty="0"/>
                  <a:t>1,</a:t>
                </a:r>
                <a:r>
                  <a:rPr lang="en-US" dirty="0"/>
                  <a:t>     </a:t>
                </a:r>
                <a:r>
                  <a:rPr lang="en-US" i="1" dirty="0"/>
                  <a:t>z</a:t>
                </a:r>
                <a:r>
                  <a:rPr lang="en-US" i="1" baseline="-25000" dirty="0"/>
                  <a:t>1</a:t>
                </a:r>
                <a:r>
                  <a:rPr lang="en-US" dirty="0"/>
                  <a:t>=(</a:t>
                </a:r>
                <a:r>
                  <a:rPr lang="en-US" i="1" dirty="0"/>
                  <a:t>z</a:t>
                </a:r>
                <a:r>
                  <a:rPr lang="en-US" i="1" baseline="-25000" dirty="0"/>
                  <a:t>i1</a:t>
                </a:r>
                <a:r>
                  <a:rPr lang="en-US" dirty="0"/>
                  <a:t>), </a:t>
                </a:r>
                <a:r>
                  <a:rPr lang="en-US" i="1" dirty="0"/>
                  <a:t>z</a:t>
                </a:r>
                <a:r>
                  <a:rPr lang="en-US" i="1" baseline="-25000" dirty="0"/>
                  <a:t>2</a:t>
                </a:r>
                <a:r>
                  <a:rPr lang="en-US" dirty="0"/>
                  <a:t>=(</a:t>
                </a:r>
                <a:r>
                  <a:rPr lang="en-US" i="1" dirty="0"/>
                  <a:t>z</a:t>
                </a:r>
                <a:r>
                  <a:rPr lang="en-US" i="1" baseline="-25000" dirty="0"/>
                  <a:t>i2</a:t>
                </a:r>
                <a:r>
                  <a:rPr lang="en-US" dirty="0"/>
                  <a:t>),</a:t>
                </a:r>
              </a:p>
              <a:p>
                <a:pPr marL="0" indent="0">
                  <a:buNone/>
                </a:pPr>
                <a:r>
                  <a:rPr lang="en-US" dirty="0"/>
                  <a:t>                    normed vectors </a:t>
                </a:r>
                <a:r>
                  <a:rPr lang="en-US" i="1" dirty="0"/>
                  <a:t>V</a:t>
                </a:r>
                <a:r>
                  <a:rPr lang="en-US" i="1" dirty="0">
                    <a:sym typeface="Symbol" panose="05050102010706020507" pitchFamily="18" charset="2"/>
                  </a:rPr>
                  <a:t>1, </a:t>
                </a:r>
                <a:r>
                  <a:rPr lang="en-US" dirty="0"/>
                  <a:t> </a:t>
                </a:r>
                <a:r>
                  <a:rPr lang="en-US" i="1" dirty="0"/>
                  <a:t>c</a:t>
                </a:r>
                <a:r>
                  <a:rPr lang="en-US" i="1" baseline="-25000" dirty="0"/>
                  <a:t>1</a:t>
                </a:r>
                <a:r>
                  <a:rPr lang="en-US" dirty="0"/>
                  <a:t>=(</a:t>
                </a:r>
                <a:r>
                  <a:rPr lang="en-US" i="1" dirty="0"/>
                  <a:t>c</a:t>
                </a:r>
                <a:r>
                  <a:rPr lang="en-US" i="1" baseline="-25000" dirty="0"/>
                  <a:t>v1</a:t>
                </a:r>
                <a:r>
                  <a:rPr lang="en-US" dirty="0"/>
                  <a:t>), </a:t>
                </a:r>
                <a:r>
                  <a:rPr lang="en-US" i="1" dirty="0"/>
                  <a:t>c</a:t>
                </a:r>
                <a:r>
                  <a:rPr lang="en-US" i="1" baseline="-25000" dirty="0"/>
                  <a:t>2</a:t>
                </a:r>
                <a:r>
                  <a:rPr lang="en-US" dirty="0"/>
                  <a:t>=(</a:t>
                </a:r>
                <a:r>
                  <a:rPr lang="en-US" i="1" dirty="0"/>
                  <a:t>c</a:t>
                </a:r>
                <a:r>
                  <a:rPr lang="en-US" i="1" baseline="-25000" dirty="0"/>
                  <a:t>v2</a:t>
                </a:r>
                <a:r>
                  <a:rPr lang="en-US" dirty="0"/>
                  <a:t>),  and </a:t>
                </a:r>
              </a:p>
              <a:p>
                <a:pPr marL="0" indent="0">
                  <a:buNone/>
                </a:pPr>
                <a:r>
                  <a:rPr lang="en-US" dirty="0"/>
                  <a:t>                     positive </a:t>
                </a:r>
                <a:r>
                  <a:rPr lang="en-US" i="1" dirty="0">
                    <a:sym typeface="Symbol" panose="05050102010706020507" pitchFamily="18" charset="2"/>
                  </a:rPr>
                  <a:t></a:t>
                </a:r>
                <a:r>
                  <a:rPr lang="en-US" i="1" baseline="-25000" dirty="0">
                    <a:sym typeface="Symbol" panose="05050102010706020507" pitchFamily="18" charset="2"/>
                  </a:rPr>
                  <a:t>1</a:t>
                </a:r>
                <a:r>
                  <a:rPr lang="en-US" dirty="0">
                    <a:sym typeface="Symbol" panose="05050102010706020507" pitchFamily="18" charset="2"/>
                  </a:rPr>
                  <a:t> and </a:t>
                </a:r>
                <a:r>
                  <a:rPr lang="en-US" i="1" dirty="0">
                    <a:sym typeface="Symbol" panose="05050102010706020507" pitchFamily="18" charset="2"/>
                  </a:rPr>
                  <a:t></a:t>
                </a:r>
                <a:r>
                  <a:rPr lang="en-US" i="1" baseline="-25000" dirty="0">
                    <a:sym typeface="Symbol" panose="05050102010706020507" pitchFamily="18" charset="2"/>
                  </a:rPr>
                  <a:t>2</a:t>
                </a:r>
                <a:r>
                  <a:rPr lang="en-US" dirty="0">
                    <a:sym typeface="Symbol" panose="05050102010706020507" pitchFamily="18" charset="2"/>
                  </a:rPr>
                  <a:t> </a:t>
                </a:r>
                <a:r>
                  <a:rPr lang="en-US" dirty="0"/>
                  <a:t>so that</a:t>
                </a:r>
              </a:p>
              <a:p>
                <a:pPr marL="0" indent="0">
                  <a:buNone/>
                </a:pPr>
                <a:r>
                  <a:rPr lang="en-US" sz="2800" b="1" i="1" dirty="0"/>
                  <a:t>                      </a:t>
                </a:r>
                <a:r>
                  <a:rPr lang="en-US" sz="2800" b="1" i="1" dirty="0" err="1"/>
                  <a:t>y</a:t>
                </a:r>
                <a:r>
                  <a:rPr lang="en-US" sz="2800" b="1" i="1" baseline="-25000" dirty="0" err="1"/>
                  <a:t>iv</a:t>
                </a:r>
                <a:r>
                  <a:rPr lang="en-US" sz="2800" b="1" i="1" dirty="0"/>
                  <a:t>=</a:t>
                </a:r>
                <a:r>
                  <a:rPr lang="en-US" sz="2800" b="1" i="1" dirty="0">
                    <a:sym typeface="Symbol" panose="05050102010706020507" pitchFamily="18" charset="2"/>
                  </a:rPr>
                  <a:t> </a:t>
                </a:r>
                <a:r>
                  <a:rPr lang="en-US" sz="2800" b="1" i="1" baseline="-25000" dirty="0">
                    <a:sym typeface="Symbol" panose="05050102010706020507" pitchFamily="18" charset="2"/>
                  </a:rPr>
                  <a:t>1</a:t>
                </a:r>
                <a:r>
                  <a:rPr lang="en-US" sz="2800" b="1" i="1" dirty="0"/>
                  <a:t>c</a:t>
                </a:r>
                <a:r>
                  <a:rPr lang="en-US" sz="2800" b="1" i="1" baseline="-25000" dirty="0"/>
                  <a:t>v1</a:t>
                </a:r>
                <a:r>
                  <a:rPr lang="en-US" sz="2800" b="1" i="1" dirty="0"/>
                  <a:t>z</a:t>
                </a:r>
                <a:r>
                  <a:rPr lang="en-US" sz="2800" b="1" i="1" baseline="-25000" dirty="0"/>
                  <a:t>i1</a:t>
                </a:r>
                <a:r>
                  <a:rPr lang="en-US" sz="2800" b="1" i="1" dirty="0"/>
                  <a:t> + </a:t>
                </a:r>
                <a:r>
                  <a:rPr lang="en-US" sz="2800" b="1" i="1" dirty="0">
                    <a:sym typeface="Symbol" panose="05050102010706020507" pitchFamily="18" charset="2"/>
                  </a:rPr>
                  <a:t></a:t>
                </a:r>
                <a:r>
                  <a:rPr lang="en-US" sz="2800" b="1" i="1" baseline="-25000" dirty="0">
                    <a:sym typeface="Symbol" panose="05050102010706020507" pitchFamily="18" charset="2"/>
                  </a:rPr>
                  <a:t>2</a:t>
                </a:r>
                <a:r>
                  <a:rPr lang="en-US" sz="2800" b="1" i="1" dirty="0"/>
                  <a:t>c</a:t>
                </a:r>
                <a:r>
                  <a:rPr lang="en-US" sz="2800" b="1" i="1" baseline="-25000" dirty="0"/>
                  <a:t>v2</a:t>
                </a:r>
                <a:r>
                  <a:rPr lang="en-US" sz="2800" b="1" i="1" dirty="0"/>
                  <a:t>z</a:t>
                </a:r>
                <a:r>
                  <a:rPr lang="en-US" sz="2800" b="1" i="1" baseline="-25000" dirty="0"/>
                  <a:t>i2</a:t>
                </a:r>
                <a:r>
                  <a:rPr lang="en-US" sz="2800" b="1" i="1" dirty="0"/>
                  <a:t> + </a:t>
                </a:r>
                <a:r>
                  <a:rPr lang="en-US" sz="2800" b="1" i="1" dirty="0" err="1"/>
                  <a:t>e</a:t>
                </a:r>
                <a:r>
                  <a:rPr lang="en-US" sz="2800" b="1" i="1" baseline="-25000" dirty="0" err="1"/>
                  <a:t>iv</a:t>
                </a:r>
                <a:endParaRPr lang="en-US" sz="2800" b="1" i="1" dirty="0"/>
              </a:p>
              <a:p>
                <a:pPr marL="0" indent="0">
                  <a:buNone/>
                </a:pPr>
                <a:r>
                  <a:rPr lang="en-US" sz="2400" b="1" i="1" dirty="0"/>
                  <a:t>               L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400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𝒗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sz="2400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𝒊𝒗</m:t>
                                </m:r>
                              </m:sub>
                            </m:sSub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n-US" sz="2400" b="1" i="1" dirty="0">
                                    <a:sym typeface="Symbol" panose="05050102010706020507" pitchFamily="18" charset="2"/>
                                  </a:rPr>
                                  <m:t></m:t>
                                </m:r>
                                <m:r>
                                  <m:rPr>
                                    <m:nor/>
                                  </m:rPr>
                                  <a:rPr lang="en-US" sz="2400" b="1" i="1" baseline="-25000" dirty="0">
                                    <a:sym typeface="Symbol" panose="05050102010706020507" pitchFamily="18" charset="2"/>
                                  </a:rPr>
                                  <m:t>1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  <m:sub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b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nor/>
                                  </m:rPr>
                                  <a:rPr lang="en-US" sz="2400" b="1" i="1" dirty="0">
                                    <a:sym typeface="Symbol" panose="05050102010706020507" pitchFamily="18" charset="2"/>
                                  </a:rPr>
                                  <m:t></m:t>
                                </m:r>
                                <m:r>
                                  <m:rPr>
                                    <m:nor/>
                                  </m:rPr>
                                  <a:rPr lang="en-US" sz="2400" b="1" i="1" baseline="-25000" dirty="0" smtClean="0">
                                    <a:sym typeface="Symbol" panose="05050102010706020507" pitchFamily="18" charset="2"/>
                                  </a:rPr>
                                  <m:t>2</m:t>
                                </m:r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  <m:sub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  <m:t>𝒗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b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  <m:r>
                                  <a:rPr lang="en-US" sz="24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b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𝒊𝒗</m:t>
                            </m:r>
                          </m:sub>
                          <m:sup>
                            <m:r>
                              <a:rPr lang="en-US" sz="24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e>
                    </m:nary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𝒎𝒊𝒏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𝒄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𝒛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sub>
                    </m:sSub>
                  </m:oMath>
                </a14:m>
                <a:r>
                  <a:rPr lang="en-US" sz="2400" dirty="0"/>
                  <a:t>        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dirty="0"/>
                  <a:t>                                  Returning to the original problem: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                                     </a:t>
                </a:r>
                <a:r>
                  <a:rPr lang="en-US" sz="2800" b="1" dirty="0"/>
                  <a:t>z1=</a:t>
                </a:r>
                <a:r>
                  <a:rPr lang="en-US" sz="2800" b="1" i="1" dirty="0"/>
                  <a:t> </a:t>
                </a:r>
                <a:r>
                  <a:rPr lang="en-US" sz="2800" b="1" i="1" dirty="0">
                    <a:sym typeface="Symbol" panose="05050102010706020507" pitchFamily="18" charset="2"/>
                  </a:rPr>
                  <a:t></a:t>
                </a:r>
                <a:r>
                  <a:rPr lang="en-US" sz="2800" b="1" i="1" baseline="-25000" dirty="0">
                    <a:sym typeface="Symbol" panose="05050102010706020507" pitchFamily="18" charset="2"/>
                  </a:rPr>
                  <a:t>1</a:t>
                </a:r>
                <a:r>
                  <a:rPr lang="en-US" sz="2800" b="1" i="1" baseline="30000" dirty="0">
                    <a:sym typeface="Symbol" panose="05050102010706020507" pitchFamily="18" charset="2"/>
                  </a:rPr>
                  <a:t>1/2</a:t>
                </a:r>
                <a:r>
                  <a:rPr lang="en-US" sz="2800" b="1" i="1" dirty="0"/>
                  <a:t>z</a:t>
                </a:r>
                <a:r>
                  <a:rPr lang="en-US" sz="2800" b="1" i="1" baseline="-25000" dirty="0"/>
                  <a:t>1  </a:t>
                </a:r>
                <a:r>
                  <a:rPr lang="en-US" sz="2800" b="1" i="1" dirty="0"/>
                  <a:t>,    </a:t>
                </a:r>
                <a:r>
                  <a:rPr lang="en-US" sz="2800" b="1" dirty="0"/>
                  <a:t>z2=</a:t>
                </a:r>
                <a:r>
                  <a:rPr lang="en-US" sz="2800" b="1" i="1" dirty="0"/>
                  <a:t> </a:t>
                </a:r>
                <a:r>
                  <a:rPr lang="en-US" sz="2800" b="1" i="1" dirty="0">
                    <a:sym typeface="Symbol" panose="05050102010706020507" pitchFamily="18" charset="2"/>
                  </a:rPr>
                  <a:t></a:t>
                </a:r>
                <a:r>
                  <a:rPr lang="en-US" sz="2800" b="1" i="1" baseline="-25000" dirty="0">
                    <a:sym typeface="Symbol" panose="05050102010706020507" pitchFamily="18" charset="2"/>
                  </a:rPr>
                  <a:t>2</a:t>
                </a:r>
                <a:r>
                  <a:rPr lang="en-US" sz="2800" b="1" i="1" baseline="30000" dirty="0">
                    <a:sym typeface="Symbol" panose="05050102010706020507" pitchFamily="18" charset="2"/>
                  </a:rPr>
                  <a:t>1/2</a:t>
                </a:r>
                <a:r>
                  <a:rPr lang="en-US" sz="2800" b="1" i="1" dirty="0"/>
                  <a:t>z</a:t>
                </a:r>
                <a:r>
                  <a:rPr lang="en-US" sz="2800" b="1" i="1" baseline="-25000" dirty="0"/>
                  <a:t>2      </a:t>
                </a:r>
                <a:r>
                  <a:rPr lang="en-US" sz="2800" i="1" baseline="-25000" dirty="0"/>
                  <a:t>.</a:t>
                </a:r>
                <a:r>
                  <a:rPr lang="en-US" sz="2800" i="1" dirty="0"/>
                  <a:t> </a:t>
                </a:r>
                <a:endParaRPr lang="ru-RU" sz="2800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9FB1CF1E-4278-429E-922C-6DCA7B2D32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908720"/>
                <a:ext cx="9144000" cy="5544616"/>
              </a:xfrm>
              <a:blipFill>
                <a:blip r:embed="rId2"/>
                <a:stretch>
                  <a:fillRect l="-467" t="-54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F18AA2D-0CA0-4C2B-A109-A2BD5BA3D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Bac_DA_2024_5</a:t>
            </a:r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5402D6A-D827-4F6A-A2FC-B92D2DA70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9DDFB-12AC-4EDF-912F-3F233AE9D7E0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8571484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34386</TotalTime>
  <Words>4496</Words>
  <Application>Microsoft Office PowerPoint</Application>
  <PresentationFormat>Экран (4:3)</PresentationFormat>
  <Paragraphs>578</Paragraphs>
  <Slides>41</Slides>
  <Notes>30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41</vt:i4>
      </vt:variant>
    </vt:vector>
  </HeadingPairs>
  <TitlesOfParts>
    <vt:vector size="52" baseType="lpstr">
      <vt:lpstr>Aptos ExtraBold</vt:lpstr>
      <vt:lpstr>Arial</vt:lpstr>
      <vt:lpstr>Calibri</vt:lpstr>
      <vt:lpstr>Cambria Math</vt:lpstr>
      <vt:lpstr>Century Gothic</vt:lpstr>
      <vt:lpstr>Symbol</vt:lpstr>
      <vt:lpstr>Times</vt:lpstr>
      <vt:lpstr>Times New Roman</vt:lpstr>
      <vt:lpstr>Wingdings</vt:lpstr>
      <vt:lpstr>Wingdings 3</vt:lpstr>
      <vt:lpstr>Легкий дым</vt:lpstr>
      <vt:lpstr>2024 ОМАД Лекция 5  Анализ Главных Компонент: модель и методы</vt:lpstr>
      <vt:lpstr>«Города UK West Country» (таблица 45x6), 1                  Задача: визуализировать</vt:lpstr>
      <vt:lpstr>«Города UK West Country» (таблица 45x6), 2 Перед суммаризацией надо данные стандартизовать – привести к единому началу и масштабу</vt:lpstr>
      <vt:lpstr>«Города UK West Country» (таблица 45x6), 3</vt:lpstr>
      <vt:lpstr>«Города UK West Country» (таблица 45x6), 4</vt:lpstr>
      <vt:lpstr>«Города UK West Country» (таблица 45x6), 5</vt:lpstr>
      <vt:lpstr>Визуализировать эти данные:           что это значит?</vt:lpstr>
      <vt:lpstr>Approximation approach</vt:lpstr>
      <vt:lpstr>Civilized reformulation (quiz: why needed?)</vt:lpstr>
      <vt:lpstr>Civilized formulation and solution, 1</vt:lpstr>
      <vt:lpstr>Civilized formulation and solution, 2</vt:lpstr>
      <vt:lpstr>                  Сингулярные тройки,            связь с задачей о собственных значениях.                    Сингулярное и спектральное                        разложения матриц.                                  (a bit of Maths) </vt:lpstr>
      <vt:lpstr>                     Сингулярная тройка</vt:lpstr>
      <vt:lpstr> Сингулярные значения Y                       и собственные числа A=YTY, </vt:lpstr>
      <vt:lpstr>Сингулярные значения Y                  и собственные числа A, 2</vt:lpstr>
      <vt:lpstr>                 Сингулярные значения и                                собственные числа, 3</vt:lpstr>
      <vt:lpstr>                 Сингулярные значения и                                собственные числа, 4</vt:lpstr>
      <vt:lpstr>      Сингулярное разложение                      Singular value decomposition, 1: SVD</vt:lpstr>
      <vt:lpstr>               Сингулярное разложение                Singular value decomposition, 2: SVD</vt:lpstr>
      <vt:lpstr>          Сингулярное разложение SVD:                      Data Approximation  1</vt:lpstr>
      <vt:lpstr>                 Сингулярное разложение                      SVD: Approximation,  2</vt:lpstr>
      <vt:lpstr>           Традиционная формулировка        МГК.         Эквивалентность модельной               формулировке.  </vt:lpstr>
      <vt:lpstr>                  Principal Component Analysis PCA                        Conventional approach, 1                                              </vt:lpstr>
      <vt:lpstr>             Principal Component Analysis:                     Conventional approach, 2                                               </vt:lpstr>
      <vt:lpstr>                Principal Component Analysis:                     Conventional approach, 3                                              </vt:lpstr>
      <vt:lpstr>            Principal Component Analysis:                                Conventional approach, 4                                              </vt:lpstr>
      <vt:lpstr>                   Principal Component Analysis:                   Conventional approach, 5 Example                                              </vt:lpstr>
      <vt:lpstr>                    Principal Component Analysis:                  Conventional approach, 6 Example                                              </vt:lpstr>
      <vt:lpstr>                Principal Component Analysis:                 Conventional approach, 7 Example                                              </vt:lpstr>
      <vt:lpstr>                Principal Component Analysis:                            Conventional approach, 8                                              </vt:lpstr>
      <vt:lpstr> Различия между МГК на основе модели и традиционного МГК                                              </vt:lpstr>
      <vt:lpstr>Визуализация данных с помощью МГК, 1</vt:lpstr>
      <vt:lpstr>Визуализация данных с помощью МГК, 2</vt:lpstr>
      <vt:lpstr>Визуализация данных с помощью МГК, 4</vt:lpstr>
      <vt:lpstr>Визуализация данных с помощью МГК, 4 «Market Towns UK West Country»: PCA</vt:lpstr>
      <vt:lpstr>Визуализация данных с помощью МГК, 5 «Market Towns UK West Country»: PCA, группы</vt:lpstr>
      <vt:lpstr> Визуализация данных с помощью МГК, 6 </vt:lpstr>
      <vt:lpstr>Визуализация данных с помощью МГК, 7 </vt:lpstr>
      <vt:lpstr>  Визуализация данных с помощью МГК, 8 </vt:lpstr>
      <vt:lpstr>Домашняя работа 2: МГК/SVD</vt:lpstr>
      <vt:lpstr>Основные понятия 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6. Principal Component Analysis: Mathematics</dc:title>
  <dc:creator>Борис</dc:creator>
  <cp:lastModifiedBy>Boris Mirkin</cp:lastModifiedBy>
  <cp:revision>311</cp:revision>
  <dcterms:created xsi:type="dcterms:W3CDTF">2014-03-15T18:15:50Z</dcterms:created>
  <dcterms:modified xsi:type="dcterms:W3CDTF">2024-10-09T09:51:30Z</dcterms:modified>
</cp:coreProperties>
</file>