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34" r:id="rId3"/>
    <p:sldId id="444" r:id="rId4"/>
    <p:sldId id="445" r:id="rId5"/>
    <p:sldId id="435" r:id="rId6"/>
    <p:sldId id="257" r:id="rId7"/>
    <p:sldId id="276" r:id="rId8"/>
    <p:sldId id="436" r:id="rId9"/>
    <p:sldId id="437" r:id="rId10"/>
    <p:sldId id="438" r:id="rId11"/>
    <p:sldId id="294" r:id="rId12"/>
    <p:sldId id="258" r:id="rId13"/>
    <p:sldId id="260" r:id="rId14"/>
    <p:sldId id="261" r:id="rId15"/>
    <p:sldId id="262" r:id="rId16"/>
    <p:sldId id="460" r:id="rId17"/>
    <p:sldId id="263" r:id="rId18"/>
    <p:sldId id="264" r:id="rId19"/>
    <p:sldId id="265" r:id="rId20"/>
    <p:sldId id="266" r:id="rId21"/>
    <p:sldId id="267" r:id="rId22"/>
    <p:sldId id="277" r:id="rId23"/>
    <p:sldId id="305" r:id="rId24"/>
    <p:sldId id="306" r:id="rId25"/>
    <p:sldId id="4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76" autoAdjust="0"/>
  </p:normalViewPr>
  <p:slideViewPr>
    <p:cSldViewPr snapToGrid="0">
      <p:cViewPr varScale="1">
        <p:scale>
          <a:sx n="71" d="100"/>
          <a:sy n="71" d="100"/>
        </p:scale>
        <p:origin x="6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0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667F1-B543-45FC-860E-299F8F825B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B0235-60B7-4AE4-8E37-64478008F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581-9302-4734-986C-3589DF7F46D0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2597-D0F7-409B-82A8-49ABE407AC7B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8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D23B-35BC-45D1-B245-CC495CD249A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8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078A-E797-446A-9071-A15BECD59540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0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F8C-92DF-4438-ADCA-30EB58C6CD1F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45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C05-115C-4F79-81AA-D5FA183C0BD1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3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74D8-5F4B-4039-9FA6-490E3DFB5289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5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19DA-B3FB-487E-BAA7-B446D0FEEBB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6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E3E-75CC-4296-9B98-3BDA7E7FFF9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0A8-B1D4-4B77-BA94-44FCFE59D8EC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311E-D0DE-4299-AB50-221B806B0297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290-6E28-444C-8FB8-E18B6E6B4787}" type="datetime1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0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07E7-F4A9-4598-ADFD-C6A588C2C52A}" type="datetime1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2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C76-7DE1-4774-AC0B-AC1BDDE50A3D}" type="datetime1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2B16-7586-4651-87AB-3309C02D3404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820-2E86-412F-8532-573450D29DFC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7F03-D4DE-459F-8326-C2F7F7E7B626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4051DC-D6EC-4B2D-B7E1-D67AA529A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0A09A-5542-43B0-BC41-3367EFF7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4172"/>
            <a:ext cx="9448800" cy="95439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ОМАД2024 Лекция 9: Интерпретация и формирование </a:t>
            </a:r>
            <a:r>
              <a:rPr lang="ru-RU" sz="3600">
                <a:solidFill>
                  <a:schemeClr val="tx1"/>
                </a:solidFill>
              </a:rPr>
              <a:t>разбиений (продолжение</a:t>
            </a:r>
            <a:r>
              <a:rPr lang="ru-RU" sz="3600" dirty="0">
                <a:solidFill>
                  <a:schemeClr val="tx1"/>
                </a:solidFill>
              </a:rPr>
              <a:t>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2AA64-BD49-4202-9CB0-68F57A0E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95" y="1058562"/>
            <a:ext cx="10532340" cy="569526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Сравнение средних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Классический подход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Бутстрэп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Валидация центра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Сравнение центров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Домашнее задание 5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8D4CE2-C543-475D-8833-A515CB21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7B2FCA-6801-4D66-B1D3-70A15A4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18" y="420012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Classical statistics: 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AD9C-9427-42E2-9B42-38BBFF9B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261" y="1054094"/>
            <a:ext cx="8755211" cy="3121226"/>
          </a:xfrm>
        </p:spPr>
        <p:txBody>
          <a:bodyPr>
            <a:normAutofit fontScale="77500" lnSpcReduction="20000"/>
          </a:bodyPr>
          <a:lstStyle/>
          <a:p>
            <a:r>
              <a:rPr lang="en-US" sz="4100" b="1" dirty="0"/>
              <a:t>Bootstrap: Computational estimate of density function and its central 95% confidence interval A</a:t>
            </a:r>
          </a:p>
          <a:p>
            <a:r>
              <a:rPr lang="en-US" sz="4100" dirty="0"/>
              <a:t>In the case of hypothesis </a:t>
            </a:r>
            <a:r>
              <a:rPr lang="en-US" sz="4100" dirty="0">
                <a:sym typeface="Symbol" panose="05050102010706020507" pitchFamily="18" charset="2"/>
              </a:rPr>
              <a:t>= </a:t>
            </a:r>
            <a:r>
              <a:rPr lang="en-US" sz="4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4100" dirty="0">
                <a:sym typeface="Symbol" panose="05050102010706020507" pitchFamily="18" charset="2"/>
              </a:rPr>
              <a:t> - </a:t>
            </a:r>
            <a:r>
              <a:rPr lang="en-US" sz="4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4100" dirty="0"/>
              <a:t>=0, the density of </a:t>
            </a:r>
            <a:r>
              <a:rPr lang="en-US" sz="4100" dirty="0">
                <a:sym typeface="Symbol" panose="05050102010706020507" pitchFamily="18" charset="2"/>
              </a:rPr>
              <a:t> is estimated.</a:t>
            </a:r>
          </a:p>
          <a:p>
            <a:r>
              <a:rPr lang="en-US" sz="4100" dirty="0"/>
              <a:t>If 0</a:t>
            </a:r>
            <a:r>
              <a:rPr lang="en-US" sz="4100" dirty="0">
                <a:sym typeface="Symbol" panose="05050102010706020507" pitchFamily="18" charset="2"/>
              </a:rPr>
              <a:t></a:t>
            </a:r>
            <a:r>
              <a:rPr lang="ru-RU" sz="4100" dirty="0">
                <a:sym typeface="Symbol" panose="05050102010706020507" pitchFamily="18" charset="2"/>
              </a:rPr>
              <a:t>А, </a:t>
            </a:r>
            <a:r>
              <a:rPr lang="en-US" sz="4100" dirty="0"/>
              <a:t>the hypothesis is rejected at 95% confidence level. 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10</a:t>
            </a:fld>
            <a:endParaRPr lang="ru-RU"/>
          </a:p>
        </p:txBody>
      </p:sp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62" y="3933057"/>
            <a:ext cx="7603083" cy="31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C122-EC53-4290-B53B-01DE8227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74638"/>
            <a:ext cx="8466144" cy="850106"/>
          </a:xfrm>
        </p:spPr>
        <p:txBody>
          <a:bodyPr>
            <a:normAutofit/>
          </a:bodyPr>
          <a:lstStyle/>
          <a:p>
            <a:r>
              <a:rPr lang="en-US" dirty="0"/>
              <a:t>Bootstrapping for comparing means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3CF8-5E12-4A8F-BD45-DD5BC7D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608" y="4509120"/>
            <a:ext cx="7498080" cy="17392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EB023-D8F2-405C-980E-0CA78C4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6D903-AE7A-44C4-9704-746CCC8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ÐÐ°ÑÑÐ¸Ð½ÐºÐ¸ Ð¿Ð¾ Ð·Ð°Ð¿ÑÐ¾ÑÑ bootstrap statistics cowboy shoes">
            <a:extLst>
              <a:ext uri="{FF2B5EF4-FFF2-40B4-BE49-F238E27FC236}">
                <a16:creationId xmlns:a16="http://schemas.microsoft.com/office/drawing/2014/main" id="{548880B7-3338-4867-8503-6129C312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8" y="1124745"/>
            <a:ext cx="8798701" cy="55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ÐÐ°ÑÑÐ¸Ð½ÐºÐ¸ Ð¿Ð¾ Ð·Ð°Ð¿ÑÐ¾ÑÑ bootstrap statistics cowboy shoes">
            <a:extLst>
              <a:ext uri="{FF2B5EF4-FFF2-40B4-BE49-F238E27FC236}">
                <a16:creationId xmlns:a16="http://schemas.microsoft.com/office/drawing/2014/main" id="{EB35B4D0-19C8-499C-9688-A578FA16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50" y="1326286"/>
            <a:ext cx="8798701" cy="55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E322D-A509-46C7-A267-E662506B1BD3}"/>
              </a:ext>
            </a:extLst>
          </p:cNvPr>
          <p:cNvSpPr txBox="1"/>
          <p:nvPr/>
        </p:nvSpPr>
        <p:spPr>
          <a:xfrm>
            <a:off x="4323150" y="1969403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After  Baron Munchausen’s stories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950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00" y="116632"/>
            <a:ext cx="10096500" cy="10081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bootstrap: intro 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1268760"/>
            <a:ext cx="9036496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Consider a feature, say x=iris(:,1) % 1</a:t>
            </a:r>
            <a:r>
              <a:rPr lang="en-US" b="1" baseline="30000" dirty="0"/>
              <a:t>st</a:t>
            </a:r>
            <a:r>
              <a:rPr lang="en-US" b="1" dirty="0"/>
              <a:t> column of Iris data</a:t>
            </a:r>
          </a:p>
          <a:p>
            <a:pPr marL="0" indent="0">
              <a:buNone/>
            </a:pPr>
            <a:r>
              <a:rPr lang="en-US" b="1" dirty="0"/>
              <a:t>Its histogram </a:t>
            </a:r>
            <a:r>
              <a:rPr lang="en-US" b="1" dirty="0" err="1"/>
              <a:t>hist</a:t>
            </a:r>
            <a:r>
              <a:rPr lang="en-US" b="1" dirty="0"/>
              <a:t>(x,15):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resembles Gaussian, although not quite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Its mean   m = 5.8433</a:t>
            </a:r>
          </a:p>
          <a:p>
            <a:pPr marL="0" indent="0">
              <a:buNone/>
            </a:pPr>
            <a:r>
              <a:rPr lang="en-US" b="1" dirty="0"/>
              <a:t>                 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772818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92311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Computational validation of Mean using bootstrap, intro 2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31504" y="980728"/>
                <a:ext cx="9036496" cy="5877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Plausible boundaries  for mean?</a:t>
                </a:r>
              </a:p>
              <a:p>
                <a:pPr marL="0" indent="0">
                  <a:buNone/>
                </a:pPr>
                <a:r>
                  <a:rPr lang="en-US" dirty="0"/>
                  <a:t>One way to go: </a:t>
                </a:r>
                <a:r>
                  <a:rPr lang="en-US" dirty="0">
                    <a:solidFill>
                      <a:srgbClr val="0070C0"/>
                    </a:solidFill>
                  </a:rPr>
                  <a:t>using classical math statistics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3200" b="1" dirty="0"/>
                  <a:t>According to the Central Limit Theorem applied to random independent samples, the density function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3200" b="1" dirty="0"/>
                  <a:t> approximates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Gaussian</a:t>
                </a:r>
                <a:r>
                  <a:rPr lang="en-US" sz="3200" b="1" dirty="0"/>
                  <a:t> distribution with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a=5.8433</a:t>
                </a:r>
                <a:r>
                  <a:rPr lang="en-US" sz="3200" b="1" dirty="0"/>
                  <a:t> and </a:t>
                </a:r>
                <a:r>
                  <a:rPr lang="en-US" sz="3200" b="1" dirty="0">
                    <a:solidFill>
                      <a:srgbClr val="0070C0"/>
                    </a:solidFill>
                    <a:sym typeface="Symbol"/>
                  </a:rPr>
                  <a:t>=0.8253/N</a:t>
                </a:r>
                <a:r>
                  <a:rPr lang="en-US" sz="3200" b="1" dirty="0">
                    <a:sym typeface="Symbol"/>
                  </a:rPr>
                  <a:t>.</a:t>
                </a:r>
                <a:endParaRPr lang="en-US" sz="32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31504" y="980728"/>
                <a:ext cx="9036496" cy="5877272"/>
              </a:xfrm>
              <a:blipFill>
                <a:blip r:embed="rId2"/>
                <a:stretch>
                  <a:fillRect l="-1754" t="-1763" r="-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00" y="787782"/>
            <a:ext cx="2007776" cy="1322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09055"/>
            <a:ext cx="8263742" cy="25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856984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bootstrap, intro 3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3" y="980728"/>
            <a:ext cx="10232547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Consider a feature, say x=iris(:,1)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Its mean   m = 5.8433,  </a:t>
            </a:r>
            <a:r>
              <a:rPr lang="en-US" sz="2400" b="1" dirty="0" err="1"/>
              <a:t>std</a:t>
            </a:r>
            <a:r>
              <a:rPr lang="en-US" sz="2400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 </a:t>
            </a:r>
            <a:r>
              <a:rPr lang="en-US" b="1" dirty="0"/>
              <a:t>95%</a:t>
            </a:r>
          </a:p>
          <a:p>
            <a:pPr marL="0" indent="0">
              <a:buNone/>
            </a:pPr>
            <a:r>
              <a:rPr lang="en-US" dirty="0"/>
              <a:t>One way to go: </a:t>
            </a:r>
            <a:r>
              <a:rPr lang="en-US" dirty="0">
                <a:solidFill>
                  <a:srgbClr val="0070C0"/>
                </a:solidFill>
              </a:rPr>
              <a:t>using classical math statistics</a:t>
            </a:r>
          </a:p>
          <a:p>
            <a:pPr marL="0" indent="0">
              <a:buNone/>
            </a:pPr>
            <a:r>
              <a:rPr lang="en-US" sz="2400" b="1" dirty="0"/>
              <a:t>Assume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b="1" dirty="0"/>
              <a:t> to be a random independent sample from a </a:t>
            </a:r>
            <a:r>
              <a:rPr lang="en-US" sz="2400" b="1" dirty="0">
                <a:solidFill>
                  <a:srgbClr val="0070C0"/>
                </a:solidFill>
              </a:rPr>
              <a:t>Gaussian</a:t>
            </a:r>
            <a:r>
              <a:rPr lang="en-US" sz="2400" b="1" dirty="0"/>
              <a:t> distribution with </a:t>
            </a:r>
            <a:r>
              <a:rPr lang="en-US" sz="2400" b="1" dirty="0">
                <a:solidFill>
                  <a:srgbClr val="0070C0"/>
                </a:solidFill>
              </a:rPr>
              <a:t>a=5.8433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=0.8253: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m is Gaussian too, with </a:t>
            </a:r>
            <a:r>
              <a:rPr lang="en-US" b="1" dirty="0">
                <a:solidFill>
                  <a:srgbClr val="0070C0"/>
                </a:solidFill>
              </a:rPr>
              <a:t>a=m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=</a:t>
            </a:r>
            <a:r>
              <a:rPr lang="en-US" b="1" dirty="0" err="1">
                <a:sym typeface="Symbol"/>
              </a:rPr>
              <a:t>std</a:t>
            </a:r>
            <a:r>
              <a:rPr lang="en-US" b="1" dirty="0">
                <a:sym typeface="Symbol"/>
              </a:rPr>
              <a:t>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    </a:t>
            </a:r>
            <a:r>
              <a:rPr lang="en-US" b="1" i="1" dirty="0"/>
              <a:t>(N=150)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Therefore, with 95% confidence</a:t>
            </a:r>
          </a:p>
          <a:p>
            <a:pPr marL="0" indent="0">
              <a:buNone/>
            </a:pPr>
            <a:r>
              <a:rPr lang="en-US" b="1" dirty="0" err="1"/>
              <a:t>Lb</a:t>
            </a:r>
            <a:r>
              <a:rPr lang="en-US" b="1" dirty="0"/>
              <a:t>=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  </a:t>
            </a:r>
            <a:r>
              <a:rPr lang="en-US" b="1" dirty="0"/>
              <a:t>a - 1.96*</a:t>
            </a:r>
            <a:r>
              <a:rPr lang="en-US" b="1" dirty="0" err="1"/>
              <a:t>std</a:t>
            </a:r>
            <a:r>
              <a:rPr lang="en-US" b="1" dirty="0">
                <a:sym typeface="Symbol"/>
              </a:rPr>
              <a:t> 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= 5.7108</a:t>
            </a:r>
          </a:p>
          <a:p>
            <a:pPr marL="0" indent="0">
              <a:buNone/>
            </a:pPr>
            <a:r>
              <a:rPr lang="en-US" b="1" dirty="0" err="1"/>
              <a:t>Rb</a:t>
            </a:r>
            <a:r>
              <a:rPr lang="en-US" b="1" dirty="0"/>
              <a:t>=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b="1" dirty="0"/>
              <a:t> a + 1.96*</a:t>
            </a:r>
            <a:r>
              <a:rPr lang="en-US" b="1" dirty="0" err="1"/>
              <a:t>std</a:t>
            </a:r>
            <a:r>
              <a:rPr lang="en-US" b="1" dirty="0">
                <a:sym typeface="Symbol"/>
              </a:rPr>
              <a:t> 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= 5.9759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</a:t>
            </a:r>
            <a:r>
              <a:rPr lang="en-US" sz="2400" b="1" dirty="0"/>
              <a:t> within </a:t>
            </a:r>
            <a:r>
              <a:rPr lang="en-US" sz="2400" b="1" dirty="0">
                <a:solidFill>
                  <a:srgbClr val="0070C0"/>
                </a:solidFill>
              </a:rPr>
              <a:t>[5.7108, 5.9759] </a:t>
            </a:r>
            <a:r>
              <a:rPr lang="en-US" sz="2400" b="1" dirty="0"/>
              <a:t>with confidence </a:t>
            </a:r>
            <a:r>
              <a:rPr lang="en-US" sz="2400" b="1" dirty="0">
                <a:solidFill>
                  <a:srgbClr val="0070C0"/>
                </a:solidFill>
              </a:rPr>
              <a:t>95% </a:t>
            </a:r>
            <a:r>
              <a:rPr lang="en-US" sz="2400" b="1" dirty="0">
                <a:solidFill>
                  <a:srgbClr val="C00000"/>
                </a:solidFill>
              </a:rPr>
              <a:t>(as approximately Gaussian)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836714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952" y="162046"/>
            <a:ext cx="9365848" cy="8186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7241" y="980728"/>
            <a:ext cx="11312947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dirty="0"/>
              <a:t>Another way to go: </a:t>
            </a:r>
            <a:r>
              <a:rPr lang="en-US" dirty="0">
                <a:solidFill>
                  <a:srgbClr val="0070C0"/>
                </a:solidFill>
              </a:rPr>
              <a:t>using computing power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               Bootstrap</a:t>
            </a:r>
          </a:p>
          <a:p>
            <a:pPr marL="0" indent="0">
              <a:buNone/>
            </a:pPr>
            <a:r>
              <a:rPr lang="en-US" sz="3000" b="1" dirty="0"/>
              <a:t>Multiple entity samples of same size </a:t>
            </a:r>
            <a:r>
              <a:rPr lang="en-US" sz="3000" b="1" i="1" dirty="0"/>
              <a:t>N</a:t>
            </a:r>
            <a:r>
              <a:rPr lang="en-US" sz="3000" b="1" dirty="0"/>
              <a:t> (with replacement)</a:t>
            </a:r>
            <a:r>
              <a:rPr lang="ru-RU" sz="3000" b="1" dirty="0"/>
              <a:t> </a:t>
            </a:r>
            <a:r>
              <a:rPr lang="ru-RU" sz="3000" dirty="0"/>
              <a:t>случайные выборки размера с возвращением</a:t>
            </a:r>
            <a:endParaRPr lang="en-US" sz="3000" dirty="0"/>
          </a:p>
          <a:p>
            <a:pPr marL="0" indent="0">
              <a:buNone/>
            </a:pPr>
            <a:r>
              <a:rPr lang="ru-RU" b="1" dirty="0"/>
              <a:t>                  </a:t>
            </a:r>
            <a:r>
              <a:rPr lang="en-US" b="1" dirty="0"/>
              <a:t>Meaning: indices are sampled to form a try</a:t>
            </a:r>
            <a:r>
              <a:rPr lang="ru-RU" b="1" dirty="0"/>
              <a:t> (попытка)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MatLab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BR" b="1" dirty="0"/>
              <a:t>                    &gt;&gt; N=4;K=3;  </a:t>
            </a:r>
            <a:r>
              <a:rPr lang="pt-BR" sz="3000" b="1" dirty="0"/>
              <a:t>r=ceil(N*rand(N,K))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pt-BR" b="1" dirty="0"/>
              <a:t>            1     4     4       </a:t>
            </a:r>
            <a:r>
              <a:rPr lang="ru-RU" b="1" dirty="0"/>
              <a:t> </a:t>
            </a:r>
            <a:r>
              <a:rPr lang="pt-BR" b="1" dirty="0"/>
              <a:t>  </a:t>
            </a:r>
            <a:r>
              <a:rPr lang="pt-BR" b="1" dirty="0">
                <a:solidFill>
                  <a:srgbClr val="0070C0"/>
                </a:solidFill>
              </a:rPr>
              <a:t>N=4, </a:t>
            </a:r>
            <a:r>
              <a:rPr lang="pt-BR" b="1" dirty="0"/>
              <a:t>the number of entities</a:t>
            </a:r>
          </a:p>
          <a:p>
            <a:pPr marL="0" indent="0">
              <a:buNone/>
            </a:pPr>
            <a:r>
              <a:rPr lang="pt-BR" b="1" dirty="0"/>
              <a:t>    </a:t>
            </a:r>
            <a:r>
              <a:rPr lang="ru-RU" b="1" dirty="0"/>
              <a:t>             </a:t>
            </a:r>
            <a:r>
              <a:rPr lang="pt-BR" b="1" dirty="0"/>
              <a:t> r=   3     1     4          </a:t>
            </a:r>
            <a:r>
              <a:rPr lang="pt-BR" b="1" dirty="0">
                <a:solidFill>
                  <a:srgbClr val="0070C0"/>
                </a:solidFill>
              </a:rPr>
              <a:t>K=3, </a:t>
            </a:r>
            <a:r>
              <a:rPr lang="pt-BR" b="1" dirty="0"/>
              <a:t>the number of tries</a:t>
            </a:r>
            <a:r>
              <a:rPr lang="ru-RU" b="1" dirty="0"/>
              <a:t> (столбцы)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       </a:t>
            </a:r>
            <a:r>
              <a:rPr lang="ru-RU" b="1" dirty="0"/>
              <a:t>            </a:t>
            </a:r>
            <a:r>
              <a:rPr lang="pt-BR" b="1" dirty="0"/>
              <a:t>   </a:t>
            </a:r>
            <a:r>
              <a:rPr lang="ru-RU" b="1" dirty="0"/>
              <a:t> </a:t>
            </a:r>
            <a:r>
              <a:rPr lang="pt-BR" b="1" dirty="0"/>
              <a:t>  3     1     3         </a:t>
            </a:r>
            <a:r>
              <a:rPr lang="pt-BR" b="1" dirty="0">
                <a:solidFill>
                  <a:srgbClr val="C00000"/>
                </a:solidFill>
              </a:rPr>
              <a:t>First try: entities 1, 3 (twice), 2</a:t>
            </a:r>
            <a:r>
              <a:rPr lang="pt-BR" b="1" dirty="0"/>
              <a:t>            </a:t>
            </a:r>
          </a:p>
          <a:p>
            <a:pPr marL="0" indent="0">
              <a:buNone/>
            </a:pPr>
            <a:r>
              <a:rPr lang="pt-BR" b="1" dirty="0"/>
              <a:t>           </a:t>
            </a:r>
            <a:r>
              <a:rPr lang="ru-RU" b="1" dirty="0"/>
              <a:t>             </a:t>
            </a:r>
            <a:r>
              <a:rPr lang="pt-BR" b="1" dirty="0"/>
              <a:t> 2     3     1  	</a:t>
            </a:r>
            <a:r>
              <a:rPr lang="pt-BR" b="1" dirty="0">
                <a:solidFill>
                  <a:srgbClr val="C00000"/>
                </a:solidFill>
              </a:rPr>
              <a:t>    </a:t>
            </a:r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pt-BR" b="1" dirty="0">
                <a:solidFill>
                  <a:srgbClr val="C00000"/>
                </a:solidFill>
              </a:rPr>
              <a:t>(entity 4 is missed: why?)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75362" y="6135808"/>
            <a:ext cx="3333849" cy="365125"/>
          </a:xfrm>
        </p:spPr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88" y="980728"/>
            <a:ext cx="2189909" cy="14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E429-6FB4-4DDC-9D8F-47DB629A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1500" cy="1325563"/>
          </a:xfrm>
        </p:spPr>
        <p:txBody>
          <a:bodyPr>
            <a:normAutofit/>
          </a:bodyPr>
          <a:lstStyle/>
          <a:p>
            <a:r>
              <a:rPr lang="en-US" dirty="0"/>
              <a:t>Missing indices at sampling with replacement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F6CEC-2756-4DA5-8DA6-AD1FBA1B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35"/>
            <a:ext cx="10515600" cy="5046040"/>
          </a:xfrm>
        </p:spPr>
        <p:txBody>
          <a:bodyPr>
            <a:normAutofit/>
          </a:bodyPr>
          <a:lstStyle/>
          <a:p>
            <a:r>
              <a:rPr lang="en-US" sz="2400" dirty="0"/>
              <a:t>Probability to miss an index in a trial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                                      1 </a:t>
            </a:r>
            <a:r>
              <a:rPr lang="ru-RU" sz="2400" dirty="0">
                <a:sym typeface="Symbol" panose="05050102010706020507" pitchFamily="18" charset="2"/>
              </a:rPr>
              <a:t> 1</a:t>
            </a:r>
            <a:r>
              <a:rPr lang="en-US" sz="2400" dirty="0">
                <a:sym typeface="Symbol" panose="05050102010706020507" pitchFamily="18" charset="2"/>
              </a:rPr>
              <a:t>/N</a:t>
            </a:r>
          </a:p>
          <a:p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Probability to miss an index in 2 trials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                                      (1 </a:t>
            </a:r>
            <a:r>
              <a:rPr lang="ru-RU" sz="2400" dirty="0">
                <a:sym typeface="Symbol" panose="05050102010706020507" pitchFamily="18" charset="2"/>
              </a:rPr>
              <a:t> 1</a:t>
            </a:r>
            <a:r>
              <a:rPr lang="en-US" sz="2400" dirty="0">
                <a:sym typeface="Symbol" panose="05050102010706020507" pitchFamily="18" charset="2"/>
              </a:rPr>
              <a:t>/N</a:t>
            </a:r>
            <a:r>
              <a:rPr lang="ru-RU" sz="2400" dirty="0">
                <a:sym typeface="Symbol" panose="05050102010706020507" pitchFamily="18" charset="2"/>
              </a:rPr>
              <a:t>)</a:t>
            </a:r>
            <a:r>
              <a:rPr lang="ru-RU" sz="2400" baseline="30000" dirty="0">
                <a:sym typeface="Symbol" panose="05050102010706020507" pitchFamily="18" charset="2"/>
              </a:rPr>
              <a:t>2</a:t>
            </a:r>
            <a:endParaRPr lang="en-US" sz="2400" baseline="30000" dirty="0">
              <a:sym typeface="Symbol" panose="05050102010706020507" pitchFamily="18" charset="2"/>
            </a:endParaRPr>
          </a:p>
          <a:p>
            <a:r>
              <a:rPr lang="en-US" sz="2400" dirty="0"/>
              <a:t>Probability to miss an index in N trials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                                         </a:t>
            </a:r>
            <a:r>
              <a:rPr lang="ru-RU" sz="2400" dirty="0"/>
              <a:t>(1 </a:t>
            </a:r>
            <a:r>
              <a:rPr lang="ru-RU" sz="2400" dirty="0">
                <a:sym typeface="Symbol" panose="05050102010706020507" pitchFamily="18" charset="2"/>
              </a:rPr>
              <a:t> 1</a:t>
            </a:r>
            <a:r>
              <a:rPr lang="en-US" sz="2400" dirty="0">
                <a:sym typeface="Symbol" panose="05050102010706020507" pitchFamily="18" charset="2"/>
              </a:rPr>
              <a:t>/N</a:t>
            </a:r>
            <a:r>
              <a:rPr lang="ru-RU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N</a:t>
            </a:r>
          </a:p>
          <a:p>
            <a:r>
              <a:rPr lang="en-US" sz="2400" dirty="0">
                <a:sym typeface="Symbol" panose="05050102010706020507" pitchFamily="18" charset="2"/>
              </a:rPr>
              <a:t>2d remarkable limit from calculus</a:t>
            </a:r>
          </a:p>
          <a:p>
            <a:pPr marL="0" indent="0">
              <a:buNone/>
            </a:pPr>
            <a:r>
              <a:rPr lang="ru-RU" sz="2400" dirty="0"/>
              <a:t>                                (1 </a:t>
            </a:r>
            <a:r>
              <a:rPr lang="ru-RU" sz="2400" dirty="0">
                <a:sym typeface="Symbol" panose="05050102010706020507" pitchFamily="18" charset="2"/>
              </a:rPr>
              <a:t> 1</a:t>
            </a:r>
            <a:r>
              <a:rPr lang="en-US" sz="2400" dirty="0">
                <a:sym typeface="Symbol" panose="05050102010706020507" pitchFamily="18" charset="2"/>
              </a:rPr>
              <a:t>/N</a:t>
            </a:r>
            <a:r>
              <a:rPr lang="ru-RU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N</a:t>
            </a:r>
            <a:r>
              <a:rPr lang="ru-RU" sz="2400" baseline="30000" dirty="0">
                <a:sym typeface="Symbol" panose="05050102010706020507" pitchFamily="18" charset="2"/>
              </a:rPr>
              <a:t> </a:t>
            </a:r>
            <a:r>
              <a:rPr lang="en-US" sz="2400" baseline="300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</a:t>
            </a:r>
            <a:r>
              <a:rPr lang="en-US" sz="2400" baseline="30000" dirty="0">
                <a:sym typeface="Symbol" panose="05050102010706020507" pitchFamily="18" charset="2"/>
              </a:rPr>
              <a:t>  </a:t>
            </a:r>
            <a:r>
              <a:rPr lang="en-US" sz="2400" dirty="0">
                <a:sym typeface="Symbol" panose="05050102010706020507" pitchFamily="18" charset="2"/>
              </a:rPr>
              <a:t>e</a:t>
            </a:r>
            <a:r>
              <a:rPr lang="en-US" sz="2400" baseline="30000" dirty="0">
                <a:sym typeface="Symbol" panose="05050102010706020507" pitchFamily="18" charset="2"/>
              </a:rPr>
              <a:t>-1 </a:t>
            </a:r>
            <a:r>
              <a:rPr lang="en-US" sz="2400" dirty="0">
                <a:sym typeface="Symbol" panose="05050102010706020507" pitchFamily="18" charset="2"/>
              </a:rPr>
              <a:t>=</a:t>
            </a: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0.367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dirty="0">
                <a:sym typeface="Symbol" panose="05050102010706020507" pitchFamily="18" charset="2"/>
              </a:rPr>
              <a:t>at N tending to infinity)</a:t>
            </a:r>
          </a:p>
          <a:p>
            <a:r>
              <a:rPr lang="en-US" sz="2400" dirty="0">
                <a:sym typeface="Symbol" panose="05050102010706020507" pitchFamily="18" charset="2"/>
              </a:rPr>
              <a:t>About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37% indices are to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be skipped over 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at bootstrap </a:t>
            </a:r>
            <a:r>
              <a:rPr lang="ru-RU" sz="2400" dirty="0">
                <a:sym typeface="Symbol" panose="05050102010706020507" pitchFamily="18" charset="2"/>
              </a:rPr>
              <a:t>(</a:t>
            </a:r>
            <a:r>
              <a:rPr lang="en-US" sz="2400" dirty="0">
                <a:sym typeface="Symbol" panose="05050102010706020507" pitchFamily="18" charset="2"/>
              </a:rPr>
              <a:t>at large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N</a:t>
            </a:r>
            <a:r>
              <a:rPr lang="ru-RU" sz="2400" dirty="0">
                <a:sym typeface="Symbol" panose="05050102010706020507" pitchFamily="18" charset="2"/>
              </a:rPr>
              <a:t>)</a:t>
            </a: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EED7F7-2B9C-4DC7-AD81-AF85591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B514E6-BBE5-4C18-B0D2-867F2656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6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507288" cy="7920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980728"/>
            <a:ext cx="9036496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Consider a feature, say x=iris(:,1)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Its mean    = 5.8433,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		Bootstrap</a:t>
            </a:r>
          </a:p>
          <a:p>
            <a:pPr marL="0" indent="0">
              <a:buNone/>
            </a:pPr>
            <a:r>
              <a:rPr lang="ru-RU" b="1" dirty="0"/>
              <a:t>Псевдокод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BR" b="1" dirty="0"/>
              <a:t>                    &gt;&gt; N=150;R=5000;  r=ceil(N*rand(N,R));</a:t>
            </a:r>
          </a:p>
          <a:p>
            <a:pPr marL="0" indent="0">
              <a:buNone/>
            </a:pPr>
            <a:r>
              <a:rPr lang="pt-BR" b="1" dirty="0"/>
              <a:t>                    &gt;&gt; xr=x(r);</a:t>
            </a:r>
          </a:p>
          <a:p>
            <a:pPr marL="0" indent="0">
              <a:buNone/>
            </a:pPr>
            <a:r>
              <a:rPr lang="pt-BR" b="1" dirty="0"/>
              <a:t>                    &gt;&gt; mx=mean(xr);</a:t>
            </a:r>
          </a:p>
          <a:p>
            <a:pPr marL="0" indent="0">
              <a:buNone/>
            </a:pPr>
            <a:r>
              <a:rPr lang="pt-BR" sz="3000" b="1" dirty="0"/>
              <a:t>This  gives R=5000 </a:t>
            </a:r>
            <a:r>
              <a:rPr lang="pt-BR" sz="3600" b="1" dirty="0">
                <a:solidFill>
                  <a:srgbClr val="0070C0"/>
                </a:solidFill>
              </a:rPr>
              <a:t>means </a:t>
            </a:r>
            <a:r>
              <a:rPr lang="pt-BR" sz="3000" b="1" dirty="0"/>
              <a:t>of random samples from x</a:t>
            </a:r>
          </a:p>
          <a:p>
            <a:pPr marL="0" indent="0">
              <a:buNone/>
            </a:pPr>
            <a:endParaRPr lang="pt-BR" sz="30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980729"/>
            <a:ext cx="2520280" cy="1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bootstrap, 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49300" y="980728"/>
            <a:ext cx="99187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</a:t>
            </a:r>
          </a:p>
          <a:p>
            <a:pPr marL="0" indent="0">
              <a:buNone/>
            </a:pPr>
            <a:r>
              <a:rPr lang="pt-BR" b="1" dirty="0"/>
              <a:t> &gt;&gt; M=150;K=5000;  </a:t>
            </a:r>
            <a:r>
              <a:rPr lang="pt-BR" sz="3000" b="1" dirty="0"/>
              <a:t>r=ceil(M*rand(M,K));</a:t>
            </a:r>
          </a:p>
          <a:p>
            <a:pPr marL="0" indent="0">
              <a:buNone/>
            </a:pPr>
            <a:r>
              <a:rPr lang="pt-BR" sz="3000" b="1" dirty="0"/>
              <a:t> &gt;&gt; xr=x(r); mr=mean(xr);</a:t>
            </a:r>
          </a:p>
          <a:p>
            <a:pPr marL="0" indent="0">
              <a:buNone/>
            </a:pPr>
            <a:r>
              <a:rPr lang="pt-BR" sz="3000" b="1" dirty="0"/>
              <a:t>Histogram of K=5000 </a:t>
            </a:r>
            <a:r>
              <a:rPr lang="pt-BR" sz="3600" b="1" dirty="0">
                <a:solidFill>
                  <a:srgbClr val="0070C0"/>
                </a:solidFill>
              </a:rPr>
              <a:t>means</a:t>
            </a:r>
          </a:p>
          <a:p>
            <a:pPr marL="0" indent="0">
              <a:buNone/>
            </a:pPr>
            <a:endParaRPr lang="pt-BR" sz="30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en-US" b="1" dirty="0"/>
              <a:t>Rather Gaussian, </a:t>
            </a:r>
            <a:r>
              <a:rPr lang="en-US" b="1" dirty="0" err="1"/>
              <a:t>n’est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pas?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11" y="843831"/>
            <a:ext cx="2062361" cy="13589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0222"/>
            <a:ext cx="4160118" cy="3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 3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980728"/>
            <a:ext cx="9036496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x=iris(:,1);  = 5.8433,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 </a:t>
            </a:r>
            <a:r>
              <a:rPr lang="pt-BR" sz="3000" b="1" dirty="0"/>
              <a:t>Histogram of K=5000 </a:t>
            </a:r>
            <a:r>
              <a:rPr lang="pt-BR" sz="3600" b="1" dirty="0">
                <a:solidFill>
                  <a:srgbClr val="0070C0"/>
                </a:solidFill>
              </a:rPr>
              <a:t>means </a:t>
            </a:r>
            <a:r>
              <a:rPr lang="pt-BR" sz="3600" b="1" dirty="0"/>
              <a:t>mr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accent3">
                    <a:lumMod val="75000"/>
                  </a:schemeClr>
                </a:solidFill>
              </a:rPr>
              <a:t>A. Pivotal method </a:t>
            </a:r>
          </a:p>
          <a:p>
            <a:pPr marL="0" indent="0">
              <a:buNone/>
            </a:pPr>
            <a:r>
              <a:rPr lang="pt-BR" sz="3000" b="1" dirty="0">
                <a:solidFill>
                  <a:srgbClr val="C00000"/>
                </a:solidFill>
              </a:rPr>
              <a:t>    (95% confidence)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Assume mr be Gaussian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mmr</a:t>
            </a:r>
            <a:r>
              <a:rPr lang="en-US" b="1" dirty="0"/>
              <a:t>=mean(</a:t>
            </a:r>
            <a:r>
              <a:rPr lang="en-US" b="1" dirty="0" err="1"/>
              <a:t>mr</a:t>
            </a:r>
            <a:r>
              <a:rPr lang="en-US" b="1" dirty="0"/>
              <a:t>); % 5.8444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smr</a:t>
            </a:r>
            <a:r>
              <a:rPr lang="en-US" b="1" dirty="0"/>
              <a:t>=</a:t>
            </a:r>
            <a:r>
              <a:rPr lang="en-US" b="1" dirty="0" err="1"/>
              <a:t>std</a:t>
            </a:r>
            <a:r>
              <a:rPr lang="en-US" b="1" dirty="0"/>
              <a:t>(</a:t>
            </a:r>
            <a:r>
              <a:rPr lang="en-US" b="1" dirty="0" err="1"/>
              <a:t>mr</a:t>
            </a:r>
            <a:r>
              <a:rPr lang="en-US" b="1" dirty="0"/>
              <a:t>); %   0.0675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lbp</a:t>
            </a:r>
            <a:r>
              <a:rPr lang="en-US" b="1" dirty="0"/>
              <a:t>=mmr-1.96*</a:t>
            </a:r>
            <a:r>
              <a:rPr lang="en-US" b="1" dirty="0" err="1"/>
              <a:t>smr</a:t>
            </a:r>
            <a:r>
              <a:rPr lang="en-US" b="1" dirty="0"/>
              <a:t>; %  5.7121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rbp</a:t>
            </a:r>
            <a:r>
              <a:rPr lang="en-US" b="1" dirty="0"/>
              <a:t>=mmr+1.96*</a:t>
            </a:r>
            <a:r>
              <a:rPr lang="en-US" b="1" dirty="0" err="1"/>
              <a:t>smr</a:t>
            </a:r>
            <a:r>
              <a:rPr lang="en-US" b="1" dirty="0"/>
              <a:t>; % 5.9767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715084"/>
            <a:ext cx="2062361" cy="13589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15" y="2656885"/>
            <a:ext cx="3542750" cy="28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6" y="307065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Classic Statistics</a:t>
            </a:r>
            <a:r>
              <a:rPr lang="ru-RU" b="1" dirty="0"/>
              <a:t>: </a:t>
            </a:r>
            <a:r>
              <a:rPr lang="en-US" b="1" dirty="0"/>
              <a:t>Center</a:t>
            </a:r>
            <a:r>
              <a:rPr lang="ru-RU" b="1" dirty="0"/>
              <a:t>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08720"/>
            <a:ext cx="9070848" cy="59492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 </a:t>
            </a: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3600" dirty="0"/>
              <a:t>  </a:t>
            </a:r>
            <a:endParaRPr lang="ru-RU" sz="3600" dirty="0"/>
          </a:p>
          <a:p>
            <a:pPr marL="82296" indent="0">
              <a:buNone/>
            </a:pPr>
            <a:r>
              <a:rPr lang="en-US" sz="3600" b="1" dirty="0"/>
              <a:t>Probabilistic view</a:t>
            </a:r>
            <a:r>
              <a:rPr lang="ru-RU" sz="3600" dirty="0"/>
              <a:t>: </a:t>
            </a:r>
            <a:r>
              <a:rPr lang="en-US" sz="3600" dirty="0"/>
              <a:t>observed</a:t>
            </a:r>
            <a:r>
              <a:rPr lang="ru-RU" sz="3600" dirty="0"/>
              <a:t> </a:t>
            </a:r>
            <a:r>
              <a:rPr lang="en-US" sz="3600" i="1" dirty="0"/>
              <a:t>N</a:t>
            </a:r>
            <a:r>
              <a:rPr lang="en-US" sz="3600" dirty="0"/>
              <a:t> values</a:t>
            </a:r>
            <a:r>
              <a:rPr lang="ru-RU" sz="3600" dirty="0"/>
              <a:t> </a:t>
            </a:r>
            <a:r>
              <a:rPr lang="en-US" sz="3600" dirty="0"/>
              <a:t>of feature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x=(x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3600" dirty="0"/>
              <a:t> set of </a:t>
            </a:r>
            <a:r>
              <a:rPr lang="en-US" sz="3600" i="1" dirty="0"/>
              <a:t>N</a:t>
            </a:r>
            <a:r>
              <a:rPr lang="en-US" sz="3600" dirty="0"/>
              <a:t> independent</a:t>
            </a:r>
            <a:r>
              <a:rPr lang="ru-RU" sz="3600" dirty="0"/>
              <a:t> </a:t>
            </a:r>
            <a:r>
              <a:rPr lang="en-US" sz="3600" dirty="0"/>
              <a:t>random variables with the same density function </a:t>
            </a:r>
            <a:r>
              <a:rPr lang="en-US" sz="3600" i="1" dirty="0"/>
              <a:t>f(x)</a:t>
            </a:r>
            <a:r>
              <a:rPr lang="en-US" sz="3600" dirty="0"/>
              <a:t>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7114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4116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1643581"/>
            <a:ext cx="6192688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ru-RU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00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 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980728"/>
            <a:ext cx="9036496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Feature x=iris(:,1);  = 5.8433,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 </a:t>
            </a:r>
            <a:r>
              <a:rPr lang="pt-BR" sz="3000" b="1" dirty="0"/>
              <a:t>Histogram of K=5000 </a:t>
            </a:r>
            <a:r>
              <a:rPr lang="pt-BR" sz="3600" b="1" dirty="0">
                <a:solidFill>
                  <a:srgbClr val="0070C0"/>
                </a:solidFill>
              </a:rPr>
              <a:t>means </a:t>
            </a:r>
            <a:r>
              <a:rPr lang="pt-BR" sz="3600" b="1" dirty="0"/>
              <a:t>mr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B. Non-pivotal method</a:t>
            </a:r>
            <a:r>
              <a:rPr lang="pt-BR" sz="30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000" b="1" dirty="0">
                <a:solidFill>
                  <a:srgbClr val="C00000"/>
                </a:solidFill>
              </a:rPr>
              <a:t>    (95% confidence)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No assumptions, just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Take 2.5% and 97.5% percentiles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as the boundaries</a:t>
            </a:r>
          </a:p>
          <a:p>
            <a:pPr marL="0" indent="0">
              <a:buNone/>
            </a:pPr>
            <a:r>
              <a:rPr lang="pt-BR" b="1" dirty="0"/>
              <a:t>1% of 5000 is 50; </a:t>
            </a:r>
          </a:p>
          <a:p>
            <a:pPr marL="0" indent="0">
              <a:buNone/>
            </a:pPr>
            <a:r>
              <a:rPr lang="pt-BR" b="1" dirty="0"/>
              <a:t>2.5% is 125; 97.5% is 4875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somr</a:t>
            </a:r>
            <a:r>
              <a:rPr lang="en-US" b="1" dirty="0"/>
              <a:t>=sort(</a:t>
            </a:r>
            <a:r>
              <a:rPr lang="en-US" b="1" dirty="0" err="1"/>
              <a:t>mr</a:t>
            </a:r>
            <a:r>
              <a:rPr lang="en-US" b="1" dirty="0"/>
              <a:t>); % sorting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lbn</a:t>
            </a:r>
            <a:r>
              <a:rPr lang="en-US" b="1" dirty="0"/>
              <a:t>=</a:t>
            </a:r>
            <a:r>
              <a:rPr lang="en-US" b="1" dirty="0" err="1"/>
              <a:t>somr</a:t>
            </a:r>
            <a:r>
              <a:rPr lang="en-US" b="1" dirty="0"/>
              <a:t>(126); %    5.7120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rbn</a:t>
            </a:r>
            <a:r>
              <a:rPr lang="en-US" b="1" dirty="0"/>
              <a:t>=</a:t>
            </a:r>
            <a:r>
              <a:rPr lang="en-US" b="1" dirty="0" err="1"/>
              <a:t>somr</a:t>
            </a:r>
            <a:r>
              <a:rPr lang="en-US" b="1" dirty="0"/>
              <a:t>(4875); % 5.9773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10" y="534239"/>
            <a:ext cx="1877779" cy="12373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492898"/>
            <a:ext cx="3902790" cy="3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7312" y="260648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Computational validation of Mean using bootstrap 5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23476" y="980728"/>
            <a:ext cx="9044524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Consider a feature, say x=iris(:,1)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Its mean    = 5.8433,  </a:t>
            </a:r>
            <a:r>
              <a:rPr lang="en-US" sz="2400" b="1" dirty="0" err="1"/>
              <a:t>std</a:t>
            </a:r>
            <a:r>
              <a:rPr lang="en-US" sz="2400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with confidence 95%?</a:t>
            </a:r>
          </a:p>
          <a:p>
            <a:pPr marL="0" indent="0">
              <a:buNone/>
            </a:pPr>
            <a:r>
              <a:rPr lang="en-US" b="1" dirty="0"/>
              <a:t>         Three different methods –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en-US" b="1" dirty="0"/>
              <a:t> must be within :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[5.7108, 5.9759] </a:t>
            </a:r>
            <a:r>
              <a:rPr lang="en-US" b="1" dirty="0">
                <a:solidFill>
                  <a:srgbClr val="C00000"/>
                </a:solidFill>
              </a:rPr>
              <a:t>(under Gaussian assumption)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[5.7121, 5.9767] </a:t>
            </a:r>
            <a:r>
              <a:rPr lang="en-US" b="1" dirty="0">
                <a:solidFill>
                  <a:srgbClr val="C00000"/>
                </a:solidFill>
              </a:rPr>
              <a:t>(Bootstrap pivotal)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[5.7120, 5.9773] </a:t>
            </a:r>
            <a:r>
              <a:rPr lang="en-US" b="1" dirty="0">
                <a:solidFill>
                  <a:srgbClr val="C00000"/>
                </a:solidFill>
              </a:rPr>
              <a:t>(Bootstrap non-pivotal)</a:t>
            </a:r>
          </a:p>
          <a:p>
            <a:pPr marL="0" indent="0">
              <a:buNone/>
            </a:pPr>
            <a:r>
              <a:rPr lang="en-US" b="1" dirty="0"/>
              <a:t>          with 95% confidence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Very much similar…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20" y="908722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260648"/>
            <a:ext cx="7786112" cy="88235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means using Bootstrap,1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111" y="1028733"/>
            <a:ext cx="10058400" cy="5760640"/>
          </a:xfrm>
        </p:spPr>
        <p:txBody>
          <a:bodyPr>
            <a:normAutofit/>
          </a:bodyPr>
          <a:lstStyle/>
          <a:p>
            <a:r>
              <a:rPr lang="en-US" sz="2800" dirty="0"/>
              <a:t>Compare </a:t>
            </a:r>
            <a:r>
              <a:rPr lang="en-US" sz="2800" b="1" dirty="0"/>
              <a:t>mean </a:t>
            </a:r>
            <a:r>
              <a:rPr lang="en-US" sz="2800" dirty="0"/>
              <a:t>Sepal lengths in Taxa 2 and 3: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sz="2400" dirty="0"/>
              <a:t>Bootstrap distributions of K trial means in T2 and in T3</a:t>
            </a:r>
          </a:p>
          <a:p>
            <a:pPr lvl="1"/>
            <a:r>
              <a:rPr lang="en-US" sz="2400" dirty="0"/>
              <a:t>Differences D=Mean(T2)</a:t>
            </a:r>
            <a:r>
              <a:rPr lang="en-US" sz="2400" dirty="0">
                <a:sym typeface="Symbol"/>
              </a:rPr>
              <a:t></a:t>
            </a:r>
            <a:r>
              <a:rPr lang="en-US" sz="2400" dirty="0"/>
              <a:t>Mean(T3)  over all K trials</a:t>
            </a:r>
          </a:p>
          <a:p>
            <a:pPr lvl="1"/>
            <a:r>
              <a:rPr lang="en-US" sz="2400" dirty="0"/>
              <a:t>95% confidence interval A for D</a:t>
            </a:r>
          </a:p>
          <a:p>
            <a:pPr lvl="1"/>
            <a:r>
              <a:rPr lang="en-US" sz="2400" dirty="0"/>
              <a:t>Checking whether zero is in A or not. If not, one Mean is greater than the other.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6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152" y="404664"/>
            <a:ext cx="8891336" cy="3600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means using Bootstrap,1I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3972" y="1052736"/>
            <a:ext cx="8997696" cy="5544616"/>
          </a:xfrm>
        </p:spPr>
        <p:txBody>
          <a:bodyPr>
            <a:normAutofit/>
          </a:bodyPr>
          <a:lstStyle/>
          <a:p>
            <a:r>
              <a:rPr lang="en-US" dirty="0"/>
              <a:t>Compare mean Sepal length in Taxa 2, 3,  All set:</a:t>
            </a:r>
          </a:p>
          <a:p>
            <a:pPr marL="82296" indent="0">
              <a:buNone/>
            </a:pPr>
            <a:r>
              <a:rPr lang="pt-BR" sz="2400" dirty="0"/>
              <a:t>&gt;&gt; n=150;m=5000;r=ceil(n*rand(n,m));</a:t>
            </a:r>
          </a:p>
          <a:p>
            <a:pPr marL="82296" indent="0">
              <a:buNone/>
            </a:pPr>
            <a:r>
              <a:rPr lang="pt-BR" sz="2400" dirty="0"/>
              <a:t>&gt;&gt; x=iris(:,1); xr=x(r); mr=mean(xr);%All set</a:t>
            </a:r>
          </a:p>
          <a:p>
            <a:pPr marL="82296" indent="0">
              <a:buNone/>
            </a:pPr>
            <a:r>
              <a:rPr lang="pt-BR" sz="3600" dirty="0"/>
              <a:t>In Taxa  t{2} and t{3}:</a:t>
            </a:r>
          </a:p>
          <a:p>
            <a:pPr marL="82296" indent="0">
              <a:buNone/>
            </a:pPr>
            <a:r>
              <a:rPr lang="en-US" sz="2600" dirty="0"/>
              <a:t>&gt;&gt; for k=1:5000; y=r(:,k); p=</a:t>
            </a:r>
            <a:r>
              <a:rPr lang="en-US" sz="2600" dirty="0" err="1"/>
              <a:t>ismember</a:t>
            </a:r>
            <a:r>
              <a:rPr lang="en-US" sz="2600" dirty="0"/>
              <a:t>(</a:t>
            </a:r>
            <a:r>
              <a:rPr lang="en-US" sz="2600" dirty="0" err="1"/>
              <a:t>y,t</a:t>
            </a:r>
            <a:r>
              <a:rPr lang="en-US" sz="2600" dirty="0"/>
              <a:t>{2}); n2=sum(p);y2=sum(p.*x(y));m2(k)=y2/n2;end</a:t>
            </a:r>
          </a:p>
          <a:p>
            <a:pPr marL="82296" indent="0">
              <a:buNone/>
            </a:pPr>
            <a:r>
              <a:rPr lang="en-US" sz="2600" dirty="0"/>
              <a:t>&gt;&gt; for k=1:5000; y=r(:,k); p=</a:t>
            </a:r>
            <a:r>
              <a:rPr lang="en-US" sz="2600" dirty="0" err="1"/>
              <a:t>ismember</a:t>
            </a:r>
            <a:r>
              <a:rPr lang="en-US" sz="2600" dirty="0"/>
              <a:t>(</a:t>
            </a:r>
            <a:r>
              <a:rPr lang="en-US" sz="2600" dirty="0" err="1"/>
              <a:t>y,t</a:t>
            </a:r>
            <a:r>
              <a:rPr lang="en-US" sz="2600" dirty="0"/>
              <a:t>{3}); n3=sum(p); y3=sum(p.*x(y));m3(k)=y3/n3;end</a:t>
            </a:r>
          </a:p>
          <a:p>
            <a:pPr marL="82296" indent="0"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mr</a:t>
            </a:r>
            <a:r>
              <a:rPr lang="en-US" sz="3600" b="1" dirty="0">
                <a:solidFill>
                  <a:srgbClr val="C00000"/>
                </a:solidFill>
              </a:rPr>
              <a:t>, m2, m3 – </a:t>
            </a:r>
            <a:r>
              <a:rPr lang="en-US" b="1" dirty="0">
                <a:solidFill>
                  <a:srgbClr val="C00000"/>
                </a:solidFill>
              </a:rPr>
              <a:t>5000-strong bootstrap means</a:t>
            </a:r>
          </a:p>
          <a:p>
            <a:pPr marL="82296" indent="0">
              <a:buNone/>
            </a:pP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9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152" y="0"/>
            <a:ext cx="8396528" cy="1052736"/>
          </a:xfrm>
        </p:spPr>
        <p:txBody>
          <a:bodyPr>
            <a:normAutofit/>
          </a:bodyPr>
          <a:lstStyle/>
          <a:p>
            <a:r>
              <a:rPr lang="en-US" dirty="0"/>
              <a:t>Comparing means using </a:t>
            </a:r>
            <a:r>
              <a:rPr lang="en-US" dirty="0" err="1"/>
              <a:t>Bootstrap,III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2312" y="745972"/>
            <a:ext cx="8496941" cy="4578652"/>
          </a:xfrm>
        </p:spPr>
        <p:txBody>
          <a:bodyPr>
            <a:normAutofit/>
          </a:bodyPr>
          <a:lstStyle/>
          <a:p>
            <a:r>
              <a:rPr lang="en-US" dirty="0"/>
              <a:t>Compare mean Sepal length in Taxa 2, 3,  All set:</a:t>
            </a:r>
          </a:p>
          <a:p>
            <a:pPr marL="82296" indent="0">
              <a:buNone/>
            </a:pPr>
            <a:r>
              <a:rPr lang="en-US" sz="2800" dirty="0"/>
              <a:t>   m2-mr         m3-mr         m2 -m3 </a:t>
            </a:r>
          </a:p>
          <a:p>
            <a:pPr marL="82296" indent="0">
              <a:buNone/>
            </a:pPr>
            <a:r>
              <a:rPr lang="en-US" sz="3600" dirty="0"/>
              <a:t>bootstrap mean differences</a:t>
            </a:r>
          </a:p>
          <a:p>
            <a:pPr marL="82296" indent="0">
              <a:buNone/>
            </a:pP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FFC7A-FE7A-4719-BC79-218C4A18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48" y="2404522"/>
            <a:ext cx="6429009" cy="2920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A23AD-86E4-93E3-8FE6-EE4DC3945271}"/>
              </a:ext>
            </a:extLst>
          </p:cNvPr>
          <p:cNvSpPr txBox="1"/>
          <p:nvPr/>
        </p:nvSpPr>
        <p:spPr>
          <a:xfrm>
            <a:off x="531812" y="5324624"/>
            <a:ext cx="1136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Вывод: Принимаем гипотезу </a:t>
            </a:r>
            <a:r>
              <a:rPr lang="en-US" sz="2400" dirty="0"/>
              <a:t>m2</a:t>
            </a:r>
            <a:r>
              <a:rPr lang="ru-RU" sz="2400" dirty="0"/>
              <a:t>= </a:t>
            </a:r>
            <a:r>
              <a:rPr lang="en-US" sz="2400" dirty="0" err="1"/>
              <a:t>mr</a:t>
            </a:r>
            <a:r>
              <a:rPr lang="ru-RU" sz="2400" dirty="0"/>
              <a:t>. </a:t>
            </a:r>
            <a:endParaRPr lang="en-US" sz="2400" dirty="0"/>
          </a:p>
          <a:p>
            <a:r>
              <a:rPr lang="ru-RU" sz="2400" dirty="0"/>
              <a:t>Отвергаем</a:t>
            </a:r>
            <a:r>
              <a:rPr lang="en-US" sz="2400" dirty="0"/>
              <a:t>  </a:t>
            </a:r>
            <a:r>
              <a:rPr lang="ru-RU" sz="2400" dirty="0"/>
              <a:t>гипотезы, что</a:t>
            </a:r>
            <a:r>
              <a:rPr lang="en-US" sz="2400" dirty="0"/>
              <a:t>  m3</a:t>
            </a:r>
            <a:r>
              <a:rPr lang="ru-RU" sz="2400" dirty="0"/>
              <a:t>=</a:t>
            </a:r>
            <a:r>
              <a:rPr lang="en-US" sz="2400" dirty="0" err="1"/>
              <a:t>mr</a:t>
            </a:r>
            <a:r>
              <a:rPr lang="ru-RU" sz="2400" dirty="0"/>
              <a:t> и</a:t>
            </a:r>
            <a:r>
              <a:rPr lang="en-US" sz="2400" dirty="0"/>
              <a:t> m2</a:t>
            </a:r>
            <a:r>
              <a:rPr lang="ru-RU" sz="2400" dirty="0"/>
              <a:t>=</a:t>
            </a:r>
            <a:r>
              <a:rPr lang="en-US" sz="2400" dirty="0"/>
              <a:t>m3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Очевидно, </a:t>
            </a:r>
            <a:r>
              <a:rPr lang="en-US" sz="2400" dirty="0"/>
              <a:t>m2&gt;m3 , m3 &gt; </a:t>
            </a:r>
            <a:r>
              <a:rPr lang="en-US" sz="2400" dirty="0" err="1"/>
              <a:t>mr.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180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C122-EC53-4290-B53B-01DE8227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74638"/>
            <a:ext cx="8466144" cy="850106"/>
          </a:xfrm>
        </p:spPr>
        <p:txBody>
          <a:bodyPr>
            <a:normAutofit/>
          </a:bodyPr>
          <a:lstStyle/>
          <a:p>
            <a:r>
              <a:rPr lang="ru-RU" dirty="0"/>
              <a:t> Домашнее задание</a:t>
            </a:r>
            <a:r>
              <a:rPr lang="en-US" dirty="0"/>
              <a:t> 5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Бутстрэп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3CF8-5E12-4A8F-BD45-DD5BC7D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312" y="1052736"/>
            <a:ext cx="8860536" cy="5805264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sz="2400" dirty="0">
                <a:solidFill>
                  <a:schemeClr val="tx1"/>
                </a:solidFill>
              </a:rPr>
              <a:t>Для одного из полученных по методу к-средних разбиений и одного из признаков: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ru-RU" sz="2400" dirty="0">
                <a:solidFill>
                  <a:schemeClr val="tx1"/>
                </a:solidFill>
              </a:rPr>
              <a:t>Найдите </a:t>
            </a:r>
            <a:r>
              <a:rPr lang="en-US" sz="2400" dirty="0">
                <a:solidFill>
                  <a:schemeClr val="tx1"/>
                </a:solidFill>
              </a:rPr>
              <a:t>95% </a:t>
            </a:r>
            <a:r>
              <a:rPr lang="ru-RU" sz="2400" dirty="0">
                <a:solidFill>
                  <a:schemeClr val="tx1"/>
                </a:solidFill>
              </a:rPr>
              <a:t>доверительный интервал  для среднего значения признака на всем множестве объектов, используя бутстрэп.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ru-RU" sz="2400" dirty="0">
                <a:solidFill>
                  <a:schemeClr val="tx1"/>
                </a:solidFill>
              </a:rPr>
              <a:t>Сравните средние по признаку в двух кластерах, используя бутстрэп.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ru-RU" sz="2400" dirty="0">
                <a:solidFill>
                  <a:schemeClr val="tx1"/>
                </a:solidFill>
              </a:rPr>
              <a:t>Для того из кластеров, среднее по которому – ближайшее к общему среднему, проведите  сравнение общего среднего с средним </a:t>
            </a:r>
            <a:r>
              <a:rPr lang="ru-RU" sz="2400">
                <a:solidFill>
                  <a:schemeClr val="tx1"/>
                </a:solidFill>
              </a:rPr>
              <a:t>внутри кластера</a:t>
            </a:r>
            <a:r>
              <a:rPr lang="ru-RU" sz="2400" dirty="0">
                <a:solidFill>
                  <a:schemeClr val="tx1"/>
                </a:solidFill>
              </a:rPr>
              <a:t>, используя бутстрэп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Примечание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каждое применение бутстрэпа должно быть обоими методами, с опорой и без. Не забывайте комментировать результаты.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EB023-D8F2-405C-980E-0CA78C4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6D903-AE7A-44C4-9704-746CCC8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6" y="307065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Classic Statistics</a:t>
            </a:r>
            <a:r>
              <a:rPr lang="ru-RU" b="1" dirty="0"/>
              <a:t>: </a:t>
            </a:r>
            <a:r>
              <a:rPr lang="en-US" b="1" dirty="0"/>
              <a:t>Center</a:t>
            </a:r>
            <a:r>
              <a:rPr lang="ru-RU" b="1" dirty="0"/>
              <a:t>,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908720"/>
                <a:ext cx="9070848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ru-RU" sz="2400" dirty="0"/>
              </a:p>
              <a:p>
                <a:pPr marL="82296" indent="0">
                  <a:buNone/>
                </a:pPr>
                <a:r>
                  <a:rPr lang="en-US" sz="2400" dirty="0"/>
                  <a:t>Mathematical Expectation of a random variable</a:t>
                </a:r>
                <a:endParaRPr lang="ru-RU" sz="2400" i="1" dirty="0">
                  <a:sym typeface="Symbol" panose="05050102010706020507" pitchFamily="18" charset="2"/>
                </a:endParaRPr>
              </a:p>
              <a:p>
                <a:pPr marL="82296" indent="0">
                  <a:buNone/>
                </a:pPr>
                <a:r>
                  <a:rPr lang="ru-RU" sz="2400" i="1" dirty="0">
                    <a:sym typeface="Symbol" panose="05050102010706020507" pitchFamily="18" charset="2"/>
                  </a:rPr>
                  <a:t>                        </a:t>
                </a:r>
                <a:r>
                  <a:rPr lang="en-US" sz="2400" i="1" dirty="0">
                    <a:sym typeface="Symbol" panose="05050102010706020507" pitchFamily="18" charset="2"/>
                  </a:rPr>
                  <a:t> </a:t>
                </a:r>
                <a:r>
                  <a:rPr lang="ru-RU" sz="2400" i="1" dirty="0">
                    <a:sym typeface="Symbol" panose="05050102010706020507" pitchFamily="18" charset="2"/>
                  </a:rPr>
                  <a:t>=</a:t>
                </a:r>
                <a:r>
                  <a:rPr lang="en-US" sz="2400" i="1" dirty="0">
                    <a:sym typeface="Symbol" panose="05050102010706020507" pitchFamily="18" charset="2"/>
                  </a:rPr>
                  <a:t>ME(f) </a:t>
                </a:r>
                <a:r>
                  <a:rPr lang="en-US" sz="24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400" dirty="0"/>
                  <a:t>; </a:t>
                </a:r>
                <a:endParaRPr lang="ru-RU" sz="2400" dirty="0"/>
              </a:p>
              <a:p>
                <a:pPr marL="82296" indent="0">
                  <a:buNone/>
                </a:pPr>
                <a:r>
                  <a:rPr lang="en-US" sz="2400" dirty="0"/>
                  <a:t>Variance </a:t>
                </a:r>
                <a:r>
                  <a:rPr 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sz="2400" i="1" baseline="30000" dirty="0">
                    <a:sym typeface="Symbol" panose="05050102010706020507" pitchFamily="18" charset="2"/>
                  </a:rPr>
                  <a:t>2</a:t>
                </a:r>
                <a:r>
                  <a:rPr lang="ru-RU" sz="2400" dirty="0">
                    <a:sym typeface="Symbol" panose="05050102010706020507" pitchFamily="18" charset="2"/>
                  </a:rPr>
                  <a:t>,    </a:t>
                </a:r>
                <a:r>
                  <a:rPr lang="en-US" sz="2400" i="1" dirty="0"/>
                  <a:t>ME</a:t>
                </a:r>
                <a:r>
                  <a:rPr lang="en-US" sz="2400" dirty="0"/>
                  <a:t>([</a:t>
                </a:r>
                <a:r>
                  <a:rPr lang="en-US" sz="2400" i="1" dirty="0"/>
                  <a:t>f(x)</a:t>
                </a:r>
                <a:r>
                  <a:rPr lang="en-US" sz="2400" dirty="0"/>
                  <a:t>-</a:t>
                </a:r>
                <a:r>
                  <a:rPr lang="en-US" sz="2400" i="1" dirty="0"/>
                  <a:t>ME(f)</a:t>
                </a:r>
                <a:r>
                  <a:rPr lang="en-US" sz="2400" dirty="0"/>
                  <a:t>]</a:t>
                </a:r>
                <a:r>
                  <a:rPr lang="en-US" sz="2400" i="1" baseline="30000" dirty="0"/>
                  <a:t>2</a:t>
                </a:r>
                <a:r>
                  <a:rPr lang="en-US" sz="2400" dirty="0"/>
                  <a:t>).</a:t>
                </a:r>
                <a:endParaRPr lang="ru-RU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[Alas,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density of the summary variable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/>
                  <a:t>+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</a:rPr>
                  <a:t> is not </a:t>
                </a:r>
                <a:r>
                  <a:rPr lang="en-US" sz="2400" i="1" dirty="0"/>
                  <a:t>2f(x)</a:t>
                </a:r>
                <a:r>
                  <a:rPr lang="ru-RU" sz="2400" i="1" dirty="0"/>
                  <a:t>, </a:t>
                </a:r>
                <a:r>
                  <a:rPr lang="en-US" sz="2400" i="1" dirty="0"/>
                  <a:t>but rather more complex </a:t>
                </a:r>
                <a:r>
                  <a:rPr lang="en-US" sz="2400" b="1" i="1" dirty="0"/>
                  <a:t>convolution</a:t>
                </a:r>
                <a:r>
                  <a:rPr lang="en-US" sz="2400" i="1" dirty="0"/>
                  <a:t> of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i="1" dirty="0"/>
                  <a:t>f(x)</a:t>
                </a:r>
                <a:r>
                  <a:rPr lang="en-US" sz="2400" dirty="0">
                    <a:solidFill>
                      <a:srgbClr val="0070C0"/>
                    </a:solidFill>
                  </a:rPr>
                  <a:t> with itself]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908720"/>
                <a:ext cx="9070848" cy="5949280"/>
              </a:xfrm>
              <a:blipFill>
                <a:blip r:embed="rId2"/>
                <a:stretch>
                  <a:fillRect l="-470" t="-205" r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7114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4116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ru-RU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7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6" y="307065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Classic Statistics</a:t>
            </a:r>
            <a:r>
              <a:rPr lang="ru-RU" b="1" dirty="0"/>
              <a:t>: </a:t>
            </a:r>
            <a:r>
              <a:rPr lang="en-US" b="1" dirty="0"/>
              <a:t>Center</a:t>
            </a:r>
            <a:r>
              <a:rPr lang="ru-RU" b="1" dirty="0"/>
              <a:t>,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908720"/>
                <a:ext cx="9070848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dirty="0"/>
                  <a:t>Mathematical Expectation of a random variable</a:t>
                </a:r>
                <a:endParaRPr lang="ru-RU" i="1" dirty="0">
                  <a:sym typeface="Symbol" panose="05050102010706020507" pitchFamily="18" charset="2"/>
                </a:endParaRPr>
              </a:p>
              <a:p>
                <a:pPr marL="82296" indent="0">
                  <a:buNone/>
                </a:pPr>
                <a:r>
                  <a:rPr lang="ru-RU" i="1" dirty="0">
                    <a:sym typeface="Symbol" panose="05050102010706020507" pitchFamily="18" charset="2"/>
                  </a:rPr>
                  <a:t>                                          </a:t>
                </a:r>
                <a:r>
                  <a:rPr lang="en-US" i="1" dirty="0">
                    <a:sym typeface="Symbol" panose="05050102010706020507" pitchFamily="18" charset="2"/>
                  </a:rPr>
                  <a:t> </a:t>
                </a:r>
                <a:r>
                  <a:rPr lang="ru-RU" i="1" dirty="0">
                    <a:sym typeface="Symbol" panose="05050102010706020507" pitchFamily="18" charset="2"/>
                  </a:rPr>
                  <a:t>=</a:t>
                </a:r>
                <a:r>
                  <a:rPr lang="en-US" i="1" dirty="0">
                    <a:sym typeface="Symbol" panose="05050102010706020507" pitchFamily="18" charset="2"/>
                  </a:rPr>
                  <a:t>ME(f) 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dirty="0"/>
                  <a:t>; </a:t>
                </a:r>
                <a:endParaRPr lang="ru-RU" dirty="0"/>
              </a:p>
              <a:p>
                <a:pPr marL="82296" indent="0">
                  <a:buNone/>
                </a:pPr>
                <a:r>
                  <a:rPr lang="en-US" dirty="0"/>
                  <a:t>Variance </a:t>
                </a:r>
                <a:r>
                  <a:rPr lang="en-US" i="1" dirty="0">
                    <a:sym typeface="Symbol" panose="05050102010706020507" pitchFamily="18" charset="2"/>
                  </a:rPr>
                  <a:t></a:t>
                </a:r>
                <a:r>
                  <a:rPr lang="en-US" i="1" baseline="30000" dirty="0">
                    <a:sym typeface="Symbol" panose="05050102010706020507" pitchFamily="18" charset="2"/>
                  </a:rPr>
                  <a:t>2</a:t>
                </a:r>
                <a:r>
                  <a:rPr lang="ru-RU" dirty="0">
                    <a:sym typeface="Symbol" panose="05050102010706020507" pitchFamily="18" charset="2"/>
                  </a:rPr>
                  <a:t>,    </a:t>
                </a:r>
                <a:r>
                  <a:rPr lang="en-US" i="1" dirty="0"/>
                  <a:t>ME</a:t>
                </a:r>
                <a:r>
                  <a:rPr lang="en-US" dirty="0"/>
                  <a:t>([</a:t>
                </a:r>
                <a:r>
                  <a:rPr lang="en-US" i="1" dirty="0"/>
                  <a:t>f(x)</a:t>
                </a:r>
                <a:r>
                  <a:rPr lang="en-US" dirty="0"/>
                  <a:t>-</a:t>
                </a:r>
                <a:r>
                  <a:rPr lang="en-US" i="1" dirty="0"/>
                  <a:t>ME(f)</a:t>
                </a:r>
                <a:r>
                  <a:rPr lang="en-US" dirty="0"/>
                  <a:t>]</a:t>
                </a:r>
                <a:r>
                  <a:rPr lang="en-US" i="1" baseline="30000" dirty="0"/>
                  <a:t>2</a:t>
                </a:r>
                <a:r>
                  <a:rPr lang="en-US" dirty="0"/>
                  <a:t>).</a:t>
                </a:r>
              </a:p>
              <a:p>
                <a:pPr marL="82296" indent="0">
                  <a:buNone/>
                </a:pPr>
                <a:endParaRPr lang="ru-RU" dirty="0">
                  <a:solidFill>
                    <a:srgbClr val="0070C0"/>
                  </a:solidFill>
                </a:endParaRPr>
              </a:p>
              <a:p>
                <a:pPr marL="82296" indent="0">
                  <a:buNone/>
                </a:pPr>
                <a:r>
                  <a:rPr lang="en-US" sz="3600" dirty="0"/>
                  <a:t>Relation to DA</a:t>
                </a:r>
                <a:r>
                  <a:rPr lang="ru-RU" sz="3600" dirty="0"/>
                  <a:t>:</a:t>
                </a:r>
                <a:r>
                  <a:rPr lang="ru-RU" sz="3600" dirty="0">
                    <a:solidFill>
                      <a:srgbClr val="0070C0"/>
                    </a:solidFill>
                  </a:rPr>
                  <a:t> </a:t>
                </a:r>
                <a:r>
                  <a:rPr lang="en-US" sz="3600" dirty="0">
                    <a:solidFill>
                      <a:srgbClr val="0070C0"/>
                    </a:solidFill>
                  </a:rPr>
                  <a:t>the average</a:t>
                </a:r>
                <a:r>
                  <a:rPr lang="ru-RU" sz="3600" dirty="0">
                    <a:solidFill>
                      <a:srgbClr val="0070C0"/>
                    </a:solidFill>
                  </a:rPr>
                  <a:t>             </a:t>
                </a:r>
              </a:p>
              <a:p>
                <a:pPr marL="82296" indent="0">
                  <a:buNone/>
                </a:pPr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acc>
                    <m:r>
                      <a:rPr lang="ru-RU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:r>
                  <a:rPr lang="en-US" sz="3600" dirty="0"/>
                  <a:t>is unbiased estimate of</a:t>
                </a:r>
                <a:r>
                  <a:rPr lang="ru-RU" sz="3600" dirty="0"/>
                  <a:t> </a:t>
                </a:r>
                <a:r>
                  <a:rPr lang="en-US" sz="3600" i="1" dirty="0">
                    <a:sym typeface="Symbol" panose="05050102010706020507" pitchFamily="18" charset="2"/>
                  </a:rPr>
                  <a:t>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908720"/>
                <a:ext cx="9070848" cy="5949280"/>
              </a:xfrm>
              <a:blipFill>
                <a:blip r:embed="rId2"/>
                <a:stretch>
                  <a:fillRect l="-1075" t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7114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4116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ru-RU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15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6" y="307065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Classic Statistics</a:t>
            </a:r>
            <a:r>
              <a:rPr lang="ru-RU" b="1" dirty="0"/>
              <a:t>: </a:t>
            </a:r>
            <a:r>
              <a:rPr lang="en-US" b="1" dirty="0"/>
              <a:t>Center</a:t>
            </a:r>
            <a:r>
              <a:rPr lang="ru-RU" b="1" dirty="0"/>
              <a:t>, </a:t>
            </a:r>
            <a:r>
              <a:rPr lang="en-US" b="1" dirty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667544"/>
                <a:ext cx="10745788" cy="61904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ru-RU" sz="2400" dirty="0"/>
              </a:p>
              <a:p>
                <a:pPr marL="82296" indent="0">
                  <a:buNone/>
                </a:pPr>
                <a:r>
                  <a:rPr lang="en-US" dirty="0"/>
                  <a:t>Unidimensional data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=1,2,…,N)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/>
                  <a:t>N</a:t>
                </a:r>
                <a:r>
                  <a:rPr lang="en-US" dirty="0"/>
                  <a:t> independent random variables with the same density </a:t>
                </a:r>
                <a:r>
                  <a:rPr lang="en-US" i="1" dirty="0"/>
                  <a:t>f(x)</a:t>
                </a:r>
                <a:r>
                  <a:rPr lang="en-US" dirty="0"/>
                  <a:t>. </a:t>
                </a:r>
              </a:p>
              <a:p>
                <a:pPr marL="82296" indent="0">
                  <a:buNone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Central Limit Theorem:</a:t>
                </a:r>
              </a:p>
              <a:p>
                <a:pPr marL="82296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Density function of the sum </a:t>
                </a:r>
                <a:r>
                  <a:rPr lang="en-US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>
                    <a:solidFill>
                      <a:srgbClr val="0070C0"/>
                    </a:solidFill>
                  </a:rPr>
                  <a:t>+</a:t>
                </a:r>
                <a:r>
                  <a:rPr lang="en-US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8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0070C0"/>
                    </a:solidFill>
                  </a:rPr>
                  <a:t> +… +</a:t>
                </a:r>
                <a:r>
                  <a:rPr lang="en-US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</a:t>
                </a:r>
                <a:r>
                  <a:rPr lang="ru-RU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Gaussian density function with mathematical expectation </a:t>
                </a:r>
                <a:r>
                  <a:rPr lang="en-US" sz="2800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</a:t>
                </a:r>
                <a:r>
                  <a:rPr lang="en-US" sz="28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and variance </a:t>
                </a:r>
                <a:r>
                  <a:rPr lang="en-US" sz="2800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sz="2800" i="1" baseline="30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sz="28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at</a:t>
                </a:r>
                <a:r>
                  <a:rPr lang="ru-RU" sz="28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800" i="1" dirty="0"/>
                  <a:t>N</a:t>
                </a:r>
                <a:r>
                  <a:rPr lang="en-US" sz="2800" i="1" dirty="0">
                    <a:sym typeface="Symbol" panose="05050102010706020507" pitchFamily="18" charset="2"/>
                  </a:rPr>
                  <a:t></a:t>
                </a:r>
                <a:r>
                  <a:rPr lang="ru-RU" sz="2800" dirty="0">
                    <a:solidFill>
                      <a:schemeClr val="accent3">
                        <a:lumMod val="75000"/>
                      </a:schemeClr>
                    </a:solidFill>
                    <a:sym typeface="Symbol" panose="05050102010706020507" pitchFamily="18" charset="2"/>
                  </a:rPr>
                  <a:t>).</a:t>
                </a:r>
              </a:p>
              <a:p>
                <a:pPr marL="82296" indent="0">
                  <a:buNone/>
                </a:pPr>
                <a:r>
                  <a:rPr lang="en-US" sz="3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Density function of the average</a:t>
                </a:r>
                <a:r>
                  <a:rPr lang="en-US" sz="3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>
                    <a:solidFill>
                      <a:srgbClr val="0070C0"/>
                    </a:solidFill>
                  </a:rPr>
                  <a:t> =(</a:t>
                </a:r>
                <a:r>
                  <a:rPr 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000" dirty="0">
                    <a:solidFill>
                      <a:srgbClr val="0070C0"/>
                    </a:solidFill>
                  </a:rPr>
                  <a:t>+</a:t>
                </a:r>
                <a:r>
                  <a:rPr 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30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dirty="0">
                    <a:solidFill>
                      <a:srgbClr val="0070C0"/>
                    </a:solidFill>
                  </a:rPr>
                  <a:t> +… +</a:t>
                </a:r>
                <a:r>
                  <a:rPr lang="en-US" sz="3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0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solidFill>
                      <a:srgbClr val="0070C0"/>
                    </a:solidFill>
                  </a:rPr>
                  <a:t>)/</a:t>
                </a:r>
                <a:r>
                  <a:rPr lang="en-US" sz="3000" i="1" dirty="0">
                    <a:solidFill>
                      <a:srgbClr val="0070C0"/>
                    </a:solidFill>
                  </a:rPr>
                  <a:t>N</a:t>
                </a:r>
                <a:r>
                  <a:rPr lang="en-US" sz="3000" dirty="0">
                    <a:solidFill>
                      <a:srgbClr val="0070C0"/>
                    </a:solidFill>
                  </a:rPr>
                  <a:t> converges to a Gaussian with </a:t>
                </a:r>
                <a:r>
                  <a:rPr lang="en-US" sz="3000" i="1" dirty="0">
                    <a:solidFill>
                      <a:srgbClr val="0070C0"/>
                    </a:solidFill>
                  </a:rPr>
                  <a:t>ME</a:t>
                </a:r>
                <a:r>
                  <a:rPr lang="en-US" sz="3000" dirty="0">
                    <a:solidFill>
                      <a:srgbClr val="0070C0"/>
                    </a:solidFill>
                  </a:rPr>
                  <a:t>=</a:t>
                </a:r>
                <a:r>
                  <a:rPr lang="en-US" sz="3000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</a:t>
                </a:r>
                <a:r>
                  <a:rPr lang="en-US" sz="3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3000" dirty="0">
                    <a:solidFill>
                      <a:srgbClr val="0070C0"/>
                    </a:solidFill>
                  </a:rPr>
                  <a:t>and variance</a:t>
                </a:r>
                <a:r>
                  <a:rPr lang="ru-RU" sz="3000" dirty="0">
                    <a:solidFill>
                      <a:srgbClr val="0070C0"/>
                    </a:solidFill>
                  </a:rPr>
                  <a:t> </a:t>
                </a:r>
                <a:r>
                  <a:rPr lang="en-US" sz="3000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sz="3000" i="1" baseline="30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3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/</a:t>
                </a:r>
                <a:r>
                  <a:rPr lang="en-US" sz="3000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sz="3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.</a:t>
                </a:r>
                <a:endParaRPr lang="en-US" sz="3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667544"/>
                <a:ext cx="10745788" cy="6190456"/>
              </a:xfrm>
              <a:blipFill>
                <a:blip r:embed="rId2"/>
                <a:stretch>
                  <a:fillRect l="-624" t="-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7114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4116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326" y="1113434"/>
            <a:ext cx="4722205" cy="150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ru-RU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66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507288" cy="7920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Estimation of</a:t>
            </a:r>
            <a:r>
              <a:rPr lang="en-US" sz="3200" b="1" dirty="0"/>
              <a:t> center: </a:t>
            </a:r>
            <a:r>
              <a:rPr lang="en-US" sz="3200" dirty="0"/>
              <a:t>Probabilistic perspective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1268760"/>
            <a:ext cx="903649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Gaussian density function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sz="4000" b="1" i="1" dirty="0"/>
              <a:t>      p(x)=C exp[-(x-</a:t>
            </a:r>
            <a:r>
              <a:rPr lang="en-US" sz="4000" b="1" i="1" dirty="0">
                <a:sym typeface="Symbol" panose="05050102010706020507" pitchFamily="18" charset="2"/>
              </a:rPr>
              <a:t></a:t>
            </a:r>
            <a:r>
              <a:rPr lang="en-US" sz="4000" b="1" i="1" dirty="0"/>
              <a:t>)</a:t>
            </a:r>
            <a:r>
              <a:rPr lang="en-US" sz="4000" b="1" i="1" baseline="30000" dirty="0"/>
              <a:t>2</a:t>
            </a:r>
            <a:r>
              <a:rPr lang="en-US" sz="4000" b="1" i="1" dirty="0"/>
              <a:t>/2</a:t>
            </a:r>
            <a:r>
              <a:rPr lang="en-US" sz="4000" b="1" i="1" dirty="0">
                <a:sym typeface="Symbol"/>
              </a:rPr>
              <a:t></a:t>
            </a:r>
            <a:r>
              <a:rPr lang="en-US" sz="4000" b="1" i="1" baseline="30000" dirty="0"/>
              <a:t>2</a:t>
            </a:r>
            <a:r>
              <a:rPr lang="en-US" sz="4000" b="1" i="1" dirty="0"/>
              <a:t>]</a:t>
            </a:r>
          </a:p>
          <a:p>
            <a:pPr marL="0" indent="0">
              <a:buNone/>
            </a:pP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Картинки по запросу gaussia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52" y="3140969"/>
            <a:ext cx="8717848" cy="31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507288" cy="792088"/>
          </a:xfrm>
        </p:spPr>
        <p:txBody>
          <a:bodyPr>
            <a:normAutofit/>
          </a:bodyPr>
          <a:lstStyle/>
          <a:p>
            <a:r>
              <a:rPr lang="en-US" sz="3200" dirty="0"/>
              <a:t>What is</a:t>
            </a:r>
            <a:r>
              <a:rPr lang="en-US" sz="3200" b="1" dirty="0"/>
              <a:t> center: </a:t>
            </a:r>
            <a:r>
              <a:rPr lang="en-US" sz="3200" dirty="0"/>
              <a:t>Probabilistic perspective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31504" y="1268760"/>
                <a:ext cx="9036496" cy="55892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Estimates of parameters in the Gaussian density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</a:t>
                </a:r>
                <a:r>
                  <a:rPr lang="en-US" sz="4000" b="1" i="1" dirty="0"/>
                  <a:t>p(x)=</a:t>
                </a:r>
                <a:r>
                  <a:rPr lang="en-US" sz="4000" b="1" i="1" dirty="0" err="1"/>
                  <a:t>Cexp</a:t>
                </a:r>
                <a:r>
                  <a:rPr lang="en-US" sz="4000" b="1" i="1" dirty="0"/>
                  <a:t>[-(x-a)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/2</a:t>
                </a:r>
                <a:r>
                  <a:rPr lang="en-US" sz="4000" b="1" i="1" dirty="0">
                    <a:sym typeface="Symbol"/>
                  </a:rPr>
                  <a:t>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]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Mean, an estimate of a:            </a:t>
                </a:r>
                <a:r>
                  <a:rPr lang="en-US" sz="3600" b="1" i="1" dirty="0"/>
                  <a:t>m=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600" b="1" i="1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3600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36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600" b="1" i="1">
                                    <a:latin typeface="Cambria Math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3600" b="1" i="1">
                                <a:latin typeface="Cambria Math"/>
                              </a:rPr>
                              <m:t>𝑵</m:t>
                            </m:r>
                          </m:den>
                        </m:f>
                      </m:e>
                    </m:box>
                  </m:oMath>
                </a14:m>
                <a:endParaRPr lang="en-US" sz="3600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Variance 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</a:t>
                </a:r>
                <a:r>
                  <a:rPr lang="en-US" b="1" i="1" baseline="30000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2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 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(Standard deviation squared)</a:t>
                </a:r>
              </a:p>
              <a:p>
                <a:pPr marL="0" indent="0">
                  <a:buNone/>
                </a:pPr>
                <a:r>
                  <a:rPr lang="en-US" b="1" i="1" dirty="0"/>
                  <a:t>An estimate:</a:t>
                </a:r>
              </a:p>
              <a:p>
                <a:pPr marL="0" indent="0">
                  <a:buNone/>
                </a:pPr>
                <a:r>
                  <a:rPr lang="en-US" sz="4600" b="1" i="1" dirty="0">
                    <a:sym typeface="Symbol"/>
                  </a:rPr>
                  <a:t>              s</a:t>
                </a:r>
                <a:r>
                  <a:rPr lang="en-US" sz="4600" b="1" i="1" baseline="30000" dirty="0">
                    <a:sym typeface="Symbol"/>
                  </a:rPr>
                  <a:t>2</a:t>
                </a:r>
                <a:r>
                  <a:rPr lang="en-US" sz="4600" b="1" i="1" dirty="0">
                    <a:sym typeface="Symbol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6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46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6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600" b="1" i="1">
                                <a:latin typeface="Cambria Math"/>
                                <a:sym typeface="Symbol"/>
                              </a:rPr>
                              <m:t>𝒊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=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𝑵</m:t>
                            </m:r>
                          </m:sup>
                          <m:e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600" b="1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4600" b="1" i="1"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4600" b="1" i="1"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Symbol"/>
                              </a:rPr>
                              <m:t>𝒂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box>
                  </m:oMath>
                </a14:m>
                <a:r>
                  <a:rPr lang="en-US" sz="4600" b="1" i="1" baseline="30000" dirty="0">
                    <a:sym typeface="Symbol"/>
                  </a:rPr>
                  <a:t> 2</a:t>
                </a:r>
                <a:r>
                  <a:rPr lang="en-US" sz="4600" b="1" i="1" dirty="0">
                    <a:sym typeface="Symbol"/>
                  </a:rPr>
                  <a:t>   </a:t>
                </a:r>
                <a:r>
                  <a:rPr lang="en-US" sz="4600" b="1" i="1" dirty="0">
                    <a:solidFill>
                      <a:srgbClr val="00B050"/>
                    </a:solidFill>
                    <a:sym typeface="Symbol"/>
                  </a:rPr>
                  <a:t>or</a:t>
                </a:r>
                <a:r>
                  <a:rPr lang="en-US" sz="4600" b="1" i="1" dirty="0">
                    <a:sym typeface="Symbol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4600" b="1" i="1" dirty="0">
                    <a:sym typeface="Symbol"/>
                  </a:rPr>
                  <a:t>              s</a:t>
                </a:r>
                <a:r>
                  <a:rPr lang="en-US" sz="4600" b="1" i="1" baseline="30000" dirty="0">
                    <a:sym typeface="Symbol"/>
                  </a:rPr>
                  <a:t>2</a:t>
                </a:r>
                <a:r>
                  <a:rPr lang="en-US" sz="4600" b="1" i="1" dirty="0">
                    <a:sym typeface="Symbol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6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46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𝑵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6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600" b="1" i="1">
                                <a:latin typeface="Cambria Math"/>
                                <a:sym typeface="Symbol"/>
                              </a:rPr>
                              <m:t>𝒊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=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𝑵</m:t>
                            </m:r>
                          </m:sup>
                          <m:e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600" b="1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4600" b="1" i="1"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4600" b="1" i="1"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Symbol"/>
                              </a:rPr>
                              <m:t>𝒎</m:t>
                            </m:r>
                            <m:r>
                              <a:rPr lang="en-US" sz="4600" b="1" i="1"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box>
                  </m:oMath>
                </a14:m>
                <a:r>
                  <a:rPr lang="en-US" sz="4600" b="1" i="1" baseline="30000" dirty="0">
                    <a:sym typeface="Symbol"/>
                  </a:rPr>
                  <a:t> 2</a:t>
                </a:r>
                <a:endParaRPr lang="en-US" sz="46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31504" y="1268760"/>
                <a:ext cx="9036496" cy="5589240"/>
              </a:xfrm>
              <a:blipFill>
                <a:blip r:embed="rId2"/>
                <a:stretch>
                  <a:fillRect l="-607"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6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53" y="76200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Classic Statistics</a:t>
            </a:r>
            <a:r>
              <a:rPr lang="ru-RU" sz="4000" b="1" dirty="0"/>
              <a:t>: </a:t>
            </a:r>
            <a:r>
              <a:rPr lang="en-US" sz="4000" b="1" dirty="0"/>
              <a:t>Validating Center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9261" y="707564"/>
                <a:ext cx="8716122" cy="235867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Density function of the average is approximately Gaussian </a:t>
                </a:r>
                <a:r>
                  <a:rPr lang="en-US" sz="3600" i="1" dirty="0"/>
                  <a:t>N</a:t>
                </a:r>
                <a:r>
                  <a:rPr lang="en-US" sz="3600" dirty="0"/>
                  <a:t>(</a:t>
                </a:r>
                <a:r>
                  <a:rPr lang="en-US" sz="3600" dirty="0">
                    <a:sym typeface="Symbol" panose="05050102010706020507" pitchFamily="18" charset="2"/>
                  </a:rPr>
                  <a:t>,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)</a:t>
                </a:r>
                <a:endParaRPr lang="en-US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Confidence Interval: </a:t>
                </a:r>
                <a:r>
                  <a:rPr lang="en-US" dirty="0"/>
                  <a:t>to account for 95% of the area, </a:t>
                </a:r>
              </a:p>
              <a:p>
                <a:pPr marL="82296" indent="0">
                  <a:buNone/>
                </a:pPr>
                <a:r>
                  <a:rPr lang="en-US" dirty="0"/>
                  <a:t>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sym typeface="Symbol" panose="05050102010706020507" pitchFamily="18" charset="2"/>
                      </a:rPr>
                      <m:t>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−1.96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/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 </a:t>
                </a:r>
                <a:r>
                  <a:rPr lang="en-US" sz="2400" dirty="0">
                    <a:solidFill>
                      <a:schemeClr val="tx1"/>
                    </a:solidFill>
                  </a:rPr>
                  <a:t>+1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.96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261" y="707564"/>
                <a:ext cx="8716122" cy="2358678"/>
              </a:xfrm>
              <a:blipFill>
                <a:blip r:embed="rId2"/>
                <a:stretch>
                  <a:fillRect l="-2028" t="-3876" b="-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</a:t>
            </a:fld>
            <a:endParaRPr lang="ru-RU"/>
          </a:p>
        </p:txBody>
      </p:sp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62" y="3140969"/>
            <a:ext cx="5523327" cy="39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5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53" y="76200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Classic Statistics</a:t>
            </a:r>
            <a:r>
              <a:rPr lang="ru-RU" sz="4000" b="1" dirty="0"/>
              <a:t>: </a:t>
            </a:r>
            <a:r>
              <a:rPr lang="en-US" sz="4000" b="1" dirty="0"/>
              <a:t>Comparing Centers</a:t>
            </a:r>
            <a:r>
              <a:rPr lang="en-US" dirty="0"/>
              <a:t>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9261" y="707564"/>
                <a:ext cx="8716122" cy="4017580"/>
              </a:xfrm>
            </p:spPr>
            <p:txBody>
              <a:bodyPr>
                <a:normAutofit fontScale="25000" lnSpcReduction="20000"/>
              </a:bodyPr>
              <a:lstStyle/>
              <a:p>
                <a:pPr marL="82296" indent="0">
                  <a:buNone/>
                </a:pP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ru-RU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sample of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entities and average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of an independent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of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entities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Hypothesis</a:t>
                </a:r>
                <a:r>
                  <a:rPr lang="ru-RU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=0 where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= 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- 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82296" indent="0">
                  <a:buNone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Test is based on: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has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density </a:t>
                </a:r>
                <a:r>
                  <a:rPr lang="en-US" sz="9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0,</a:t>
                </a: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where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9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9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/</m:t>
                        </m:r>
                        <m:r>
                          <m:rPr>
                            <m:nor/>
                          </m:rPr>
                          <a:rPr lang="en-US" sz="9600" dirty="0">
                            <a:sym typeface="Symbol" panose="05050102010706020507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9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sSubSup>
                          <m:sSubSup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9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/</m:t>
                        </m:r>
                        <m:r>
                          <m:rPr>
                            <m:nor/>
                          </m:rPr>
                          <a:rPr lang="en-US" sz="9600" dirty="0">
                            <a:sym typeface="Symbol" panose="05050102010706020507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interval for 95% area:</a:t>
                </a:r>
              </a:p>
              <a:p>
                <a:pPr marL="82296" indent="0">
                  <a:buNone/>
                </a:pPr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А=</a:t>
                </a:r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lang="en-US" sz="9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−1.96</m:t>
                    </m:r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14:m>
                  <m:oMath xmlns:m="http://schemas.openxmlformats.org/officeDocument/2006/math">
                    <m:r>
                      <a:rPr lang="en-US" sz="9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.96</m:t>
                    </m:r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9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82296" indent="0">
                  <a:buNone/>
                </a:pPr>
                <a:endParaRPr lang="ru-RU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0 does not belong to</a:t>
                </a:r>
                <a:r>
                  <a:rPr lang="ru-RU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</a:t>
                </a: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hypothesis is rejected at 95% confidence level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261" y="707564"/>
                <a:ext cx="8716122" cy="4017580"/>
              </a:xfrm>
              <a:blipFill>
                <a:blip r:embed="rId2"/>
                <a:stretch>
                  <a:fillRect l="-979" t="-3187" b="-23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79274"/>
            <a:ext cx="4680520" cy="19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3400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1191</TotalTime>
  <Words>1999</Words>
  <Application>Microsoft Office PowerPoint</Application>
  <PresentationFormat>Широкоэкранный</PresentationFormat>
  <Paragraphs>296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Algerian</vt:lpstr>
      <vt:lpstr>Arial</vt:lpstr>
      <vt:lpstr>Arial</vt:lpstr>
      <vt:lpstr>Arial Narrow</vt:lpstr>
      <vt:lpstr>Calibri</vt:lpstr>
      <vt:lpstr>Cambria Math</vt:lpstr>
      <vt:lpstr>Century Gothic</vt:lpstr>
      <vt:lpstr>Symbol</vt:lpstr>
      <vt:lpstr>Times New Roman</vt:lpstr>
      <vt:lpstr>Wingdings 3</vt:lpstr>
      <vt:lpstr>Легкий дым</vt:lpstr>
      <vt:lpstr>ОМАД2024 Лекция 9: Интерпретация и формирование разбиений (продолжение)</vt:lpstr>
      <vt:lpstr>Classic Statistics: Center, 1</vt:lpstr>
      <vt:lpstr>Classic Statistics: Center, 2</vt:lpstr>
      <vt:lpstr>Classic Statistics: Center, 3</vt:lpstr>
      <vt:lpstr>Classic Statistics: Center, 4</vt:lpstr>
      <vt:lpstr>Estimation of center: Probabilistic perspective</vt:lpstr>
      <vt:lpstr>What is center: Probabilistic perspective</vt:lpstr>
      <vt:lpstr>Classic Statistics: Validating Center</vt:lpstr>
      <vt:lpstr>Classic Statistics: Comparing Centers  </vt:lpstr>
      <vt:lpstr>Classical statistics: Bootstrap</vt:lpstr>
      <vt:lpstr>Bootstrapping for comparing means</vt:lpstr>
      <vt:lpstr>Computational validation of Mean using bootstrap: intro 1</vt:lpstr>
      <vt:lpstr> Computational validation of Mean using bootstrap, intro 2 </vt:lpstr>
      <vt:lpstr>Computational validation of Mean using bootstrap, intro 3</vt:lpstr>
      <vt:lpstr>Computational validation of Mean using bootstrap</vt:lpstr>
      <vt:lpstr>Missing indices at sampling with replacement</vt:lpstr>
      <vt:lpstr>Computational validation of Mean using bootstrap </vt:lpstr>
      <vt:lpstr>Computational validation of Mean using bootstrap, 2</vt:lpstr>
      <vt:lpstr>Computational validation of Mean using bootstrap 3</vt:lpstr>
      <vt:lpstr>Computational validation of Mean using bootstrap 4</vt:lpstr>
      <vt:lpstr>Computational validation of Mean using bootstrap 5</vt:lpstr>
      <vt:lpstr>Comparing means using Bootstrap,1</vt:lpstr>
      <vt:lpstr>Comparing means using Bootstrap,1I</vt:lpstr>
      <vt:lpstr>Comparing means using Bootstrap,III</vt:lpstr>
      <vt:lpstr> Домашнее задание 5. Бутстрэп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Бак Лекция 9 ОМАД 2021: Бутстрэп</dc:title>
  <dc:creator>Boris Mirkin</dc:creator>
  <cp:lastModifiedBy>Boris Mirkin</cp:lastModifiedBy>
  <cp:revision>42</cp:revision>
  <dcterms:created xsi:type="dcterms:W3CDTF">2021-11-09T07:15:36Z</dcterms:created>
  <dcterms:modified xsi:type="dcterms:W3CDTF">2024-11-12T20:32:21Z</dcterms:modified>
</cp:coreProperties>
</file>