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69"/>
  </p:notesMasterIdLst>
  <p:sldIdLst>
    <p:sldId id="256" r:id="rId2"/>
    <p:sldId id="364" r:id="rId3"/>
    <p:sldId id="290" r:id="rId4"/>
    <p:sldId id="475" r:id="rId5"/>
    <p:sldId id="374" r:id="rId6"/>
    <p:sldId id="447" r:id="rId7"/>
    <p:sldId id="422" r:id="rId8"/>
    <p:sldId id="426" r:id="rId9"/>
    <p:sldId id="467" r:id="rId10"/>
    <p:sldId id="423" r:id="rId11"/>
    <p:sldId id="427" r:id="rId12"/>
    <p:sldId id="358" r:id="rId13"/>
    <p:sldId id="303" r:id="rId14"/>
    <p:sldId id="309" r:id="rId15"/>
    <p:sldId id="304" r:id="rId16"/>
    <p:sldId id="305" r:id="rId17"/>
    <p:sldId id="359" r:id="rId18"/>
    <p:sldId id="342" r:id="rId19"/>
    <p:sldId id="388" r:id="rId20"/>
    <p:sldId id="468" r:id="rId21"/>
    <p:sldId id="469" r:id="rId22"/>
    <p:sldId id="470" r:id="rId23"/>
    <p:sldId id="471" r:id="rId24"/>
    <p:sldId id="472" r:id="rId25"/>
    <p:sldId id="445" r:id="rId26"/>
    <p:sldId id="439" r:id="rId27"/>
    <p:sldId id="430" r:id="rId28"/>
    <p:sldId id="455" r:id="rId29"/>
    <p:sldId id="431" r:id="rId30"/>
    <p:sldId id="432" r:id="rId31"/>
    <p:sldId id="433" r:id="rId32"/>
    <p:sldId id="443" r:id="rId33"/>
    <p:sldId id="434" r:id="rId34"/>
    <p:sldId id="435" r:id="rId35"/>
    <p:sldId id="436" r:id="rId36"/>
    <p:sldId id="437" r:id="rId37"/>
    <p:sldId id="438" r:id="rId38"/>
    <p:sldId id="444" r:id="rId39"/>
    <p:sldId id="402" r:id="rId40"/>
    <p:sldId id="403" r:id="rId41"/>
    <p:sldId id="440" r:id="rId42"/>
    <p:sldId id="404" r:id="rId43"/>
    <p:sldId id="408" r:id="rId44"/>
    <p:sldId id="409" r:id="rId45"/>
    <p:sldId id="405" r:id="rId46"/>
    <p:sldId id="406" r:id="rId47"/>
    <p:sldId id="476" r:id="rId48"/>
    <p:sldId id="407" r:id="rId49"/>
    <p:sldId id="442" r:id="rId50"/>
    <p:sldId id="357" r:id="rId51"/>
    <p:sldId id="343" r:id="rId52"/>
    <p:sldId id="362" r:id="rId53"/>
    <p:sldId id="284" r:id="rId54"/>
    <p:sldId id="285" r:id="rId55"/>
    <p:sldId id="286" r:id="rId56"/>
    <p:sldId id="287" r:id="rId57"/>
    <p:sldId id="463" r:id="rId58"/>
    <p:sldId id="354" r:id="rId59"/>
    <p:sldId id="453" r:id="rId60"/>
    <p:sldId id="451" r:id="rId61"/>
    <p:sldId id="380" r:id="rId62"/>
    <p:sldId id="291" r:id="rId63"/>
    <p:sldId id="310" r:id="rId64"/>
    <p:sldId id="459" r:id="rId65"/>
    <p:sldId id="460" r:id="rId66"/>
    <p:sldId id="461" r:id="rId67"/>
    <p:sldId id="441" r:id="rId6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ris Mirkin" initials="BM" lastIdx="1" clrIdx="0">
    <p:extLst>
      <p:ext uri="{19B8F6BF-5375-455C-9EA6-DF929625EA0E}">
        <p15:presenceInfo xmlns:p15="http://schemas.microsoft.com/office/powerpoint/2012/main" userId="9998dd1237d68f9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299" autoAdjust="0"/>
  </p:normalViewPr>
  <p:slideViewPr>
    <p:cSldViewPr>
      <p:cViewPr varScale="1">
        <p:scale>
          <a:sx n="80" d="100"/>
          <a:sy n="80" d="100"/>
        </p:scale>
        <p:origin x="714" y="78"/>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04T22:58:18.381" idx="1">
    <p:pos x="436" y="3142"/>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5FB663-7388-4B31-AEDB-60757BF7EC2B}" type="datetimeFigureOut">
              <a:rPr lang="ru-RU" smtClean="0"/>
              <a:t>03.09.2024</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376D03-3085-4BB7-99AD-7D91BD48A0ED}" type="slidenum">
              <a:rPr lang="ru-RU" smtClean="0"/>
              <a:t>‹#›</a:t>
            </a:fld>
            <a:endParaRPr lang="ru-RU"/>
          </a:p>
        </p:txBody>
      </p:sp>
    </p:spTree>
    <p:extLst>
      <p:ext uri="{BB962C8B-B14F-4D97-AF65-F5344CB8AC3E}">
        <p14:creationId xmlns:p14="http://schemas.microsoft.com/office/powerpoint/2010/main" val="3007206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8F376D03-3085-4BB7-99AD-7D91BD48A0ED}" type="slidenum">
              <a:rPr lang="ru-RU" smtClean="0"/>
              <a:t>9</a:t>
            </a:fld>
            <a:endParaRPr lang="ru-RU"/>
          </a:p>
        </p:txBody>
      </p:sp>
    </p:spTree>
    <p:extLst>
      <p:ext uri="{BB962C8B-B14F-4D97-AF65-F5344CB8AC3E}">
        <p14:creationId xmlns:p14="http://schemas.microsoft.com/office/powerpoint/2010/main" val="1792422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DC6996EC-98C9-4AA7-A8AE-F64A1D2B4549}" type="slidenum">
              <a:rPr lang="ru-RU" smtClean="0"/>
              <a:pPr/>
              <a:t>18</a:t>
            </a:fld>
            <a:endParaRPr lang="ru-RU" dirty="0"/>
          </a:p>
        </p:txBody>
      </p:sp>
    </p:spTree>
    <p:extLst>
      <p:ext uri="{BB962C8B-B14F-4D97-AF65-F5344CB8AC3E}">
        <p14:creationId xmlns:p14="http://schemas.microsoft.com/office/powerpoint/2010/main" val="2636820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8F376D03-3085-4BB7-99AD-7D91BD48A0ED}" type="slidenum">
              <a:rPr lang="ru-RU" smtClean="0"/>
              <a:t>27</a:t>
            </a:fld>
            <a:endParaRPr lang="ru-RU"/>
          </a:p>
        </p:txBody>
      </p:sp>
    </p:spTree>
    <p:extLst>
      <p:ext uri="{BB962C8B-B14F-4D97-AF65-F5344CB8AC3E}">
        <p14:creationId xmlns:p14="http://schemas.microsoft.com/office/powerpoint/2010/main" val="1985761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14" name="Заголовок 13"/>
          <p:cNvSpPr>
            <a:spLocks noGrp="1"/>
          </p:cNvSpPr>
          <p:nvPr>
            <p:ph type="ctrTitle"/>
          </p:nvPr>
        </p:nvSpPr>
        <p:spPr>
          <a:xfrm>
            <a:off x="1432560" y="359898"/>
            <a:ext cx="7406640" cy="1472184"/>
          </a:xfrm>
        </p:spPr>
        <p:txBody>
          <a:bodyPr anchor="b"/>
          <a:lstStyle>
            <a:lvl1pPr algn="l">
              <a:defRPr/>
            </a:lvl1pPr>
            <a:extLst/>
          </a:lstStyle>
          <a:p>
            <a:r>
              <a:rPr kumimoji="0" lang="ru-RU"/>
              <a:t>Образец заголовка</a:t>
            </a:r>
            <a:endParaRPr kumimoji="0" lang="en-US"/>
          </a:p>
        </p:txBody>
      </p:sp>
      <p:sp>
        <p:nvSpPr>
          <p:cNvPr id="22" name="Подзаголовок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a:t>Образец подзаголовка</a:t>
            </a:r>
            <a:endParaRPr kumimoji="0" lang="en-US"/>
          </a:p>
        </p:txBody>
      </p:sp>
      <p:sp>
        <p:nvSpPr>
          <p:cNvPr id="7" name="Дата 6"/>
          <p:cNvSpPr>
            <a:spLocks noGrp="1"/>
          </p:cNvSpPr>
          <p:nvPr>
            <p:ph type="dt" sz="half" idx="10"/>
          </p:nvPr>
        </p:nvSpPr>
        <p:spPr/>
        <p:txBody>
          <a:bodyPr/>
          <a:lstStyle/>
          <a:p>
            <a:fld id="{DF1C9A0F-C2A1-408C-92D0-5FD297BCD9BF}" type="datetime1">
              <a:rPr lang="ru-RU" smtClean="0"/>
              <a:t>03.09.2024</a:t>
            </a:fld>
            <a:endParaRPr lang="ru-RU"/>
          </a:p>
        </p:txBody>
      </p:sp>
      <p:sp>
        <p:nvSpPr>
          <p:cNvPr id="20" name="Нижний колонтитул 19"/>
          <p:cNvSpPr>
            <a:spLocks noGrp="1"/>
          </p:cNvSpPr>
          <p:nvPr>
            <p:ph type="ftr" sz="quarter" idx="11"/>
          </p:nvPr>
        </p:nvSpPr>
        <p:spPr/>
        <p:txBody>
          <a:bodyPr/>
          <a:lstStyle/>
          <a:p>
            <a:r>
              <a:rPr lang="en-US"/>
              <a:t>CODA BSc 2024 Boris Mirkin</a:t>
            </a:r>
            <a:endParaRPr lang="ru-RU"/>
          </a:p>
        </p:txBody>
      </p:sp>
      <p:sp>
        <p:nvSpPr>
          <p:cNvPr id="10" name="Номер слайда 9"/>
          <p:cNvSpPr>
            <a:spLocks noGrp="1"/>
          </p:cNvSpPr>
          <p:nvPr>
            <p:ph type="sldNum" sz="quarter" idx="12"/>
          </p:nvPr>
        </p:nvSpPr>
        <p:spPr/>
        <p:txBody>
          <a:bodyPr/>
          <a:lstStyle/>
          <a:p>
            <a:fld id="{DBB9C88E-D4C8-48E3-897A-F48C54F7B8B8}" type="slidenum">
              <a:rPr lang="ru-RU" smtClean="0"/>
              <a:t>‹#›</a:t>
            </a:fld>
            <a:endParaRPr lang="ru-RU"/>
          </a:p>
        </p:txBody>
      </p:sp>
      <p:sp>
        <p:nvSpPr>
          <p:cNvPr id="8" name="Овал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Овал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DFBD3224-0435-42BF-812C-AAC2BB9288BE}" type="datetime1">
              <a:rPr lang="ru-RU" smtClean="0"/>
              <a:t>03.09.2024</a:t>
            </a:fld>
            <a:endParaRPr lang="ru-RU"/>
          </a:p>
        </p:txBody>
      </p:sp>
      <p:sp>
        <p:nvSpPr>
          <p:cNvPr id="5" name="Нижний колонтитул 4"/>
          <p:cNvSpPr>
            <a:spLocks noGrp="1"/>
          </p:cNvSpPr>
          <p:nvPr>
            <p:ph type="ftr" sz="quarter" idx="11"/>
          </p:nvPr>
        </p:nvSpPr>
        <p:spPr/>
        <p:txBody>
          <a:bodyPr/>
          <a:lstStyle/>
          <a:p>
            <a:r>
              <a:rPr lang="en-US"/>
              <a:t>CODA BSc 2024 Boris Mirkin</a:t>
            </a:r>
            <a:endParaRPr lang="ru-RU"/>
          </a:p>
        </p:txBody>
      </p:sp>
      <p:sp>
        <p:nvSpPr>
          <p:cNvPr id="6" name="Номер слайда 5"/>
          <p:cNvSpPr>
            <a:spLocks noGrp="1"/>
          </p:cNvSpPr>
          <p:nvPr>
            <p:ph type="sldNum" sz="quarter" idx="12"/>
          </p:nvPr>
        </p:nvSpPr>
        <p:spPr/>
        <p:txBody>
          <a:bodyPr/>
          <a:lstStyle/>
          <a:p>
            <a:fld id="{DBB9C88E-D4C8-48E3-897A-F48C54F7B8B8}"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58000" y="274639"/>
            <a:ext cx="18288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1143000" y="274640"/>
            <a:ext cx="55626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64D0DE1A-7016-408C-89C5-F90EE103C016}" type="datetime1">
              <a:rPr lang="ru-RU" smtClean="0"/>
              <a:t>03.09.2024</a:t>
            </a:fld>
            <a:endParaRPr lang="ru-RU"/>
          </a:p>
        </p:txBody>
      </p:sp>
      <p:sp>
        <p:nvSpPr>
          <p:cNvPr id="5" name="Нижний колонтитул 4"/>
          <p:cNvSpPr>
            <a:spLocks noGrp="1"/>
          </p:cNvSpPr>
          <p:nvPr>
            <p:ph type="ftr" sz="quarter" idx="11"/>
          </p:nvPr>
        </p:nvSpPr>
        <p:spPr/>
        <p:txBody>
          <a:bodyPr/>
          <a:lstStyle/>
          <a:p>
            <a:r>
              <a:rPr lang="en-US"/>
              <a:t>CODA BSc 2024 Boris Mirkin</a:t>
            </a:r>
            <a:endParaRPr lang="ru-RU"/>
          </a:p>
        </p:txBody>
      </p:sp>
      <p:sp>
        <p:nvSpPr>
          <p:cNvPr id="6" name="Номер слайда 5"/>
          <p:cNvSpPr>
            <a:spLocks noGrp="1"/>
          </p:cNvSpPr>
          <p:nvPr>
            <p:ph type="sldNum" sz="quarter" idx="12"/>
          </p:nvPr>
        </p:nvSpPr>
        <p:spPr/>
        <p:txBody>
          <a:bodyPr/>
          <a:lstStyle/>
          <a:p>
            <a:fld id="{DBB9C88E-D4C8-48E3-897A-F48C54F7B8B8}"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A26A82C9-77B1-41BD-914D-77BB43390BC9}" type="datetime1">
              <a:rPr lang="ru-RU" smtClean="0"/>
              <a:t>03.09.2024</a:t>
            </a:fld>
            <a:endParaRPr lang="ru-RU"/>
          </a:p>
        </p:txBody>
      </p:sp>
      <p:sp>
        <p:nvSpPr>
          <p:cNvPr id="5" name="Нижний колонтитул 4"/>
          <p:cNvSpPr>
            <a:spLocks noGrp="1"/>
          </p:cNvSpPr>
          <p:nvPr>
            <p:ph type="ftr" sz="quarter" idx="11"/>
          </p:nvPr>
        </p:nvSpPr>
        <p:spPr/>
        <p:txBody>
          <a:bodyPr/>
          <a:lstStyle/>
          <a:p>
            <a:r>
              <a:rPr lang="en-US"/>
              <a:t>CODA BSc 2024 Boris Mirkin</a:t>
            </a:r>
            <a:endParaRPr lang="ru-RU"/>
          </a:p>
        </p:txBody>
      </p:sp>
      <p:sp>
        <p:nvSpPr>
          <p:cNvPr id="6" name="Номер слайда 5"/>
          <p:cNvSpPr>
            <a:spLocks noGrp="1"/>
          </p:cNvSpPr>
          <p:nvPr>
            <p:ph type="sldNum" sz="quarter" idx="12"/>
          </p:nvPr>
        </p:nvSpPr>
        <p:spPr/>
        <p:txBody>
          <a:bodyPr/>
          <a:lstStyle/>
          <a:p>
            <a:fld id="{DBB9C88E-D4C8-48E3-897A-F48C54F7B8B8}"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Прямоугольник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ru-RU"/>
              <a:t>Образец заголовка</a:t>
            </a:r>
            <a:endParaRPr kumimoji="0" lang="en-US"/>
          </a:p>
        </p:txBody>
      </p:sp>
      <p:sp>
        <p:nvSpPr>
          <p:cNvPr id="3" name="Текст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a:t>Образец текста</a:t>
            </a:r>
          </a:p>
        </p:txBody>
      </p:sp>
      <p:sp>
        <p:nvSpPr>
          <p:cNvPr id="4" name="Дата 3"/>
          <p:cNvSpPr>
            <a:spLocks noGrp="1"/>
          </p:cNvSpPr>
          <p:nvPr>
            <p:ph type="dt" sz="half" idx="10"/>
          </p:nvPr>
        </p:nvSpPr>
        <p:spPr/>
        <p:txBody>
          <a:bodyPr/>
          <a:lstStyle/>
          <a:p>
            <a:fld id="{A9A9419B-A322-47BC-8505-75380A0EA3E6}" type="datetime1">
              <a:rPr lang="ru-RU" smtClean="0"/>
              <a:t>03.09.2024</a:t>
            </a:fld>
            <a:endParaRPr lang="ru-RU"/>
          </a:p>
        </p:txBody>
      </p:sp>
      <p:sp>
        <p:nvSpPr>
          <p:cNvPr id="5" name="Нижний колонтитул 4"/>
          <p:cNvSpPr>
            <a:spLocks noGrp="1"/>
          </p:cNvSpPr>
          <p:nvPr>
            <p:ph type="ftr" sz="quarter" idx="11"/>
          </p:nvPr>
        </p:nvSpPr>
        <p:spPr/>
        <p:txBody>
          <a:bodyPr/>
          <a:lstStyle/>
          <a:p>
            <a:r>
              <a:rPr lang="en-US"/>
              <a:t>CODA BSc 2024 Boris Mirkin</a:t>
            </a:r>
            <a:endParaRPr lang="ru-RU"/>
          </a:p>
        </p:txBody>
      </p:sp>
      <p:sp>
        <p:nvSpPr>
          <p:cNvPr id="6" name="Номер слайда 5"/>
          <p:cNvSpPr>
            <a:spLocks noGrp="1"/>
          </p:cNvSpPr>
          <p:nvPr>
            <p:ph type="sldNum" sz="quarter" idx="12"/>
          </p:nvPr>
        </p:nvSpPr>
        <p:spPr/>
        <p:txBody>
          <a:bodyPr/>
          <a:lstStyle/>
          <a:p>
            <a:fld id="{DBB9C88E-D4C8-48E3-897A-F48C54F7B8B8}" type="slidenum">
              <a:rPr lang="ru-RU" smtClean="0"/>
              <a:t>‹#›</a:t>
            </a:fld>
            <a:endParaRPr lang="ru-RU"/>
          </a:p>
        </p:txBody>
      </p:sp>
      <p:sp>
        <p:nvSpPr>
          <p:cNvPr id="10" name="Прямоугольник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Овал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Овал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lstStyle/>
          <a:p>
            <a:r>
              <a:rPr kumimoji="0" lang="ru-RU"/>
              <a:t>Образец заголовка</a:t>
            </a:r>
            <a:endParaRPr kumimoji="0" lang="en-US"/>
          </a:p>
        </p:txBody>
      </p:sp>
      <p:sp>
        <p:nvSpPr>
          <p:cNvPr id="3" name="Объект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Объект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9877F03C-F919-4B71-96B7-3E0A7DBBB374}" type="datetime1">
              <a:rPr lang="ru-RU" smtClean="0"/>
              <a:t>03.09.2024</a:t>
            </a:fld>
            <a:endParaRPr lang="ru-RU"/>
          </a:p>
        </p:txBody>
      </p:sp>
      <p:sp>
        <p:nvSpPr>
          <p:cNvPr id="6" name="Нижний колонтитул 5"/>
          <p:cNvSpPr>
            <a:spLocks noGrp="1"/>
          </p:cNvSpPr>
          <p:nvPr>
            <p:ph type="ftr" sz="quarter" idx="11"/>
          </p:nvPr>
        </p:nvSpPr>
        <p:spPr/>
        <p:txBody>
          <a:bodyPr/>
          <a:lstStyle/>
          <a:p>
            <a:r>
              <a:rPr lang="en-US"/>
              <a:t>CODA BSc 2024 Boris Mirkin</a:t>
            </a:r>
            <a:endParaRPr lang="ru-RU"/>
          </a:p>
        </p:txBody>
      </p:sp>
      <p:sp>
        <p:nvSpPr>
          <p:cNvPr id="7" name="Номер слайда 6"/>
          <p:cNvSpPr>
            <a:spLocks noGrp="1"/>
          </p:cNvSpPr>
          <p:nvPr>
            <p:ph type="sldNum" sz="quarter" idx="12"/>
          </p:nvPr>
        </p:nvSpPr>
        <p:spPr/>
        <p:txBody>
          <a:bodyPr/>
          <a:lstStyle/>
          <a:p>
            <a:fld id="{DBB9C88E-D4C8-48E3-897A-F48C54F7B8B8}"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ru-RU"/>
              <a:t>Образец заголовка</a:t>
            </a:r>
            <a:endParaRPr kumimoji="0" lang="en-US"/>
          </a:p>
        </p:txBody>
      </p:sp>
      <p:sp>
        <p:nvSpPr>
          <p:cNvPr id="3" name="Текст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a:t>Образец текста</a:t>
            </a:r>
          </a:p>
        </p:txBody>
      </p:sp>
      <p:sp>
        <p:nvSpPr>
          <p:cNvPr id="4" name="Текст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a:t>Образец текста</a:t>
            </a:r>
          </a:p>
        </p:txBody>
      </p:sp>
      <p:sp>
        <p:nvSpPr>
          <p:cNvPr id="5" name="Объект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6" name="Объект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Дата 6"/>
          <p:cNvSpPr>
            <a:spLocks noGrp="1"/>
          </p:cNvSpPr>
          <p:nvPr>
            <p:ph type="dt" sz="half" idx="10"/>
          </p:nvPr>
        </p:nvSpPr>
        <p:spPr/>
        <p:txBody>
          <a:bodyPr/>
          <a:lstStyle/>
          <a:p>
            <a:fld id="{D61F6E70-2F9C-47DF-AB6A-7071038D8DA4}" type="datetime1">
              <a:rPr lang="ru-RU" smtClean="0"/>
              <a:t>03.09.2024</a:t>
            </a:fld>
            <a:endParaRPr lang="ru-RU"/>
          </a:p>
        </p:txBody>
      </p:sp>
      <p:sp>
        <p:nvSpPr>
          <p:cNvPr id="8" name="Нижний колонтитул 7"/>
          <p:cNvSpPr>
            <a:spLocks noGrp="1"/>
          </p:cNvSpPr>
          <p:nvPr>
            <p:ph type="ftr" sz="quarter" idx="11"/>
          </p:nvPr>
        </p:nvSpPr>
        <p:spPr/>
        <p:txBody>
          <a:bodyPr/>
          <a:lstStyle/>
          <a:p>
            <a:r>
              <a:rPr lang="en-US"/>
              <a:t>CODA BSc 2024 Boris Mirkin</a:t>
            </a:r>
            <a:endParaRPr lang="ru-RU"/>
          </a:p>
        </p:txBody>
      </p:sp>
      <p:sp>
        <p:nvSpPr>
          <p:cNvPr id="9" name="Номер слайда 8"/>
          <p:cNvSpPr>
            <a:spLocks noGrp="1"/>
          </p:cNvSpPr>
          <p:nvPr>
            <p:ph type="sldNum" sz="quarter" idx="12"/>
          </p:nvPr>
        </p:nvSpPr>
        <p:spPr/>
        <p:txBody>
          <a:bodyPr/>
          <a:lstStyle/>
          <a:p>
            <a:fld id="{DBB9C88E-D4C8-48E3-897A-F48C54F7B8B8}"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nchor="ctr"/>
          <a:lstStyle/>
          <a:p>
            <a:r>
              <a:rPr kumimoji="0" lang="ru-RU"/>
              <a:t>Образец заголовка</a:t>
            </a:r>
            <a:endParaRPr kumimoji="0" lang="en-US"/>
          </a:p>
        </p:txBody>
      </p:sp>
      <p:sp>
        <p:nvSpPr>
          <p:cNvPr id="3" name="Дата 2"/>
          <p:cNvSpPr>
            <a:spLocks noGrp="1"/>
          </p:cNvSpPr>
          <p:nvPr>
            <p:ph type="dt" sz="half" idx="10"/>
          </p:nvPr>
        </p:nvSpPr>
        <p:spPr/>
        <p:txBody>
          <a:bodyPr/>
          <a:lstStyle/>
          <a:p>
            <a:fld id="{050DB9E2-8D27-4B27-ACD9-426689F6D6B1}" type="datetime1">
              <a:rPr lang="ru-RU" smtClean="0"/>
              <a:t>03.09.2024</a:t>
            </a:fld>
            <a:endParaRPr lang="ru-RU"/>
          </a:p>
        </p:txBody>
      </p:sp>
      <p:sp>
        <p:nvSpPr>
          <p:cNvPr id="4" name="Нижний колонтитул 3"/>
          <p:cNvSpPr>
            <a:spLocks noGrp="1"/>
          </p:cNvSpPr>
          <p:nvPr>
            <p:ph type="ftr" sz="quarter" idx="11"/>
          </p:nvPr>
        </p:nvSpPr>
        <p:spPr/>
        <p:txBody>
          <a:bodyPr/>
          <a:lstStyle/>
          <a:p>
            <a:r>
              <a:rPr lang="en-US"/>
              <a:t>CODA BSc 2024 Boris Mirkin</a:t>
            </a:r>
            <a:endParaRPr lang="ru-RU"/>
          </a:p>
        </p:txBody>
      </p:sp>
      <p:sp>
        <p:nvSpPr>
          <p:cNvPr id="5" name="Номер слайда 4"/>
          <p:cNvSpPr>
            <a:spLocks noGrp="1"/>
          </p:cNvSpPr>
          <p:nvPr>
            <p:ph type="sldNum" sz="quarter" idx="12"/>
          </p:nvPr>
        </p:nvSpPr>
        <p:spPr/>
        <p:txBody>
          <a:bodyPr/>
          <a:lstStyle/>
          <a:p>
            <a:fld id="{DBB9C88E-D4C8-48E3-897A-F48C54F7B8B8}"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Прямоугольник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Дата 1"/>
          <p:cNvSpPr>
            <a:spLocks noGrp="1"/>
          </p:cNvSpPr>
          <p:nvPr>
            <p:ph type="dt" sz="half" idx="10"/>
          </p:nvPr>
        </p:nvSpPr>
        <p:spPr/>
        <p:txBody>
          <a:bodyPr/>
          <a:lstStyle/>
          <a:p>
            <a:fld id="{321237AA-76EB-49A3-A2DD-B67A7FB54FFE}" type="datetime1">
              <a:rPr lang="ru-RU" smtClean="0"/>
              <a:t>03.09.2024</a:t>
            </a:fld>
            <a:endParaRPr lang="ru-RU"/>
          </a:p>
        </p:txBody>
      </p:sp>
      <p:sp>
        <p:nvSpPr>
          <p:cNvPr id="3" name="Нижний колонтитул 2"/>
          <p:cNvSpPr>
            <a:spLocks noGrp="1"/>
          </p:cNvSpPr>
          <p:nvPr>
            <p:ph type="ftr" sz="quarter" idx="11"/>
          </p:nvPr>
        </p:nvSpPr>
        <p:spPr/>
        <p:txBody>
          <a:bodyPr/>
          <a:lstStyle/>
          <a:p>
            <a:r>
              <a:rPr lang="en-US"/>
              <a:t>CODA BSc 2024 Boris Mirkin</a:t>
            </a:r>
            <a:endParaRPr lang="ru-RU"/>
          </a:p>
        </p:txBody>
      </p:sp>
      <p:sp>
        <p:nvSpPr>
          <p:cNvPr id="4" name="Номер слайда 3"/>
          <p:cNvSpPr>
            <a:spLocks noGrp="1"/>
          </p:cNvSpPr>
          <p:nvPr>
            <p:ph type="sldNum" sz="quarter" idx="12"/>
          </p:nvPr>
        </p:nvSpPr>
        <p:spPr/>
        <p:txBody>
          <a:bodyPr/>
          <a:lstStyle/>
          <a:p>
            <a:fld id="{DBB9C88E-D4C8-48E3-897A-F48C54F7B8B8}" type="slidenum">
              <a:rPr lang="ru-RU" smtClean="0"/>
              <a:t>‹#›</a:t>
            </a:fld>
            <a:endParaRPr lang="ru-RU"/>
          </a:p>
        </p:txBody>
      </p:sp>
      <p:sp>
        <p:nvSpPr>
          <p:cNvPr id="6" name="Прямоугольник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ru-RU"/>
              <a:t>Образец заголовка</a:t>
            </a:r>
            <a:endParaRPr kumimoji="0" lang="en-US"/>
          </a:p>
        </p:txBody>
      </p:sp>
      <p:sp>
        <p:nvSpPr>
          <p:cNvPr id="3" name="Текст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ru-RU"/>
              <a:t>Образец текста</a:t>
            </a:r>
          </a:p>
        </p:txBody>
      </p:sp>
      <p:sp>
        <p:nvSpPr>
          <p:cNvPr id="4" name="Объект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1D856B79-AA98-437C-8C03-047165A94D6C}" type="datetime1">
              <a:rPr lang="ru-RU" smtClean="0"/>
              <a:t>03.09.2024</a:t>
            </a:fld>
            <a:endParaRPr lang="ru-RU"/>
          </a:p>
        </p:txBody>
      </p:sp>
      <p:sp>
        <p:nvSpPr>
          <p:cNvPr id="6" name="Нижний колонтитул 5"/>
          <p:cNvSpPr>
            <a:spLocks noGrp="1"/>
          </p:cNvSpPr>
          <p:nvPr>
            <p:ph type="ftr" sz="quarter" idx="11"/>
          </p:nvPr>
        </p:nvSpPr>
        <p:spPr/>
        <p:txBody>
          <a:bodyPr/>
          <a:lstStyle/>
          <a:p>
            <a:r>
              <a:rPr lang="en-US"/>
              <a:t>CODA BSc 2024 Boris Mirkin</a:t>
            </a:r>
            <a:endParaRPr lang="ru-RU"/>
          </a:p>
        </p:txBody>
      </p:sp>
      <p:sp>
        <p:nvSpPr>
          <p:cNvPr id="7" name="Номер слайда 6"/>
          <p:cNvSpPr>
            <a:spLocks noGrp="1"/>
          </p:cNvSpPr>
          <p:nvPr>
            <p:ph type="sldNum" sz="quarter" idx="12"/>
          </p:nvPr>
        </p:nvSpPr>
        <p:spPr/>
        <p:txBody>
          <a:bodyPr/>
          <a:lstStyle/>
          <a:p>
            <a:fld id="{DBB9C88E-D4C8-48E3-897A-F48C54F7B8B8}"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ru-RU"/>
              <a:t>Образец заголовка</a:t>
            </a:r>
            <a:endParaRPr kumimoji="0" lang="en-US"/>
          </a:p>
        </p:txBody>
      </p:sp>
      <p:sp>
        <p:nvSpPr>
          <p:cNvPr id="5" name="Дата 4"/>
          <p:cNvSpPr>
            <a:spLocks noGrp="1"/>
          </p:cNvSpPr>
          <p:nvPr>
            <p:ph type="dt" sz="half" idx="10"/>
          </p:nvPr>
        </p:nvSpPr>
        <p:spPr/>
        <p:txBody>
          <a:bodyPr/>
          <a:lstStyle/>
          <a:p>
            <a:fld id="{EEBE3FF1-27C0-437E-B4A0-4A6D9843A51B}" type="datetime1">
              <a:rPr lang="ru-RU" smtClean="0"/>
              <a:t>03.09.2024</a:t>
            </a:fld>
            <a:endParaRPr lang="ru-RU"/>
          </a:p>
        </p:txBody>
      </p:sp>
      <p:sp>
        <p:nvSpPr>
          <p:cNvPr id="6" name="Нижний колонтитул 5"/>
          <p:cNvSpPr>
            <a:spLocks noGrp="1"/>
          </p:cNvSpPr>
          <p:nvPr>
            <p:ph type="ftr" sz="quarter" idx="11"/>
          </p:nvPr>
        </p:nvSpPr>
        <p:spPr/>
        <p:txBody>
          <a:bodyPr/>
          <a:lstStyle/>
          <a:p>
            <a:r>
              <a:rPr lang="en-US"/>
              <a:t>CODA BSc 2024 Boris Mirkin</a:t>
            </a:r>
            <a:endParaRPr lang="ru-RU"/>
          </a:p>
        </p:txBody>
      </p:sp>
      <p:sp>
        <p:nvSpPr>
          <p:cNvPr id="7" name="Номер слайда 6"/>
          <p:cNvSpPr>
            <a:spLocks noGrp="1"/>
          </p:cNvSpPr>
          <p:nvPr>
            <p:ph type="sldNum" sz="quarter" idx="12"/>
          </p:nvPr>
        </p:nvSpPr>
        <p:spPr/>
        <p:txBody>
          <a:bodyPr/>
          <a:lstStyle/>
          <a:p>
            <a:fld id="{DBB9C88E-D4C8-48E3-897A-F48C54F7B8B8}" type="slidenum">
              <a:rPr lang="ru-RU" smtClean="0"/>
              <a:t>‹#›</a:t>
            </a:fld>
            <a:endParaRPr lang="ru-RU"/>
          </a:p>
        </p:txBody>
      </p:sp>
      <p:sp>
        <p:nvSpPr>
          <p:cNvPr id="8" name="Прямоугольник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Рисунок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ru-RU"/>
              <a:t>Вставка рисунка</a:t>
            </a:r>
            <a:endParaRPr kumimoji="0" lang="en-US" dirty="0"/>
          </a:p>
        </p:txBody>
      </p:sp>
      <p:sp>
        <p:nvSpPr>
          <p:cNvPr id="9" name="Блок-схема: процесс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Блок-схема: процесс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Текст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Пирог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Овал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Кольцо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Заголовок 4"/>
          <p:cNvSpPr>
            <a:spLocks noGrp="1"/>
          </p:cNvSpPr>
          <p:nvPr>
            <p:ph type="title"/>
          </p:nvPr>
        </p:nvSpPr>
        <p:spPr>
          <a:xfrm>
            <a:off x="1435608" y="274638"/>
            <a:ext cx="7498080" cy="1143000"/>
          </a:xfrm>
          <a:prstGeom prst="rect">
            <a:avLst/>
          </a:prstGeom>
        </p:spPr>
        <p:txBody>
          <a:bodyPr anchor="ctr">
            <a:normAutofit/>
          </a:bodyPr>
          <a:lstStyle/>
          <a:p>
            <a:r>
              <a:rPr kumimoji="0" lang="ru-RU"/>
              <a:t>Образец заголовка</a:t>
            </a:r>
            <a:endParaRPr kumimoji="0" lang="en-US"/>
          </a:p>
        </p:txBody>
      </p:sp>
      <p:sp>
        <p:nvSpPr>
          <p:cNvPr id="9" name="Текст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24" name="Дата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B7C9F415-149D-4FD8-9E8A-D9018DFB24D0}" type="datetime1">
              <a:rPr lang="ru-RU" smtClean="0"/>
              <a:t>03.09.2024</a:t>
            </a:fld>
            <a:endParaRPr lang="ru-RU"/>
          </a:p>
        </p:txBody>
      </p:sp>
      <p:sp>
        <p:nvSpPr>
          <p:cNvPr id="10" name="Нижний колонтитул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a:t>CODA BSc 2024 Boris Mirkin</a:t>
            </a:r>
            <a:endParaRPr lang="ru-RU"/>
          </a:p>
        </p:txBody>
      </p:sp>
      <p:sp>
        <p:nvSpPr>
          <p:cNvPr id="22" name="Номер слайда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BB9C88E-D4C8-48E3-897A-F48C54F7B8B8}" type="slidenum">
              <a:rPr lang="ru-RU" smtClean="0"/>
              <a:t>‹#›</a:t>
            </a:fld>
            <a:endParaRPr lang="ru-RU"/>
          </a:p>
        </p:txBody>
      </p:sp>
      <p:sp>
        <p:nvSpPr>
          <p:cNvPr id="15" name="Прямоугольник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mirkin@hse.r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mailto:bmirkin@yandex.ru" TargetMode="Externa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76" y="116632"/>
            <a:ext cx="9025020" cy="1687760"/>
          </a:xfrm>
        </p:spPr>
        <p:txBody>
          <a:bodyPr>
            <a:normAutofit fontScale="90000"/>
          </a:bodyPr>
          <a:lstStyle/>
          <a:p>
            <a:r>
              <a:rPr lang="ru-RU" sz="4900" b="1" dirty="0"/>
              <a:t>Основные методы анализа данных</a:t>
            </a:r>
            <a:br>
              <a:rPr lang="en-US" sz="5300" dirty="0"/>
            </a:br>
            <a:r>
              <a:rPr lang="ru-RU" sz="5300" dirty="0"/>
              <a:t>      </a:t>
            </a:r>
            <a:r>
              <a:rPr lang="en-US" sz="5300" dirty="0"/>
              <a:t> </a:t>
            </a:r>
            <a:r>
              <a:rPr lang="ru-RU" sz="5300" dirty="0"/>
              <a:t>	                 (</a:t>
            </a:r>
            <a:r>
              <a:rPr lang="ru-RU" sz="5300" dirty="0">
                <a:solidFill>
                  <a:schemeClr val="accent3">
                    <a:lumMod val="75000"/>
                  </a:schemeClr>
                </a:solidFill>
              </a:rPr>
              <a:t>ОМАД</a:t>
            </a:r>
            <a:r>
              <a:rPr lang="en-US" sz="5300" dirty="0">
                <a:solidFill>
                  <a:schemeClr val="accent3">
                    <a:lumMod val="75000"/>
                  </a:schemeClr>
                </a:solidFill>
              </a:rPr>
              <a:t>)</a:t>
            </a:r>
            <a:br>
              <a:rPr lang="en-US" sz="6600" dirty="0">
                <a:solidFill>
                  <a:schemeClr val="accent3">
                    <a:lumMod val="75000"/>
                  </a:schemeClr>
                </a:solidFill>
              </a:rPr>
            </a:br>
            <a:r>
              <a:rPr lang="en-US" sz="3100" dirty="0"/>
              <a:t>                            </a:t>
            </a:r>
            <a:r>
              <a:rPr lang="ru-RU" sz="3100" b="1">
                <a:latin typeface="Times New Roman" panose="02020603050405020304" pitchFamily="18" charset="0"/>
                <a:cs typeface="Times New Roman" panose="02020603050405020304" pitchFamily="18" charset="0"/>
              </a:rPr>
              <a:t>Бакалавриат</a:t>
            </a:r>
            <a:r>
              <a:rPr lang="en-US" sz="3100" b="1">
                <a:latin typeface="Times New Roman" panose="02020603050405020304" pitchFamily="18" charset="0"/>
                <a:cs typeface="Times New Roman" panose="02020603050405020304" pitchFamily="18" charset="0"/>
              </a:rPr>
              <a:t> </a:t>
            </a:r>
            <a:r>
              <a:rPr lang="en-US" sz="3100" b="1" dirty="0">
                <a:latin typeface="Times New Roman" panose="02020603050405020304" pitchFamily="18" charset="0"/>
                <a:cs typeface="Times New Roman" panose="02020603050405020304" pitchFamily="18" charset="0"/>
              </a:rPr>
              <a:t>20</a:t>
            </a:r>
            <a:r>
              <a:rPr lang="ru-RU" sz="3100" b="1" dirty="0">
                <a:latin typeface="Times New Roman" panose="02020603050405020304" pitchFamily="18" charset="0"/>
                <a:cs typeface="Times New Roman" panose="02020603050405020304" pitchFamily="18" charset="0"/>
              </a:rPr>
              <a:t>2</a:t>
            </a:r>
            <a:r>
              <a:rPr lang="en-US" sz="3100" b="1" dirty="0">
                <a:latin typeface="Times New Roman" panose="02020603050405020304" pitchFamily="18" charset="0"/>
                <a:cs typeface="Times New Roman" panose="02020603050405020304" pitchFamily="18" charset="0"/>
              </a:rPr>
              <a:t>4</a:t>
            </a:r>
            <a:endParaRPr lang="ru-RU" sz="3100" b="1" dirty="0">
              <a:latin typeface="Times New Roman" panose="02020603050405020304" pitchFamily="18" charset="0"/>
              <a:cs typeface="Times New Roman" panose="02020603050405020304" pitchFamily="18" charset="0"/>
            </a:endParaRPr>
          </a:p>
        </p:txBody>
      </p:sp>
      <p:sp>
        <p:nvSpPr>
          <p:cNvPr id="3" name="Подзаголовок 2"/>
          <p:cNvSpPr>
            <a:spLocks noGrp="1"/>
          </p:cNvSpPr>
          <p:nvPr>
            <p:ph type="subTitle" idx="1"/>
          </p:nvPr>
        </p:nvSpPr>
        <p:spPr>
          <a:xfrm>
            <a:off x="11476" y="2132856"/>
            <a:ext cx="9241044" cy="4320480"/>
          </a:xfrm>
        </p:spPr>
        <p:txBody>
          <a:bodyPr>
            <a:noAutofit/>
          </a:bodyPr>
          <a:lstStyle/>
          <a:p>
            <a:pPr algn="l"/>
            <a:r>
              <a:rPr lang="ru-RU" sz="4000" b="1" dirty="0"/>
              <a:t>Борис Григорьевич Миркин</a:t>
            </a:r>
            <a:endParaRPr lang="en-US" sz="4000" b="1" dirty="0"/>
          </a:p>
          <a:p>
            <a:pPr algn="l"/>
            <a:r>
              <a:rPr lang="ru-RU" sz="3000" dirty="0"/>
              <a:t>Д.т.н. профессор Департамента анализа данных и иск. интеллекта ФКН НИУ ВШЭ </a:t>
            </a:r>
            <a:endParaRPr lang="en-US" sz="3000" dirty="0"/>
          </a:p>
          <a:p>
            <a:pPr algn="l"/>
            <a:r>
              <a:rPr lang="en-US" sz="3000" b="1" dirty="0">
                <a:solidFill>
                  <a:schemeClr val="tx1"/>
                </a:solidFill>
                <a:hlinkClick r:id="rId2">
                  <a:extLst>
                    <a:ext uri="{A12FA001-AC4F-418D-AE19-62706E023703}">
                      <ahyp:hlinkClr xmlns:ahyp="http://schemas.microsoft.com/office/drawing/2018/hyperlinkcolor" val="tx"/>
                    </a:ext>
                  </a:extLst>
                </a:hlinkClick>
              </a:rPr>
              <a:t>bmirkin@hse.ru</a:t>
            </a:r>
            <a:r>
              <a:rPr lang="en-US" sz="3000" b="1" dirty="0"/>
              <a:t>, 8(963)-7234021</a:t>
            </a:r>
          </a:p>
          <a:p>
            <a:pPr marL="598932" indent="-571500" algn="l">
              <a:buFontTx/>
              <a:buChar char="-"/>
            </a:pPr>
            <a:endParaRPr lang="en-US" sz="3000" b="1" dirty="0"/>
          </a:p>
          <a:p>
            <a:pPr algn="l"/>
            <a:r>
              <a:rPr lang="en-US" sz="3000" dirty="0">
                <a:solidFill>
                  <a:schemeClr val="tx1"/>
                </a:solidFill>
              </a:rPr>
              <a:t>Professor of Computer Science [2000-2010](Emeritus [from 2010]), University of London UK, </a:t>
            </a:r>
            <a:r>
              <a:rPr lang="en-US" sz="3000" b="1" dirty="0">
                <a:solidFill>
                  <a:schemeClr val="tx1"/>
                </a:solidFill>
              </a:rPr>
              <a:t>boris.mirkin@bbk.ac.uk</a:t>
            </a:r>
            <a:endParaRPr lang="ru-RU" sz="3000" b="1" dirty="0">
              <a:solidFill>
                <a:schemeClr val="tx1"/>
              </a:solidFill>
            </a:endParaRPr>
          </a:p>
        </p:txBody>
      </p:sp>
      <p:sp>
        <p:nvSpPr>
          <p:cNvPr id="5" name="Нижний колонтитул 4"/>
          <p:cNvSpPr>
            <a:spLocks noGrp="1"/>
          </p:cNvSpPr>
          <p:nvPr>
            <p:ph type="ftr" sz="quarter" idx="11"/>
          </p:nvPr>
        </p:nvSpPr>
        <p:spPr/>
        <p:txBody>
          <a:bodyPr/>
          <a:lstStyle/>
          <a:p>
            <a:r>
              <a:rPr lang="en-US"/>
              <a:t>CODA BSc 2024 Boris Mirkin</a:t>
            </a:r>
            <a:endParaRPr lang="ru-RU"/>
          </a:p>
        </p:txBody>
      </p:sp>
      <p:sp>
        <p:nvSpPr>
          <p:cNvPr id="6" name="Номер слайда 5"/>
          <p:cNvSpPr>
            <a:spLocks noGrp="1"/>
          </p:cNvSpPr>
          <p:nvPr>
            <p:ph type="sldNum" sz="quarter" idx="12"/>
          </p:nvPr>
        </p:nvSpPr>
        <p:spPr/>
        <p:txBody>
          <a:bodyPr/>
          <a:lstStyle/>
          <a:p>
            <a:fld id="{DBB9C88E-D4C8-48E3-897A-F48C54F7B8B8}" type="slidenum">
              <a:rPr lang="ru-RU" smtClean="0"/>
              <a:t>1</a:t>
            </a:fld>
            <a:endParaRPr lang="ru-RU"/>
          </a:p>
        </p:txBody>
      </p:sp>
    </p:spTree>
    <p:extLst>
      <p:ext uri="{BB962C8B-B14F-4D97-AF65-F5344CB8AC3E}">
        <p14:creationId xmlns:p14="http://schemas.microsoft.com/office/powerpoint/2010/main" val="904048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AD30DC-CBF5-4BBD-A6D0-67C38BB09C68}"/>
              </a:ext>
            </a:extLst>
          </p:cNvPr>
          <p:cNvSpPr>
            <a:spLocks noGrp="1"/>
          </p:cNvSpPr>
          <p:nvPr>
            <p:ph type="title"/>
          </p:nvPr>
        </p:nvSpPr>
        <p:spPr>
          <a:xfrm>
            <a:off x="1435608" y="274638"/>
            <a:ext cx="7498080" cy="346050"/>
          </a:xfrm>
        </p:spPr>
        <p:txBody>
          <a:bodyPr>
            <a:normAutofit fontScale="90000"/>
          </a:bodyPr>
          <a:lstStyle/>
          <a:p>
            <a:r>
              <a:rPr lang="en-US" dirty="0"/>
              <a:t>Why not NN only?            </a:t>
            </a:r>
            <a:r>
              <a:rPr lang="en-US" dirty="0">
                <a:latin typeface="Times New Roman" panose="02020603050405020304" pitchFamily="18" charset="0"/>
                <a:cs typeface="Times New Roman" panose="02020603050405020304" pitchFamily="18" charset="0"/>
              </a:rPr>
              <a:t>1</a:t>
            </a:r>
            <a:endParaRPr lang="ru-RU"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C0C2A82D-DBA1-42ED-B3A3-5D79734810EA}"/>
              </a:ext>
            </a:extLst>
          </p:cNvPr>
          <p:cNvSpPr>
            <a:spLocks noGrp="1"/>
          </p:cNvSpPr>
          <p:nvPr>
            <p:ph idx="1"/>
          </p:nvPr>
        </p:nvSpPr>
        <p:spPr>
          <a:xfrm>
            <a:off x="1187624" y="836712"/>
            <a:ext cx="7746064" cy="5746650"/>
          </a:xfrm>
        </p:spPr>
        <p:txBody>
          <a:bodyPr>
            <a:normAutofit/>
          </a:bodyPr>
          <a:lstStyle/>
          <a:p>
            <a:r>
              <a:rPr lang="en-US" sz="2400" dirty="0"/>
              <a:t>NN are based on internal link weights in NN: not interpretable.</a:t>
            </a:r>
          </a:p>
          <a:p>
            <a:pPr>
              <a:buFontTx/>
              <a:buChar char="-"/>
            </a:pPr>
            <a:r>
              <a:rPr lang="en-US" sz="2400" dirty="0"/>
              <a:t>So what? </a:t>
            </a:r>
          </a:p>
          <a:p>
            <a:pPr>
              <a:buFontTx/>
              <a:buChar char="-"/>
            </a:pPr>
            <a:r>
              <a:rPr lang="en-US" sz="2400" dirty="0"/>
              <a:t>Tell this to a judge or doctor. </a:t>
            </a:r>
          </a:p>
          <a:p>
            <a:pPr marL="82296" indent="0">
              <a:buNone/>
            </a:pPr>
            <a:endParaRPr lang="en-US" sz="2400" dirty="0"/>
          </a:p>
          <a:p>
            <a:r>
              <a:rPr lang="en-US" sz="2400" dirty="0"/>
              <a:t>Each NN solves a specific problem only which is a bit superficial for AI</a:t>
            </a:r>
          </a:p>
          <a:p>
            <a:pPr marL="82296" indent="0">
              <a:buNone/>
            </a:pPr>
            <a:endParaRPr lang="en-US" sz="2400" dirty="0"/>
          </a:p>
          <a:p>
            <a:r>
              <a:rPr lang="en-US" sz="2400" dirty="0"/>
              <a:t>Big companies – Amazon, Facebook, etc. – spend huge money and advertise successes. However, they are silent on many a drawback (arbitrary architectures, overfitting issues, lack of structural models for IA, etc.)</a:t>
            </a:r>
          </a:p>
          <a:p>
            <a:pPr marL="82296" indent="0">
              <a:buNone/>
            </a:pPr>
            <a:endParaRPr lang="en-US" sz="2400" dirty="0"/>
          </a:p>
        </p:txBody>
      </p:sp>
      <p:sp>
        <p:nvSpPr>
          <p:cNvPr id="4" name="Нижний колонтитул 3">
            <a:extLst>
              <a:ext uri="{FF2B5EF4-FFF2-40B4-BE49-F238E27FC236}">
                <a16:creationId xmlns:a16="http://schemas.microsoft.com/office/drawing/2014/main" id="{4F929C7E-C06B-4B88-B22D-B463E8EC44E2}"/>
              </a:ext>
            </a:extLst>
          </p:cNvPr>
          <p:cNvSpPr>
            <a:spLocks noGrp="1"/>
          </p:cNvSpPr>
          <p:nvPr>
            <p:ph type="ftr" sz="quarter" idx="11"/>
          </p:nvPr>
        </p:nvSpPr>
        <p:spPr/>
        <p:txBody>
          <a:bodyPr/>
          <a:lstStyle/>
          <a:p>
            <a:r>
              <a:rPr lang="en-US"/>
              <a:t>CODA BSc 2024 Boris Mirkin</a:t>
            </a:r>
            <a:endParaRPr lang="ru-RU"/>
          </a:p>
        </p:txBody>
      </p:sp>
      <p:sp>
        <p:nvSpPr>
          <p:cNvPr id="5" name="Номер слайда 4">
            <a:extLst>
              <a:ext uri="{FF2B5EF4-FFF2-40B4-BE49-F238E27FC236}">
                <a16:creationId xmlns:a16="http://schemas.microsoft.com/office/drawing/2014/main" id="{13D074C0-950F-4A67-A290-5589C8F56FB8}"/>
              </a:ext>
            </a:extLst>
          </p:cNvPr>
          <p:cNvSpPr>
            <a:spLocks noGrp="1"/>
          </p:cNvSpPr>
          <p:nvPr>
            <p:ph type="sldNum" sz="quarter" idx="12"/>
          </p:nvPr>
        </p:nvSpPr>
        <p:spPr/>
        <p:txBody>
          <a:bodyPr/>
          <a:lstStyle/>
          <a:p>
            <a:fld id="{DBB9C88E-D4C8-48E3-897A-F48C54F7B8B8}" type="slidenum">
              <a:rPr lang="ru-RU" smtClean="0"/>
              <a:t>10</a:t>
            </a:fld>
            <a:endParaRPr lang="ru-RU"/>
          </a:p>
        </p:txBody>
      </p:sp>
    </p:spTree>
    <p:extLst>
      <p:ext uri="{BB962C8B-B14F-4D97-AF65-F5344CB8AC3E}">
        <p14:creationId xmlns:p14="http://schemas.microsoft.com/office/powerpoint/2010/main" val="874166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AD30DC-CBF5-4BBD-A6D0-67C38BB09C68}"/>
              </a:ext>
            </a:extLst>
          </p:cNvPr>
          <p:cNvSpPr>
            <a:spLocks noGrp="1"/>
          </p:cNvSpPr>
          <p:nvPr>
            <p:ph type="title"/>
          </p:nvPr>
        </p:nvSpPr>
        <p:spPr>
          <a:xfrm>
            <a:off x="1435608" y="274638"/>
            <a:ext cx="7498080" cy="346050"/>
          </a:xfrm>
        </p:spPr>
        <p:txBody>
          <a:bodyPr>
            <a:normAutofit fontScale="90000"/>
          </a:bodyPr>
          <a:lstStyle/>
          <a:p>
            <a:r>
              <a:rPr lang="en-US" dirty="0"/>
              <a:t>Why not NN only?           </a:t>
            </a:r>
            <a:r>
              <a:rPr lang="en-US" dirty="0">
                <a:latin typeface="Times New Roman" panose="02020603050405020304" pitchFamily="18" charset="0"/>
                <a:cs typeface="Times New Roman" panose="02020603050405020304" pitchFamily="18" charset="0"/>
              </a:rPr>
              <a:t>2</a:t>
            </a:r>
            <a:endParaRPr lang="ru-RU"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C0C2A82D-DBA1-42ED-B3A3-5D79734810EA}"/>
              </a:ext>
            </a:extLst>
          </p:cNvPr>
          <p:cNvSpPr>
            <a:spLocks noGrp="1"/>
          </p:cNvSpPr>
          <p:nvPr>
            <p:ph idx="1"/>
          </p:nvPr>
        </p:nvSpPr>
        <p:spPr>
          <a:xfrm>
            <a:off x="1187624" y="836712"/>
            <a:ext cx="7746064" cy="5746650"/>
          </a:xfrm>
        </p:spPr>
        <p:txBody>
          <a:bodyPr>
            <a:normAutofit/>
          </a:bodyPr>
          <a:lstStyle/>
          <a:p>
            <a:pPr marL="82296" indent="0">
              <a:buNone/>
            </a:pPr>
            <a:endParaRPr lang="en-US" sz="2400" dirty="0"/>
          </a:p>
          <a:p>
            <a:pPr marL="82296" indent="0">
              <a:buNone/>
            </a:pPr>
            <a:endParaRPr lang="en-US" sz="2400" dirty="0"/>
          </a:p>
          <a:p>
            <a:r>
              <a:rPr lang="en-US" sz="2400" dirty="0"/>
              <a:t>Using artificial neurons for building AI ~ drawing schemas of buildings by using bricks only.</a:t>
            </a:r>
          </a:p>
          <a:p>
            <a:endParaRPr lang="en-US" sz="2400" dirty="0"/>
          </a:p>
          <a:p>
            <a:r>
              <a:rPr lang="en-US" sz="2400" dirty="0"/>
              <a:t>Interpretable methods can work better than NN/CNN (e.g.  a community detection method by my PhD student S. Shalileh, 2022-23). </a:t>
            </a:r>
          </a:p>
          <a:p>
            <a:endParaRPr lang="en-US" sz="2400" dirty="0"/>
          </a:p>
          <a:p>
            <a:r>
              <a:rPr lang="en-US" sz="2400" dirty="0"/>
              <a:t>Current DS jobs require various skills (see slide </a:t>
            </a:r>
            <a:r>
              <a:rPr lang="en-US" sz="2400" dirty="0">
                <a:latin typeface="Times New Roman" panose="02020603050405020304" pitchFamily="18" charset="0"/>
                <a:cs typeface="Times New Roman" panose="02020603050405020304" pitchFamily="18" charset="0"/>
              </a:rPr>
              <a:t>11</a:t>
            </a:r>
            <a:r>
              <a:rPr lang="en-US" sz="2400" dirty="0"/>
              <a:t>).</a:t>
            </a:r>
          </a:p>
          <a:p>
            <a:pPr marL="82296" indent="0">
              <a:buNone/>
            </a:pPr>
            <a:endParaRPr lang="en-US" sz="2400" dirty="0"/>
          </a:p>
          <a:p>
            <a:r>
              <a:rPr lang="en-US" sz="2400" dirty="0"/>
              <a:t>Each student will have at least 3 or 4 classes of deep learning further on.</a:t>
            </a:r>
            <a:endParaRPr lang="ru-RU" sz="2400" dirty="0"/>
          </a:p>
        </p:txBody>
      </p:sp>
      <p:sp>
        <p:nvSpPr>
          <p:cNvPr id="4" name="Нижний колонтитул 3">
            <a:extLst>
              <a:ext uri="{FF2B5EF4-FFF2-40B4-BE49-F238E27FC236}">
                <a16:creationId xmlns:a16="http://schemas.microsoft.com/office/drawing/2014/main" id="{4F929C7E-C06B-4B88-B22D-B463E8EC44E2}"/>
              </a:ext>
            </a:extLst>
          </p:cNvPr>
          <p:cNvSpPr>
            <a:spLocks noGrp="1"/>
          </p:cNvSpPr>
          <p:nvPr>
            <p:ph type="ftr" sz="quarter" idx="11"/>
          </p:nvPr>
        </p:nvSpPr>
        <p:spPr/>
        <p:txBody>
          <a:bodyPr/>
          <a:lstStyle/>
          <a:p>
            <a:r>
              <a:rPr lang="en-US"/>
              <a:t>CODA BSc 2024 Boris Mirkin</a:t>
            </a:r>
            <a:endParaRPr lang="ru-RU"/>
          </a:p>
        </p:txBody>
      </p:sp>
      <p:sp>
        <p:nvSpPr>
          <p:cNvPr id="5" name="Номер слайда 4">
            <a:extLst>
              <a:ext uri="{FF2B5EF4-FFF2-40B4-BE49-F238E27FC236}">
                <a16:creationId xmlns:a16="http://schemas.microsoft.com/office/drawing/2014/main" id="{13D074C0-950F-4A67-A290-5589C8F56FB8}"/>
              </a:ext>
            </a:extLst>
          </p:cNvPr>
          <p:cNvSpPr>
            <a:spLocks noGrp="1"/>
          </p:cNvSpPr>
          <p:nvPr>
            <p:ph type="sldNum" sz="quarter" idx="12"/>
          </p:nvPr>
        </p:nvSpPr>
        <p:spPr/>
        <p:txBody>
          <a:bodyPr/>
          <a:lstStyle/>
          <a:p>
            <a:fld id="{DBB9C88E-D4C8-48E3-897A-F48C54F7B8B8}" type="slidenum">
              <a:rPr lang="ru-RU" smtClean="0"/>
              <a:t>11</a:t>
            </a:fld>
            <a:endParaRPr lang="ru-RU"/>
          </a:p>
        </p:txBody>
      </p:sp>
    </p:spTree>
    <p:extLst>
      <p:ext uri="{BB962C8B-B14F-4D97-AF65-F5344CB8AC3E}">
        <p14:creationId xmlns:p14="http://schemas.microsoft.com/office/powerpoint/2010/main" val="3133920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5503BE-B2D0-45FD-B7CE-D91F454E07C5}"/>
              </a:ext>
            </a:extLst>
          </p:cNvPr>
          <p:cNvSpPr>
            <a:spLocks noGrp="1"/>
          </p:cNvSpPr>
          <p:nvPr>
            <p:ph type="title"/>
          </p:nvPr>
        </p:nvSpPr>
        <p:spPr/>
        <p:txBody>
          <a:bodyPr/>
          <a:lstStyle/>
          <a:p>
            <a:r>
              <a:rPr lang="en-US" dirty="0"/>
              <a:t>What is DATA?</a:t>
            </a:r>
            <a:r>
              <a:rPr lang="ru-RU" dirty="0"/>
              <a:t> </a:t>
            </a:r>
            <a:r>
              <a:rPr lang="en-US" dirty="0"/>
              <a:t>Data &amp; Metadata</a:t>
            </a:r>
            <a:endParaRPr lang="ru-RU" dirty="0"/>
          </a:p>
        </p:txBody>
      </p:sp>
      <p:sp>
        <p:nvSpPr>
          <p:cNvPr id="3" name="Объект 2">
            <a:extLst>
              <a:ext uri="{FF2B5EF4-FFF2-40B4-BE49-F238E27FC236}">
                <a16:creationId xmlns:a16="http://schemas.microsoft.com/office/drawing/2014/main" id="{599EC83A-9855-42F3-ABE3-C273530F1FBC}"/>
              </a:ext>
            </a:extLst>
          </p:cNvPr>
          <p:cNvSpPr>
            <a:spLocks noGrp="1"/>
          </p:cNvSpPr>
          <p:nvPr>
            <p:ph sz="half" idx="1"/>
          </p:nvPr>
        </p:nvSpPr>
        <p:spPr/>
        <p:txBody>
          <a:bodyPr/>
          <a:lstStyle/>
          <a:p>
            <a:r>
              <a:rPr lang="en-US" b="1" dirty="0"/>
              <a:t>Table</a:t>
            </a:r>
          </a:p>
          <a:p>
            <a:r>
              <a:rPr lang="en-US" dirty="0"/>
              <a:t>Signal</a:t>
            </a:r>
          </a:p>
          <a:p>
            <a:r>
              <a:rPr lang="en-US" dirty="0"/>
              <a:t>Text</a:t>
            </a:r>
          </a:p>
          <a:p>
            <a:r>
              <a:rPr lang="en-US" dirty="0"/>
              <a:t>Sequence</a:t>
            </a:r>
          </a:p>
          <a:p>
            <a:r>
              <a:rPr lang="en-US" dirty="0"/>
              <a:t>Map</a:t>
            </a:r>
          </a:p>
          <a:p>
            <a:r>
              <a:rPr lang="en-US" dirty="0"/>
              <a:t>Image</a:t>
            </a:r>
          </a:p>
          <a:p>
            <a:r>
              <a:rPr lang="en-US" dirty="0"/>
              <a:t>Video</a:t>
            </a:r>
          </a:p>
          <a:p>
            <a:r>
              <a:rPr lang="en-US" dirty="0"/>
              <a:t>Multiple sources</a:t>
            </a:r>
            <a:endParaRPr lang="ru-RU" dirty="0"/>
          </a:p>
        </p:txBody>
      </p:sp>
      <p:sp>
        <p:nvSpPr>
          <p:cNvPr id="4" name="Объект 3">
            <a:extLst>
              <a:ext uri="{FF2B5EF4-FFF2-40B4-BE49-F238E27FC236}">
                <a16:creationId xmlns:a16="http://schemas.microsoft.com/office/drawing/2014/main" id="{D9E8F34B-0CE5-4217-960D-34C22CED7880}"/>
              </a:ext>
            </a:extLst>
          </p:cNvPr>
          <p:cNvSpPr>
            <a:spLocks noGrp="1"/>
          </p:cNvSpPr>
          <p:nvPr>
            <p:ph sz="half" idx="2"/>
          </p:nvPr>
        </p:nvSpPr>
        <p:spPr>
          <a:xfrm>
            <a:off x="4788024" y="1524000"/>
            <a:ext cx="4145664" cy="4663440"/>
          </a:xfrm>
        </p:spPr>
        <p:txBody>
          <a:bodyPr>
            <a:normAutofit/>
          </a:bodyPr>
          <a:lstStyle/>
          <a:p>
            <a:r>
              <a:rPr lang="en-US" sz="3600" dirty="0"/>
              <a:t>This class concentrates on </a:t>
            </a:r>
            <a:r>
              <a:rPr lang="en-US" sz="4400" dirty="0"/>
              <a:t>data table</a:t>
            </a:r>
            <a:r>
              <a:rPr lang="en-US" sz="3600" dirty="0"/>
              <a:t>s as</a:t>
            </a:r>
          </a:p>
          <a:p>
            <a:r>
              <a:rPr lang="en-US" sz="3600" b="1" dirty="0"/>
              <a:t>generic</a:t>
            </a:r>
            <a:r>
              <a:rPr lang="en-US" sz="3600" dirty="0"/>
              <a:t>,  simplest, and best explored object</a:t>
            </a:r>
            <a:endParaRPr lang="ru-RU" sz="3600" dirty="0"/>
          </a:p>
        </p:txBody>
      </p:sp>
      <p:sp>
        <p:nvSpPr>
          <p:cNvPr id="5" name="Нижний колонтитул 4">
            <a:extLst>
              <a:ext uri="{FF2B5EF4-FFF2-40B4-BE49-F238E27FC236}">
                <a16:creationId xmlns:a16="http://schemas.microsoft.com/office/drawing/2014/main" id="{DA02D6AE-6F59-40EF-A38E-836EC93CC5F3}"/>
              </a:ext>
            </a:extLst>
          </p:cNvPr>
          <p:cNvSpPr>
            <a:spLocks noGrp="1"/>
          </p:cNvSpPr>
          <p:nvPr>
            <p:ph type="ftr" sz="quarter" idx="11"/>
          </p:nvPr>
        </p:nvSpPr>
        <p:spPr/>
        <p:txBody>
          <a:bodyPr/>
          <a:lstStyle/>
          <a:p>
            <a:r>
              <a:rPr lang="en-US"/>
              <a:t>CODA BSc 2024 Boris Mirkin</a:t>
            </a:r>
            <a:endParaRPr lang="ru-RU"/>
          </a:p>
        </p:txBody>
      </p:sp>
      <p:sp>
        <p:nvSpPr>
          <p:cNvPr id="6" name="Номер слайда 5">
            <a:extLst>
              <a:ext uri="{FF2B5EF4-FFF2-40B4-BE49-F238E27FC236}">
                <a16:creationId xmlns:a16="http://schemas.microsoft.com/office/drawing/2014/main" id="{959A0E90-95D4-4672-9D7E-9A64EFEEAF29}"/>
              </a:ext>
            </a:extLst>
          </p:cNvPr>
          <p:cNvSpPr>
            <a:spLocks noGrp="1"/>
          </p:cNvSpPr>
          <p:nvPr>
            <p:ph type="sldNum" sz="quarter" idx="12"/>
          </p:nvPr>
        </p:nvSpPr>
        <p:spPr/>
        <p:txBody>
          <a:bodyPr/>
          <a:lstStyle/>
          <a:p>
            <a:fld id="{DBB9C88E-D4C8-48E3-897A-F48C54F7B8B8}" type="slidenum">
              <a:rPr lang="ru-RU" smtClean="0"/>
              <a:t>12</a:t>
            </a:fld>
            <a:endParaRPr lang="ru-RU"/>
          </a:p>
        </p:txBody>
      </p:sp>
    </p:spTree>
    <p:extLst>
      <p:ext uri="{BB962C8B-B14F-4D97-AF65-F5344CB8AC3E}">
        <p14:creationId xmlns:p14="http://schemas.microsoft.com/office/powerpoint/2010/main" val="2347569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7504" y="-10822"/>
            <a:ext cx="7962088" cy="620688"/>
          </a:xfrm>
        </p:spPr>
        <p:txBody>
          <a:bodyPr>
            <a:normAutofit fontScale="90000"/>
          </a:bodyPr>
          <a:lstStyle/>
          <a:p>
            <a:r>
              <a:rPr lang="ru-RU" altLang="ru-RU" sz="3200" dirty="0">
                <a:latin typeface="Arial" pitchFamily="34" charset="0"/>
                <a:ea typeface="Times New Roman" pitchFamily="18" charset="0"/>
                <a:cs typeface="Arial" pitchFamily="34" charset="0"/>
                <a:sym typeface="Symbol"/>
              </a:rPr>
              <a:t>Самая популярная таблица данных: </a:t>
            </a:r>
            <a:r>
              <a:rPr lang="en-GB" altLang="ru-RU" sz="3200" dirty="0">
                <a:latin typeface="Arial" pitchFamily="34" charset="0"/>
                <a:ea typeface="Times New Roman" pitchFamily="18" charset="0"/>
                <a:cs typeface="Arial" pitchFamily="34" charset="0"/>
                <a:sym typeface="Symbol"/>
              </a:rPr>
              <a:t>Anderson–Fisher </a:t>
            </a:r>
            <a:r>
              <a:rPr lang="en-US" sz="3200" dirty="0"/>
              <a:t>Iris Dataset (1930)</a:t>
            </a:r>
            <a:endParaRPr lang="ru-RU" sz="3200" dirty="0"/>
          </a:p>
        </p:txBody>
      </p:sp>
      <p:sp>
        <p:nvSpPr>
          <p:cNvPr id="3" name="Объект 2"/>
          <p:cNvSpPr>
            <a:spLocks noGrp="1"/>
          </p:cNvSpPr>
          <p:nvPr>
            <p:ph sz="half" idx="1"/>
          </p:nvPr>
        </p:nvSpPr>
        <p:spPr>
          <a:xfrm>
            <a:off x="107504" y="980728"/>
            <a:ext cx="9036496" cy="5877272"/>
          </a:xfrm>
        </p:spPr>
        <p:txBody>
          <a:bodyPr>
            <a:normAutofit/>
          </a:bodyPr>
          <a:lstStyle/>
          <a:p>
            <a:pPr marL="82296" indent="0">
              <a:buNone/>
            </a:pPr>
            <a:r>
              <a:rPr lang="en-US" dirty="0"/>
              <a:t> </a:t>
            </a:r>
            <a:endParaRPr lang="ru-RU" dirty="0"/>
          </a:p>
          <a:p>
            <a:endParaRPr lang="en-US" b="1" dirty="0"/>
          </a:p>
          <a:p>
            <a:pPr lvl="1"/>
            <a:endParaRPr lang="ru-RU" b="1"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1"/>
          <p:cNvSpPr>
            <a:spLocks noChangeArrowheads="1"/>
          </p:cNvSpPr>
          <p:nvPr/>
        </p:nvSpPr>
        <p:spPr bwMode="auto">
          <a:xfrm>
            <a:off x="1171020" y="816355"/>
            <a:ext cx="6801959"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ru-RU" sz="2000" b="1" i="0" u="none" strike="noStrike" cap="none" normalizeH="0" baseline="0" dirty="0">
                <a:ln>
                  <a:noFill/>
                </a:ln>
                <a:solidFill>
                  <a:schemeClr val="tx1"/>
                </a:solidFill>
                <a:effectLst/>
                <a:latin typeface="Arial" pitchFamily="34" charset="0"/>
                <a:ea typeface="Times New Roman" pitchFamily="18" charset="0"/>
                <a:cs typeface="Arial" pitchFamily="34" charset="0"/>
              </a:rPr>
              <a:t>      Iris flower </a:t>
            </a:r>
            <a:endParaRPr kumimoji="0" lang="ru-RU" altLang="ru-RU" sz="2000" b="0" i="0" u="none" strike="noStrike" cap="none" normalizeH="0" baseline="0" dirty="0">
              <a:ln>
                <a:noFill/>
              </a:ln>
              <a:solidFill>
                <a:schemeClr val="tx1"/>
              </a:solidFill>
              <a:effectLst/>
              <a:latin typeface="Arial" pitchFamily="34" charset="0"/>
              <a:cs typeface="Arial" pitchFamily="34" charset="0"/>
            </a:endParaRPr>
          </a:p>
        </p:txBody>
      </p:sp>
      <p:sp>
        <p:nvSpPr>
          <p:cNvPr id="11" name="Rectangle 1"/>
          <p:cNvSpPr>
            <a:spLocks noChangeArrowheads="1"/>
          </p:cNvSpPr>
          <p:nvPr/>
        </p:nvSpPr>
        <p:spPr bwMode="auto">
          <a:xfrm>
            <a:off x="3142911" y="2945166"/>
            <a:ext cx="6018193"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GB" altLang="ru-RU" sz="2000" dirty="0">
                <a:latin typeface="Arial" pitchFamily="34" charset="0"/>
                <a:ea typeface="Times New Roman" pitchFamily="18" charset="0"/>
                <a:cs typeface="Arial" pitchFamily="34" charset="0"/>
              </a:rPr>
              <a:t>               </a:t>
            </a:r>
            <a:r>
              <a:rPr lang="en-GB" altLang="ru-RU" sz="2000" b="1" dirty="0">
                <a:latin typeface="Arial" pitchFamily="34" charset="0"/>
                <a:ea typeface="Times New Roman" pitchFamily="18" charset="0"/>
                <a:cs typeface="Arial" pitchFamily="34" charset="0"/>
              </a:rPr>
              <a:t>150</a:t>
            </a:r>
            <a:r>
              <a:rPr lang="en-GB" altLang="ru-RU" sz="2000" b="1" dirty="0">
                <a:latin typeface="Arial" pitchFamily="34" charset="0"/>
                <a:ea typeface="Times New Roman" pitchFamily="18" charset="0"/>
                <a:cs typeface="Arial" pitchFamily="34" charset="0"/>
                <a:sym typeface="Symbol"/>
              </a:rPr>
              <a:t>4 data </a:t>
            </a:r>
            <a:r>
              <a:rPr lang="en-GB" altLang="ru-RU" sz="2000" dirty="0">
                <a:latin typeface="Arial" pitchFamily="34" charset="0"/>
                <a:ea typeface="Times New Roman" pitchFamily="18" charset="0"/>
                <a:cs typeface="Arial" pitchFamily="34" charset="0"/>
                <a:sym typeface="Symbol"/>
              </a:rPr>
              <a:t>of three taxa:</a:t>
            </a:r>
          </a:p>
          <a:p>
            <a:pPr lvl="0" fontAlgn="base">
              <a:spcBef>
                <a:spcPct val="0"/>
              </a:spcBef>
              <a:spcAft>
                <a:spcPct val="0"/>
              </a:spcAft>
            </a:pPr>
            <a:r>
              <a:rPr lang="en-US" altLang="ru-RU" sz="2000" dirty="0">
                <a:solidFill>
                  <a:schemeClr val="tx2">
                    <a:lumMod val="60000"/>
                    <a:lumOff val="40000"/>
                  </a:schemeClr>
                </a:solidFill>
                <a:latin typeface="Arial" pitchFamily="34" charset="0"/>
                <a:ea typeface="Times New Roman" pitchFamily="18" charset="0"/>
                <a:cs typeface="Arial" pitchFamily="34" charset="0"/>
                <a:sym typeface="Symbol"/>
              </a:rPr>
              <a:t>                                       </a:t>
            </a:r>
            <a:r>
              <a:rPr lang="ru-RU" altLang="ru-RU" sz="2000" dirty="0">
                <a:solidFill>
                  <a:schemeClr val="tx2">
                    <a:lumMod val="60000"/>
                    <a:lumOff val="40000"/>
                  </a:schemeClr>
                </a:solidFill>
                <a:latin typeface="Arial" pitchFamily="34" charset="0"/>
                <a:ea typeface="Times New Roman" pitchFamily="18" charset="0"/>
                <a:cs typeface="Arial" pitchFamily="34" charset="0"/>
                <a:sym typeface="Symbol"/>
              </a:rPr>
              <a:t>	</a:t>
            </a:r>
            <a:r>
              <a:rPr lang="en-US" altLang="ru-RU" sz="2000" dirty="0">
                <a:solidFill>
                  <a:schemeClr val="tx2">
                    <a:lumMod val="60000"/>
                    <a:lumOff val="40000"/>
                  </a:schemeClr>
                </a:solidFill>
                <a:latin typeface="Arial" pitchFamily="34" charset="0"/>
                <a:ea typeface="Times New Roman" pitchFamily="18" charset="0"/>
                <a:cs typeface="Arial" pitchFamily="34" charset="0"/>
                <a:sym typeface="Symbol"/>
              </a:rPr>
              <a:t>Taxon</a:t>
            </a:r>
            <a:endParaRPr lang="en-GB" altLang="ru-RU" sz="2000" dirty="0">
              <a:solidFill>
                <a:schemeClr val="tx2">
                  <a:lumMod val="60000"/>
                  <a:lumOff val="40000"/>
                </a:schemeClr>
              </a:solidFill>
              <a:latin typeface="Arial" pitchFamily="34" charset="0"/>
              <a:ea typeface="Times New Roman" pitchFamily="18" charset="0"/>
              <a:cs typeface="Arial" pitchFamily="34" charset="0"/>
              <a:sym typeface="Symbol"/>
            </a:endParaRPr>
          </a:p>
          <a:p>
            <a:pPr lvl="0" fontAlgn="base">
              <a:spcBef>
                <a:spcPct val="0"/>
              </a:spcBef>
              <a:spcAft>
                <a:spcPct val="0"/>
              </a:spcAft>
            </a:pPr>
            <a:r>
              <a:rPr lang="en-GB" altLang="ru-RU" sz="2400" dirty="0">
                <a:solidFill>
                  <a:schemeClr val="tx2">
                    <a:lumMod val="60000"/>
                    <a:lumOff val="40000"/>
                  </a:schemeClr>
                </a:solidFill>
                <a:latin typeface="Arial" pitchFamily="34" charset="0"/>
                <a:cs typeface="Arial" pitchFamily="34" charset="0"/>
                <a:sym typeface="Symbol"/>
              </a:rPr>
              <a:t>            1-50      </a:t>
            </a:r>
            <a:r>
              <a:rPr lang="ru-RU" altLang="ru-RU" sz="2400" dirty="0">
                <a:solidFill>
                  <a:schemeClr val="tx2">
                    <a:lumMod val="60000"/>
                    <a:lumOff val="40000"/>
                  </a:schemeClr>
                </a:solidFill>
                <a:latin typeface="Arial" pitchFamily="34" charset="0"/>
                <a:cs typeface="Arial" pitchFamily="34" charset="0"/>
                <a:sym typeface="Symbol"/>
              </a:rPr>
              <a:t>       </a:t>
            </a:r>
            <a:r>
              <a:rPr lang="en-US" altLang="ru-RU" sz="2400" dirty="0">
                <a:solidFill>
                  <a:schemeClr val="tx2">
                    <a:lumMod val="60000"/>
                    <a:lumOff val="40000"/>
                  </a:schemeClr>
                </a:solidFill>
                <a:latin typeface="Arial" pitchFamily="34" charset="0"/>
                <a:cs typeface="Arial" pitchFamily="34" charset="0"/>
                <a:sym typeface="Symbol"/>
              </a:rPr>
              <a:t>	 </a:t>
            </a:r>
            <a:r>
              <a:rPr lang="en-GB" sz="2400" i="1" dirty="0">
                <a:solidFill>
                  <a:schemeClr val="tx2">
                    <a:lumMod val="60000"/>
                    <a:lumOff val="40000"/>
                  </a:schemeClr>
                </a:solidFill>
              </a:rPr>
              <a:t>Iris </a:t>
            </a:r>
            <a:r>
              <a:rPr lang="en-GB" sz="2400" i="1" dirty="0" err="1">
                <a:solidFill>
                  <a:schemeClr val="tx2">
                    <a:lumMod val="60000"/>
                    <a:lumOff val="40000"/>
                  </a:schemeClr>
                </a:solidFill>
              </a:rPr>
              <a:t>setosa</a:t>
            </a:r>
            <a:r>
              <a:rPr lang="en-GB" sz="2400" dirty="0">
                <a:solidFill>
                  <a:schemeClr val="tx2">
                    <a:lumMod val="60000"/>
                    <a:lumOff val="40000"/>
                  </a:schemeClr>
                </a:solidFill>
              </a:rPr>
              <a:t> (diploid)</a:t>
            </a:r>
            <a:endParaRPr lang="en-GB" altLang="ru-RU" sz="2400" dirty="0">
              <a:solidFill>
                <a:schemeClr val="tx2">
                  <a:lumMod val="60000"/>
                  <a:lumOff val="40000"/>
                </a:schemeClr>
              </a:solidFill>
              <a:latin typeface="Arial" pitchFamily="34" charset="0"/>
              <a:cs typeface="Arial" pitchFamily="34" charset="0"/>
              <a:sym typeface="Symbol"/>
            </a:endParaRPr>
          </a:p>
          <a:p>
            <a:pPr lvl="0" fontAlgn="base">
              <a:spcBef>
                <a:spcPct val="0"/>
              </a:spcBef>
              <a:spcAft>
                <a:spcPct val="0"/>
              </a:spcAft>
            </a:pPr>
            <a:r>
              <a:rPr kumimoji="0" lang="en-GB" altLang="ru-RU" sz="2400" b="0" i="0" u="none" strike="noStrike" cap="none" normalizeH="0" dirty="0">
                <a:ln>
                  <a:noFill/>
                </a:ln>
                <a:solidFill>
                  <a:schemeClr val="tx2">
                    <a:lumMod val="60000"/>
                    <a:lumOff val="40000"/>
                  </a:schemeClr>
                </a:solidFill>
                <a:effectLst/>
                <a:latin typeface="Arial" pitchFamily="34" charset="0"/>
                <a:cs typeface="Arial" pitchFamily="34" charset="0"/>
                <a:sym typeface="Symbol"/>
              </a:rPr>
              <a:t>            51-100  </a:t>
            </a:r>
            <a:r>
              <a:rPr kumimoji="0" lang="ru-RU" altLang="ru-RU" sz="2400" b="0" i="0" u="none" strike="noStrike" cap="none" normalizeH="0" dirty="0">
                <a:ln>
                  <a:noFill/>
                </a:ln>
                <a:solidFill>
                  <a:schemeClr val="tx2">
                    <a:lumMod val="60000"/>
                    <a:lumOff val="40000"/>
                  </a:schemeClr>
                </a:solidFill>
                <a:effectLst/>
                <a:latin typeface="Arial" pitchFamily="34" charset="0"/>
                <a:cs typeface="Arial" pitchFamily="34" charset="0"/>
                <a:sym typeface="Symbol"/>
              </a:rPr>
              <a:t>       </a:t>
            </a:r>
            <a:r>
              <a:rPr kumimoji="0" lang="en-US" altLang="ru-RU" sz="2400" b="0" i="0" u="none" strike="noStrike" cap="none" normalizeH="0" dirty="0">
                <a:ln>
                  <a:noFill/>
                </a:ln>
                <a:solidFill>
                  <a:schemeClr val="tx2">
                    <a:lumMod val="60000"/>
                    <a:lumOff val="40000"/>
                  </a:schemeClr>
                </a:solidFill>
                <a:effectLst/>
                <a:latin typeface="Arial" pitchFamily="34" charset="0"/>
                <a:cs typeface="Arial" pitchFamily="34" charset="0"/>
                <a:sym typeface="Symbol"/>
              </a:rPr>
              <a:t>	</a:t>
            </a:r>
            <a:r>
              <a:rPr kumimoji="0" lang="en-GB" altLang="ru-RU" sz="2400" b="0" i="0" u="none" strike="noStrike" cap="none" normalizeH="0" dirty="0">
                <a:ln>
                  <a:noFill/>
                </a:ln>
                <a:solidFill>
                  <a:schemeClr val="tx2">
                    <a:lumMod val="60000"/>
                    <a:lumOff val="40000"/>
                  </a:schemeClr>
                </a:solidFill>
                <a:effectLst/>
                <a:latin typeface="Arial" pitchFamily="34" charset="0"/>
                <a:cs typeface="Arial" pitchFamily="34" charset="0"/>
                <a:sym typeface="Symbol"/>
              </a:rPr>
              <a:t> </a:t>
            </a:r>
            <a:r>
              <a:rPr lang="en-GB" sz="2400" i="1" dirty="0">
                <a:solidFill>
                  <a:schemeClr val="tx2">
                    <a:lumMod val="60000"/>
                    <a:lumOff val="40000"/>
                  </a:schemeClr>
                </a:solidFill>
              </a:rPr>
              <a:t>Iris </a:t>
            </a:r>
            <a:r>
              <a:rPr lang="en-GB" sz="2400" i="1" dirty="0" err="1">
                <a:solidFill>
                  <a:schemeClr val="tx2">
                    <a:lumMod val="60000"/>
                    <a:lumOff val="40000"/>
                  </a:schemeClr>
                </a:solidFill>
              </a:rPr>
              <a:t>versicolor</a:t>
            </a:r>
            <a:r>
              <a:rPr lang="en-GB" sz="2400" dirty="0">
                <a:solidFill>
                  <a:schemeClr val="tx2">
                    <a:lumMod val="60000"/>
                    <a:lumOff val="40000"/>
                  </a:schemeClr>
                </a:solidFill>
              </a:rPr>
              <a:t> (</a:t>
            </a:r>
            <a:r>
              <a:rPr lang="en-GB" sz="2400" dirty="0" err="1">
                <a:solidFill>
                  <a:schemeClr val="tx2">
                    <a:lumMod val="60000"/>
                    <a:lumOff val="40000"/>
                  </a:schemeClr>
                </a:solidFill>
              </a:rPr>
              <a:t>tetraploid</a:t>
            </a:r>
            <a:r>
              <a:rPr lang="en-GB" sz="2400" dirty="0">
                <a:solidFill>
                  <a:schemeClr val="tx2">
                    <a:lumMod val="60000"/>
                    <a:lumOff val="40000"/>
                  </a:schemeClr>
                </a:solidFill>
              </a:rPr>
              <a:t>) </a:t>
            </a:r>
            <a:endParaRPr kumimoji="0" lang="en-GB" altLang="ru-RU" sz="2400" b="0" i="0" u="none" strike="noStrike" cap="none" normalizeH="0" dirty="0">
              <a:ln>
                <a:noFill/>
              </a:ln>
              <a:solidFill>
                <a:schemeClr val="tx2">
                  <a:lumMod val="60000"/>
                  <a:lumOff val="40000"/>
                </a:schemeClr>
              </a:solidFill>
              <a:effectLst/>
              <a:latin typeface="Arial" pitchFamily="34" charset="0"/>
              <a:cs typeface="Arial" pitchFamily="34" charset="0"/>
              <a:sym typeface="Symbol"/>
            </a:endParaRPr>
          </a:p>
          <a:p>
            <a:pPr lvl="0" fontAlgn="base">
              <a:spcBef>
                <a:spcPct val="0"/>
              </a:spcBef>
              <a:spcAft>
                <a:spcPct val="0"/>
              </a:spcAft>
            </a:pPr>
            <a:r>
              <a:rPr lang="en-GB" altLang="ru-RU" sz="2400" dirty="0">
                <a:solidFill>
                  <a:schemeClr val="tx2">
                    <a:lumMod val="60000"/>
                    <a:lumOff val="40000"/>
                  </a:schemeClr>
                </a:solidFill>
                <a:latin typeface="Arial" pitchFamily="34" charset="0"/>
                <a:cs typeface="Arial" pitchFamily="34" charset="0"/>
                <a:sym typeface="Symbol"/>
              </a:rPr>
              <a:t>          101-150   </a:t>
            </a:r>
            <a:r>
              <a:rPr lang="ru-RU" altLang="ru-RU" sz="2400" dirty="0">
                <a:solidFill>
                  <a:schemeClr val="tx2">
                    <a:lumMod val="60000"/>
                    <a:lumOff val="40000"/>
                  </a:schemeClr>
                </a:solidFill>
                <a:latin typeface="Arial" pitchFamily="34" charset="0"/>
                <a:cs typeface="Arial" pitchFamily="34" charset="0"/>
                <a:sym typeface="Symbol"/>
              </a:rPr>
              <a:t>       </a:t>
            </a:r>
            <a:r>
              <a:rPr lang="en-GB" sz="2400" i="1" dirty="0">
                <a:solidFill>
                  <a:schemeClr val="tx2">
                    <a:lumMod val="60000"/>
                    <a:lumOff val="40000"/>
                  </a:schemeClr>
                </a:solidFill>
              </a:rPr>
              <a:t>Iris </a:t>
            </a:r>
            <a:r>
              <a:rPr lang="en-GB" sz="2400" i="1" dirty="0" err="1">
                <a:solidFill>
                  <a:schemeClr val="tx2">
                    <a:lumMod val="60000"/>
                    <a:lumOff val="40000"/>
                  </a:schemeClr>
                </a:solidFill>
              </a:rPr>
              <a:t>virginica</a:t>
            </a:r>
            <a:r>
              <a:rPr lang="en-GB" sz="2400" dirty="0">
                <a:solidFill>
                  <a:schemeClr val="tx2">
                    <a:lumMod val="60000"/>
                    <a:lumOff val="40000"/>
                  </a:schemeClr>
                </a:solidFill>
              </a:rPr>
              <a:t> (</a:t>
            </a:r>
            <a:r>
              <a:rPr lang="en-GB" sz="2400" dirty="0" err="1">
                <a:solidFill>
                  <a:schemeClr val="tx2">
                    <a:lumMod val="60000"/>
                    <a:lumOff val="40000"/>
                  </a:schemeClr>
                </a:solidFill>
              </a:rPr>
              <a:t>hexaploid</a:t>
            </a:r>
            <a:r>
              <a:rPr lang="en-GB" sz="2400" dirty="0">
                <a:solidFill>
                  <a:schemeClr val="tx2">
                    <a:lumMod val="60000"/>
                    <a:lumOff val="40000"/>
                  </a:schemeClr>
                </a:solidFill>
              </a:rPr>
              <a:t>)</a:t>
            </a:r>
            <a:endParaRPr lang="en-GB" altLang="ru-RU" sz="2400" dirty="0">
              <a:solidFill>
                <a:schemeClr val="tx2">
                  <a:lumMod val="60000"/>
                  <a:lumOff val="40000"/>
                </a:schemeClr>
              </a:solidFill>
              <a:latin typeface="Arial" pitchFamily="34" charset="0"/>
              <a:cs typeface="Arial" pitchFamily="34" charset="0"/>
              <a:sym typeface="Symbol"/>
            </a:endParaRPr>
          </a:p>
          <a:p>
            <a:pPr lvl="0" fontAlgn="base">
              <a:spcBef>
                <a:spcPct val="0"/>
              </a:spcBef>
              <a:spcAft>
                <a:spcPct val="0"/>
              </a:spcAft>
            </a:pPr>
            <a:r>
              <a:rPr kumimoji="0" lang="en-GB" altLang="ru-RU" sz="2000" b="0" i="0" u="none" strike="noStrike" cap="none" normalizeH="0" baseline="0" dirty="0">
                <a:ln>
                  <a:noFill/>
                </a:ln>
                <a:solidFill>
                  <a:schemeClr val="tx2">
                    <a:lumMod val="60000"/>
                    <a:lumOff val="40000"/>
                  </a:schemeClr>
                </a:solidFill>
                <a:effectLst/>
                <a:latin typeface="Arial" pitchFamily="34" charset="0"/>
                <a:cs typeface="Arial" pitchFamily="34" charset="0"/>
                <a:sym typeface="Symbol"/>
              </a:rPr>
              <a:t>Features</a:t>
            </a:r>
          </a:p>
          <a:p>
            <a:pPr lvl="0" fontAlgn="base">
              <a:spcBef>
                <a:spcPct val="0"/>
              </a:spcBef>
              <a:spcAft>
                <a:spcPct val="0"/>
              </a:spcAft>
            </a:pPr>
            <a:r>
              <a:rPr lang="en-GB" altLang="ru-RU" sz="2000" dirty="0">
                <a:solidFill>
                  <a:schemeClr val="tx2">
                    <a:lumMod val="60000"/>
                    <a:lumOff val="40000"/>
                  </a:schemeClr>
                </a:solidFill>
                <a:latin typeface="Arial" pitchFamily="34" charset="0"/>
                <a:cs typeface="Arial" pitchFamily="34" charset="0"/>
                <a:sym typeface="Symbol"/>
              </a:rPr>
              <a:t>W1	 Sepal length</a:t>
            </a:r>
          </a:p>
          <a:p>
            <a:pPr lvl="0" fontAlgn="base">
              <a:spcBef>
                <a:spcPct val="0"/>
              </a:spcBef>
              <a:spcAft>
                <a:spcPct val="0"/>
              </a:spcAft>
            </a:pPr>
            <a:r>
              <a:rPr kumimoji="0" lang="en-GB" altLang="ru-RU" sz="2000" b="0" i="0" u="none" strike="noStrike" cap="none" normalizeH="0" baseline="0" dirty="0">
                <a:ln>
                  <a:noFill/>
                </a:ln>
                <a:solidFill>
                  <a:schemeClr val="tx2">
                    <a:lumMod val="60000"/>
                    <a:lumOff val="40000"/>
                  </a:schemeClr>
                </a:solidFill>
                <a:effectLst/>
                <a:latin typeface="Arial" pitchFamily="34" charset="0"/>
                <a:cs typeface="Arial" pitchFamily="34" charset="0"/>
                <a:sym typeface="Symbol"/>
              </a:rPr>
              <a:t>W2	</a:t>
            </a:r>
            <a:r>
              <a:rPr lang="en-GB" altLang="ru-RU" sz="2000" dirty="0">
                <a:solidFill>
                  <a:schemeClr val="tx2">
                    <a:lumMod val="60000"/>
                    <a:lumOff val="40000"/>
                  </a:schemeClr>
                </a:solidFill>
                <a:latin typeface="Arial" pitchFamily="34" charset="0"/>
                <a:cs typeface="Arial" pitchFamily="34" charset="0"/>
                <a:sym typeface="Symbol"/>
              </a:rPr>
              <a:t> Sepal width</a:t>
            </a:r>
            <a:endParaRPr kumimoji="0" lang="en-GB" altLang="ru-RU" sz="2000" b="0" i="0" u="none" strike="noStrike" cap="none" normalizeH="0" baseline="0" dirty="0">
              <a:ln>
                <a:noFill/>
              </a:ln>
              <a:solidFill>
                <a:schemeClr val="tx2">
                  <a:lumMod val="60000"/>
                  <a:lumOff val="40000"/>
                </a:schemeClr>
              </a:solidFill>
              <a:effectLst/>
              <a:latin typeface="Arial" pitchFamily="34" charset="0"/>
              <a:cs typeface="Arial" pitchFamily="34" charset="0"/>
              <a:sym typeface="Symbol"/>
            </a:endParaRPr>
          </a:p>
          <a:p>
            <a:pPr lvl="0" fontAlgn="base">
              <a:spcBef>
                <a:spcPct val="0"/>
              </a:spcBef>
              <a:spcAft>
                <a:spcPct val="0"/>
              </a:spcAft>
            </a:pPr>
            <a:r>
              <a:rPr lang="en-GB" altLang="ru-RU" sz="2000" dirty="0">
                <a:solidFill>
                  <a:schemeClr val="tx2">
                    <a:lumMod val="60000"/>
                    <a:lumOff val="40000"/>
                  </a:schemeClr>
                </a:solidFill>
                <a:latin typeface="Arial" pitchFamily="34" charset="0"/>
                <a:cs typeface="Arial" pitchFamily="34" charset="0"/>
                <a:sym typeface="Symbol"/>
              </a:rPr>
              <a:t>W3	 Petal length</a:t>
            </a:r>
          </a:p>
          <a:p>
            <a:pPr lvl="0" fontAlgn="base">
              <a:spcBef>
                <a:spcPct val="0"/>
              </a:spcBef>
              <a:spcAft>
                <a:spcPct val="0"/>
              </a:spcAft>
            </a:pPr>
            <a:r>
              <a:rPr kumimoji="0" lang="en-GB" altLang="ru-RU" sz="2000" b="0" i="0" u="none" strike="noStrike" cap="none" normalizeH="0" baseline="0" dirty="0">
                <a:ln>
                  <a:noFill/>
                </a:ln>
                <a:solidFill>
                  <a:schemeClr val="tx2">
                    <a:lumMod val="60000"/>
                    <a:lumOff val="40000"/>
                  </a:schemeClr>
                </a:solidFill>
                <a:effectLst/>
                <a:latin typeface="Arial" pitchFamily="34" charset="0"/>
                <a:cs typeface="Arial" pitchFamily="34" charset="0"/>
                <a:sym typeface="Symbol"/>
              </a:rPr>
              <a:t>W4</a:t>
            </a:r>
            <a:r>
              <a:rPr lang="en-GB" altLang="ru-RU" sz="2000" dirty="0">
                <a:solidFill>
                  <a:schemeClr val="tx2">
                    <a:lumMod val="60000"/>
                    <a:lumOff val="40000"/>
                  </a:schemeClr>
                </a:solidFill>
                <a:latin typeface="Arial" pitchFamily="34" charset="0"/>
                <a:cs typeface="Arial" pitchFamily="34" charset="0"/>
                <a:sym typeface="Symbol"/>
              </a:rPr>
              <a:t> 	 Petal width</a:t>
            </a:r>
            <a:endParaRPr kumimoji="0" lang="en-GB" altLang="ru-RU" sz="2000" b="0" i="0" u="none" strike="noStrike" cap="none" normalizeH="0" baseline="0" dirty="0">
              <a:ln>
                <a:noFill/>
              </a:ln>
              <a:solidFill>
                <a:schemeClr val="tx2">
                  <a:lumMod val="60000"/>
                  <a:lumOff val="40000"/>
                </a:schemeClr>
              </a:solidFill>
              <a:effectLst/>
              <a:latin typeface="Arial" pitchFamily="34" charset="0"/>
              <a:cs typeface="Arial" pitchFamily="34" charset="0"/>
              <a:sym typeface="Symbol"/>
            </a:endParaRPr>
          </a:p>
          <a:p>
            <a:pPr lvl="0" fontAlgn="base">
              <a:spcBef>
                <a:spcPct val="0"/>
              </a:spcBef>
              <a:spcAft>
                <a:spcPct val="0"/>
              </a:spcAft>
            </a:pPr>
            <a:r>
              <a:rPr kumimoji="0" lang="en-US" altLang="ru-RU" sz="2000" b="0" i="0" u="none" strike="noStrike" cap="none" normalizeH="0" baseline="0" dirty="0">
                <a:ln>
                  <a:noFill/>
                </a:ln>
                <a:solidFill>
                  <a:schemeClr val="tx2">
                    <a:lumMod val="60000"/>
                    <a:lumOff val="40000"/>
                  </a:schemeClr>
                </a:solidFill>
                <a:effectLst/>
                <a:latin typeface="Arial" pitchFamily="34" charset="0"/>
                <a:cs typeface="Arial" pitchFamily="34" charset="0"/>
              </a:rPr>
              <a:t>                    Taxa</a:t>
            </a:r>
            <a:endParaRPr kumimoji="0" lang="ru-RU" altLang="ru-RU" sz="2000" b="0" i="0" u="none" strike="noStrike" cap="none" normalizeH="0" baseline="0" dirty="0">
              <a:ln>
                <a:noFill/>
              </a:ln>
              <a:solidFill>
                <a:schemeClr val="tx2">
                  <a:lumMod val="60000"/>
                  <a:lumOff val="40000"/>
                </a:schemeClr>
              </a:solidFill>
              <a:effectLst/>
              <a:latin typeface="Arial" pitchFamily="34" charset="0"/>
              <a:cs typeface="Arial" pitchFamily="34" charset="0"/>
            </a:endParaRPr>
          </a:p>
        </p:txBody>
      </p:sp>
      <p:pic>
        <p:nvPicPr>
          <p:cNvPr id="16385" name="Picture 1" descr="240px-Mountain_iris"/>
          <p:cNvPicPr>
            <a:picLocks noChangeAspect="1" noChangeArrowheads="1"/>
          </p:cNvPicPr>
          <p:nvPr/>
        </p:nvPicPr>
        <p:blipFill>
          <a:blip r:embed="rId2">
            <a:lum bright="20000"/>
            <a:extLst>
              <a:ext uri="{28A0092B-C50C-407E-A947-70E740481C1C}">
                <a14:useLocalDpi xmlns:a14="http://schemas.microsoft.com/office/drawing/2010/main" val="0"/>
              </a:ext>
            </a:extLst>
          </a:blip>
          <a:srcRect/>
          <a:stretch>
            <a:fillRect/>
          </a:stretch>
        </p:blipFill>
        <p:spPr bwMode="auto">
          <a:xfrm>
            <a:off x="887298" y="1266703"/>
            <a:ext cx="3200485" cy="3467617"/>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2"/>
          <p:cNvGrpSpPr>
            <a:grpSpLocks/>
          </p:cNvGrpSpPr>
          <p:nvPr/>
        </p:nvGrpSpPr>
        <p:grpSpPr bwMode="auto">
          <a:xfrm>
            <a:off x="2267444" y="1351940"/>
            <a:ext cx="6120817" cy="2501644"/>
            <a:chOff x="1265" y="1375"/>
            <a:chExt cx="9641" cy="2633"/>
          </a:xfrm>
        </p:grpSpPr>
        <p:sp>
          <p:nvSpPr>
            <p:cNvPr id="13" name="Text Box 7"/>
            <p:cNvSpPr txBox="1">
              <a:spLocks noChangeArrowheads="1"/>
            </p:cNvSpPr>
            <p:nvPr/>
          </p:nvSpPr>
          <p:spPr bwMode="auto">
            <a:xfrm>
              <a:off x="5567" y="1375"/>
              <a:ext cx="5339" cy="1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ru-RU" sz="3200" b="1" i="0" u="none" strike="noStrike" cap="none" normalizeH="0" baseline="0" dirty="0">
                  <a:ln>
                    <a:noFill/>
                  </a:ln>
                  <a:solidFill>
                    <a:schemeClr val="accent4">
                      <a:lumMod val="75000"/>
                    </a:schemeClr>
                  </a:solidFill>
                  <a:effectLst/>
                  <a:latin typeface="Arial" pitchFamily="34" charset="0"/>
                  <a:ea typeface="Times New Roman" pitchFamily="18" charset="0"/>
                  <a:cs typeface="Arial" pitchFamily="34" charset="0"/>
                </a:rPr>
                <a:t>Sepal </a:t>
              </a:r>
              <a:r>
                <a:rPr kumimoji="0" lang="en-GB" altLang="ru-RU" sz="2000" b="1" i="0" u="none" strike="noStrike" cap="none" normalizeH="0" baseline="0" dirty="0">
                  <a:ln>
                    <a:noFill/>
                  </a:ln>
                  <a:solidFill>
                    <a:schemeClr val="accent4">
                      <a:lumMod val="75000"/>
                    </a:schemeClr>
                  </a:solidFill>
                  <a:effectLst/>
                  <a:latin typeface="Arial" pitchFamily="34" charset="0"/>
                  <a:ea typeface="Times New Roman" pitchFamily="18" charset="0"/>
                  <a:cs typeface="Arial" pitchFamily="34" charset="0"/>
                </a:rPr>
                <a:t>/</a:t>
              </a:r>
              <a:r>
                <a:rPr kumimoji="0" lang="ru-RU" altLang="ru-RU" sz="2000" b="1" i="0" u="none" strike="noStrike" cap="none" normalizeH="0" baseline="0" dirty="0">
                  <a:ln>
                    <a:noFill/>
                  </a:ln>
                  <a:solidFill>
                    <a:schemeClr val="accent4">
                      <a:lumMod val="75000"/>
                    </a:schemeClr>
                  </a:solidFill>
                  <a:effectLst/>
                  <a:latin typeface="Arial" pitchFamily="34" charset="0"/>
                  <a:ea typeface="Times New Roman" pitchFamily="18" charset="0"/>
                  <a:cs typeface="Arial" pitchFamily="34" charset="0"/>
                </a:rPr>
                <a:t> Чашелистик</a:t>
              </a:r>
              <a:endParaRPr kumimoji="0" lang="en-GB" altLang="ru-RU" sz="2000" b="0" i="0" u="none" strike="noStrike" cap="none" normalizeH="0" baseline="0" dirty="0">
                <a:ln>
                  <a:noFill/>
                </a:ln>
                <a:solidFill>
                  <a:schemeClr val="accent4">
                    <a:lumMod val="75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ru-RU" sz="2000" b="1"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ru-RU" sz="3200" b="1" i="0" u="none" strike="noStrike" cap="none" normalizeH="0" baseline="0" dirty="0">
                  <a:ln>
                    <a:noFill/>
                  </a:ln>
                  <a:solidFill>
                    <a:schemeClr val="tx1"/>
                  </a:solidFill>
                  <a:effectLst/>
                  <a:latin typeface="Arial" pitchFamily="34" charset="0"/>
                  <a:ea typeface="Times New Roman" pitchFamily="18" charset="0"/>
                  <a:cs typeface="Arial" pitchFamily="34" charset="0"/>
                </a:rPr>
                <a:t>Petal </a:t>
              </a:r>
              <a:r>
                <a:rPr kumimoji="0" lang="en-GB" altLang="ru-RU" sz="2000" b="1" i="0" u="none" strike="noStrike" cap="none" normalizeH="0" baseline="0" dirty="0">
                  <a:ln>
                    <a:noFill/>
                  </a:ln>
                  <a:solidFill>
                    <a:schemeClr val="tx1"/>
                  </a:solidFill>
                  <a:effectLst/>
                  <a:latin typeface="Arial" pitchFamily="34" charset="0"/>
                  <a:ea typeface="Times New Roman" pitchFamily="18" charset="0"/>
                  <a:cs typeface="Arial" pitchFamily="34" charset="0"/>
                </a:rPr>
                <a:t>/</a:t>
              </a:r>
              <a:r>
                <a:rPr kumimoji="0" lang="ru-RU" altLang="ru-RU" sz="2000" b="1" i="0" u="none" strike="noStrike" cap="none" normalizeH="0" baseline="0" dirty="0">
                  <a:ln>
                    <a:noFill/>
                  </a:ln>
                  <a:solidFill>
                    <a:schemeClr val="tx1"/>
                  </a:solidFill>
                  <a:effectLst/>
                  <a:latin typeface="Arial" pitchFamily="34" charset="0"/>
                  <a:ea typeface="Times New Roman" pitchFamily="18" charset="0"/>
                  <a:cs typeface="Arial" pitchFamily="34" charset="0"/>
                </a:rPr>
                <a:t> Лепесток</a:t>
              </a:r>
              <a:endParaRPr kumimoji="0" lang="en-GB" altLang="ru-RU" sz="2000" b="0" i="0" u="none" strike="noStrike" cap="none" normalizeH="0" baseline="0" dirty="0">
                <a:ln>
                  <a:noFill/>
                </a:ln>
                <a:solidFill>
                  <a:schemeClr val="tx1"/>
                </a:solidFill>
                <a:effectLst/>
                <a:latin typeface="Arial" pitchFamily="34" charset="0"/>
                <a:cs typeface="Arial" pitchFamily="34" charset="0"/>
              </a:endParaRPr>
            </a:p>
          </p:txBody>
        </p:sp>
        <p:sp>
          <p:nvSpPr>
            <p:cNvPr id="14" name="Line 6"/>
            <p:cNvSpPr>
              <a:spLocks noChangeShapeType="1"/>
            </p:cNvSpPr>
            <p:nvPr/>
          </p:nvSpPr>
          <p:spPr bwMode="auto">
            <a:xfrm flipH="1">
              <a:off x="1719" y="2557"/>
              <a:ext cx="3697" cy="348"/>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5" name="Line 5"/>
            <p:cNvSpPr>
              <a:spLocks noChangeShapeType="1"/>
            </p:cNvSpPr>
            <p:nvPr/>
          </p:nvSpPr>
          <p:spPr bwMode="auto">
            <a:xfrm flipH="1">
              <a:off x="2967" y="1783"/>
              <a:ext cx="2691" cy="519"/>
            </a:xfrm>
            <a:prstGeom prst="line">
              <a:avLst/>
            </a:prstGeom>
            <a:noFill/>
            <a:ln w="38100">
              <a:solidFill>
                <a:schemeClr val="bg1">
                  <a:lumMod val="50000"/>
                </a:schemeClr>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6" name="Line 4"/>
            <p:cNvSpPr>
              <a:spLocks noChangeShapeType="1"/>
            </p:cNvSpPr>
            <p:nvPr/>
          </p:nvSpPr>
          <p:spPr bwMode="auto">
            <a:xfrm flipH="1">
              <a:off x="2173" y="1783"/>
              <a:ext cx="3485" cy="2225"/>
            </a:xfrm>
            <a:prstGeom prst="line">
              <a:avLst/>
            </a:prstGeom>
            <a:noFill/>
            <a:ln w="38100">
              <a:solidFill>
                <a:schemeClr val="bg1">
                  <a:lumMod val="50000"/>
                </a:schemeClr>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7" name="Line 3"/>
            <p:cNvSpPr>
              <a:spLocks noChangeShapeType="1"/>
            </p:cNvSpPr>
            <p:nvPr/>
          </p:nvSpPr>
          <p:spPr bwMode="auto">
            <a:xfrm flipH="1" flipV="1">
              <a:off x="1265" y="2449"/>
              <a:ext cx="4151" cy="108"/>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grpSp>
      <p:sp>
        <p:nvSpPr>
          <p:cNvPr id="18" name="Rectangle 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10"/>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 name="Нижний колонтитул 8"/>
          <p:cNvSpPr>
            <a:spLocks noGrp="1"/>
          </p:cNvSpPr>
          <p:nvPr>
            <p:ph type="ftr" sz="quarter" idx="11"/>
          </p:nvPr>
        </p:nvSpPr>
        <p:spPr/>
        <p:txBody>
          <a:bodyPr/>
          <a:lstStyle/>
          <a:p>
            <a:r>
              <a:rPr lang="en-US"/>
              <a:t>CODA BSc 2024 Boris Mirkin</a:t>
            </a:r>
            <a:endParaRPr lang="ru-RU" dirty="0"/>
          </a:p>
        </p:txBody>
      </p:sp>
      <p:sp>
        <p:nvSpPr>
          <p:cNvPr id="10" name="Номер слайда 9"/>
          <p:cNvSpPr>
            <a:spLocks noGrp="1"/>
          </p:cNvSpPr>
          <p:nvPr>
            <p:ph type="sldNum" sz="quarter" idx="12"/>
          </p:nvPr>
        </p:nvSpPr>
        <p:spPr/>
        <p:txBody>
          <a:bodyPr/>
          <a:lstStyle/>
          <a:p>
            <a:fld id="{DBB9C88E-D4C8-48E3-897A-F48C54F7B8B8}" type="slidenum">
              <a:rPr lang="ru-RU" smtClean="0"/>
              <a:t>13</a:t>
            </a:fld>
            <a:endParaRPr lang="ru-RU"/>
          </a:p>
        </p:txBody>
      </p:sp>
      <p:sp>
        <p:nvSpPr>
          <p:cNvPr id="7" name="TextBox 6">
            <a:extLst>
              <a:ext uri="{FF2B5EF4-FFF2-40B4-BE49-F238E27FC236}">
                <a16:creationId xmlns:a16="http://schemas.microsoft.com/office/drawing/2014/main" id="{70DBE8B6-AB04-4911-8B7A-75CC58E540D4}"/>
              </a:ext>
            </a:extLst>
          </p:cNvPr>
          <p:cNvSpPr txBox="1"/>
          <p:nvPr/>
        </p:nvSpPr>
        <p:spPr>
          <a:xfrm>
            <a:off x="5749837" y="5423571"/>
            <a:ext cx="3200485" cy="707886"/>
          </a:xfrm>
          <a:prstGeom prst="rect">
            <a:avLst/>
          </a:prstGeom>
          <a:noFill/>
        </p:spPr>
        <p:txBody>
          <a:bodyPr wrap="square" rtlCol="0">
            <a:spAutoFit/>
          </a:bodyPr>
          <a:lstStyle/>
          <a:p>
            <a:r>
              <a:rPr lang="en-GB" altLang="ru-RU" sz="4000" dirty="0">
                <a:solidFill>
                  <a:schemeClr val="tx2">
                    <a:lumMod val="60000"/>
                    <a:lumOff val="40000"/>
                  </a:schemeClr>
                </a:solidFill>
                <a:latin typeface="Arial" pitchFamily="34" charset="0"/>
                <a:cs typeface="Arial" pitchFamily="34" charset="0"/>
                <a:sym typeface="Symbol"/>
              </a:rPr>
              <a:t>Metadata</a:t>
            </a:r>
            <a:endParaRPr lang="ru-RU" sz="4000" dirty="0">
              <a:solidFill>
                <a:schemeClr val="tx2">
                  <a:lumMod val="60000"/>
                  <a:lumOff val="40000"/>
                </a:schemeClr>
              </a:solidFill>
            </a:endParaRPr>
          </a:p>
        </p:txBody>
      </p:sp>
    </p:spTree>
    <p:extLst>
      <p:ext uri="{BB962C8B-B14F-4D97-AF65-F5344CB8AC3E}">
        <p14:creationId xmlns:p14="http://schemas.microsoft.com/office/powerpoint/2010/main" val="3428402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7975" y="160338"/>
            <a:ext cx="8625713" cy="1684486"/>
          </a:xfrm>
        </p:spPr>
        <p:txBody>
          <a:bodyPr>
            <a:normAutofit fontScale="90000"/>
          </a:bodyPr>
          <a:lstStyle/>
          <a:p>
            <a:br>
              <a:rPr lang="en-US" dirty="0"/>
            </a:br>
            <a:r>
              <a:rPr lang="en-US" dirty="0"/>
              <a:t>           Three Iris taxa:  </a:t>
            </a:r>
            <a:br>
              <a:rPr lang="en-US" dirty="0"/>
            </a:br>
            <a:br>
              <a:rPr lang="en-US" dirty="0"/>
            </a:br>
            <a:br>
              <a:rPr lang="en-US" dirty="0"/>
            </a:br>
            <a:r>
              <a:rPr lang="en-US" dirty="0"/>
              <a:t>    </a:t>
            </a:r>
            <a:r>
              <a:rPr lang="en-US" dirty="0" err="1"/>
              <a:t>Setosa</a:t>
            </a:r>
            <a:r>
              <a:rPr lang="en-US" dirty="0"/>
              <a:t>           </a:t>
            </a:r>
            <a:r>
              <a:rPr lang="en-US" dirty="0" err="1"/>
              <a:t>Virginica</a:t>
            </a:r>
            <a:r>
              <a:rPr lang="en-US" dirty="0"/>
              <a:t>         Versicolor</a:t>
            </a:r>
            <a:endParaRPr lang="ru-RU" dirty="0"/>
          </a:p>
        </p:txBody>
      </p:sp>
      <p:sp>
        <p:nvSpPr>
          <p:cNvPr id="6" name="AutoShape 2" descr="Картинки по запросу iris setosa versicolor virginic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32" y="2403375"/>
            <a:ext cx="9113042" cy="28196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Нижний колонтитул 6"/>
          <p:cNvSpPr>
            <a:spLocks noGrp="1"/>
          </p:cNvSpPr>
          <p:nvPr>
            <p:ph type="ftr" sz="quarter" idx="11"/>
          </p:nvPr>
        </p:nvSpPr>
        <p:spPr/>
        <p:txBody>
          <a:bodyPr/>
          <a:lstStyle/>
          <a:p>
            <a:r>
              <a:rPr lang="en-US"/>
              <a:t>CODA BSc 2024 Boris Mirkin</a:t>
            </a:r>
            <a:endParaRPr lang="ru-RU"/>
          </a:p>
        </p:txBody>
      </p:sp>
      <p:sp>
        <p:nvSpPr>
          <p:cNvPr id="8" name="Номер слайда 7"/>
          <p:cNvSpPr>
            <a:spLocks noGrp="1"/>
          </p:cNvSpPr>
          <p:nvPr>
            <p:ph type="sldNum" sz="quarter" idx="12"/>
          </p:nvPr>
        </p:nvSpPr>
        <p:spPr/>
        <p:txBody>
          <a:bodyPr/>
          <a:lstStyle/>
          <a:p>
            <a:fld id="{DBB9C88E-D4C8-48E3-897A-F48C54F7B8B8}" type="slidenum">
              <a:rPr lang="ru-RU" smtClean="0"/>
              <a:t>14</a:t>
            </a:fld>
            <a:endParaRPr lang="ru-RU"/>
          </a:p>
        </p:txBody>
      </p:sp>
    </p:spTree>
    <p:extLst>
      <p:ext uri="{BB962C8B-B14F-4D97-AF65-F5344CB8AC3E}">
        <p14:creationId xmlns:p14="http://schemas.microsoft.com/office/powerpoint/2010/main" val="1168000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9552" y="0"/>
            <a:ext cx="8394136" cy="816880"/>
          </a:xfrm>
        </p:spPr>
        <p:txBody>
          <a:bodyPr>
            <a:normAutofit/>
          </a:bodyPr>
          <a:lstStyle/>
          <a:p>
            <a:r>
              <a:rPr lang="ru-RU" sz="3200" dirty="0"/>
              <a:t>Ирисы</a:t>
            </a:r>
            <a:r>
              <a:rPr lang="en-US" sz="3200" dirty="0"/>
              <a:t>, </a:t>
            </a:r>
            <a:r>
              <a:rPr lang="ru-RU" sz="3200" dirty="0"/>
              <a:t>таблица</a:t>
            </a:r>
            <a:r>
              <a:rPr lang="en-US" sz="3200" dirty="0"/>
              <a:t>150x4, </a:t>
            </a:r>
            <a:r>
              <a:rPr lang="ru-RU" sz="3200" dirty="0"/>
              <a:t>очень популярна</a:t>
            </a:r>
          </a:p>
        </p:txBody>
      </p:sp>
      <p:sp>
        <p:nvSpPr>
          <p:cNvPr id="3" name="Объект 2"/>
          <p:cNvSpPr>
            <a:spLocks noGrp="1"/>
          </p:cNvSpPr>
          <p:nvPr>
            <p:ph sz="half" idx="1"/>
          </p:nvPr>
        </p:nvSpPr>
        <p:spPr>
          <a:xfrm>
            <a:off x="107504" y="662992"/>
            <a:ext cx="9036496" cy="6195008"/>
          </a:xfrm>
        </p:spPr>
        <p:txBody>
          <a:bodyPr>
            <a:normAutofit/>
          </a:bodyPr>
          <a:lstStyle/>
          <a:p>
            <a:pPr marL="82296" indent="0">
              <a:buNone/>
            </a:pPr>
            <a:r>
              <a:rPr lang="en-US" dirty="0"/>
              <a:t> </a:t>
            </a:r>
            <a:endParaRPr lang="ru-RU" dirty="0"/>
          </a:p>
          <a:p>
            <a:endParaRPr lang="en-US" b="1" dirty="0"/>
          </a:p>
          <a:p>
            <a:pPr lvl="1"/>
            <a:endParaRPr lang="ru-RU" b="1"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8" name="Rectangle 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10"/>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7" name="Таблица 6"/>
          <p:cNvGraphicFramePr>
            <a:graphicFrameLocks noGrp="1"/>
          </p:cNvGraphicFramePr>
          <p:nvPr>
            <p:extLst>
              <p:ext uri="{D42A27DB-BD31-4B8C-83A1-F6EECF244321}">
                <p14:modId xmlns:p14="http://schemas.microsoft.com/office/powerpoint/2010/main" val="3511228826"/>
              </p:ext>
            </p:extLst>
          </p:nvPr>
        </p:nvGraphicFramePr>
        <p:xfrm>
          <a:off x="899592" y="816880"/>
          <a:ext cx="7992888" cy="5272221"/>
        </p:xfrm>
        <a:graphic>
          <a:graphicData uri="http://schemas.openxmlformats.org/drawingml/2006/table">
            <a:tbl>
              <a:tblPr>
                <a:tableStyleId>{5C22544A-7EE6-4342-B048-85BDC9FD1C3A}</a:tableStyleId>
              </a:tblPr>
              <a:tblGrid>
                <a:gridCol w="1584176">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26114">
                  <a:extLst>
                    <a:ext uri="{9D8B030D-6E8A-4147-A177-3AD203B41FA5}">
                      <a16:colId xmlns:a16="http://schemas.microsoft.com/office/drawing/2014/main" val="20002"/>
                    </a:ext>
                  </a:extLst>
                </a:gridCol>
                <a:gridCol w="1998222">
                  <a:extLst>
                    <a:ext uri="{9D8B030D-6E8A-4147-A177-3AD203B41FA5}">
                      <a16:colId xmlns:a16="http://schemas.microsoft.com/office/drawing/2014/main" val="20003"/>
                    </a:ext>
                  </a:extLst>
                </a:gridCol>
              </a:tblGrid>
              <a:tr h="433045">
                <a:tc rowSpan="2">
                  <a:txBody>
                    <a:bodyPr/>
                    <a:lstStyle/>
                    <a:p>
                      <a:pPr>
                        <a:spcAft>
                          <a:spcPts val="0"/>
                        </a:spcAft>
                      </a:pPr>
                      <a:r>
                        <a:rPr lang="en-GB" sz="2400" b="1" dirty="0">
                          <a:solidFill>
                            <a:srgbClr val="C00000"/>
                          </a:solidFill>
                          <a:effectLst/>
                        </a:rPr>
                        <a:t> </a:t>
                      </a:r>
                      <a:endParaRPr lang="ru-RU" sz="2400" b="1" dirty="0">
                        <a:solidFill>
                          <a:srgbClr val="C00000"/>
                        </a:solidFill>
                        <a:effectLst/>
                      </a:endParaRPr>
                    </a:p>
                    <a:p>
                      <a:pPr>
                        <a:spcAft>
                          <a:spcPts val="0"/>
                        </a:spcAft>
                      </a:pPr>
                      <a:r>
                        <a:rPr lang="en-GB" sz="2400" b="1" dirty="0">
                          <a:solidFill>
                            <a:srgbClr val="C00000"/>
                          </a:solidFill>
                          <a:effectLst/>
                        </a:rPr>
                        <a:t>#</a:t>
                      </a:r>
                      <a:endParaRPr lang="ru-RU" sz="2400" b="1" dirty="0">
                        <a:solidFill>
                          <a:srgbClr val="C00000"/>
                        </a:solidFill>
                        <a:effectLst/>
                        <a:latin typeface="Courier New"/>
                        <a:ea typeface="Times New Roman"/>
                        <a:cs typeface="Times New Roman"/>
                      </a:endParaRPr>
                    </a:p>
                  </a:txBody>
                  <a:tcPr marL="68580" marR="68580" marT="0" marB="0"/>
                </a:tc>
                <a:tc>
                  <a:txBody>
                    <a:bodyPr/>
                    <a:lstStyle/>
                    <a:p>
                      <a:pPr>
                        <a:spcAft>
                          <a:spcPts val="0"/>
                        </a:spcAft>
                      </a:pPr>
                      <a:endParaRPr lang="ru-RU" sz="2400" dirty="0">
                        <a:effectLst/>
                        <a:latin typeface="Times New Roman"/>
                        <a:ea typeface="Times New Roman"/>
                      </a:endParaRPr>
                    </a:p>
                  </a:txBody>
                  <a:tcPr marL="68580" marR="68580" marT="0" marB="0"/>
                </a:tc>
                <a:tc>
                  <a:txBody>
                    <a:bodyPr/>
                    <a:lstStyle/>
                    <a:p>
                      <a:pPr>
                        <a:spcAft>
                          <a:spcPts val="0"/>
                        </a:spcAft>
                      </a:pPr>
                      <a:endParaRPr lang="ru-RU" sz="2400" dirty="0">
                        <a:effectLst/>
                        <a:latin typeface="Times New Roman"/>
                        <a:ea typeface="Times New Roman"/>
                      </a:endParaRPr>
                    </a:p>
                  </a:txBody>
                  <a:tcPr marL="68580" marR="68580" marT="0" marB="0"/>
                </a:tc>
                <a:tc>
                  <a:txBody>
                    <a:bodyPr/>
                    <a:lstStyle/>
                    <a:p>
                      <a:pPr>
                        <a:spcAft>
                          <a:spcPts val="0"/>
                        </a:spcAft>
                      </a:pPr>
                      <a:endParaRPr lang="ru-RU" sz="2400" dirty="0">
                        <a:effectLst/>
                        <a:latin typeface="Times New Roman"/>
                        <a:ea typeface="Times New Roman"/>
                      </a:endParaRPr>
                    </a:p>
                  </a:txBody>
                  <a:tcPr marL="68580" marR="68580" marT="0" marB="0"/>
                </a:tc>
                <a:extLst>
                  <a:ext uri="{0D108BD9-81ED-4DB2-BD59-A6C34878D82A}">
                    <a16:rowId xmlns:a16="http://schemas.microsoft.com/office/drawing/2014/main" val="10000"/>
                  </a:ext>
                </a:extLst>
              </a:tr>
              <a:tr h="372244">
                <a:tc vMerge="1">
                  <a:txBody>
                    <a:bodyPr/>
                    <a:lstStyle/>
                    <a:p>
                      <a:endParaRPr lang="ru-RU"/>
                    </a:p>
                  </a:txBody>
                  <a:tcPr/>
                </a:tc>
                <a:tc>
                  <a:txBody>
                    <a:bodyPr/>
                    <a:lstStyle/>
                    <a:p>
                      <a:pPr>
                        <a:spcAft>
                          <a:spcPts val="0"/>
                        </a:spcAft>
                      </a:pPr>
                      <a:r>
                        <a:rPr lang="en-GB" sz="2400" b="1" dirty="0">
                          <a:solidFill>
                            <a:srgbClr val="C00000"/>
                          </a:solidFill>
                          <a:effectLst/>
                        </a:rPr>
                        <a:t>w1 w2  w3 w4</a:t>
                      </a:r>
                      <a:endParaRPr lang="ru-RU" sz="2400" b="1" dirty="0">
                        <a:solidFill>
                          <a:srgbClr val="C00000"/>
                        </a:solidFill>
                        <a:effectLst/>
                        <a:latin typeface="Courier New"/>
                        <a:ea typeface="Times New Roman"/>
                        <a:cs typeface="Times New Roman"/>
                      </a:endParaRPr>
                    </a:p>
                  </a:txBody>
                  <a:tcPr marL="68580" marR="68580" marT="0" marB="0"/>
                </a:tc>
                <a:tc>
                  <a:txBody>
                    <a:bodyPr/>
                    <a:lstStyle/>
                    <a:p>
                      <a:pPr>
                        <a:spcAft>
                          <a:spcPts val="0"/>
                        </a:spcAft>
                      </a:pPr>
                      <a:endParaRPr lang="ru-RU" sz="1800" dirty="0">
                        <a:effectLst/>
                        <a:latin typeface="Times New Roman"/>
                        <a:ea typeface="Times New Roman"/>
                      </a:endParaRPr>
                    </a:p>
                  </a:txBody>
                  <a:tcPr marL="68580" marR="68580" marT="0" marB="0"/>
                </a:tc>
                <a:tc>
                  <a:txBody>
                    <a:bodyPr/>
                    <a:lstStyle/>
                    <a:p>
                      <a:pPr>
                        <a:spcAft>
                          <a:spcPts val="0"/>
                        </a:spcAft>
                      </a:pPr>
                      <a:endParaRPr lang="ru-RU" sz="1800" dirty="0">
                        <a:effectLst/>
                        <a:latin typeface="Times New Roman"/>
                        <a:ea typeface="Times New Roman"/>
                      </a:endParaRPr>
                    </a:p>
                  </a:txBody>
                  <a:tcPr marL="68580" marR="68580" marT="0" marB="0"/>
                </a:tc>
                <a:extLst>
                  <a:ext uri="{0D108BD9-81ED-4DB2-BD59-A6C34878D82A}">
                    <a16:rowId xmlns:a16="http://schemas.microsoft.com/office/drawing/2014/main" val="10001"/>
                  </a:ext>
                </a:extLst>
              </a:tr>
              <a:tr h="4466932">
                <a:tc>
                  <a:txBody>
                    <a:bodyPr/>
                    <a:lstStyle/>
                    <a:p>
                      <a:pPr>
                        <a:spcAft>
                          <a:spcPts val="0"/>
                        </a:spcAft>
                      </a:pPr>
                      <a:r>
                        <a:rPr lang="en-GB" sz="2400" b="1" dirty="0">
                          <a:solidFill>
                            <a:srgbClr val="C00000"/>
                          </a:solidFill>
                          <a:effectLst/>
                        </a:rPr>
                        <a:t>1</a:t>
                      </a:r>
                      <a:endParaRPr lang="ru-RU" sz="2400" b="1" dirty="0">
                        <a:solidFill>
                          <a:srgbClr val="C00000"/>
                        </a:solidFill>
                        <a:effectLst/>
                      </a:endParaRPr>
                    </a:p>
                    <a:p>
                      <a:pPr>
                        <a:spcAft>
                          <a:spcPts val="0"/>
                        </a:spcAft>
                      </a:pPr>
                      <a:r>
                        <a:rPr lang="en-GB" sz="2400" b="1" dirty="0">
                          <a:solidFill>
                            <a:srgbClr val="C00000"/>
                          </a:solidFill>
                          <a:effectLst/>
                        </a:rPr>
                        <a:t>2</a:t>
                      </a:r>
                      <a:endParaRPr lang="ru-RU" sz="2400" b="1" dirty="0">
                        <a:solidFill>
                          <a:srgbClr val="C00000"/>
                        </a:solidFill>
                        <a:effectLst/>
                      </a:endParaRPr>
                    </a:p>
                    <a:p>
                      <a:pPr>
                        <a:spcAft>
                          <a:spcPts val="0"/>
                        </a:spcAft>
                      </a:pPr>
                      <a:r>
                        <a:rPr lang="en-GB" sz="2400" b="1" dirty="0">
                          <a:solidFill>
                            <a:srgbClr val="C00000"/>
                          </a:solidFill>
                          <a:effectLst/>
                        </a:rPr>
                        <a:t>3</a:t>
                      </a:r>
                      <a:endParaRPr lang="ru-RU" sz="2400" b="1" dirty="0">
                        <a:solidFill>
                          <a:srgbClr val="C00000"/>
                        </a:solidFill>
                        <a:effectLst/>
                      </a:endParaRPr>
                    </a:p>
                    <a:p>
                      <a:pPr>
                        <a:spcAft>
                          <a:spcPts val="0"/>
                        </a:spcAft>
                      </a:pPr>
                      <a:r>
                        <a:rPr lang="en-GB" sz="2400" b="1" dirty="0">
                          <a:solidFill>
                            <a:srgbClr val="C00000"/>
                          </a:solidFill>
                          <a:effectLst/>
                        </a:rPr>
                        <a:t>4</a:t>
                      </a:r>
                      <a:endParaRPr lang="ru-RU" sz="2400" b="1" dirty="0">
                        <a:solidFill>
                          <a:srgbClr val="C00000"/>
                        </a:solidFill>
                        <a:effectLst/>
                      </a:endParaRPr>
                    </a:p>
                    <a:p>
                      <a:pPr>
                        <a:spcAft>
                          <a:spcPts val="0"/>
                        </a:spcAft>
                      </a:pPr>
                      <a:r>
                        <a:rPr lang="en-GB" sz="2400" b="1" dirty="0">
                          <a:solidFill>
                            <a:srgbClr val="C00000"/>
                          </a:solidFill>
                          <a:effectLst/>
                        </a:rPr>
                        <a:t>5</a:t>
                      </a:r>
                      <a:endParaRPr lang="ru-RU" sz="2400" b="1" dirty="0">
                        <a:solidFill>
                          <a:srgbClr val="C00000"/>
                        </a:solidFill>
                        <a:effectLst/>
                      </a:endParaRPr>
                    </a:p>
                    <a:p>
                      <a:pPr>
                        <a:spcAft>
                          <a:spcPts val="0"/>
                        </a:spcAft>
                      </a:pPr>
                      <a:r>
                        <a:rPr lang="en-GB" sz="2400" b="1" dirty="0">
                          <a:solidFill>
                            <a:srgbClr val="C00000"/>
                          </a:solidFill>
                          <a:effectLst/>
                        </a:rPr>
                        <a:t>6</a:t>
                      </a:r>
                      <a:endParaRPr lang="ru-RU" sz="2400" b="1" dirty="0">
                        <a:solidFill>
                          <a:srgbClr val="C00000"/>
                        </a:solidFill>
                        <a:effectLst/>
                      </a:endParaRPr>
                    </a:p>
                    <a:p>
                      <a:pPr>
                        <a:spcAft>
                          <a:spcPts val="0"/>
                        </a:spcAft>
                      </a:pPr>
                      <a:r>
                        <a:rPr lang="en-GB" sz="2400" b="1" dirty="0">
                          <a:solidFill>
                            <a:srgbClr val="C00000"/>
                          </a:solidFill>
                          <a:effectLst/>
                        </a:rPr>
                        <a:t>7</a:t>
                      </a:r>
                      <a:endParaRPr lang="ru-RU" sz="2400" b="1" dirty="0">
                        <a:solidFill>
                          <a:srgbClr val="C00000"/>
                        </a:solidFill>
                        <a:effectLst/>
                      </a:endParaRPr>
                    </a:p>
                    <a:p>
                      <a:pPr>
                        <a:spcAft>
                          <a:spcPts val="0"/>
                        </a:spcAft>
                      </a:pPr>
                      <a:r>
                        <a:rPr lang="en-GB" sz="2400" b="1" dirty="0">
                          <a:solidFill>
                            <a:srgbClr val="C00000"/>
                          </a:solidFill>
                          <a:effectLst/>
                        </a:rPr>
                        <a:t>8</a:t>
                      </a:r>
                      <a:endParaRPr lang="ru-RU" sz="2400" b="1" dirty="0">
                        <a:solidFill>
                          <a:srgbClr val="C00000"/>
                        </a:solidFill>
                        <a:effectLst/>
                      </a:endParaRPr>
                    </a:p>
                    <a:p>
                      <a:pPr>
                        <a:spcAft>
                          <a:spcPts val="0"/>
                        </a:spcAft>
                      </a:pPr>
                      <a:r>
                        <a:rPr lang="en-GB" sz="2400" b="1" dirty="0">
                          <a:solidFill>
                            <a:srgbClr val="C00000"/>
                          </a:solidFill>
                          <a:effectLst/>
                        </a:rPr>
                        <a:t>9</a:t>
                      </a:r>
                      <a:endParaRPr lang="ru-RU" sz="2400" b="1" dirty="0">
                        <a:solidFill>
                          <a:srgbClr val="C00000"/>
                        </a:solidFill>
                        <a:effectLst/>
                      </a:endParaRPr>
                    </a:p>
                    <a:p>
                      <a:pPr>
                        <a:spcAft>
                          <a:spcPts val="0"/>
                        </a:spcAft>
                      </a:pPr>
                      <a:r>
                        <a:rPr lang="en-GB" sz="2400" b="1" dirty="0">
                          <a:solidFill>
                            <a:srgbClr val="C00000"/>
                          </a:solidFill>
                          <a:effectLst/>
                        </a:rPr>
                        <a:t> …</a:t>
                      </a:r>
                      <a:r>
                        <a:rPr lang="en-GB" sz="2400" b="1" baseline="0" dirty="0">
                          <a:solidFill>
                            <a:srgbClr val="C00000"/>
                          </a:solidFill>
                          <a:effectLst/>
                        </a:rPr>
                        <a:t>                        </a:t>
                      </a:r>
                      <a:r>
                        <a:rPr lang="en-US" sz="2400" b="1" baseline="0" dirty="0">
                          <a:solidFill>
                            <a:srgbClr val="C00000"/>
                          </a:solidFill>
                          <a:effectLst/>
                        </a:rPr>
                        <a:t>1</a:t>
                      </a:r>
                      <a:r>
                        <a:rPr lang="en-GB" sz="2400" b="1" dirty="0">
                          <a:solidFill>
                            <a:srgbClr val="C00000"/>
                          </a:solidFill>
                          <a:effectLst/>
                        </a:rPr>
                        <a:t>50 </a:t>
                      </a:r>
                      <a:endParaRPr lang="ru-RU" sz="2400" b="1" dirty="0">
                        <a:solidFill>
                          <a:srgbClr val="C00000"/>
                        </a:solidFill>
                        <a:effectLst/>
                        <a:latin typeface="Courier New"/>
                        <a:ea typeface="Times New Roman"/>
                        <a:cs typeface="Times New Roman"/>
                      </a:endParaRPr>
                    </a:p>
                  </a:txBody>
                  <a:tcPr marL="68580" marR="68580" marT="0" marB="0"/>
                </a:tc>
                <a:tc>
                  <a:txBody>
                    <a:bodyPr/>
                    <a:lstStyle/>
                    <a:p>
                      <a:pPr>
                        <a:spcAft>
                          <a:spcPts val="0"/>
                        </a:spcAft>
                      </a:pPr>
                      <a:r>
                        <a:rPr lang="en-GB" sz="2400" dirty="0">
                          <a:effectLst/>
                        </a:rPr>
                        <a:t>5.1 3.5 1.4  0.3</a:t>
                      </a:r>
                      <a:endParaRPr lang="ru-RU" sz="2400" dirty="0">
                        <a:effectLst/>
                      </a:endParaRPr>
                    </a:p>
                    <a:p>
                      <a:pPr>
                        <a:spcAft>
                          <a:spcPts val="0"/>
                        </a:spcAft>
                      </a:pPr>
                      <a:r>
                        <a:rPr lang="en-GB" sz="2400" dirty="0">
                          <a:effectLst/>
                        </a:rPr>
                        <a:t>4.4 3.2 1.3  0.2</a:t>
                      </a:r>
                      <a:endParaRPr lang="ru-RU" sz="2400" dirty="0">
                        <a:effectLst/>
                      </a:endParaRPr>
                    </a:p>
                    <a:p>
                      <a:pPr>
                        <a:spcAft>
                          <a:spcPts val="0"/>
                        </a:spcAft>
                      </a:pPr>
                      <a:r>
                        <a:rPr lang="en-GB" sz="2400" dirty="0">
                          <a:effectLst/>
                        </a:rPr>
                        <a:t>4.4 3.0 1.3  0.2</a:t>
                      </a:r>
                      <a:endParaRPr lang="ru-RU" sz="2400" dirty="0">
                        <a:effectLst/>
                      </a:endParaRPr>
                    </a:p>
                    <a:p>
                      <a:pPr>
                        <a:spcAft>
                          <a:spcPts val="0"/>
                        </a:spcAft>
                      </a:pPr>
                      <a:r>
                        <a:rPr lang="en-GB" sz="2400" dirty="0">
                          <a:effectLst/>
                        </a:rPr>
                        <a:t>5.0 3.5 1.6  0.6</a:t>
                      </a:r>
                      <a:endParaRPr lang="ru-RU" sz="2400" dirty="0">
                        <a:effectLst/>
                      </a:endParaRPr>
                    </a:p>
                    <a:p>
                      <a:pPr>
                        <a:spcAft>
                          <a:spcPts val="0"/>
                        </a:spcAft>
                      </a:pPr>
                      <a:r>
                        <a:rPr lang="en-GB" sz="2400" dirty="0">
                          <a:effectLst/>
                        </a:rPr>
                        <a:t>5.1 3.8 1.6  0.2</a:t>
                      </a:r>
                      <a:endParaRPr lang="ru-RU" sz="2400" dirty="0">
                        <a:effectLst/>
                      </a:endParaRPr>
                    </a:p>
                    <a:p>
                      <a:pPr>
                        <a:spcAft>
                          <a:spcPts val="0"/>
                        </a:spcAft>
                      </a:pPr>
                      <a:r>
                        <a:rPr lang="en-GB" sz="2400" dirty="0">
                          <a:effectLst/>
                        </a:rPr>
                        <a:t>4.9 3.1 1.5  0.2</a:t>
                      </a:r>
                      <a:endParaRPr lang="ru-RU" sz="2400" dirty="0">
                        <a:effectLst/>
                      </a:endParaRPr>
                    </a:p>
                    <a:p>
                      <a:pPr>
                        <a:spcAft>
                          <a:spcPts val="0"/>
                        </a:spcAft>
                      </a:pPr>
                      <a:r>
                        <a:rPr lang="en-GB" sz="2400" dirty="0">
                          <a:effectLst/>
                        </a:rPr>
                        <a:t>5.0 3.2 1.2  0.2</a:t>
                      </a:r>
                      <a:endParaRPr lang="ru-RU" sz="2400" dirty="0">
                        <a:effectLst/>
                      </a:endParaRPr>
                    </a:p>
                    <a:p>
                      <a:pPr>
                        <a:spcAft>
                          <a:spcPts val="0"/>
                        </a:spcAft>
                      </a:pPr>
                      <a:r>
                        <a:rPr lang="en-GB" sz="2400" dirty="0">
                          <a:effectLst/>
                        </a:rPr>
                        <a:t>4.6 3.2 1.4  0.2</a:t>
                      </a:r>
                      <a:endParaRPr lang="ru-RU" sz="2400" dirty="0">
                        <a:effectLst/>
                      </a:endParaRPr>
                    </a:p>
                    <a:p>
                      <a:pPr>
                        <a:spcAft>
                          <a:spcPts val="0"/>
                        </a:spcAft>
                      </a:pPr>
                      <a:r>
                        <a:rPr lang="en-GB" sz="2400" dirty="0">
                          <a:effectLst/>
                        </a:rPr>
                        <a:t>5.0 3.3 1.4  0.2</a:t>
                      </a:r>
                      <a:endParaRPr lang="ru-RU" sz="2400" dirty="0">
                        <a:effectLst/>
                      </a:endParaRPr>
                    </a:p>
                    <a:p>
                      <a:pPr>
                        <a:spcAft>
                          <a:spcPts val="0"/>
                        </a:spcAft>
                      </a:pPr>
                      <a:r>
                        <a:rPr lang="en-GB" sz="2400"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effectLst/>
                        </a:rPr>
                        <a:t>6.5 3.2 5.1  2.0 </a:t>
                      </a:r>
                      <a:endParaRPr lang="ru-RU" sz="2400" dirty="0">
                        <a:effectLst/>
                        <a:latin typeface="Courier New"/>
                        <a:ea typeface="Times New Roman"/>
                        <a:cs typeface="Times New Roman"/>
                      </a:endParaRPr>
                    </a:p>
                    <a:p>
                      <a:pPr>
                        <a:spcAft>
                          <a:spcPts val="0"/>
                        </a:spcAft>
                      </a:pPr>
                      <a:r>
                        <a:rPr lang="en-GB" sz="2400" dirty="0">
                          <a:effectLst/>
                        </a:rPr>
                        <a:t> </a:t>
                      </a:r>
                      <a:endParaRPr lang="ru-RU" sz="2400" dirty="0">
                        <a:effectLst/>
                        <a:latin typeface="Courier New"/>
                        <a:ea typeface="Times New Roman"/>
                        <a:cs typeface="Times New Roman"/>
                      </a:endParaRPr>
                    </a:p>
                  </a:txBody>
                  <a:tcPr marL="68580" marR="68580" marT="0" marB="0"/>
                </a:tc>
                <a:tc>
                  <a:txBody>
                    <a:bodyPr/>
                    <a:lstStyle/>
                    <a:p>
                      <a:pPr>
                        <a:spcAft>
                          <a:spcPts val="0"/>
                        </a:spcAft>
                      </a:pPr>
                      <a:endParaRPr lang="ru-RU" sz="1800" dirty="0">
                        <a:effectLst/>
                        <a:latin typeface="Gill Sans MT (Основной текст)"/>
                        <a:ea typeface="Times New Roman"/>
                        <a:cs typeface="Times New Roman"/>
                      </a:endParaRPr>
                    </a:p>
                  </a:txBody>
                  <a:tcPr marL="68580" marR="68580" marT="0" marB="0"/>
                </a:tc>
                <a:tc>
                  <a:txBody>
                    <a:bodyPr/>
                    <a:lstStyle/>
                    <a:p>
                      <a:pPr>
                        <a:spcAft>
                          <a:spcPts val="0"/>
                        </a:spcAft>
                      </a:pPr>
                      <a:endParaRPr lang="en-GB" sz="1800" dirty="0">
                        <a:effectLst/>
                      </a:endParaRPr>
                    </a:p>
                  </a:txBody>
                  <a:tcPr marL="68580" marR="68580" marT="0" marB="0"/>
                </a:tc>
                <a:extLst>
                  <a:ext uri="{0D108BD9-81ED-4DB2-BD59-A6C34878D82A}">
                    <a16:rowId xmlns:a16="http://schemas.microsoft.com/office/drawing/2014/main" val="10002"/>
                  </a:ext>
                </a:extLst>
              </a:tr>
            </a:tbl>
          </a:graphicData>
        </a:graphic>
      </p:graphicFrame>
      <p:sp>
        <p:nvSpPr>
          <p:cNvPr id="10" name="TextBox 9"/>
          <p:cNvSpPr txBox="1"/>
          <p:nvPr/>
        </p:nvSpPr>
        <p:spPr>
          <a:xfrm>
            <a:off x="4644008" y="1482950"/>
            <a:ext cx="4248472" cy="2062103"/>
          </a:xfrm>
          <a:prstGeom prst="rect">
            <a:avLst/>
          </a:prstGeom>
          <a:noFill/>
        </p:spPr>
        <p:txBody>
          <a:bodyPr wrap="square" rtlCol="0">
            <a:spAutoFit/>
          </a:bodyPr>
          <a:lstStyle/>
          <a:p>
            <a:r>
              <a:rPr lang="en-US" sz="3200" dirty="0"/>
              <a:t>Data</a:t>
            </a:r>
            <a:r>
              <a:rPr lang="en-US" sz="3200" b="1" dirty="0"/>
              <a:t> &amp; </a:t>
            </a:r>
            <a:r>
              <a:rPr lang="en-US" sz="3200" b="1" dirty="0">
                <a:solidFill>
                  <a:srgbClr val="C00000"/>
                </a:solidFill>
              </a:rPr>
              <a:t>Metadata</a:t>
            </a:r>
          </a:p>
          <a:p>
            <a:endParaRPr lang="ru-RU" sz="3200" dirty="0"/>
          </a:p>
          <a:p>
            <a:r>
              <a:rPr lang="ru-RU" sz="3200" dirty="0"/>
              <a:t>Данные доступны: </a:t>
            </a:r>
          </a:p>
          <a:p>
            <a:r>
              <a:rPr lang="ru-RU" sz="3200" dirty="0"/>
              <a:t>и что?</a:t>
            </a:r>
          </a:p>
        </p:txBody>
      </p:sp>
      <p:sp>
        <p:nvSpPr>
          <p:cNvPr id="11" name="Нижний колонтитул 10"/>
          <p:cNvSpPr>
            <a:spLocks noGrp="1"/>
          </p:cNvSpPr>
          <p:nvPr>
            <p:ph type="ftr" sz="quarter" idx="11"/>
          </p:nvPr>
        </p:nvSpPr>
        <p:spPr/>
        <p:txBody>
          <a:bodyPr/>
          <a:lstStyle/>
          <a:p>
            <a:r>
              <a:rPr lang="en-US"/>
              <a:t>CODA BSc 2024 Boris Mirkin</a:t>
            </a:r>
            <a:endParaRPr lang="ru-RU"/>
          </a:p>
        </p:txBody>
      </p:sp>
      <p:sp>
        <p:nvSpPr>
          <p:cNvPr id="12" name="Номер слайда 11"/>
          <p:cNvSpPr>
            <a:spLocks noGrp="1"/>
          </p:cNvSpPr>
          <p:nvPr>
            <p:ph type="sldNum" sz="quarter" idx="12"/>
          </p:nvPr>
        </p:nvSpPr>
        <p:spPr/>
        <p:txBody>
          <a:bodyPr/>
          <a:lstStyle/>
          <a:p>
            <a:fld id="{DBB9C88E-D4C8-48E3-897A-F48C54F7B8B8}" type="slidenum">
              <a:rPr lang="ru-RU" smtClean="0"/>
              <a:t>15</a:t>
            </a:fld>
            <a:endParaRPr lang="ru-RU"/>
          </a:p>
        </p:txBody>
      </p:sp>
    </p:spTree>
    <p:extLst>
      <p:ext uri="{BB962C8B-B14F-4D97-AF65-F5344CB8AC3E}">
        <p14:creationId xmlns:p14="http://schemas.microsoft.com/office/powerpoint/2010/main" val="1441379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71600" y="0"/>
            <a:ext cx="7962088" cy="620688"/>
          </a:xfrm>
        </p:spPr>
        <p:txBody>
          <a:bodyPr>
            <a:normAutofit fontScale="90000"/>
          </a:bodyPr>
          <a:lstStyle/>
          <a:p>
            <a:r>
              <a:rPr lang="ru-RU" sz="3200" dirty="0"/>
              <a:t>Проблемы, которые можно изучать на Ирисах, 1</a:t>
            </a:r>
          </a:p>
        </p:txBody>
      </p:sp>
      <p:sp>
        <p:nvSpPr>
          <p:cNvPr id="3" name="Объект 2"/>
          <p:cNvSpPr>
            <a:spLocks noGrp="1"/>
          </p:cNvSpPr>
          <p:nvPr>
            <p:ph sz="half" idx="1"/>
          </p:nvPr>
        </p:nvSpPr>
        <p:spPr>
          <a:xfrm>
            <a:off x="107504" y="980728"/>
            <a:ext cx="9036496" cy="5877272"/>
          </a:xfrm>
        </p:spPr>
        <p:txBody>
          <a:bodyPr>
            <a:normAutofit/>
          </a:bodyPr>
          <a:lstStyle/>
          <a:p>
            <a:pPr marL="82296" indent="0">
              <a:buNone/>
            </a:pPr>
            <a:r>
              <a:rPr lang="en-US" dirty="0"/>
              <a:t> </a:t>
            </a:r>
            <a:endParaRPr lang="ru-RU" dirty="0"/>
          </a:p>
          <a:p>
            <a:endParaRPr lang="en-US" b="1" dirty="0"/>
          </a:p>
          <a:p>
            <a:pPr lvl="1"/>
            <a:endParaRPr lang="ru-RU" b="1"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8" name="Rectangle 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10"/>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 name="TextBox 8"/>
          <p:cNvSpPr txBox="1"/>
          <p:nvPr/>
        </p:nvSpPr>
        <p:spPr>
          <a:xfrm>
            <a:off x="251520" y="3142231"/>
            <a:ext cx="8964488" cy="3416320"/>
          </a:xfrm>
          <a:prstGeom prst="rect">
            <a:avLst/>
          </a:prstGeom>
          <a:noFill/>
        </p:spPr>
        <p:txBody>
          <a:bodyPr wrap="square" rtlCol="0">
            <a:spAutoFit/>
          </a:bodyPr>
          <a:lstStyle/>
          <a:p>
            <a:pPr lvl="0"/>
            <a:r>
              <a:rPr lang="en-GB" sz="3600" dirty="0"/>
              <a:t>-   </a:t>
            </a:r>
            <a:r>
              <a:rPr lang="en-GB" sz="3600" b="1" dirty="0"/>
              <a:t>Visualise</a:t>
            </a:r>
            <a:r>
              <a:rPr lang="en-GB" sz="3600" dirty="0"/>
              <a:t> data: map </a:t>
            </a:r>
            <a:r>
              <a:rPr lang="en-GB" sz="3600" b="1" dirty="0"/>
              <a:t>similar</a:t>
            </a:r>
            <a:r>
              <a:rPr lang="en-GB" sz="3600" dirty="0"/>
              <a:t> specimens at points </a:t>
            </a:r>
            <a:r>
              <a:rPr lang="en-GB" sz="3600" b="1" dirty="0"/>
              <a:t>near</a:t>
            </a:r>
            <a:r>
              <a:rPr lang="en-GB" sz="3600" dirty="0"/>
              <a:t> </a:t>
            </a:r>
            <a:r>
              <a:rPr lang="en-US" sz="3600" dirty="0"/>
              <a:t>each other;  </a:t>
            </a:r>
            <a:r>
              <a:rPr lang="en-US" sz="3600" b="1" dirty="0"/>
              <a:t>dissimilar</a:t>
            </a:r>
            <a:r>
              <a:rPr lang="en-US" sz="3600" dirty="0"/>
              <a:t> specimens, at </a:t>
            </a:r>
            <a:r>
              <a:rPr lang="en-US" sz="3600" b="1" dirty="0"/>
              <a:t>far away </a:t>
            </a:r>
            <a:r>
              <a:rPr lang="en-US" sz="3600" dirty="0"/>
              <a:t>points</a:t>
            </a:r>
            <a:endParaRPr lang="ru-RU" sz="3600" dirty="0"/>
          </a:p>
          <a:p>
            <a:pPr lvl="0"/>
            <a:r>
              <a:rPr lang="en-GB" sz="3600" dirty="0"/>
              <a:t>-   Build a </a:t>
            </a:r>
            <a:r>
              <a:rPr lang="en-GB" sz="3600" b="1" dirty="0"/>
              <a:t>predictor of sepal sizes</a:t>
            </a:r>
            <a:r>
              <a:rPr lang="en-GB" sz="3600" dirty="0"/>
              <a:t> from the petal sizes (say, to lessen the burden of measurement)</a:t>
            </a:r>
          </a:p>
        </p:txBody>
      </p:sp>
      <p:sp>
        <p:nvSpPr>
          <p:cNvPr id="11" name="Нижний колонтитул 10"/>
          <p:cNvSpPr>
            <a:spLocks noGrp="1"/>
          </p:cNvSpPr>
          <p:nvPr>
            <p:ph type="ftr" sz="quarter" idx="11"/>
          </p:nvPr>
        </p:nvSpPr>
        <p:spPr/>
        <p:txBody>
          <a:bodyPr/>
          <a:lstStyle/>
          <a:p>
            <a:r>
              <a:rPr lang="en-US"/>
              <a:t>CODA BSc 2024 Boris Mirkin</a:t>
            </a:r>
            <a:endParaRPr lang="ru-RU"/>
          </a:p>
        </p:txBody>
      </p:sp>
      <p:sp>
        <p:nvSpPr>
          <p:cNvPr id="12" name="Номер слайда 11"/>
          <p:cNvSpPr>
            <a:spLocks noGrp="1"/>
          </p:cNvSpPr>
          <p:nvPr>
            <p:ph type="sldNum" sz="quarter" idx="12"/>
          </p:nvPr>
        </p:nvSpPr>
        <p:spPr/>
        <p:txBody>
          <a:bodyPr/>
          <a:lstStyle/>
          <a:p>
            <a:fld id="{DBB9C88E-D4C8-48E3-897A-F48C54F7B8B8}" type="slidenum">
              <a:rPr lang="ru-RU" smtClean="0"/>
              <a:t>16</a:t>
            </a:fld>
            <a:endParaRPr lang="ru-RU"/>
          </a:p>
        </p:txBody>
      </p:sp>
      <p:graphicFrame>
        <p:nvGraphicFramePr>
          <p:cNvPr id="8" name="Таблица 7">
            <a:extLst>
              <a:ext uri="{FF2B5EF4-FFF2-40B4-BE49-F238E27FC236}">
                <a16:creationId xmlns:a16="http://schemas.microsoft.com/office/drawing/2014/main" id="{DD05E518-AACA-4DC2-87D2-A8AB10760539}"/>
              </a:ext>
            </a:extLst>
          </p:cNvPr>
          <p:cNvGraphicFramePr>
            <a:graphicFrameLocks noGrp="1"/>
          </p:cNvGraphicFramePr>
          <p:nvPr>
            <p:extLst>
              <p:ext uri="{D42A27DB-BD31-4B8C-83A1-F6EECF244321}">
                <p14:modId xmlns:p14="http://schemas.microsoft.com/office/powerpoint/2010/main" val="1004563188"/>
              </p:ext>
            </p:extLst>
          </p:nvPr>
        </p:nvGraphicFramePr>
        <p:xfrm>
          <a:off x="2555776" y="700021"/>
          <a:ext cx="3688217" cy="2529840"/>
        </p:xfrm>
        <a:graphic>
          <a:graphicData uri="http://schemas.openxmlformats.org/drawingml/2006/table">
            <a:tbl>
              <a:tblPr>
                <a:tableStyleId>{5C22544A-7EE6-4342-B048-85BDC9FD1C3A}</a:tableStyleId>
              </a:tblPr>
              <a:tblGrid>
                <a:gridCol w="1175953">
                  <a:extLst>
                    <a:ext uri="{9D8B030D-6E8A-4147-A177-3AD203B41FA5}">
                      <a16:colId xmlns:a16="http://schemas.microsoft.com/office/drawing/2014/main" val="709495038"/>
                    </a:ext>
                  </a:extLst>
                </a:gridCol>
                <a:gridCol w="2512264">
                  <a:extLst>
                    <a:ext uri="{9D8B030D-6E8A-4147-A177-3AD203B41FA5}">
                      <a16:colId xmlns:a16="http://schemas.microsoft.com/office/drawing/2014/main" val="692294581"/>
                    </a:ext>
                  </a:extLst>
                </a:gridCol>
              </a:tblGrid>
              <a:tr h="251074">
                <a:tc rowSpan="2">
                  <a:txBody>
                    <a:bodyPr/>
                    <a:lstStyle/>
                    <a:p>
                      <a:pPr>
                        <a:spcAft>
                          <a:spcPts val="0"/>
                        </a:spcAft>
                      </a:pPr>
                      <a:r>
                        <a:rPr lang="en-GB" sz="1600" b="1" dirty="0">
                          <a:solidFill>
                            <a:srgbClr val="C00000"/>
                          </a:solidFill>
                          <a:effectLst/>
                        </a:rPr>
                        <a:t> </a:t>
                      </a:r>
                    </a:p>
                    <a:p>
                      <a:pPr>
                        <a:spcAft>
                          <a:spcPts val="0"/>
                        </a:spcAft>
                      </a:pPr>
                      <a:r>
                        <a:rPr lang="en-GB" sz="1600" b="1" dirty="0">
                          <a:solidFill>
                            <a:srgbClr val="C00000"/>
                          </a:solidFill>
                          <a:effectLst/>
                        </a:rPr>
                        <a:t>#</a:t>
                      </a:r>
                      <a:endParaRPr lang="ru-RU" sz="1600" b="1" dirty="0">
                        <a:solidFill>
                          <a:srgbClr val="C00000"/>
                        </a:solidFill>
                        <a:effectLst/>
                        <a:latin typeface="Courier New"/>
                        <a:ea typeface="Times New Roman"/>
                        <a:cs typeface="Times New Roman"/>
                      </a:endParaRPr>
                    </a:p>
                  </a:txBody>
                  <a:tcPr marL="100584" marR="100584" marT="0" marB="0"/>
                </a:tc>
                <a:tc>
                  <a:txBody>
                    <a:bodyPr/>
                    <a:lstStyle/>
                    <a:p>
                      <a:endParaRPr lang="ru-RU"/>
                    </a:p>
                  </a:txBody>
                  <a:tcPr marL="75438" marR="75438" marT="0" marB="0"/>
                </a:tc>
                <a:extLst>
                  <a:ext uri="{0D108BD9-81ED-4DB2-BD59-A6C34878D82A}">
                    <a16:rowId xmlns:a16="http://schemas.microsoft.com/office/drawing/2014/main" val="1560767597"/>
                  </a:ext>
                </a:extLst>
              </a:tr>
              <a:tr h="223177">
                <a:tc vMerge="1">
                  <a:txBody>
                    <a:bodyPr/>
                    <a:lstStyle/>
                    <a:p>
                      <a:endParaRPr lang="ru-RU"/>
                    </a:p>
                  </a:txBody>
                  <a:tcPr/>
                </a:tc>
                <a:tc>
                  <a:txBody>
                    <a:bodyPr/>
                    <a:lstStyle/>
                    <a:p>
                      <a:pPr>
                        <a:spcAft>
                          <a:spcPts val="0"/>
                        </a:spcAft>
                      </a:pPr>
                      <a:r>
                        <a:rPr lang="en-GB" sz="1600" b="1" dirty="0">
                          <a:solidFill>
                            <a:srgbClr val="C00000"/>
                          </a:solidFill>
                          <a:effectLst/>
                        </a:rPr>
                        <a:t>w1 w2  w3 w4</a:t>
                      </a:r>
                      <a:endParaRPr lang="ru-RU" sz="1600" b="1" dirty="0">
                        <a:solidFill>
                          <a:srgbClr val="C00000"/>
                        </a:solidFill>
                        <a:effectLst/>
                        <a:latin typeface="Courier New"/>
                        <a:ea typeface="Times New Roman"/>
                        <a:cs typeface="Times New Roman"/>
                      </a:endParaRPr>
                    </a:p>
                  </a:txBody>
                  <a:tcPr marL="75438" marR="75438" marT="0" marB="0"/>
                </a:tc>
                <a:extLst>
                  <a:ext uri="{0D108BD9-81ED-4DB2-BD59-A6C34878D82A}">
                    <a16:rowId xmlns:a16="http://schemas.microsoft.com/office/drawing/2014/main" val="1275256096"/>
                  </a:ext>
                </a:extLst>
              </a:tr>
              <a:tr h="1841211">
                <a:tc>
                  <a:txBody>
                    <a:bodyPr/>
                    <a:lstStyle/>
                    <a:p>
                      <a:pPr>
                        <a:spcAft>
                          <a:spcPts val="0"/>
                        </a:spcAft>
                      </a:pPr>
                      <a:r>
                        <a:rPr lang="en-GB" sz="1200" b="1" dirty="0">
                          <a:solidFill>
                            <a:srgbClr val="C00000"/>
                          </a:solidFill>
                          <a:effectLst/>
                        </a:rPr>
                        <a:t>1</a:t>
                      </a:r>
                      <a:endParaRPr lang="ru-RU" sz="1200" b="1" dirty="0">
                        <a:solidFill>
                          <a:srgbClr val="C00000"/>
                        </a:solidFill>
                        <a:effectLst/>
                      </a:endParaRPr>
                    </a:p>
                    <a:p>
                      <a:pPr>
                        <a:spcAft>
                          <a:spcPts val="0"/>
                        </a:spcAft>
                      </a:pPr>
                      <a:r>
                        <a:rPr lang="en-GB" sz="1200" b="1" dirty="0">
                          <a:solidFill>
                            <a:srgbClr val="C00000"/>
                          </a:solidFill>
                          <a:effectLst/>
                        </a:rPr>
                        <a:t>2</a:t>
                      </a:r>
                      <a:endParaRPr lang="ru-RU" sz="1200" b="1" dirty="0">
                        <a:solidFill>
                          <a:srgbClr val="C00000"/>
                        </a:solidFill>
                        <a:effectLst/>
                      </a:endParaRPr>
                    </a:p>
                    <a:p>
                      <a:pPr>
                        <a:spcAft>
                          <a:spcPts val="0"/>
                        </a:spcAft>
                      </a:pPr>
                      <a:r>
                        <a:rPr lang="en-GB" sz="1200" b="1" dirty="0">
                          <a:solidFill>
                            <a:srgbClr val="C00000"/>
                          </a:solidFill>
                          <a:effectLst/>
                        </a:rPr>
                        <a:t>3</a:t>
                      </a:r>
                      <a:endParaRPr lang="ru-RU" sz="1200" b="1" dirty="0">
                        <a:solidFill>
                          <a:srgbClr val="C00000"/>
                        </a:solidFill>
                        <a:effectLst/>
                      </a:endParaRPr>
                    </a:p>
                    <a:p>
                      <a:pPr>
                        <a:spcAft>
                          <a:spcPts val="0"/>
                        </a:spcAft>
                      </a:pPr>
                      <a:r>
                        <a:rPr lang="en-GB" sz="1200" b="1" dirty="0">
                          <a:solidFill>
                            <a:srgbClr val="C00000"/>
                          </a:solidFill>
                          <a:effectLst/>
                        </a:rPr>
                        <a:t>4</a:t>
                      </a:r>
                      <a:endParaRPr lang="ru-RU" sz="1200" b="1" dirty="0">
                        <a:solidFill>
                          <a:srgbClr val="C00000"/>
                        </a:solidFill>
                        <a:effectLst/>
                      </a:endParaRPr>
                    </a:p>
                    <a:p>
                      <a:pPr>
                        <a:spcAft>
                          <a:spcPts val="0"/>
                        </a:spcAft>
                      </a:pPr>
                      <a:r>
                        <a:rPr lang="en-GB" sz="1200" b="1" dirty="0">
                          <a:solidFill>
                            <a:srgbClr val="C00000"/>
                          </a:solidFill>
                          <a:effectLst/>
                        </a:rPr>
                        <a:t>5</a:t>
                      </a:r>
                      <a:endParaRPr lang="ru-RU" sz="1200" b="1" dirty="0">
                        <a:solidFill>
                          <a:srgbClr val="C00000"/>
                        </a:solidFill>
                        <a:effectLst/>
                      </a:endParaRPr>
                    </a:p>
                    <a:p>
                      <a:pPr>
                        <a:spcAft>
                          <a:spcPts val="0"/>
                        </a:spcAft>
                      </a:pPr>
                      <a:r>
                        <a:rPr lang="en-GB" sz="1200" b="1" dirty="0">
                          <a:solidFill>
                            <a:srgbClr val="C00000"/>
                          </a:solidFill>
                          <a:effectLst/>
                        </a:rPr>
                        <a:t>6</a:t>
                      </a:r>
                      <a:endParaRPr lang="ru-RU" sz="1200" b="1" dirty="0">
                        <a:solidFill>
                          <a:srgbClr val="C00000"/>
                        </a:solidFill>
                        <a:effectLst/>
                      </a:endParaRPr>
                    </a:p>
                    <a:p>
                      <a:pPr>
                        <a:spcAft>
                          <a:spcPts val="0"/>
                        </a:spcAft>
                      </a:pPr>
                      <a:r>
                        <a:rPr lang="en-GB" sz="1200" b="1" dirty="0">
                          <a:solidFill>
                            <a:srgbClr val="C00000"/>
                          </a:solidFill>
                          <a:effectLst/>
                        </a:rPr>
                        <a:t>7</a:t>
                      </a:r>
                      <a:endParaRPr lang="ru-RU" sz="1200" b="1" dirty="0">
                        <a:solidFill>
                          <a:srgbClr val="C00000"/>
                        </a:solidFill>
                        <a:effectLst/>
                      </a:endParaRPr>
                    </a:p>
                    <a:p>
                      <a:pPr>
                        <a:spcAft>
                          <a:spcPts val="0"/>
                        </a:spcAft>
                      </a:pPr>
                      <a:r>
                        <a:rPr lang="en-GB" sz="1200" b="1" dirty="0">
                          <a:solidFill>
                            <a:srgbClr val="C00000"/>
                          </a:solidFill>
                          <a:effectLst/>
                        </a:rPr>
                        <a:t>8</a:t>
                      </a:r>
                      <a:endParaRPr lang="ru-RU" sz="1200" b="1" dirty="0">
                        <a:solidFill>
                          <a:srgbClr val="C00000"/>
                        </a:solidFill>
                        <a:effectLst/>
                      </a:endParaRPr>
                    </a:p>
                    <a:p>
                      <a:pPr>
                        <a:spcAft>
                          <a:spcPts val="0"/>
                        </a:spcAft>
                      </a:pPr>
                      <a:r>
                        <a:rPr lang="en-GB" sz="1200" b="1" dirty="0">
                          <a:solidFill>
                            <a:srgbClr val="C00000"/>
                          </a:solidFill>
                          <a:effectLst/>
                        </a:rPr>
                        <a:t>9</a:t>
                      </a:r>
                      <a:endParaRPr lang="ru-RU" sz="1200" b="1" dirty="0">
                        <a:solidFill>
                          <a:srgbClr val="C00000"/>
                        </a:solidFill>
                        <a:effectLst/>
                      </a:endParaRPr>
                    </a:p>
                    <a:p>
                      <a:pPr>
                        <a:spcAft>
                          <a:spcPts val="0"/>
                        </a:spcAft>
                      </a:pPr>
                      <a:r>
                        <a:rPr lang="en-GB" sz="1200" b="1" dirty="0">
                          <a:solidFill>
                            <a:srgbClr val="C00000"/>
                          </a:solidFill>
                          <a:effectLst/>
                        </a:rPr>
                        <a:t> …</a:t>
                      </a:r>
                      <a:r>
                        <a:rPr lang="en-GB" sz="1200" b="1" baseline="0" dirty="0">
                          <a:solidFill>
                            <a:srgbClr val="C00000"/>
                          </a:solidFill>
                          <a:effectLst/>
                        </a:rPr>
                        <a:t>                        </a:t>
                      </a:r>
                      <a:r>
                        <a:rPr lang="en-US" sz="1200" b="1" baseline="0" dirty="0">
                          <a:solidFill>
                            <a:srgbClr val="C00000"/>
                          </a:solidFill>
                          <a:effectLst/>
                        </a:rPr>
                        <a:t>1</a:t>
                      </a:r>
                      <a:r>
                        <a:rPr lang="en-GB" sz="1200" b="1" dirty="0">
                          <a:solidFill>
                            <a:srgbClr val="C00000"/>
                          </a:solidFill>
                          <a:effectLst/>
                        </a:rPr>
                        <a:t>50 </a:t>
                      </a:r>
                      <a:endParaRPr lang="ru-RU" sz="1200" b="1" dirty="0">
                        <a:solidFill>
                          <a:srgbClr val="C00000"/>
                        </a:solidFill>
                        <a:effectLst/>
                        <a:latin typeface="Courier New"/>
                        <a:ea typeface="Times New Roman"/>
                        <a:cs typeface="Times New Roman"/>
                      </a:endParaRPr>
                    </a:p>
                  </a:txBody>
                  <a:tcPr marL="75438" marR="75438" marT="0" marB="0"/>
                </a:tc>
                <a:tc>
                  <a:txBody>
                    <a:bodyPr/>
                    <a:lstStyle/>
                    <a:p>
                      <a:pPr>
                        <a:spcAft>
                          <a:spcPts val="0"/>
                        </a:spcAft>
                      </a:pPr>
                      <a:r>
                        <a:rPr lang="en-GB" sz="1200" dirty="0">
                          <a:effectLst/>
                        </a:rPr>
                        <a:t>5.1 3.5 1.4  0.3</a:t>
                      </a:r>
                      <a:endParaRPr lang="ru-RU" sz="1200" dirty="0">
                        <a:effectLst/>
                      </a:endParaRPr>
                    </a:p>
                    <a:p>
                      <a:pPr>
                        <a:spcAft>
                          <a:spcPts val="0"/>
                        </a:spcAft>
                      </a:pPr>
                      <a:r>
                        <a:rPr lang="en-GB" sz="1200" dirty="0">
                          <a:effectLst/>
                        </a:rPr>
                        <a:t>4.4 3.2 1.3  0.2</a:t>
                      </a:r>
                      <a:endParaRPr lang="ru-RU" sz="1200" dirty="0">
                        <a:effectLst/>
                      </a:endParaRPr>
                    </a:p>
                    <a:p>
                      <a:pPr>
                        <a:spcAft>
                          <a:spcPts val="0"/>
                        </a:spcAft>
                      </a:pPr>
                      <a:r>
                        <a:rPr lang="en-GB" sz="1200" dirty="0">
                          <a:effectLst/>
                        </a:rPr>
                        <a:t>4.4 3.0 1.3  0.2</a:t>
                      </a:r>
                      <a:endParaRPr lang="ru-RU" sz="1200" dirty="0">
                        <a:effectLst/>
                      </a:endParaRPr>
                    </a:p>
                    <a:p>
                      <a:pPr>
                        <a:spcAft>
                          <a:spcPts val="0"/>
                        </a:spcAft>
                      </a:pPr>
                      <a:r>
                        <a:rPr lang="en-GB" sz="1200" dirty="0">
                          <a:effectLst/>
                        </a:rPr>
                        <a:t>5.0 3.5 1.6  0.6</a:t>
                      </a:r>
                      <a:endParaRPr lang="ru-RU" sz="1200" dirty="0">
                        <a:effectLst/>
                      </a:endParaRPr>
                    </a:p>
                    <a:p>
                      <a:pPr>
                        <a:spcAft>
                          <a:spcPts val="0"/>
                        </a:spcAft>
                      </a:pPr>
                      <a:r>
                        <a:rPr lang="en-GB" sz="1200" dirty="0">
                          <a:effectLst/>
                        </a:rPr>
                        <a:t>5.1 3.8 1.6  0.2</a:t>
                      </a:r>
                      <a:endParaRPr lang="ru-RU" sz="1200" dirty="0">
                        <a:effectLst/>
                      </a:endParaRPr>
                    </a:p>
                    <a:p>
                      <a:pPr>
                        <a:spcAft>
                          <a:spcPts val="0"/>
                        </a:spcAft>
                      </a:pPr>
                      <a:r>
                        <a:rPr lang="en-GB" sz="1200" dirty="0">
                          <a:effectLst/>
                        </a:rPr>
                        <a:t>4.9 3.1 1.5  0.2</a:t>
                      </a:r>
                      <a:endParaRPr lang="ru-RU" sz="1200" dirty="0">
                        <a:effectLst/>
                      </a:endParaRPr>
                    </a:p>
                    <a:p>
                      <a:pPr>
                        <a:spcAft>
                          <a:spcPts val="0"/>
                        </a:spcAft>
                      </a:pPr>
                      <a:r>
                        <a:rPr lang="en-GB" sz="1200" dirty="0">
                          <a:effectLst/>
                        </a:rPr>
                        <a:t>5.0 3.2 1.2  0.2</a:t>
                      </a:r>
                      <a:endParaRPr lang="ru-RU" sz="1200" dirty="0">
                        <a:effectLst/>
                      </a:endParaRPr>
                    </a:p>
                    <a:p>
                      <a:pPr>
                        <a:spcAft>
                          <a:spcPts val="0"/>
                        </a:spcAft>
                      </a:pPr>
                      <a:r>
                        <a:rPr lang="en-GB" sz="1200" dirty="0">
                          <a:effectLst/>
                        </a:rPr>
                        <a:t>4.6 3.2 1.4  0.2</a:t>
                      </a:r>
                      <a:endParaRPr lang="ru-RU" sz="1200" dirty="0">
                        <a:effectLst/>
                      </a:endParaRPr>
                    </a:p>
                    <a:p>
                      <a:pPr>
                        <a:spcAft>
                          <a:spcPts val="0"/>
                        </a:spcAft>
                      </a:pPr>
                      <a:r>
                        <a:rPr lang="en-GB" sz="1200" dirty="0">
                          <a:effectLst/>
                        </a:rPr>
                        <a:t>5.0 3.3 1.4  0.2</a:t>
                      </a:r>
                      <a:endParaRPr lang="ru-RU" sz="1200" dirty="0">
                        <a:effectLst/>
                      </a:endParaRPr>
                    </a:p>
                    <a:p>
                      <a:pPr>
                        <a:spcAft>
                          <a:spcPts val="0"/>
                        </a:spcAft>
                      </a:pPr>
                      <a:r>
                        <a:rPr lang="en-GB" sz="1200"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rPr>
                        <a:t>6.5 3.2 5.1  2.0  </a:t>
                      </a:r>
                      <a:endParaRPr lang="ru-RU" sz="1200" dirty="0">
                        <a:effectLst/>
                        <a:latin typeface="Courier New"/>
                        <a:ea typeface="Times New Roman"/>
                        <a:cs typeface="Times New Roman"/>
                      </a:endParaRPr>
                    </a:p>
                  </a:txBody>
                  <a:tcPr marL="75438" marR="75438" marT="0" marB="0"/>
                </a:tc>
                <a:extLst>
                  <a:ext uri="{0D108BD9-81ED-4DB2-BD59-A6C34878D82A}">
                    <a16:rowId xmlns:a16="http://schemas.microsoft.com/office/drawing/2014/main" val="1997476162"/>
                  </a:ext>
                </a:extLst>
              </a:tr>
            </a:tbl>
          </a:graphicData>
        </a:graphic>
      </p:graphicFrame>
    </p:spTree>
    <p:extLst>
      <p:ext uri="{BB962C8B-B14F-4D97-AF65-F5344CB8AC3E}">
        <p14:creationId xmlns:p14="http://schemas.microsoft.com/office/powerpoint/2010/main" val="2024863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71600" y="0"/>
            <a:ext cx="7962088" cy="620688"/>
          </a:xfrm>
        </p:spPr>
        <p:txBody>
          <a:bodyPr>
            <a:normAutofit fontScale="90000"/>
          </a:bodyPr>
          <a:lstStyle/>
          <a:p>
            <a:r>
              <a:rPr lang="ru-RU" sz="3200" dirty="0"/>
              <a:t>Проблемы, которые можно изучать на Ирисах, 2</a:t>
            </a:r>
          </a:p>
        </p:txBody>
      </p:sp>
      <p:sp>
        <p:nvSpPr>
          <p:cNvPr id="3" name="Объект 2"/>
          <p:cNvSpPr>
            <a:spLocks noGrp="1"/>
          </p:cNvSpPr>
          <p:nvPr>
            <p:ph sz="half" idx="1"/>
          </p:nvPr>
        </p:nvSpPr>
        <p:spPr>
          <a:xfrm>
            <a:off x="107504" y="980728"/>
            <a:ext cx="9036496" cy="5877272"/>
          </a:xfrm>
        </p:spPr>
        <p:txBody>
          <a:bodyPr>
            <a:normAutofit/>
          </a:bodyPr>
          <a:lstStyle/>
          <a:p>
            <a:pPr marL="82296" indent="0">
              <a:buNone/>
            </a:pPr>
            <a:r>
              <a:rPr lang="en-US" dirty="0"/>
              <a:t> </a:t>
            </a:r>
            <a:endParaRPr lang="ru-RU" dirty="0"/>
          </a:p>
          <a:p>
            <a:endParaRPr lang="en-US" b="1" dirty="0"/>
          </a:p>
          <a:p>
            <a:pPr lvl="1"/>
            <a:endParaRPr lang="ru-RU" b="1"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1"/>
          <p:cNvSpPr>
            <a:spLocks noChangeArrowheads="1"/>
          </p:cNvSpPr>
          <p:nvPr/>
        </p:nvSpPr>
        <p:spPr bwMode="auto">
          <a:xfrm>
            <a:off x="1226423" y="662992"/>
            <a:ext cx="6801959"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ru-RU" sz="1400" b="1" i="0" u="none" strike="noStrike" cap="none" normalizeH="0" baseline="0" dirty="0">
                <a:ln>
                  <a:noFill/>
                </a:ln>
                <a:solidFill>
                  <a:schemeClr val="tx1"/>
                </a:solidFill>
                <a:effectLst/>
                <a:latin typeface="Arial" pitchFamily="34" charset="0"/>
                <a:ea typeface="Times New Roman" pitchFamily="18" charset="0"/>
                <a:cs typeface="Arial" pitchFamily="34" charset="0"/>
              </a:rPr>
              <a:t>Iris 2</a:t>
            </a:r>
            <a:endParaRPr kumimoji="0" lang="ru-RU" altLang="ru-RU" sz="600" b="0" i="0" u="none" strike="noStrike" cap="none" normalizeH="0" baseline="0" dirty="0">
              <a:ln>
                <a:noFill/>
              </a:ln>
              <a:solidFill>
                <a:schemeClr val="tx1"/>
              </a:solidFill>
              <a:effectLst/>
              <a:latin typeface="Arial" pitchFamily="34" charset="0"/>
              <a:cs typeface="Arial" pitchFamily="34" charset="0"/>
            </a:endParaRPr>
          </a:p>
        </p:txBody>
      </p:sp>
      <p:sp>
        <p:nvSpPr>
          <p:cNvPr id="18" name="Rectangle 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10"/>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 name="TextBox 8"/>
          <p:cNvSpPr txBox="1"/>
          <p:nvPr/>
        </p:nvSpPr>
        <p:spPr>
          <a:xfrm>
            <a:off x="273168" y="3024909"/>
            <a:ext cx="8754176" cy="2862322"/>
          </a:xfrm>
          <a:prstGeom prst="rect">
            <a:avLst/>
          </a:prstGeom>
          <a:noFill/>
        </p:spPr>
        <p:txBody>
          <a:bodyPr wrap="square" rtlCol="0">
            <a:spAutoFit/>
          </a:bodyPr>
          <a:lstStyle/>
          <a:p>
            <a:pPr lvl="0"/>
            <a:r>
              <a:rPr lang="en-GB" sz="2400" dirty="0"/>
              <a:t>-   </a:t>
            </a:r>
            <a:r>
              <a:rPr lang="en-GB" sz="3600" dirty="0"/>
              <a:t>Build a </a:t>
            </a:r>
            <a:r>
              <a:rPr lang="en-GB" sz="3600" b="1" dirty="0"/>
              <a:t>predictor of taxa</a:t>
            </a:r>
            <a:r>
              <a:rPr lang="en-GB" sz="3600" dirty="0"/>
              <a:t> (classifier) based on the petal/sepal sizes </a:t>
            </a:r>
          </a:p>
          <a:p>
            <a:pPr marL="342900" lvl="0" indent="-342900">
              <a:buFontTx/>
              <a:buChar char="-"/>
            </a:pPr>
            <a:r>
              <a:rPr lang="en-GB" sz="3600" dirty="0">
                <a:solidFill>
                  <a:srgbClr val="002060"/>
                </a:solidFill>
              </a:rPr>
              <a:t>Check how much features W1—W4 are relevant (for example, by making </a:t>
            </a:r>
            <a:r>
              <a:rPr lang="en-GB" sz="3600" b="1" dirty="0">
                <a:solidFill>
                  <a:srgbClr val="002060"/>
                </a:solidFill>
              </a:rPr>
              <a:t>clusters </a:t>
            </a:r>
            <a:r>
              <a:rPr lang="en-GB" sz="3600" dirty="0">
                <a:solidFill>
                  <a:srgbClr val="002060"/>
                </a:solidFill>
              </a:rPr>
              <a:t>and comparing them to the taxa)</a:t>
            </a:r>
            <a:endParaRPr lang="ru-RU" sz="3600" dirty="0">
              <a:solidFill>
                <a:srgbClr val="002060"/>
              </a:solidFill>
            </a:endParaRPr>
          </a:p>
        </p:txBody>
      </p:sp>
      <p:sp>
        <p:nvSpPr>
          <p:cNvPr id="11" name="Нижний колонтитул 10"/>
          <p:cNvSpPr>
            <a:spLocks noGrp="1"/>
          </p:cNvSpPr>
          <p:nvPr>
            <p:ph type="ftr" sz="quarter" idx="11"/>
          </p:nvPr>
        </p:nvSpPr>
        <p:spPr/>
        <p:txBody>
          <a:bodyPr/>
          <a:lstStyle/>
          <a:p>
            <a:r>
              <a:rPr lang="en-US"/>
              <a:t>CODA BSc 2024 Boris Mirkin</a:t>
            </a:r>
            <a:endParaRPr lang="ru-RU"/>
          </a:p>
        </p:txBody>
      </p:sp>
      <p:sp>
        <p:nvSpPr>
          <p:cNvPr id="12" name="Номер слайда 11"/>
          <p:cNvSpPr>
            <a:spLocks noGrp="1"/>
          </p:cNvSpPr>
          <p:nvPr>
            <p:ph type="sldNum" sz="quarter" idx="12"/>
          </p:nvPr>
        </p:nvSpPr>
        <p:spPr/>
        <p:txBody>
          <a:bodyPr/>
          <a:lstStyle/>
          <a:p>
            <a:fld id="{DBB9C88E-D4C8-48E3-897A-F48C54F7B8B8}" type="slidenum">
              <a:rPr lang="ru-RU" smtClean="0"/>
              <a:t>17</a:t>
            </a:fld>
            <a:endParaRPr lang="ru-RU"/>
          </a:p>
        </p:txBody>
      </p:sp>
      <p:graphicFrame>
        <p:nvGraphicFramePr>
          <p:cNvPr id="10" name="Таблица 9">
            <a:extLst>
              <a:ext uri="{FF2B5EF4-FFF2-40B4-BE49-F238E27FC236}">
                <a16:creationId xmlns:a16="http://schemas.microsoft.com/office/drawing/2014/main" id="{D52AC4EF-41E2-4E76-99F7-D567F9D3B3CE}"/>
              </a:ext>
            </a:extLst>
          </p:cNvPr>
          <p:cNvGraphicFramePr>
            <a:graphicFrameLocks noGrp="1"/>
          </p:cNvGraphicFramePr>
          <p:nvPr>
            <p:extLst>
              <p:ext uri="{D42A27DB-BD31-4B8C-83A1-F6EECF244321}">
                <p14:modId xmlns:p14="http://schemas.microsoft.com/office/powerpoint/2010/main" val="2742715756"/>
              </p:ext>
            </p:extLst>
          </p:nvPr>
        </p:nvGraphicFramePr>
        <p:xfrm>
          <a:off x="2806147" y="606446"/>
          <a:ext cx="3688217" cy="2529840"/>
        </p:xfrm>
        <a:graphic>
          <a:graphicData uri="http://schemas.openxmlformats.org/drawingml/2006/table">
            <a:tbl>
              <a:tblPr>
                <a:tableStyleId>{5C22544A-7EE6-4342-B048-85BDC9FD1C3A}</a:tableStyleId>
              </a:tblPr>
              <a:tblGrid>
                <a:gridCol w="1175953">
                  <a:extLst>
                    <a:ext uri="{9D8B030D-6E8A-4147-A177-3AD203B41FA5}">
                      <a16:colId xmlns:a16="http://schemas.microsoft.com/office/drawing/2014/main" val="1200604833"/>
                    </a:ext>
                  </a:extLst>
                </a:gridCol>
                <a:gridCol w="2512264">
                  <a:extLst>
                    <a:ext uri="{9D8B030D-6E8A-4147-A177-3AD203B41FA5}">
                      <a16:colId xmlns:a16="http://schemas.microsoft.com/office/drawing/2014/main" val="2704263211"/>
                    </a:ext>
                  </a:extLst>
                </a:gridCol>
              </a:tblGrid>
              <a:tr h="251074">
                <a:tc rowSpan="2">
                  <a:txBody>
                    <a:bodyPr/>
                    <a:lstStyle/>
                    <a:p>
                      <a:pPr>
                        <a:spcAft>
                          <a:spcPts val="0"/>
                        </a:spcAft>
                      </a:pPr>
                      <a:r>
                        <a:rPr lang="en-GB" sz="1600" b="1" dirty="0">
                          <a:solidFill>
                            <a:srgbClr val="C00000"/>
                          </a:solidFill>
                          <a:effectLst/>
                        </a:rPr>
                        <a:t> </a:t>
                      </a:r>
                    </a:p>
                    <a:p>
                      <a:pPr>
                        <a:spcAft>
                          <a:spcPts val="0"/>
                        </a:spcAft>
                      </a:pPr>
                      <a:r>
                        <a:rPr lang="en-GB" sz="1600" b="1" dirty="0">
                          <a:solidFill>
                            <a:srgbClr val="C00000"/>
                          </a:solidFill>
                          <a:effectLst/>
                        </a:rPr>
                        <a:t>#</a:t>
                      </a:r>
                      <a:endParaRPr lang="ru-RU" sz="1600" b="1" dirty="0">
                        <a:solidFill>
                          <a:srgbClr val="C00000"/>
                        </a:solidFill>
                        <a:effectLst/>
                        <a:latin typeface="Courier New"/>
                        <a:ea typeface="Times New Roman"/>
                        <a:cs typeface="Times New Roman"/>
                      </a:endParaRPr>
                    </a:p>
                  </a:txBody>
                  <a:tcPr marL="100584" marR="100584" marT="0" marB="0"/>
                </a:tc>
                <a:tc>
                  <a:txBody>
                    <a:bodyPr/>
                    <a:lstStyle/>
                    <a:p>
                      <a:endParaRPr lang="ru-RU"/>
                    </a:p>
                  </a:txBody>
                  <a:tcPr marL="75438" marR="75438" marT="0" marB="0"/>
                </a:tc>
                <a:extLst>
                  <a:ext uri="{0D108BD9-81ED-4DB2-BD59-A6C34878D82A}">
                    <a16:rowId xmlns:a16="http://schemas.microsoft.com/office/drawing/2014/main" val="697044381"/>
                  </a:ext>
                </a:extLst>
              </a:tr>
              <a:tr h="223177">
                <a:tc vMerge="1">
                  <a:txBody>
                    <a:bodyPr/>
                    <a:lstStyle/>
                    <a:p>
                      <a:endParaRPr lang="ru-RU"/>
                    </a:p>
                  </a:txBody>
                  <a:tcPr/>
                </a:tc>
                <a:tc>
                  <a:txBody>
                    <a:bodyPr/>
                    <a:lstStyle/>
                    <a:p>
                      <a:pPr>
                        <a:spcAft>
                          <a:spcPts val="0"/>
                        </a:spcAft>
                      </a:pPr>
                      <a:r>
                        <a:rPr lang="en-GB" sz="1600" b="1" dirty="0">
                          <a:solidFill>
                            <a:srgbClr val="C00000"/>
                          </a:solidFill>
                          <a:effectLst/>
                        </a:rPr>
                        <a:t>w1 w2  w3 w4</a:t>
                      </a:r>
                      <a:endParaRPr lang="ru-RU" sz="1600" b="1" dirty="0">
                        <a:solidFill>
                          <a:srgbClr val="C00000"/>
                        </a:solidFill>
                        <a:effectLst/>
                        <a:latin typeface="Courier New"/>
                        <a:ea typeface="Times New Roman"/>
                        <a:cs typeface="Times New Roman"/>
                      </a:endParaRPr>
                    </a:p>
                  </a:txBody>
                  <a:tcPr marL="75438" marR="75438" marT="0" marB="0"/>
                </a:tc>
                <a:extLst>
                  <a:ext uri="{0D108BD9-81ED-4DB2-BD59-A6C34878D82A}">
                    <a16:rowId xmlns:a16="http://schemas.microsoft.com/office/drawing/2014/main" val="3482351246"/>
                  </a:ext>
                </a:extLst>
              </a:tr>
              <a:tr h="1841211">
                <a:tc>
                  <a:txBody>
                    <a:bodyPr/>
                    <a:lstStyle/>
                    <a:p>
                      <a:pPr>
                        <a:spcAft>
                          <a:spcPts val="0"/>
                        </a:spcAft>
                      </a:pPr>
                      <a:r>
                        <a:rPr lang="en-GB" sz="1200" b="1" dirty="0">
                          <a:solidFill>
                            <a:srgbClr val="C00000"/>
                          </a:solidFill>
                          <a:effectLst/>
                        </a:rPr>
                        <a:t>1</a:t>
                      </a:r>
                      <a:endParaRPr lang="ru-RU" sz="1200" b="1" dirty="0">
                        <a:solidFill>
                          <a:srgbClr val="C00000"/>
                        </a:solidFill>
                        <a:effectLst/>
                      </a:endParaRPr>
                    </a:p>
                    <a:p>
                      <a:pPr>
                        <a:spcAft>
                          <a:spcPts val="0"/>
                        </a:spcAft>
                      </a:pPr>
                      <a:r>
                        <a:rPr lang="en-GB" sz="1200" b="1" dirty="0">
                          <a:solidFill>
                            <a:srgbClr val="C00000"/>
                          </a:solidFill>
                          <a:effectLst/>
                        </a:rPr>
                        <a:t>2</a:t>
                      </a:r>
                      <a:endParaRPr lang="ru-RU" sz="1200" b="1" dirty="0">
                        <a:solidFill>
                          <a:srgbClr val="C00000"/>
                        </a:solidFill>
                        <a:effectLst/>
                      </a:endParaRPr>
                    </a:p>
                    <a:p>
                      <a:pPr>
                        <a:spcAft>
                          <a:spcPts val="0"/>
                        </a:spcAft>
                      </a:pPr>
                      <a:r>
                        <a:rPr lang="en-GB" sz="1200" b="1" dirty="0">
                          <a:solidFill>
                            <a:srgbClr val="C00000"/>
                          </a:solidFill>
                          <a:effectLst/>
                        </a:rPr>
                        <a:t>3</a:t>
                      </a:r>
                      <a:endParaRPr lang="ru-RU" sz="1200" b="1" dirty="0">
                        <a:solidFill>
                          <a:srgbClr val="C00000"/>
                        </a:solidFill>
                        <a:effectLst/>
                      </a:endParaRPr>
                    </a:p>
                    <a:p>
                      <a:pPr>
                        <a:spcAft>
                          <a:spcPts val="0"/>
                        </a:spcAft>
                      </a:pPr>
                      <a:r>
                        <a:rPr lang="en-GB" sz="1200" b="1" dirty="0">
                          <a:solidFill>
                            <a:srgbClr val="C00000"/>
                          </a:solidFill>
                          <a:effectLst/>
                        </a:rPr>
                        <a:t>4</a:t>
                      </a:r>
                      <a:endParaRPr lang="ru-RU" sz="1200" b="1" dirty="0">
                        <a:solidFill>
                          <a:srgbClr val="C00000"/>
                        </a:solidFill>
                        <a:effectLst/>
                      </a:endParaRPr>
                    </a:p>
                    <a:p>
                      <a:pPr>
                        <a:spcAft>
                          <a:spcPts val="0"/>
                        </a:spcAft>
                      </a:pPr>
                      <a:r>
                        <a:rPr lang="en-GB" sz="1200" b="1" dirty="0">
                          <a:solidFill>
                            <a:srgbClr val="C00000"/>
                          </a:solidFill>
                          <a:effectLst/>
                        </a:rPr>
                        <a:t>5</a:t>
                      </a:r>
                      <a:endParaRPr lang="ru-RU" sz="1200" b="1" dirty="0">
                        <a:solidFill>
                          <a:srgbClr val="C00000"/>
                        </a:solidFill>
                        <a:effectLst/>
                      </a:endParaRPr>
                    </a:p>
                    <a:p>
                      <a:pPr>
                        <a:spcAft>
                          <a:spcPts val="0"/>
                        </a:spcAft>
                      </a:pPr>
                      <a:r>
                        <a:rPr lang="en-GB" sz="1200" b="1" dirty="0">
                          <a:solidFill>
                            <a:srgbClr val="C00000"/>
                          </a:solidFill>
                          <a:effectLst/>
                        </a:rPr>
                        <a:t>6</a:t>
                      </a:r>
                      <a:endParaRPr lang="ru-RU" sz="1200" b="1" dirty="0">
                        <a:solidFill>
                          <a:srgbClr val="C00000"/>
                        </a:solidFill>
                        <a:effectLst/>
                      </a:endParaRPr>
                    </a:p>
                    <a:p>
                      <a:pPr>
                        <a:spcAft>
                          <a:spcPts val="0"/>
                        </a:spcAft>
                      </a:pPr>
                      <a:r>
                        <a:rPr lang="en-GB" sz="1200" b="1" dirty="0">
                          <a:solidFill>
                            <a:srgbClr val="C00000"/>
                          </a:solidFill>
                          <a:effectLst/>
                        </a:rPr>
                        <a:t>7</a:t>
                      </a:r>
                      <a:endParaRPr lang="ru-RU" sz="1200" b="1" dirty="0">
                        <a:solidFill>
                          <a:srgbClr val="C00000"/>
                        </a:solidFill>
                        <a:effectLst/>
                      </a:endParaRPr>
                    </a:p>
                    <a:p>
                      <a:pPr>
                        <a:spcAft>
                          <a:spcPts val="0"/>
                        </a:spcAft>
                      </a:pPr>
                      <a:r>
                        <a:rPr lang="en-GB" sz="1200" b="1" dirty="0">
                          <a:solidFill>
                            <a:srgbClr val="C00000"/>
                          </a:solidFill>
                          <a:effectLst/>
                        </a:rPr>
                        <a:t>8</a:t>
                      </a:r>
                      <a:endParaRPr lang="ru-RU" sz="1200" b="1" dirty="0">
                        <a:solidFill>
                          <a:srgbClr val="C00000"/>
                        </a:solidFill>
                        <a:effectLst/>
                      </a:endParaRPr>
                    </a:p>
                    <a:p>
                      <a:pPr>
                        <a:spcAft>
                          <a:spcPts val="0"/>
                        </a:spcAft>
                      </a:pPr>
                      <a:r>
                        <a:rPr lang="en-GB" sz="1200" b="1" dirty="0">
                          <a:solidFill>
                            <a:srgbClr val="C00000"/>
                          </a:solidFill>
                          <a:effectLst/>
                        </a:rPr>
                        <a:t>9</a:t>
                      </a:r>
                      <a:endParaRPr lang="ru-RU" sz="1200" b="1" dirty="0">
                        <a:solidFill>
                          <a:srgbClr val="C00000"/>
                        </a:solidFill>
                        <a:effectLst/>
                      </a:endParaRPr>
                    </a:p>
                    <a:p>
                      <a:pPr>
                        <a:spcAft>
                          <a:spcPts val="0"/>
                        </a:spcAft>
                      </a:pPr>
                      <a:r>
                        <a:rPr lang="en-GB" sz="1200" b="1" dirty="0">
                          <a:solidFill>
                            <a:srgbClr val="C00000"/>
                          </a:solidFill>
                          <a:effectLst/>
                        </a:rPr>
                        <a:t> …</a:t>
                      </a:r>
                      <a:r>
                        <a:rPr lang="en-GB" sz="1200" b="1" baseline="0" dirty="0">
                          <a:solidFill>
                            <a:srgbClr val="C00000"/>
                          </a:solidFill>
                          <a:effectLst/>
                        </a:rPr>
                        <a:t>                        </a:t>
                      </a:r>
                      <a:r>
                        <a:rPr lang="en-US" sz="1200" b="1" baseline="0" dirty="0">
                          <a:solidFill>
                            <a:srgbClr val="C00000"/>
                          </a:solidFill>
                          <a:effectLst/>
                        </a:rPr>
                        <a:t>1</a:t>
                      </a:r>
                      <a:r>
                        <a:rPr lang="en-GB" sz="1200" b="1" dirty="0">
                          <a:solidFill>
                            <a:srgbClr val="C00000"/>
                          </a:solidFill>
                          <a:effectLst/>
                        </a:rPr>
                        <a:t>50 </a:t>
                      </a:r>
                      <a:endParaRPr lang="ru-RU" sz="1200" b="1" dirty="0">
                        <a:solidFill>
                          <a:srgbClr val="C00000"/>
                        </a:solidFill>
                        <a:effectLst/>
                        <a:latin typeface="Courier New"/>
                        <a:ea typeface="Times New Roman"/>
                        <a:cs typeface="Times New Roman"/>
                      </a:endParaRPr>
                    </a:p>
                  </a:txBody>
                  <a:tcPr marL="75438" marR="75438" marT="0" marB="0"/>
                </a:tc>
                <a:tc>
                  <a:txBody>
                    <a:bodyPr/>
                    <a:lstStyle/>
                    <a:p>
                      <a:pPr>
                        <a:spcAft>
                          <a:spcPts val="0"/>
                        </a:spcAft>
                      </a:pPr>
                      <a:r>
                        <a:rPr lang="en-GB" sz="1200" dirty="0">
                          <a:effectLst/>
                        </a:rPr>
                        <a:t>5.1 3.5 1.4  0.3</a:t>
                      </a:r>
                      <a:endParaRPr lang="ru-RU" sz="1200" dirty="0">
                        <a:effectLst/>
                      </a:endParaRPr>
                    </a:p>
                    <a:p>
                      <a:pPr>
                        <a:spcAft>
                          <a:spcPts val="0"/>
                        </a:spcAft>
                      </a:pPr>
                      <a:r>
                        <a:rPr lang="en-GB" sz="1200" dirty="0">
                          <a:effectLst/>
                        </a:rPr>
                        <a:t>4.4 3.2 1.3  0.2</a:t>
                      </a:r>
                      <a:endParaRPr lang="ru-RU" sz="1200" dirty="0">
                        <a:effectLst/>
                      </a:endParaRPr>
                    </a:p>
                    <a:p>
                      <a:pPr>
                        <a:spcAft>
                          <a:spcPts val="0"/>
                        </a:spcAft>
                      </a:pPr>
                      <a:r>
                        <a:rPr lang="en-GB" sz="1200" dirty="0">
                          <a:effectLst/>
                        </a:rPr>
                        <a:t>4.4 3.0 1.3  0.2</a:t>
                      </a:r>
                      <a:endParaRPr lang="ru-RU" sz="1200" dirty="0">
                        <a:effectLst/>
                      </a:endParaRPr>
                    </a:p>
                    <a:p>
                      <a:pPr>
                        <a:spcAft>
                          <a:spcPts val="0"/>
                        </a:spcAft>
                      </a:pPr>
                      <a:r>
                        <a:rPr lang="en-GB" sz="1200" dirty="0">
                          <a:effectLst/>
                        </a:rPr>
                        <a:t>5.0 3.5 1.6  0.6</a:t>
                      </a:r>
                      <a:endParaRPr lang="ru-RU" sz="1200" dirty="0">
                        <a:effectLst/>
                      </a:endParaRPr>
                    </a:p>
                    <a:p>
                      <a:pPr>
                        <a:spcAft>
                          <a:spcPts val="0"/>
                        </a:spcAft>
                      </a:pPr>
                      <a:r>
                        <a:rPr lang="en-GB" sz="1200" dirty="0">
                          <a:effectLst/>
                        </a:rPr>
                        <a:t>5.1 3.8 1.6  0.2</a:t>
                      </a:r>
                      <a:endParaRPr lang="ru-RU" sz="1200" dirty="0">
                        <a:effectLst/>
                      </a:endParaRPr>
                    </a:p>
                    <a:p>
                      <a:pPr>
                        <a:spcAft>
                          <a:spcPts val="0"/>
                        </a:spcAft>
                      </a:pPr>
                      <a:r>
                        <a:rPr lang="en-GB" sz="1200" dirty="0">
                          <a:effectLst/>
                        </a:rPr>
                        <a:t>4.9 3.1 1.5  0.2</a:t>
                      </a:r>
                      <a:endParaRPr lang="ru-RU" sz="1200" dirty="0">
                        <a:effectLst/>
                      </a:endParaRPr>
                    </a:p>
                    <a:p>
                      <a:pPr>
                        <a:spcAft>
                          <a:spcPts val="0"/>
                        </a:spcAft>
                      </a:pPr>
                      <a:r>
                        <a:rPr lang="en-GB" sz="1200" dirty="0">
                          <a:effectLst/>
                        </a:rPr>
                        <a:t>5.0 3.2 1.2  0.2</a:t>
                      </a:r>
                      <a:endParaRPr lang="ru-RU" sz="1200" dirty="0">
                        <a:effectLst/>
                      </a:endParaRPr>
                    </a:p>
                    <a:p>
                      <a:pPr>
                        <a:spcAft>
                          <a:spcPts val="0"/>
                        </a:spcAft>
                      </a:pPr>
                      <a:r>
                        <a:rPr lang="en-GB" sz="1200" dirty="0">
                          <a:effectLst/>
                        </a:rPr>
                        <a:t>4.6 3.2 1.4  0.2</a:t>
                      </a:r>
                      <a:endParaRPr lang="ru-RU" sz="1200" dirty="0">
                        <a:effectLst/>
                      </a:endParaRPr>
                    </a:p>
                    <a:p>
                      <a:pPr>
                        <a:spcAft>
                          <a:spcPts val="0"/>
                        </a:spcAft>
                      </a:pPr>
                      <a:r>
                        <a:rPr lang="en-GB" sz="1200" dirty="0">
                          <a:effectLst/>
                        </a:rPr>
                        <a:t>5.0 3.3 1.4  0.2</a:t>
                      </a:r>
                      <a:endParaRPr lang="ru-RU" sz="1200" dirty="0">
                        <a:effectLst/>
                      </a:endParaRPr>
                    </a:p>
                    <a:p>
                      <a:pPr>
                        <a:spcAft>
                          <a:spcPts val="0"/>
                        </a:spcAft>
                      </a:pPr>
                      <a:r>
                        <a:rPr lang="en-GB" sz="1200"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rPr>
                        <a:t>6.5 3.2 5.1  2.0  </a:t>
                      </a:r>
                      <a:endParaRPr lang="ru-RU" sz="1200" dirty="0">
                        <a:effectLst/>
                        <a:latin typeface="Courier New"/>
                        <a:ea typeface="Times New Roman"/>
                        <a:cs typeface="Times New Roman"/>
                      </a:endParaRPr>
                    </a:p>
                  </a:txBody>
                  <a:tcPr marL="75438" marR="75438" marT="0" marB="0"/>
                </a:tc>
                <a:extLst>
                  <a:ext uri="{0D108BD9-81ED-4DB2-BD59-A6C34878D82A}">
                    <a16:rowId xmlns:a16="http://schemas.microsoft.com/office/drawing/2014/main" val="1667837957"/>
                  </a:ext>
                </a:extLst>
              </a:tr>
            </a:tbl>
          </a:graphicData>
        </a:graphic>
      </p:graphicFrame>
    </p:spTree>
    <p:extLst>
      <p:ext uri="{BB962C8B-B14F-4D97-AF65-F5344CB8AC3E}">
        <p14:creationId xmlns:p14="http://schemas.microsoft.com/office/powerpoint/2010/main" val="3358291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908720"/>
          </a:xfrm>
        </p:spPr>
        <p:txBody>
          <a:bodyPr>
            <a:normAutofit fontScale="90000"/>
          </a:bodyPr>
          <a:lstStyle/>
          <a:p>
            <a:r>
              <a:rPr lang="en-US" sz="3200" b="1" dirty="0">
                <a:solidFill>
                  <a:srgbClr val="7030A0"/>
                </a:solidFill>
              </a:rPr>
              <a:t>Iris dataset structure: 2D visualized with MATLAB</a:t>
            </a:r>
            <a:endParaRPr lang="ru-RU" sz="32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12" name="Нижний колонтитул 11"/>
          <p:cNvSpPr>
            <a:spLocks noGrp="1"/>
          </p:cNvSpPr>
          <p:nvPr>
            <p:ph type="ftr" sz="quarter" idx="11"/>
          </p:nvPr>
        </p:nvSpPr>
        <p:spPr/>
        <p:txBody>
          <a:bodyPr/>
          <a:lstStyle/>
          <a:p>
            <a:r>
              <a:rPr lang="en-US"/>
              <a:t>CODA BSc 2024 Boris Mirkin</a:t>
            </a:r>
            <a:endParaRPr lang="ru-RU" dirty="0"/>
          </a:p>
        </p:txBody>
      </p:sp>
      <p:sp>
        <p:nvSpPr>
          <p:cNvPr id="15"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16" name="Rectangle 5"/>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150813"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150813" algn="l" defTabSz="914400" rtl="0" eaLnBrk="1" fontAlgn="base" latinLnBrk="0" hangingPunct="1">
              <a:lnSpc>
                <a:spcPct val="100000"/>
              </a:lnSpc>
              <a:spcBef>
                <a:spcPct val="0"/>
              </a:spcBef>
              <a:spcAft>
                <a:spcPct val="0"/>
              </a:spcAft>
              <a:buClrTx/>
              <a:buSzTx/>
              <a:buFontTx/>
              <a:buNone/>
              <a:tabLst/>
            </a:pPr>
            <a:r>
              <a:rPr kumimoji="0" lang="en-US" altLang="ru-RU" sz="1000" b="0" i="0" u="none" strike="noStrike" cap="none" normalizeH="0" baseline="0" dirty="0">
                <a:ln>
                  <a:noFill/>
                </a:ln>
                <a:solidFill>
                  <a:schemeClr val="tx1"/>
                </a:solidFill>
                <a:effectLst/>
                <a:latin typeface="Times"/>
                <a:ea typeface="Times New Roman" pitchFamily="18" charset="0"/>
                <a:cs typeface="Times New Roman" pitchFamily="18" charset="0"/>
              </a:rPr>
              <a:t>                   *                                =                                             </a:t>
            </a:r>
            <a:endParaRPr kumimoji="0" lang="en-US" alt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23" name="TextBox 22"/>
          <p:cNvSpPr txBox="1"/>
          <p:nvPr/>
        </p:nvSpPr>
        <p:spPr>
          <a:xfrm>
            <a:off x="0" y="816767"/>
            <a:ext cx="9144000" cy="5386090"/>
          </a:xfrm>
          <a:prstGeom prst="rect">
            <a:avLst/>
          </a:prstGeom>
          <a:noFill/>
        </p:spPr>
        <p:txBody>
          <a:bodyPr wrap="square" rtlCol="0">
            <a:spAutoFit/>
          </a:bodyPr>
          <a:lstStyle/>
          <a:p>
            <a:r>
              <a:rPr lang="en-US" sz="2800" b="1" dirty="0">
                <a:solidFill>
                  <a:srgbClr val="7030A0"/>
                </a:solidFill>
              </a:rPr>
              <a:t>   Left: </a:t>
            </a:r>
            <a:r>
              <a:rPr lang="en-US" sz="2800" b="1" dirty="0"/>
              <a:t>      &gt;&gt;subplot(1,2,1); plot(z1, z2, ‘k.’);</a:t>
            </a:r>
          </a:p>
          <a:p>
            <a:r>
              <a:rPr lang="en-US" sz="2800" b="1" dirty="0">
                <a:solidFill>
                  <a:srgbClr val="7030A0"/>
                </a:solidFill>
              </a:rPr>
              <a:t>   Right:     </a:t>
            </a:r>
            <a:r>
              <a:rPr lang="en-US" sz="2800" b="1" dirty="0"/>
              <a:t>&gt;&gt;</a:t>
            </a:r>
            <a:r>
              <a:rPr lang="pl-PL" sz="2800" b="1" dirty="0"/>
              <a:t>subplot(1,2,2);</a:t>
            </a:r>
            <a:endParaRPr lang="en-US" sz="2800" b="1" dirty="0"/>
          </a:p>
          <a:p>
            <a:r>
              <a:rPr lang="en-US" sz="2800" b="1" dirty="0"/>
              <a:t>&gt;&gt;</a:t>
            </a:r>
            <a:r>
              <a:rPr lang="pl-PL" sz="2800" b="1" dirty="0"/>
              <a:t>plot(z1(1:50),z2(1:50),'g+',z1(51:100),z2(51:100),'ro',z1(101:150),z2(101:150),'bd');</a:t>
            </a:r>
            <a:endParaRPr lang="en-US" sz="2800" b="1" dirty="0"/>
          </a:p>
          <a:p>
            <a:endParaRPr lang="en-US" sz="2600" b="1" dirty="0"/>
          </a:p>
          <a:p>
            <a:endParaRPr lang="en-US" sz="2600" b="1" dirty="0"/>
          </a:p>
          <a:p>
            <a:endParaRPr lang="en-US" sz="2600" b="1" dirty="0"/>
          </a:p>
          <a:p>
            <a:endParaRPr lang="en-US" sz="2600" b="1" dirty="0"/>
          </a:p>
          <a:p>
            <a:endParaRPr lang="en-US" sz="2600" b="1" dirty="0"/>
          </a:p>
          <a:p>
            <a:endParaRPr lang="en-US" sz="2600" b="1" dirty="0"/>
          </a:p>
          <a:p>
            <a:endParaRPr lang="en-US" sz="2600" b="1" dirty="0"/>
          </a:p>
          <a:p>
            <a:endParaRPr lang="en-US" sz="2600" b="1" dirty="0"/>
          </a:p>
          <a:p>
            <a:endParaRPr lang="en-US" sz="2400" b="1" dirty="0"/>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1881" y="2643386"/>
            <a:ext cx="8424936" cy="4170995"/>
          </a:xfrm>
          <a:prstGeom prst="rect">
            <a:avLst/>
          </a:prstGeom>
        </p:spPr>
      </p:pic>
      <p:sp>
        <p:nvSpPr>
          <p:cNvPr id="7" name="Номер слайда 6"/>
          <p:cNvSpPr>
            <a:spLocks noGrp="1"/>
          </p:cNvSpPr>
          <p:nvPr>
            <p:ph type="sldNum" sz="quarter" idx="12"/>
          </p:nvPr>
        </p:nvSpPr>
        <p:spPr/>
        <p:txBody>
          <a:bodyPr/>
          <a:lstStyle/>
          <a:p>
            <a:fld id="{DBB9C88E-D4C8-48E3-897A-F48C54F7B8B8}" type="slidenum">
              <a:rPr lang="ru-RU" smtClean="0"/>
              <a:t>18</a:t>
            </a:fld>
            <a:endParaRPr lang="ru-RU"/>
          </a:p>
        </p:txBody>
      </p:sp>
    </p:spTree>
    <p:extLst>
      <p:ext uri="{BB962C8B-B14F-4D97-AF65-F5344CB8AC3E}">
        <p14:creationId xmlns:p14="http://schemas.microsoft.com/office/powerpoint/2010/main" val="3350227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6CF96D-D537-442A-A6ED-2627EDBA5DFA}"/>
              </a:ext>
            </a:extLst>
          </p:cNvPr>
          <p:cNvSpPr>
            <a:spLocks noGrp="1"/>
          </p:cNvSpPr>
          <p:nvPr>
            <p:ph type="title"/>
          </p:nvPr>
        </p:nvSpPr>
        <p:spPr>
          <a:xfrm>
            <a:off x="179512" y="1052736"/>
            <a:ext cx="8964488" cy="1364381"/>
          </a:xfrm>
        </p:spPr>
        <p:txBody>
          <a:bodyPr>
            <a:normAutofit fontScale="90000"/>
          </a:bodyPr>
          <a:lstStyle/>
          <a:p>
            <a:pPr indent="151130">
              <a:lnSpc>
                <a:spcPts val="1200"/>
              </a:lnSpc>
            </a:pPr>
            <a:r>
              <a:rPr lang="en-US" sz="27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Table</a:t>
            </a:r>
            <a:r>
              <a:rPr lang="ru-RU" sz="27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 </a:t>
            </a:r>
            <a:r>
              <a:rPr lang="en-US" sz="27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A fragment of Titanic (ship sank 1912) dataset</a:t>
            </a:r>
            <a:r>
              <a:rPr lang="en-US" sz="27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2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At: </a:t>
            </a:r>
            <a:r>
              <a:rPr kumimoji="0" lang="en-US" altLang="ru-RU" sz="2200" b="0" i="0" u="none" strike="noStrike" cap="none" normalizeH="0" baseline="0" dirty="0">
                <a:ln>
                  <a:noFill/>
                </a:ln>
                <a:solidFill>
                  <a:srgbClr val="0070C0"/>
                </a:solidFill>
                <a:effectLst/>
                <a:latin typeface="Calibri" panose="020F0502020204030204" pitchFamily="34" charset="0"/>
                <a:ea typeface="Times New Roman" panose="02020603050405020304" pitchFamily="18" charset="0"/>
                <a:cs typeface="Times" panose="02020603050405020304" pitchFamily="18" charset="0"/>
              </a:rPr>
              <a:t>S – Southampton England, C – Cherbourg France, Q – Queensland Ireland</a:t>
            </a:r>
            <a:r>
              <a:rPr kumimoji="0" lang="en-US" altLang="ru-RU" sz="22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kumimoji="0" lang="en-US" altLang="ru-RU" sz="22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ru-RU" sz="22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kumimoji="0" lang="en-US" altLang="ru-RU" sz="22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br>
            <a:r>
              <a:rPr kumimoji="0" lang="en-US" altLang="ru-RU" sz="22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SS – Siblings/Spouses; </a:t>
            </a:r>
            <a:r>
              <a:rPr kumimoji="0" lang="en-US" altLang="ru-RU" sz="2200" b="0" i="0" u="none" strike="noStrike" cap="none" normalizeH="0" baseline="0" dirty="0" err="1">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PCh</a:t>
            </a:r>
            <a:r>
              <a:rPr kumimoji="0" lang="en-US" altLang="ru-RU" sz="2200" b="0"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 Parents/Children; Cl. – Class </a:t>
            </a:r>
            <a:r>
              <a:rPr kumimoji="0" lang="en-US" altLang="ru-RU" sz="2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altLang="ru-RU"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altLang="ru-RU" sz="2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altLang="ru-RU"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altLang="ru-RU"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altLang="ru-RU" sz="2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Is this a data table? No. Why?</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 </a:t>
            </a:r>
            <a:br>
              <a:rPr kumimoji="0" lang="en-US" altLang="ru-RU" sz="1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ru-RU"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6" name="Объект 5">
            <a:extLst>
              <a:ext uri="{FF2B5EF4-FFF2-40B4-BE49-F238E27FC236}">
                <a16:creationId xmlns:a16="http://schemas.microsoft.com/office/drawing/2014/main" id="{15C4E495-1B27-C563-B083-D3337395EC6B}"/>
              </a:ext>
            </a:extLst>
          </p:cNvPr>
          <p:cNvGraphicFramePr>
            <a:graphicFrameLocks noGrp="1"/>
          </p:cNvGraphicFramePr>
          <p:nvPr>
            <p:ph idx="1"/>
          </p:nvPr>
        </p:nvGraphicFramePr>
        <p:xfrm>
          <a:off x="472223" y="2417118"/>
          <a:ext cx="8199554" cy="3888432"/>
        </p:xfrm>
        <a:graphic>
          <a:graphicData uri="http://schemas.openxmlformats.org/drawingml/2006/table">
            <a:tbl>
              <a:tblPr firstRow="1" firstCol="1" bandRow="1">
                <a:tableStyleId>{5C22544A-7EE6-4342-B048-85BDC9FD1C3A}</a:tableStyleId>
              </a:tblPr>
              <a:tblGrid>
                <a:gridCol w="514591">
                  <a:extLst>
                    <a:ext uri="{9D8B030D-6E8A-4147-A177-3AD203B41FA5}">
                      <a16:colId xmlns:a16="http://schemas.microsoft.com/office/drawing/2014/main" val="251502659"/>
                    </a:ext>
                  </a:extLst>
                </a:gridCol>
                <a:gridCol w="848882">
                  <a:extLst>
                    <a:ext uri="{9D8B030D-6E8A-4147-A177-3AD203B41FA5}">
                      <a16:colId xmlns:a16="http://schemas.microsoft.com/office/drawing/2014/main" val="4293411380"/>
                    </a:ext>
                  </a:extLst>
                </a:gridCol>
                <a:gridCol w="621031">
                  <a:extLst>
                    <a:ext uri="{9D8B030D-6E8A-4147-A177-3AD203B41FA5}">
                      <a16:colId xmlns:a16="http://schemas.microsoft.com/office/drawing/2014/main" val="859036658"/>
                    </a:ext>
                  </a:extLst>
                </a:gridCol>
                <a:gridCol w="1971090">
                  <a:extLst>
                    <a:ext uri="{9D8B030D-6E8A-4147-A177-3AD203B41FA5}">
                      <a16:colId xmlns:a16="http://schemas.microsoft.com/office/drawing/2014/main" val="548362464"/>
                    </a:ext>
                  </a:extLst>
                </a:gridCol>
                <a:gridCol w="720903">
                  <a:extLst>
                    <a:ext uri="{9D8B030D-6E8A-4147-A177-3AD203B41FA5}">
                      <a16:colId xmlns:a16="http://schemas.microsoft.com/office/drawing/2014/main" val="2101437413"/>
                    </a:ext>
                  </a:extLst>
                </a:gridCol>
                <a:gridCol w="720903">
                  <a:extLst>
                    <a:ext uri="{9D8B030D-6E8A-4147-A177-3AD203B41FA5}">
                      <a16:colId xmlns:a16="http://schemas.microsoft.com/office/drawing/2014/main" val="1971424728"/>
                    </a:ext>
                  </a:extLst>
                </a:gridCol>
                <a:gridCol w="576723">
                  <a:extLst>
                    <a:ext uri="{9D8B030D-6E8A-4147-A177-3AD203B41FA5}">
                      <a16:colId xmlns:a16="http://schemas.microsoft.com/office/drawing/2014/main" val="796531665"/>
                    </a:ext>
                  </a:extLst>
                </a:gridCol>
                <a:gridCol w="792994">
                  <a:extLst>
                    <a:ext uri="{9D8B030D-6E8A-4147-A177-3AD203B41FA5}">
                      <a16:colId xmlns:a16="http://schemas.microsoft.com/office/drawing/2014/main" val="936873792"/>
                    </a:ext>
                  </a:extLst>
                </a:gridCol>
                <a:gridCol w="865084">
                  <a:extLst>
                    <a:ext uri="{9D8B030D-6E8A-4147-A177-3AD203B41FA5}">
                      <a16:colId xmlns:a16="http://schemas.microsoft.com/office/drawing/2014/main" val="2822886059"/>
                    </a:ext>
                  </a:extLst>
                </a:gridCol>
                <a:gridCol w="567353">
                  <a:extLst>
                    <a:ext uri="{9D8B030D-6E8A-4147-A177-3AD203B41FA5}">
                      <a16:colId xmlns:a16="http://schemas.microsoft.com/office/drawing/2014/main" val="2391712588"/>
                    </a:ext>
                  </a:extLst>
                </a:gridCol>
              </a:tblGrid>
              <a:tr h="486054">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err="1">
                          <a:effectLst/>
                          <a:latin typeface="Gill Sans MT (Основной текст)"/>
                        </a:rPr>
                        <a:t>Surv</a:t>
                      </a:r>
                      <a:r>
                        <a:rPr lang="en-US" sz="1600" dirty="0">
                          <a:effectLst/>
                          <a:latin typeface="Gill Sans MT (Основной текст)"/>
                        </a:rPr>
                        <a:t>.</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Cl.</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Name</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Sex</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Age</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SS</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err="1">
                          <a:effectLst/>
                          <a:latin typeface="Gill Sans MT (Основной текст)"/>
                        </a:rPr>
                        <a:t>PCh</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Price</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At</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extLst>
                  <a:ext uri="{0D108BD9-81ED-4DB2-BD59-A6C34878D82A}">
                    <a16:rowId xmlns:a16="http://schemas.microsoft.com/office/drawing/2014/main" val="3397815268"/>
                  </a:ext>
                </a:extLst>
              </a:tr>
              <a:tr h="486054">
                <a:tc>
                  <a:txBody>
                    <a:bodyPr/>
                    <a:lstStyle/>
                    <a:p>
                      <a:pPr indent="151130" algn="l" fontAlgn="auto" hangingPunct="1">
                        <a:lnSpc>
                          <a:spcPts val="1200"/>
                        </a:lnSpc>
                      </a:pPr>
                      <a:r>
                        <a:rPr lang="en-US" sz="1600" dirty="0">
                          <a:effectLst/>
                          <a:latin typeface="Gill Sans MT (Основной текст)"/>
                        </a:rPr>
                        <a:t>1</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3</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err="1">
                          <a:effectLst/>
                          <a:latin typeface="Gill Sans MT (Основной текст)"/>
                        </a:rPr>
                        <a:t>Braund</a:t>
                      </a:r>
                      <a:r>
                        <a:rPr lang="en-US" sz="1600" dirty="0">
                          <a:effectLst/>
                          <a:latin typeface="Gill Sans MT (Основной текст)"/>
                        </a:rPr>
                        <a:t>, Mr. Owen </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ru-RU" sz="1600" dirty="0">
                          <a:effectLst/>
                          <a:latin typeface="Gill Sans MT (Основной текст)"/>
                        </a:rPr>
                        <a:t>М</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r>
                        <a:rPr lang="en-US" sz="1600">
                          <a:effectLst/>
                          <a:latin typeface="Gill Sans MT (Основной текст)"/>
                        </a:rPr>
                        <a:t>22</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ru-RU" sz="1600">
                          <a:effectLst/>
                          <a:latin typeface="Gill Sans MT (Основной текст)"/>
                        </a:rPr>
                        <a:t> </a:t>
                      </a:r>
                      <a:r>
                        <a:rPr lang="en-US" sz="1600">
                          <a:effectLst/>
                          <a:latin typeface="Gill Sans MT (Основной текст)"/>
                        </a:rPr>
                        <a:t>7.25</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dirty="0">
                          <a:effectLst/>
                          <a:latin typeface="Gill Sans MT (Основной текст)"/>
                        </a:rPr>
                        <a:t>S</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extLst>
                  <a:ext uri="{0D108BD9-81ED-4DB2-BD59-A6C34878D82A}">
                    <a16:rowId xmlns:a16="http://schemas.microsoft.com/office/drawing/2014/main" val="2721314256"/>
                  </a:ext>
                </a:extLst>
              </a:tr>
              <a:tr h="486054">
                <a:tc>
                  <a:txBody>
                    <a:bodyPr/>
                    <a:lstStyle/>
                    <a:p>
                      <a:pPr indent="151130" algn="l" fontAlgn="auto" hangingPunct="1">
                        <a:lnSpc>
                          <a:spcPts val="1200"/>
                        </a:lnSpc>
                      </a:pPr>
                      <a:r>
                        <a:rPr lang="en-US" sz="1600" dirty="0">
                          <a:effectLst/>
                          <a:latin typeface="Gill Sans MT (Основной текст)"/>
                        </a:rPr>
                        <a:t>2</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err="1">
                          <a:effectLst/>
                          <a:latin typeface="Gill Sans MT (Основной текст)"/>
                        </a:rPr>
                        <a:t>Cumings</a:t>
                      </a:r>
                      <a:r>
                        <a:rPr lang="en-US" sz="1600" dirty="0">
                          <a:effectLst/>
                          <a:latin typeface="Gill Sans MT (Основной текст)"/>
                        </a:rPr>
                        <a:t>, Mrs. John  </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F</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r>
                        <a:rPr lang="en-US" sz="1600">
                          <a:effectLst/>
                          <a:latin typeface="Gill Sans MT (Основной текст)"/>
                        </a:rPr>
                        <a:t>38</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71.28</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dirty="0">
                          <a:effectLst/>
                          <a:latin typeface="Gill Sans MT (Основной текст)"/>
                        </a:rPr>
                        <a:t>C</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extLst>
                  <a:ext uri="{0D108BD9-81ED-4DB2-BD59-A6C34878D82A}">
                    <a16:rowId xmlns:a16="http://schemas.microsoft.com/office/drawing/2014/main" val="913281254"/>
                  </a:ext>
                </a:extLst>
              </a:tr>
              <a:tr h="486054">
                <a:tc>
                  <a:txBody>
                    <a:bodyPr/>
                    <a:lstStyle/>
                    <a:p>
                      <a:pPr indent="151130" algn="l" fontAlgn="auto" hangingPunct="1">
                        <a:lnSpc>
                          <a:spcPts val="1200"/>
                        </a:lnSpc>
                      </a:pPr>
                      <a:r>
                        <a:rPr lang="en-US" sz="1600" dirty="0">
                          <a:effectLst/>
                          <a:latin typeface="Gill Sans MT (Основной текст)"/>
                        </a:rPr>
                        <a:t>3</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3</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Heikkinen, Miss. Lai</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F</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r>
                        <a:rPr lang="en-US" sz="1600">
                          <a:effectLst/>
                          <a:latin typeface="Gill Sans MT (Основной текст)"/>
                        </a:rPr>
                        <a:t>26</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ru-RU" sz="1600">
                          <a:effectLst/>
                          <a:latin typeface="Gill Sans MT (Основной текст)"/>
                        </a:rPr>
                        <a:t> </a:t>
                      </a:r>
                      <a:r>
                        <a:rPr lang="en-US" sz="1600">
                          <a:effectLst/>
                          <a:latin typeface="Gill Sans MT (Основной текст)"/>
                        </a:rPr>
                        <a:t>7.92</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dirty="0">
                          <a:effectLst/>
                          <a:latin typeface="Gill Sans MT (Основной текст)"/>
                        </a:rPr>
                        <a:t>S</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extLst>
                  <a:ext uri="{0D108BD9-81ED-4DB2-BD59-A6C34878D82A}">
                    <a16:rowId xmlns:a16="http://schemas.microsoft.com/office/drawing/2014/main" val="1303499664"/>
                  </a:ext>
                </a:extLst>
              </a:tr>
              <a:tr h="486054">
                <a:tc>
                  <a:txBody>
                    <a:bodyPr/>
                    <a:lstStyle/>
                    <a:p>
                      <a:pPr indent="151130" algn="l" fontAlgn="auto" hangingPunct="1">
                        <a:lnSpc>
                          <a:spcPts val="1200"/>
                        </a:lnSpc>
                      </a:pPr>
                      <a:r>
                        <a:rPr lang="en-US" sz="1600" dirty="0">
                          <a:effectLst/>
                          <a:latin typeface="Gill Sans MT (Основной текст)"/>
                        </a:rPr>
                        <a:t>4</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err="1">
                          <a:effectLst/>
                          <a:latin typeface="Gill Sans MT (Основной текст)"/>
                        </a:rPr>
                        <a:t>Futrelle</a:t>
                      </a:r>
                      <a:r>
                        <a:rPr lang="en-US" sz="1600" dirty="0">
                          <a:effectLst/>
                          <a:latin typeface="Gill Sans MT (Основной текст)"/>
                        </a:rPr>
                        <a:t>, Mrs. Jacques  </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F</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r>
                        <a:rPr lang="en-US" sz="1600">
                          <a:effectLst/>
                          <a:latin typeface="Gill Sans MT (Основной текст)"/>
                        </a:rPr>
                        <a:t>35</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53.1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dirty="0">
                          <a:effectLst/>
                          <a:latin typeface="Gill Sans MT (Основной текст)"/>
                        </a:rPr>
                        <a:t>S</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extLst>
                  <a:ext uri="{0D108BD9-81ED-4DB2-BD59-A6C34878D82A}">
                    <a16:rowId xmlns:a16="http://schemas.microsoft.com/office/drawing/2014/main" val="2368227458"/>
                  </a:ext>
                </a:extLst>
              </a:tr>
              <a:tr h="486054">
                <a:tc>
                  <a:txBody>
                    <a:bodyPr/>
                    <a:lstStyle/>
                    <a:p>
                      <a:pPr indent="151130" algn="l" fontAlgn="auto" hangingPunct="1">
                        <a:lnSpc>
                          <a:spcPts val="1200"/>
                        </a:lnSpc>
                      </a:pPr>
                      <a:r>
                        <a:rPr lang="en-US" sz="1600" dirty="0">
                          <a:effectLst/>
                          <a:latin typeface="Gill Sans MT (Основной текст)"/>
                        </a:rPr>
                        <a:t>5</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3</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Allen, Mr. William </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ru-RU" sz="1600" dirty="0">
                          <a:effectLst/>
                          <a:latin typeface="Gill Sans MT (Основной текст)"/>
                        </a:rPr>
                        <a:t>М</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r>
                        <a:rPr lang="en-US" sz="1600">
                          <a:effectLst/>
                          <a:latin typeface="Gill Sans MT (Основной текст)"/>
                        </a:rPr>
                        <a:t>35</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ru-RU" sz="1600">
                          <a:effectLst/>
                          <a:latin typeface="Gill Sans MT (Основной текст)"/>
                        </a:rPr>
                        <a:t> </a:t>
                      </a:r>
                      <a:r>
                        <a:rPr lang="en-US" sz="1600">
                          <a:effectLst/>
                          <a:latin typeface="Gill Sans MT (Основной текст)"/>
                        </a:rPr>
                        <a:t>8.05</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dirty="0">
                          <a:effectLst/>
                          <a:latin typeface="Gill Sans MT (Основной текст)"/>
                        </a:rPr>
                        <a:t>S</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extLst>
                  <a:ext uri="{0D108BD9-81ED-4DB2-BD59-A6C34878D82A}">
                    <a16:rowId xmlns:a16="http://schemas.microsoft.com/office/drawing/2014/main" val="555890362"/>
                  </a:ext>
                </a:extLst>
              </a:tr>
              <a:tr h="486054">
                <a:tc>
                  <a:txBody>
                    <a:bodyPr/>
                    <a:lstStyle/>
                    <a:p>
                      <a:pPr indent="151130" algn="l" fontAlgn="auto" hangingPunct="1">
                        <a:lnSpc>
                          <a:spcPts val="1200"/>
                        </a:lnSpc>
                      </a:pPr>
                      <a:r>
                        <a:rPr lang="en-US" sz="1600" dirty="0">
                          <a:effectLst/>
                          <a:latin typeface="Gill Sans MT (Основной текст)"/>
                        </a:rPr>
                        <a:t>6</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3</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Moran, Mr. James</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ru-RU" sz="1600" dirty="0">
                          <a:effectLst/>
                          <a:latin typeface="Gill Sans MT (Основной текст)"/>
                        </a:rPr>
                        <a:t>М</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r>
                        <a:rPr lang="ru-RU" sz="1600">
                          <a:effectLst/>
                          <a:latin typeface="Gill Sans MT (Основной текст)"/>
                        </a:rPr>
                        <a:t> </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ru-RU" sz="1600" dirty="0">
                          <a:effectLst/>
                          <a:latin typeface="Gill Sans MT (Основной текст)"/>
                        </a:rPr>
                        <a:t> </a:t>
                      </a:r>
                      <a:r>
                        <a:rPr lang="en-US" sz="1600" dirty="0">
                          <a:effectLst/>
                          <a:latin typeface="Gill Sans MT (Основной текст)"/>
                        </a:rPr>
                        <a:t>8.4</a:t>
                      </a:r>
                      <a:r>
                        <a:rPr lang="ru-RU" sz="1600" dirty="0">
                          <a:effectLst/>
                          <a:latin typeface="Gill Sans MT (Основной текст)"/>
                        </a:rPr>
                        <a:t>6</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dirty="0">
                          <a:effectLst/>
                          <a:latin typeface="Gill Sans MT (Основной текст)"/>
                        </a:rPr>
                        <a:t>Q</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extLst>
                  <a:ext uri="{0D108BD9-81ED-4DB2-BD59-A6C34878D82A}">
                    <a16:rowId xmlns:a16="http://schemas.microsoft.com/office/drawing/2014/main" val="1482463656"/>
                  </a:ext>
                </a:extLst>
              </a:tr>
              <a:tr h="486054">
                <a:tc>
                  <a:txBody>
                    <a:bodyPr/>
                    <a:lstStyle/>
                    <a:p>
                      <a:pPr indent="151130" algn="l" fontAlgn="auto" hangingPunct="1">
                        <a:lnSpc>
                          <a:spcPts val="1200"/>
                        </a:lnSpc>
                      </a:pPr>
                      <a:r>
                        <a:rPr lang="en-US" sz="1600" dirty="0">
                          <a:effectLst/>
                          <a:latin typeface="Gill Sans MT (Основной текст)"/>
                        </a:rPr>
                        <a:t>7</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dirty="0">
                          <a:solidFill>
                            <a:srgbClr val="000000"/>
                          </a:solidFill>
                          <a:effectLst/>
                          <a:latin typeface="Gill Sans MT (Основной текст)"/>
                          <a:ea typeface="Times New Roman" panose="02020603050405020304" pitchFamily="18" charset="0"/>
                          <a:cs typeface="Times New Roman" panose="02020603050405020304" pitchFamily="18" charset="0"/>
                        </a:rPr>
                        <a:t>1</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nchor="b"/>
                </a:tc>
                <a:tc>
                  <a:txBody>
                    <a:bodyPr/>
                    <a:lstStyle/>
                    <a:p>
                      <a:pPr indent="151130" algn="l" fontAlgn="auto" hangingPunct="1">
                        <a:lnSpc>
                          <a:spcPts val="1200"/>
                        </a:lnSpc>
                      </a:pPr>
                      <a:r>
                        <a:rPr lang="en-US" sz="1600" dirty="0">
                          <a:solidFill>
                            <a:srgbClr val="000000"/>
                          </a:solidFill>
                          <a:effectLst/>
                          <a:latin typeface="Gill Sans MT (Основной текст)"/>
                          <a:ea typeface="Times New Roman" panose="02020603050405020304" pitchFamily="18" charset="0"/>
                          <a:cs typeface="Times New Roman" panose="02020603050405020304" pitchFamily="18" charset="0"/>
                        </a:rPr>
                        <a:t>3</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nchor="b"/>
                </a:tc>
                <a:tc>
                  <a:txBody>
                    <a:bodyPr/>
                    <a:lstStyle/>
                    <a:p>
                      <a:pPr indent="151130" algn="l" fontAlgn="auto" hangingPunct="1">
                        <a:lnSpc>
                          <a:spcPts val="1200"/>
                        </a:lnSpc>
                      </a:pPr>
                      <a:endParaRPr lang="en-US" sz="1600" dirty="0">
                        <a:effectLst/>
                        <a:latin typeface="Gill Sans MT (Основной текст)"/>
                        <a:ea typeface="Times New Roman" panose="02020603050405020304" pitchFamily="18" charset="0"/>
                        <a:cs typeface="Times New Roman" panose="02020603050405020304" pitchFamily="18" charset="0"/>
                      </a:endParaRPr>
                    </a:p>
                    <a:p>
                      <a:pPr indent="151130" algn="l" fontAlgn="auto" hangingPunct="1">
                        <a:lnSpc>
                          <a:spcPts val="1200"/>
                        </a:lnSpc>
                      </a:pPr>
                      <a:endParaRPr lang="en-US" sz="1600" dirty="0">
                        <a:effectLst/>
                        <a:latin typeface="Gill Sans MT (Основной текст)"/>
                        <a:ea typeface="Times New Roman" panose="02020603050405020304" pitchFamily="18" charset="0"/>
                        <a:cs typeface="Times New Roman" panose="02020603050405020304" pitchFamily="18" charset="0"/>
                      </a:endParaRPr>
                    </a:p>
                    <a:p>
                      <a:pPr indent="151130" algn="l" fontAlgn="auto" hangingPunct="1">
                        <a:lnSpc>
                          <a:spcPts val="1200"/>
                        </a:lnSpc>
                      </a:pPr>
                      <a:r>
                        <a:rPr lang="en-US" sz="1600" dirty="0">
                          <a:effectLst/>
                          <a:latin typeface="Gill Sans MT (Основной текст)"/>
                          <a:ea typeface="Times New Roman" panose="02020603050405020304" pitchFamily="18" charset="0"/>
                          <a:cs typeface="Times New Roman" panose="02020603050405020304" pitchFamily="18" charset="0"/>
                        </a:rPr>
                        <a:t>Johnson, Mrs. Oscar  </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tc>
                <a:tc>
                  <a:txBody>
                    <a:bodyPr/>
                    <a:lstStyle/>
                    <a:p>
                      <a:pPr indent="151130" algn="l" fontAlgn="auto" hangingPunct="1">
                        <a:lnSpc>
                          <a:spcPts val="1200"/>
                        </a:lnSpc>
                      </a:pPr>
                      <a:endParaRPr lang="en-US" sz="1600" dirty="0">
                        <a:effectLst/>
                        <a:latin typeface="Gill Sans MT (Основной текст)"/>
                        <a:ea typeface="Times New Roman" panose="02020603050405020304" pitchFamily="18" charset="0"/>
                        <a:cs typeface="Times New Roman" panose="02020603050405020304" pitchFamily="18" charset="0"/>
                      </a:endParaRPr>
                    </a:p>
                    <a:p>
                      <a:pPr indent="151130" algn="l" fontAlgn="auto" hangingPunct="1">
                        <a:lnSpc>
                          <a:spcPts val="1200"/>
                        </a:lnSpc>
                      </a:pPr>
                      <a:endParaRPr lang="en-US" sz="1600" dirty="0">
                        <a:effectLst/>
                        <a:latin typeface="Gill Sans MT (Основной текст)"/>
                        <a:ea typeface="Times New Roman" panose="02020603050405020304" pitchFamily="18" charset="0"/>
                        <a:cs typeface="Times New Roman" panose="02020603050405020304" pitchFamily="18" charset="0"/>
                      </a:endParaRPr>
                    </a:p>
                    <a:p>
                      <a:pPr indent="151130" algn="l" fontAlgn="auto" hangingPunct="1">
                        <a:lnSpc>
                          <a:spcPts val="1200"/>
                        </a:lnSpc>
                      </a:pPr>
                      <a:r>
                        <a:rPr lang="en-US" sz="1600" dirty="0">
                          <a:effectLst/>
                          <a:latin typeface="Gill Sans MT (Основной текст)"/>
                          <a:ea typeface="Times New Roman" panose="02020603050405020304" pitchFamily="18" charset="0"/>
                          <a:cs typeface="Times New Roman" panose="02020603050405020304" pitchFamily="18" charset="0"/>
                        </a:rPr>
                        <a:t>F</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tc>
                <a:tc>
                  <a:txBody>
                    <a:bodyPr/>
                    <a:lstStyle/>
                    <a:p>
                      <a:pPr indent="151130" algn="l" fontAlgn="auto" hangingPunct="1">
                        <a:lnSpc>
                          <a:spcPts val="1200"/>
                        </a:lnSpc>
                      </a:pPr>
                      <a:r>
                        <a:rPr lang="en-US" sz="1600" dirty="0">
                          <a:solidFill>
                            <a:srgbClr val="000000"/>
                          </a:solidFill>
                          <a:effectLst/>
                          <a:latin typeface="Gill Sans MT (Основной текст)"/>
                          <a:ea typeface="Times New Roman" panose="02020603050405020304" pitchFamily="18" charset="0"/>
                          <a:cs typeface="Times New Roman" panose="02020603050405020304" pitchFamily="18" charset="0"/>
                        </a:rPr>
                        <a:t>27</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nchor="b"/>
                </a:tc>
                <a:tc>
                  <a:txBody>
                    <a:bodyPr/>
                    <a:lstStyle/>
                    <a:p>
                      <a:pPr indent="151130" algn="l" fontAlgn="auto" hangingPunct="1">
                        <a:lnSpc>
                          <a:spcPts val="1200"/>
                        </a:lnSpc>
                      </a:pPr>
                      <a:r>
                        <a:rPr lang="en-US" sz="1600" dirty="0">
                          <a:solidFill>
                            <a:srgbClr val="000000"/>
                          </a:solidFill>
                          <a:effectLst/>
                          <a:latin typeface="Gill Sans MT (Основной текст)"/>
                          <a:ea typeface="Times New Roman" panose="02020603050405020304" pitchFamily="18" charset="0"/>
                          <a:cs typeface="Times New Roman" panose="02020603050405020304" pitchFamily="18" charset="0"/>
                        </a:rPr>
                        <a:t>0</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nchor="b"/>
                </a:tc>
                <a:tc>
                  <a:txBody>
                    <a:bodyPr/>
                    <a:lstStyle/>
                    <a:p>
                      <a:pPr indent="151130" algn="l" fontAlgn="auto" hangingPunct="1">
                        <a:lnSpc>
                          <a:spcPts val="1200"/>
                        </a:lnSpc>
                      </a:pPr>
                      <a:r>
                        <a:rPr lang="en-US" sz="1600" dirty="0">
                          <a:solidFill>
                            <a:srgbClr val="000000"/>
                          </a:solidFill>
                          <a:effectLst/>
                          <a:latin typeface="Gill Sans MT (Основной текст)"/>
                          <a:ea typeface="Times New Roman" panose="02020603050405020304" pitchFamily="18" charset="0"/>
                          <a:cs typeface="Times New Roman" panose="02020603050405020304" pitchFamily="18" charset="0"/>
                        </a:rPr>
                        <a:t>2</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nchor="b"/>
                </a:tc>
                <a:tc>
                  <a:txBody>
                    <a:bodyPr/>
                    <a:lstStyle/>
                    <a:p>
                      <a:pPr indent="151130" algn="l" fontAlgn="auto" hangingPunct="1">
                        <a:lnSpc>
                          <a:spcPts val="1200"/>
                        </a:lnSpc>
                      </a:pPr>
                      <a:r>
                        <a:rPr lang="en-US" sz="1600" dirty="0">
                          <a:solidFill>
                            <a:srgbClr val="000000"/>
                          </a:solidFill>
                          <a:effectLst/>
                          <a:latin typeface="Gill Sans MT (Основной текст)"/>
                          <a:ea typeface="Times New Roman" panose="02020603050405020304" pitchFamily="18" charset="0"/>
                          <a:cs typeface="Times New Roman" panose="02020603050405020304" pitchFamily="18" charset="0"/>
                        </a:rPr>
                        <a:t>11.13</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nchor="b"/>
                </a:tc>
                <a:tc>
                  <a:txBody>
                    <a:bodyPr/>
                    <a:lstStyle/>
                    <a:p>
                      <a:pPr indent="151130" algn="l" fontAlgn="auto" hangingPunct="1">
                        <a:lnSpc>
                          <a:spcPts val="1200"/>
                        </a:lnSpc>
                      </a:pPr>
                      <a:r>
                        <a:rPr lang="en-US" sz="1600" dirty="0">
                          <a:solidFill>
                            <a:srgbClr val="000000"/>
                          </a:solidFill>
                          <a:effectLst/>
                          <a:latin typeface="Gill Sans MT (Основной текст)"/>
                          <a:ea typeface="MS Mincho" panose="02020609040205080304" pitchFamily="49" charset="-128"/>
                          <a:cs typeface="Times New Roman" panose="02020603050405020304" pitchFamily="18" charset="0"/>
                        </a:rPr>
                        <a:t>S</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nchor="b"/>
                </a:tc>
                <a:extLst>
                  <a:ext uri="{0D108BD9-81ED-4DB2-BD59-A6C34878D82A}">
                    <a16:rowId xmlns:a16="http://schemas.microsoft.com/office/drawing/2014/main" val="1806370611"/>
                  </a:ext>
                </a:extLst>
              </a:tr>
            </a:tbl>
          </a:graphicData>
        </a:graphic>
      </p:graphicFrame>
      <p:sp>
        <p:nvSpPr>
          <p:cNvPr id="4" name="Нижний колонтитул 3">
            <a:extLst>
              <a:ext uri="{FF2B5EF4-FFF2-40B4-BE49-F238E27FC236}">
                <a16:creationId xmlns:a16="http://schemas.microsoft.com/office/drawing/2014/main" id="{E64800E9-6DCF-498D-9FA5-09EA3357EE7D}"/>
              </a:ext>
            </a:extLst>
          </p:cNvPr>
          <p:cNvSpPr>
            <a:spLocks noGrp="1"/>
          </p:cNvSpPr>
          <p:nvPr>
            <p:ph type="ftr" sz="quarter" idx="11"/>
          </p:nvPr>
        </p:nvSpPr>
        <p:spPr/>
        <p:txBody>
          <a:bodyPr/>
          <a:lstStyle/>
          <a:p>
            <a:r>
              <a:rPr lang="en-US"/>
              <a:t>CODA BSc 2024 Boris Mirkin</a:t>
            </a:r>
            <a:endParaRPr lang="ru-RU"/>
          </a:p>
        </p:txBody>
      </p:sp>
      <p:sp>
        <p:nvSpPr>
          <p:cNvPr id="5" name="Номер слайда 4">
            <a:extLst>
              <a:ext uri="{FF2B5EF4-FFF2-40B4-BE49-F238E27FC236}">
                <a16:creationId xmlns:a16="http://schemas.microsoft.com/office/drawing/2014/main" id="{AF649EE9-1388-4E1F-8245-6F6F76313850}"/>
              </a:ext>
            </a:extLst>
          </p:cNvPr>
          <p:cNvSpPr>
            <a:spLocks noGrp="1"/>
          </p:cNvSpPr>
          <p:nvPr>
            <p:ph type="sldNum" sz="quarter" idx="12"/>
          </p:nvPr>
        </p:nvSpPr>
        <p:spPr/>
        <p:txBody>
          <a:bodyPr/>
          <a:lstStyle/>
          <a:p>
            <a:fld id="{DBB9C88E-D4C8-48E3-897A-F48C54F7B8B8}" type="slidenum">
              <a:rPr lang="ru-RU" smtClean="0"/>
              <a:t>19</a:t>
            </a:fld>
            <a:endParaRPr lang="ru-RU"/>
          </a:p>
        </p:txBody>
      </p:sp>
      <p:sp>
        <p:nvSpPr>
          <p:cNvPr id="3" name="TextBox 2">
            <a:extLst>
              <a:ext uri="{FF2B5EF4-FFF2-40B4-BE49-F238E27FC236}">
                <a16:creationId xmlns:a16="http://schemas.microsoft.com/office/drawing/2014/main" id="{878469B2-AC73-32BC-66E7-9879FDEA8EBB}"/>
              </a:ext>
            </a:extLst>
          </p:cNvPr>
          <p:cNvSpPr txBox="1"/>
          <p:nvPr/>
        </p:nvSpPr>
        <p:spPr>
          <a:xfrm>
            <a:off x="1015789" y="149737"/>
            <a:ext cx="7705764" cy="646331"/>
          </a:xfrm>
          <a:prstGeom prst="rect">
            <a:avLst/>
          </a:prstGeom>
          <a:noFill/>
        </p:spPr>
        <p:txBody>
          <a:bodyPr wrap="none" rtlCol="0">
            <a:spAutoFit/>
          </a:bodyPr>
          <a:lstStyle/>
          <a:p>
            <a:r>
              <a:rPr lang="en-US" sz="3600" dirty="0"/>
              <a:t>Developing data table from a data set, 1 </a:t>
            </a:r>
            <a:endParaRPr lang="ru-RU" sz="3600" dirty="0"/>
          </a:p>
        </p:txBody>
      </p:sp>
    </p:spTree>
    <p:extLst>
      <p:ext uri="{BB962C8B-B14F-4D97-AF65-F5344CB8AC3E}">
        <p14:creationId xmlns:p14="http://schemas.microsoft.com/office/powerpoint/2010/main" val="4093989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AA1605-CFA5-49AA-8284-A2C1EE1D58C7}"/>
              </a:ext>
            </a:extLst>
          </p:cNvPr>
          <p:cNvSpPr>
            <a:spLocks noGrp="1"/>
          </p:cNvSpPr>
          <p:nvPr>
            <p:ph type="title"/>
          </p:nvPr>
        </p:nvSpPr>
        <p:spPr>
          <a:xfrm>
            <a:off x="971600" y="0"/>
            <a:ext cx="7962088" cy="922368"/>
          </a:xfrm>
        </p:spPr>
        <p:txBody>
          <a:bodyPr>
            <a:normAutofit/>
          </a:bodyPr>
          <a:lstStyle/>
          <a:p>
            <a:r>
              <a:rPr lang="en-US" dirty="0"/>
              <a:t>Textbook (Springer, 2011, 2019)</a:t>
            </a:r>
            <a:endParaRPr lang="ru-RU" dirty="0"/>
          </a:p>
        </p:txBody>
      </p:sp>
      <p:sp>
        <p:nvSpPr>
          <p:cNvPr id="3" name="Нижний колонтитул 2">
            <a:extLst>
              <a:ext uri="{FF2B5EF4-FFF2-40B4-BE49-F238E27FC236}">
                <a16:creationId xmlns:a16="http://schemas.microsoft.com/office/drawing/2014/main" id="{CC0EABF4-F9B6-4D6C-8760-93BAA31FBF7C}"/>
              </a:ext>
            </a:extLst>
          </p:cNvPr>
          <p:cNvSpPr>
            <a:spLocks noGrp="1"/>
          </p:cNvSpPr>
          <p:nvPr>
            <p:ph type="ftr" sz="quarter" idx="11"/>
          </p:nvPr>
        </p:nvSpPr>
        <p:spPr/>
        <p:txBody>
          <a:bodyPr/>
          <a:lstStyle/>
          <a:p>
            <a:r>
              <a:rPr lang="en-US"/>
              <a:t>CODA BSc 2024 Boris Mirkin</a:t>
            </a:r>
            <a:endParaRPr lang="ru-RU"/>
          </a:p>
        </p:txBody>
      </p:sp>
      <p:sp>
        <p:nvSpPr>
          <p:cNvPr id="4" name="Номер слайда 3">
            <a:extLst>
              <a:ext uri="{FF2B5EF4-FFF2-40B4-BE49-F238E27FC236}">
                <a16:creationId xmlns:a16="http://schemas.microsoft.com/office/drawing/2014/main" id="{7E57FDD9-3F78-47CE-97E5-66183DAE8228}"/>
              </a:ext>
            </a:extLst>
          </p:cNvPr>
          <p:cNvSpPr>
            <a:spLocks noGrp="1"/>
          </p:cNvSpPr>
          <p:nvPr>
            <p:ph type="sldNum" sz="quarter" idx="12"/>
          </p:nvPr>
        </p:nvSpPr>
        <p:spPr/>
        <p:txBody>
          <a:bodyPr/>
          <a:lstStyle/>
          <a:p>
            <a:fld id="{DBB9C88E-D4C8-48E3-897A-F48C54F7B8B8}" type="slidenum">
              <a:rPr lang="ru-RU" smtClean="0"/>
              <a:t>2</a:t>
            </a:fld>
            <a:endParaRPr lang="ru-RU"/>
          </a:p>
        </p:txBody>
      </p:sp>
      <p:sp>
        <p:nvSpPr>
          <p:cNvPr id="5" name="TextBox 4">
            <a:extLst>
              <a:ext uri="{FF2B5EF4-FFF2-40B4-BE49-F238E27FC236}">
                <a16:creationId xmlns:a16="http://schemas.microsoft.com/office/drawing/2014/main" id="{8ACD100A-6CDE-4373-B84D-AC425F0DC2C9}"/>
              </a:ext>
            </a:extLst>
          </p:cNvPr>
          <p:cNvSpPr txBox="1"/>
          <p:nvPr/>
        </p:nvSpPr>
        <p:spPr>
          <a:xfrm>
            <a:off x="5652120" y="1247734"/>
            <a:ext cx="3281568" cy="5078313"/>
          </a:xfrm>
          <a:prstGeom prst="rect">
            <a:avLst/>
          </a:prstGeom>
          <a:noFill/>
        </p:spPr>
        <p:txBody>
          <a:bodyPr wrap="square" rtlCol="0">
            <a:spAutoFit/>
          </a:bodyPr>
          <a:lstStyle/>
          <a:p>
            <a:r>
              <a:rPr lang="en-US" sz="3600" b="1" dirty="0"/>
              <a:t>Boris Mirkin</a:t>
            </a:r>
          </a:p>
          <a:p>
            <a:endParaRPr lang="en-US" sz="3600" b="1" dirty="0"/>
          </a:p>
          <a:p>
            <a:r>
              <a:rPr lang="en-US" sz="3600" b="1" dirty="0"/>
              <a:t>Core Data Analysis</a:t>
            </a:r>
          </a:p>
          <a:p>
            <a:endParaRPr lang="en-US" sz="3600" b="1" dirty="0"/>
          </a:p>
          <a:p>
            <a:r>
              <a:rPr lang="en-US" sz="3600" b="1" dirty="0"/>
              <a:t>Springer,</a:t>
            </a:r>
          </a:p>
          <a:p>
            <a:r>
              <a:rPr lang="en-US" sz="3600" b="1" dirty="0" err="1"/>
              <a:t>UTiCS</a:t>
            </a:r>
            <a:r>
              <a:rPr lang="en-US" sz="3600" b="1" dirty="0"/>
              <a:t> Series,</a:t>
            </a:r>
          </a:p>
          <a:p>
            <a:r>
              <a:rPr lang="en-US" sz="3600" b="1" dirty="0"/>
              <a:t>2019, </a:t>
            </a:r>
          </a:p>
          <a:p>
            <a:r>
              <a:rPr lang="en-US" sz="3600" b="1" dirty="0"/>
              <a:t>527 p.</a:t>
            </a:r>
            <a:endParaRPr lang="ru-RU" sz="3600" b="1" dirty="0"/>
          </a:p>
        </p:txBody>
      </p:sp>
      <p:pic>
        <p:nvPicPr>
          <p:cNvPr id="5128" name="Picture 8" descr="ÐÐ°ÑÑÐ¸Ð½ÐºÐ¸ Ð¿Ð¾ Ð·Ð°Ð¿ÑÐ¾ÑÑ core data analysis: summarization, correlation, and visualization">
            <a:extLst>
              <a:ext uri="{FF2B5EF4-FFF2-40B4-BE49-F238E27FC236}">
                <a16:creationId xmlns:a16="http://schemas.microsoft.com/office/drawing/2014/main" id="{11E124F3-12C1-493C-94F1-6CBB14061A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0388" y="1247734"/>
            <a:ext cx="3407636" cy="5186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16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6CF96D-D537-442A-A6ED-2627EDBA5DFA}"/>
              </a:ext>
            </a:extLst>
          </p:cNvPr>
          <p:cNvSpPr>
            <a:spLocks noGrp="1"/>
          </p:cNvSpPr>
          <p:nvPr>
            <p:ph type="title"/>
          </p:nvPr>
        </p:nvSpPr>
        <p:spPr>
          <a:xfrm>
            <a:off x="179512" y="908720"/>
            <a:ext cx="8964488" cy="1667502"/>
          </a:xfrm>
        </p:spPr>
        <p:txBody>
          <a:bodyPr>
            <a:normAutofit fontScale="90000"/>
          </a:bodyPr>
          <a:lstStyle/>
          <a:p>
            <a:pPr indent="151130"/>
            <a:br>
              <a:rPr lang="en-US" altLang="ru-RU"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altLang="ru-RU" sz="2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What is wrong with this dataset?</a:t>
            </a:r>
            <a:br>
              <a:rPr lang="en-US" altLang="ru-RU" sz="2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altLang="ru-RU"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Missing entry in “Age” column? </a:t>
            </a:r>
            <a:br>
              <a:rPr lang="en-US" altLang="ru-RU"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altLang="ru-RU"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String values? In “Sex”, “At”, “Name”?</a:t>
            </a:r>
            <a:br>
              <a:rPr lang="en-US" altLang="ru-RU"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altLang="ru-RU"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“Name” containing commas, dots and spaces?</a:t>
            </a:r>
            <a:br>
              <a:rPr kumimoji="0" lang="en-US" altLang="ru-RU" sz="1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ru-RU"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6" name="Объект 5">
            <a:extLst>
              <a:ext uri="{FF2B5EF4-FFF2-40B4-BE49-F238E27FC236}">
                <a16:creationId xmlns:a16="http://schemas.microsoft.com/office/drawing/2014/main" id="{15C4E495-1B27-C563-B083-D3337395EC6B}"/>
              </a:ext>
            </a:extLst>
          </p:cNvPr>
          <p:cNvGraphicFramePr>
            <a:graphicFrameLocks noGrp="1"/>
          </p:cNvGraphicFramePr>
          <p:nvPr>
            <p:ph idx="1"/>
          </p:nvPr>
        </p:nvGraphicFramePr>
        <p:xfrm>
          <a:off x="472223" y="2655243"/>
          <a:ext cx="8199554" cy="3888432"/>
        </p:xfrm>
        <a:graphic>
          <a:graphicData uri="http://schemas.openxmlformats.org/drawingml/2006/table">
            <a:tbl>
              <a:tblPr firstRow="1" firstCol="1" bandRow="1">
                <a:tableStyleId>{5C22544A-7EE6-4342-B048-85BDC9FD1C3A}</a:tableStyleId>
              </a:tblPr>
              <a:tblGrid>
                <a:gridCol w="514591">
                  <a:extLst>
                    <a:ext uri="{9D8B030D-6E8A-4147-A177-3AD203B41FA5}">
                      <a16:colId xmlns:a16="http://schemas.microsoft.com/office/drawing/2014/main" val="251502659"/>
                    </a:ext>
                  </a:extLst>
                </a:gridCol>
                <a:gridCol w="848882">
                  <a:extLst>
                    <a:ext uri="{9D8B030D-6E8A-4147-A177-3AD203B41FA5}">
                      <a16:colId xmlns:a16="http://schemas.microsoft.com/office/drawing/2014/main" val="4293411380"/>
                    </a:ext>
                  </a:extLst>
                </a:gridCol>
                <a:gridCol w="621031">
                  <a:extLst>
                    <a:ext uri="{9D8B030D-6E8A-4147-A177-3AD203B41FA5}">
                      <a16:colId xmlns:a16="http://schemas.microsoft.com/office/drawing/2014/main" val="859036658"/>
                    </a:ext>
                  </a:extLst>
                </a:gridCol>
                <a:gridCol w="1971090">
                  <a:extLst>
                    <a:ext uri="{9D8B030D-6E8A-4147-A177-3AD203B41FA5}">
                      <a16:colId xmlns:a16="http://schemas.microsoft.com/office/drawing/2014/main" val="548362464"/>
                    </a:ext>
                  </a:extLst>
                </a:gridCol>
                <a:gridCol w="720903">
                  <a:extLst>
                    <a:ext uri="{9D8B030D-6E8A-4147-A177-3AD203B41FA5}">
                      <a16:colId xmlns:a16="http://schemas.microsoft.com/office/drawing/2014/main" val="2101437413"/>
                    </a:ext>
                  </a:extLst>
                </a:gridCol>
                <a:gridCol w="720903">
                  <a:extLst>
                    <a:ext uri="{9D8B030D-6E8A-4147-A177-3AD203B41FA5}">
                      <a16:colId xmlns:a16="http://schemas.microsoft.com/office/drawing/2014/main" val="1971424728"/>
                    </a:ext>
                  </a:extLst>
                </a:gridCol>
                <a:gridCol w="576723">
                  <a:extLst>
                    <a:ext uri="{9D8B030D-6E8A-4147-A177-3AD203B41FA5}">
                      <a16:colId xmlns:a16="http://schemas.microsoft.com/office/drawing/2014/main" val="796531665"/>
                    </a:ext>
                  </a:extLst>
                </a:gridCol>
                <a:gridCol w="792994">
                  <a:extLst>
                    <a:ext uri="{9D8B030D-6E8A-4147-A177-3AD203B41FA5}">
                      <a16:colId xmlns:a16="http://schemas.microsoft.com/office/drawing/2014/main" val="936873792"/>
                    </a:ext>
                  </a:extLst>
                </a:gridCol>
                <a:gridCol w="865084">
                  <a:extLst>
                    <a:ext uri="{9D8B030D-6E8A-4147-A177-3AD203B41FA5}">
                      <a16:colId xmlns:a16="http://schemas.microsoft.com/office/drawing/2014/main" val="2822886059"/>
                    </a:ext>
                  </a:extLst>
                </a:gridCol>
                <a:gridCol w="567353">
                  <a:extLst>
                    <a:ext uri="{9D8B030D-6E8A-4147-A177-3AD203B41FA5}">
                      <a16:colId xmlns:a16="http://schemas.microsoft.com/office/drawing/2014/main" val="2391712588"/>
                    </a:ext>
                  </a:extLst>
                </a:gridCol>
              </a:tblGrid>
              <a:tr h="486054">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err="1">
                          <a:effectLst/>
                          <a:latin typeface="Gill Sans MT (Основной текст)"/>
                        </a:rPr>
                        <a:t>Surv</a:t>
                      </a:r>
                      <a:r>
                        <a:rPr lang="en-US" sz="1600" dirty="0">
                          <a:effectLst/>
                          <a:latin typeface="Gill Sans MT (Основной текст)"/>
                        </a:rPr>
                        <a:t>.</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Cl.</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Name</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Sex</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Age</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SS</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err="1">
                          <a:effectLst/>
                          <a:latin typeface="Gill Sans MT (Основной текст)"/>
                        </a:rPr>
                        <a:t>PCh</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Price</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At</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extLst>
                  <a:ext uri="{0D108BD9-81ED-4DB2-BD59-A6C34878D82A}">
                    <a16:rowId xmlns:a16="http://schemas.microsoft.com/office/drawing/2014/main" val="3397815268"/>
                  </a:ext>
                </a:extLst>
              </a:tr>
              <a:tr h="486054">
                <a:tc>
                  <a:txBody>
                    <a:bodyPr/>
                    <a:lstStyle/>
                    <a:p>
                      <a:pPr indent="151130" algn="l" fontAlgn="auto" hangingPunct="1">
                        <a:lnSpc>
                          <a:spcPts val="1200"/>
                        </a:lnSpc>
                      </a:pPr>
                      <a:r>
                        <a:rPr lang="en-US" sz="1600" dirty="0">
                          <a:effectLst/>
                          <a:latin typeface="Gill Sans MT (Основной текст)"/>
                        </a:rPr>
                        <a:t>1</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3</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err="1">
                          <a:effectLst/>
                          <a:latin typeface="Gill Sans MT (Основной текст)"/>
                        </a:rPr>
                        <a:t>Braund</a:t>
                      </a:r>
                      <a:r>
                        <a:rPr lang="en-US" sz="1600" dirty="0">
                          <a:effectLst/>
                          <a:latin typeface="Gill Sans MT (Основной текст)"/>
                        </a:rPr>
                        <a:t>, Mr. Owen </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ru-RU" sz="1600" dirty="0">
                          <a:effectLst/>
                          <a:latin typeface="Gill Sans MT (Основной текст)"/>
                        </a:rPr>
                        <a:t>М</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r>
                        <a:rPr lang="en-US" sz="1600">
                          <a:effectLst/>
                          <a:latin typeface="Gill Sans MT (Основной текст)"/>
                        </a:rPr>
                        <a:t>22</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ru-RU" sz="1600">
                          <a:effectLst/>
                          <a:latin typeface="Gill Sans MT (Основной текст)"/>
                        </a:rPr>
                        <a:t> </a:t>
                      </a:r>
                      <a:r>
                        <a:rPr lang="en-US" sz="1600">
                          <a:effectLst/>
                          <a:latin typeface="Gill Sans MT (Основной текст)"/>
                        </a:rPr>
                        <a:t>7.25</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dirty="0">
                          <a:effectLst/>
                          <a:latin typeface="Gill Sans MT (Основной текст)"/>
                        </a:rPr>
                        <a:t>S</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extLst>
                  <a:ext uri="{0D108BD9-81ED-4DB2-BD59-A6C34878D82A}">
                    <a16:rowId xmlns:a16="http://schemas.microsoft.com/office/drawing/2014/main" val="2721314256"/>
                  </a:ext>
                </a:extLst>
              </a:tr>
              <a:tr h="486054">
                <a:tc>
                  <a:txBody>
                    <a:bodyPr/>
                    <a:lstStyle/>
                    <a:p>
                      <a:pPr indent="151130" algn="l" fontAlgn="auto" hangingPunct="1">
                        <a:lnSpc>
                          <a:spcPts val="1200"/>
                        </a:lnSpc>
                      </a:pPr>
                      <a:r>
                        <a:rPr lang="en-US" sz="1600" dirty="0">
                          <a:effectLst/>
                          <a:latin typeface="Gill Sans MT (Основной текст)"/>
                        </a:rPr>
                        <a:t>2</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err="1">
                          <a:effectLst/>
                          <a:latin typeface="Gill Sans MT (Основной текст)"/>
                        </a:rPr>
                        <a:t>Cumings</a:t>
                      </a:r>
                      <a:r>
                        <a:rPr lang="en-US" sz="1600" dirty="0">
                          <a:effectLst/>
                          <a:latin typeface="Gill Sans MT (Основной текст)"/>
                        </a:rPr>
                        <a:t>, Mrs. John  </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F</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r>
                        <a:rPr lang="en-US" sz="1600">
                          <a:effectLst/>
                          <a:latin typeface="Gill Sans MT (Основной текст)"/>
                        </a:rPr>
                        <a:t>38</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71.28</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dirty="0">
                          <a:effectLst/>
                          <a:latin typeface="Gill Sans MT (Основной текст)"/>
                        </a:rPr>
                        <a:t>C</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extLst>
                  <a:ext uri="{0D108BD9-81ED-4DB2-BD59-A6C34878D82A}">
                    <a16:rowId xmlns:a16="http://schemas.microsoft.com/office/drawing/2014/main" val="913281254"/>
                  </a:ext>
                </a:extLst>
              </a:tr>
              <a:tr h="486054">
                <a:tc>
                  <a:txBody>
                    <a:bodyPr/>
                    <a:lstStyle/>
                    <a:p>
                      <a:pPr indent="151130" algn="l" fontAlgn="auto" hangingPunct="1">
                        <a:lnSpc>
                          <a:spcPts val="1200"/>
                        </a:lnSpc>
                      </a:pPr>
                      <a:r>
                        <a:rPr lang="en-US" sz="1600" dirty="0">
                          <a:effectLst/>
                          <a:latin typeface="Gill Sans MT (Основной текст)"/>
                        </a:rPr>
                        <a:t>3</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3</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Heikkinen, Miss. Lai</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F</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r>
                        <a:rPr lang="en-US" sz="1600">
                          <a:effectLst/>
                          <a:latin typeface="Gill Sans MT (Основной текст)"/>
                        </a:rPr>
                        <a:t>26</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ru-RU" sz="1600">
                          <a:effectLst/>
                          <a:latin typeface="Gill Sans MT (Основной текст)"/>
                        </a:rPr>
                        <a:t> </a:t>
                      </a:r>
                      <a:r>
                        <a:rPr lang="en-US" sz="1600">
                          <a:effectLst/>
                          <a:latin typeface="Gill Sans MT (Основной текст)"/>
                        </a:rPr>
                        <a:t>7.92</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dirty="0">
                          <a:effectLst/>
                          <a:latin typeface="Gill Sans MT (Основной текст)"/>
                        </a:rPr>
                        <a:t>S</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extLst>
                  <a:ext uri="{0D108BD9-81ED-4DB2-BD59-A6C34878D82A}">
                    <a16:rowId xmlns:a16="http://schemas.microsoft.com/office/drawing/2014/main" val="1303499664"/>
                  </a:ext>
                </a:extLst>
              </a:tr>
              <a:tr h="486054">
                <a:tc>
                  <a:txBody>
                    <a:bodyPr/>
                    <a:lstStyle/>
                    <a:p>
                      <a:pPr indent="151130" algn="l" fontAlgn="auto" hangingPunct="1">
                        <a:lnSpc>
                          <a:spcPts val="1200"/>
                        </a:lnSpc>
                      </a:pPr>
                      <a:r>
                        <a:rPr lang="en-US" sz="1600" dirty="0">
                          <a:effectLst/>
                          <a:latin typeface="Gill Sans MT (Основной текст)"/>
                        </a:rPr>
                        <a:t>4</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err="1">
                          <a:effectLst/>
                          <a:latin typeface="Gill Sans MT (Основной текст)"/>
                        </a:rPr>
                        <a:t>Futrelle</a:t>
                      </a:r>
                      <a:r>
                        <a:rPr lang="en-US" sz="1600" dirty="0">
                          <a:effectLst/>
                          <a:latin typeface="Gill Sans MT (Основной текст)"/>
                        </a:rPr>
                        <a:t>, Mrs. Jacques  </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F</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r>
                        <a:rPr lang="en-US" sz="1600">
                          <a:effectLst/>
                          <a:latin typeface="Gill Sans MT (Основной текст)"/>
                        </a:rPr>
                        <a:t>35</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53.1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dirty="0">
                          <a:effectLst/>
                          <a:latin typeface="Gill Sans MT (Основной текст)"/>
                        </a:rPr>
                        <a:t>S</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extLst>
                  <a:ext uri="{0D108BD9-81ED-4DB2-BD59-A6C34878D82A}">
                    <a16:rowId xmlns:a16="http://schemas.microsoft.com/office/drawing/2014/main" val="2368227458"/>
                  </a:ext>
                </a:extLst>
              </a:tr>
              <a:tr h="486054">
                <a:tc>
                  <a:txBody>
                    <a:bodyPr/>
                    <a:lstStyle/>
                    <a:p>
                      <a:pPr indent="151130" algn="l" fontAlgn="auto" hangingPunct="1">
                        <a:lnSpc>
                          <a:spcPts val="1200"/>
                        </a:lnSpc>
                      </a:pPr>
                      <a:r>
                        <a:rPr lang="en-US" sz="1600" dirty="0">
                          <a:effectLst/>
                          <a:latin typeface="Gill Sans MT (Основной текст)"/>
                        </a:rPr>
                        <a:t>5</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3</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Allen, Mr. William </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ru-RU" sz="1600" dirty="0">
                          <a:effectLst/>
                          <a:latin typeface="Gill Sans MT (Основной текст)"/>
                        </a:rPr>
                        <a:t>М</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r>
                        <a:rPr lang="en-US" sz="1600">
                          <a:effectLst/>
                          <a:latin typeface="Gill Sans MT (Основной текст)"/>
                        </a:rPr>
                        <a:t>35</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ru-RU" sz="1600">
                          <a:effectLst/>
                          <a:latin typeface="Gill Sans MT (Основной текст)"/>
                        </a:rPr>
                        <a:t> </a:t>
                      </a:r>
                      <a:r>
                        <a:rPr lang="en-US" sz="1600">
                          <a:effectLst/>
                          <a:latin typeface="Gill Sans MT (Основной текст)"/>
                        </a:rPr>
                        <a:t>8.05</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dirty="0">
                          <a:effectLst/>
                          <a:latin typeface="Gill Sans MT (Основной текст)"/>
                        </a:rPr>
                        <a:t>S</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extLst>
                  <a:ext uri="{0D108BD9-81ED-4DB2-BD59-A6C34878D82A}">
                    <a16:rowId xmlns:a16="http://schemas.microsoft.com/office/drawing/2014/main" val="555890362"/>
                  </a:ext>
                </a:extLst>
              </a:tr>
              <a:tr h="486054">
                <a:tc>
                  <a:txBody>
                    <a:bodyPr/>
                    <a:lstStyle/>
                    <a:p>
                      <a:pPr indent="151130" algn="l" fontAlgn="auto" hangingPunct="1">
                        <a:lnSpc>
                          <a:spcPts val="1200"/>
                        </a:lnSpc>
                      </a:pPr>
                      <a:r>
                        <a:rPr lang="en-US" sz="1600" dirty="0">
                          <a:effectLst/>
                          <a:latin typeface="Gill Sans MT (Основной текст)"/>
                        </a:rPr>
                        <a:t>6</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3</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Moran, Mr. James</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ru-RU" sz="1600" dirty="0">
                          <a:effectLst/>
                          <a:latin typeface="Gill Sans MT (Основной текст)"/>
                        </a:rPr>
                        <a:t>М</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r>
                        <a:rPr lang="ru-RU" sz="1600">
                          <a:effectLst/>
                          <a:latin typeface="Gill Sans MT (Основной текст)"/>
                        </a:rPr>
                        <a:t> </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ru-RU" sz="1600" dirty="0">
                          <a:effectLst/>
                          <a:latin typeface="Gill Sans MT (Основной текст)"/>
                        </a:rPr>
                        <a:t> </a:t>
                      </a:r>
                      <a:r>
                        <a:rPr lang="en-US" sz="1600" dirty="0">
                          <a:effectLst/>
                          <a:latin typeface="Gill Sans MT (Основной текст)"/>
                        </a:rPr>
                        <a:t>8.4</a:t>
                      </a:r>
                      <a:r>
                        <a:rPr lang="ru-RU" sz="1600" dirty="0">
                          <a:effectLst/>
                          <a:latin typeface="Gill Sans MT (Основной текст)"/>
                        </a:rPr>
                        <a:t>6</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dirty="0">
                          <a:effectLst/>
                          <a:latin typeface="Gill Sans MT (Основной текст)"/>
                        </a:rPr>
                        <a:t>Q</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extLst>
                  <a:ext uri="{0D108BD9-81ED-4DB2-BD59-A6C34878D82A}">
                    <a16:rowId xmlns:a16="http://schemas.microsoft.com/office/drawing/2014/main" val="1482463656"/>
                  </a:ext>
                </a:extLst>
              </a:tr>
              <a:tr h="486054">
                <a:tc>
                  <a:txBody>
                    <a:bodyPr/>
                    <a:lstStyle/>
                    <a:p>
                      <a:pPr indent="151130" algn="l" fontAlgn="auto" hangingPunct="1">
                        <a:lnSpc>
                          <a:spcPts val="1200"/>
                        </a:lnSpc>
                      </a:pPr>
                      <a:r>
                        <a:rPr lang="en-US" sz="1600" dirty="0">
                          <a:effectLst/>
                          <a:latin typeface="Gill Sans MT (Основной текст)"/>
                        </a:rPr>
                        <a:t>7</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dirty="0">
                          <a:solidFill>
                            <a:srgbClr val="000000"/>
                          </a:solidFill>
                          <a:effectLst/>
                          <a:latin typeface="Gill Sans MT (Основной текст)"/>
                          <a:ea typeface="Times New Roman" panose="02020603050405020304" pitchFamily="18" charset="0"/>
                          <a:cs typeface="Times New Roman" panose="02020603050405020304" pitchFamily="18" charset="0"/>
                        </a:rPr>
                        <a:t>1</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nchor="b"/>
                </a:tc>
                <a:tc>
                  <a:txBody>
                    <a:bodyPr/>
                    <a:lstStyle/>
                    <a:p>
                      <a:pPr indent="151130" algn="l" fontAlgn="auto" hangingPunct="1">
                        <a:lnSpc>
                          <a:spcPts val="1200"/>
                        </a:lnSpc>
                      </a:pPr>
                      <a:r>
                        <a:rPr lang="en-US" sz="1600" dirty="0">
                          <a:solidFill>
                            <a:srgbClr val="000000"/>
                          </a:solidFill>
                          <a:effectLst/>
                          <a:latin typeface="Gill Sans MT (Основной текст)"/>
                          <a:ea typeface="Times New Roman" panose="02020603050405020304" pitchFamily="18" charset="0"/>
                          <a:cs typeface="Times New Roman" panose="02020603050405020304" pitchFamily="18" charset="0"/>
                        </a:rPr>
                        <a:t>3</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nchor="b"/>
                </a:tc>
                <a:tc>
                  <a:txBody>
                    <a:bodyPr/>
                    <a:lstStyle/>
                    <a:p>
                      <a:pPr indent="151130" algn="l" fontAlgn="auto" hangingPunct="1">
                        <a:lnSpc>
                          <a:spcPts val="1200"/>
                        </a:lnSpc>
                      </a:pPr>
                      <a:endParaRPr lang="en-US" sz="1600" dirty="0">
                        <a:effectLst/>
                        <a:latin typeface="Gill Sans MT (Основной текст)"/>
                        <a:ea typeface="Times New Roman" panose="02020603050405020304" pitchFamily="18" charset="0"/>
                        <a:cs typeface="Times New Roman" panose="02020603050405020304" pitchFamily="18" charset="0"/>
                      </a:endParaRPr>
                    </a:p>
                    <a:p>
                      <a:pPr indent="151130" algn="l" fontAlgn="auto" hangingPunct="1">
                        <a:lnSpc>
                          <a:spcPts val="1200"/>
                        </a:lnSpc>
                      </a:pPr>
                      <a:endParaRPr lang="en-US" sz="1600" dirty="0">
                        <a:effectLst/>
                        <a:latin typeface="Gill Sans MT (Основной текст)"/>
                        <a:ea typeface="Times New Roman" panose="02020603050405020304" pitchFamily="18" charset="0"/>
                        <a:cs typeface="Times New Roman" panose="02020603050405020304" pitchFamily="18" charset="0"/>
                      </a:endParaRPr>
                    </a:p>
                    <a:p>
                      <a:pPr indent="151130" algn="l" fontAlgn="auto" hangingPunct="1">
                        <a:lnSpc>
                          <a:spcPts val="1200"/>
                        </a:lnSpc>
                      </a:pPr>
                      <a:r>
                        <a:rPr lang="en-US" sz="1600" dirty="0">
                          <a:effectLst/>
                          <a:latin typeface="Gill Sans MT (Основной текст)"/>
                          <a:ea typeface="Times New Roman" panose="02020603050405020304" pitchFamily="18" charset="0"/>
                          <a:cs typeface="Times New Roman" panose="02020603050405020304" pitchFamily="18" charset="0"/>
                        </a:rPr>
                        <a:t>Johnson, Mrs. Oscar  </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tc>
                <a:tc>
                  <a:txBody>
                    <a:bodyPr/>
                    <a:lstStyle/>
                    <a:p>
                      <a:pPr indent="151130" algn="l" fontAlgn="auto" hangingPunct="1">
                        <a:lnSpc>
                          <a:spcPts val="1200"/>
                        </a:lnSpc>
                      </a:pPr>
                      <a:endParaRPr lang="en-US" sz="1600" dirty="0">
                        <a:effectLst/>
                        <a:latin typeface="Gill Sans MT (Основной текст)"/>
                        <a:ea typeface="Times New Roman" panose="02020603050405020304" pitchFamily="18" charset="0"/>
                        <a:cs typeface="Times New Roman" panose="02020603050405020304" pitchFamily="18" charset="0"/>
                      </a:endParaRPr>
                    </a:p>
                    <a:p>
                      <a:pPr indent="151130" algn="l" fontAlgn="auto" hangingPunct="1">
                        <a:lnSpc>
                          <a:spcPts val="1200"/>
                        </a:lnSpc>
                      </a:pPr>
                      <a:endParaRPr lang="en-US" sz="1600" dirty="0">
                        <a:effectLst/>
                        <a:latin typeface="Gill Sans MT (Основной текст)"/>
                        <a:ea typeface="Times New Roman" panose="02020603050405020304" pitchFamily="18" charset="0"/>
                        <a:cs typeface="Times New Roman" panose="02020603050405020304" pitchFamily="18" charset="0"/>
                      </a:endParaRPr>
                    </a:p>
                    <a:p>
                      <a:pPr indent="151130" algn="l" fontAlgn="auto" hangingPunct="1">
                        <a:lnSpc>
                          <a:spcPts val="1200"/>
                        </a:lnSpc>
                      </a:pPr>
                      <a:r>
                        <a:rPr lang="en-US" sz="1600" dirty="0">
                          <a:effectLst/>
                          <a:latin typeface="Gill Sans MT (Основной текст)"/>
                          <a:ea typeface="Times New Roman" panose="02020603050405020304" pitchFamily="18" charset="0"/>
                          <a:cs typeface="Times New Roman" panose="02020603050405020304" pitchFamily="18" charset="0"/>
                        </a:rPr>
                        <a:t>F</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tc>
                <a:tc>
                  <a:txBody>
                    <a:bodyPr/>
                    <a:lstStyle/>
                    <a:p>
                      <a:pPr indent="151130" algn="l" fontAlgn="auto" hangingPunct="1">
                        <a:lnSpc>
                          <a:spcPts val="1200"/>
                        </a:lnSpc>
                      </a:pPr>
                      <a:r>
                        <a:rPr lang="en-US" sz="1600" dirty="0">
                          <a:solidFill>
                            <a:srgbClr val="000000"/>
                          </a:solidFill>
                          <a:effectLst/>
                          <a:latin typeface="Gill Sans MT (Основной текст)"/>
                          <a:ea typeface="Times New Roman" panose="02020603050405020304" pitchFamily="18" charset="0"/>
                          <a:cs typeface="Times New Roman" panose="02020603050405020304" pitchFamily="18" charset="0"/>
                        </a:rPr>
                        <a:t>27</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nchor="b"/>
                </a:tc>
                <a:tc>
                  <a:txBody>
                    <a:bodyPr/>
                    <a:lstStyle/>
                    <a:p>
                      <a:pPr indent="151130" algn="l" fontAlgn="auto" hangingPunct="1">
                        <a:lnSpc>
                          <a:spcPts val="1200"/>
                        </a:lnSpc>
                      </a:pPr>
                      <a:r>
                        <a:rPr lang="en-US" sz="1600" dirty="0">
                          <a:solidFill>
                            <a:srgbClr val="000000"/>
                          </a:solidFill>
                          <a:effectLst/>
                          <a:latin typeface="Gill Sans MT (Основной текст)"/>
                          <a:ea typeface="Times New Roman" panose="02020603050405020304" pitchFamily="18" charset="0"/>
                          <a:cs typeface="Times New Roman" panose="02020603050405020304" pitchFamily="18" charset="0"/>
                        </a:rPr>
                        <a:t>0</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nchor="b"/>
                </a:tc>
                <a:tc>
                  <a:txBody>
                    <a:bodyPr/>
                    <a:lstStyle/>
                    <a:p>
                      <a:pPr indent="151130" algn="l" fontAlgn="auto" hangingPunct="1">
                        <a:lnSpc>
                          <a:spcPts val="1200"/>
                        </a:lnSpc>
                      </a:pPr>
                      <a:r>
                        <a:rPr lang="en-US" sz="1600" dirty="0">
                          <a:solidFill>
                            <a:srgbClr val="000000"/>
                          </a:solidFill>
                          <a:effectLst/>
                          <a:latin typeface="Gill Sans MT (Основной текст)"/>
                          <a:ea typeface="Times New Roman" panose="02020603050405020304" pitchFamily="18" charset="0"/>
                          <a:cs typeface="Times New Roman" panose="02020603050405020304" pitchFamily="18" charset="0"/>
                        </a:rPr>
                        <a:t>2</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nchor="b"/>
                </a:tc>
                <a:tc>
                  <a:txBody>
                    <a:bodyPr/>
                    <a:lstStyle/>
                    <a:p>
                      <a:pPr indent="151130" algn="l" fontAlgn="auto" hangingPunct="1">
                        <a:lnSpc>
                          <a:spcPts val="1200"/>
                        </a:lnSpc>
                      </a:pPr>
                      <a:r>
                        <a:rPr lang="en-US" sz="1600" dirty="0">
                          <a:solidFill>
                            <a:srgbClr val="000000"/>
                          </a:solidFill>
                          <a:effectLst/>
                          <a:latin typeface="Gill Sans MT (Основной текст)"/>
                          <a:ea typeface="Times New Roman" panose="02020603050405020304" pitchFamily="18" charset="0"/>
                          <a:cs typeface="Times New Roman" panose="02020603050405020304" pitchFamily="18" charset="0"/>
                        </a:rPr>
                        <a:t>11.13</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nchor="b"/>
                </a:tc>
                <a:tc>
                  <a:txBody>
                    <a:bodyPr/>
                    <a:lstStyle/>
                    <a:p>
                      <a:pPr indent="151130" algn="l" fontAlgn="auto" hangingPunct="1">
                        <a:lnSpc>
                          <a:spcPts val="1200"/>
                        </a:lnSpc>
                      </a:pPr>
                      <a:r>
                        <a:rPr lang="en-US" sz="1600" dirty="0">
                          <a:solidFill>
                            <a:srgbClr val="000000"/>
                          </a:solidFill>
                          <a:effectLst/>
                          <a:latin typeface="Gill Sans MT (Основной текст)"/>
                          <a:ea typeface="MS Mincho" panose="02020609040205080304" pitchFamily="49" charset="-128"/>
                          <a:cs typeface="Times New Roman" panose="02020603050405020304" pitchFamily="18" charset="0"/>
                        </a:rPr>
                        <a:t>S</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nchor="b"/>
                </a:tc>
                <a:extLst>
                  <a:ext uri="{0D108BD9-81ED-4DB2-BD59-A6C34878D82A}">
                    <a16:rowId xmlns:a16="http://schemas.microsoft.com/office/drawing/2014/main" val="1806370611"/>
                  </a:ext>
                </a:extLst>
              </a:tr>
            </a:tbl>
          </a:graphicData>
        </a:graphic>
      </p:graphicFrame>
      <p:sp>
        <p:nvSpPr>
          <p:cNvPr id="4" name="Нижний колонтитул 3">
            <a:extLst>
              <a:ext uri="{FF2B5EF4-FFF2-40B4-BE49-F238E27FC236}">
                <a16:creationId xmlns:a16="http://schemas.microsoft.com/office/drawing/2014/main" id="{E64800E9-6DCF-498D-9FA5-09EA3357EE7D}"/>
              </a:ext>
            </a:extLst>
          </p:cNvPr>
          <p:cNvSpPr>
            <a:spLocks noGrp="1"/>
          </p:cNvSpPr>
          <p:nvPr>
            <p:ph type="ftr" sz="quarter" idx="11"/>
          </p:nvPr>
        </p:nvSpPr>
        <p:spPr/>
        <p:txBody>
          <a:bodyPr/>
          <a:lstStyle/>
          <a:p>
            <a:r>
              <a:rPr lang="en-US"/>
              <a:t>CODA BSc 2024 Boris Mirkin</a:t>
            </a:r>
            <a:endParaRPr lang="ru-RU"/>
          </a:p>
        </p:txBody>
      </p:sp>
      <p:sp>
        <p:nvSpPr>
          <p:cNvPr id="5" name="Номер слайда 4">
            <a:extLst>
              <a:ext uri="{FF2B5EF4-FFF2-40B4-BE49-F238E27FC236}">
                <a16:creationId xmlns:a16="http://schemas.microsoft.com/office/drawing/2014/main" id="{AF649EE9-1388-4E1F-8245-6F6F76313850}"/>
              </a:ext>
            </a:extLst>
          </p:cNvPr>
          <p:cNvSpPr>
            <a:spLocks noGrp="1"/>
          </p:cNvSpPr>
          <p:nvPr>
            <p:ph type="sldNum" sz="quarter" idx="12"/>
          </p:nvPr>
        </p:nvSpPr>
        <p:spPr/>
        <p:txBody>
          <a:bodyPr/>
          <a:lstStyle/>
          <a:p>
            <a:fld id="{DBB9C88E-D4C8-48E3-897A-F48C54F7B8B8}" type="slidenum">
              <a:rPr lang="ru-RU" smtClean="0"/>
              <a:t>20</a:t>
            </a:fld>
            <a:endParaRPr lang="ru-RU"/>
          </a:p>
        </p:txBody>
      </p:sp>
      <p:sp>
        <p:nvSpPr>
          <p:cNvPr id="3" name="TextBox 2">
            <a:extLst>
              <a:ext uri="{FF2B5EF4-FFF2-40B4-BE49-F238E27FC236}">
                <a16:creationId xmlns:a16="http://schemas.microsoft.com/office/drawing/2014/main" id="{878469B2-AC73-32BC-66E7-9879FDEA8EBB}"/>
              </a:ext>
            </a:extLst>
          </p:cNvPr>
          <p:cNvSpPr txBox="1"/>
          <p:nvPr/>
        </p:nvSpPr>
        <p:spPr>
          <a:xfrm>
            <a:off x="1015789" y="149737"/>
            <a:ext cx="7705764" cy="646331"/>
          </a:xfrm>
          <a:prstGeom prst="rect">
            <a:avLst/>
          </a:prstGeom>
          <a:noFill/>
        </p:spPr>
        <p:txBody>
          <a:bodyPr wrap="none" rtlCol="0">
            <a:spAutoFit/>
          </a:bodyPr>
          <a:lstStyle/>
          <a:p>
            <a:r>
              <a:rPr lang="en-US" sz="3600" dirty="0"/>
              <a:t>Developing data table from a data set, 2 </a:t>
            </a:r>
            <a:endParaRPr lang="ru-RU" sz="3600" dirty="0"/>
          </a:p>
        </p:txBody>
      </p:sp>
    </p:spTree>
    <p:extLst>
      <p:ext uri="{BB962C8B-B14F-4D97-AF65-F5344CB8AC3E}">
        <p14:creationId xmlns:p14="http://schemas.microsoft.com/office/powerpoint/2010/main" val="2779503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6CF96D-D537-442A-A6ED-2627EDBA5DFA}"/>
              </a:ext>
            </a:extLst>
          </p:cNvPr>
          <p:cNvSpPr>
            <a:spLocks noGrp="1"/>
          </p:cNvSpPr>
          <p:nvPr>
            <p:ph type="title"/>
          </p:nvPr>
        </p:nvSpPr>
        <p:spPr>
          <a:xfrm>
            <a:off x="106360" y="845592"/>
            <a:ext cx="8964488" cy="1809651"/>
          </a:xfrm>
        </p:spPr>
        <p:txBody>
          <a:bodyPr>
            <a:normAutofit fontScale="90000"/>
          </a:bodyPr>
          <a:lstStyle/>
          <a:p>
            <a:pPr indent="151130"/>
            <a:r>
              <a:rPr lang="en-US" altLang="ru-RU"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ru-RU" sz="2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Missing entry in “Age” column? </a:t>
            </a:r>
            <a:br>
              <a:rPr lang="en-US" altLang="ru-RU"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altLang="ru-RU"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Nothing wrong with this. A typical situation. No typical solution, though. Because there is no general data model. I am going to</a:t>
            </a:r>
            <a:br>
              <a:rPr lang="en-US" altLang="ru-RU"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altLang="ru-RU"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give you some advise(s) later.</a:t>
            </a:r>
            <a:br>
              <a:rPr lang="en-US" altLang="ru-RU"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ru-RU"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6" name="Объект 5">
            <a:extLst>
              <a:ext uri="{FF2B5EF4-FFF2-40B4-BE49-F238E27FC236}">
                <a16:creationId xmlns:a16="http://schemas.microsoft.com/office/drawing/2014/main" id="{15C4E495-1B27-C563-B083-D3337395EC6B}"/>
              </a:ext>
            </a:extLst>
          </p:cNvPr>
          <p:cNvGraphicFramePr>
            <a:graphicFrameLocks noGrp="1"/>
          </p:cNvGraphicFramePr>
          <p:nvPr>
            <p:ph idx="1"/>
          </p:nvPr>
        </p:nvGraphicFramePr>
        <p:xfrm>
          <a:off x="472223" y="2655243"/>
          <a:ext cx="8199554" cy="3888432"/>
        </p:xfrm>
        <a:graphic>
          <a:graphicData uri="http://schemas.openxmlformats.org/drawingml/2006/table">
            <a:tbl>
              <a:tblPr firstRow="1" firstCol="1" bandRow="1">
                <a:tableStyleId>{5C22544A-7EE6-4342-B048-85BDC9FD1C3A}</a:tableStyleId>
              </a:tblPr>
              <a:tblGrid>
                <a:gridCol w="514591">
                  <a:extLst>
                    <a:ext uri="{9D8B030D-6E8A-4147-A177-3AD203B41FA5}">
                      <a16:colId xmlns:a16="http://schemas.microsoft.com/office/drawing/2014/main" val="251502659"/>
                    </a:ext>
                  </a:extLst>
                </a:gridCol>
                <a:gridCol w="848882">
                  <a:extLst>
                    <a:ext uri="{9D8B030D-6E8A-4147-A177-3AD203B41FA5}">
                      <a16:colId xmlns:a16="http://schemas.microsoft.com/office/drawing/2014/main" val="4293411380"/>
                    </a:ext>
                  </a:extLst>
                </a:gridCol>
                <a:gridCol w="621031">
                  <a:extLst>
                    <a:ext uri="{9D8B030D-6E8A-4147-A177-3AD203B41FA5}">
                      <a16:colId xmlns:a16="http://schemas.microsoft.com/office/drawing/2014/main" val="859036658"/>
                    </a:ext>
                  </a:extLst>
                </a:gridCol>
                <a:gridCol w="1971090">
                  <a:extLst>
                    <a:ext uri="{9D8B030D-6E8A-4147-A177-3AD203B41FA5}">
                      <a16:colId xmlns:a16="http://schemas.microsoft.com/office/drawing/2014/main" val="548362464"/>
                    </a:ext>
                  </a:extLst>
                </a:gridCol>
                <a:gridCol w="720903">
                  <a:extLst>
                    <a:ext uri="{9D8B030D-6E8A-4147-A177-3AD203B41FA5}">
                      <a16:colId xmlns:a16="http://schemas.microsoft.com/office/drawing/2014/main" val="2101437413"/>
                    </a:ext>
                  </a:extLst>
                </a:gridCol>
                <a:gridCol w="720903">
                  <a:extLst>
                    <a:ext uri="{9D8B030D-6E8A-4147-A177-3AD203B41FA5}">
                      <a16:colId xmlns:a16="http://schemas.microsoft.com/office/drawing/2014/main" val="1971424728"/>
                    </a:ext>
                  </a:extLst>
                </a:gridCol>
                <a:gridCol w="576723">
                  <a:extLst>
                    <a:ext uri="{9D8B030D-6E8A-4147-A177-3AD203B41FA5}">
                      <a16:colId xmlns:a16="http://schemas.microsoft.com/office/drawing/2014/main" val="796531665"/>
                    </a:ext>
                  </a:extLst>
                </a:gridCol>
                <a:gridCol w="792994">
                  <a:extLst>
                    <a:ext uri="{9D8B030D-6E8A-4147-A177-3AD203B41FA5}">
                      <a16:colId xmlns:a16="http://schemas.microsoft.com/office/drawing/2014/main" val="936873792"/>
                    </a:ext>
                  </a:extLst>
                </a:gridCol>
                <a:gridCol w="865084">
                  <a:extLst>
                    <a:ext uri="{9D8B030D-6E8A-4147-A177-3AD203B41FA5}">
                      <a16:colId xmlns:a16="http://schemas.microsoft.com/office/drawing/2014/main" val="2822886059"/>
                    </a:ext>
                  </a:extLst>
                </a:gridCol>
                <a:gridCol w="567353">
                  <a:extLst>
                    <a:ext uri="{9D8B030D-6E8A-4147-A177-3AD203B41FA5}">
                      <a16:colId xmlns:a16="http://schemas.microsoft.com/office/drawing/2014/main" val="2391712588"/>
                    </a:ext>
                  </a:extLst>
                </a:gridCol>
              </a:tblGrid>
              <a:tr h="486054">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err="1">
                          <a:effectLst/>
                          <a:latin typeface="Gill Sans MT (Основной текст)"/>
                        </a:rPr>
                        <a:t>Surv</a:t>
                      </a:r>
                      <a:r>
                        <a:rPr lang="en-US" sz="1600" dirty="0">
                          <a:effectLst/>
                          <a:latin typeface="Gill Sans MT (Основной текст)"/>
                        </a:rPr>
                        <a:t>.</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Cl.</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Name</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Sex</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Age</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SS</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err="1">
                          <a:effectLst/>
                          <a:latin typeface="Gill Sans MT (Основной текст)"/>
                        </a:rPr>
                        <a:t>PCh</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Price</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At</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extLst>
                  <a:ext uri="{0D108BD9-81ED-4DB2-BD59-A6C34878D82A}">
                    <a16:rowId xmlns:a16="http://schemas.microsoft.com/office/drawing/2014/main" val="3397815268"/>
                  </a:ext>
                </a:extLst>
              </a:tr>
              <a:tr h="486054">
                <a:tc>
                  <a:txBody>
                    <a:bodyPr/>
                    <a:lstStyle/>
                    <a:p>
                      <a:pPr indent="151130" algn="l" fontAlgn="auto" hangingPunct="1">
                        <a:lnSpc>
                          <a:spcPts val="1200"/>
                        </a:lnSpc>
                      </a:pPr>
                      <a:r>
                        <a:rPr lang="en-US" sz="1600" dirty="0">
                          <a:effectLst/>
                          <a:latin typeface="Gill Sans MT (Основной текст)"/>
                        </a:rPr>
                        <a:t>1</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3</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err="1">
                          <a:effectLst/>
                          <a:latin typeface="Gill Sans MT (Основной текст)"/>
                        </a:rPr>
                        <a:t>Braund</a:t>
                      </a:r>
                      <a:r>
                        <a:rPr lang="en-US" sz="1600" dirty="0">
                          <a:effectLst/>
                          <a:latin typeface="Gill Sans MT (Основной текст)"/>
                        </a:rPr>
                        <a:t>, Mr. Owen </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ru-RU" sz="1600" dirty="0">
                          <a:effectLst/>
                          <a:latin typeface="Gill Sans MT (Основной текст)"/>
                        </a:rPr>
                        <a:t>М</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r>
                        <a:rPr lang="en-US" sz="1600">
                          <a:effectLst/>
                          <a:latin typeface="Gill Sans MT (Основной текст)"/>
                        </a:rPr>
                        <a:t>22</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ru-RU" sz="1600">
                          <a:effectLst/>
                          <a:latin typeface="Gill Sans MT (Основной текст)"/>
                        </a:rPr>
                        <a:t> </a:t>
                      </a:r>
                      <a:r>
                        <a:rPr lang="en-US" sz="1600">
                          <a:effectLst/>
                          <a:latin typeface="Gill Sans MT (Основной текст)"/>
                        </a:rPr>
                        <a:t>7.25</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dirty="0">
                          <a:effectLst/>
                          <a:latin typeface="Gill Sans MT (Основной текст)"/>
                        </a:rPr>
                        <a:t>S</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extLst>
                  <a:ext uri="{0D108BD9-81ED-4DB2-BD59-A6C34878D82A}">
                    <a16:rowId xmlns:a16="http://schemas.microsoft.com/office/drawing/2014/main" val="2721314256"/>
                  </a:ext>
                </a:extLst>
              </a:tr>
              <a:tr h="486054">
                <a:tc>
                  <a:txBody>
                    <a:bodyPr/>
                    <a:lstStyle/>
                    <a:p>
                      <a:pPr indent="151130" algn="l" fontAlgn="auto" hangingPunct="1">
                        <a:lnSpc>
                          <a:spcPts val="1200"/>
                        </a:lnSpc>
                      </a:pPr>
                      <a:r>
                        <a:rPr lang="en-US" sz="1600" dirty="0">
                          <a:effectLst/>
                          <a:latin typeface="Gill Sans MT (Основной текст)"/>
                        </a:rPr>
                        <a:t>2</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err="1">
                          <a:effectLst/>
                          <a:latin typeface="Gill Sans MT (Основной текст)"/>
                        </a:rPr>
                        <a:t>Cumings</a:t>
                      </a:r>
                      <a:r>
                        <a:rPr lang="en-US" sz="1600" dirty="0">
                          <a:effectLst/>
                          <a:latin typeface="Gill Sans MT (Основной текст)"/>
                        </a:rPr>
                        <a:t>, Mrs. John  </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F</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r>
                        <a:rPr lang="en-US" sz="1600">
                          <a:effectLst/>
                          <a:latin typeface="Gill Sans MT (Основной текст)"/>
                        </a:rPr>
                        <a:t>38</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71.28</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dirty="0">
                          <a:effectLst/>
                          <a:latin typeface="Gill Sans MT (Основной текст)"/>
                        </a:rPr>
                        <a:t>C</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extLst>
                  <a:ext uri="{0D108BD9-81ED-4DB2-BD59-A6C34878D82A}">
                    <a16:rowId xmlns:a16="http://schemas.microsoft.com/office/drawing/2014/main" val="913281254"/>
                  </a:ext>
                </a:extLst>
              </a:tr>
              <a:tr h="486054">
                <a:tc>
                  <a:txBody>
                    <a:bodyPr/>
                    <a:lstStyle/>
                    <a:p>
                      <a:pPr indent="151130" algn="l" fontAlgn="auto" hangingPunct="1">
                        <a:lnSpc>
                          <a:spcPts val="1200"/>
                        </a:lnSpc>
                      </a:pPr>
                      <a:r>
                        <a:rPr lang="en-US" sz="1600" dirty="0">
                          <a:effectLst/>
                          <a:latin typeface="Gill Sans MT (Основной текст)"/>
                        </a:rPr>
                        <a:t>3</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3</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Heikkinen, Miss. Lai</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F</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r>
                        <a:rPr lang="en-US" sz="1600">
                          <a:effectLst/>
                          <a:latin typeface="Gill Sans MT (Основной текст)"/>
                        </a:rPr>
                        <a:t>26</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ru-RU" sz="1600">
                          <a:effectLst/>
                          <a:latin typeface="Gill Sans MT (Основной текст)"/>
                        </a:rPr>
                        <a:t> </a:t>
                      </a:r>
                      <a:r>
                        <a:rPr lang="en-US" sz="1600">
                          <a:effectLst/>
                          <a:latin typeface="Gill Sans MT (Основной текст)"/>
                        </a:rPr>
                        <a:t>7.92</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dirty="0">
                          <a:effectLst/>
                          <a:latin typeface="Gill Sans MT (Основной текст)"/>
                        </a:rPr>
                        <a:t>S</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extLst>
                  <a:ext uri="{0D108BD9-81ED-4DB2-BD59-A6C34878D82A}">
                    <a16:rowId xmlns:a16="http://schemas.microsoft.com/office/drawing/2014/main" val="1303499664"/>
                  </a:ext>
                </a:extLst>
              </a:tr>
              <a:tr h="486054">
                <a:tc>
                  <a:txBody>
                    <a:bodyPr/>
                    <a:lstStyle/>
                    <a:p>
                      <a:pPr indent="151130" algn="l" fontAlgn="auto" hangingPunct="1">
                        <a:lnSpc>
                          <a:spcPts val="1200"/>
                        </a:lnSpc>
                      </a:pPr>
                      <a:r>
                        <a:rPr lang="en-US" sz="1600" dirty="0">
                          <a:effectLst/>
                          <a:latin typeface="Gill Sans MT (Основной текст)"/>
                        </a:rPr>
                        <a:t>4</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err="1">
                          <a:effectLst/>
                          <a:latin typeface="Gill Sans MT (Основной текст)"/>
                        </a:rPr>
                        <a:t>Futrelle</a:t>
                      </a:r>
                      <a:r>
                        <a:rPr lang="en-US" sz="1600" dirty="0">
                          <a:effectLst/>
                          <a:latin typeface="Gill Sans MT (Основной текст)"/>
                        </a:rPr>
                        <a:t>, Mrs. Jacques  </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F</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r>
                        <a:rPr lang="en-US" sz="1600">
                          <a:effectLst/>
                          <a:latin typeface="Gill Sans MT (Основной текст)"/>
                        </a:rPr>
                        <a:t>35</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53.1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dirty="0">
                          <a:effectLst/>
                          <a:latin typeface="Gill Sans MT (Основной текст)"/>
                        </a:rPr>
                        <a:t>S</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extLst>
                  <a:ext uri="{0D108BD9-81ED-4DB2-BD59-A6C34878D82A}">
                    <a16:rowId xmlns:a16="http://schemas.microsoft.com/office/drawing/2014/main" val="2368227458"/>
                  </a:ext>
                </a:extLst>
              </a:tr>
              <a:tr h="486054">
                <a:tc>
                  <a:txBody>
                    <a:bodyPr/>
                    <a:lstStyle/>
                    <a:p>
                      <a:pPr indent="151130" algn="l" fontAlgn="auto" hangingPunct="1">
                        <a:lnSpc>
                          <a:spcPts val="1200"/>
                        </a:lnSpc>
                      </a:pPr>
                      <a:r>
                        <a:rPr lang="en-US" sz="1600" dirty="0">
                          <a:effectLst/>
                          <a:latin typeface="Gill Sans MT (Основной текст)"/>
                        </a:rPr>
                        <a:t>5</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3</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Allen, Mr. William </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ru-RU" sz="1600" dirty="0">
                          <a:effectLst/>
                          <a:latin typeface="Gill Sans MT (Основной текст)"/>
                        </a:rPr>
                        <a:t>М</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r>
                        <a:rPr lang="en-US" sz="1600">
                          <a:effectLst/>
                          <a:latin typeface="Gill Sans MT (Основной текст)"/>
                        </a:rPr>
                        <a:t>35</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ru-RU" sz="1600">
                          <a:effectLst/>
                          <a:latin typeface="Gill Sans MT (Основной текст)"/>
                        </a:rPr>
                        <a:t> </a:t>
                      </a:r>
                      <a:r>
                        <a:rPr lang="en-US" sz="1600">
                          <a:effectLst/>
                          <a:latin typeface="Gill Sans MT (Основной текст)"/>
                        </a:rPr>
                        <a:t>8.05</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dirty="0">
                          <a:effectLst/>
                          <a:latin typeface="Gill Sans MT (Основной текст)"/>
                        </a:rPr>
                        <a:t>S</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extLst>
                  <a:ext uri="{0D108BD9-81ED-4DB2-BD59-A6C34878D82A}">
                    <a16:rowId xmlns:a16="http://schemas.microsoft.com/office/drawing/2014/main" val="555890362"/>
                  </a:ext>
                </a:extLst>
              </a:tr>
              <a:tr h="486054">
                <a:tc>
                  <a:txBody>
                    <a:bodyPr/>
                    <a:lstStyle/>
                    <a:p>
                      <a:pPr indent="151130" algn="l" fontAlgn="auto" hangingPunct="1">
                        <a:lnSpc>
                          <a:spcPts val="1200"/>
                        </a:lnSpc>
                      </a:pPr>
                      <a:r>
                        <a:rPr lang="en-US" sz="1600" dirty="0">
                          <a:effectLst/>
                          <a:latin typeface="Gill Sans MT (Основной текст)"/>
                        </a:rPr>
                        <a:t>6</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3</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Moran, Mr. James</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ru-RU" sz="1600" dirty="0">
                          <a:effectLst/>
                          <a:latin typeface="Gill Sans MT (Основной текст)"/>
                        </a:rPr>
                        <a:t>М</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r>
                        <a:rPr lang="ru-RU" sz="1600">
                          <a:effectLst/>
                          <a:latin typeface="Gill Sans MT (Основной текст)"/>
                        </a:rPr>
                        <a:t> </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ru-RU" sz="1600" dirty="0">
                          <a:effectLst/>
                          <a:latin typeface="Gill Sans MT (Основной текст)"/>
                        </a:rPr>
                        <a:t> </a:t>
                      </a:r>
                      <a:r>
                        <a:rPr lang="en-US" sz="1600" dirty="0">
                          <a:effectLst/>
                          <a:latin typeface="Gill Sans MT (Основной текст)"/>
                        </a:rPr>
                        <a:t>8.4</a:t>
                      </a:r>
                      <a:r>
                        <a:rPr lang="ru-RU" sz="1600" dirty="0">
                          <a:effectLst/>
                          <a:latin typeface="Gill Sans MT (Основной текст)"/>
                        </a:rPr>
                        <a:t>6</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dirty="0">
                          <a:effectLst/>
                          <a:latin typeface="Gill Sans MT (Основной текст)"/>
                        </a:rPr>
                        <a:t>Q</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extLst>
                  <a:ext uri="{0D108BD9-81ED-4DB2-BD59-A6C34878D82A}">
                    <a16:rowId xmlns:a16="http://schemas.microsoft.com/office/drawing/2014/main" val="1482463656"/>
                  </a:ext>
                </a:extLst>
              </a:tr>
              <a:tr h="486054">
                <a:tc>
                  <a:txBody>
                    <a:bodyPr/>
                    <a:lstStyle/>
                    <a:p>
                      <a:pPr indent="151130" algn="l" fontAlgn="auto" hangingPunct="1">
                        <a:lnSpc>
                          <a:spcPts val="1200"/>
                        </a:lnSpc>
                      </a:pPr>
                      <a:r>
                        <a:rPr lang="en-US" sz="1600" dirty="0">
                          <a:effectLst/>
                          <a:latin typeface="Gill Sans MT (Основной текст)"/>
                        </a:rPr>
                        <a:t>7</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dirty="0">
                          <a:solidFill>
                            <a:srgbClr val="000000"/>
                          </a:solidFill>
                          <a:effectLst/>
                          <a:latin typeface="Gill Sans MT (Основной текст)"/>
                          <a:ea typeface="Times New Roman" panose="02020603050405020304" pitchFamily="18" charset="0"/>
                          <a:cs typeface="Times New Roman" panose="02020603050405020304" pitchFamily="18" charset="0"/>
                        </a:rPr>
                        <a:t>1</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nchor="b"/>
                </a:tc>
                <a:tc>
                  <a:txBody>
                    <a:bodyPr/>
                    <a:lstStyle/>
                    <a:p>
                      <a:pPr indent="151130" algn="l" fontAlgn="auto" hangingPunct="1">
                        <a:lnSpc>
                          <a:spcPts val="1200"/>
                        </a:lnSpc>
                      </a:pPr>
                      <a:r>
                        <a:rPr lang="en-US" sz="1600" dirty="0">
                          <a:solidFill>
                            <a:srgbClr val="000000"/>
                          </a:solidFill>
                          <a:effectLst/>
                          <a:latin typeface="Gill Sans MT (Основной текст)"/>
                          <a:ea typeface="Times New Roman" panose="02020603050405020304" pitchFamily="18" charset="0"/>
                          <a:cs typeface="Times New Roman" panose="02020603050405020304" pitchFamily="18" charset="0"/>
                        </a:rPr>
                        <a:t>3</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nchor="b"/>
                </a:tc>
                <a:tc>
                  <a:txBody>
                    <a:bodyPr/>
                    <a:lstStyle/>
                    <a:p>
                      <a:pPr indent="151130" algn="l" fontAlgn="auto" hangingPunct="1">
                        <a:lnSpc>
                          <a:spcPts val="1200"/>
                        </a:lnSpc>
                      </a:pPr>
                      <a:endParaRPr lang="en-US" sz="1600" dirty="0">
                        <a:effectLst/>
                        <a:latin typeface="Gill Sans MT (Основной текст)"/>
                        <a:ea typeface="Times New Roman" panose="02020603050405020304" pitchFamily="18" charset="0"/>
                        <a:cs typeface="Times New Roman" panose="02020603050405020304" pitchFamily="18" charset="0"/>
                      </a:endParaRPr>
                    </a:p>
                    <a:p>
                      <a:pPr indent="151130" algn="l" fontAlgn="auto" hangingPunct="1">
                        <a:lnSpc>
                          <a:spcPts val="1200"/>
                        </a:lnSpc>
                      </a:pPr>
                      <a:endParaRPr lang="en-US" sz="1600" dirty="0">
                        <a:effectLst/>
                        <a:latin typeface="Gill Sans MT (Основной текст)"/>
                        <a:ea typeface="Times New Roman" panose="02020603050405020304" pitchFamily="18" charset="0"/>
                        <a:cs typeface="Times New Roman" panose="02020603050405020304" pitchFamily="18" charset="0"/>
                      </a:endParaRPr>
                    </a:p>
                    <a:p>
                      <a:pPr indent="151130" algn="l" fontAlgn="auto" hangingPunct="1">
                        <a:lnSpc>
                          <a:spcPts val="1200"/>
                        </a:lnSpc>
                      </a:pPr>
                      <a:r>
                        <a:rPr lang="en-US" sz="1600" dirty="0">
                          <a:effectLst/>
                          <a:latin typeface="Gill Sans MT (Основной текст)"/>
                          <a:ea typeface="Times New Roman" panose="02020603050405020304" pitchFamily="18" charset="0"/>
                          <a:cs typeface="Times New Roman" panose="02020603050405020304" pitchFamily="18" charset="0"/>
                        </a:rPr>
                        <a:t>Johnson, Mrs. Oscar  </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tc>
                <a:tc>
                  <a:txBody>
                    <a:bodyPr/>
                    <a:lstStyle/>
                    <a:p>
                      <a:pPr indent="151130" algn="l" fontAlgn="auto" hangingPunct="1">
                        <a:lnSpc>
                          <a:spcPts val="1200"/>
                        </a:lnSpc>
                      </a:pPr>
                      <a:endParaRPr lang="en-US" sz="1600" dirty="0">
                        <a:effectLst/>
                        <a:latin typeface="Gill Sans MT (Основной текст)"/>
                        <a:ea typeface="Times New Roman" panose="02020603050405020304" pitchFamily="18" charset="0"/>
                        <a:cs typeface="Times New Roman" panose="02020603050405020304" pitchFamily="18" charset="0"/>
                      </a:endParaRPr>
                    </a:p>
                    <a:p>
                      <a:pPr indent="151130" algn="l" fontAlgn="auto" hangingPunct="1">
                        <a:lnSpc>
                          <a:spcPts val="1200"/>
                        </a:lnSpc>
                      </a:pPr>
                      <a:endParaRPr lang="en-US" sz="1600" dirty="0">
                        <a:effectLst/>
                        <a:latin typeface="Gill Sans MT (Основной текст)"/>
                        <a:ea typeface="Times New Roman" panose="02020603050405020304" pitchFamily="18" charset="0"/>
                        <a:cs typeface="Times New Roman" panose="02020603050405020304" pitchFamily="18" charset="0"/>
                      </a:endParaRPr>
                    </a:p>
                    <a:p>
                      <a:pPr indent="151130" algn="l" fontAlgn="auto" hangingPunct="1">
                        <a:lnSpc>
                          <a:spcPts val="1200"/>
                        </a:lnSpc>
                      </a:pPr>
                      <a:r>
                        <a:rPr lang="en-US" sz="1600" dirty="0">
                          <a:effectLst/>
                          <a:latin typeface="Gill Sans MT (Основной текст)"/>
                          <a:ea typeface="Times New Roman" panose="02020603050405020304" pitchFamily="18" charset="0"/>
                          <a:cs typeface="Times New Roman" panose="02020603050405020304" pitchFamily="18" charset="0"/>
                        </a:rPr>
                        <a:t>F</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tc>
                <a:tc>
                  <a:txBody>
                    <a:bodyPr/>
                    <a:lstStyle/>
                    <a:p>
                      <a:pPr indent="151130" algn="l" fontAlgn="auto" hangingPunct="1">
                        <a:lnSpc>
                          <a:spcPts val="1200"/>
                        </a:lnSpc>
                      </a:pPr>
                      <a:r>
                        <a:rPr lang="en-US" sz="1600" dirty="0">
                          <a:solidFill>
                            <a:srgbClr val="000000"/>
                          </a:solidFill>
                          <a:effectLst/>
                          <a:latin typeface="Gill Sans MT (Основной текст)"/>
                          <a:ea typeface="Times New Roman" panose="02020603050405020304" pitchFamily="18" charset="0"/>
                          <a:cs typeface="Times New Roman" panose="02020603050405020304" pitchFamily="18" charset="0"/>
                        </a:rPr>
                        <a:t>27</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nchor="b"/>
                </a:tc>
                <a:tc>
                  <a:txBody>
                    <a:bodyPr/>
                    <a:lstStyle/>
                    <a:p>
                      <a:pPr indent="151130" algn="l" fontAlgn="auto" hangingPunct="1">
                        <a:lnSpc>
                          <a:spcPts val="1200"/>
                        </a:lnSpc>
                      </a:pPr>
                      <a:r>
                        <a:rPr lang="en-US" sz="1600" dirty="0">
                          <a:solidFill>
                            <a:srgbClr val="000000"/>
                          </a:solidFill>
                          <a:effectLst/>
                          <a:latin typeface="Gill Sans MT (Основной текст)"/>
                          <a:ea typeface="Times New Roman" panose="02020603050405020304" pitchFamily="18" charset="0"/>
                          <a:cs typeface="Times New Roman" panose="02020603050405020304" pitchFamily="18" charset="0"/>
                        </a:rPr>
                        <a:t>0</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nchor="b"/>
                </a:tc>
                <a:tc>
                  <a:txBody>
                    <a:bodyPr/>
                    <a:lstStyle/>
                    <a:p>
                      <a:pPr indent="151130" algn="l" fontAlgn="auto" hangingPunct="1">
                        <a:lnSpc>
                          <a:spcPts val="1200"/>
                        </a:lnSpc>
                      </a:pPr>
                      <a:r>
                        <a:rPr lang="en-US" sz="1600" dirty="0">
                          <a:solidFill>
                            <a:srgbClr val="000000"/>
                          </a:solidFill>
                          <a:effectLst/>
                          <a:latin typeface="Gill Sans MT (Основной текст)"/>
                          <a:ea typeface="Times New Roman" panose="02020603050405020304" pitchFamily="18" charset="0"/>
                          <a:cs typeface="Times New Roman" panose="02020603050405020304" pitchFamily="18" charset="0"/>
                        </a:rPr>
                        <a:t>2</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nchor="b"/>
                </a:tc>
                <a:tc>
                  <a:txBody>
                    <a:bodyPr/>
                    <a:lstStyle/>
                    <a:p>
                      <a:pPr indent="151130" algn="l" fontAlgn="auto" hangingPunct="1">
                        <a:lnSpc>
                          <a:spcPts val="1200"/>
                        </a:lnSpc>
                      </a:pPr>
                      <a:r>
                        <a:rPr lang="en-US" sz="1600" dirty="0">
                          <a:solidFill>
                            <a:srgbClr val="000000"/>
                          </a:solidFill>
                          <a:effectLst/>
                          <a:latin typeface="Gill Sans MT (Основной текст)"/>
                          <a:ea typeface="Times New Roman" panose="02020603050405020304" pitchFamily="18" charset="0"/>
                          <a:cs typeface="Times New Roman" panose="02020603050405020304" pitchFamily="18" charset="0"/>
                        </a:rPr>
                        <a:t>11.13</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nchor="b"/>
                </a:tc>
                <a:tc>
                  <a:txBody>
                    <a:bodyPr/>
                    <a:lstStyle/>
                    <a:p>
                      <a:pPr indent="151130" algn="l" fontAlgn="auto" hangingPunct="1">
                        <a:lnSpc>
                          <a:spcPts val="1200"/>
                        </a:lnSpc>
                      </a:pPr>
                      <a:r>
                        <a:rPr lang="en-US" sz="1600" dirty="0">
                          <a:solidFill>
                            <a:srgbClr val="000000"/>
                          </a:solidFill>
                          <a:effectLst/>
                          <a:latin typeface="Gill Sans MT (Основной текст)"/>
                          <a:ea typeface="MS Mincho" panose="02020609040205080304" pitchFamily="49" charset="-128"/>
                          <a:cs typeface="Times New Roman" panose="02020603050405020304" pitchFamily="18" charset="0"/>
                        </a:rPr>
                        <a:t>S</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nchor="b"/>
                </a:tc>
                <a:extLst>
                  <a:ext uri="{0D108BD9-81ED-4DB2-BD59-A6C34878D82A}">
                    <a16:rowId xmlns:a16="http://schemas.microsoft.com/office/drawing/2014/main" val="1806370611"/>
                  </a:ext>
                </a:extLst>
              </a:tr>
            </a:tbl>
          </a:graphicData>
        </a:graphic>
      </p:graphicFrame>
      <p:sp>
        <p:nvSpPr>
          <p:cNvPr id="4" name="Нижний колонтитул 3">
            <a:extLst>
              <a:ext uri="{FF2B5EF4-FFF2-40B4-BE49-F238E27FC236}">
                <a16:creationId xmlns:a16="http://schemas.microsoft.com/office/drawing/2014/main" id="{E64800E9-6DCF-498D-9FA5-09EA3357EE7D}"/>
              </a:ext>
            </a:extLst>
          </p:cNvPr>
          <p:cNvSpPr>
            <a:spLocks noGrp="1"/>
          </p:cNvSpPr>
          <p:nvPr>
            <p:ph type="ftr" sz="quarter" idx="11"/>
          </p:nvPr>
        </p:nvSpPr>
        <p:spPr/>
        <p:txBody>
          <a:bodyPr/>
          <a:lstStyle/>
          <a:p>
            <a:r>
              <a:rPr lang="en-US"/>
              <a:t>CODA BSc 2024 Boris Mirkin</a:t>
            </a:r>
            <a:endParaRPr lang="ru-RU"/>
          </a:p>
        </p:txBody>
      </p:sp>
      <p:sp>
        <p:nvSpPr>
          <p:cNvPr id="5" name="Номер слайда 4">
            <a:extLst>
              <a:ext uri="{FF2B5EF4-FFF2-40B4-BE49-F238E27FC236}">
                <a16:creationId xmlns:a16="http://schemas.microsoft.com/office/drawing/2014/main" id="{AF649EE9-1388-4E1F-8245-6F6F76313850}"/>
              </a:ext>
            </a:extLst>
          </p:cNvPr>
          <p:cNvSpPr>
            <a:spLocks noGrp="1"/>
          </p:cNvSpPr>
          <p:nvPr>
            <p:ph type="sldNum" sz="quarter" idx="12"/>
          </p:nvPr>
        </p:nvSpPr>
        <p:spPr/>
        <p:txBody>
          <a:bodyPr/>
          <a:lstStyle/>
          <a:p>
            <a:fld id="{DBB9C88E-D4C8-48E3-897A-F48C54F7B8B8}" type="slidenum">
              <a:rPr lang="ru-RU" smtClean="0"/>
              <a:t>21</a:t>
            </a:fld>
            <a:endParaRPr lang="ru-RU"/>
          </a:p>
        </p:txBody>
      </p:sp>
      <p:sp>
        <p:nvSpPr>
          <p:cNvPr id="3" name="TextBox 2">
            <a:extLst>
              <a:ext uri="{FF2B5EF4-FFF2-40B4-BE49-F238E27FC236}">
                <a16:creationId xmlns:a16="http://schemas.microsoft.com/office/drawing/2014/main" id="{878469B2-AC73-32BC-66E7-9879FDEA8EBB}"/>
              </a:ext>
            </a:extLst>
          </p:cNvPr>
          <p:cNvSpPr txBox="1"/>
          <p:nvPr/>
        </p:nvSpPr>
        <p:spPr>
          <a:xfrm>
            <a:off x="1015789" y="149737"/>
            <a:ext cx="7705764" cy="646331"/>
          </a:xfrm>
          <a:prstGeom prst="rect">
            <a:avLst/>
          </a:prstGeom>
          <a:noFill/>
        </p:spPr>
        <p:txBody>
          <a:bodyPr wrap="none" rtlCol="0">
            <a:spAutoFit/>
          </a:bodyPr>
          <a:lstStyle/>
          <a:p>
            <a:r>
              <a:rPr lang="en-US" sz="3600" dirty="0"/>
              <a:t>Developing data table from a data set, </a:t>
            </a:r>
            <a:r>
              <a:rPr lang="ru-RU" sz="3600" dirty="0"/>
              <a:t>3</a:t>
            </a:r>
            <a:r>
              <a:rPr lang="en-US" sz="3600" dirty="0"/>
              <a:t> </a:t>
            </a:r>
            <a:endParaRPr lang="ru-RU" sz="3600" dirty="0"/>
          </a:p>
        </p:txBody>
      </p:sp>
    </p:spTree>
    <p:extLst>
      <p:ext uri="{BB962C8B-B14F-4D97-AF65-F5344CB8AC3E}">
        <p14:creationId xmlns:p14="http://schemas.microsoft.com/office/powerpoint/2010/main" val="112931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6CF96D-D537-442A-A6ED-2627EDBA5DFA}"/>
              </a:ext>
            </a:extLst>
          </p:cNvPr>
          <p:cNvSpPr>
            <a:spLocks noGrp="1"/>
          </p:cNvSpPr>
          <p:nvPr>
            <p:ph type="title"/>
          </p:nvPr>
        </p:nvSpPr>
        <p:spPr>
          <a:xfrm>
            <a:off x="179512" y="908720"/>
            <a:ext cx="8964488" cy="1667502"/>
          </a:xfrm>
        </p:spPr>
        <p:txBody>
          <a:bodyPr>
            <a:normAutofit fontScale="90000"/>
          </a:bodyPr>
          <a:lstStyle/>
          <a:p>
            <a:pPr indent="151130"/>
            <a:r>
              <a:rPr lang="en-US" altLang="ru-RU"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altLang="ru-RU" sz="2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String values? In “Sex”, “At”, “Name”?</a:t>
            </a:r>
            <a:br>
              <a:rPr lang="en-US" altLang="ru-RU"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altLang="ru-RU"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Nothing wrong with this either. Categorical features frequently have  string values. Both “Sex” and “At” are nominal features to partition the entity set in non-overlapping parts corresponding to feature values each. Will be treated further on. </a:t>
            </a:r>
            <a:br>
              <a:rPr lang="en-US" altLang="ru-RU"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ru-RU"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6" name="Объект 5">
            <a:extLst>
              <a:ext uri="{FF2B5EF4-FFF2-40B4-BE49-F238E27FC236}">
                <a16:creationId xmlns:a16="http://schemas.microsoft.com/office/drawing/2014/main" id="{15C4E495-1B27-C563-B083-D3337395EC6B}"/>
              </a:ext>
            </a:extLst>
          </p:cNvPr>
          <p:cNvGraphicFramePr>
            <a:graphicFrameLocks noGrp="1"/>
          </p:cNvGraphicFramePr>
          <p:nvPr>
            <p:ph idx="1"/>
          </p:nvPr>
        </p:nvGraphicFramePr>
        <p:xfrm>
          <a:off x="472223" y="2655243"/>
          <a:ext cx="8199554" cy="3888432"/>
        </p:xfrm>
        <a:graphic>
          <a:graphicData uri="http://schemas.openxmlformats.org/drawingml/2006/table">
            <a:tbl>
              <a:tblPr firstRow="1" firstCol="1" bandRow="1">
                <a:tableStyleId>{5C22544A-7EE6-4342-B048-85BDC9FD1C3A}</a:tableStyleId>
              </a:tblPr>
              <a:tblGrid>
                <a:gridCol w="514591">
                  <a:extLst>
                    <a:ext uri="{9D8B030D-6E8A-4147-A177-3AD203B41FA5}">
                      <a16:colId xmlns:a16="http://schemas.microsoft.com/office/drawing/2014/main" val="251502659"/>
                    </a:ext>
                  </a:extLst>
                </a:gridCol>
                <a:gridCol w="779755">
                  <a:extLst>
                    <a:ext uri="{9D8B030D-6E8A-4147-A177-3AD203B41FA5}">
                      <a16:colId xmlns:a16="http://schemas.microsoft.com/office/drawing/2014/main" val="4293411380"/>
                    </a:ext>
                  </a:extLst>
                </a:gridCol>
                <a:gridCol w="690158">
                  <a:extLst>
                    <a:ext uri="{9D8B030D-6E8A-4147-A177-3AD203B41FA5}">
                      <a16:colId xmlns:a16="http://schemas.microsoft.com/office/drawing/2014/main" val="859036658"/>
                    </a:ext>
                  </a:extLst>
                </a:gridCol>
                <a:gridCol w="1971090">
                  <a:extLst>
                    <a:ext uri="{9D8B030D-6E8A-4147-A177-3AD203B41FA5}">
                      <a16:colId xmlns:a16="http://schemas.microsoft.com/office/drawing/2014/main" val="548362464"/>
                    </a:ext>
                  </a:extLst>
                </a:gridCol>
                <a:gridCol w="720903">
                  <a:extLst>
                    <a:ext uri="{9D8B030D-6E8A-4147-A177-3AD203B41FA5}">
                      <a16:colId xmlns:a16="http://schemas.microsoft.com/office/drawing/2014/main" val="2101437413"/>
                    </a:ext>
                  </a:extLst>
                </a:gridCol>
                <a:gridCol w="720903">
                  <a:extLst>
                    <a:ext uri="{9D8B030D-6E8A-4147-A177-3AD203B41FA5}">
                      <a16:colId xmlns:a16="http://schemas.microsoft.com/office/drawing/2014/main" val="1971424728"/>
                    </a:ext>
                  </a:extLst>
                </a:gridCol>
                <a:gridCol w="576723">
                  <a:extLst>
                    <a:ext uri="{9D8B030D-6E8A-4147-A177-3AD203B41FA5}">
                      <a16:colId xmlns:a16="http://schemas.microsoft.com/office/drawing/2014/main" val="796531665"/>
                    </a:ext>
                  </a:extLst>
                </a:gridCol>
                <a:gridCol w="792994">
                  <a:extLst>
                    <a:ext uri="{9D8B030D-6E8A-4147-A177-3AD203B41FA5}">
                      <a16:colId xmlns:a16="http://schemas.microsoft.com/office/drawing/2014/main" val="936873792"/>
                    </a:ext>
                  </a:extLst>
                </a:gridCol>
                <a:gridCol w="865084">
                  <a:extLst>
                    <a:ext uri="{9D8B030D-6E8A-4147-A177-3AD203B41FA5}">
                      <a16:colId xmlns:a16="http://schemas.microsoft.com/office/drawing/2014/main" val="2822886059"/>
                    </a:ext>
                  </a:extLst>
                </a:gridCol>
                <a:gridCol w="567353">
                  <a:extLst>
                    <a:ext uri="{9D8B030D-6E8A-4147-A177-3AD203B41FA5}">
                      <a16:colId xmlns:a16="http://schemas.microsoft.com/office/drawing/2014/main" val="2391712588"/>
                    </a:ext>
                  </a:extLst>
                </a:gridCol>
              </a:tblGrid>
              <a:tr h="486054">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err="1">
                          <a:effectLst/>
                          <a:latin typeface="Gill Sans MT (Основной текст)"/>
                        </a:rPr>
                        <a:t>Surv</a:t>
                      </a:r>
                      <a:r>
                        <a:rPr lang="en-US" sz="1600" dirty="0">
                          <a:effectLst/>
                          <a:latin typeface="Gill Sans MT (Основной текст)"/>
                        </a:rPr>
                        <a:t>.</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Cl.</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Name</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Sex</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Age</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SS</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err="1">
                          <a:effectLst/>
                          <a:latin typeface="Gill Sans MT (Основной текст)"/>
                        </a:rPr>
                        <a:t>PCh</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Price</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At</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extLst>
                  <a:ext uri="{0D108BD9-81ED-4DB2-BD59-A6C34878D82A}">
                    <a16:rowId xmlns:a16="http://schemas.microsoft.com/office/drawing/2014/main" val="3397815268"/>
                  </a:ext>
                </a:extLst>
              </a:tr>
              <a:tr h="486054">
                <a:tc>
                  <a:txBody>
                    <a:bodyPr/>
                    <a:lstStyle/>
                    <a:p>
                      <a:pPr indent="151130" algn="l" fontAlgn="auto" hangingPunct="1">
                        <a:lnSpc>
                          <a:spcPts val="1200"/>
                        </a:lnSpc>
                      </a:pPr>
                      <a:r>
                        <a:rPr lang="en-US" sz="1600" dirty="0">
                          <a:effectLst/>
                          <a:latin typeface="Gill Sans MT (Основной текст)"/>
                        </a:rPr>
                        <a:t>1</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3</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err="1">
                          <a:effectLst/>
                          <a:latin typeface="Gill Sans MT (Основной текст)"/>
                        </a:rPr>
                        <a:t>Braund</a:t>
                      </a:r>
                      <a:r>
                        <a:rPr lang="en-US" sz="1600" dirty="0">
                          <a:effectLst/>
                          <a:latin typeface="Gill Sans MT (Основной текст)"/>
                        </a:rPr>
                        <a:t>, Mr. Owen </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ru-RU" sz="1600" dirty="0">
                          <a:effectLst/>
                          <a:latin typeface="Gill Sans MT (Основной текст)"/>
                        </a:rPr>
                        <a:t>М</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r>
                        <a:rPr lang="en-US" sz="1600">
                          <a:effectLst/>
                          <a:latin typeface="Gill Sans MT (Основной текст)"/>
                        </a:rPr>
                        <a:t>22</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ru-RU" sz="1600">
                          <a:effectLst/>
                          <a:latin typeface="Gill Sans MT (Основной текст)"/>
                        </a:rPr>
                        <a:t> </a:t>
                      </a:r>
                      <a:r>
                        <a:rPr lang="en-US" sz="1600">
                          <a:effectLst/>
                          <a:latin typeface="Gill Sans MT (Основной текст)"/>
                        </a:rPr>
                        <a:t>7.25</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dirty="0">
                          <a:effectLst/>
                          <a:latin typeface="Gill Sans MT (Основной текст)"/>
                        </a:rPr>
                        <a:t>S</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extLst>
                  <a:ext uri="{0D108BD9-81ED-4DB2-BD59-A6C34878D82A}">
                    <a16:rowId xmlns:a16="http://schemas.microsoft.com/office/drawing/2014/main" val="2721314256"/>
                  </a:ext>
                </a:extLst>
              </a:tr>
              <a:tr h="486054">
                <a:tc>
                  <a:txBody>
                    <a:bodyPr/>
                    <a:lstStyle/>
                    <a:p>
                      <a:pPr indent="151130" algn="l" fontAlgn="auto" hangingPunct="1">
                        <a:lnSpc>
                          <a:spcPts val="1200"/>
                        </a:lnSpc>
                      </a:pPr>
                      <a:r>
                        <a:rPr lang="en-US" sz="1600" dirty="0">
                          <a:effectLst/>
                          <a:latin typeface="Gill Sans MT (Основной текст)"/>
                        </a:rPr>
                        <a:t>2</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err="1">
                          <a:effectLst/>
                          <a:latin typeface="Gill Sans MT (Основной текст)"/>
                        </a:rPr>
                        <a:t>Cumings</a:t>
                      </a:r>
                      <a:r>
                        <a:rPr lang="en-US" sz="1600" dirty="0">
                          <a:effectLst/>
                          <a:latin typeface="Gill Sans MT (Основной текст)"/>
                        </a:rPr>
                        <a:t>, Mrs. John  </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F</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r>
                        <a:rPr lang="en-US" sz="1600">
                          <a:effectLst/>
                          <a:latin typeface="Gill Sans MT (Основной текст)"/>
                        </a:rPr>
                        <a:t>38</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71.28</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dirty="0">
                          <a:effectLst/>
                          <a:latin typeface="Gill Sans MT (Основной текст)"/>
                        </a:rPr>
                        <a:t>C</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extLst>
                  <a:ext uri="{0D108BD9-81ED-4DB2-BD59-A6C34878D82A}">
                    <a16:rowId xmlns:a16="http://schemas.microsoft.com/office/drawing/2014/main" val="913281254"/>
                  </a:ext>
                </a:extLst>
              </a:tr>
              <a:tr h="486054">
                <a:tc>
                  <a:txBody>
                    <a:bodyPr/>
                    <a:lstStyle/>
                    <a:p>
                      <a:pPr indent="151130" algn="l" fontAlgn="auto" hangingPunct="1">
                        <a:lnSpc>
                          <a:spcPts val="1200"/>
                        </a:lnSpc>
                      </a:pPr>
                      <a:r>
                        <a:rPr lang="en-US" sz="1600" dirty="0">
                          <a:effectLst/>
                          <a:latin typeface="Gill Sans MT (Основной текст)"/>
                        </a:rPr>
                        <a:t>3</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3</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Heikkinen, Miss. Lai</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F</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r>
                        <a:rPr lang="en-US" sz="1600">
                          <a:effectLst/>
                          <a:latin typeface="Gill Sans MT (Основной текст)"/>
                        </a:rPr>
                        <a:t>26</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ru-RU" sz="1600">
                          <a:effectLst/>
                          <a:latin typeface="Gill Sans MT (Основной текст)"/>
                        </a:rPr>
                        <a:t> </a:t>
                      </a:r>
                      <a:r>
                        <a:rPr lang="en-US" sz="1600">
                          <a:effectLst/>
                          <a:latin typeface="Gill Sans MT (Основной текст)"/>
                        </a:rPr>
                        <a:t>7.92</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dirty="0">
                          <a:effectLst/>
                          <a:latin typeface="Gill Sans MT (Основной текст)"/>
                        </a:rPr>
                        <a:t>S</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extLst>
                  <a:ext uri="{0D108BD9-81ED-4DB2-BD59-A6C34878D82A}">
                    <a16:rowId xmlns:a16="http://schemas.microsoft.com/office/drawing/2014/main" val="1303499664"/>
                  </a:ext>
                </a:extLst>
              </a:tr>
              <a:tr h="486054">
                <a:tc>
                  <a:txBody>
                    <a:bodyPr/>
                    <a:lstStyle/>
                    <a:p>
                      <a:pPr indent="151130" algn="l" fontAlgn="auto" hangingPunct="1">
                        <a:lnSpc>
                          <a:spcPts val="1200"/>
                        </a:lnSpc>
                      </a:pPr>
                      <a:r>
                        <a:rPr lang="en-US" sz="1600" dirty="0">
                          <a:effectLst/>
                          <a:latin typeface="Gill Sans MT (Основной текст)"/>
                        </a:rPr>
                        <a:t>4</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err="1">
                          <a:effectLst/>
                          <a:latin typeface="Gill Sans MT (Основной текст)"/>
                        </a:rPr>
                        <a:t>Futrelle</a:t>
                      </a:r>
                      <a:r>
                        <a:rPr lang="en-US" sz="1600" dirty="0">
                          <a:effectLst/>
                          <a:latin typeface="Gill Sans MT (Основной текст)"/>
                        </a:rPr>
                        <a:t>, Mrs. Jacques  </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F</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r>
                        <a:rPr lang="en-US" sz="1600">
                          <a:effectLst/>
                          <a:latin typeface="Gill Sans MT (Основной текст)"/>
                        </a:rPr>
                        <a:t>35</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53.1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dirty="0">
                          <a:effectLst/>
                          <a:latin typeface="Gill Sans MT (Основной текст)"/>
                        </a:rPr>
                        <a:t>S</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extLst>
                  <a:ext uri="{0D108BD9-81ED-4DB2-BD59-A6C34878D82A}">
                    <a16:rowId xmlns:a16="http://schemas.microsoft.com/office/drawing/2014/main" val="2368227458"/>
                  </a:ext>
                </a:extLst>
              </a:tr>
              <a:tr h="486054">
                <a:tc>
                  <a:txBody>
                    <a:bodyPr/>
                    <a:lstStyle/>
                    <a:p>
                      <a:pPr indent="151130" algn="l" fontAlgn="auto" hangingPunct="1">
                        <a:lnSpc>
                          <a:spcPts val="1200"/>
                        </a:lnSpc>
                      </a:pPr>
                      <a:r>
                        <a:rPr lang="en-US" sz="1600" dirty="0">
                          <a:effectLst/>
                          <a:latin typeface="Gill Sans MT (Основной текст)"/>
                        </a:rPr>
                        <a:t>5</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3</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Allen, Mr. William </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ru-RU" sz="1600" dirty="0">
                          <a:effectLst/>
                          <a:latin typeface="Gill Sans MT (Основной текст)"/>
                        </a:rPr>
                        <a:t>М</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r>
                        <a:rPr lang="en-US" sz="1600">
                          <a:effectLst/>
                          <a:latin typeface="Gill Sans MT (Основной текст)"/>
                        </a:rPr>
                        <a:t>35</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ru-RU" sz="1600">
                          <a:effectLst/>
                          <a:latin typeface="Gill Sans MT (Основной текст)"/>
                        </a:rPr>
                        <a:t> </a:t>
                      </a:r>
                      <a:r>
                        <a:rPr lang="en-US" sz="1600">
                          <a:effectLst/>
                          <a:latin typeface="Gill Sans MT (Основной текст)"/>
                        </a:rPr>
                        <a:t>8.05</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dirty="0">
                          <a:effectLst/>
                          <a:latin typeface="Gill Sans MT (Основной текст)"/>
                        </a:rPr>
                        <a:t>S</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extLst>
                  <a:ext uri="{0D108BD9-81ED-4DB2-BD59-A6C34878D82A}">
                    <a16:rowId xmlns:a16="http://schemas.microsoft.com/office/drawing/2014/main" val="555890362"/>
                  </a:ext>
                </a:extLst>
              </a:tr>
              <a:tr h="486054">
                <a:tc>
                  <a:txBody>
                    <a:bodyPr/>
                    <a:lstStyle/>
                    <a:p>
                      <a:pPr indent="151130" algn="l" fontAlgn="auto" hangingPunct="1">
                        <a:lnSpc>
                          <a:spcPts val="1200"/>
                        </a:lnSpc>
                      </a:pPr>
                      <a:r>
                        <a:rPr lang="en-US" sz="1600" dirty="0">
                          <a:effectLst/>
                          <a:latin typeface="Gill Sans MT (Основной текст)"/>
                        </a:rPr>
                        <a:t>6</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3</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Moran, Mr. James</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ru-RU" sz="1600" dirty="0">
                          <a:effectLst/>
                          <a:latin typeface="Gill Sans MT (Основной текст)"/>
                        </a:rPr>
                        <a:t>М</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r>
                        <a:rPr lang="ru-RU" sz="1600">
                          <a:effectLst/>
                          <a:latin typeface="Gill Sans MT (Основной текст)"/>
                        </a:rPr>
                        <a:t> </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ru-RU" sz="1600" dirty="0">
                          <a:effectLst/>
                          <a:latin typeface="Gill Sans MT (Основной текст)"/>
                        </a:rPr>
                        <a:t> </a:t>
                      </a:r>
                      <a:r>
                        <a:rPr lang="en-US" sz="1600" dirty="0">
                          <a:effectLst/>
                          <a:latin typeface="Gill Sans MT (Основной текст)"/>
                        </a:rPr>
                        <a:t>8.4</a:t>
                      </a:r>
                      <a:r>
                        <a:rPr lang="ru-RU" sz="1600" dirty="0">
                          <a:effectLst/>
                          <a:latin typeface="Gill Sans MT (Основной текст)"/>
                        </a:rPr>
                        <a:t>6</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dirty="0">
                          <a:effectLst/>
                          <a:latin typeface="Gill Sans MT (Основной текст)"/>
                        </a:rPr>
                        <a:t>Q</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extLst>
                  <a:ext uri="{0D108BD9-81ED-4DB2-BD59-A6C34878D82A}">
                    <a16:rowId xmlns:a16="http://schemas.microsoft.com/office/drawing/2014/main" val="1482463656"/>
                  </a:ext>
                </a:extLst>
              </a:tr>
              <a:tr h="486054">
                <a:tc>
                  <a:txBody>
                    <a:bodyPr/>
                    <a:lstStyle/>
                    <a:p>
                      <a:pPr indent="151130" algn="l" fontAlgn="auto" hangingPunct="1">
                        <a:lnSpc>
                          <a:spcPts val="1200"/>
                        </a:lnSpc>
                      </a:pPr>
                      <a:r>
                        <a:rPr lang="en-US" sz="1600" dirty="0">
                          <a:effectLst/>
                          <a:latin typeface="Gill Sans MT (Основной текст)"/>
                        </a:rPr>
                        <a:t>7</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dirty="0">
                          <a:solidFill>
                            <a:srgbClr val="000000"/>
                          </a:solidFill>
                          <a:effectLst/>
                          <a:latin typeface="Gill Sans MT (Основной текст)"/>
                          <a:ea typeface="Times New Roman" panose="02020603050405020304" pitchFamily="18" charset="0"/>
                          <a:cs typeface="Times New Roman" panose="02020603050405020304" pitchFamily="18" charset="0"/>
                        </a:rPr>
                        <a:t>1</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nchor="b"/>
                </a:tc>
                <a:tc>
                  <a:txBody>
                    <a:bodyPr/>
                    <a:lstStyle/>
                    <a:p>
                      <a:pPr indent="151130" algn="l" fontAlgn="auto" hangingPunct="1">
                        <a:lnSpc>
                          <a:spcPts val="1200"/>
                        </a:lnSpc>
                      </a:pPr>
                      <a:r>
                        <a:rPr lang="en-US" sz="1600" dirty="0">
                          <a:solidFill>
                            <a:srgbClr val="000000"/>
                          </a:solidFill>
                          <a:effectLst/>
                          <a:latin typeface="Gill Sans MT (Основной текст)"/>
                          <a:ea typeface="Times New Roman" panose="02020603050405020304" pitchFamily="18" charset="0"/>
                          <a:cs typeface="Times New Roman" panose="02020603050405020304" pitchFamily="18" charset="0"/>
                        </a:rPr>
                        <a:t>3</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nchor="b"/>
                </a:tc>
                <a:tc>
                  <a:txBody>
                    <a:bodyPr/>
                    <a:lstStyle/>
                    <a:p>
                      <a:pPr indent="151130" algn="l" fontAlgn="auto" hangingPunct="1">
                        <a:lnSpc>
                          <a:spcPts val="1200"/>
                        </a:lnSpc>
                      </a:pPr>
                      <a:endParaRPr lang="en-US" sz="1600" dirty="0">
                        <a:effectLst/>
                        <a:latin typeface="Gill Sans MT (Основной текст)"/>
                        <a:ea typeface="Times New Roman" panose="02020603050405020304" pitchFamily="18" charset="0"/>
                        <a:cs typeface="Times New Roman" panose="02020603050405020304" pitchFamily="18" charset="0"/>
                      </a:endParaRPr>
                    </a:p>
                    <a:p>
                      <a:pPr indent="151130" algn="l" fontAlgn="auto" hangingPunct="1">
                        <a:lnSpc>
                          <a:spcPts val="1200"/>
                        </a:lnSpc>
                      </a:pPr>
                      <a:endParaRPr lang="en-US" sz="1600" dirty="0">
                        <a:effectLst/>
                        <a:latin typeface="Gill Sans MT (Основной текст)"/>
                        <a:ea typeface="Times New Roman" panose="02020603050405020304" pitchFamily="18" charset="0"/>
                        <a:cs typeface="Times New Roman" panose="02020603050405020304" pitchFamily="18" charset="0"/>
                      </a:endParaRPr>
                    </a:p>
                    <a:p>
                      <a:pPr indent="151130" algn="l" fontAlgn="auto" hangingPunct="1">
                        <a:lnSpc>
                          <a:spcPts val="1200"/>
                        </a:lnSpc>
                      </a:pPr>
                      <a:r>
                        <a:rPr lang="en-US" sz="1600" dirty="0">
                          <a:effectLst/>
                          <a:latin typeface="Gill Sans MT (Основной текст)"/>
                          <a:ea typeface="Times New Roman" panose="02020603050405020304" pitchFamily="18" charset="0"/>
                          <a:cs typeface="Times New Roman" panose="02020603050405020304" pitchFamily="18" charset="0"/>
                        </a:rPr>
                        <a:t>Johnson, Mrs. Oscar  </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tc>
                <a:tc>
                  <a:txBody>
                    <a:bodyPr/>
                    <a:lstStyle/>
                    <a:p>
                      <a:pPr indent="151130" algn="l" fontAlgn="auto" hangingPunct="1">
                        <a:lnSpc>
                          <a:spcPts val="1200"/>
                        </a:lnSpc>
                      </a:pPr>
                      <a:endParaRPr lang="en-US" sz="1600" dirty="0">
                        <a:effectLst/>
                        <a:latin typeface="Gill Sans MT (Основной текст)"/>
                        <a:ea typeface="Times New Roman" panose="02020603050405020304" pitchFamily="18" charset="0"/>
                        <a:cs typeface="Times New Roman" panose="02020603050405020304" pitchFamily="18" charset="0"/>
                      </a:endParaRPr>
                    </a:p>
                    <a:p>
                      <a:pPr indent="151130" algn="l" fontAlgn="auto" hangingPunct="1">
                        <a:lnSpc>
                          <a:spcPts val="1200"/>
                        </a:lnSpc>
                      </a:pPr>
                      <a:endParaRPr lang="en-US" sz="1600" dirty="0">
                        <a:effectLst/>
                        <a:latin typeface="Gill Sans MT (Основной текст)"/>
                        <a:ea typeface="Times New Roman" panose="02020603050405020304" pitchFamily="18" charset="0"/>
                        <a:cs typeface="Times New Roman" panose="02020603050405020304" pitchFamily="18" charset="0"/>
                      </a:endParaRPr>
                    </a:p>
                    <a:p>
                      <a:pPr indent="151130" algn="l" fontAlgn="auto" hangingPunct="1">
                        <a:lnSpc>
                          <a:spcPts val="1200"/>
                        </a:lnSpc>
                      </a:pPr>
                      <a:r>
                        <a:rPr lang="en-US" sz="1600" dirty="0">
                          <a:effectLst/>
                          <a:latin typeface="Gill Sans MT (Основной текст)"/>
                          <a:ea typeface="Times New Roman" panose="02020603050405020304" pitchFamily="18" charset="0"/>
                          <a:cs typeface="Times New Roman" panose="02020603050405020304" pitchFamily="18" charset="0"/>
                        </a:rPr>
                        <a:t>F</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tc>
                <a:tc>
                  <a:txBody>
                    <a:bodyPr/>
                    <a:lstStyle/>
                    <a:p>
                      <a:pPr indent="151130" algn="l" fontAlgn="auto" hangingPunct="1">
                        <a:lnSpc>
                          <a:spcPts val="1200"/>
                        </a:lnSpc>
                      </a:pPr>
                      <a:r>
                        <a:rPr lang="en-US" sz="1600" dirty="0">
                          <a:solidFill>
                            <a:srgbClr val="000000"/>
                          </a:solidFill>
                          <a:effectLst/>
                          <a:latin typeface="Gill Sans MT (Основной текст)"/>
                          <a:ea typeface="Times New Roman" panose="02020603050405020304" pitchFamily="18" charset="0"/>
                          <a:cs typeface="Times New Roman" panose="02020603050405020304" pitchFamily="18" charset="0"/>
                        </a:rPr>
                        <a:t>27</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nchor="b"/>
                </a:tc>
                <a:tc>
                  <a:txBody>
                    <a:bodyPr/>
                    <a:lstStyle/>
                    <a:p>
                      <a:pPr indent="151130" algn="l" fontAlgn="auto" hangingPunct="1">
                        <a:lnSpc>
                          <a:spcPts val="1200"/>
                        </a:lnSpc>
                      </a:pPr>
                      <a:r>
                        <a:rPr lang="en-US" sz="1600" dirty="0">
                          <a:solidFill>
                            <a:srgbClr val="000000"/>
                          </a:solidFill>
                          <a:effectLst/>
                          <a:latin typeface="Gill Sans MT (Основной текст)"/>
                          <a:ea typeface="Times New Roman" panose="02020603050405020304" pitchFamily="18" charset="0"/>
                          <a:cs typeface="Times New Roman" panose="02020603050405020304" pitchFamily="18" charset="0"/>
                        </a:rPr>
                        <a:t>0</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nchor="b"/>
                </a:tc>
                <a:tc>
                  <a:txBody>
                    <a:bodyPr/>
                    <a:lstStyle/>
                    <a:p>
                      <a:pPr indent="151130" algn="l" fontAlgn="auto" hangingPunct="1">
                        <a:lnSpc>
                          <a:spcPts val="1200"/>
                        </a:lnSpc>
                      </a:pPr>
                      <a:r>
                        <a:rPr lang="en-US" sz="1600" dirty="0">
                          <a:solidFill>
                            <a:srgbClr val="000000"/>
                          </a:solidFill>
                          <a:effectLst/>
                          <a:latin typeface="Gill Sans MT (Основной текст)"/>
                          <a:ea typeface="Times New Roman" panose="02020603050405020304" pitchFamily="18" charset="0"/>
                          <a:cs typeface="Times New Roman" panose="02020603050405020304" pitchFamily="18" charset="0"/>
                        </a:rPr>
                        <a:t>2</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nchor="b"/>
                </a:tc>
                <a:tc>
                  <a:txBody>
                    <a:bodyPr/>
                    <a:lstStyle/>
                    <a:p>
                      <a:pPr indent="151130" algn="l" fontAlgn="auto" hangingPunct="1">
                        <a:lnSpc>
                          <a:spcPts val="1200"/>
                        </a:lnSpc>
                      </a:pPr>
                      <a:r>
                        <a:rPr lang="en-US" sz="1600" dirty="0">
                          <a:solidFill>
                            <a:srgbClr val="000000"/>
                          </a:solidFill>
                          <a:effectLst/>
                          <a:latin typeface="Gill Sans MT (Основной текст)"/>
                          <a:ea typeface="Times New Roman" panose="02020603050405020304" pitchFamily="18" charset="0"/>
                          <a:cs typeface="Times New Roman" panose="02020603050405020304" pitchFamily="18" charset="0"/>
                        </a:rPr>
                        <a:t>11.13</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nchor="b"/>
                </a:tc>
                <a:tc>
                  <a:txBody>
                    <a:bodyPr/>
                    <a:lstStyle/>
                    <a:p>
                      <a:pPr indent="151130" algn="l" fontAlgn="auto" hangingPunct="1">
                        <a:lnSpc>
                          <a:spcPts val="1200"/>
                        </a:lnSpc>
                      </a:pPr>
                      <a:r>
                        <a:rPr lang="en-US" sz="1600" dirty="0">
                          <a:solidFill>
                            <a:srgbClr val="000000"/>
                          </a:solidFill>
                          <a:effectLst/>
                          <a:latin typeface="Gill Sans MT (Основной текст)"/>
                          <a:ea typeface="MS Mincho" panose="02020609040205080304" pitchFamily="49" charset="-128"/>
                          <a:cs typeface="Times New Roman" panose="02020603050405020304" pitchFamily="18" charset="0"/>
                        </a:rPr>
                        <a:t>S</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nchor="b"/>
                </a:tc>
                <a:extLst>
                  <a:ext uri="{0D108BD9-81ED-4DB2-BD59-A6C34878D82A}">
                    <a16:rowId xmlns:a16="http://schemas.microsoft.com/office/drawing/2014/main" val="1806370611"/>
                  </a:ext>
                </a:extLst>
              </a:tr>
            </a:tbl>
          </a:graphicData>
        </a:graphic>
      </p:graphicFrame>
      <p:sp>
        <p:nvSpPr>
          <p:cNvPr id="4" name="Нижний колонтитул 3">
            <a:extLst>
              <a:ext uri="{FF2B5EF4-FFF2-40B4-BE49-F238E27FC236}">
                <a16:creationId xmlns:a16="http://schemas.microsoft.com/office/drawing/2014/main" id="{E64800E9-6DCF-498D-9FA5-09EA3357EE7D}"/>
              </a:ext>
            </a:extLst>
          </p:cNvPr>
          <p:cNvSpPr>
            <a:spLocks noGrp="1"/>
          </p:cNvSpPr>
          <p:nvPr>
            <p:ph type="ftr" sz="quarter" idx="11"/>
          </p:nvPr>
        </p:nvSpPr>
        <p:spPr/>
        <p:txBody>
          <a:bodyPr/>
          <a:lstStyle/>
          <a:p>
            <a:r>
              <a:rPr lang="en-US"/>
              <a:t>CODA BSc 2024 Boris Mirkin</a:t>
            </a:r>
            <a:endParaRPr lang="ru-RU"/>
          </a:p>
        </p:txBody>
      </p:sp>
      <p:sp>
        <p:nvSpPr>
          <p:cNvPr id="5" name="Номер слайда 4">
            <a:extLst>
              <a:ext uri="{FF2B5EF4-FFF2-40B4-BE49-F238E27FC236}">
                <a16:creationId xmlns:a16="http://schemas.microsoft.com/office/drawing/2014/main" id="{AF649EE9-1388-4E1F-8245-6F6F76313850}"/>
              </a:ext>
            </a:extLst>
          </p:cNvPr>
          <p:cNvSpPr>
            <a:spLocks noGrp="1"/>
          </p:cNvSpPr>
          <p:nvPr>
            <p:ph type="sldNum" sz="quarter" idx="12"/>
          </p:nvPr>
        </p:nvSpPr>
        <p:spPr/>
        <p:txBody>
          <a:bodyPr/>
          <a:lstStyle/>
          <a:p>
            <a:fld id="{DBB9C88E-D4C8-48E3-897A-F48C54F7B8B8}" type="slidenum">
              <a:rPr lang="ru-RU" smtClean="0"/>
              <a:t>22</a:t>
            </a:fld>
            <a:endParaRPr lang="ru-RU"/>
          </a:p>
        </p:txBody>
      </p:sp>
      <p:sp>
        <p:nvSpPr>
          <p:cNvPr id="3" name="TextBox 2">
            <a:extLst>
              <a:ext uri="{FF2B5EF4-FFF2-40B4-BE49-F238E27FC236}">
                <a16:creationId xmlns:a16="http://schemas.microsoft.com/office/drawing/2014/main" id="{878469B2-AC73-32BC-66E7-9879FDEA8EBB}"/>
              </a:ext>
            </a:extLst>
          </p:cNvPr>
          <p:cNvSpPr txBox="1"/>
          <p:nvPr/>
        </p:nvSpPr>
        <p:spPr>
          <a:xfrm>
            <a:off x="982999" y="20198"/>
            <a:ext cx="7705764" cy="646331"/>
          </a:xfrm>
          <a:prstGeom prst="rect">
            <a:avLst/>
          </a:prstGeom>
          <a:noFill/>
        </p:spPr>
        <p:txBody>
          <a:bodyPr wrap="none" rtlCol="0">
            <a:spAutoFit/>
          </a:bodyPr>
          <a:lstStyle/>
          <a:p>
            <a:r>
              <a:rPr lang="en-US" sz="3600" dirty="0"/>
              <a:t>Developing data table from a data set, 4 </a:t>
            </a:r>
            <a:endParaRPr lang="ru-RU" sz="3600" dirty="0"/>
          </a:p>
        </p:txBody>
      </p:sp>
    </p:spTree>
    <p:extLst>
      <p:ext uri="{BB962C8B-B14F-4D97-AF65-F5344CB8AC3E}">
        <p14:creationId xmlns:p14="http://schemas.microsoft.com/office/powerpoint/2010/main" val="479085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6CF96D-D537-442A-A6ED-2627EDBA5DFA}"/>
              </a:ext>
            </a:extLst>
          </p:cNvPr>
          <p:cNvSpPr>
            <a:spLocks noGrp="1"/>
          </p:cNvSpPr>
          <p:nvPr>
            <p:ph type="title"/>
          </p:nvPr>
        </p:nvSpPr>
        <p:spPr>
          <a:xfrm>
            <a:off x="107504" y="796068"/>
            <a:ext cx="9036496" cy="1780154"/>
          </a:xfrm>
        </p:spPr>
        <p:txBody>
          <a:bodyPr>
            <a:normAutofit fontScale="90000"/>
          </a:bodyPr>
          <a:lstStyle/>
          <a:p>
            <a:pPr indent="151130"/>
            <a:br>
              <a:rPr lang="en-US" altLang="ru-RU"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altLang="ru-RU" sz="2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“Name” containing commas, dots, and spaces?</a:t>
            </a:r>
            <a:br>
              <a:rPr lang="en-US" altLang="ru-RU"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altLang="ru-RU"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Nothing wrong with commas, dots, and spaces. Yet “Name” is not a nominal feature.</a:t>
            </a:r>
            <a:r>
              <a:rPr lang="en-US" altLang="ru-RU" sz="2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Its values are individual and not related to other entities,</a:t>
            </a:r>
            <a:r>
              <a:rPr lang="en-US" altLang="ru-RU"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in contrast to, say, “Sex” values, M and F. “Name” is metadata, not a feature.</a:t>
            </a:r>
            <a:br>
              <a:rPr kumimoji="0" lang="en-US" altLang="ru-RU" sz="1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ru-RU"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graphicFrame>
        <p:nvGraphicFramePr>
          <p:cNvPr id="6" name="Объект 5">
            <a:extLst>
              <a:ext uri="{FF2B5EF4-FFF2-40B4-BE49-F238E27FC236}">
                <a16:creationId xmlns:a16="http://schemas.microsoft.com/office/drawing/2014/main" id="{15C4E495-1B27-C563-B083-D3337395EC6B}"/>
              </a:ext>
            </a:extLst>
          </p:cNvPr>
          <p:cNvGraphicFramePr>
            <a:graphicFrameLocks noGrp="1"/>
          </p:cNvGraphicFramePr>
          <p:nvPr>
            <p:ph idx="1"/>
          </p:nvPr>
        </p:nvGraphicFramePr>
        <p:xfrm>
          <a:off x="472223" y="2655243"/>
          <a:ext cx="8199554" cy="3888432"/>
        </p:xfrm>
        <a:graphic>
          <a:graphicData uri="http://schemas.openxmlformats.org/drawingml/2006/table">
            <a:tbl>
              <a:tblPr firstRow="1" firstCol="1" bandRow="1">
                <a:tableStyleId>{5C22544A-7EE6-4342-B048-85BDC9FD1C3A}</a:tableStyleId>
              </a:tblPr>
              <a:tblGrid>
                <a:gridCol w="514591">
                  <a:extLst>
                    <a:ext uri="{9D8B030D-6E8A-4147-A177-3AD203B41FA5}">
                      <a16:colId xmlns:a16="http://schemas.microsoft.com/office/drawing/2014/main" val="251502659"/>
                    </a:ext>
                  </a:extLst>
                </a:gridCol>
                <a:gridCol w="848882">
                  <a:extLst>
                    <a:ext uri="{9D8B030D-6E8A-4147-A177-3AD203B41FA5}">
                      <a16:colId xmlns:a16="http://schemas.microsoft.com/office/drawing/2014/main" val="4293411380"/>
                    </a:ext>
                  </a:extLst>
                </a:gridCol>
                <a:gridCol w="621031">
                  <a:extLst>
                    <a:ext uri="{9D8B030D-6E8A-4147-A177-3AD203B41FA5}">
                      <a16:colId xmlns:a16="http://schemas.microsoft.com/office/drawing/2014/main" val="859036658"/>
                    </a:ext>
                  </a:extLst>
                </a:gridCol>
                <a:gridCol w="1971090">
                  <a:extLst>
                    <a:ext uri="{9D8B030D-6E8A-4147-A177-3AD203B41FA5}">
                      <a16:colId xmlns:a16="http://schemas.microsoft.com/office/drawing/2014/main" val="548362464"/>
                    </a:ext>
                  </a:extLst>
                </a:gridCol>
                <a:gridCol w="720903">
                  <a:extLst>
                    <a:ext uri="{9D8B030D-6E8A-4147-A177-3AD203B41FA5}">
                      <a16:colId xmlns:a16="http://schemas.microsoft.com/office/drawing/2014/main" val="2101437413"/>
                    </a:ext>
                  </a:extLst>
                </a:gridCol>
                <a:gridCol w="720903">
                  <a:extLst>
                    <a:ext uri="{9D8B030D-6E8A-4147-A177-3AD203B41FA5}">
                      <a16:colId xmlns:a16="http://schemas.microsoft.com/office/drawing/2014/main" val="1971424728"/>
                    </a:ext>
                  </a:extLst>
                </a:gridCol>
                <a:gridCol w="576723">
                  <a:extLst>
                    <a:ext uri="{9D8B030D-6E8A-4147-A177-3AD203B41FA5}">
                      <a16:colId xmlns:a16="http://schemas.microsoft.com/office/drawing/2014/main" val="796531665"/>
                    </a:ext>
                  </a:extLst>
                </a:gridCol>
                <a:gridCol w="792994">
                  <a:extLst>
                    <a:ext uri="{9D8B030D-6E8A-4147-A177-3AD203B41FA5}">
                      <a16:colId xmlns:a16="http://schemas.microsoft.com/office/drawing/2014/main" val="936873792"/>
                    </a:ext>
                  </a:extLst>
                </a:gridCol>
                <a:gridCol w="865084">
                  <a:extLst>
                    <a:ext uri="{9D8B030D-6E8A-4147-A177-3AD203B41FA5}">
                      <a16:colId xmlns:a16="http://schemas.microsoft.com/office/drawing/2014/main" val="2822886059"/>
                    </a:ext>
                  </a:extLst>
                </a:gridCol>
                <a:gridCol w="567353">
                  <a:extLst>
                    <a:ext uri="{9D8B030D-6E8A-4147-A177-3AD203B41FA5}">
                      <a16:colId xmlns:a16="http://schemas.microsoft.com/office/drawing/2014/main" val="2391712588"/>
                    </a:ext>
                  </a:extLst>
                </a:gridCol>
              </a:tblGrid>
              <a:tr h="486054">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err="1">
                          <a:effectLst/>
                          <a:latin typeface="Gill Sans MT (Основной текст)"/>
                        </a:rPr>
                        <a:t>Surv</a:t>
                      </a:r>
                      <a:r>
                        <a:rPr lang="en-US" sz="1600" dirty="0">
                          <a:effectLst/>
                          <a:latin typeface="Gill Sans MT (Основной текст)"/>
                        </a:rPr>
                        <a:t>.</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Cl.</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Name</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Sex</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Age</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SS</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err="1">
                          <a:effectLst/>
                          <a:latin typeface="Gill Sans MT (Основной текст)"/>
                        </a:rPr>
                        <a:t>PCh</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Price</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At</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extLst>
                  <a:ext uri="{0D108BD9-81ED-4DB2-BD59-A6C34878D82A}">
                    <a16:rowId xmlns:a16="http://schemas.microsoft.com/office/drawing/2014/main" val="3397815268"/>
                  </a:ext>
                </a:extLst>
              </a:tr>
              <a:tr h="486054">
                <a:tc>
                  <a:txBody>
                    <a:bodyPr/>
                    <a:lstStyle/>
                    <a:p>
                      <a:pPr indent="151130" algn="l" fontAlgn="auto" hangingPunct="1">
                        <a:lnSpc>
                          <a:spcPts val="1200"/>
                        </a:lnSpc>
                      </a:pPr>
                      <a:r>
                        <a:rPr lang="en-US" sz="1600" dirty="0">
                          <a:effectLst/>
                          <a:latin typeface="Gill Sans MT (Основной текст)"/>
                        </a:rPr>
                        <a:t>1</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3</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err="1">
                          <a:effectLst/>
                          <a:latin typeface="Gill Sans MT (Основной текст)"/>
                        </a:rPr>
                        <a:t>Braund</a:t>
                      </a:r>
                      <a:r>
                        <a:rPr lang="en-US" sz="1600" dirty="0">
                          <a:effectLst/>
                          <a:latin typeface="Gill Sans MT (Основной текст)"/>
                        </a:rPr>
                        <a:t>, Mr. Owen </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ru-RU" sz="1600" dirty="0">
                          <a:effectLst/>
                          <a:latin typeface="Gill Sans MT (Основной текст)"/>
                        </a:rPr>
                        <a:t>М</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r>
                        <a:rPr lang="en-US" sz="1600">
                          <a:effectLst/>
                          <a:latin typeface="Gill Sans MT (Основной текст)"/>
                        </a:rPr>
                        <a:t>22</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ru-RU" sz="1600">
                          <a:effectLst/>
                          <a:latin typeface="Gill Sans MT (Основной текст)"/>
                        </a:rPr>
                        <a:t> </a:t>
                      </a:r>
                      <a:r>
                        <a:rPr lang="en-US" sz="1600">
                          <a:effectLst/>
                          <a:latin typeface="Gill Sans MT (Основной текст)"/>
                        </a:rPr>
                        <a:t>7.25</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dirty="0">
                          <a:effectLst/>
                          <a:latin typeface="Gill Sans MT (Основной текст)"/>
                        </a:rPr>
                        <a:t>S</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extLst>
                  <a:ext uri="{0D108BD9-81ED-4DB2-BD59-A6C34878D82A}">
                    <a16:rowId xmlns:a16="http://schemas.microsoft.com/office/drawing/2014/main" val="2721314256"/>
                  </a:ext>
                </a:extLst>
              </a:tr>
              <a:tr h="486054">
                <a:tc>
                  <a:txBody>
                    <a:bodyPr/>
                    <a:lstStyle/>
                    <a:p>
                      <a:pPr indent="151130" algn="l" fontAlgn="auto" hangingPunct="1">
                        <a:lnSpc>
                          <a:spcPts val="1200"/>
                        </a:lnSpc>
                      </a:pPr>
                      <a:r>
                        <a:rPr lang="en-US" sz="1600" dirty="0">
                          <a:effectLst/>
                          <a:latin typeface="Gill Sans MT (Основной текст)"/>
                        </a:rPr>
                        <a:t>2</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err="1">
                          <a:effectLst/>
                          <a:latin typeface="Gill Sans MT (Основной текст)"/>
                        </a:rPr>
                        <a:t>Cumings</a:t>
                      </a:r>
                      <a:r>
                        <a:rPr lang="en-US" sz="1600" dirty="0">
                          <a:effectLst/>
                          <a:latin typeface="Gill Sans MT (Основной текст)"/>
                        </a:rPr>
                        <a:t>, Mrs. John  </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F</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r>
                        <a:rPr lang="en-US" sz="1600">
                          <a:effectLst/>
                          <a:latin typeface="Gill Sans MT (Основной текст)"/>
                        </a:rPr>
                        <a:t>38</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71.28</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dirty="0">
                          <a:effectLst/>
                          <a:latin typeface="Gill Sans MT (Основной текст)"/>
                        </a:rPr>
                        <a:t>C</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extLst>
                  <a:ext uri="{0D108BD9-81ED-4DB2-BD59-A6C34878D82A}">
                    <a16:rowId xmlns:a16="http://schemas.microsoft.com/office/drawing/2014/main" val="913281254"/>
                  </a:ext>
                </a:extLst>
              </a:tr>
              <a:tr h="486054">
                <a:tc>
                  <a:txBody>
                    <a:bodyPr/>
                    <a:lstStyle/>
                    <a:p>
                      <a:pPr indent="151130" algn="l" fontAlgn="auto" hangingPunct="1">
                        <a:lnSpc>
                          <a:spcPts val="1200"/>
                        </a:lnSpc>
                      </a:pPr>
                      <a:r>
                        <a:rPr lang="en-US" sz="1600" dirty="0">
                          <a:effectLst/>
                          <a:latin typeface="Gill Sans MT (Основной текст)"/>
                        </a:rPr>
                        <a:t>3</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3</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Heikkinen, Miss. Lai</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F</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r>
                        <a:rPr lang="en-US" sz="1600">
                          <a:effectLst/>
                          <a:latin typeface="Gill Sans MT (Основной текст)"/>
                        </a:rPr>
                        <a:t>26</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ru-RU" sz="1600">
                          <a:effectLst/>
                          <a:latin typeface="Gill Sans MT (Основной текст)"/>
                        </a:rPr>
                        <a:t> </a:t>
                      </a:r>
                      <a:r>
                        <a:rPr lang="en-US" sz="1600">
                          <a:effectLst/>
                          <a:latin typeface="Gill Sans MT (Основной текст)"/>
                        </a:rPr>
                        <a:t>7.92</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dirty="0">
                          <a:effectLst/>
                          <a:latin typeface="Gill Sans MT (Основной текст)"/>
                        </a:rPr>
                        <a:t>S</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extLst>
                  <a:ext uri="{0D108BD9-81ED-4DB2-BD59-A6C34878D82A}">
                    <a16:rowId xmlns:a16="http://schemas.microsoft.com/office/drawing/2014/main" val="1303499664"/>
                  </a:ext>
                </a:extLst>
              </a:tr>
              <a:tr h="486054">
                <a:tc>
                  <a:txBody>
                    <a:bodyPr/>
                    <a:lstStyle/>
                    <a:p>
                      <a:pPr indent="151130" algn="l" fontAlgn="auto" hangingPunct="1">
                        <a:lnSpc>
                          <a:spcPts val="1200"/>
                        </a:lnSpc>
                      </a:pPr>
                      <a:r>
                        <a:rPr lang="en-US" sz="1600" dirty="0">
                          <a:effectLst/>
                          <a:latin typeface="Gill Sans MT (Основной текст)"/>
                        </a:rPr>
                        <a:t>4</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err="1">
                          <a:effectLst/>
                          <a:latin typeface="Gill Sans MT (Основной текст)"/>
                        </a:rPr>
                        <a:t>Futrelle</a:t>
                      </a:r>
                      <a:r>
                        <a:rPr lang="en-US" sz="1600" dirty="0">
                          <a:effectLst/>
                          <a:latin typeface="Gill Sans MT (Основной текст)"/>
                        </a:rPr>
                        <a:t>, Mrs. Jacques  </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F</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r>
                        <a:rPr lang="en-US" sz="1600">
                          <a:effectLst/>
                          <a:latin typeface="Gill Sans MT (Основной текст)"/>
                        </a:rPr>
                        <a:t>35</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53.1</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dirty="0">
                          <a:effectLst/>
                          <a:latin typeface="Gill Sans MT (Основной текст)"/>
                        </a:rPr>
                        <a:t>S</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extLst>
                  <a:ext uri="{0D108BD9-81ED-4DB2-BD59-A6C34878D82A}">
                    <a16:rowId xmlns:a16="http://schemas.microsoft.com/office/drawing/2014/main" val="2368227458"/>
                  </a:ext>
                </a:extLst>
              </a:tr>
              <a:tr h="486054">
                <a:tc>
                  <a:txBody>
                    <a:bodyPr/>
                    <a:lstStyle/>
                    <a:p>
                      <a:pPr indent="151130" algn="l" fontAlgn="auto" hangingPunct="1">
                        <a:lnSpc>
                          <a:spcPts val="1200"/>
                        </a:lnSpc>
                      </a:pPr>
                      <a:r>
                        <a:rPr lang="en-US" sz="1600" dirty="0">
                          <a:effectLst/>
                          <a:latin typeface="Gill Sans MT (Основной текст)"/>
                        </a:rPr>
                        <a:t>5</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3</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Allen, Mr. William </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ru-RU" sz="1600" dirty="0">
                          <a:effectLst/>
                          <a:latin typeface="Gill Sans MT (Основной текст)"/>
                        </a:rPr>
                        <a:t>М</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r>
                        <a:rPr lang="en-US" sz="1600">
                          <a:effectLst/>
                          <a:latin typeface="Gill Sans MT (Основной текст)"/>
                        </a:rPr>
                        <a:t>35</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ru-RU" sz="1600">
                          <a:effectLst/>
                          <a:latin typeface="Gill Sans MT (Основной текст)"/>
                        </a:rPr>
                        <a:t> </a:t>
                      </a:r>
                      <a:r>
                        <a:rPr lang="en-US" sz="1600">
                          <a:effectLst/>
                          <a:latin typeface="Gill Sans MT (Основной текст)"/>
                        </a:rPr>
                        <a:t>8.05</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dirty="0">
                          <a:effectLst/>
                          <a:latin typeface="Gill Sans MT (Основной текст)"/>
                        </a:rPr>
                        <a:t>S</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extLst>
                  <a:ext uri="{0D108BD9-81ED-4DB2-BD59-A6C34878D82A}">
                    <a16:rowId xmlns:a16="http://schemas.microsoft.com/office/drawing/2014/main" val="555890362"/>
                  </a:ext>
                </a:extLst>
              </a:tr>
              <a:tr h="486054">
                <a:tc>
                  <a:txBody>
                    <a:bodyPr/>
                    <a:lstStyle/>
                    <a:p>
                      <a:pPr indent="151130" algn="l" fontAlgn="auto" hangingPunct="1">
                        <a:lnSpc>
                          <a:spcPts val="1200"/>
                        </a:lnSpc>
                      </a:pPr>
                      <a:r>
                        <a:rPr lang="en-US" sz="1600" dirty="0">
                          <a:effectLst/>
                          <a:latin typeface="Gill Sans MT (Основной текст)"/>
                        </a:rPr>
                        <a:t>6</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3</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en-US" sz="1600" dirty="0">
                          <a:effectLst/>
                          <a:latin typeface="Gill Sans MT (Основной текст)"/>
                        </a:rPr>
                        <a:t>Moran, Mr. James</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endParaRPr lang="en-US" sz="1600" dirty="0">
                        <a:effectLst/>
                        <a:latin typeface="Gill Sans MT (Основной текст)"/>
                      </a:endParaRPr>
                    </a:p>
                    <a:p>
                      <a:pPr indent="151130" algn="l" fontAlgn="auto" hangingPunct="1">
                        <a:lnSpc>
                          <a:spcPts val="1200"/>
                        </a:lnSpc>
                      </a:pPr>
                      <a:r>
                        <a:rPr lang="ru-RU" sz="1600" dirty="0">
                          <a:effectLst/>
                          <a:latin typeface="Gill Sans MT (Основной текст)"/>
                        </a:rPr>
                        <a:t>М</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tc>
                <a:tc>
                  <a:txBody>
                    <a:bodyPr/>
                    <a:lstStyle/>
                    <a:p>
                      <a:pPr indent="151130" algn="l" fontAlgn="auto" hangingPunct="1">
                        <a:lnSpc>
                          <a:spcPts val="1200"/>
                        </a:lnSpc>
                      </a:pPr>
                      <a:r>
                        <a:rPr lang="ru-RU" sz="1600">
                          <a:effectLst/>
                          <a:latin typeface="Gill Sans MT (Основной текст)"/>
                        </a:rPr>
                        <a:t> </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a:effectLst/>
                          <a:latin typeface="Gill Sans MT (Основной текст)"/>
                        </a:rPr>
                        <a:t>0</a:t>
                      </a:r>
                      <a:endParaRPr lang="ru-RU" sz="160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ru-RU" sz="1600" dirty="0">
                          <a:effectLst/>
                          <a:latin typeface="Gill Sans MT (Основной текст)"/>
                        </a:rPr>
                        <a:t> </a:t>
                      </a:r>
                      <a:r>
                        <a:rPr lang="en-US" sz="1600" dirty="0">
                          <a:effectLst/>
                          <a:latin typeface="Gill Sans MT (Основной текст)"/>
                        </a:rPr>
                        <a:t>8.4</a:t>
                      </a:r>
                      <a:r>
                        <a:rPr lang="ru-RU" sz="1600" dirty="0">
                          <a:effectLst/>
                          <a:latin typeface="Gill Sans MT (Основной текст)"/>
                        </a:rPr>
                        <a:t>6</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dirty="0">
                          <a:effectLst/>
                          <a:latin typeface="Gill Sans MT (Основной текст)"/>
                        </a:rPr>
                        <a:t>Q</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extLst>
                  <a:ext uri="{0D108BD9-81ED-4DB2-BD59-A6C34878D82A}">
                    <a16:rowId xmlns:a16="http://schemas.microsoft.com/office/drawing/2014/main" val="1482463656"/>
                  </a:ext>
                </a:extLst>
              </a:tr>
              <a:tr h="486054">
                <a:tc>
                  <a:txBody>
                    <a:bodyPr/>
                    <a:lstStyle/>
                    <a:p>
                      <a:pPr indent="151130" algn="l" fontAlgn="auto" hangingPunct="1">
                        <a:lnSpc>
                          <a:spcPts val="1200"/>
                        </a:lnSpc>
                      </a:pPr>
                      <a:r>
                        <a:rPr lang="en-US" sz="1600" dirty="0">
                          <a:effectLst/>
                          <a:latin typeface="Gill Sans MT (Основной текст)"/>
                        </a:rPr>
                        <a:t>7</a:t>
                      </a:r>
                      <a:endParaRPr lang="ru-RU" sz="1600" dirty="0">
                        <a:effectLst/>
                        <a:latin typeface="Gill Sans MT (Основной текст)"/>
                        <a:ea typeface="Times New Roman" panose="02020603050405020304" pitchFamily="18" charset="0"/>
                        <a:cs typeface="Times New Roman" panose="02020603050405020304" pitchFamily="18" charset="0"/>
                      </a:endParaRPr>
                    </a:p>
                  </a:txBody>
                  <a:tcPr marL="82982" marR="82982" marT="0" marB="0" anchor="b"/>
                </a:tc>
                <a:tc>
                  <a:txBody>
                    <a:bodyPr/>
                    <a:lstStyle/>
                    <a:p>
                      <a:pPr indent="151130" algn="l" fontAlgn="auto" hangingPunct="1">
                        <a:lnSpc>
                          <a:spcPts val="1200"/>
                        </a:lnSpc>
                      </a:pPr>
                      <a:r>
                        <a:rPr lang="en-US" sz="1600" dirty="0">
                          <a:solidFill>
                            <a:srgbClr val="000000"/>
                          </a:solidFill>
                          <a:effectLst/>
                          <a:latin typeface="Gill Sans MT (Основной текст)"/>
                          <a:ea typeface="Times New Roman" panose="02020603050405020304" pitchFamily="18" charset="0"/>
                          <a:cs typeface="Times New Roman" panose="02020603050405020304" pitchFamily="18" charset="0"/>
                        </a:rPr>
                        <a:t>1</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nchor="b"/>
                </a:tc>
                <a:tc>
                  <a:txBody>
                    <a:bodyPr/>
                    <a:lstStyle/>
                    <a:p>
                      <a:pPr indent="151130" algn="l" fontAlgn="auto" hangingPunct="1">
                        <a:lnSpc>
                          <a:spcPts val="1200"/>
                        </a:lnSpc>
                      </a:pPr>
                      <a:r>
                        <a:rPr lang="en-US" sz="1600" dirty="0">
                          <a:solidFill>
                            <a:srgbClr val="000000"/>
                          </a:solidFill>
                          <a:effectLst/>
                          <a:latin typeface="Gill Sans MT (Основной текст)"/>
                          <a:ea typeface="Times New Roman" panose="02020603050405020304" pitchFamily="18" charset="0"/>
                          <a:cs typeface="Times New Roman" panose="02020603050405020304" pitchFamily="18" charset="0"/>
                        </a:rPr>
                        <a:t>3</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nchor="b"/>
                </a:tc>
                <a:tc>
                  <a:txBody>
                    <a:bodyPr/>
                    <a:lstStyle/>
                    <a:p>
                      <a:pPr indent="151130" algn="l" fontAlgn="auto" hangingPunct="1">
                        <a:lnSpc>
                          <a:spcPts val="1200"/>
                        </a:lnSpc>
                      </a:pPr>
                      <a:endParaRPr lang="en-US" sz="1600" dirty="0">
                        <a:effectLst/>
                        <a:latin typeface="Gill Sans MT (Основной текст)"/>
                        <a:ea typeface="Times New Roman" panose="02020603050405020304" pitchFamily="18" charset="0"/>
                        <a:cs typeface="Times New Roman" panose="02020603050405020304" pitchFamily="18" charset="0"/>
                      </a:endParaRPr>
                    </a:p>
                    <a:p>
                      <a:pPr indent="151130" algn="l" fontAlgn="auto" hangingPunct="1">
                        <a:lnSpc>
                          <a:spcPts val="1200"/>
                        </a:lnSpc>
                      </a:pPr>
                      <a:endParaRPr lang="en-US" sz="1600" dirty="0">
                        <a:effectLst/>
                        <a:latin typeface="Gill Sans MT (Основной текст)"/>
                        <a:ea typeface="Times New Roman" panose="02020603050405020304" pitchFamily="18" charset="0"/>
                        <a:cs typeface="Times New Roman" panose="02020603050405020304" pitchFamily="18" charset="0"/>
                      </a:endParaRPr>
                    </a:p>
                    <a:p>
                      <a:pPr indent="151130" algn="l" fontAlgn="auto" hangingPunct="1">
                        <a:lnSpc>
                          <a:spcPts val="1200"/>
                        </a:lnSpc>
                      </a:pPr>
                      <a:r>
                        <a:rPr lang="en-US" sz="1600" dirty="0">
                          <a:effectLst/>
                          <a:latin typeface="Gill Sans MT (Основной текст)"/>
                          <a:ea typeface="Times New Roman" panose="02020603050405020304" pitchFamily="18" charset="0"/>
                          <a:cs typeface="Times New Roman" panose="02020603050405020304" pitchFamily="18" charset="0"/>
                        </a:rPr>
                        <a:t>Johnson, Mrs. Oscar  </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tc>
                <a:tc>
                  <a:txBody>
                    <a:bodyPr/>
                    <a:lstStyle/>
                    <a:p>
                      <a:pPr indent="151130" algn="l" fontAlgn="auto" hangingPunct="1">
                        <a:lnSpc>
                          <a:spcPts val="1200"/>
                        </a:lnSpc>
                      </a:pPr>
                      <a:endParaRPr lang="en-US" sz="1600" dirty="0">
                        <a:effectLst/>
                        <a:latin typeface="Gill Sans MT (Основной текст)"/>
                        <a:ea typeface="Times New Roman" panose="02020603050405020304" pitchFamily="18" charset="0"/>
                        <a:cs typeface="Times New Roman" panose="02020603050405020304" pitchFamily="18" charset="0"/>
                      </a:endParaRPr>
                    </a:p>
                    <a:p>
                      <a:pPr indent="151130" algn="l" fontAlgn="auto" hangingPunct="1">
                        <a:lnSpc>
                          <a:spcPts val="1200"/>
                        </a:lnSpc>
                      </a:pPr>
                      <a:endParaRPr lang="en-US" sz="1600" dirty="0">
                        <a:effectLst/>
                        <a:latin typeface="Gill Sans MT (Основной текст)"/>
                        <a:ea typeface="Times New Roman" panose="02020603050405020304" pitchFamily="18" charset="0"/>
                        <a:cs typeface="Times New Roman" panose="02020603050405020304" pitchFamily="18" charset="0"/>
                      </a:endParaRPr>
                    </a:p>
                    <a:p>
                      <a:pPr indent="151130" algn="l" fontAlgn="auto" hangingPunct="1">
                        <a:lnSpc>
                          <a:spcPts val="1200"/>
                        </a:lnSpc>
                      </a:pPr>
                      <a:r>
                        <a:rPr lang="en-US" sz="1600" dirty="0">
                          <a:effectLst/>
                          <a:latin typeface="Gill Sans MT (Основной текст)"/>
                          <a:ea typeface="Times New Roman" panose="02020603050405020304" pitchFamily="18" charset="0"/>
                          <a:cs typeface="Times New Roman" panose="02020603050405020304" pitchFamily="18" charset="0"/>
                        </a:rPr>
                        <a:t>F</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tc>
                <a:tc>
                  <a:txBody>
                    <a:bodyPr/>
                    <a:lstStyle/>
                    <a:p>
                      <a:pPr indent="151130" algn="l" fontAlgn="auto" hangingPunct="1">
                        <a:lnSpc>
                          <a:spcPts val="1200"/>
                        </a:lnSpc>
                      </a:pPr>
                      <a:r>
                        <a:rPr lang="en-US" sz="1600" dirty="0">
                          <a:solidFill>
                            <a:srgbClr val="000000"/>
                          </a:solidFill>
                          <a:effectLst/>
                          <a:latin typeface="Gill Sans MT (Основной текст)"/>
                          <a:ea typeface="Times New Roman" panose="02020603050405020304" pitchFamily="18" charset="0"/>
                          <a:cs typeface="Times New Roman" panose="02020603050405020304" pitchFamily="18" charset="0"/>
                        </a:rPr>
                        <a:t>27</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nchor="b"/>
                </a:tc>
                <a:tc>
                  <a:txBody>
                    <a:bodyPr/>
                    <a:lstStyle/>
                    <a:p>
                      <a:pPr indent="151130" algn="l" fontAlgn="auto" hangingPunct="1">
                        <a:lnSpc>
                          <a:spcPts val="1200"/>
                        </a:lnSpc>
                      </a:pPr>
                      <a:r>
                        <a:rPr lang="en-US" sz="1600" dirty="0">
                          <a:solidFill>
                            <a:srgbClr val="000000"/>
                          </a:solidFill>
                          <a:effectLst/>
                          <a:latin typeface="Gill Sans MT (Основной текст)"/>
                          <a:ea typeface="Times New Roman" panose="02020603050405020304" pitchFamily="18" charset="0"/>
                          <a:cs typeface="Times New Roman" panose="02020603050405020304" pitchFamily="18" charset="0"/>
                        </a:rPr>
                        <a:t>0</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nchor="b"/>
                </a:tc>
                <a:tc>
                  <a:txBody>
                    <a:bodyPr/>
                    <a:lstStyle/>
                    <a:p>
                      <a:pPr indent="151130" algn="l" fontAlgn="auto" hangingPunct="1">
                        <a:lnSpc>
                          <a:spcPts val="1200"/>
                        </a:lnSpc>
                      </a:pPr>
                      <a:r>
                        <a:rPr lang="en-US" sz="1600" dirty="0">
                          <a:solidFill>
                            <a:srgbClr val="000000"/>
                          </a:solidFill>
                          <a:effectLst/>
                          <a:latin typeface="Gill Sans MT (Основной текст)"/>
                          <a:ea typeface="Times New Roman" panose="02020603050405020304" pitchFamily="18" charset="0"/>
                          <a:cs typeface="Times New Roman" panose="02020603050405020304" pitchFamily="18" charset="0"/>
                        </a:rPr>
                        <a:t>2</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nchor="b"/>
                </a:tc>
                <a:tc>
                  <a:txBody>
                    <a:bodyPr/>
                    <a:lstStyle/>
                    <a:p>
                      <a:pPr indent="151130" algn="l" fontAlgn="auto" hangingPunct="1">
                        <a:lnSpc>
                          <a:spcPts val="1200"/>
                        </a:lnSpc>
                      </a:pPr>
                      <a:r>
                        <a:rPr lang="en-US" sz="1600" dirty="0">
                          <a:solidFill>
                            <a:srgbClr val="000000"/>
                          </a:solidFill>
                          <a:effectLst/>
                          <a:latin typeface="Gill Sans MT (Основной текст)"/>
                          <a:ea typeface="Times New Roman" panose="02020603050405020304" pitchFamily="18" charset="0"/>
                          <a:cs typeface="Times New Roman" panose="02020603050405020304" pitchFamily="18" charset="0"/>
                        </a:rPr>
                        <a:t>11.13</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nchor="b"/>
                </a:tc>
                <a:tc>
                  <a:txBody>
                    <a:bodyPr/>
                    <a:lstStyle/>
                    <a:p>
                      <a:pPr indent="151130" algn="l" fontAlgn="auto" hangingPunct="1">
                        <a:lnSpc>
                          <a:spcPts val="1200"/>
                        </a:lnSpc>
                      </a:pPr>
                      <a:r>
                        <a:rPr lang="en-US" sz="1600" dirty="0">
                          <a:solidFill>
                            <a:srgbClr val="000000"/>
                          </a:solidFill>
                          <a:effectLst/>
                          <a:latin typeface="Gill Sans MT (Основной текст)"/>
                          <a:ea typeface="MS Mincho" panose="02020609040205080304" pitchFamily="49" charset="-128"/>
                          <a:cs typeface="Times New Roman" panose="02020603050405020304" pitchFamily="18" charset="0"/>
                        </a:rPr>
                        <a:t>S</a:t>
                      </a:r>
                      <a:endParaRPr lang="ru-RU" sz="1600" dirty="0">
                        <a:effectLst/>
                        <a:latin typeface="Gill Sans MT (Основной текст)"/>
                        <a:ea typeface="MS Mincho" panose="02020609040205080304" pitchFamily="49" charset="-128"/>
                        <a:cs typeface="Times New Roman" panose="02020603050405020304" pitchFamily="18" charset="0"/>
                      </a:endParaRPr>
                    </a:p>
                  </a:txBody>
                  <a:tcPr marL="68580" marR="68580" marT="0" marB="0" anchor="b"/>
                </a:tc>
                <a:extLst>
                  <a:ext uri="{0D108BD9-81ED-4DB2-BD59-A6C34878D82A}">
                    <a16:rowId xmlns:a16="http://schemas.microsoft.com/office/drawing/2014/main" val="1806370611"/>
                  </a:ext>
                </a:extLst>
              </a:tr>
            </a:tbl>
          </a:graphicData>
        </a:graphic>
      </p:graphicFrame>
      <p:sp>
        <p:nvSpPr>
          <p:cNvPr id="4" name="Нижний колонтитул 3">
            <a:extLst>
              <a:ext uri="{FF2B5EF4-FFF2-40B4-BE49-F238E27FC236}">
                <a16:creationId xmlns:a16="http://schemas.microsoft.com/office/drawing/2014/main" id="{E64800E9-6DCF-498D-9FA5-09EA3357EE7D}"/>
              </a:ext>
            </a:extLst>
          </p:cNvPr>
          <p:cNvSpPr>
            <a:spLocks noGrp="1"/>
          </p:cNvSpPr>
          <p:nvPr>
            <p:ph type="ftr" sz="quarter" idx="11"/>
          </p:nvPr>
        </p:nvSpPr>
        <p:spPr/>
        <p:txBody>
          <a:bodyPr/>
          <a:lstStyle/>
          <a:p>
            <a:r>
              <a:rPr lang="en-US"/>
              <a:t>CODA BSc 2024 Boris Mirkin</a:t>
            </a:r>
            <a:endParaRPr lang="ru-RU"/>
          </a:p>
        </p:txBody>
      </p:sp>
      <p:sp>
        <p:nvSpPr>
          <p:cNvPr id="5" name="Номер слайда 4">
            <a:extLst>
              <a:ext uri="{FF2B5EF4-FFF2-40B4-BE49-F238E27FC236}">
                <a16:creationId xmlns:a16="http://schemas.microsoft.com/office/drawing/2014/main" id="{AF649EE9-1388-4E1F-8245-6F6F76313850}"/>
              </a:ext>
            </a:extLst>
          </p:cNvPr>
          <p:cNvSpPr>
            <a:spLocks noGrp="1"/>
          </p:cNvSpPr>
          <p:nvPr>
            <p:ph type="sldNum" sz="quarter" idx="12"/>
          </p:nvPr>
        </p:nvSpPr>
        <p:spPr/>
        <p:txBody>
          <a:bodyPr/>
          <a:lstStyle/>
          <a:p>
            <a:fld id="{DBB9C88E-D4C8-48E3-897A-F48C54F7B8B8}" type="slidenum">
              <a:rPr lang="ru-RU" smtClean="0"/>
              <a:t>23</a:t>
            </a:fld>
            <a:endParaRPr lang="ru-RU"/>
          </a:p>
        </p:txBody>
      </p:sp>
      <p:sp>
        <p:nvSpPr>
          <p:cNvPr id="3" name="TextBox 2">
            <a:extLst>
              <a:ext uri="{FF2B5EF4-FFF2-40B4-BE49-F238E27FC236}">
                <a16:creationId xmlns:a16="http://schemas.microsoft.com/office/drawing/2014/main" id="{878469B2-AC73-32BC-66E7-9879FDEA8EBB}"/>
              </a:ext>
            </a:extLst>
          </p:cNvPr>
          <p:cNvSpPr txBox="1"/>
          <p:nvPr/>
        </p:nvSpPr>
        <p:spPr>
          <a:xfrm>
            <a:off x="963835" y="0"/>
            <a:ext cx="7705764" cy="646331"/>
          </a:xfrm>
          <a:prstGeom prst="rect">
            <a:avLst/>
          </a:prstGeom>
          <a:noFill/>
        </p:spPr>
        <p:txBody>
          <a:bodyPr wrap="none" rtlCol="0">
            <a:spAutoFit/>
          </a:bodyPr>
          <a:lstStyle/>
          <a:p>
            <a:r>
              <a:rPr lang="en-US" sz="3600" dirty="0"/>
              <a:t>Developing data table from a data set, 5 </a:t>
            </a:r>
            <a:endParaRPr lang="ru-RU" sz="3600" dirty="0"/>
          </a:p>
        </p:txBody>
      </p:sp>
    </p:spTree>
    <p:extLst>
      <p:ext uri="{BB962C8B-B14F-4D97-AF65-F5344CB8AC3E}">
        <p14:creationId xmlns:p14="http://schemas.microsoft.com/office/powerpoint/2010/main" val="687958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6CF96D-D537-442A-A6ED-2627EDBA5DFA}"/>
              </a:ext>
            </a:extLst>
          </p:cNvPr>
          <p:cNvSpPr>
            <a:spLocks noGrp="1"/>
          </p:cNvSpPr>
          <p:nvPr>
            <p:ph type="title"/>
          </p:nvPr>
        </p:nvSpPr>
        <p:spPr>
          <a:xfrm>
            <a:off x="210313" y="782170"/>
            <a:ext cx="9036496" cy="1780154"/>
          </a:xfrm>
        </p:spPr>
        <p:txBody>
          <a:bodyPr>
            <a:normAutofit fontScale="90000"/>
          </a:bodyPr>
          <a:lstStyle/>
          <a:p>
            <a:pPr indent="151130"/>
            <a:br>
              <a:rPr lang="en-US" altLang="ru-RU"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altLang="ru-RU" sz="2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Remove</a:t>
            </a:r>
            <a:r>
              <a:rPr lang="en-US" altLang="ru-RU"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“Name”</a:t>
            </a:r>
            <a:br>
              <a:rPr lang="en-US" altLang="ru-RU"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altLang="ru-RU"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ru-RU" sz="2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Add </a:t>
            </a:r>
            <a:r>
              <a:rPr lang="en-US" altLang="ru-RU"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together Family</a:t>
            </a:r>
            <a:r>
              <a:rPr lang="ru-RU" altLang="ru-RU"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ru-RU"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ru-RU" altLang="ru-RU"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ru-RU" sz="2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SS+PCh</a:t>
            </a:r>
            <a:br>
              <a:rPr lang="en-US" altLang="ru-RU"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altLang="ru-RU"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ru-RU" sz="2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Unify</a:t>
            </a:r>
            <a:r>
              <a:rPr lang="en-US" altLang="ru-RU"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“Price”</a:t>
            </a:r>
            <a:br>
              <a:rPr lang="en-US" altLang="ru-RU"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altLang="ru-RU"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ru-RU" sz="2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Envelop</a:t>
            </a:r>
            <a:r>
              <a:rPr lang="en-US" altLang="ru-RU" sz="2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“Sex” and “At” in dummy columns corresponding to categories</a:t>
            </a:r>
            <a:br>
              <a:rPr kumimoji="0" lang="en-US" altLang="ru-RU" sz="1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ru-RU"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Нижний колонтитул 3">
            <a:extLst>
              <a:ext uri="{FF2B5EF4-FFF2-40B4-BE49-F238E27FC236}">
                <a16:creationId xmlns:a16="http://schemas.microsoft.com/office/drawing/2014/main" id="{E64800E9-6DCF-498D-9FA5-09EA3357EE7D}"/>
              </a:ext>
            </a:extLst>
          </p:cNvPr>
          <p:cNvSpPr>
            <a:spLocks noGrp="1"/>
          </p:cNvSpPr>
          <p:nvPr>
            <p:ph type="ftr" sz="quarter" idx="11"/>
          </p:nvPr>
        </p:nvSpPr>
        <p:spPr/>
        <p:txBody>
          <a:bodyPr/>
          <a:lstStyle/>
          <a:p>
            <a:r>
              <a:rPr lang="en-US"/>
              <a:t>CODA BSc 2024 Boris Mirkin</a:t>
            </a:r>
            <a:endParaRPr lang="ru-RU"/>
          </a:p>
        </p:txBody>
      </p:sp>
      <p:sp>
        <p:nvSpPr>
          <p:cNvPr id="5" name="Номер слайда 4">
            <a:extLst>
              <a:ext uri="{FF2B5EF4-FFF2-40B4-BE49-F238E27FC236}">
                <a16:creationId xmlns:a16="http://schemas.microsoft.com/office/drawing/2014/main" id="{AF649EE9-1388-4E1F-8245-6F6F76313850}"/>
              </a:ext>
            </a:extLst>
          </p:cNvPr>
          <p:cNvSpPr>
            <a:spLocks noGrp="1"/>
          </p:cNvSpPr>
          <p:nvPr>
            <p:ph type="sldNum" sz="quarter" idx="12"/>
          </p:nvPr>
        </p:nvSpPr>
        <p:spPr/>
        <p:txBody>
          <a:bodyPr/>
          <a:lstStyle/>
          <a:p>
            <a:fld id="{DBB9C88E-D4C8-48E3-897A-F48C54F7B8B8}" type="slidenum">
              <a:rPr lang="ru-RU" smtClean="0"/>
              <a:t>24</a:t>
            </a:fld>
            <a:endParaRPr lang="ru-RU"/>
          </a:p>
        </p:txBody>
      </p:sp>
      <p:sp>
        <p:nvSpPr>
          <p:cNvPr id="3" name="TextBox 2">
            <a:extLst>
              <a:ext uri="{FF2B5EF4-FFF2-40B4-BE49-F238E27FC236}">
                <a16:creationId xmlns:a16="http://schemas.microsoft.com/office/drawing/2014/main" id="{878469B2-AC73-32BC-66E7-9879FDEA8EBB}"/>
              </a:ext>
            </a:extLst>
          </p:cNvPr>
          <p:cNvSpPr txBox="1"/>
          <p:nvPr/>
        </p:nvSpPr>
        <p:spPr>
          <a:xfrm>
            <a:off x="0" y="0"/>
            <a:ext cx="8669599" cy="584775"/>
          </a:xfrm>
          <a:prstGeom prst="rect">
            <a:avLst/>
          </a:prstGeom>
          <a:noFill/>
        </p:spPr>
        <p:txBody>
          <a:bodyPr wrap="square" rtlCol="0">
            <a:spAutoFit/>
          </a:bodyPr>
          <a:lstStyle/>
          <a:p>
            <a:r>
              <a:rPr lang="en-US" sz="3200" dirty="0"/>
              <a:t>Developing and quantifying data table from data, </a:t>
            </a:r>
            <a:r>
              <a:rPr lang="ru-RU" sz="3200" dirty="0"/>
              <a:t>6</a:t>
            </a:r>
            <a:r>
              <a:rPr lang="en-US" sz="3200" dirty="0"/>
              <a:t> </a:t>
            </a:r>
            <a:endParaRPr lang="ru-RU" sz="3200" dirty="0"/>
          </a:p>
        </p:txBody>
      </p:sp>
      <p:graphicFrame>
        <p:nvGraphicFramePr>
          <p:cNvPr id="10" name="Объект 9">
            <a:extLst>
              <a:ext uri="{FF2B5EF4-FFF2-40B4-BE49-F238E27FC236}">
                <a16:creationId xmlns:a16="http://schemas.microsoft.com/office/drawing/2014/main" id="{F081F68E-AAAA-B3DC-7D77-198F7320745D}"/>
              </a:ext>
            </a:extLst>
          </p:cNvPr>
          <p:cNvGraphicFramePr>
            <a:graphicFrameLocks noGrp="1"/>
          </p:cNvGraphicFramePr>
          <p:nvPr>
            <p:ph idx="1"/>
          </p:nvPr>
        </p:nvGraphicFramePr>
        <p:xfrm>
          <a:off x="210313" y="2721958"/>
          <a:ext cx="7602048" cy="3299327"/>
        </p:xfrm>
        <a:graphic>
          <a:graphicData uri="http://schemas.openxmlformats.org/drawingml/2006/table">
            <a:tbl>
              <a:tblPr firstRow="1" firstCol="1" bandRow="1">
                <a:tableStyleId>{5C22544A-7EE6-4342-B048-85BDC9FD1C3A}</a:tableStyleId>
              </a:tblPr>
              <a:tblGrid>
                <a:gridCol w="404217">
                  <a:extLst>
                    <a:ext uri="{9D8B030D-6E8A-4147-A177-3AD203B41FA5}">
                      <a16:colId xmlns:a16="http://schemas.microsoft.com/office/drawing/2014/main" val="3891485055"/>
                    </a:ext>
                  </a:extLst>
                </a:gridCol>
                <a:gridCol w="962773">
                  <a:extLst>
                    <a:ext uri="{9D8B030D-6E8A-4147-A177-3AD203B41FA5}">
                      <a16:colId xmlns:a16="http://schemas.microsoft.com/office/drawing/2014/main" val="2591157083"/>
                    </a:ext>
                  </a:extLst>
                </a:gridCol>
                <a:gridCol w="611838">
                  <a:extLst>
                    <a:ext uri="{9D8B030D-6E8A-4147-A177-3AD203B41FA5}">
                      <a16:colId xmlns:a16="http://schemas.microsoft.com/office/drawing/2014/main" val="991674985"/>
                    </a:ext>
                  </a:extLst>
                </a:gridCol>
                <a:gridCol w="493330">
                  <a:extLst>
                    <a:ext uri="{9D8B030D-6E8A-4147-A177-3AD203B41FA5}">
                      <a16:colId xmlns:a16="http://schemas.microsoft.com/office/drawing/2014/main" val="314346172"/>
                    </a:ext>
                  </a:extLst>
                </a:gridCol>
                <a:gridCol w="418916">
                  <a:extLst>
                    <a:ext uri="{9D8B030D-6E8A-4147-A177-3AD203B41FA5}">
                      <a16:colId xmlns:a16="http://schemas.microsoft.com/office/drawing/2014/main" val="2264463131"/>
                    </a:ext>
                  </a:extLst>
                </a:gridCol>
                <a:gridCol w="758827">
                  <a:extLst>
                    <a:ext uri="{9D8B030D-6E8A-4147-A177-3AD203B41FA5}">
                      <a16:colId xmlns:a16="http://schemas.microsoft.com/office/drawing/2014/main" val="792846241"/>
                    </a:ext>
                  </a:extLst>
                </a:gridCol>
                <a:gridCol w="644911">
                  <a:extLst>
                    <a:ext uri="{9D8B030D-6E8A-4147-A177-3AD203B41FA5}">
                      <a16:colId xmlns:a16="http://schemas.microsoft.com/office/drawing/2014/main" val="3476162842"/>
                    </a:ext>
                  </a:extLst>
                </a:gridCol>
                <a:gridCol w="553962">
                  <a:extLst>
                    <a:ext uri="{9D8B030D-6E8A-4147-A177-3AD203B41FA5}">
                      <a16:colId xmlns:a16="http://schemas.microsoft.com/office/drawing/2014/main" val="2181745212"/>
                    </a:ext>
                  </a:extLst>
                </a:gridCol>
                <a:gridCol w="768932">
                  <a:extLst>
                    <a:ext uri="{9D8B030D-6E8A-4147-A177-3AD203B41FA5}">
                      <a16:colId xmlns:a16="http://schemas.microsoft.com/office/drawing/2014/main" val="2643706521"/>
                    </a:ext>
                  </a:extLst>
                </a:gridCol>
                <a:gridCol w="992171">
                  <a:extLst>
                    <a:ext uri="{9D8B030D-6E8A-4147-A177-3AD203B41FA5}">
                      <a16:colId xmlns:a16="http://schemas.microsoft.com/office/drawing/2014/main" val="2224420046"/>
                    </a:ext>
                  </a:extLst>
                </a:gridCol>
                <a:gridCol w="992171">
                  <a:extLst>
                    <a:ext uri="{9D8B030D-6E8A-4147-A177-3AD203B41FA5}">
                      <a16:colId xmlns:a16="http://schemas.microsoft.com/office/drawing/2014/main" val="3732872515"/>
                    </a:ext>
                  </a:extLst>
                </a:gridCol>
              </a:tblGrid>
              <a:tr h="719862">
                <a:tc>
                  <a:txBody>
                    <a:bodyPr/>
                    <a:lstStyle/>
                    <a:p>
                      <a:pPr indent="151130" algn="l" fontAlgn="auto" hangingPunct="1">
                        <a:lnSpc>
                          <a:spcPts val="1200"/>
                        </a:lnSpc>
                      </a:pPr>
                      <a:endParaRPr lang="ru-RU" sz="1600" dirty="0">
                        <a:effectLst/>
                        <a:latin typeface="Arial" panose="020B0604020202020204" pitchFamily="34" charset="0"/>
                        <a:cs typeface="Arial" panose="020B0604020202020204" pitchFamily="34" charset="0"/>
                      </a:endParaRPr>
                    </a:p>
                    <a:p>
                      <a:pPr indent="151130" algn="l" fontAlgn="auto" hangingPunct="1">
                        <a:lnSpc>
                          <a:spcPts val="1200"/>
                        </a:lnSpc>
                      </a:pPr>
                      <a:endParaRPr lang="ru-RU" sz="1600" dirty="0">
                        <a:effectLst/>
                        <a:latin typeface="Arial" panose="020B0604020202020204" pitchFamily="34" charset="0"/>
                        <a:cs typeface="Arial" panose="020B0604020202020204" pitchFamily="34" charset="0"/>
                      </a:endParaRPr>
                    </a:p>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r>
                        <a:rPr lang="en-US" sz="1600" dirty="0">
                          <a:effectLst/>
                          <a:latin typeface="Arial" panose="020B0604020202020204" pitchFamily="34" charset="0"/>
                          <a:cs typeface="Arial" panose="020B0604020202020204" pitchFamily="34" charset="0"/>
                        </a:rPr>
                        <a:t>№</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indent="151130" algn="l" fontAlgn="auto" hangingPunct="1">
                        <a:lnSpc>
                          <a:spcPts val="1200"/>
                        </a:lnSpc>
                      </a:pPr>
                      <a:endParaRPr lang="ru-RU" sz="1600" dirty="0">
                        <a:effectLst/>
                        <a:latin typeface="Arial" panose="020B0604020202020204" pitchFamily="34" charset="0"/>
                        <a:cs typeface="Arial" panose="020B0604020202020204" pitchFamily="34" charset="0"/>
                      </a:endParaRPr>
                    </a:p>
                    <a:p>
                      <a:pPr indent="151130" algn="l" fontAlgn="auto" hangingPunct="1">
                        <a:lnSpc>
                          <a:spcPts val="1200"/>
                        </a:lnSpc>
                      </a:pPr>
                      <a:endParaRPr lang="ru-RU" sz="1600" dirty="0">
                        <a:effectLst/>
                        <a:latin typeface="Arial" panose="020B0604020202020204" pitchFamily="34" charset="0"/>
                        <a:cs typeface="Arial" panose="020B0604020202020204" pitchFamily="34" charset="0"/>
                      </a:endParaRPr>
                    </a:p>
                    <a:p>
                      <a:pPr indent="151130" algn="l" fontAlgn="auto" hangingPunct="1">
                        <a:lnSpc>
                          <a:spcPts val="1200"/>
                        </a:lnSpc>
                      </a:pPr>
                      <a:r>
                        <a:rPr lang="en-US" sz="1600" dirty="0" err="1">
                          <a:effectLst/>
                          <a:latin typeface="Arial" panose="020B0604020202020204" pitchFamily="34" charset="0"/>
                          <a:cs typeface="Arial" panose="020B0604020202020204" pitchFamily="34" charset="0"/>
                        </a:rPr>
                        <a:t>Surviv</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r>
                        <a:rPr lang="en-US" sz="1600" dirty="0" err="1">
                          <a:effectLst/>
                          <a:latin typeface="Arial" panose="020B0604020202020204" pitchFamily="34" charset="0"/>
                          <a:cs typeface="Arial" panose="020B0604020202020204" pitchFamily="34" charset="0"/>
                        </a:rPr>
                        <a:t>Cla</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r>
                        <a:rPr lang="en-US" sz="1600" dirty="0">
                          <a:effectLst/>
                          <a:latin typeface="Arial" panose="020B0604020202020204" pitchFamily="34" charset="0"/>
                          <a:cs typeface="Arial" panose="020B0604020202020204" pitchFamily="34" charset="0"/>
                        </a:rPr>
                        <a:t>F</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r>
                        <a:rPr lang="en-US" sz="1600" dirty="0">
                          <a:effectLst/>
                          <a:latin typeface="Arial" panose="020B0604020202020204" pitchFamily="34" charset="0"/>
                          <a:cs typeface="Arial" panose="020B0604020202020204" pitchFamily="34" charset="0"/>
                        </a:rPr>
                        <a:t>M</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r>
                        <a:rPr lang="en-US" sz="1600" dirty="0">
                          <a:effectLst/>
                          <a:latin typeface="Arial" panose="020B0604020202020204" pitchFamily="34" charset="0"/>
                          <a:cs typeface="Arial" panose="020B0604020202020204" pitchFamily="34" charset="0"/>
                        </a:rPr>
                        <a:t>Age</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r>
                        <a:rPr lang="en-US" sz="1600" dirty="0">
                          <a:effectLst/>
                          <a:latin typeface="Arial" panose="020B0604020202020204" pitchFamily="34" charset="0"/>
                          <a:cs typeface="Arial" panose="020B0604020202020204" pitchFamily="34" charset="0"/>
                        </a:rPr>
                        <a:t>Fam</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r>
                        <a:rPr lang="en-US" sz="1600" dirty="0">
                          <a:effectLst/>
                          <a:latin typeface="Arial" panose="020B0604020202020204" pitchFamily="34" charset="0"/>
                          <a:cs typeface="Arial" panose="020B0604020202020204" pitchFamily="34" charset="0"/>
                        </a:rPr>
                        <a:t>Price</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r>
                        <a:rPr lang="en-US" sz="1600" dirty="0">
                          <a:effectLst/>
                          <a:latin typeface="Arial" panose="020B0604020202020204" pitchFamily="34" charset="0"/>
                          <a:cs typeface="Arial" panose="020B0604020202020204" pitchFamily="34" charset="0"/>
                        </a:rPr>
                        <a:t>At S</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r>
                        <a:rPr lang="en-US" sz="1600" dirty="0">
                          <a:effectLst/>
                          <a:latin typeface="Arial" panose="020B0604020202020204" pitchFamily="34" charset="0"/>
                          <a:cs typeface="Arial" panose="020B0604020202020204" pitchFamily="34" charset="0"/>
                        </a:rPr>
                        <a:t>At C</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r>
                        <a:rPr lang="en-US" sz="1600" dirty="0">
                          <a:effectLst/>
                          <a:latin typeface="Arial" panose="020B0604020202020204" pitchFamily="34" charset="0"/>
                          <a:cs typeface="Arial" panose="020B0604020202020204" pitchFamily="34" charset="0"/>
                        </a:rPr>
                        <a:t>At Q</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extLst>
                  <a:ext uri="{0D108BD9-81ED-4DB2-BD59-A6C34878D82A}">
                    <a16:rowId xmlns:a16="http://schemas.microsoft.com/office/drawing/2014/main" val="1768061358"/>
                  </a:ext>
                </a:extLst>
              </a:tr>
              <a:tr h="368495">
                <a:tc>
                  <a:txBody>
                    <a:bodyPr/>
                    <a:lstStyle/>
                    <a:p>
                      <a:pPr indent="151130" algn="l" fontAlgn="auto" hangingPunct="1">
                        <a:lnSpc>
                          <a:spcPts val="1200"/>
                        </a:lnSpc>
                      </a:pPr>
                      <a:r>
                        <a:rPr lang="en-US" sz="1600" dirty="0">
                          <a:effectLst/>
                          <a:latin typeface="Arial" panose="020B0604020202020204" pitchFamily="34" charset="0"/>
                          <a:cs typeface="Arial" panose="020B0604020202020204" pitchFamily="34" charset="0"/>
                        </a:rPr>
                        <a:t>1</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r>
                        <a:rPr lang="en-US" sz="1600" dirty="0">
                          <a:effectLst/>
                          <a:latin typeface="Arial" panose="020B0604020202020204" pitchFamily="34" charset="0"/>
                          <a:cs typeface="Arial" panose="020B0604020202020204" pitchFamily="34" charset="0"/>
                        </a:rPr>
                        <a:t>0</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r>
                        <a:rPr lang="en-US" sz="1600">
                          <a:effectLst/>
                          <a:latin typeface="Arial" panose="020B0604020202020204" pitchFamily="34" charset="0"/>
                          <a:cs typeface="Arial" panose="020B0604020202020204" pitchFamily="34" charset="0"/>
                        </a:rPr>
                        <a:t>3</a:t>
                      </a:r>
                      <a:endParaRPr lang="ru-RU" sz="160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r>
                        <a:rPr lang="ru-RU" sz="1600" dirty="0">
                          <a:effectLst/>
                          <a:latin typeface="Arial" panose="020B0604020202020204" pitchFamily="34" charset="0"/>
                          <a:cs typeface="Arial" panose="020B0604020202020204" pitchFamily="34" charset="0"/>
                        </a:rPr>
                        <a:t>0</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r>
                        <a:rPr lang="ru-RU" sz="1600" dirty="0">
                          <a:effectLst/>
                          <a:latin typeface="Arial" panose="020B0604020202020204" pitchFamily="34" charset="0"/>
                          <a:cs typeface="Arial" panose="020B0604020202020204" pitchFamily="34" charset="0"/>
                        </a:rPr>
                        <a:t>1</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indent="151130" algn="l" fontAlgn="auto" hangingPunct="1">
                        <a:lnSpc>
                          <a:spcPts val="1200"/>
                        </a:lnSpc>
                      </a:pPr>
                      <a:r>
                        <a:rPr lang="en-US" sz="1600">
                          <a:effectLst/>
                          <a:latin typeface="Arial" panose="020B0604020202020204" pitchFamily="34" charset="0"/>
                          <a:cs typeface="Arial" panose="020B0604020202020204" pitchFamily="34" charset="0"/>
                        </a:rPr>
                        <a:t>22</a:t>
                      </a:r>
                      <a:endParaRPr lang="ru-RU" sz="160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r>
                        <a:rPr lang="en-US" sz="1600">
                          <a:effectLst/>
                          <a:latin typeface="Arial" panose="020B0604020202020204" pitchFamily="34" charset="0"/>
                          <a:cs typeface="Arial" panose="020B0604020202020204" pitchFamily="34" charset="0"/>
                        </a:rPr>
                        <a:t>1</a:t>
                      </a:r>
                      <a:endParaRPr lang="ru-RU" sz="160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r>
                        <a:rPr lang="ru-RU" sz="1600">
                          <a:effectLst/>
                          <a:latin typeface="Arial" panose="020B0604020202020204" pitchFamily="34" charset="0"/>
                          <a:cs typeface="Arial" panose="020B0604020202020204" pitchFamily="34" charset="0"/>
                        </a:rPr>
                        <a:t>  8</a:t>
                      </a:r>
                      <a:endParaRPr lang="ru-RU" sz="160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r>
                        <a:rPr lang="ru-RU" sz="1600" dirty="0">
                          <a:effectLst/>
                          <a:latin typeface="Arial" panose="020B0604020202020204" pitchFamily="34" charset="0"/>
                          <a:cs typeface="Arial" panose="020B0604020202020204" pitchFamily="34" charset="0"/>
                        </a:rPr>
                        <a:t>1</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indent="151130" algn="l" fontAlgn="auto" hangingPunct="1">
                        <a:lnSpc>
                          <a:spcPts val="1200"/>
                        </a:lnSpc>
                      </a:pPr>
                      <a:r>
                        <a:rPr lang="ru-RU" sz="1600">
                          <a:effectLst/>
                          <a:latin typeface="Arial" panose="020B0604020202020204" pitchFamily="34" charset="0"/>
                          <a:cs typeface="Arial" panose="020B0604020202020204" pitchFamily="34" charset="0"/>
                        </a:rPr>
                        <a:t>0</a:t>
                      </a:r>
                      <a:endParaRPr lang="ru-RU" sz="160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r>
                        <a:rPr lang="ru-RU" sz="1600" dirty="0">
                          <a:effectLst/>
                          <a:latin typeface="Arial" panose="020B0604020202020204" pitchFamily="34" charset="0"/>
                          <a:cs typeface="Arial" panose="020B0604020202020204" pitchFamily="34" charset="0"/>
                        </a:rPr>
                        <a:t>0</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extLst>
                  <a:ext uri="{0D108BD9-81ED-4DB2-BD59-A6C34878D82A}">
                    <a16:rowId xmlns:a16="http://schemas.microsoft.com/office/drawing/2014/main" val="933092246"/>
                  </a:ext>
                </a:extLst>
              </a:tr>
              <a:tr h="368495">
                <a:tc>
                  <a:txBody>
                    <a:bodyPr/>
                    <a:lstStyle/>
                    <a:p>
                      <a:pPr indent="151130" algn="l" fontAlgn="auto" hangingPunct="1">
                        <a:lnSpc>
                          <a:spcPts val="1200"/>
                        </a:lnSpc>
                      </a:pPr>
                      <a:r>
                        <a:rPr lang="en-US" sz="1600" dirty="0">
                          <a:effectLst/>
                          <a:latin typeface="Arial" panose="020B0604020202020204" pitchFamily="34" charset="0"/>
                          <a:cs typeface="Arial" panose="020B0604020202020204" pitchFamily="34" charset="0"/>
                        </a:rPr>
                        <a:t>2</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r>
                        <a:rPr lang="en-US" sz="1600">
                          <a:effectLst/>
                          <a:latin typeface="Arial" panose="020B0604020202020204" pitchFamily="34" charset="0"/>
                          <a:cs typeface="Arial" panose="020B0604020202020204" pitchFamily="34" charset="0"/>
                        </a:rPr>
                        <a:t>1</a:t>
                      </a:r>
                      <a:endParaRPr lang="ru-RU" sz="160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r>
                        <a:rPr lang="en-US" sz="1600">
                          <a:effectLst/>
                          <a:latin typeface="Arial" panose="020B0604020202020204" pitchFamily="34" charset="0"/>
                          <a:cs typeface="Arial" panose="020B0604020202020204" pitchFamily="34" charset="0"/>
                        </a:rPr>
                        <a:t>1</a:t>
                      </a:r>
                      <a:endParaRPr lang="ru-RU" sz="160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r>
                        <a:rPr lang="ru-RU" sz="1600" dirty="0">
                          <a:effectLst/>
                          <a:latin typeface="Arial" panose="020B0604020202020204" pitchFamily="34" charset="0"/>
                          <a:cs typeface="Arial" panose="020B0604020202020204" pitchFamily="34" charset="0"/>
                        </a:rPr>
                        <a:t>1</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r>
                        <a:rPr lang="ru-RU" sz="1600" dirty="0">
                          <a:effectLst/>
                          <a:latin typeface="Arial" panose="020B0604020202020204" pitchFamily="34" charset="0"/>
                          <a:cs typeface="Arial" panose="020B0604020202020204" pitchFamily="34" charset="0"/>
                        </a:rPr>
                        <a:t>0</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indent="151130" algn="l" fontAlgn="auto" hangingPunct="1">
                        <a:lnSpc>
                          <a:spcPts val="1200"/>
                        </a:lnSpc>
                      </a:pPr>
                      <a:r>
                        <a:rPr lang="en-US" sz="1600">
                          <a:effectLst/>
                          <a:latin typeface="Arial" panose="020B0604020202020204" pitchFamily="34" charset="0"/>
                          <a:cs typeface="Arial" panose="020B0604020202020204" pitchFamily="34" charset="0"/>
                        </a:rPr>
                        <a:t>38</a:t>
                      </a:r>
                      <a:endParaRPr lang="ru-RU" sz="160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r>
                        <a:rPr lang="en-US" sz="1600">
                          <a:effectLst/>
                          <a:latin typeface="Arial" panose="020B0604020202020204" pitchFamily="34" charset="0"/>
                          <a:cs typeface="Arial" panose="020B0604020202020204" pitchFamily="34" charset="0"/>
                        </a:rPr>
                        <a:t>1</a:t>
                      </a:r>
                      <a:endParaRPr lang="ru-RU" sz="160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r>
                        <a:rPr lang="ru-RU" sz="1600">
                          <a:effectLst/>
                          <a:latin typeface="Arial" panose="020B0604020202020204" pitchFamily="34" charset="0"/>
                          <a:cs typeface="Arial" panose="020B0604020202020204" pitchFamily="34" charset="0"/>
                        </a:rPr>
                        <a:t>53</a:t>
                      </a:r>
                      <a:endParaRPr lang="ru-RU" sz="160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r>
                        <a:rPr lang="ru-RU" sz="1600" dirty="0">
                          <a:effectLst/>
                          <a:latin typeface="Arial" panose="020B0604020202020204" pitchFamily="34" charset="0"/>
                          <a:cs typeface="Arial" panose="020B0604020202020204" pitchFamily="34" charset="0"/>
                        </a:rPr>
                        <a:t>0</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indent="151130" algn="l" fontAlgn="auto" hangingPunct="1">
                        <a:lnSpc>
                          <a:spcPts val="1200"/>
                        </a:lnSpc>
                      </a:pPr>
                      <a:r>
                        <a:rPr lang="ru-RU" sz="1600">
                          <a:effectLst/>
                          <a:latin typeface="Arial" panose="020B0604020202020204" pitchFamily="34" charset="0"/>
                          <a:cs typeface="Arial" panose="020B0604020202020204" pitchFamily="34" charset="0"/>
                        </a:rPr>
                        <a:t>1</a:t>
                      </a:r>
                      <a:endParaRPr lang="ru-RU" sz="160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r>
                        <a:rPr lang="ru-RU" sz="1600" dirty="0">
                          <a:effectLst/>
                          <a:latin typeface="Arial" panose="020B0604020202020204" pitchFamily="34" charset="0"/>
                          <a:cs typeface="Arial" panose="020B0604020202020204" pitchFamily="34" charset="0"/>
                        </a:rPr>
                        <a:t>0</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extLst>
                  <a:ext uri="{0D108BD9-81ED-4DB2-BD59-A6C34878D82A}">
                    <a16:rowId xmlns:a16="http://schemas.microsoft.com/office/drawing/2014/main" val="4047225176"/>
                  </a:ext>
                </a:extLst>
              </a:tr>
              <a:tr h="368495">
                <a:tc>
                  <a:txBody>
                    <a:bodyPr/>
                    <a:lstStyle/>
                    <a:p>
                      <a:pPr indent="151130" algn="l" fontAlgn="auto" hangingPunct="1">
                        <a:lnSpc>
                          <a:spcPts val="1200"/>
                        </a:lnSpc>
                      </a:pPr>
                      <a:r>
                        <a:rPr lang="en-US" sz="1600" dirty="0">
                          <a:effectLst/>
                          <a:latin typeface="Arial" panose="020B0604020202020204" pitchFamily="34" charset="0"/>
                          <a:cs typeface="Arial" panose="020B0604020202020204" pitchFamily="34" charset="0"/>
                        </a:rPr>
                        <a:t>3</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r>
                        <a:rPr lang="en-US" sz="1600">
                          <a:effectLst/>
                          <a:latin typeface="Arial" panose="020B0604020202020204" pitchFamily="34" charset="0"/>
                          <a:cs typeface="Arial" panose="020B0604020202020204" pitchFamily="34" charset="0"/>
                        </a:rPr>
                        <a:t>1</a:t>
                      </a:r>
                      <a:endParaRPr lang="ru-RU" sz="160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r>
                        <a:rPr lang="en-US" sz="1600">
                          <a:effectLst/>
                          <a:latin typeface="Arial" panose="020B0604020202020204" pitchFamily="34" charset="0"/>
                          <a:cs typeface="Arial" panose="020B0604020202020204" pitchFamily="34" charset="0"/>
                        </a:rPr>
                        <a:t>3</a:t>
                      </a:r>
                      <a:endParaRPr lang="ru-RU" sz="160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r>
                        <a:rPr lang="ru-RU" sz="1600" dirty="0">
                          <a:effectLst/>
                          <a:latin typeface="Arial" panose="020B0604020202020204" pitchFamily="34" charset="0"/>
                          <a:cs typeface="Arial" panose="020B0604020202020204" pitchFamily="34" charset="0"/>
                        </a:rPr>
                        <a:t>1</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r>
                        <a:rPr lang="ru-RU" sz="1600" dirty="0">
                          <a:effectLst/>
                          <a:latin typeface="Arial" panose="020B0604020202020204" pitchFamily="34" charset="0"/>
                          <a:cs typeface="Arial" panose="020B0604020202020204" pitchFamily="34" charset="0"/>
                        </a:rPr>
                        <a:t>0</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indent="151130" algn="l" fontAlgn="auto" hangingPunct="1">
                        <a:lnSpc>
                          <a:spcPts val="1200"/>
                        </a:lnSpc>
                      </a:pPr>
                      <a:r>
                        <a:rPr lang="en-US" sz="1600">
                          <a:effectLst/>
                          <a:latin typeface="Arial" panose="020B0604020202020204" pitchFamily="34" charset="0"/>
                          <a:cs typeface="Arial" panose="020B0604020202020204" pitchFamily="34" charset="0"/>
                        </a:rPr>
                        <a:t>26</a:t>
                      </a:r>
                      <a:endParaRPr lang="ru-RU" sz="160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r>
                        <a:rPr lang="en-US" sz="1600">
                          <a:effectLst/>
                          <a:latin typeface="Arial" panose="020B0604020202020204" pitchFamily="34" charset="0"/>
                          <a:cs typeface="Arial" panose="020B0604020202020204" pitchFamily="34" charset="0"/>
                        </a:rPr>
                        <a:t>0</a:t>
                      </a:r>
                      <a:endParaRPr lang="ru-RU" sz="160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r>
                        <a:rPr lang="ru-RU" sz="1600">
                          <a:effectLst/>
                          <a:latin typeface="Arial" panose="020B0604020202020204" pitchFamily="34" charset="0"/>
                          <a:cs typeface="Arial" panose="020B0604020202020204" pitchFamily="34" charset="0"/>
                        </a:rPr>
                        <a:t>  8</a:t>
                      </a:r>
                      <a:endParaRPr lang="ru-RU" sz="160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r>
                        <a:rPr lang="ru-RU" sz="1600" dirty="0">
                          <a:effectLst/>
                          <a:latin typeface="Arial" panose="020B0604020202020204" pitchFamily="34" charset="0"/>
                          <a:cs typeface="Arial" panose="020B0604020202020204" pitchFamily="34" charset="0"/>
                        </a:rPr>
                        <a:t>1</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indent="151130" algn="l" fontAlgn="auto" hangingPunct="1">
                        <a:lnSpc>
                          <a:spcPts val="1200"/>
                        </a:lnSpc>
                      </a:pPr>
                      <a:r>
                        <a:rPr lang="ru-RU" sz="1600">
                          <a:effectLst/>
                          <a:latin typeface="Arial" panose="020B0604020202020204" pitchFamily="34" charset="0"/>
                          <a:cs typeface="Arial" panose="020B0604020202020204" pitchFamily="34" charset="0"/>
                        </a:rPr>
                        <a:t>0</a:t>
                      </a:r>
                      <a:endParaRPr lang="ru-RU" sz="160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r>
                        <a:rPr lang="ru-RU" sz="1600" dirty="0">
                          <a:effectLst/>
                          <a:latin typeface="Arial" panose="020B0604020202020204" pitchFamily="34" charset="0"/>
                          <a:cs typeface="Arial" panose="020B0604020202020204" pitchFamily="34" charset="0"/>
                        </a:rPr>
                        <a:t>0</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extLst>
                  <a:ext uri="{0D108BD9-81ED-4DB2-BD59-A6C34878D82A}">
                    <a16:rowId xmlns:a16="http://schemas.microsoft.com/office/drawing/2014/main" val="3210354084"/>
                  </a:ext>
                </a:extLst>
              </a:tr>
              <a:tr h="368495">
                <a:tc>
                  <a:txBody>
                    <a:bodyPr/>
                    <a:lstStyle/>
                    <a:p>
                      <a:pPr indent="151130" algn="l" fontAlgn="auto" hangingPunct="1">
                        <a:lnSpc>
                          <a:spcPts val="1200"/>
                        </a:lnSpc>
                      </a:pPr>
                      <a:r>
                        <a:rPr lang="en-US" sz="1600" dirty="0">
                          <a:effectLst/>
                          <a:latin typeface="Arial" panose="020B0604020202020204" pitchFamily="34" charset="0"/>
                          <a:cs typeface="Arial" panose="020B0604020202020204" pitchFamily="34" charset="0"/>
                        </a:rPr>
                        <a:t>4</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r>
                        <a:rPr lang="en-US" sz="1600">
                          <a:effectLst/>
                          <a:latin typeface="Arial" panose="020B0604020202020204" pitchFamily="34" charset="0"/>
                          <a:cs typeface="Arial" panose="020B0604020202020204" pitchFamily="34" charset="0"/>
                        </a:rPr>
                        <a:t>1</a:t>
                      </a:r>
                      <a:endParaRPr lang="ru-RU" sz="160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r>
                        <a:rPr lang="en-US" sz="1600">
                          <a:effectLst/>
                          <a:latin typeface="Arial" panose="020B0604020202020204" pitchFamily="34" charset="0"/>
                          <a:cs typeface="Arial" panose="020B0604020202020204" pitchFamily="34" charset="0"/>
                        </a:rPr>
                        <a:t>1</a:t>
                      </a:r>
                      <a:endParaRPr lang="ru-RU" sz="160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r>
                        <a:rPr lang="ru-RU" sz="1600" dirty="0">
                          <a:effectLst/>
                          <a:latin typeface="Arial" panose="020B0604020202020204" pitchFamily="34" charset="0"/>
                          <a:cs typeface="Arial" panose="020B0604020202020204" pitchFamily="34" charset="0"/>
                        </a:rPr>
                        <a:t>1</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r>
                        <a:rPr lang="ru-RU" sz="1600" dirty="0">
                          <a:effectLst/>
                          <a:latin typeface="Arial" panose="020B0604020202020204" pitchFamily="34" charset="0"/>
                          <a:cs typeface="Arial" panose="020B0604020202020204" pitchFamily="34" charset="0"/>
                        </a:rPr>
                        <a:t>0</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indent="151130" algn="l" fontAlgn="auto" hangingPunct="1">
                        <a:lnSpc>
                          <a:spcPts val="1200"/>
                        </a:lnSpc>
                      </a:pPr>
                      <a:r>
                        <a:rPr lang="en-US" sz="1600">
                          <a:effectLst/>
                          <a:latin typeface="Arial" panose="020B0604020202020204" pitchFamily="34" charset="0"/>
                          <a:cs typeface="Arial" panose="020B0604020202020204" pitchFamily="34" charset="0"/>
                        </a:rPr>
                        <a:t>35</a:t>
                      </a:r>
                      <a:endParaRPr lang="ru-RU" sz="160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r>
                        <a:rPr lang="en-US" sz="1600">
                          <a:effectLst/>
                          <a:latin typeface="Arial" panose="020B0604020202020204" pitchFamily="34" charset="0"/>
                          <a:cs typeface="Arial" panose="020B0604020202020204" pitchFamily="34" charset="0"/>
                        </a:rPr>
                        <a:t>1</a:t>
                      </a:r>
                      <a:endParaRPr lang="ru-RU" sz="160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r>
                        <a:rPr lang="en-US" sz="1600">
                          <a:effectLst/>
                          <a:latin typeface="Arial" panose="020B0604020202020204" pitchFamily="34" charset="0"/>
                          <a:cs typeface="Arial" panose="020B0604020202020204" pitchFamily="34" charset="0"/>
                        </a:rPr>
                        <a:t>53</a:t>
                      </a:r>
                      <a:endParaRPr lang="ru-RU" sz="160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r>
                        <a:rPr lang="ru-RU" sz="1600" dirty="0">
                          <a:effectLst/>
                          <a:latin typeface="Arial" panose="020B0604020202020204" pitchFamily="34" charset="0"/>
                          <a:cs typeface="Arial" panose="020B0604020202020204" pitchFamily="34" charset="0"/>
                        </a:rPr>
                        <a:t>1</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indent="151130" algn="l" fontAlgn="auto" hangingPunct="1">
                        <a:lnSpc>
                          <a:spcPts val="1200"/>
                        </a:lnSpc>
                      </a:pPr>
                      <a:r>
                        <a:rPr lang="ru-RU" sz="1600">
                          <a:effectLst/>
                          <a:latin typeface="Arial" panose="020B0604020202020204" pitchFamily="34" charset="0"/>
                          <a:cs typeface="Arial" panose="020B0604020202020204" pitchFamily="34" charset="0"/>
                        </a:rPr>
                        <a:t>0</a:t>
                      </a:r>
                      <a:endParaRPr lang="ru-RU" sz="160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r>
                        <a:rPr lang="ru-RU" sz="1600" dirty="0">
                          <a:effectLst/>
                          <a:latin typeface="Arial" panose="020B0604020202020204" pitchFamily="34" charset="0"/>
                          <a:cs typeface="Arial" panose="020B0604020202020204" pitchFamily="34" charset="0"/>
                        </a:rPr>
                        <a:t>0</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extLst>
                  <a:ext uri="{0D108BD9-81ED-4DB2-BD59-A6C34878D82A}">
                    <a16:rowId xmlns:a16="http://schemas.microsoft.com/office/drawing/2014/main" val="3062526591"/>
                  </a:ext>
                </a:extLst>
              </a:tr>
              <a:tr h="368495">
                <a:tc>
                  <a:txBody>
                    <a:bodyPr/>
                    <a:lstStyle/>
                    <a:p>
                      <a:pPr indent="151130" algn="l" fontAlgn="auto" hangingPunct="1">
                        <a:lnSpc>
                          <a:spcPts val="1200"/>
                        </a:lnSpc>
                      </a:pPr>
                      <a:r>
                        <a:rPr lang="en-US" sz="1600" dirty="0">
                          <a:effectLst/>
                          <a:latin typeface="Arial" panose="020B0604020202020204" pitchFamily="34" charset="0"/>
                          <a:cs typeface="Arial" panose="020B0604020202020204" pitchFamily="34" charset="0"/>
                        </a:rPr>
                        <a:t>5</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r>
                        <a:rPr lang="en-US" sz="1600">
                          <a:effectLst/>
                          <a:latin typeface="Arial" panose="020B0604020202020204" pitchFamily="34" charset="0"/>
                          <a:cs typeface="Arial" panose="020B0604020202020204" pitchFamily="34" charset="0"/>
                        </a:rPr>
                        <a:t>0</a:t>
                      </a:r>
                      <a:endParaRPr lang="ru-RU" sz="160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r>
                        <a:rPr lang="en-US" sz="1600">
                          <a:effectLst/>
                          <a:latin typeface="Arial" panose="020B0604020202020204" pitchFamily="34" charset="0"/>
                          <a:cs typeface="Arial" panose="020B0604020202020204" pitchFamily="34" charset="0"/>
                        </a:rPr>
                        <a:t>3</a:t>
                      </a:r>
                      <a:endParaRPr lang="ru-RU" sz="160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r>
                        <a:rPr lang="ru-RU" sz="1600" dirty="0">
                          <a:effectLst/>
                          <a:latin typeface="Arial" panose="020B0604020202020204" pitchFamily="34" charset="0"/>
                          <a:cs typeface="Arial" panose="020B0604020202020204" pitchFamily="34" charset="0"/>
                        </a:rPr>
                        <a:t>0</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r>
                        <a:rPr lang="ru-RU" sz="1600" dirty="0">
                          <a:effectLst/>
                          <a:latin typeface="Arial" panose="020B0604020202020204" pitchFamily="34" charset="0"/>
                          <a:cs typeface="Arial" panose="020B0604020202020204" pitchFamily="34" charset="0"/>
                        </a:rPr>
                        <a:t>1</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indent="151130" algn="l" fontAlgn="auto" hangingPunct="1">
                        <a:lnSpc>
                          <a:spcPts val="1200"/>
                        </a:lnSpc>
                      </a:pPr>
                      <a:r>
                        <a:rPr lang="en-US" sz="1600">
                          <a:effectLst/>
                          <a:latin typeface="Arial" panose="020B0604020202020204" pitchFamily="34" charset="0"/>
                          <a:cs typeface="Arial" panose="020B0604020202020204" pitchFamily="34" charset="0"/>
                        </a:rPr>
                        <a:t>35</a:t>
                      </a:r>
                      <a:endParaRPr lang="ru-RU" sz="160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r>
                        <a:rPr lang="en-US" sz="1600">
                          <a:effectLst/>
                          <a:latin typeface="Arial" panose="020B0604020202020204" pitchFamily="34" charset="0"/>
                          <a:cs typeface="Arial" panose="020B0604020202020204" pitchFamily="34" charset="0"/>
                        </a:rPr>
                        <a:t>0</a:t>
                      </a:r>
                      <a:endParaRPr lang="ru-RU" sz="160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r>
                        <a:rPr lang="ru-RU" sz="1600">
                          <a:effectLst/>
                          <a:latin typeface="Arial" panose="020B0604020202020204" pitchFamily="34" charset="0"/>
                          <a:cs typeface="Arial" panose="020B0604020202020204" pitchFamily="34" charset="0"/>
                        </a:rPr>
                        <a:t>  8</a:t>
                      </a:r>
                      <a:endParaRPr lang="ru-RU" sz="160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r>
                        <a:rPr lang="ru-RU" sz="1600" dirty="0">
                          <a:effectLst/>
                          <a:latin typeface="Arial" panose="020B0604020202020204" pitchFamily="34" charset="0"/>
                          <a:cs typeface="Arial" panose="020B0604020202020204" pitchFamily="34" charset="0"/>
                        </a:rPr>
                        <a:t>1</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indent="151130" algn="l" fontAlgn="auto" hangingPunct="1">
                        <a:lnSpc>
                          <a:spcPts val="1200"/>
                        </a:lnSpc>
                      </a:pPr>
                      <a:r>
                        <a:rPr lang="ru-RU" sz="1600">
                          <a:effectLst/>
                          <a:latin typeface="Arial" panose="020B0604020202020204" pitchFamily="34" charset="0"/>
                          <a:cs typeface="Arial" panose="020B0604020202020204" pitchFamily="34" charset="0"/>
                        </a:rPr>
                        <a:t>0</a:t>
                      </a:r>
                      <a:endParaRPr lang="ru-RU" sz="160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r>
                        <a:rPr lang="ru-RU" sz="1600" dirty="0">
                          <a:effectLst/>
                          <a:latin typeface="Arial" panose="020B0604020202020204" pitchFamily="34" charset="0"/>
                          <a:cs typeface="Arial" panose="020B0604020202020204" pitchFamily="34" charset="0"/>
                        </a:rPr>
                        <a:t>0</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extLst>
                  <a:ext uri="{0D108BD9-81ED-4DB2-BD59-A6C34878D82A}">
                    <a16:rowId xmlns:a16="http://schemas.microsoft.com/office/drawing/2014/main" val="3453752778"/>
                  </a:ext>
                </a:extLst>
              </a:tr>
              <a:tr h="368495">
                <a:tc>
                  <a:txBody>
                    <a:bodyPr/>
                    <a:lstStyle/>
                    <a:p>
                      <a:pPr indent="151130" algn="l" fontAlgn="auto" hangingPunct="1">
                        <a:lnSpc>
                          <a:spcPts val="1200"/>
                        </a:lnSpc>
                      </a:pPr>
                      <a:r>
                        <a:rPr lang="en-US" sz="1600" dirty="0">
                          <a:effectLst/>
                          <a:latin typeface="Arial" panose="020B0604020202020204" pitchFamily="34" charset="0"/>
                          <a:cs typeface="Arial" panose="020B0604020202020204" pitchFamily="34" charset="0"/>
                        </a:rPr>
                        <a:t>6</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r>
                        <a:rPr lang="en-US" sz="1600">
                          <a:effectLst/>
                          <a:latin typeface="Arial" panose="020B0604020202020204" pitchFamily="34" charset="0"/>
                          <a:cs typeface="Arial" panose="020B0604020202020204" pitchFamily="34" charset="0"/>
                        </a:rPr>
                        <a:t>0</a:t>
                      </a:r>
                      <a:endParaRPr lang="ru-RU" sz="160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r>
                        <a:rPr lang="en-US" sz="1600">
                          <a:effectLst/>
                          <a:latin typeface="Arial" panose="020B0604020202020204" pitchFamily="34" charset="0"/>
                          <a:cs typeface="Arial" panose="020B0604020202020204" pitchFamily="34" charset="0"/>
                        </a:rPr>
                        <a:t>3</a:t>
                      </a:r>
                      <a:endParaRPr lang="ru-RU" sz="160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r>
                        <a:rPr lang="ru-RU" sz="1600" dirty="0">
                          <a:effectLst/>
                          <a:latin typeface="Arial" panose="020B0604020202020204" pitchFamily="34" charset="0"/>
                          <a:cs typeface="Arial" panose="020B0604020202020204" pitchFamily="34" charset="0"/>
                        </a:rPr>
                        <a:t>0</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r>
                        <a:rPr lang="ru-RU" sz="1600" dirty="0">
                          <a:effectLst/>
                          <a:latin typeface="Arial" panose="020B0604020202020204" pitchFamily="34" charset="0"/>
                          <a:cs typeface="Arial" panose="020B0604020202020204" pitchFamily="34" charset="0"/>
                        </a:rPr>
                        <a:t>1</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indent="151130" algn="l" fontAlgn="auto" hangingPunct="1">
                        <a:lnSpc>
                          <a:spcPts val="1200"/>
                        </a:lnSpc>
                      </a:pPr>
                      <a:r>
                        <a:rPr lang="ru-RU" sz="1600">
                          <a:effectLst/>
                          <a:latin typeface="Arial" panose="020B0604020202020204" pitchFamily="34" charset="0"/>
                          <a:cs typeface="Arial" panose="020B0604020202020204" pitchFamily="34" charset="0"/>
                        </a:rPr>
                        <a:t>28</a:t>
                      </a:r>
                      <a:endParaRPr lang="ru-RU" sz="160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r>
                        <a:rPr lang="en-US" sz="1600">
                          <a:effectLst/>
                          <a:latin typeface="Arial" panose="020B0604020202020204" pitchFamily="34" charset="0"/>
                          <a:cs typeface="Arial" panose="020B0604020202020204" pitchFamily="34" charset="0"/>
                        </a:rPr>
                        <a:t>0</a:t>
                      </a:r>
                      <a:endParaRPr lang="ru-RU" sz="160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r>
                        <a:rPr lang="ru-RU" sz="1600">
                          <a:effectLst/>
                          <a:latin typeface="Arial" panose="020B0604020202020204" pitchFamily="34" charset="0"/>
                          <a:cs typeface="Arial" panose="020B0604020202020204" pitchFamily="34" charset="0"/>
                        </a:rPr>
                        <a:t>  8</a:t>
                      </a:r>
                      <a:endParaRPr lang="ru-RU" sz="160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r>
                        <a:rPr lang="ru-RU" sz="1600" dirty="0">
                          <a:effectLst/>
                          <a:latin typeface="Arial" panose="020B0604020202020204" pitchFamily="34" charset="0"/>
                          <a:cs typeface="Arial" panose="020B0604020202020204" pitchFamily="34" charset="0"/>
                        </a:rPr>
                        <a:t>0</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indent="151130" algn="l" fontAlgn="auto" hangingPunct="1">
                        <a:lnSpc>
                          <a:spcPts val="1200"/>
                        </a:lnSpc>
                      </a:pPr>
                      <a:r>
                        <a:rPr lang="ru-RU" sz="1600">
                          <a:effectLst/>
                          <a:latin typeface="Arial" panose="020B0604020202020204" pitchFamily="34" charset="0"/>
                          <a:cs typeface="Arial" panose="020B0604020202020204" pitchFamily="34" charset="0"/>
                        </a:rPr>
                        <a:t>0</a:t>
                      </a:r>
                      <a:endParaRPr lang="ru-RU" sz="160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r>
                        <a:rPr lang="ru-RU" sz="1600" dirty="0">
                          <a:effectLst/>
                          <a:latin typeface="Arial" panose="020B0604020202020204" pitchFamily="34" charset="0"/>
                          <a:cs typeface="Arial" panose="020B0604020202020204" pitchFamily="34" charset="0"/>
                        </a:rPr>
                        <a:t>1</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extLst>
                  <a:ext uri="{0D108BD9-81ED-4DB2-BD59-A6C34878D82A}">
                    <a16:rowId xmlns:a16="http://schemas.microsoft.com/office/drawing/2014/main" val="176921842"/>
                  </a:ext>
                </a:extLst>
              </a:tr>
              <a:tr h="368495">
                <a:tc>
                  <a:txBody>
                    <a:bodyPr/>
                    <a:lstStyle/>
                    <a:p>
                      <a:pPr indent="151130" algn="l" fontAlgn="auto" hangingPunct="1">
                        <a:lnSpc>
                          <a:spcPts val="1200"/>
                        </a:lnSpc>
                      </a:pPr>
                      <a:r>
                        <a:rPr lang="en-US" sz="1600" dirty="0">
                          <a:effectLst/>
                          <a:latin typeface="Arial" panose="020B0604020202020204" pitchFamily="34" charset="0"/>
                          <a:cs typeface="Arial" panose="020B0604020202020204" pitchFamily="34" charset="0"/>
                        </a:rPr>
                        <a:t>7</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r>
                        <a:rPr lang="en-US" sz="1600" dirty="0">
                          <a:effectLst/>
                          <a:latin typeface="Arial" panose="020B0604020202020204" pitchFamily="34" charset="0"/>
                          <a:cs typeface="Arial" panose="020B0604020202020204" pitchFamily="34" charset="0"/>
                        </a:rPr>
                        <a:t>1</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r>
                        <a:rPr lang="en-US" sz="1600" dirty="0">
                          <a:effectLst/>
                          <a:latin typeface="Arial" panose="020B0604020202020204" pitchFamily="34" charset="0"/>
                          <a:cs typeface="Arial" panose="020B0604020202020204" pitchFamily="34" charset="0"/>
                        </a:rPr>
                        <a:t>3</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r>
                        <a:rPr lang="ru-RU" sz="1600" dirty="0">
                          <a:effectLst/>
                          <a:latin typeface="Arial" panose="020B0604020202020204" pitchFamily="34" charset="0"/>
                          <a:cs typeface="Arial" panose="020B0604020202020204" pitchFamily="34" charset="0"/>
                        </a:rPr>
                        <a:t>1</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r>
                        <a:rPr lang="ru-RU" sz="1600" dirty="0">
                          <a:effectLst/>
                          <a:latin typeface="Arial" panose="020B0604020202020204" pitchFamily="34" charset="0"/>
                          <a:cs typeface="Arial" panose="020B0604020202020204" pitchFamily="34" charset="0"/>
                        </a:rPr>
                        <a:t>0</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indent="151130" algn="l" fontAlgn="auto" hangingPunct="1">
                        <a:lnSpc>
                          <a:spcPts val="1200"/>
                        </a:lnSpc>
                      </a:pPr>
                      <a:r>
                        <a:rPr lang="en-US" sz="1600" dirty="0">
                          <a:effectLst/>
                          <a:latin typeface="Arial" panose="020B0604020202020204" pitchFamily="34" charset="0"/>
                          <a:cs typeface="Arial" panose="020B0604020202020204" pitchFamily="34" charset="0"/>
                        </a:rPr>
                        <a:t>27</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r>
                        <a:rPr lang="ru-RU" sz="1600" dirty="0">
                          <a:effectLst/>
                          <a:latin typeface="Arial" panose="020B0604020202020204" pitchFamily="34" charset="0"/>
                          <a:cs typeface="Arial" panose="020B0604020202020204" pitchFamily="34" charset="0"/>
                        </a:rPr>
                        <a:t>2</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r>
                        <a:rPr lang="ru-RU" sz="1600" dirty="0">
                          <a:effectLst/>
                          <a:latin typeface="Arial" panose="020B0604020202020204" pitchFamily="34" charset="0"/>
                          <a:cs typeface="Arial" panose="020B0604020202020204" pitchFamily="34" charset="0"/>
                        </a:rPr>
                        <a:t>  8</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r>
                        <a:rPr lang="ru-RU" sz="1600" dirty="0">
                          <a:effectLst/>
                          <a:latin typeface="Arial" panose="020B0604020202020204" pitchFamily="34" charset="0"/>
                          <a:cs typeface="Arial" panose="020B0604020202020204" pitchFamily="34" charset="0"/>
                        </a:rPr>
                        <a:t>1</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tc>
                  <a:txBody>
                    <a:bodyPr/>
                    <a:lstStyle/>
                    <a:p>
                      <a:pPr indent="151130" algn="l" fontAlgn="auto" hangingPunct="1">
                        <a:lnSpc>
                          <a:spcPts val="1200"/>
                        </a:lnSpc>
                      </a:pPr>
                      <a:r>
                        <a:rPr lang="ru-RU" sz="1600" dirty="0">
                          <a:effectLst/>
                          <a:latin typeface="Arial" panose="020B0604020202020204" pitchFamily="34" charset="0"/>
                          <a:cs typeface="Arial" panose="020B0604020202020204" pitchFamily="34" charset="0"/>
                        </a:rPr>
                        <a:t>0</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nchor="b"/>
                </a:tc>
                <a:tc>
                  <a:txBody>
                    <a:bodyPr/>
                    <a:lstStyle/>
                    <a:p>
                      <a:pPr indent="151130" algn="l" fontAlgn="auto" hangingPunct="1">
                        <a:lnSpc>
                          <a:spcPts val="1200"/>
                        </a:lnSpc>
                      </a:pPr>
                      <a:endParaRPr lang="en-US" sz="1600" dirty="0">
                        <a:effectLst/>
                        <a:latin typeface="Arial" panose="020B0604020202020204" pitchFamily="34" charset="0"/>
                        <a:cs typeface="Arial" panose="020B0604020202020204" pitchFamily="34" charset="0"/>
                      </a:endParaRPr>
                    </a:p>
                    <a:p>
                      <a:pPr indent="151130" algn="l" fontAlgn="auto" hangingPunct="1">
                        <a:lnSpc>
                          <a:spcPts val="1200"/>
                        </a:lnSpc>
                      </a:pPr>
                      <a:r>
                        <a:rPr lang="ru-RU" sz="1600" dirty="0">
                          <a:effectLst/>
                          <a:latin typeface="Arial" panose="020B0604020202020204" pitchFamily="34" charset="0"/>
                          <a:cs typeface="Arial" panose="020B0604020202020204" pitchFamily="34" charset="0"/>
                        </a:rPr>
                        <a:t>0</a:t>
                      </a:r>
                      <a:endParaRPr lang="ru-RU" sz="1600" dirty="0">
                        <a:effectLst/>
                        <a:latin typeface="Arial" panose="020B0604020202020204" pitchFamily="34" charset="0"/>
                        <a:ea typeface="MS Mincho" panose="02020609040205080304" pitchFamily="49" charset="-128"/>
                        <a:cs typeface="Arial" panose="020B0604020202020204" pitchFamily="34" charset="0"/>
                      </a:endParaRPr>
                    </a:p>
                  </a:txBody>
                  <a:tcPr marL="68580" marR="68580" marT="0" marB="0"/>
                </a:tc>
                <a:extLst>
                  <a:ext uri="{0D108BD9-81ED-4DB2-BD59-A6C34878D82A}">
                    <a16:rowId xmlns:a16="http://schemas.microsoft.com/office/drawing/2014/main" val="264820914"/>
                  </a:ext>
                </a:extLst>
              </a:tr>
            </a:tbl>
          </a:graphicData>
        </a:graphic>
      </p:graphicFrame>
      <p:sp>
        <p:nvSpPr>
          <p:cNvPr id="12" name="TextBox 11">
            <a:extLst>
              <a:ext uri="{FF2B5EF4-FFF2-40B4-BE49-F238E27FC236}">
                <a16:creationId xmlns:a16="http://schemas.microsoft.com/office/drawing/2014/main" id="{14CB0BEA-28BC-1583-50C7-D6374E3E61A2}"/>
              </a:ext>
            </a:extLst>
          </p:cNvPr>
          <p:cNvSpPr txBox="1"/>
          <p:nvPr/>
        </p:nvSpPr>
        <p:spPr>
          <a:xfrm>
            <a:off x="3131840" y="6180919"/>
            <a:ext cx="2977097" cy="523220"/>
          </a:xfrm>
          <a:prstGeom prst="rect">
            <a:avLst/>
          </a:prstGeom>
          <a:noFill/>
        </p:spPr>
        <p:txBody>
          <a:bodyPr wrap="none" rtlCol="0">
            <a:spAutoFit/>
          </a:bodyPr>
          <a:lstStyle/>
          <a:p>
            <a:r>
              <a:rPr lang="en-US" sz="2800" dirty="0"/>
              <a:t>This is a data table!</a:t>
            </a:r>
            <a:endParaRPr lang="ru-RU" sz="2800" dirty="0"/>
          </a:p>
        </p:txBody>
      </p:sp>
    </p:spTree>
    <p:extLst>
      <p:ext uri="{BB962C8B-B14F-4D97-AF65-F5344CB8AC3E}">
        <p14:creationId xmlns:p14="http://schemas.microsoft.com/office/powerpoint/2010/main" val="192535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02D289-BE2E-43C7-A36F-6077B2A845CE}"/>
              </a:ext>
            </a:extLst>
          </p:cNvPr>
          <p:cNvSpPr>
            <a:spLocks noGrp="1"/>
          </p:cNvSpPr>
          <p:nvPr>
            <p:ph type="title"/>
          </p:nvPr>
        </p:nvSpPr>
        <p:spPr>
          <a:xfrm>
            <a:off x="1435608" y="274320"/>
            <a:ext cx="7498080" cy="4594840"/>
          </a:xfrm>
        </p:spPr>
        <p:txBody>
          <a:bodyPr>
            <a:normAutofit fontScale="90000"/>
          </a:bodyPr>
          <a:lstStyle/>
          <a:p>
            <a:r>
              <a:rPr lang="en-US" dirty="0"/>
              <a:t>All 2D data tables are similar:</a:t>
            </a:r>
            <a:br>
              <a:rPr lang="en-US" dirty="0"/>
            </a:br>
            <a:br>
              <a:rPr lang="en-US" dirty="0"/>
            </a:br>
            <a:r>
              <a:rPr lang="ru-RU" dirty="0"/>
              <a:t>- </a:t>
            </a:r>
            <a:r>
              <a:rPr lang="en-US" dirty="0"/>
              <a:t>2D data array [data] </a:t>
            </a:r>
            <a:br>
              <a:rPr lang="en-US" dirty="0"/>
            </a:br>
            <a:br>
              <a:rPr lang="en-US" dirty="0"/>
            </a:br>
            <a:r>
              <a:rPr lang="en-US" dirty="0"/>
              <a:t>- Information of features (columns) and objects (rows) [metadata]</a:t>
            </a:r>
            <a:endParaRPr lang="ru-RU" dirty="0"/>
          </a:p>
        </p:txBody>
      </p:sp>
      <p:sp>
        <p:nvSpPr>
          <p:cNvPr id="3" name="Нижний колонтитул 2">
            <a:extLst>
              <a:ext uri="{FF2B5EF4-FFF2-40B4-BE49-F238E27FC236}">
                <a16:creationId xmlns:a16="http://schemas.microsoft.com/office/drawing/2014/main" id="{87BC9D5D-9B8E-4E58-BDCE-F3C5A967D6F4}"/>
              </a:ext>
            </a:extLst>
          </p:cNvPr>
          <p:cNvSpPr>
            <a:spLocks noGrp="1"/>
          </p:cNvSpPr>
          <p:nvPr>
            <p:ph type="ftr" sz="quarter" idx="11"/>
          </p:nvPr>
        </p:nvSpPr>
        <p:spPr/>
        <p:txBody>
          <a:bodyPr/>
          <a:lstStyle/>
          <a:p>
            <a:r>
              <a:rPr lang="en-US"/>
              <a:t>CODA BSc 2024 Boris Mirkin</a:t>
            </a:r>
            <a:endParaRPr lang="ru-RU"/>
          </a:p>
        </p:txBody>
      </p:sp>
      <p:sp>
        <p:nvSpPr>
          <p:cNvPr id="4" name="Номер слайда 3">
            <a:extLst>
              <a:ext uri="{FF2B5EF4-FFF2-40B4-BE49-F238E27FC236}">
                <a16:creationId xmlns:a16="http://schemas.microsoft.com/office/drawing/2014/main" id="{4E618630-298A-49C9-BD28-BF3F3148BF6D}"/>
              </a:ext>
            </a:extLst>
          </p:cNvPr>
          <p:cNvSpPr>
            <a:spLocks noGrp="1"/>
          </p:cNvSpPr>
          <p:nvPr>
            <p:ph type="sldNum" sz="quarter" idx="12"/>
          </p:nvPr>
        </p:nvSpPr>
        <p:spPr/>
        <p:txBody>
          <a:bodyPr/>
          <a:lstStyle/>
          <a:p>
            <a:fld id="{DBB9C88E-D4C8-48E3-897A-F48C54F7B8B8}" type="slidenum">
              <a:rPr lang="ru-RU" smtClean="0"/>
              <a:t>25</a:t>
            </a:fld>
            <a:endParaRPr lang="ru-RU"/>
          </a:p>
        </p:txBody>
      </p:sp>
    </p:spTree>
    <p:extLst>
      <p:ext uri="{BB962C8B-B14F-4D97-AF65-F5344CB8AC3E}">
        <p14:creationId xmlns:p14="http://schemas.microsoft.com/office/powerpoint/2010/main" val="703431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AF6C61-6FBA-4E63-915D-4502C3BE433F}"/>
              </a:ext>
            </a:extLst>
          </p:cNvPr>
          <p:cNvSpPr>
            <a:spLocks noGrp="1"/>
          </p:cNvSpPr>
          <p:nvPr>
            <p:ph type="title"/>
          </p:nvPr>
        </p:nvSpPr>
        <p:spPr/>
        <p:txBody>
          <a:bodyPr>
            <a:normAutofit/>
          </a:bodyPr>
          <a:lstStyle/>
          <a:p>
            <a:r>
              <a:rPr lang="en-US" dirty="0"/>
              <a:t>Mathematical Model of Feature</a:t>
            </a:r>
            <a:endParaRPr lang="ru-RU" dirty="0"/>
          </a:p>
        </p:txBody>
      </p:sp>
      <p:sp>
        <p:nvSpPr>
          <p:cNvPr id="3" name="Объект 2">
            <a:extLst>
              <a:ext uri="{FF2B5EF4-FFF2-40B4-BE49-F238E27FC236}">
                <a16:creationId xmlns:a16="http://schemas.microsoft.com/office/drawing/2014/main" id="{CB7D8DD4-A01D-4C6C-9693-FB593652EAB7}"/>
              </a:ext>
            </a:extLst>
          </p:cNvPr>
          <p:cNvSpPr>
            <a:spLocks noGrp="1"/>
          </p:cNvSpPr>
          <p:nvPr>
            <p:ph idx="1"/>
          </p:nvPr>
        </p:nvSpPr>
        <p:spPr/>
        <p:txBody>
          <a:bodyPr>
            <a:normAutofit/>
          </a:bodyPr>
          <a:lstStyle/>
          <a:p>
            <a:r>
              <a:rPr lang="en-US" dirty="0"/>
              <a:t>Dual perspective (like in quantum physics)</a:t>
            </a:r>
          </a:p>
          <a:p>
            <a:pPr marL="82296" indent="0">
              <a:buNone/>
            </a:pPr>
            <a:endParaRPr lang="en-US" sz="4000" dirty="0"/>
          </a:p>
          <a:p>
            <a:pPr lvl="1"/>
            <a:r>
              <a:rPr lang="en-US" sz="4000" dirty="0"/>
              <a:t>DA: Mapping  </a:t>
            </a:r>
            <a:r>
              <a:rPr lang="en-US" sz="4000" dirty="0">
                <a:latin typeface="Times New Roman" panose="02020603050405020304" pitchFamily="18" charset="0"/>
                <a:cs typeface="Times New Roman" panose="02020603050405020304" pitchFamily="18" charset="0"/>
              </a:rPr>
              <a:t>I </a:t>
            </a:r>
            <a:r>
              <a:rPr lang="en-US" sz="4000" dirty="0">
                <a:latin typeface="Times New Roman" panose="02020603050405020304" pitchFamily="18" charset="0"/>
                <a:cs typeface="Times New Roman" panose="02020603050405020304" pitchFamily="18" charset="0"/>
                <a:sym typeface="Symbol" panose="05050102010706020507" pitchFamily="18" charset="2"/>
              </a:rPr>
              <a:t> R</a:t>
            </a:r>
            <a:r>
              <a:rPr lang="en-US" sz="4000" dirty="0">
                <a:sym typeface="Symbol" panose="05050102010706020507" pitchFamily="18" charset="2"/>
              </a:rPr>
              <a:t> </a:t>
            </a:r>
            <a:endParaRPr lang="en-US" sz="4000" dirty="0"/>
          </a:p>
          <a:p>
            <a:pPr marL="402336" lvl="1" indent="0">
              <a:buNone/>
            </a:pPr>
            <a:endParaRPr lang="en-US" sz="4000" dirty="0"/>
          </a:p>
          <a:p>
            <a:pPr lvl="1"/>
            <a:r>
              <a:rPr lang="en-US" sz="4000" dirty="0"/>
              <a:t>ST: Density function f(x)</a:t>
            </a:r>
            <a:endParaRPr lang="ru-RU" sz="4000" dirty="0"/>
          </a:p>
        </p:txBody>
      </p:sp>
      <p:sp>
        <p:nvSpPr>
          <p:cNvPr id="4" name="Нижний колонтитул 3">
            <a:extLst>
              <a:ext uri="{FF2B5EF4-FFF2-40B4-BE49-F238E27FC236}">
                <a16:creationId xmlns:a16="http://schemas.microsoft.com/office/drawing/2014/main" id="{7C50E671-0193-4EC5-80B3-45CA2369C947}"/>
              </a:ext>
            </a:extLst>
          </p:cNvPr>
          <p:cNvSpPr>
            <a:spLocks noGrp="1"/>
          </p:cNvSpPr>
          <p:nvPr>
            <p:ph type="ftr" sz="quarter" idx="11"/>
          </p:nvPr>
        </p:nvSpPr>
        <p:spPr/>
        <p:txBody>
          <a:bodyPr/>
          <a:lstStyle/>
          <a:p>
            <a:r>
              <a:rPr lang="en-US"/>
              <a:t>CODA BSc 2024 Boris Mirkin</a:t>
            </a:r>
            <a:endParaRPr lang="ru-RU"/>
          </a:p>
        </p:txBody>
      </p:sp>
      <p:sp>
        <p:nvSpPr>
          <p:cNvPr id="5" name="Номер слайда 4">
            <a:extLst>
              <a:ext uri="{FF2B5EF4-FFF2-40B4-BE49-F238E27FC236}">
                <a16:creationId xmlns:a16="http://schemas.microsoft.com/office/drawing/2014/main" id="{89BF8C06-BD84-4DBE-9645-95C495A079DD}"/>
              </a:ext>
            </a:extLst>
          </p:cNvPr>
          <p:cNvSpPr>
            <a:spLocks noGrp="1"/>
          </p:cNvSpPr>
          <p:nvPr>
            <p:ph type="sldNum" sz="quarter" idx="12"/>
          </p:nvPr>
        </p:nvSpPr>
        <p:spPr/>
        <p:txBody>
          <a:bodyPr/>
          <a:lstStyle/>
          <a:p>
            <a:fld id="{DBB9C88E-D4C8-48E3-897A-F48C54F7B8B8}" type="slidenum">
              <a:rPr lang="ru-RU" smtClean="0"/>
              <a:t>26</a:t>
            </a:fld>
            <a:endParaRPr lang="ru-RU"/>
          </a:p>
        </p:txBody>
      </p:sp>
    </p:spTree>
    <p:extLst>
      <p:ext uri="{BB962C8B-B14F-4D97-AF65-F5344CB8AC3E}">
        <p14:creationId xmlns:p14="http://schemas.microsoft.com/office/powerpoint/2010/main" val="4007743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359680"/>
            <a:ext cx="8748464" cy="816880"/>
          </a:xfrm>
        </p:spPr>
        <p:txBody>
          <a:bodyPr>
            <a:normAutofit fontScale="90000"/>
          </a:bodyPr>
          <a:lstStyle/>
          <a:p>
            <a:r>
              <a:rPr lang="en-US" sz="3200" dirty="0"/>
              <a:t> </a:t>
            </a:r>
            <a:br>
              <a:rPr lang="ru-RU" sz="3200" dirty="0"/>
            </a:br>
            <a:r>
              <a:rPr lang="en-US" sz="3200" b="1" dirty="0"/>
              <a:t>Iris, features</a:t>
            </a:r>
            <a:r>
              <a:rPr lang="en-US" sz="3200" dirty="0"/>
              <a:t> w1, w2, w3, w4</a:t>
            </a:r>
            <a:endParaRPr lang="ru-RU" sz="3200" dirty="0"/>
          </a:p>
        </p:txBody>
      </p:sp>
      <p:sp>
        <p:nvSpPr>
          <p:cNvPr id="3" name="Объект 2"/>
          <p:cNvSpPr>
            <a:spLocks noGrp="1"/>
          </p:cNvSpPr>
          <p:nvPr>
            <p:ph sz="half" idx="1"/>
          </p:nvPr>
        </p:nvSpPr>
        <p:spPr>
          <a:xfrm>
            <a:off x="107504" y="662992"/>
            <a:ext cx="9036496" cy="6195008"/>
          </a:xfrm>
        </p:spPr>
        <p:txBody>
          <a:bodyPr>
            <a:normAutofit/>
          </a:bodyPr>
          <a:lstStyle/>
          <a:p>
            <a:pPr marL="82296" indent="0">
              <a:buNone/>
            </a:pPr>
            <a:r>
              <a:rPr lang="en-US" dirty="0"/>
              <a:t> </a:t>
            </a:r>
            <a:endParaRPr lang="ru-RU" dirty="0"/>
          </a:p>
          <a:p>
            <a:endParaRPr lang="en-US" b="1" dirty="0"/>
          </a:p>
          <a:p>
            <a:pPr lvl="1"/>
            <a:endParaRPr lang="ru-RU" b="1"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8" name="Rectangle 8"/>
          <p:cNvSpPr>
            <a:spLocks noChangeArrowheads="1"/>
          </p:cNvSpPr>
          <p:nvPr/>
        </p:nvSpPr>
        <p:spPr bwMode="auto">
          <a:xfrm>
            <a:off x="74672" y="5232"/>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itchFamily="34" charset="0"/>
              <a:cs typeface="Arial" pitchFamily="34" charset="0"/>
            </a:endParaRPr>
          </a:p>
        </p:txBody>
      </p:sp>
      <p:sp>
        <p:nvSpPr>
          <p:cNvPr id="19" name="Rectangle 10"/>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7" name="Таблица 6"/>
          <p:cNvGraphicFramePr>
            <a:graphicFrameLocks noGrp="1"/>
          </p:cNvGraphicFramePr>
          <p:nvPr/>
        </p:nvGraphicFramePr>
        <p:xfrm>
          <a:off x="2649915" y="492943"/>
          <a:ext cx="4392488" cy="4814622"/>
        </p:xfrm>
        <a:graphic>
          <a:graphicData uri="http://schemas.openxmlformats.org/drawingml/2006/table">
            <a:tbl>
              <a:tblPr>
                <a:tableStyleId>{5C22544A-7EE6-4342-B048-85BDC9FD1C3A}</a:tableStyleId>
              </a:tblPr>
              <a:tblGrid>
                <a:gridCol w="1872208">
                  <a:extLst>
                    <a:ext uri="{9D8B030D-6E8A-4147-A177-3AD203B41FA5}">
                      <a16:colId xmlns:a16="http://schemas.microsoft.com/office/drawing/2014/main" val="20000"/>
                    </a:ext>
                  </a:extLst>
                </a:gridCol>
                <a:gridCol w="2520280">
                  <a:extLst>
                    <a:ext uri="{9D8B030D-6E8A-4147-A177-3AD203B41FA5}">
                      <a16:colId xmlns:a16="http://schemas.microsoft.com/office/drawing/2014/main" val="20001"/>
                    </a:ext>
                  </a:extLst>
                </a:gridCol>
              </a:tblGrid>
              <a:tr h="425502">
                <a:tc rowSpan="2">
                  <a:txBody>
                    <a:bodyPr/>
                    <a:lstStyle/>
                    <a:p>
                      <a:pPr>
                        <a:spcAft>
                          <a:spcPts val="0"/>
                        </a:spcAft>
                      </a:pPr>
                      <a:r>
                        <a:rPr lang="en-GB" sz="2400" dirty="0">
                          <a:effectLst/>
                        </a:rPr>
                        <a:t> </a:t>
                      </a:r>
                      <a:endParaRPr lang="ru-RU" sz="2400" dirty="0">
                        <a:effectLst/>
                      </a:endParaRPr>
                    </a:p>
                    <a:p>
                      <a:pPr>
                        <a:spcAft>
                          <a:spcPts val="0"/>
                        </a:spcAft>
                      </a:pPr>
                      <a:r>
                        <a:rPr lang="en-GB" sz="2400" dirty="0">
                          <a:effectLst/>
                        </a:rPr>
                        <a:t>#</a:t>
                      </a:r>
                      <a:endParaRPr lang="ru-RU" sz="2400" dirty="0">
                        <a:effectLst/>
                        <a:latin typeface="Courier New"/>
                        <a:ea typeface="Times New Roman"/>
                        <a:cs typeface="Times New Roman"/>
                      </a:endParaRPr>
                    </a:p>
                  </a:txBody>
                  <a:tcPr marL="68580" marR="68580" marT="0" marB="0"/>
                </a:tc>
                <a:tc>
                  <a:txBody>
                    <a:bodyPr/>
                    <a:lstStyle/>
                    <a:p>
                      <a:pPr>
                        <a:spcAft>
                          <a:spcPts val="0"/>
                        </a:spcAft>
                      </a:pPr>
                      <a:r>
                        <a:rPr lang="en-GB" sz="2400" dirty="0">
                          <a:effectLst/>
                        </a:rPr>
                        <a:t>Iris</a:t>
                      </a:r>
                      <a:endParaRPr lang="ru-RU" sz="2400" dirty="0">
                        <a:effectLst/>
                        <a:latin typeface="Times New Roman"/>
                        <a:ea typeface="Times New Roman"/>
                      </a:endParaRPr>
                    </a:p>
                  </a:txBody>
                  <a:tcPr marL="68580" marR="68580" marT="0" marB="0"/>
                </a:tc>
                <a:extLst>
                  <a:ext uri="{0D108BD9-81ED-4DB2-BD59-A6C34878D82A}">
                    <a16:rowId xmlns:a16="http://schemas.microsoft.com/office/drawing/2014/main" val="10000"/>
                  </a:ext>
                </a:extLst>
              </a:tr>
              <a:tr h="354586">
                <a:tc vMerge="1">
                  <a:txBody>
                    <a:bodyPr/>
                    <a:lstStyle/>
                    <a:p>
                      <a:endParaRPr lang="ru-RU"/>
                    </a:p>
                  </a:txBody>
                  <a:tcPr/>
                </a:tc>
                <a:tc>
                  <a:txBody>
                    <a:bodyPr/>
                    <a:lstStyle/>
                    <a:p>
                      <a:pPr>
                        <a:spcAft>
                          <a:spcPts val="0"/>
                        </a:spcAft>
                      </a:pPr>
                      <a:r>
                        <a:rPr lang="en-GB" sz="2400" b="1" dirty="0">
                          <a:effectLst/>
                        </a:rPr>
                        <a:t>w1</a:t>
                      </a:r>
                      <a:r>
                        <a:rPr lang="en-GB" sz="2400" dirty="0">
                          <a:effectLst/>
                        </a:rPr>
                        <a:t> w2  w3 w4</a:t>
                      </a:r>
                      <a:endParaRPr lang="ru-RU" sz="2400" dirty="0">
                        <a:effectLst/>
                        <a:latin typeface="Courier New"/>
                        <a:ea typeface="Times New Roman"/>
                        <a:cs typeface="Times New Roman"/>
                      </a:endParaRPr>
                    </a:p>
                  </a:txBody>
                  <a:tcPr marL="68580" marR="68580" marT="0" marB="0"/>
                </a:tc>
                <a:extLst>
                  <a:ext uri="{0D108BD9-81ED-4DB2-BD59-A6C34878D82A}">
                    <a16:rowId xmlns:a16="http://schemas.microsoft.com/office/drawing/2014/main" val="10001"/>
                  </a:ext>
                </a:extLst>
              </a:tr>
              <a:tr h="3900432">
                <a:tc>
                  <a:txBody>
                    <a:bodyPr/>
                    <a:lstStyle/>
                    <a:p>
                      <a:pPr>
                        <a:spcAft>
                          <a:spcPts val="0"/>
                        </a:spcAft>
                      </a:pPr>
                      <a:r>
                        <a:rPr lang="en-GB" sz="2400" dirty="0">
                          <a:effectLst/>
                        </a:rPr>
                        <a:t>1</a:t>
                      </a:r>
                      <a:endParaRPr lang="ru-RU" sz="2400" dirty="0">
                        <a:effectLst/>
                      </a:endParaRPr>
                    </a:p>
                    <a:p>
                      <a:pPr>
                        <a:spcAft>
                          <a:spcPts val="0"/>
                        </a:spcAft>
                      </a:pPr>
                      <a:r>
                        <a:rPr lang="en-GB" sz="2400" dirty="0">
                          <a:effectLst/>
                        </a:rPr>
                        <a:t>2</a:t>
                      </a:r>
                      <a:endParaRPr lang="ru-RU" sz="2400" dirty="0">
                        <a:effectLst/>
                      </a:endParaRPr>
                    </a:p>
                    <a:p>
                      <a:pPr>
                        <a:spcAft>
                          <a:spcPts val="0"/>
                        </a:spcAft>
                      </a:pPr>
                      <a:r>
                        <a:rPr lang="en-GB" sz="2400" dirty="0">
                          <a:effectLst/>
                        </a:rPr>
                        <a:t>3</a:t>
                      </a:r>
                      <a:endParaRPr lang="ru-RU" sz="2400" dirty="0">
                        <a:effectLst/>
                      </a:endParaRPr>
                    </a:p>
                    <a:p>
                      <a:pPr>
                        <a:spcAft>
                          <a:spcPts val="0"/>
                        </a:spcAft>
                      </a:pPr>
                      <a:r>
                        <a:rPr lang="en-GB" sz="2400" dirty="0">
                          <a:effectLst/>
                        </a:rPr>
                        <a:t>4</a:t>
                      </a:r>
                      <a:endParaRPr lang="ru-RU" sz="2400" dirty="0">
                        <a:effectLst/>
                      </a:endParaRPr>
                    </a:p>
                    <a:p>
                      <a:pPr>
                        <a:spcAft>
                          <a:spcPts val="0"/>
                        </a:spcAft>
                      </a:pPr>
                      <a:r>
                        <a:rPr lang="en-GB" sz="2400" dirty="0">
                          <a:effectLst/>
                        </a:rPr>
                        <a:t>5</a:t>
                      </a:r>
                      <a:endParaRPr lang="ru-RU" sz="2400" dirty="0">
                        <a:effectLst/>
                      </a:endParaRPr>
                    </a:p>
                    <a:p>
                      <a:pPr>
                        <a:spcAft>
                          <a:spcPts val="0"/>
                        </a:spcAft>
                      </a:pPr>
                      <a:r>
                        <a:rPr lang="en-GB" sz="2400" dirty="0">
                          <a:effectLst/>
                        </a:rPr>
                        <a:t>6</a:t>
                      </a:r>
                      <a:endParaRPr lang="ru-RU" sz="2400" dirty="0">
                        <a:effectLst/>
                      </a:endParaRPr>
                    </a:p>
                    <a:p>
                      <a:pPr>
                        <a:spcAft>
                          <a:spcPts val="0"/>
                        </a:spcAft>
                      </a:pPr>
                      <a:r>
                        <a:rPr lang="en-GB" sz="2400" dirty="0">
                          <a:effectLst/>
                        </a:rPr>
                        <a:t>7</a:t>
                      </a:r>
                      <a:endParaRPr lang="ru-RU" sz="2400" dirty="0">
                        <a:effectLst/>
                      </a:endParaRPr>
                    </a:p>
                    <a:p>
                      <a:pPr>
                        <a:spcAft>
                          <a:spcPts val="0"/>
                        </a:spcAft>
                      </a:pPr>
                      <a:r>
                        <a:rPr lang="en-GB" sz="2400" dirty="0">
                          <a:effectLst/>
                        </a:rPr>
                        <a:t>8</a:t>
                      </a:r>
                      <a:endParaRPr lang="ru-RU" sz="2400" dirty="0">
                        <a:effectLst/>
                      </a:endParaRPr>
                    </a:p>
                    <a:p>
                      <a:pPr>
                        <a:spcAft>
                          <a:spcPts val="0"/>
                        </a:spcAft>
                      </a:pPr>
                      <a:r>
                        <a:rPr lang="en-GB" sz="2400" dirty="0">
                          <a:effectLst/>
                        </a:rPr>
                        <a:t>9</a:t>
                      </a:r>
                      <a:endParaRPr lang="ru-RU" sz="2400" dirty="0">
                        <a:effectLst/>
                      </a:endParaRPr>
                    </a:p>
                    <a:p>
                      <a:pPr>
                        <a:spcAft>
                          <a:spcPts val="0"/>
                        </a:spcAft>
                      </a:pPr>
                      <a:r>
                        <a:rPr lang="en-GB" sz="2400" dirty="0">
                          <a:effectLst/>
                        </a:rPr>
                        <a:t> …</a:t>
                      </a:r>
                      <a:r>
                        <a:rPr lang="en-GB" sz="2400" baseline="0" dirty="0">
                          <a:effectLst/>
                        </a:rPr>
                        <a:t>                        </a:t>
                      </a:r>
                      <a:r>
                        <a:rPr lang="ru-RU" sz="2400" baseline="0" dirty="0">
                          <a:effectLst/>
                          <a:latin typeface="Times New Roman" panose="02020603050405020304" pitchFamily="18" charset="0"/>
                          <a:cs typeface="Times New Roman" panose="02020603050405020304" pitchFamily="18" charset="0"/>
                        </a:rPr>
                        <a:t>1</a:t>
                      </a:r>
                      <a:r>
                        <a:rPr lang="en-GB" sz="2400" dirty="0">
                          <a:effectLst/>
                          <a:latin typeface="Times New Roman" panose="02020603050405020304" pitchFamily="18" charset="0"/>
                          <a:cs typeface="Times New Roman" panose="02020603050405020304" pitchFamily="18" charset="0"/>
                        </a:rPr>
                        <a:t>50</a:t>
                      </a:r>
                      <a:r>
                        <a:rPr lang="en-GB" sz="2400" dirty="0">
                          <a:effectLst/>
                        </a:rPr>
                        <a:t> </a:t>
                      </a:r>
                      <a:endParaRPr lang="ru-RU" sz="2400" dirty="0">
                        <a:effectLst/>
                        <a:latin typeface="Courier New"/>
                        <a:ea typeface="Times New Roman"/>
                        <a:cs typeface="Times New Roman"/>
                      </a:endParaRPr>
                    </a:p>
                  </a:txBody>
                  <a:tcPr marL="68580" marR="68580" marT="0" marB="0"/>
                </a:tc>
                <a:tc>
                  <a:txBody>
                    <a:bodyPr/>
                    <a:lstStyle/>
                    <a:p>
                      <a:pPr>
                        <a:spcAft>
                          <a:spcPts val="0"/>
                        </a:spcAft>
                      </a:pPr>
                      <a:r>
                        <a:rPr lang="en-GB" sz="2400" b="1" dirty="0">
                          <a:effectLst/>
                        </a:rPr>
                        <a:t>5.1</a:t>
                      </a:r>
                      <a:r>
                        <a:rPr lang="en-GB" sz="2400" dirty="0">
                          <a:effectLst/>
                        </a:rPr>
                        <a:t> 3.5 1.4  0.3</a:t>
                      </a:r>
                      <a:endParaRPr lang="ru-RU" sz="2400" dirty="0">
                        <a:effectLst/>
                      </a:endParaRPr>
                    </a:p>
                    <a:p>
                      <a:pPr>
                        <a:spcAft>
                          <a:spcPts val="0"/>
                        </a:spcAft>
                      </a:pPr>
                      <a:r>
                        <a:rPr lang="en-GB" sz="2400" b="1" dirty="0">
                          <a:effectLst/>
                        </a:rPr>
                        <a:t>4.4</a:t>
                      </a:r>
                      <a:r>
                        <a:rPr lang="en-GB" sz="2400" dirty="0">
                          <a:effectLst/>
                        </a:rPr>
                        <a:t> 3.2 1.3  0.2</a:t>
                      </a:r>
                      <a:endParaRPr lang="ru-RU" sz="2400" dirty="0">
                        <a:effectLst/>
                      </a:endParaRPr>
                    </a:p>
                    <a:p>
                      <a:pPr>
                        <a:spcAft>
                          <a:spcPts val="0"/>
                        </a:spcAft>
                      </a:pPr>
                      <a:r>
                        <a:rPr lang="en-GB" sz="2400" b="1" dirty="0">
                          <a:effectLst/>
                        </a:rPr>
                        <a:t>4.4</a:t>
                      </a:r>
                      <a:r>
                        <a:rPr lang="en-GB" sz="2400" dirty="0">
                          <a:effectLst/>
                        </a:rPr>
                        <a:t> 3.0 1.3  0.2</a:t>
                      </a:r>
                      <a:endParaRPr lang="ru-RU" sz="2400" dirty="0">
                        <a:effectLst/>
                      </a:endParaRPr>
                    </a:p>
                    <a:p>
                      <a:pPr>
                        <a:spcAft>
                          <a:spcPts val="0"/>
                        </a:spcAft>
                      </a:pPr>
                      <a:r>
                        <a:rPr lang="en-GB" sz="2400" b="1" dirty="0">
                          <a:effectLst/>
                        </a:rPr>
                        <a:t>5.0</a:t>
                      </a:r>
                      <a:r>
                        <a:rPr lang="en-GB" sz="2400" dirty="0">
                          <a:effectLst/>
                        </a:rPr>
                        <a:t> 3.5 1.6  0.6</a:t>
                      </a:r>
                      <a:endParaRPr lang="ru-RU" sz="2400" dirty="0">
                        <a:effectLst/>
                      </a:endParaRPr>
                    </a:p>
                    <a:p>
                      <a:pPr>
                        <a:spcAft>
                          <a:spcPts val="0"/>
                        </a:spcAft>
                      </a:pPr>
                      <a:r>
                        <a:rPr lang="en-GB" sz="2400" b="1" dirty="0">
                          <a:effectLst/>
                        </a:rPr>
                        <a:t>5.1</a:t>
                      </a:r>
                      <a:r>
                        <a:rPr lang="en-GB" sz="2400" dirty="0">
                          <a:effectLst/>
                        </a:rPr>
                        <a:t> 3.8 1.6  0.2</a:t>
                      </a:r>
                      <a:endParaRPr lang="ru-RU" sz="2400" dirty="0">
                        <a:effectLst/>
                      </a:endParaRPr>
                    </a:p>
                    <a:p>
                      <a:pPr>
                        <a:spcAft>
                          <a:spcPts val="0"/>
                        </a:spcAft>
                      </a:pPr>
                      <a:r>
                        <a:rPr lang="en-GB" sz="2400" b="1" dirty="0">
                          <a:effectLst/>
                        </a:rPr>
                        <a:t>4.9</a:t>
                      </a:r>
                      <a:r>
                        <a:rPr lang="en-GB" sz="2400" dirty="0">
                          <a:effectLst/>
                        </a:rPr>
                        <a:t> 3.1 1.5  0.2</a:t>
                      </a:r>
                      <a:endParaRPr lang="ru-RU" sz="2400" dirty="0">
                        <a:effectLst/>
                      </a:endParaRPr>
                    </a:p>
                    <a:p>
                      <a:pPr>
                        <a:spcAft>
                          <a:spcPts val="0"/>
                        </a:spcAft>
                      </a:pPr>
                      <a:r>
                        <a:rPr lang="en-GB" sz="2400" b="1" dirty="0">
                          <a:effectLst/>
                        </a:rPr>
                        <a:t>5.0</a:t>
                      </a:r>
                      <a:r>
                        <a:rPr lang="en-GB" sz="2400" dirty="0">
                          <a:effectLst/>
                        </a:rPr>
                        <a:t> 3.2 1.2  0.2</a:t>
                      </a:r>
                      <a:endParaRPr lang="ru-RU" sz="2400" dirty="0">
                        <a:effectLst/>
                      </a:endParaRPr>
                    </a:p>
                    <a:p>
                      <a:pPr>
                        <a:spcAft>
                          <a:spcPts val="0"/>
                        </a:spcAft>
                      </a:pPr>
                      <a:r>
                        <a:rPr lang="en-GB" sz="2400" b="1" dirty="0">
                          <a:effectLst/>
                        </a:rPr>
                        <a:t>4.6</a:t>
                      </a:r>
                      <a:r>
                        <a:rPr lang="en-GB" sz="2400" dirty="0">
                          <a:effectLst/>
                        </a:rPr>
                        <a:t> 3.2 1.4  0.2</a:t>
                      </a:r>
                      <a:endParaRPr lang="ru-RU" sz="2400" dirty="0">
                        <a:effectLst/>
                      </a:endParaRPr>
                    </a:p>
                    <a:p>
                      <a:pPr>
                        <a:spcAft>
                          <a:spcPts val="0"/>
                        </a:spcAft>
                      </a:pPr>
                      <a:r>
                        <a:rPr lang="en-GB" sz="2400" b="1" dirty="0">
                          <a:effectLst/>
                        </a:rPr>
                        <a:t>5.0</a:t>
                      </a:r>
                      <a:r>
                        <a:rPr lang="en-GB" sz="2400" dirty="0">
                          <a:effectLst/>
                        </a:rPr>
                        <a:t> 3.3 1.4  0.2</a:t>
                      </a:r>
                      <a:endParaRPr lang="ru-RU" sz="2400" dirty="0">
                        <a:effectLst/>
                      </a:endParaRPr>
                    </a:p>
                    <a:p>
                      <a:pPr>
                        <a:spcAft>
                          <a:spcPts val="0"/>
                        </a:spcAft>
                      </a:pPr>
                      <a:r>
                        <a:rPr lang="en-GB" sz="2400" dirty="0">
                          <a:effectLst/>
                        </a:rPr>
                        <a:t>…..                                    </a:t>
                      </a:r>
                    </a:p>
                    <a:p>
                      <a:pPr>
                        <a:spcAft>
                          <a:spcPts val="0"/>
                        </a:spcAft>
                      </a:pPr>
                      <a:r>
                        <a:rPr lang="en-GB" sz="2400" b="1" dirty="0">
                          <a:effectLst/>
                        </a:rPr>
                        <a:t>6.5 </a:t>
                      </a:r>
                      <a:r>
                        <a:rPr lang="en-GB" sz="2400" b="0" dirty="0">
                          <a:effectLst/>
                        </a:rPr>
                        <a:t>3.2 5.1  2.0</a:t>
                      </a:r>
                      <a:r>
                        <a:rPr lang="en-GB" sz="2400" dirty="0">
                          <a:effectLst/>
                        </a:rPr>
                        <a:t> </a:t>
                      </a:r>
                      <a:endParaRPr lang="ru-RU" sz="2400" dirty="0">
                        <a:effectLst/>
                        <a:latin typeface="Courier New"/>
                        <a:ea typeface="Times New Roman"/>
                        <a:cs typeface="Times New Roman"/>
                      </a:endParaRPr>
                    </a:p>
                  </a:txBody>
                  <a:tcPr marL="68580" marR="68580" marT="0" marB="0"/>
                </a:tc>
                <a:extLst>
                  <a:ext uri="{0D108BD9-81ED-4DB2-BD59-A6C34878D82A}">
                    <a16:rowId xmlns:a16="http://schemas.microsoft.com/office/drawing/2014/main" val="10002"/>
                  </a:ext>
                </a:extLst>
              </a:tr>
            </a:tbl>
          </a:graphicData>
        </a:graphic>
      </p:graphicFrame>
      <p:sp>
        <p:nvSpPr>
          <p:cNvPr id="10" name="TextBox 9"/>
          <p:cNvSpPr txBox="1"/>
          <p:nvPr/>
        </p:nvSpPr>
        <p:spPr>
          <a:xfrm>
            <a:off x="847996" y="5473005"/>
            <a:ext cx="8370676" cy="1384995"/>
          </a:xfrm>
          <a:prstGeom prst="rect">
            <a:avLst/>
          </a:prstGeom>
          <a:noFill/>
        </p:spPr>
        <p:txBody>
          <a:bodyPr wrap="square" rtlCol="0">
            <a:spAutoFit/>
          </a:bodyPr>
          <a:lstStyle/>
          <a:p>
            <a:r>
              <a:rPr lang="en-US" sz="2800" b="1" dirty="0"/>
              <a:t>Consider feature</a:t>
            </a:r>
            <a:r>
              <a:rPr lang="ru-RU" sz="2800" b="1" dirty="0"/>
              <a:t> </a:t>
            </a:r>
            <a:r>
              <a:rPr lang="en-US" sz="2800" b="1" dirty="0">
                <a:latin typeface="Times New Roman" panose="02020603050405020304" pitchFamily="18" charset="0"/>
                <a:cs typeface="Times New Roman" panose="02020603050405020304" pitchFamily="18" charset="0"/>
              </a:rPr>
              <a:t>w1</a:t>
            </a:r>
            <a:r>
              <a:rPr lang="en-US" sz="2800" b="1" dirty="0"/>
              <a:t>. How to model it? Data Science</a:t>
            </a:r>
            <a:r>
              <a:rPr lang="ru-RU" sz="2800" b="1" dirty="0"/>
              <a:t>:</a:t>
            </a:r>
            <a:r>
              <a:rPr lang="en-US" sz="2800" b="1" dirty="0"/>
              <a:t> </a:t>
            </a:r>
            <a:r>
              <a:rPr lang="en-US" sz="2800" b="1" dirty="0">
                <a:solidFill>
                  <a:srgbClr val="0070C0"/>
                </a:solidFill>
              </a:rPr>
              <a:t>entries in </a:t>
            </a:r>
            <a:r>
              <a:rPr lang="en-US" sz="2800" b="1" dirty="0">
                <a:latin typeface="Times New Roman" panose="02020603050405020304" pitchFamily="18" charset="0"/>
                <a:cs typeface="Times New Roman" panose="02020603050405020304" pitchFamily="18" charset="0"/>
              </a:rPr>
              <a:t>w1</a:t>
            </a:r>
            <a:r>
              <a:rPr lang="en-US" sz="2800" b="1" dirty="0">
                <a:solidFill>
                  <a:srgbClr val="0070C0"/>
                </a:solidFill>
              </a:rPr>
              <a:t> matter only!</a:t>
            </a:r>
            <a:r>
              <a:rPr lang="ru-RU" sz="2800" b="1" dirty="0">
                <a:solidFill>
                  <a:srgbClr val="0070C0"/>
                </a:solidFill>
              </a:rPr>
              <a:t>!!</a:t>
            </a:r>
            <a:r>
              <a:rPr lang="en-US" sz="2800" b="1" dirty="0">
                <a:solidFill>
                  <a:srgbClr val="0070C0"/>
                </a:solidFill>
              </a:rPr>
              <a:t> </a:t>
            </a:r>
          </a:p>
          <a:p>
            <a:endParaRPr lang="ru-RU" sz="2800" b="1" dirty="0"/>
          </a:p>
        </p:txBody>
      </p:sp>
      <p:sp>
        <p:nvSpPr>
          <p:cNvPr id="11" name="Нижний колонтитул 10"/>
          <p:cNvSpPr>
            <a:spLocks noGrp="1"/>
          </p:cNvSpPr>
          <p:nvPr>
            <p:ph type="ftr" sz="quarter" idx="11"/>
          </p:nvPr>
        </p:nvSpPr>
        <p:spPr/>
        <p:txBody>
          <a:bodyPr/>
          <a:lstStyle/>
          <a:p>
            <a:r>
              <a:rPr lang="en-US"/>
              <a:t>CODA BSc 2024 Boris Mirkin</a:t>
            </a:r>
            <a:endParaRPr lang="ru-RU"/>
          </a:p>
        </p:txBody>
      </p:sp>
      <p:sp>
        <p:nvSpPr>
          <p:cNvPr id="12" name="Номер слайда 11"/>
          <p:cNvSpPr>
            <a:spLocks noGrp="1"/>
          </p:cNvSpPr>
          <p:nvPr>
            <p:ph type="sldNum" sz="quarter" idx="12"/>
          </p:nvPr>
        </p:nvSpPr>
        <p:spPr/>
        <p:txBody>
          <a:bodyPr/>
          <a:lstStyle/>
          <a:p>
            <a:fld id="{DBB9C88E-D4C8-48E3-897A-F48C54F7B8B8}" type="slidenum">
              <a:rPr lang="ru-RU" smtClean="0"/>
              <a:t>27</a:t>
            </a:fld>
            <a:endParaRPr lang="ru-RU"/>
          </a:p>
        </p:txBody>
      </p:sp>
    </p:spTree>
    <p:extLst>
      <p:ext uri="{BB962C8B-B14F-4D97-AF65-F5344CB8AC3E}">
        <p14:creationId xmlns:p14="http://schemas.microsoft.com/office/powerpoint/2010/main" val="4155650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9B2240-37C5-4D10-8BF7-F7321C29DECC}"/>
              </a:ext>
            </a:extLst>
          </p:cNvPr>
          <p:cNvSpPr>
            <a:spLocks noGrp="1"/>
          </p:cNvSpPr>
          <p:nvPr>
            <p:ph type="title"/>
          </p:nvPr>
        </p:nvSpPr>
        <p:spPr>
          <a:xfrm>
            <a:off x="0" y="76200"/>
            <a:ext cx="8933688" cy="1768624"/>
          </a:xfrm>
        </p:spPr>
        <p:txBody>
          <a:bodyPr>
            <a:normAutofit fontScale="90000"/>
          </a:bodyPr>
          <a:lstStyle/>
          <a:p>
            <a:br>
              <a:rPr lang="en-US" sz="4400" b="1" dirty="0"/>
            </a:br>
            <a:r>
              <a:rPr lang="en-US" sz="4400" b="1" dirty="0"/>
              <a:t>What is feature w1? </a:t>
            </a:r>
            <a:r>
              <a:rPr lang="en-US" sz="4400" b="1" dirty="0">
                <a:solidFill>
                  <a:srgbClr val="0070C0"/>
                </a:solidFill>
              </a:rPr>
              <a:t>According to Data Analysis view, just the column w1’s contents, specimen sepal length: </a:t>
            </a:r>
            <a:br>
              <a:rPr lang="en-US" sz="4400" b="1" dirty="0">
                <a:solidFill>
                  <a:srgbClr val="0070C0"/>
                </a:solidFill>
              </a:rPr>
            </a:br>
            <a:endParaRPr lang="ru-RU" dirty="0">
              <a:solidFill>
                <a:srgbClr val="0070C0"/>
              </a:solidFill>
            </a:endParaRPr>
          </a:p>
        </p:txBody>
      </p:sp>
      <p:sp>
        <p:nvSpPr>
          <p:cNvPr id="3" name="Объект 2">
            <a:extLst>
              <a:ext uri="{FF2B5EF4-FFF2-40B4-BE49-F238E27FC236}">
                <a16:creationId xmlns:a16="http://schemas.microsoft.com/office/drawing/2014/main" id="{45193176-4BD4-4FE2-817D-E7A76E1C6C86}"/>
              </a:ext>
            </a:extLst>
          </p:cNvPr>
          <p:cNvSpPr>
            <a:spLocks noGrp="1"/>
          </p:cNvSpPr>
          <p:nvPr>
            <p:ph idx="1"/>
          </p:nvPr>
        </p:nvSpPr>
        <p:spPr>
          <a:xfrm>
            <a:off x="611560" y="2057400"/>
            <a:ext cx="8182197" cy="4800600"/>
          </a:xfrm>
        </p:spPr>
        <p:txBody>
          <a:bodyPr>
            <a:normAutofit/>
          </a:bodyPr>
          <a:lstStyle/>
          <a:p>
            <a:r>
              <a:rPr lang="en-US" dirty="0"/>
              <a:t>  Index 1 through 9</a:t>
            </a:r>
          </a:p>
          <a:p>
            <a:pPr marL="82296" indent="0">
              <a:buNone/>
            </a:pPr>
            <a:r>
              <a:rPr lang="en-US" b="1" dirty="0"/>
              <a:t>5.1   4.4   4.4   5.0   5.1   4.9   5.0   4.6   5.0</a:t>
            </a:r>
          </a:p>
          <a:p>
            <a:pPr marL="82296" indent="0">
              <a:buNone/>
            </a:pPr>
            <a:r>
              <a:rPr lang="en-US" b="1" dirty="0"/>
              <a:t>.  .  .  .  .  .  .  .  .  .  .  .  .  .  .  .  .  .  .  .  .  .  .  .  .  </a:t>
            </a:r>
            <a:endParaRPr lang="en-US" dirty="0"/>
          </a:p>
          <a:p>
            <a:r>
              <a:rPr lang="en-US" dirty="0"/>
              <a:t>  Index 142 through 150</a:t>
            </a:r>
          </a:p>
          <a:p>
            <a:pPr marL="82296" indent="0">
              <a:buNone/>
            </a:pPr>
            <a:r>
              <a:rPr lang="en-US" b="1" dirty="0"/>
              <a:t>6.7   6.3   6.5   6.5   7.3   6.7   5.6   6.4   6.5</a:t>
            </a:r>
          </a:p>
          <a:p>
            <a:pPr marL="82296" indent="0">
              <a:buNone/>
            </a:pPr>
            <a:r>
              <a:rPr lang="en-US" sz="4000" b="1" dirty="0"/>
              <a:t>                What is this as </a:t>
            </a:r>
          </a:p>
          <a:p>
            <a:pPr marL="82296" indent="0">
              <a:buNone/>
            </a:pPr>
            <a:r>
              <a:rPr lang="en-US" sz="4000" b="1" dirty="0"/>
              <a:t>a mathematical object?</a:t>
            </a:r>
          </a:p>
        </p:txBody>
      </p:sp>
      <p:sp>
        <p:nvSpPr>
          <p:cNvPr id="4" name="Нижний колонтитул 3">
            <a:extLst>
              <a:ext uri="{FF2B5EF4-FFF2-40B4-BE49-F238E27FC236}">
                <a16:creationId xmlns:a16="http://schemas.microsoft.com/office/drawing/2014/main" id="{4792AE1B-1567-4702-A5C7-9495F9D1D013}"/>
              </a:ext>
            </a:extLst>
          </p:cNvPr>
          <p:cNvSpPr>
            <a:spLocks noGrp="1"/>
          </p:cNvSpPr>
          <p:nvPr>
            <p:ph type="ftr" sz="quarter" idx="11"/>
          </p:nvPr>
        </p:nvSpPr>
        <p:spPr/>
        <p:txBody>
          <a:bodyPr/>
          <a:lstStyle/>
          <a:p>
            <a:r>
              <a:rPr lang="en-US"/>
              <a:t>CODA BSc 2024 Boris Mirkin</a:t>
            </a:r>
            <a:endParaRPr lang="ru-RU"/>
          </a:p>
        </p:txBody>
      </p:sp>
      <p:sp>
        <p:nvSpPr>
          <p:cNvPr id="5" name="Номер слайда 4">
            <a:extLst>
              <a:ext uri="{FF2B5EF4-FFF2-40B4-BE49-F238E27FC236}">
                <a16:creationId xmlns:a16="http://schemas.microsoft.com/office/drawing/2014/main" id="{8B9763E0-A6AB-4739-A21F-E9303649F15B}"/>
              </a:ext>
            </a:extLst>
          </p:cNvPr>
          <p:cNvSpPr>
            <a:spLocks noGrp="1"/>
          </p:cNvSpPr>
          <p:nvPr>
            <p:ph type="sldNum" sz="quarter" idx="12"/>
          </p:nvPr>
        </p:nvSpPr>
        <p:spPr/>
        <p:txBody>
          <a:bodyPr/>
          <a:lstStyle/>
          <a:p>
            <a:fld id="{DBB9C88E-D4C8-48E3-897A-F48C54F7B8B8}" type="slidenum">
              <a:rPr lang="ru-RU" smtClean="0"/>
              <a:t>28</a:t>
            </a:fld>
            <a:endParaRPr lang="ru-RU"/>
          </a:p>
        </p:txBody>
      </p:sp>
    </p:spTree>
    <p:extLst>
      <p:ext uri="{BB962C8B-B14F-4D97-AF65-F5344CB8AC3E}">
        <p14:creationId xmlns:p14="http://schemas.microsoft.com/office/powerpoint/2010/main" val="41873170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9B2240-37C5-4D10-8BF7-F7321C29DECC}"/>
              </a:ext>
            </a:extLst>
          </p:cNvPr>
          <p:cNvSpPr>
            <a:spLocks noGrp="1"/>
          </p:cNvSpPr>
          <p:nvPr>
            <p:ph type="title"/>
          </p:nvPr>
        </p:nvSpPr>
        <p:spPr>
          <a:xfrm>
            <a:off x="251520" y="76200"/>
            <a:ext cx="8682168" cy="1768624"/>
          </a:xfrm>
        </p:spPr>
        <p:txBody>
          <a:bodyPr>
            <a:normAutofit fontScale="90000"/>
          </a:bodyPr>
          <a:lstStyle/>
          <a:p>
            <a:br>
              <a:rPr lang="en-US" sz="4400" b="1" dirty="0"/>
            </a:br>
            <a:r>
              <a:rPr lang="en-US" sz="4400" b="1" dirty="0"/>
              <a:t>What is the column w1’s contents as a mathematical object?</a:t>
            </a:r>
            <a:br>
              <a:rPr lang="en-US" sz="4400" b="1" dirty="0"/>
            </a:br>
            <a:r>
              <a:rPr lang="en-US" sz="4400" b="1" dirty="0"/>
              <a:t>:  </a:t>
            </a:r>
            <a:br>
              <a:rPr lang="en-US" sz="4400" b="1" dirty="0"/>
            </a:br>
            <a:endParaRPr lang="ru-RU" dirty="0"/>
          </a:p>
        </p:txBody>
      </p:sp>
      <p:sp>
        <p:nvSpPr>
          <p:cNvPr id="3" name="Объект 2">
            <a:extLst>
              <a:ext uri="{FF2B5EF4-FFF2-40B4-BE49-F238E27FC236}">
                <a16:creationId xmlns:a16="http://schemas.microsoft.com/office/drawing/2014/main" id="{45193176-4BD4-4FE2-817D-E7A76E1C6C86}"/>
              </a:ext>
            </a:extLst>
          </p:cNvPr>
          <p:cNvSpPr>
            <a:spLocks noGrp="1"/>
          </p:cNvSpPr>
          <p:nvPr>
            <p:ph idx="1"/>
          </p:nvPr>
        </p:nvSpPr>
        <p:spPr>
          <a:xfrm>
            <a:off x="533400" y="1628800"/>
            <a:ext cx="8260357" cy="5229200"/>
          </a:xfrm>
        </p:spPr>
        <p:txBody>
          <a:bodyPr>
            <a:normAutofit/>
          </a:bodyPr>
          <a:lstStyle/>
          <a:p>
            <a:r>
              <a:rPr lang="en-US" dirty="0"/>
              <a:t>  Index 1 through 9</a:t>
            </a:r>
          </a:p>
          <a:p>
            <a:pPr marL="82296" indent="0">
              <a:buNone/>
            </a:pPr>
            <a:r>
              <a:rPr lang="en-US" dirty="0"/>
              <a:t>5.1   4.4   4.4   5.0   5.1   4.9   5.0   4.6   5.0</a:t>
            </a:r>
          </a:p>
          <a:p>
            <a:pPr marL="82296" indent="0">
              <a:buNone/>
            </a:pPr>
            <a:r>
              <a:rPr lang="en-US" b="1" dirty="0"/>
              <a:t>.  .  .  .  .  .  .  .  .  .  .  .  .  .  .  .  .  .  .  .  .  .  .  .  .  </a:t>
            </a:r>
            <a:endParaRPr lang="en-US" dirty="0"/>
          </a:p>
          <a:p>
            <a:r>
              <a:rPr lang="en-US" dirty="0"/>
              <a:t>  Index 142 through 150</a:t>
            </a:r>
          </a:p>
          <a:p>
            <a:pPr marL="82296" indent="0">
              <a:buNone/>
            </a:pPr>
            <a:r>
              <a:rPr lang="en-US" dirty="0"/>
              <a:t>6.7   6.3   6.5   6.5   7.3   6.7   5.6   6.4   6.5</a:t>
            </a:r>
          </a:p>
          <a:p>
            <a:pPr marL="82296" indent="0">
              <a:buNone/>
            </a:pPr>
            <a:endParaRPr lang="en-US" dirty="0"/>
          </a:p>
          <a:p>
            <a:pPr marL="82296" indent="0">
              <a:buNone/>
            </a:pPr>
            <a:r>
              <a:rPr lang="en-US" sz="3600" b="1" dirty="0">
                <a:solidFill>
                  <a:srgbClr val="0070C0"/>
                </a:solidFill>
              </a:rPr>
              <a:t>Two different views co-exist (like the photon, unit of light, in quantum physics: both a particle and a wave)</a:t>
            </a:r>
          </a:p>
        </p:txBody>
      </p:sp>
      <p:sp>
        <p:nvSpPr>
          <p:cNvPr id="4" name="Нижний колонтитул 3">
            <a:extLst>
              <a:ext uri="{FF2B5EF4-FFF2-40B4-BE49-F238E27FC236}">
                <a16:creationId xmlns:a16="http://schemas.microsoft.com/office/drawing/2014/main" id="{4792AE1B-1567-4702-A5C7-9495F9D1D013}"/>
              </a:ext>
            </a:extLst>
          </p:cNvPr>
          <p:cNvSpPr>
            <a:spLocks noGrp="1"/>
          </p:cNvSpPr>
          <p:nvPr>
            <p:ph type="ftr" sz="quarter" idx="11"/>
          </p:nvPr>
        </p:nvSpPr>
        <p:spPr/>
        <p:txBody>
          <a:bodyPr/>
          <a:lstStyle/>
          <a:p>
            <a:r>
              <a:rPr lang="en-US"/>
              <a:t>CODA BSc 2024 Boris Mirkin</a:t>
            </a:r>
            <a:endParaRPr lang="ru-RU"/>
          </a:p>
        </p:txBody>
      </p:sp>
      <p:sp>
        <p:nvSpPr>
          <p:cNvPr id="5" name="Номер слайда 4">
            <a:extLst>
              <a:ext uri="{FF2B5EF4-FFF2-40B4-BE49-F238E27FC236}">
                <a16:creationId xmlns:a16="http://schemas.microsoft.com/office/drawing/2014/main" id="{8B9763E0-A6AB-4739-A21F-E9303649F15B}"/>
              </a:ext>
            </a:extLst>
          </p:cNvPr>
          <p:cNvSpPr>
            <a:spLocks noGrp="1"/>
          </p:cNvSpPr>
          <p:nvPr>
            <p:ph type="sldNum" sz="quarter" idx="12"/>
          </p:nvPr>
        </p:nvSpPr>
        <p:spPr/>
        <p:txBody>
          <a:bodyPr/>
          <a:lstStyle/>
          <a:p>
            <a:fld id="{DBB9C88E-D4C8-48E3-897A-F48C54F7B8B8}" type="slidenum">
              <a:rPr lang="ru-RU" smtClean="0"/>
              <a:t>29</a:t>
            </a:fld>
            <a:endParaRPr lang="ru-RU"/>
          </a:p>
        </p:txBody>
      </p:sp>
    </p:spTree>
    <p:extLst>
      <p:ext uri="{BB962C8B-B14F-4D97-AF65-F5344CB8AC3E}">
        <p14:creationId xmlns:p14="http://schemas.microsoft.com/office/powerpoint/2010/main" val="532190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76200"/>
            <a:ext cx="9252520" cy="1408584"/>
          </a:xfrm>
        </p:spPr>
        <p:txBody>
          <a:bodyPr>
            <a:normAutofit fontScale="90000"/>
          </a:bodyPr>
          <a:lstStyle/>
          <a:p>
            <a:br>
              <a:rPr lang="ru-RU" sz="4000" dirty="0"/>
            </a:br>
            <a:r>
              <a:rPr lang="ru-RU" sz="4000" dirty="0"/>
              <a:t>Б.Г. Миркин </a:t>
            </a:r>
            <a:r>
              <a:rPr lang="en-US" sz="4000" dirty="0"/>
              <a:t> “</a:t>
            </a:r>
            <a:r>
              <a:rPr lang="ru-RU" sz="4000" dirty="0"/>
              <a:t>Введение в анализ данных</a:t>
            </a:r>
            <a:r>
              <a:rPr lang="en-US" sz="4000" dirty="0"/>
              <a:t>”, </a:t>
            </a:r>
            <a:r>
              <a:rPr lang="ru-RU" sz="4000" dirty="0"/>
              <a:t>ЮРАЙТ</a:t>
            </a:r>
            <a:r>
              <a:rPr lang="en-US" sz="4000" dirty="0"/>
              <a:t>, </a:t>
            </a:r>
            <a:r>
              <a:rPr lang="ru-RU" sz="4000" dirty="0"/>
              <a:t>Москва, </a:t>
            </a:r>
            <a:r>
              <a:rPr lang="en-US" sz="4000" dirty="0"/>
              <a:t>2014</a:t>
            </a:r>
            <a:r>
              <a:rPr lang="ru-RU" sz="4000" dirty="0"/>
              <a:t> -</a:t>
            </a:r>
            <a:r>
              <a:rPr lang="en-US" sz="4000" dirty="0"/>
              <a:t>2023</a:t>
            </a:r>
            <a:r>
              <a:rPr lang="ru-RU" sz="4000" dirty="0"/>
              <a:t>, 174 с.</a:t>
            </a:r>
            <a:br>
              <a:rPr lang="ru-RU" dirty="0"/>
            </a:br>
            <a:endParaRPr lang="ru-RU" dirty="0"/>
          </a:p>
        </p:txBody>
      </p:sp>
      <p:pic>
        <p:nvPicPr>
          <p:cNvPr id="2052" name="Picture 4" descr="http://www.hse.ru/pubs/share/book/cover/thumb/131681895x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1576748"/>
            <a:ext cx="3006038" cy="4549141"/>
          </a:xfrm>
          <a:prstGeom prst="rect">
            <a:avLst/>
          </a:prstGeom>
          <a:noFill/>
          <a:extLst>
            <a:ext uri="{909E8E84-426E-40DD-AFC4-6F175D3DCCD1}">
              <a14:hiddenFill xmlns:a14="http://schemas.microsoft.com/office/drawing/2010/main">
                <a:solidFill>
                  <a:srgbClr val="FFFFFF"/>
                </a:solidFill>
              </a14:hiddenFill>
            </a:ext>
          </a:extLst>
        </p:spPr>
      </p:pic>
      <p:sp>
        <p:nvSpPr>
          <p:cNvPr id="5" name="Нижний колонтитул 4"/>
          <p:cNvSpPr>
            <a:spLocks noGrp="1"/>
          </p:cNvSpPr>
          <p:nvPr>
            <p:ph type="ftr" sz="quarter" idx="11"/>
          </p:nvPr>
        </p:nvSpPr>
        <p:spPr/>
        <p:txBody>
          <a:bodyPr/>
          <a:lstStyle/>
          <a:p>
            <a:r>
              <a:rPr lang="en-US"/>
              <a:t>CODA BSc 2024 Boris Mirkin</a:t>
            </a:r>
            <a:endParaRPr lang="ru-RU" dirty="0"/>
          </a:p>
        </p:txBody>
      </p:sp>
      <p:sp>
        <p:nvSpPr>
          <p:cNvPr id="6" name="Номер слайда 5"/>
          <p:cNvSpPr>
            <a:spLocks noGrp="1"/>
          </p:cNvSpPr>
          <p:nvPr>
            <p:ph type="sldNum" sz="quarter" idx="12"/>
          </p:nvPr>
        </p:nvSpPr>
        <p:spPr/>
        <p:txBody>
          <a:bodyPr/>
          <a:lstStyle/>
          <a:p>
            <a:fld id="{DBB9C88E-D4C8-48E3-897A-F48C54F7B8B8}" type="slidenum">
              <a:rPr lang="ru-RU" smtClean="0"/>
              <a:t>3</a:t>
            </a:fld>
            <a:endParaRPr lang="ru-RU"/>
          </a:p>
        </p:txBody>
      </p:sp>
    </p:spTree>
    <p:extLst>
      <p:ext uri="{BB962C8B-B14F-4D97-AF65-F5344CB8AC3E}">
        <p14:creationId xmlns:p14="http://schemas.microsoft.com/office/powerpoint/2010/main" val="35580301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9B2240-37C5-4D10-8BF7-F7321C29DECC}"/>
              </a:ext>
            </a:extLst>
          </p:cNvPr>
          <p:cNvSpPr>
            <a:spLocks noGrp="1"/>
          </p:cNvSpPr>
          <p:nvPr>
            <p:ph type="title"/>
          </p:nvPr>
        </p:nvSpPr>
        <p:spPr>
          <a:xfrm>
            <a:off x="251520" y="76200"/>
            <a:ext cx="8682168" cy="1768624"/>
          </a:xfrm>
        </p:spPr>
        <p:txBody>
          <a:bodyPr>
            <a:normAutofit fontScale="90000"/>
          </a:bodyPr>
          <a:lstStyle/>
          <a:p>
            <a:br>
              <a:rPr lang="en-US" sz="4400" b="1" dirty="0"/>
            </a:br>
            <a:br>
              <a:rPr lang="en-US" sz="4400" b="1" dirty="0"/>
            </a:br>
            <a:r>
              <a:rPr lang="en-US" sz="4400" b="1" dirty="0"/>
              <a:t>Two different views at the w1  </a:t>
            </a:r>
            <a:br>
              <a:rPr lang="en-US" sz="4400" b="1" dirty="0"/>
            </a:br>
            <a:r>
              <a:rPr lang="en-US" sz="4400" b="1" dirty="0"/>
              <a:t>   feature as a mathematical object:</a:t>
            </a:r>
            <a:br>
              <a:rPr lang="en-US" sz="4400" b="1" dirty="0"/>
            </a:br>
            <a:r>
              <a:rPr lang="en-US" sz="4400" b="1" dirty="0"/>
              <a:t>:  </a:t>
            </a:r>
            <a:br>
              <a:rPr lang="en-US" sz="4400" b="1" dirty="0"/>
            </a:br>
            <a:endParaRPr lang="ru-RU" dirty="0"/>
          </a:p>
        </p:txBody>
      </p:sp>
      <p:sp>
        <p:nvSpPr>
          <p:cNvPr id="3" name="Объект 2">
            <a:extLst>
              <a:ext uri="{FF2B5EF4-FFF2-40B4-BE49-F238E27FC236}">
                <a16:creationId xmlns:a16="http://schemas.microsoft.com/office/drawing/2014/main" id="{45193176-4BD4-4FE2-817D-E7A76E1C6C86}"/>
              </a:ext>
            </a:extLst>
          </p:cNvPr>
          <p:cNvSpPr>
            <a:spLocks noGrp="1"/>
          </p:cNvSpPr>
          <p:nvPr>
            <p:ph idx="1"/>
          </p:nvPr>
        </p:nvSpPr>
        <p:spPr>
          <a:xfrm>
            <a:off x="533400" y="1628800"/>
            <a:ext cx="8260357" cy="5229200"/>
          </a:xfrm>
        </p:spPr>
        <p:txBody>
          <a:bodyPr>
            <a:normAutofit/>
          </a:bodyPr>
          <a:lstStyle/>
          <a:p>
            <a:r>
              <a:rPr lang="en-US" sz="2800" dirty="0"/>
              <a:t>  Index 1 through 9</a:t>
            </a:r>
          </a:p>
          <a:p>
            <a:pPr marL="82296" indent="0">
              <a:buNone/>
            </a:pPr>
            <a:r>
              <a:rPr lang="en-US" sz="2800" dirty="0"/>
              <a:t>5.1   4.4   4.4   5.0   5.1   4.9   5.0   4.6   5.0</a:t>
            </a:r>
          </a:p>
          <a:p>
            <a:pPr marL="82296" indent="0">
              <a:buNone/>
            </a:pPr>
            <a:r>
              <a:rPr lang="en-US" sz="2800" b="1" dirty="0"/>
              <a:t>.  .  .  .  .  .  .  .  .  .  .  .  .  .  .  .  .  .  .  .  .  .  .  .  .  </a:t>
            </a:r>
            <a:endParaRPr lang="en-US" sz="2800" dirty="0"/>
          </a:p>
          <a:p>
            <a:r>
              <a:rPr lang="en-US" sz="2800" dirty="0"/>
              <a:t>  Index 142 through 150</a:t>
            </a:r>
          </a:p>
          <a:p>
            <a:pPr marL="82296" indent="0">
              <a:buNone/>
            </a:pPr>
            <a:r>
              <a:rPr lang="en-US" sz="2800" dirty="0"/>
              <a:t>6.7   6.3   6.5   6.5   7.3   6.7   5.6   6.4   6.5</a:t>
            </a:r>
          </a:p>
          <a:p>
            <a:pPr marL="82296" indent="0">
              <a:buNone/>
            </a:pPr>
            <a:endParaRPr lang="en-US" sz="2800" dirty="0"/>
          </a:p>
          <a:p>
            <a:pPr marL="596646" indent="-514350">
              <a:buAutoNum type="alphaUcParenR"/>
            </a:pPr>
            <a:r>
              <a:rPr lang="en-US" sz="3600" b="1" dirty="0"/>
              <a:t>Vector of </a:t>
            </a:r>
            <a:r>
              <a:rPr lang="en-US" sz="3600" b="1" dirty="0">
                <a:latin typeface="Ubuntu"/>
                <a:cs typeface="Times New Roman" panose="02020603050405020304" pitchFamily="18" charset="0"/>
              </a:rPr>
              <a:t>150</a:t>
            </a:r>
            <a:r>
              <a:rPr lang="en-US" sz="3600" b="1" dirty="0">
                <a:latin typeface="Ubuntu"/>
              </a:rPr>
              <a:t>x1</a:t>
            </a:r>
            <a:r>
              <a:rPr lang="en-US" sz="3600" b="1" dirty="0"/>
              <a:t> dimension</a:t>
            </a:r>
          </a:p>
          <a:p>
            <a:pPr marL="596646" indent="-514350">
              <a:buAutoNum type="alphaUcParenR"/>
            </a:pPr>
            <a:r>
              <a:rPr lang="en-US" sz="3600" b="1" dirty="0">
                <a:latin typeface="Ubuntu"/>
                <a:cs typeface="Times New Roman" panose="02020603050405020304" pitchFamily="18" charset="0"/>
              </a:rPr>
              <a:t>150</a:t>
            </a:r>
            <a:r>
              <a:rPr lang="en-US" sz="3600" b="1" dirty="0"/>
              <a:t>-strong sample from a random variable</a:t>
            </a:r>
          </a:p>
        </p:txBody>
      </p:sp>
      <p:sp>
        <p:nvSpPr>
          <p:cNvPr id="4" name="Нижний колонтитул 3">
            <a:extLst>
              <a:ext uri="{FF2B5EF4-FFF2-40B4-BE49-F238E27FC236}">
                <a16:creationId xmlns:a16="http://schemas.microsoft.com/office/drawing/2014/main" id="{4792AE1B-1567-4702-A5C7-9495F9D1D013}"/>
              </a:ext>
            </a:extLst>
          </p:cNvPr>
          <p:cNvSpPr>
            <a:spLocks noGrp="1"/>
          </p:cNvSpPr>
          <p:nvPr>
            <p:ph type="ftr" sz="quarter" idx="11"/>
          </p:nvPr>
        </p:nvSpPr>
        <p:spPr/>
        <p:txBody>
          <a:bodyPr/>
          <a:lstStyle/>
          <a:p>
            <a:r>
              <a:rPr lang="en-US"/>
              <a:t>CODA BSc 2024 Boris Mirkin</a:t>
            </a:r>
            <a:endParaRPr lang="ru-RU"/>
          </a:p>
        </p:txBody>
      </p:sp>
      <p:sp>
        <p:nvSpPr>
          <p:cNvPr id="5" name="Номер слайда 4">
            <a:extLst>
              <a:ext uri="{FF2B5EF4-FFF2-40B4-BE49-F238E27FC236}">
                <a16:creationId xmlns:a16="http://schemas.microsoft.com/office/drawing/2014/main" id="{8B9763E0-A6AB-4739-A21F-E9303649F15B}"/>
              </a:ext>
            </a:extLst>
          </p:cNvPr>
          <p:cNvSpPr>
            <a:spLocks noGrp="1"/>
          </p:cNvSpPr>
          <p:nvPr>
            <p:ph type="sldNum" sz="quarter" idx="12"/>
          </p:nvPr>
        </p:nvSpPr>
        <p:spPr/>
        <p:txBody>
          <a:bodyPr/>
          <a:lstStyle/>
          <a:p>
            <a:fld id="{DBB9C88E-D4C8-48E3-897A-F48C54F7B8B8}" type="slidenum">
              <a:rPr lang="ru-RU" smtClean="0"/>
              <a:t>30</a:t>
            </a:fld>
            <a:endParaRPr lang="ru-RU"/>
          </a:p>
        </p:txBody>
      </p:sp>
    </p:spTree>
    <p:extLst>
      <p:ext uri="{BB962C8B-B14F-4D97-AF65-F5344CB8AC3E}">
        <p14:creationId xmlns:p14="http://schemas.microsoft.com/office/powerpoint/2010/main" val="1059232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9B2240-37C5-4D10-8BF7-F7321C29DECC}"/>
              </a:ext>
            </a:extLst>
          </p:cNvPr>
          <p:cNvSpPr>
            <a:spLocks noGrp="1"/>
          </p:cNvSpPr>
          <p:nvPr>
            <p:ph type="title"/>
          </p:nvPr>
        </p:nvSpPr>
        <p:spPr>
          <a:xfrm>
            <a:off x="230916" y="-28275"/>
            <a:ext cx="8682168" cy="1081011"/>
          </a:xfrm>
        </p:spPr>
        <p:txBody>
          <a:bodyPr>
            <a:normAutofit fontScale="90000"/>
          </a:bodyPr>
          <a:lstStyle/>
          <a:p>
            <a:br>
              <a:rPr lang="en-US" sz="4400" b="1" dirty="0"/>
            </a:br>
            <a:br>
              <a:rPr lang="en-US" sz="4400" b="1" dirty="0"/>
            </a:br>
            <a:r>
              <a:rPr lang="en-US" sz="4400" b="1" dirty="0">
                <a:latin typeface="Times New Roman" panose="02020603050405020304" pitchFamily="18" charset="0"/>
                <a:cs typeface="Times New Roman" panose="02020603050405020304" pitchFamily="18" charset="0"/>
              </a:rPr>
              <a:t>A) Feature as vector, 1</a:t>
            </a:r>
            <a:r>
              <a:rPr lang="en-US" sz="4400" b="1" dirty="0"/>
              <a:t>:</a:t>
            </a:r>
            <a:br>
              <a:rPr lang="en-US" sz="4400" b="1" dirty="0"/>
            </a:br>
            <a:r>
              <a:rPr lang="en-US" sz="4400" b="1" dirty="0"/>
              <a:t>:  </a:t>
            </a:r>
            <a:br>
              <a:rPr lang="en-US" sz="4400" b="1" dirty="0"/>
            </a:br>
            <a:endParaRPr lang="ru-RU" dirty="0"/>
          </a:p>
        </p:txBody>
      </p:sp>
      <p:sp>
        <p:nvSpPr>
          <p:cNvPr id="3" name="Объект 2">
            <a:extLst>
              <a:ext uri="{FF2B5EF4-FFF2-40B4-BE49-F238E27FC236}">
                <a16:creationId xmlns:a16="http://schemas.microsoft.com/office/drawing/2014/main" id="{45193176-4BD4-4FE2-817D-E7A76E1C6C86}"/>
              </a:ext>
            </a:extLst>
          </p:cNvPr>
          <p:cNvSpPr>
            <a:spLocks noGrp="1"/>
          </p:cNvSpPr>
          <p:nvPr>
            <p:ph idx="1"/>
          </p:nvPr>
        </p:nvSpPr>
        <p:spPr>
          <a:xfrm>
            <a:off x="533400" y="1268760"/>
            <a:ext cx="8260357" cy="5589240"/>
          </a:xfrm>
        </p:spPr>
        <p:txBody>
          <a:bodyPr>
            <a:normAutofit/>
          </a:bodyPr>
          <a:lstStyle/>
          <a:p>
            <a:r>
              <a:rPr lang="en-US" sz="2800" dirty="0"/>
              <a:t>  Index 1 through 9</a:t>
            </a:r>
          </a:p>
          <a:p>
            <a:pPr marL="82296" indent="0">
              <a:buNone/>
            </a:pPr>
            <a:r>
              <a:rPr lang="en-US" sz="2800" dirty="0"/>
              <a:t>5.1   4.4   4.4   5.0   5.1   4.9   5.0   4.6   5.0</a:t>
            </a:r>
          </a:p>
          <a:p>
            <a:pPr marL="82296" indent="0">
              <a:buNone/>
            </a:pPr>
            <a:r>
              <a:rPr lang="en-US" sz="2800" b="1" dirty="0"/>
              <a:t>.  .  .  .  .  .  .  .  .  .  .  .  .  .  .  .  .  .  .  .  .  .  .  .  .  </a:t>
            </a:r>
            <a:endParaRPr lang="en-US" sz="2800" dirty="0"/>
          </a:p>
          <a:p>
            <a:r>
              <a:rPr lang="en-US" sz="2800" dirty="0"/>
              <a:t>  Index 142 through 150</a:t>
            </a:r>
          </a:p>
          <a:p>
            <a:pPr marL="82296" indent="0">
              <a:buNone/>
            </a:pPr>
            <a:r>
              <a:rPr lang="en-US" sz="2800" dirty="0"/>
              <a:t>6.7   6.3   6.5   6.5   7.3   6.7   5.6   6.4   6.5</a:t>
            </a:r>
          </a:p>
          <a:p>
            <a:pPr marL="82296" indent="0">
              <a:buNone/>
            </a:pPr>
            <a:r>
              <a:rPr lang="en-US" sz="3600" b="1" dirty="0"/>
              <a:t>Math:  </a:t>
            </a:r>
            <a:r>
              <a:rPr lang="en-US" sz="3600" b="1" dirty="0">
                <a:solidFill>
                  <a:srgbClr val="0070C0"/>
                </a:solidFill>
              </a:rPr>
              <a:t>Given a set I of object indices or names, feature is a mapping f: I</a:t>
            </a:r>
            <a:r>
              <a:rPr lang="en-US" sz="3600" b="1" dirty="0">
                <a:solidFill>
                  <a:srgbClr val="0070C0"/>
                </a:solidFill>
                <a:sym typeface="Symbol" panose="05050102010706020507" pitchFamily="18" charset="2"/>
              </a:rPr>
              <a:t>R</a:t>
            </a:r>
            <a:r>
              <a:rPr lang="en-US" sz="3600" b="1" dirty="0">
                <a:solidFill>
                  <a:srgbClr val="0070C0"/>
                </a:solidFill>
              </a:rPr>
              <a:t> where R is the set of all reals, that is,</a:t>
            </a:r>
          </a:p>
          <a:p>
            <a:pPr marL="82296" indent="0">
              <a:buNone/>
            </a:pPr>
            <a:r>
              <a:rPr lang="en-US" sz="3600" b="1" dirty="0">
                <a:solidFill>
                  <a:srgbClr val="0070C0"/>
                </a:solidFill>
              </a:rPr>
              <a:t>f=(f</a:t>
            </a:r>
            <a:r>
              <a:rPr lang="en-US" sz="3600" b="1" baseline="-25000" dirty="0">
                <a:solidFill>
                  <a:srgbClr val="0070C0"/>
                </a:solidFill>
              </a:rPr>
              <a:t>i</a:t>
            </a:r>
            <a:r>
              <a:rPr lang="en-US" sz="3600" b="1" dirty="0">
                <a:solidFill>
                  <a:srgbClr val="0070C0"/>
                </a:solidFill>
              </a:rPr>
              <a:t>), </a:t>
            </a:r>
            <a:r>
              <a:rPr lang="en-US" sz="3600" b="1" dirty="0" err="1">
                <a:solidFill>
                  <a:srgbClr val="0070C0"/>
                </a:solidFill>
              </a:rPr>
              <a:t>i</a:t>
            </a:r>
            <a:r>
              <a:rPr lang="en-US" sz="3600" b="1" dirty="0" err="1">
                <a:solidFill>
                  <a:srgbClr val="0070C0"/>
                </a:solidFill>
                <a:sym typeface="Symbol" panose="05050102010706020507" pitchFamily="18" charset="2"/>
              </a:rPr>
              <a:t></a:t>
            </a:r>
            <a:r>
              <a:rPr lang="en-US" sz="3600" b="1" dirty="0" err="1">
                <a:solidFill>
                  <a:srgbClr val="0070C0"/>
                </a:solidFill>
              </a:rPr>
              <a:t>I</a:t>
            </a:r>
            <a:r>
              <a:rPr lang="en-US" sz="3600" b="1" dirty="0">
                <a:solidFill>
                  <a:srgbClr val="0070C0"/>
                </a:solidFill>
              </a:rPr>
              <a:t>, an |I|-dimensional vector</a:t>
            </a:r>
          </a:p>
        </p:txBody>
      </p:sp>
      <p:sp>
        <p:nvSpPr>
          <p:cNvPr id="4" name="Нижний колонтитул 3">
            <a:extLst>
              <a:ext uri="{FF2B5EF4-FFF2-40B4-BE49-F238E27FC236}">
                <a16:creationId xmlns:a16="http://schemas.microsoft.com/office/drawing/2014/main" id="{4792AE1B-1567-4702-A5C7-9495F9D1D013}"/>
              </a:ext>
            </a:extLst>
          </p:cNvPr>
          <p:cNvSpPr>
            <a:spLocks noGrp="1"/>
          </p:cNvSpPr>
          <p:nvPr>
            <p:ph type="ftr" sz="quarter" idx="11"/>
          </p:nvPr>
        </p:nvSpPr>
        <p:spPr/>
        <p:txBody>
          <a:bodyPr/>
          <a:lstStyle/>
          <a:p>
            <a:r>
              <a:rPr lang="en-US"/>
              <a:t>CODA BSc 2024 Boris Mirkin</a:t>
            </a:r>
            <a:endParaRPr lang="ru-RU"/>
          </a:p>
        </p:txBody>
      </p:sp>
      <p:sp>
        <p:nvSpPr>
          <p:cNvPr id="5" name="Номер слайда 4">
            <a:extLst>
              <a:ext uri="{FF2B5EF4-FFF2-40B4-BE49-F238E27FC236}">
                <a16:creationId xmlns:a16="http://schemas.microsoft.com/office/drawing/2014/main" id="{8B9763E0-A6AB-4739-A21F-E9303649F15B}"/>
              </a:ext>
            </a:extLst>
          </p:cNvPr>
          <p:cNvSpPr>
            <a:spLocks noGrp="1"/>
          </p:cNvSpPr>
          <p:nvPr>
            <p:ph type="sldNum" sz="quarter" idx="12"/>
          </p:nvPr>
        </p:nvSpPr>
        <p:spPr/>
        <p:txBody>
          <a:bodyPr/>
          <a:lstStyle/>
          <a:p>
            <a:fld id="{DBB9C88E-D4C8-48E3-897A-F48C54F7B8B8}" type="slidenum">
              <a:rPr lang="ru-RU" smtClean="0"/>
              <a:t>31</a:t>
            </a:fld>
            <a:endParaRPr lang="ru-RU"/>
          </a:p>
        </p:txBody>
      </p:sp>
    </p:spTree>
    <p:extLst>
      <p:ext uri="{BB962C8B-B14F-4D97-AF65-F5344CB8AC3E}">
        <p14:creationId xmlns:p14="http://schemas.microsoft.com/office/powerpoint/2010/main" val="10836374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9B2240-37C5-4D10-8BF7-F7321C29DECC}"/>
              </a:ext>
            </a:extLst>
          </p:cNvPr>
          <p:cNvSpPr>
            <a:spLocks noGrp="1"/>
          </p:cNvSpPr>
          <p:nvPr>
            <p:ph type="title"/>
          </p:nvPr>
        </p:nvSpPr>
        <p:spPr>
          <a:xfrm>
            <a:off x="230916" y="-28275"/>
            <a:ext cx="8682168" cy="1081011"/>
          </a:xfrm>
        </p:spPr>
        <p:txBody>
          <a:bodyPr>
            <a:normAutofit fontScale="90000"/>
          </a:bodyPr>
          <a:lstStyle/>
          <a:p>
            <a:br>
              <a:rPr lang="en-US" sz="4400" b="1" dirty="0"/>
            </a:br>
            <a:br>
              <a:rPr lang="en-US" sz="4400" b="1" dirty="0"/>
            </a:br>
            <a:r>
              <a:rPr lang="en-US" sz="4400" b="1" dirty="0">
                <a:latin typeface="Times New Roman" panose="02020603050405020304" pitchFamily="18" charset="0"/>
                <a:cs typeface="Times New Roman" panose="02020603050405020304" pitchFamily="18" charset="0"/>
              </a:rPr>
              <a:t>A) Feature as vector, 2</a:t>
            </a:r>
            <a:r>
              <a:rPr lang="en-US" sz="4400" b="1" dirty="0"/>
              <a:t>:</a:t>
            </a:r>
            <a:br>
              <a:rPr lang="en-US" sz="4400" b="1" dirty="0"/>
            </a:br>
            <a:r>
              <a:rPr lang="en-US" sz="4400" b="1" dirty="0"/>
              <a:t>:  </a:t>
            </a:r>
            <a:br>
              <a:rPr lang="en-US" sz="4400" b="1" dirty="0"/>
            </a:br>
            <a:endParaRPr lang="ru-RU" dirty="0"/>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45193176-4BD4-4FE2-817D-E7A76E1C6C86}"/>
                  </a:ext>
                </a:extLst>
              </p:cNvPr>
              <p:cNvSpPr>
                <a:spLocks noGrp="1"/>
              </p:cNvSpPr>
              <p:nvPr>
                <p:ph idx="1"/>
              </p:nvPr>
            </p:nvSpPr>
            <p:spPr>
              <a:xfrm>
                <a:off x="230916" y="908720"/>
                <a:ext cx="8562841" cy="5949280"/>
              </a:xfrm>
            </p:spPr>
            <p:txBody>
              <a:bodyPr>
                <a:normAutofit/>
              </a:bodyPr>
              <a:lstStyle/>
              <a:p>
                <a:r>
                  <a:rPr lang="en-US" sz="3600" b="1" dirty="0"/>
                  <a:t>Math:  </a:t>
                </a:r>
                <a:r>
                  <a:rPr lang="en-US" sz="3600" dirty="0">
                    <a:solidFill>
                      <a:srgbClr val="0070C0"/>
                    </a:solidFill>
                  </a:rPr>
                  <a:t>f=(f</a:t>
                </a:r>
                <a:r>
                  <a:rPr lang="en-US" sz="3600" baseline="-25000" dirty="0">
                    <a:solidFill>
                      <a:srgbClr val="0070C0"/>
                    </a:solidFill>
                  </a:rPr>
                  <a:t>i</a:t>
                </a:r>
                <a:r>
                  <a:rPr lang="en-US" sz="3600" dirty="0">
                    <a:solidFill>
                      <a:srgbClr val="0070C0"/>
                    </a:solidFill>
                  </a:rPr>
                  <a:t>), </a:t>
                </a:r>
                <a:r>
                  <a:rPr lang="en-US" sz="3600" dirty="0" err="1">
                    <a:solidFill>
                      <a:srgbClr val="0070C0"/>
                    </a:solidFill>
                  </a:rPr>
                  <a:t>i</a:t>
                </a:r>
                <a:r>
                  <a:rPr lang="en-US" sz="3600" dirty="0" err="1">
                    <a:solidFill>
                      <a:srgbClr val="0070C0"/>
                    </a:solidFill>
                    <a:sym typeface="Symbol" panose="05050102010706020507" pitchFamily="18" charset="2"/>
                  </a:rPr>
                  <a:t></a:t>
                </a:r>
                <a:r>
                  <a:rPr lang="en-US" sz="3600" dirty="0" err="1">
                    <a:solidFill>
                      <a:srgbClr val="0070C0"/>
                    </a:solidFill>
                  </a:rPr>
                  <a:t>I</a:t>
                </a:r>
                <a:r>
                  <a:rPr lang="en-US" sz="3600" dirty="0">
                    <a:solidFill>
                      <a:srgbClr val="0070C0"/>
                    </a:solidFill>
                  </a:rPr>
                  <a:t>, an |I|-dimensional vector</a:t>
                </a:r>
              </a:p>
              <a:p>
                <a:pPr marL="82296" indent="0">
                  <a:buNone/>
                </a:pPr>
                <a:r>
                  <a:rPr lang="en-US" sz="3600" dirty="0">
                    <a:solidFill>
                      <a:srgbClr val="0070C0"/>
                    </a:solidFill>
                  </a:rPr>
                  <a:t>                                N=|I|</a:t>
                </a:r>
              </a:p>
              <a:p>
                <a:r>
                  <a:rPr lang="en-US" sz="3600" dirty="0"/>
                  <a:t>Two main characteristics:</a:t>
                </a:r>
              </a:p>
              <a:p>
                <a:r>
                  <a:rPr lang="en-US" sz="3600" dirty="0"/>
                  <a:t>Center:</a:t>
                </a:r>
                <a:r>
                  <a:rPr lang="en-US" sz="3600" dirty="0">
                    <a:solidFill>
                      <a:srgbClr val="0070C0"/>
                    </a:solidFill>
                  </a:rPr>
                  <a:t> Mean</a:t>
                </a:r>
              </a:p>
              <a:p>
                <a:pPr marL="82296" indent="0">
                  <a:buNone/>
                </a:pPr>
                <a:r>
                  <a:rPr lang="en-US" sz="3600" dirty="0">
                    <a:solidFill>
                      <a:srgbClr val="0070C0"/>
                    </a:solidFill>
                  </a:rPr>
                  <a:t>                        </a:t>
                </a:r>
                <a14:m>
                  <m:oMath xmlns:m="http://schemas.openxmlformats.org/officeDocument/2006/math">
                    <m:acc>
                      <m:accPr>
                        <m:chr m:val="̅"/>
                        <m:ctrlPr>
                          <a:rPr lang="en-US" sz="3600" i="1" smtClean="0">
                            <a:solidFill>
                              <a:srgbClr val="0070C0"/>
                            </a:solidFill>
                            <a:latin typeface="Cambria Math" panose="02040503050406030204" pitchFamily="18" charset="0"/>
                          </a:rPr>
                        </m:ctrlPr>
                      </m:accPr>
                      <m:e>
                        <m:r>
                          <a:rPr lang="en-US" sz="3600" b="0" i="1" smtClean="0">
                            <a:solidFill>
                              <a:srgbClr val="0070C0"/>
                            </a:solidFill>
                            <a:latin typeface="Cambria Math" panose="02040503050406030204" pitchFamily="18" charset="0"/>
                          </a:rPr>
                          <m:t>𝑓</m:t>
                        </m:r>
                      </m:e>
                    </m:acc>
                    <m:r>
                      <a:rPr lang="en-US" sz="3600" b="0" i="1" smtClean="0">
                        <a:solidFill>
                          <a:srgbClr val="0070C0"/>
                        </a:solidFill>
                        <a:latin typeface="Cambria Math" panose="02040503050406030204" pitchFamily="18" charset="0"/>
                      </a:rPr>
                      <m:t>=</m:t>
                    </m:r>
                    <m:f>
                      <m:fPr>
                        <m:ctrlPr>
                          <a:rPr lang="en-US" sz="3600" b="0" i="1" smtClean="0">
                            <a:solidFill>
                              <a:srgbClr val="0070C0"/>
                            </a:solidFill>
                            <a:latin typeface="Cambria Math" panose="02040503050406030204" pitchFamily="18" charset="0"/>
                          </a:rPr>
                        </m:ctrlPr>
                      </m:fPr>
                      <m:num>
                        <m:r>
                          <a:rPr lang="en-US" sz="3600" b="0" i="1" smtClean="0">
                            <a:solidFill>
                              <a:srgbClr val="0070C0"/>
                            </a:solidFill>
                            <a:latin typeface="Cambria Math" panose="02040503050406030204" pitchFamily="18" charset="0"/>
                          </a:rPr>
                          <m:t>1</m:t>
                        </m:r>
                      </m:num>
                      <m:den>
                        <m:r>
                          <a:rPr lang="en-US" sz="3600" b="0" i="1" smtClean="0">
                            <a:solidFill>
                              <a:srgbClr val="0070C0"/>
                            </a:solidFill>
                            <a:latin typeface="Cambria Math" panose="02040503050406030204" pitchFamily="18" charset="0"/>
                          </a:rPr>
                          <m:t>𝑁</m:t>
                        </m:r>
                      </m:den>
                    </m:f>
                    <m:nary>
                      <m:naryPr>
                        <m:chr m:val="∑"/>
                        <m:ctrlPr>
                          <a:rPr lang="en-US" sz="3600" b="0" i="1" smtClean="0">
                            <a:solidFill>
                              <a:srgbClr val="0070C0"/>
                            </a:solidFill>
                            <a:latin typeface="Cambria Math" panose="02040503050406030204" pitchFamily="18" charset="0"/>
                          </a:rPr>
                        </m:ctrlPr>
                      </m:naryPr>
                      <m:sub>
                        <m:r>
                          <m:rPr>
                            <m:brk m:alnAt="23"/>
                          </m:rPr>
                          <a:rPr lang="en-US" sz="3600" b="0" i="1" smtClean="0">
                            <a:solidFill>
                              <a:srgbClr val="0070C0"/>
                            </a:solidFill>
                            <a:latin typeface="Cambria Math" panose="02040503050406030204" pitchFamily="18" charset="0"/>
                          </a:rPr>
                          <m:t>𝑖</m:t>
                        </m:r>
                        <m:r>
                          <a:rPr lang="en-US" sz="3600" b="0" i="1" smtClean="0">
                            <a:solidFill>
                              <a:srgbClr val="0070C0"/>
                            </a:solidFill>
                            <a:latin typeface="Cambria Math" panose="02040503050406030204" pitchFamily="18" charset="0"/>
                          </a:rPr>
                          <m:t>=1</m:t>
                        </m:r>
                      </m:sub>
                      <m:sup>
                        <m:r>
                          <a:rPr lang="en-US" sz="3600" b="0" i="1" smtClean="0">
                            <a:solidFill>
                              <a:srgbClr val="0070C0"/>
                            </a:solidFill>
                            <a:latin typeface="Cambria Math" panose="02040503050406030204" pitchFamily="18" charset="0"/>
                          </a:rPr>
                          <m:t>𝑁</m:t>
                        </m:r>
                      </m:sup>
                      <m:e>
                        <m:sSub>
                          <m:sSubPr>
                            <m:ctrlPr>
                              <a:rPr lang="en-US" sz="3600" b="0" i="1" smtClean="0">
                                <a:solidFill>
                                  <a:srgbClr val="0070C0"/>
                                </a:solidFill>
                                <a:latin typeface="Cambria Math" panose="02040503050406030204" pitchFamily="18" charset="0"/>
                              </a:rPr>
                            </m:ctrlPr>
                          </m:sSubPr>
                          <m:e>
                            <m:r>
                              <a:rPr lang="en-US" sz="3600" b="0" i="1" smtClean="0">
                                <a:solidFill>
                                  <a:srgbClr val="0070C0"/>
                                </a:solidFill>
                                <a:latin typeface="Cambria Math" panose="02040503050406030204" pitchFamily="18" charset="0"/>
                              </a:rPr>
                              <m:t>𝑓</m:t>
                            </m:r>
                          </m:e>
                          <m:sub>
                            <m:r>
                              <a:rPr lang="en-US" sz="3600" b="0" i="1" smtClean="0">
                                <a:solidFill>
                                  <a:srgbClr val="0070C0"/>
                                </a:solidFill>
                                <a:latin typeface="Cambria Math" panose="02040503050406030204" pitchFamily="18" charset="0"/>
                              </a:rPr>
                              <m:t>𝑖</m:t>
                            </m:r>
                          </m:sub>
                        </m:sSub>
                      </m:e>
                    </m:nary>
                  </m:oMath>
                </a14:m>
                <a:endParaRPr lang="en-US" sz="3600" dirty="0">
                  <a:solidFill>
                    <a:srgbClr val="0070C0"/>
                  </a:solidFill>
                </a:endParaRPr>
              </a:p>
              <a:p>
                <a:r>
                  <a:rPr lang="en-US" sz="3600" dirty="0"/>
                  <a:t>Spread:</a:t>
                </a:r>
                <a:r>
                  <a:rPr lang="en-US" sz="3600" dirty="0">
                    <a:solidFill>
                      <a:srgbClr val="0070C0"/>
                    </a:solidFill>
                  </a:rPr>
                  <a:t> Variance</a:t>
                </a:r>
              </a:p>
              <a:p>
                <a:pPr marL="82296" indent="0">
                  <a:buNone/>
                </a:pPr>
                <a:r>
                  <a:rPr lang="en-US" sz="3600" dirty="0">
                    <a:solidFill>
                      <a:srgbClr val="0070C0"/>
                    </a:solidFill>
                  </a:rPr>
                  <a:t>			 </a:t>
                </a:r>
                <a14:m>
                  <m:oMath xmlns:m="http://schemas.openxmlformats.org/officeDocument/2006/math">
                    <m:sSubSup>
                      <m:sSubSupPr>
                        <m:ctrlPr>
                          <a:rPr lang="en-US" sz="3600" b="0" i="1" smtClean="0">
                            <a:solidFill>
                              <a:srgbClr val="0070C0"/>
                            </a:solidFill>
                            <a:latin typeface="Cambria Math" panose="02040503050406030204" pitchFamily="18" charset="0"/>
                          </a:rPr>
                        </m:ctrlPr>
                      </m:sSubSupPr>
                      <m:e>
                        <m:r>
                          <a:rPr lang="en-US" sz="3600" b="0" i="1" smtClean="0">
                            <a:solidFill>
                              <a:srgbClr val="0070C0"/>
                            </a:solidFill>
                            <a:latin typeface="Cambria Math" panose="02040503050406030204" pitchFamily="18" charset="0"/>
                          </a:rPr>
                          <m:t>𝑠</m:t>
                        </m:r>
                      </m:e>
                      <m:sub>
                        <m:r>
                          <a:rPr lang="en-US" sz="3600" b="0" i="1" smtClean="0">
                            <a:solidFill>
                              <a:srgbClr val="0070C0"/>
                            </a:solidFill>
                            <a:latin typeface="Cambria Math" panose="02040503050406030204" pitchFamily="18" charset="0"/>
                          </a:rPr>
                          <m:t>𝑓</m:t>
                        </m:r>
                      </m:sub>
                      <m:sup>
                        <m:r>
                          <a:rPr lang="en-US" sz="3600" b="0" i="1" smtClean="0">
                            <a:solidFill>
                              <a:srgbClr val="0070C0"/>
                            </a:solidFill>
                            <a:latin typeface="Cambria Math" panose="02040503050406030204" pitchFamily="18" charset="0"/>
                          </a:rPr>
                          <m:t>2</m:t>
                        </m:r>
                      </m:sup>
                    </m:sSubSup>
                    <m:r>
                      <a:rPr lang="en-US" sz="3600" b="0" i="1" smtClean="0">
                        <a:solidFill>
                          <a:srgbClr val="0070C0"/>
                        </a:solidFill>
                        <a:latin typeface="Cambria Math" panose="02040503050406030204" pitchFamily="18" charset="0"/>
                      </a:rPr>
                      <m:t>=</m:t>
                    </m:r>
                    <m:f>
                      <m:fPr>
                        <m:ctrlPr>
                          <a:rPr lang="en-US" sz="3600" b="0" i="1" smtClean="0">
                            <a:solidFill>
                              <a:srgbClr val="0070C0"/>
                            </a:solidFill>
                            <a:latin typeface="Cambria Math" panose="02040503050406030204" pitchFamily="18" charset="0"/>
                          </a:rPr>
                        </m:ctrlPr>
                      </m:fPr>
                      <m:num>
                        <m:r>
                          <a:rPr lang="en-US" sz="3600" b="0" i="1" smtClean="0">
                            <a:solidFill>
                              <a:srgbClr val="0070C0"/>
                            </a:solidFill>
                            <a:latin typeface="Cambria Math" panose="02040503050406030204" pitchFamily="18" charset="0"/>
                          </a:rPr>
                          <m:t>1</m:t>
                        </m:r>
                      </m:num>
                      <m:den>
                        <m:r>
                          <a:rPr lang="en-US" sz="3600" b="0" i="1" smtClean="0">
                            <a:solidFill>
                              <a:srgbClr val="0070C0"/>
                            </a:solidFill>
                            <a:latin typeface="Cambria Math" panose="02040503050406030204" pitchFamily="18" charset="0"/>
                          </a:rPr>
                          <m:t>𝑁</m:t>
                        </m:r>
                      </m:den>
                    </m:f>
                    <m:nary>
                      <m:naryPr>
                        <m:chr m:val="∑"/>
                        <m:ctrlPr>
                          <a:rPr lang="en-US" sz="3600" b="0" i="1" smtClean="0">
                            <a:solidFill>
                              <a:srgbClr val="0070C0"/>
                            </a:solidFill>
                            <a:latin typeface="Cambria Math" panose="02040503050406030204" pitchFamily="18" charset="0"/>
                          </a:rPr>
                        </m:ctrlPr>
                      </m:naryPr>
                      <m:sub>
                        <m:r>
                          <m:rPr>
                            <m:brk m:alnAt="23"/>
                          </m:rPr>
                          <a:rPr lang="en-US" sz="3600" b="0" i="1" smtClean="0">
                            <a:solidFill>
                              <a:srgbClr val="0070C0"/>
                            </a:solidFill>
                            <a:latin typeface="Cambria Math" panose="02040503050406030204" pitchFamily="18" charset="0"/>
                          </a:rPr>
                          <m:t>𝑖</m:t>
                        </m:r>
                        <m:r>
                          <a:rPr lang="en-US" sz="3600" b="0" i="1" smtClean="0">
                            <a:solidFill>
                              <a:srgbClr val="0070C0"/>
                            </a:solidFill>
                            <a:latin typeface="Cambria Math" panose="02040503050406030204" pitchFamily="18" charset="0"/>
                          </a:rPr>
                          <m:t>=1</m:t>
                        </m:r>
                      </m:sub>
                      <m:sup>
                        <m:r>
                          <a:rPr lang="en-US" sz="3600" b="0" i="1" smtClean="0">
                            <a:solidFill>
                              <a:srgbClr val="0070C0"/>
                            </a:solidFill>
                            <a:latin typeface="Cambria Math" panose="02040503050406030204" pitchFamily="18" charset="0"/>
                          </a:rPr>
                          <m:t>𝑁</m:t>
                        </m:r>
                      </m:sup>
                      <m:e>
                        <m:d>
                          <m:dPr>
                            <m:ctrlPr>
                              <a:rPr lang="en-US" sz="3600" b="0" i="1" smtClean="0">
                                <a:solidFill>
                                  <a:srgbClr val="0070C0"/>
                                </a:solidFill>
                                <a:latin typeface="Cambria Math" panose="02040503050406030204" pitchFamily="18" charset="0"/>
                              </a:rPr>
                            </m:ctrlPr>
                          </m:dPr>
                          <m:e>
                            <m:sSub>
                              <m:sSubPr>
                                <m:ctrlPr>
                                  <a:rPr lang="en-US" sz="3600" b="0" i="1" smtClean="0">
                                    <a:solidFill>
                                      <a:srgbClr val="0070C0"/>
                                    </a:solidFill>
                                    <a:latin typeface="Cambria Math" panose="02040503050406030204" pitchFamily="18" charset="0"/>
                                  </a:rPr>
                                </m:ctrlPr>
                              </m:sSubPr>
                              <m:e>
                                <m:r>
                                  <a:rPr lang="en-US" sz="3600" b="0" i="1" smtClean="0">
                                    <a:solidFill>
                                      <a:srgbClr val="0070C0"/>
                                    </a:solidFill>
                                    <a:latin typeface="Cambria Math" panose="02040503050406030204" pitchFamily="18" charset="0"/>
                                  </a:rPr>
                                  <m:t>𝑓</m:t>
                                </m:r>
                              </m:e>
                              <m:sub>
                                <m:r>
                                  <a:rPr lang="en-US" sz="3600" b="0" i="1" smtClean="0">
                                    <a:solidFill>
                                      <a:srgbClr val="0070C0"/>
                                    </a:solidFill>
                                    <a:latin typeface="Cambria Math" panose="02040503050406030204" pitchFamily="18" charset="0"/>
                                  </a:rPr>
                                  <m:t>𝑖</m:t>
                                </m:r>
                              </m:sub>
                            </m:sSub>
                            <m:r>
                              <a:rPr lang="en-US" sz="3600" b="0" i="1" smtClean="0">
                                <a:solidFill>
                                  <a:srgbClr val="0070C0"/>
                                </a:solidFill>
                                <a:latin typeface="Cambria Math" panose="02040503050406030204" pitchFamily="18" charset="0"/>
                              </a:rPr>
                              <m:t>−</m:t>
                            </m:r>
                            <m:acc>
                              <m:accPr>
                                <m:chr m:val="̅"/>
                                <m:ctrlPr>
                                  <a:rPr lang="en-US" sz="3600" b="0" i="1" smtClean="0">
                                    <a:solidFill>
                                      <a:srgbClr val="0070C0"/>
                                    </a:solidFill>
                                    <a:latin typeface="Cambria Math" panose="02040503050406030204" pitchFamily="18" charset="0"/>
                                  </a:rPr>
                                </m:ctrlPr>
                              </m:accPr>
                              <m:e>
                                <m:r>
                                  <a:rPr lang="en-US" sz="3600" b="0" i="1" smtClean="0">
                                    <a:solidFill>
                                      <a:srgbClr val="0070C0"/>
                                    </a:solidFill>
                                    <a:latin typeface="Cambria Math" panose="02040503050406030204" pitchFamily="18" charset="0"/>
                                  </a:rPr>
                                  <m:t>𝑓</m:t>
                                </m:r>
                              </m:e>
                            </m:acc>
                          </m:e>
                        </m:d>
                        <m:r>
                          <a:rPr lang="en-US" sz="3600" b="0" i="1" baseline="40000" smtClean="0">
                            <a:solidFill>
                              <a:srgbClr val="0070C0"/>
                            </a:solidFill>
                            <a:latin typeface="Cambria Math" panose="02040503050406030204" pitchFamily="18" charset="0"/>
                          </a:rPr>
                          <m:t>2</m:t>
                        </m:r>
                        <m:r>
                          <a:rPr lang="en-US" sz="3600" b="0" i="1" smtClean="0">
                            <a:solidFill>
                              <a:srgbClr val="0070C0"/>
                            </a:solidFill>
                            <a:latin typeface="Cambria Math" panose="02040503050406030204" pitchFamily="18" charset="0"/>
                          </a:rPr>
                          <m:t> </m:t>
                        </m:r>
                      </m:e>
                    </m:nary>
                  </m:oMath>
                </a14:m>
                <a:r>
                  <a:rPr lang="en-US" sz="3600" dirty="0">
                    <a:solidFill>
                      <a:srgbClr val="0070C0"/>
                    </a:solidFill>
                  </a:rPr>
                  <a:t> </a:t>
                </a:r>
              </a:p>
              <a:p>
                <a:pPr marL="82296" indent="0">
                  <a:buNone/>
                </a:pPr>
                <a:r>
                  <a:rPr lang="en-US" sz="3600" dirty="0">
                    <a:solidFill>
                      <a:srgbClr val="0070C0"/>
                    </a:solidFill>
                  </a:rPr>
                  <a:t>  Standard deviation   </a:t>
                </a:r>
                <a:r>
                  <a:rPr lang="en-US" sz="3600" i="1" dirty="0">
                    <a:solidFill>
                      <a:srgbClr val="0070C0"/>
                    </a:solidFill>
                  </a:rPr>
                  <a:t>s</a:t>
                </a:r>
                <a:r>
                  <a:rPr lang="en-US" sz="3600" i="1" baseline="-25000" dirty="0">
                    <a:solidFill>
                      <a:srgbClr val="0070C0"/>
                    </a:solidFill>
                  </a:rPr>
                  <a:t>f  </a:t>
                </a:r>
                <a:r>
                  <a:rPr lang="en-US" sz="3600" i="1" dirty="0">
                    <a:solidFill>
                      <a:srgbClr val="0070C0"/>
                    </a:solidFill>
                  </a:rPr>
                  <a:t>(sq. root of  </a:t>
                </a:r>
                <a14:m>
                  <m:oMath xmlns:m="http://schemas.openxmlformats.org/officeDocument/2006/math">
                    <m:sSubSup>
                      <m:sSubSupPr>
                        <m:ctrlPr>
                          <a:rPr lang="en-US" sz="3600" b="0" i="1" smtClean="0">
                            <a:solidFill>
                              <a:srgbClr val="0070C0"/>
                            </a:solidFill>
                            <a:latin typeface="Cambria Math" panose="02040503050406030204" pitchFamily="18" charset="0"/>
                          </a:rPr>
                        </m:ctrlPr>
                      </m:sSubSupPr>
                      <m:e>
                        <m:r>
                          <a:rPr lang="en-US" sz="3600" b="0" i="1" smtClean="0">
                            <a:solidFill>
                              <a:srgbClr val="0070C0"/>
                            </a:solidFill>
                            <a:latin typeface="Cambria Math" panose="02040503050406030204" pitchFamily="18" charset="0"/>
                          </a:rPr>
                          <m:t>𝑠</m:t>
                        </m:r>
                      </m:e>
                      <m:sub>
                        <m:r>
                          <a:rPr lang="en-US" sz="3600" b="0" i="1" smtClean="0">
                            <a:solidFill>
                              <a:srgbClr val="0070C0"/>
                            </a:solidFill>
                            <a:latin typeface="Cambria Math" panose="02040503050406030204" pitchFamily="18" charset="0"/>
                          </a:rPr>
                          <m:t>𝑓</m:t>
                        </m:r>
                      </m:sub>
                      <m:sup>
                        <m:r>
                          <a:rPr lang="en-US" sz="3600" b="0" i="1" smtClean="0">
                            <a:solidFill>
                              <a:srgbClr val="0070C0"/>
                            </a:solidFill>
                            <a:latin typeface="Cambria Math" panose="02040503050406030204" pitchFamily="18" charset="0"/>
                          </a:rPr>
                          <m:t>2</m:t>
                        </m:r>
                      </m:sup>
                    </m:sSubSup>
                  </m:oMath>
                </a14:m>
                <a:r>
                  <a:rPr lang="en-US" sz="3600" i="1" dirty="0">
                    <a:solidFill>
                      <a:srgbClr val="0070C0"/>
                    </a:solidFill>
                  </a:rPr>
                  <a:t>)</a:t>
                </a:r>
                <a:endParaRPr lang="en-US" sz="3600" i="1" baseline="-25000" dirty="0">
                  <a:solidFill>
                    <a:srgbClr val="0070C0"/>
                  </a:solidFill>
                </a:endParaRPr>
              </a:p>
              <a:p>
                <a:pPr marL="82296" indent="0">
                  <a:buNone/>
                </a:pPr>
                <a:endParaRPr lang="en-US" sz="3600" dirty="0">
                  <a:solidFill>
                    <a:srgbClr val="0070C0"/>
                  </a:solidFill>
                </a:endParaRPr>
              </a:p>
              <a:p>
                <a:pPr marL="82296" indent="0">
                  <a:buNone/>
                </a:pPr>
                <a:endParaRPr lang="en-US" sz="3600" dirty="0">
                  <a:solidFill>
                    <a:srgbClr val="0070C0"/>
                  </a:solidFill>
                </a:endParaRPr>
              </a:p>
            </p:txBody>
          </p:sp>
        </mc:Choice>
        <mc:Fallback xmlns="">
          <p:sp>
            <p:nvSpPr>
              <p:cNvPr id="3" name="Объект 2">
                <a:extLst>
                  <a:ext uri="{FF2B5EF4-FFF2-40B4-BE49-F238E27FC236}">
                    <a16:creationId xmlns:a16="http://schemas.microsoft.com/office/drawing/2014/main" id="{45193176-4BD4-4FE2-817D-E7A76E1C6C86}"/>
                  </a:ext>
                </a:extLst>
              </p:cNvPr>
              <p:cNvSpPr>
                <a:spLocks noGrp="1" noRot="1" noChangeAspect="1" noMove="1" noResize="1" noEditPoints="1" noAdjustHandles="1" noChangeArrowheads="1" noChangeShapeType="1" noTextEdit="1"/>
              </p:cNvSpPr>
              <p:nvPr>
                <p:ph idx="1"/>
              </p:nvPr>
            </p:nvSpPr>
            <p:spPr>
              <a:xfrm>
                <a:off x="230916" y="908720"/>
                <a:ext cx="8562841" cy="5949280"/>
              </a:xfrm>
              <a:blipFill>
                <a:blip r:embed="rId2"/>
                <a:stretch>
                  <a:fillRect l="-285" t="-1742"/>
                </a:stretch>
              </a:blipFill>
            </p:spPr>
            <p:txBody>
              <a:bodyPr/>
              <a:lstStyle/>
              <a:p>
                <a:r>
                  <a:rPr lang="ru-RU">
                    <a:noFill/>
                  </a:rPr>
                  <a:t> </a:t>
                </a:r>
              </a:p>
            </p:txBody>
          </p:sp>
        </mc:Fallback>
      </mc:AlternateContent>
      <p:sp>
        <p:nvSpPr>
          <p:cNvPr id="4" name="Нижний колонтитул 3">
            <a:extLst>
              <a:ext uri="{FF2B5EF4-FFF2-40B4-BE49-F238E27FC236}">
                <a16:creationId xmlns:a16="http://schemas.microsoft.com/office/drawing/2014/main" id="{4792AE1B-1567-4702-A5C7-9495F9D1D013}"/>
              </a:ext>
            </a:extLst>
          </p:cNvPr>
          <p:cNvSpPr>
            <a:spLocks noGrp="1"/>
          </p:cNvSpPr>
          <p:nvPr>
            <p:ph type="ftr" sz="quarter" idx="11"/>
          </p:nvPr>
        </p:nvSpPr>
        <p:spPr/>
        <p:txBody>
          <a:bodyPr/>
          <a:lstStyle/>
          <a:p>
            <a:r>
              <a:rPr lang="en-US"/>
              <a:t>CODA BSc 2024 Boris Mirkin</a:t>
            </a:r>
            <a:endParaRPr lang="ru-RU"/>
          </a:p>
        </p:txBody>
      </p:sp>
      <p:sp>
        <p:nvSpPr>
          <p:cNvPr id="5" name="Номер слайда 4">
            <a:extLst>
              <a:ext uri="{FF2B5EF4-FFF2-40B4-BE49-F238E27FC236}">
                <a16:creationId xmlns:a16="http://schemas.microsoft.com/office/drawing/2014/main" id="{8B9763E0-A6AB-4739-A21F-E9303649F15B}"/>
              </a:ext>
            </a:extLst>
          </p:cNvPr>
          <p:cNvSpPr>
            <a:spLocks noGrp="1"/>
          </p:cNvSpPr>
          <p:nvPr>
            <p:ph type="sldNum" sz="quarter" idx="12"/>
          </p:nvPr>
        </p:nvSpPr>
        <p:spPr/>
        <p:txBody>
          <a:bodyPr/>
          <a:lstStyle/>
          <a:p>
            <a:fld id="{DBB9C88E-D4C8-48E3-897A-F48C54F7B8B8}" type="slidenum">
              <a:rPr lang="ru-RU" smtClean="0"/>
              <a:t>32</a:t>
            </a:fld>
            <a:endParaRPr lang="ru-RU"/>
          </a:p>
        </p:txBody>
      </p:sp>
    </p:spTree>
    <p:extLst>
      <p:ext uri="{BB962C8B-B14F-4D97-AF65-F5344CB8AC3E}">
        <p14:creationId xmlns:p14="http://schemas.microsoft.com/office/powerpoint/2010/main" val="2651070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9B2240-37C5-4D10-8BF7-F7321C29DECC}"/>
              </a:ext>
            </a:extLst>
          </p:cNvPr>
          <p:cNvSpPr>
            <a:spLocks noGrp="1"/>
          </p:cNvSpPr>
          <p:nvPr>
            <p:ph type="title"/>
          </p:nvPr>
        </p:nvSpPr>
        <p:spPr>
          <a:xfrm>
            <a:off x="230916" y="-28275"/>
            <a:ext cx="8682168" cy="476251"/>
          </a:xfrm>
        </p:spPr>
        <p:txBody>
          <a:bodyPr>
            <a:normAutofit fontScale="90000"/>
          </a:bodyPr>
          <a:lstStyle/>
          <a:p>
            <a:br>
              <a:rPr lang="en-US" sz="4400" b="1" dirty="0"/>
            </a:br>
            <a:br>
              <a:rPr lang="en-US" sz="4400" b="1" dirty="0"/>
            </a:br>
            <a:r>
              <a:rPr lang="en-US" sz="4400" b="1" dirty="0">
                <a:latin typeface="Times New Roman" panose="02020603050405020304" pitchFamily="18" charset="0"/>
                <a:cs typeface="Times New Roman" panose="02020603050405020304" pitchFamily="18" charset="0"/>
              </a:rPr>
              <a:t>A) Feature as vector, 3</a:t>
            </a:r>
            <a:r>
              <a:rPr lang="en-US" sz="4400" b="1" dirty="0"/>
              <a:t>:</a:t>
            </a:r>
            <a:br>
              <a:rPr lang="en-US" sz="4400" b="1" dirty="0"/>
            </a:br>
            <a:r>
              <a:rPr lang="en-US" sz="4400" b="1" dirty="0"/>
              <a:t>:  </a:t>
            </a:r>
            <a:endParaRPr lang="ru-RU" dirty="0"/>
          </a:p>
        </p:txBody>
      </p:sp>
      <p:sp>
        <p:nvSpPr>
          <p:cNvPr id="3" name="Объект 2">
            <a:extLst>
              <a:ext uri="{FF2B5EF4-FFF2-40B4-BE49-F238E27FC236}">
                <a16:creationId xmlns:a16="http://schemas.microsoft.com/office/drawing/2014/main" id="{45193176-4BD4-4FE2-817D-E7A76E1C6C86}"/>
              </a:ext>
            </a:extLst>
          </p:cNvPr>
          <p:cNvSpPr>
            <a:spLocks noGrp="1"/>
          </p:cNvSpPr>
          <p:nvPr>
            <p:ph idx="1"/>
          </p:nvPr>
        </p:nvSpPr>
        <p:spPr>
          <a:xfrm>
            <a:off x="533400" y="908720"/>
            <a:ext cx="8260357" cy="5949280"/>
          </a:xfrm>
        </p:spPr>
        <p:txBody>
          <a:bodyPr>
            <a:normAutofit lnSpcReduction="10000"/>
          </a:bodyPr>
          <a:lstStyle/>
          <a:p>
            <a:r>
              <a:rPr lang="en-US" sz="2800" dirty="0"/>
              <a:t>  Index 1 through 9</a:t>
            </a:r>
          </a:p>
          <a:p>
            <a:pPr marL="82296" indent="0">
              <a:buNone/>
            </a:pPr>
            <a:r>
              <a:rPr lang="en-US" sz="2800" dirty="0"/>
              <a:t>5.1   4.4   4.4   5.0   5.1   4.9   5.0   4.6   5.0</a:t>
            </a:r>
          </a:p>
          <a:p>
            <a:pPr marL="82296" indent="0">
              <a:buNone/>
            </a:pPr>
            <a:r>
              <a:rPr lang="en-US" sz="2800" b="1" dirty="0"/>
              <a:t>.  .  .  .  .  .  .  .  .  .  .  .  .  .  .  .  .  .  .  .  .  .  .  .  .  </a:t>
            </a:r>
            <a:endParaRPr lang="en-US" sz="2800" dirty="0"/>
          </a:p>
          <a:p>
            <a:r>
              <a:rPr lang="en-US" sz="2800" dirty="0"/>
              <a:t>  Index 142 through 150</a:t>
            </a:r>
          </a:p>
          <a:p>
            <a:pPr marL="82296" indent="0">
              <a:buNone/>
            </a:pPr>
            <a:r>
              <a:rPr lang="en-US" sz="2800" dirty="0"/>
              <a:t>6.7   6.3   6.5   6.5   7.3   6.7   5.6   6.4   6.5</a:t>
            </a:r>
          </a:p>
          <a:p>
            <a:pPr marL="82296" indent="0">
              <a:buNone/>
            </a:pPr>
            <a:r>
              <a:rPr lang="en-US" sz="3600" b="1" dirty="0">
                <a:solidFill>
                  <a:schemeClr val="accent1">
                    <a:lumMod val="75000"/>
                  </a:schemeClr>
                </a:solidFill>
              </a:rPr>
              <a:t>Pro:   a) Intuitive;</a:t>
            </a:r>
            <a:endParaRPr lang="ru-RU" sz="3600" b="1" dirty="0">
              <a:solidFill>
                <a:schemeClr val="accent1">
                  <a:lumMod val="75000"/>
                </a:schemeClr>
              </a:solidFill>
            </a:endParaRPr>
          </a:p>
          <a:p>
            <a:pPr marL="82296" indent="0">
              <a:buNone/>
            </a:pPr>
            <a:r>
              <a:rPr lang="en-US" sz="3600" b="1" dirty="0">
                <a:solidFill>
                  <a:schemeClr val="accent1">
                    <a:lumMod val="75000"/>
                  </a:schemeClr>
                </a:solidFill>
              </a:rPr>
              <a:t>          b) Objects are explicit (rows)</a:t>
            </a:r>
          </a:p>
          <a:p>
            <a:pPr marL="82296" indent="0">
              <a:buNone/>
            </a:pPr>
            <a:r>
              <a:rPr lang="en-US" sz="3600" b="1" dirty="0">
                <a:solidFill>
                  <a:schemeClr val="accent1">
                    <a:lumMod val="75000"/>
                  </a:schemeClr>
                </a:solidFill>
              </a:rPr>
              <a:t>         </a:t>
            </a:r>
            <a:r>
              <a:rPr lang="ru-RU" sz="3600" b="1" dirty="0">
                <a:solidFill>
                  <a:schemeClr val="accent1">
                    <a:lumMod val="75000"/>
                  </a:schemeClr>
                </a:solidFill>
              </a:rPr>
              <a:t> </a:t>
            </a:r>
            <a:r>
              <a:rPr lang="en-US" sz="3600" b="1" dirty="0">
                <a:solidFill>
                  <a:schemeClr val="accent1">
                    <a:lumMod val="75000"/>
                  </a:schemeClr>
                </a:solidFill>
              </a:rPr>
              <a:t>c) Linear algebra applies</a:t>
            </a:r>
          </a:p>
          <a:p>
            <a:pPr marL="82296" indent="0">
              <a:buNone/>
            </a:pPr>
            <a:endParaRPr lang="en-US" sz="3600" b="1" dirty="0"/>
          </a:p>
          <a:p>
            <a:pPr marL="82296" indent="0">
              <a:buNone/>
            </a:pPr>
            <a:r>
              <a:rPr lang="en-US" sz="3600" b="1" dirty="0">
                <a:solidFill>
                  <a:srgbClr val="C00000"/>
                </a:solidFill>
              </a:rPr>
              <a:t>Con:  d) Empirical (depends on I, thus not universal = not scientific)</a:t>
            </a:r>
          </a:p>
        </p:txBody>
      </p:sp>
      <p:sp>
        <p:nvSpPr>
          <p:cNvPr id="4" name="Нижний колонтитул 3">
            <a:extLst>
              <a:ext uri="{FF2B5EF4-FFF2-40B4-BE49-F238E27FC236}">
                <a16:creationId xmlns:a16="http://schemas.microsoft.com/office/drawing/2014/main" id="{4792AE1B-1567-4702-A5C7-9495F9D1D013}"/>
              </a:ext>
            </a:extLst>
          </p:cNvPr>
          <p:cNvSpPr>
            <a:spLocks noGrp="1"/>
          </p:cNvSpPr>
          <p:nvPr>
            <p:ph type="ftr" sz="quarter" idx="11"/>
          </p:nvPr>
        </p:nvSpPr>
        <p:spPr/>
        <p:txBody>
          <a:bodyPr/>
          <a:lstStyle/>
          <a:p>
            <a:r>
              <a:rPr lang="en-US"/>
              <a:t>CODA BSc 2024 Boris Mirkin</a:t>
            </a:r>
            <a:endParaRPr lang="ru-RU"/>
          </a:p>
        </p:txBody>
      </p:sp>
      <p:sp>
        <p:nvSpPr>
          <p:cNvPr id="5" name="Номер слайда 4">
            <a:extLst>
              <a:ext uri="{FF2B5EF4-FFF2-40B4-BE49-F238E27FC236}">
                <a16:creationId xmlns:a16="http://schemas.microsoft.com/office/drawing/2014/main" id="{8B9763E0-A6AB-4739-A21F-E9303649F15B}"/>
              </a:ext>
            </a:extLst>
          </p:cNvPr>
          <p:cNvSpPr>
            <a:spLocks noGrp="1"/>
          </p:cNvSpPr>
          <p:nvPr>
            <p:ph type="sldNum" sz="quarter" idx="12"/>
          </p:nvPr>
        </p:nvSpPr>
        <p:spPr/>
        <p:txBody>
          <a:bodyPr/>
          <a:lstStyle/>
          <a:p>
            <a:fld id="{DBB9C88E-D4C8-48E3-897A-F48C54F7B8B8}" type="slidenum">
              <a:rPr lang="ru-RU" smtClean="0"/>
              <a:t>33</a:t>
            </a:fld>
            <a:endParaRPr lang="ru-RU"/>
          </a:p>
        </p:txBody>
      </p:sp>
    </p:spTree>
    <p:extLst>
      <p:ext uri="{BB962C8B-B14F-4D97-AF65-F5344CB8AC3E}">
        <p14:creationId xmlns:p14="http://schemas.microsoft.com/office/powerpoint/2010/main" val="28818306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9B2240-37C5-4D10-8BF7-F7321C29DECC}"/>
              </a:ext>
            </a:extLst>
          </p:cNvPr>
          <p:cNvSpPr>
            <a:spLocks noGrp="1"/>
          </p:cNvSpPr>
          <p:nvPr>
            <p:ph type="title"/>
          </p:nvPr>
        </p:nvSpPr>
        <p:spPr>
          <a:xfrm>
            <a:off x="230916" y="-28275"/>
            <a:ext cx="8682168" cy="476251"/>
          </a:xfrm>
        </p:spPr>
        <p:txBody>
          <a:bodyPr>
            <a:normAutofit fontScale="90000"/>
          </a:bodyPr>
          <a:lstStyle/>
          <a:p>
            <a:br>
              <a:rPr lang="en-US" sz="4400" b="1" dirty="0"/>
            </a:br>
            <a:br>
              <a:rPr lang="en-US" sz="4400" b="1" dirty="0"/>
            </a:br>
            <a:r>
              <a:rPr lang="en-US" sz="4400" b="1" dirty="0">
                <a:latin typeface="Times New Roman" panose="02020603050405020304" pitchFamily="18" charset="0"/>
                <a:cs typeface="Times New Roman" panose="02020603050405020304" pitchFamily="18" charset="0"/>
              </a:rPr>
              <a:t>B) Feature as random variable, 1</a:t>
            </a:r>
            <a:r>
              <a:rPr lang="en-US" sz="4400" b="1" dirty="0"/>
              <a:t>:</a:t>
            </a:r>
            <a:br>
              <a:rPr lang="en-US" sz="4400" b="1" dirty="0"/>
            </a:br>
            <a:r>
              <a:rPr lang="en-US" sz="4400" b="1" dirty="0"/>
              <a:t>:  </a:t>
            </a:r>
            <a:endParaRPr lang="ru-RU" dirty="0"/>
          </a:p>
        </p:txBody>
      </p:sp>
      <p:sp>
        <p:nvSpPr>
          <p:cNvPr id="3" name="Объект 2">
            <a:extLst>
              <a:ext uri="{FF2B5EF4-FFF2-40B4-BE49-F238E27FC236}">
                <a16:creationId xmlns:a16="http://schemas.microsoft.com/office/drawing/2014/main" id="{45193176-4BD4-4FE2-817D-E7A76E1C6C86}"/>
              </a:ext>
            </a:extLst>
          </p:cNvPr>
          <p:cNvSpPr>
            <a:spLocks noGrp="1"/>
          </p:cNvSpPr>
          <p:nvPr>
            <p:ph idx="1"/>
          </p:nvPr>
        </p:nvSpPr>
        <p:spPr>
          <a:xfrm>
            <a:off x="0" y="908720"/>
            <a:ext cx="9070848" cy="5949280"/>
          </a:xfrm>
        </p:spPr>
        <p:txBody>
          <a:bodyPr>
            <a:normAutofit/>
          </a:bodyPr>
          <a:lstStyle/>
          <a:p>
            <a:pPr>
              <a:spcBef>
                <a:spcPts val="0"/>
              </a:spcBef>
            </a:pPr>
            <a:r>
              <a:rPr lang="en-US" sz="2800" dirty="0"/>
              <a:t>  </a:t>
            </a:r>
            <a:r>
              <a:rPr lang="en-US" sz="2400" dirty="0"/>
              <a:t>Index 1 through 9</a:t>
            </a:r>
          </a:p>
          <a:p>
            <a:pPr marL="82296" indent="0">
              <a:spcBef>
                <a:spcPts val="0"/>
              </a:spcBef>
              <a:buNone/>
            </a:pPr>
            <a:r>
              <a:rPr lang="en-US" sz="2400" dirty="0"/>
              <a:t>5.1   4.4   4.4   5.0   5.1   4.9   5.0   4.6   5.0</a:t>
            </a:r>
          </a:p>
          <a:p>
            <a:pPr marL="82296" indent="0">
              <a:spcBef>
                <a:spcPts val="0"/>
              </a:spcBef>
              <a:buNone/>
            </a:pPr>
            <a:r>
              <a:rPr lang="en-US" sz="2400" b="1" dirty="0"/>
              <a:t>.  .  .  .  .  .  .  .  .  .  .  .  .  .  .  .  .  .  .  .  .  .  .  .  .  </a:t>
            </a:r>
            <a:endParaRPr lang="en-US" sz="2400" dirty="0"/>
          </a:p>
          <a:p>
            <a:pPr>
              <a:spcBef>
                <a:spcPts val="0"/>
              </a:spcBef>
            </a:pPr>
            <a:r>
              <a:rPr lang="en-US" sz="2400" dirty="0"/>
              <a:t>  Index 142 through 150</a:t>
            </a:r>
          </a:p>
          <a:p>
            <a:pPr marL="82296" indent="0">
              <a:spcBef>
                <a:spcPts val="0"/>
              </a:spcBef>
              <a:buNone/>
            </a:pPr>
            <a:r>
              <a:rPr lang="en-US" sz="2400" dirty="0"/>
              <a:t>6.7   6.3   6.5   6.5   7.3   6.7   5.6   6.4   6.5</a:t>
            </a:r>
          </a:p>
          <a:p>
            <a:pPr marL="82296" indent="0">
              <a:spcBef>
                <a:spcPts val="0"/>
              </a:spcBef>
              <a:buNone/>
            </a:pPr>
            <a:endParaRPr lang="en-US" sz="2400" dirty="0"/>
          </a:p>
          <a:p>
            <a:pPr marL="82296" indent="0">
              <a:spcBef>
                <a:spcPts val="0"/>
              </a:spcBef>
              <a:buNone/>
            </a:pPr>
            <a:endParaRPr lang="en-US" sz="2400" dirty="0"/>
          </a:p>
          <a:p>
            <a:pPr marL="82296" indent="0">
              <a:spcBef>
                <a:spcPts val="0"/>
              </a:spcBef>
              <a:buNone/>
            </a:pPr>
            <a:endParaRPr lang="en-US" sz="2400" dirty="0"/>
          </a:p>
          <a:p>
            <a:pPr marL="82296" indent="0">
              <a:spcBef>
                <a:spcPts val="0"/>
              </a:spcBef>
              <a:buNone/>
            </a:pPr>
            <a:endParaRPr lang="en-US" sz="2400" dirty="0"/>
          </a:p>
          <a:p>
            <a:pPr marL="82296" indent="0">
              <a:spcBef>
                <a:spcPts val="0"/>
              </a:spcBef>
              <a:buNone/>
            </a:pPr>
            <a:endParaRPr lang="en-US" sz="2400" dirty="0"/>
          </a:p>
          <a:p>
            <a:pPr marL="82296" indent="0">
              <a:spcBef>
                <a:spcPts val="0"/>
              </a:spcBef>
              <a:buNone/>
            </a:pPr>
            <a:endParaRPr lang="en-US" sz="2400" dirty="0"/>
          </a:p>
          <a:p>
            <a:pPr marL="82296" indent="0">
              <a:spcBef>
                <a:spcPts val="0"/>
              </a:spcBef>
              <a:buNone/>
            </a:pPr>
            <a:endParaRPr lang="en-US" sz="2400" dirty="0"/>
          </a:p>
          <a:p>
            <a:pPr marL="82296" indent="0">
              <a:spcBef>
                <a:spcPts val="0"/>
              </a:spcBef>
              <a:buNone/>
            </a:pPr>
            <a:endParaRPr lang="en-US" sz="2400" dirty="0"/>
          </a:p>
          <a:p>
            <a:pPr marL="82296" indent="0">
              <a:spcBef>
                <a:spcPts val="0"/>
              </a:spcBef>
              <a:buNone/>
            </a:pPr>
            <a:r>
              <a:rPr lang="en-US" b="1" dirty="0"/>
              <a:t>Histogram: </a:t>
            </a:r>
            <a:r>
              <a:rPr lang="en-US" dirty="0"/>
              <a:t>range is divided in n(=10) bins; numbers of objects falling in bins are presented by bar heights.</a:t>
            </a:r>
          </a:p>
          <a:p>
            <a:pPr marL="82296" indent="0">
              <a:buNone/>
            </a:pPr>
            <a:endParaRPr lang="en-US" sz="2800" dirty="0"/>
          </a:p>
          <a:p>
            <a:pPr marL="82296" indent="0">
              <a:buNone/>
            </a:pPr>
            <a:endParaRPr lang="en-US" sz="2800" dirty="0"/>
          </a:p>
          <a:p>
            <a:pPr marL="82296" indent="0">
              <a:buNone/>
            </a:pPr>
            <a:endParaRPr lang="en-US" sz="2800" dirty="0"/>
          </a:p>
        </p:txBody>
      </p:sp>
      <p:sp>
        <p:nvSpPr>
          <p:cNvPr id="4" name="Нижний колонтитул 3">
            <a:extLst>
              <a:ext uri="{FF2B5EF4-FFF2-40B4-BE49-F238E27FC236}">
                <a16:creationId xmlns:a16="http://schemas.microsoft.com/office/drawing/2014/main" id="{4792AE1B-1567-4702-A5C7-9495F9D1D013}"/>
              </a:ext>
            </a:extLst>
          </p:cNvPr>
          <p:cNvSpPr>
            <a:spLocks noGrp="1"/>
          </p:cNvSpPr>
          <p:nvPr>
            <p:ph type="ftr" sz="quarter" idx="11"/>
          </p:nvPr>
        </p:nvSpPr>
        <p:spPr/>
        <p:txBody>
          <a:bodyPr/>
          <a:lstStyle/>
          <a:p>
            <a:r>
              <a:rPr lang="en-US"/>
              <a:t>CODA BSc 2024 Boris Mirkin</a:t>
            </a:r>
            <a:endParaRPr lang="ru-RU" dirty="0"/>
          </a:p>
        </p:txBody>
      </p:sp>
      <p:sp>
        <p:nvSpPr>
          <p:cNvPr id="5" name="Номер слайда 4">
            <a:extLst>
              <a:ext uri="{FF2B5EF4-FFF2-40B4-BE49-F238E27FC236}">
                <a16:creationId xmlns:a16="http://schemas.microsoft.com/office/drawing/2014/main" id="{8B9763E0-A6AB-4739-A21F-E9303649F15B}"/>
              </a:ext>
            </a:extLst>
          </p:cNvPr>
          <p:cNvSpPr>
            <a:spLocks noGrp="1"/>
          </p:cNvSpPr>
          <p:nvPr>
            <p:ph type="sldNum" sz="quarter" idx="12"/>
          </p:nvPr>
        </p:nvSpPr>
        <p:spPr/>
        <p:txBody>
          <a:bodyPr/>
          <a:lstStyle/>
          <a:p>
            <a:fld id="{DBB9C88E-D4C8-48E3-897A-F48C54F7B8B8}" type="slidenum">
              <a:rPr lang="ru-RU" smtClean="0"/>
              <a:t>34</a:t>
            </a:fld>
            <a:endParaRPr lang="ru-RU"/>
          </a:p>
        </p:txBody>
      </p:sp>
      <p:pic>
        <p:nvPicPr>
          <p:cNvPr id="7" name="Рисунок 6">
            <a:extLst>
              <a:ext uri="{FF2B5EF4-FFF2-40B4-BE49-F238E27FC236}">
                <a16:creationId xmlns:a16="http://schemas.microsoft.com/office/drawing/2014/main" id="{60CA76D5-C98B-4340-A4BE-9064503161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730" y="2852936"/>
            <a:ext cx="6796283" cy="2682105"/>
          </a:xfrm>
          <a:prstGeom prst="rect">
            <a:avLst/>
          </a:prstGeom>
        </p:spPr>
      </p:pic>
    </p:spTree>
    <p:extLst>
      <p:ext uri="{BB962C8B-B14F-4D97-AF65-F5344CB8AC3E}">
        <p14:creationId xmlns:p14="http://schemas.microsoft.com/office/powerpoint/2010/main" val="7205941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9B2240-37C5-4D10-8BF7-F7321C29DECC}"/>
              </a:ext>
            </a:extLst>
          </p:cNvPr>
          <p:cNvSpPr>
            <a:spLocks noGrp="1"/>
          </p:cNvSpPr>
          <p:nvPr>
            <p:ph type="title"/>
          </p:nvPr>
        </p:nvSpPr>
        <p:spPr>
          <a:xfrm>
            <a:off x="230916" y="-28275"/>
            <a:ext cx="8682168" cy="476251"/>
          </a:xfrm>
        </p:spPr>
        <p:txBody>
          <a:bodyPr>
            <a:normAutofit fontScale="90000"/>
          </a:bodyPr>
          <a:lstStyle/>
          <a:p>
            <a:br>
              <a:rPr lang="en-US" sz="4400" b="1" dirty="0"/>
            </a:br>
            <a:br>
              <a:rPr lang="en-US" sz="4400" b="1" dirty="0"/>
            </a:br>
            <a:r>
              <a:rPr lang="en-US" sz="4400" b="1" dirty="0">
                <a:latin typeface="Times New Roman" panose="02020603050405020304" pitchFamily="18" charset="0"/>
                <a:cs typeface="Times New Roman" panose="02020603050405020304" pitchFamily="18" charset="0"/>
              </a:rPr>
              <a:t>B) Feature as random variable, 2</a:t>
            </a:r>
            <a:r>
              <a:rPr lang="en-US" sz="4400" b="1" dirty="0"/>
              <a:t>:</a:t>
            </a:r>
            <a:br>
              <a:rPr lang="en-US" sz="4400" b="1" dirty="0"/>
            </a:br>
            <a:r>
              <a:rPr lang="en-US" sz="4400" b="1" dirty="0"/>
              <a:t>:  </a:t>
            </a:r>
            <a:endParaRPr lang="ru-RU" dirty="0"/>
          </a:p>
        </p:txBody>
      </p:sp>
      <p:sp>
        <p:nvSpPr>
          <p:cNvPr id="3" name="Объект 2">
            <a:extLst>
              <a:ext uri="{FF2B5EF4-FFF2-40B4-BE49-F238E27FC236}">
                <a16:creationId xmlns:a16="http://schemas.microsoft.com/office/drawing/2014/main" id="{45193176-4BD4-4FE2-817D-E7A76E1C6C86}"/>
              </a:ext>
            </a:extLst>
          </p:cNvPr>
          <p:cNvSpPr>
            <a:spLocks noGrp="1"/>
          </p:cNvSpPr>
          <p:nvPr>
            <p:ph idx="1"/>
          </p:nvPr>
        </p:nvSpPr>
        <p:spPr>
          <a:xfrm>
            <a:off x="0" y="908720"/>
            <a:ext cx="9070848" cy="5949280"/>
          </a:xfrm>
        </p:spPr>
        <p:txBody>
          <a:bodyPr>
            <a:normAutofit/>
          </a:bodyPr>
          <a:lstStyle/>
          <a:p>
            <a:pPr>
              <a:spcBef>
                <a:spcPts val="0"/>
              </a:spcBef>
            </a:pPr>
            <a:r>
              <a:rPr lang="en-US" sz="2800" dirty="0"/>
              <a:t>  </a:t>
            </a:r>
            <a:endParaRPr lang="en-US" sz="2400" dirty="0"/>
          </a:p>
          <a:p>
            <a:pPr marL="82296" indent="0">
              <a:spcBef>
                <a:spcPts val="0"/>
              </a:spcBef>
              <a:buNone/>
            </a:pPr>
            <a:endParaRPr lang="en-US" sz="2400" dirty="0"/>
          </a:p>
          <a:p>
            <a:pPr marL="82296" indent="0">
              <a:spcBef>
                <a:spcPts val="0"/>
              </a:spcBef>
              <a:buNone/>
            </a:pPr>
            <a:endParaRPr lang="en-US" sz="2400" dirty="0"/>
          </a:p>
          <a:p>
            <a:pPr marL="82296" indent="0">
              <a:spcBef>
                <a:spcPts val="0"/>
              </a:spcBef>
              <a:buNone/>
            </a:pPr>
            <a:endParaRPr lang="en-US" sz="2400" dirty="0"/>
          </a:p>
          <a:p>
            <a:pPr marL="82296" indent="0">
              <a:spcBef>
                <a:spcPts val="0"/>
              </a:spcBef>
              <a:buNone/>
            </a:pPr>
            <a:endParaRPr lang="en-US" sz="2400" dirty="0"/>
          </a:p>
          <a:p>
            <a:pPr marL="82296" indent="0">
              <a:spcBef>
                <a:spcPts val="0"/>
              </a:spcBef>
              <a:buNone/>
            </a:pPr>
            <a:endParaRPr lang="en-US" sz="2400" dirty="0"/>
          </a:p>
          <a:p>
            <a:pPr marL="82296" indent="0">
              <a:spcBef>
                <a:spcPts val="0"/>
              </a:spcBef>
              <a:buNone/>
            </a:pPr>
            <a:endParaRPr lang="en-US" sz="2400" dirty="0"/>
          </a:p>
          <a:p>
            <a:pPr marL="82296" indent="0">
              <a:spcBef>
                <a:spcPts val="0"/>
              </a:spcBef>
              <a:buNone/>
            </a:pPr>
            <a:r>
              <a:rPr lang="en-US" sz="2400" dirty="0"/>
              <a:t>                  </a:t>
            </a:r>
            <a:r>
              <a:rPr lang="en-US" sz="2400" b="1" dirty="0"/>
              <a:t>(a)                                                    (b)</a:t>
            </a:r>
          </a:p>
          <a:p>
            <a:pPr marL="82296" indent="0">
              <a:spcBef>
                <a:spcPts val="0"/>
              </a:spcBef>
              <a:buNone/>
            </a:pPr>
            <a:r>
              <a:rPr lang="en-US" b="1" dirty="0"/>
              <a:t>Histogram: (a) </a:t>
            </a:r>
            <a:r>
              <a:rPr lang="en-US" dirty="0"/>
              <a:t>range is divided in n(=20) bins; numbers of objects falling in bins are presented by bars.</a:t>
            </a:r>
          </a:p>
          <a:p>
            <a:pPr marL="82296" indent="0">
              <a:spcBef>
                <a:spcPts val="0"/>
              </a:spcBef>
              <a:buNone/>
            </a:pPr>
            <a:r>
              <a:rPr lang="en-US" b="1" dirty="0"/>
              <a:t>Relative histogram</a:t>
            </a:r>
            <a:r>
              <a:rPr lang="en-US" dirty="0"/>
              <a:t>: </a:t>
            </a:r>
            <a:r>
              <a:rPr lang="en-US" b="1" dirty="0"/>
              <a:t>(b)</a:t>
            </a:r>
            <a:r>
              <a:rPr lang="en-US" dirty="0"/>
              <a:t> bars express proportions of objects in the bins (sum to </a:t>
            </a:r>
            <a:r>
              <a:rPr lang="en-US" dirty="0">
                <a:latin typeface="Times New Roman" panose="02020603050405020304" pitchFamily="18" charset="0"/>
                <a:cs typeface="Times New Roman" panose="02020603050405020304" pitchFamily="18" charset="0"/>
              </a:rPr>
              <a:t>1</a:t>
            </a:r>
            <a:r>
              <a:rPr lang="en-US" dirty="0"/>
              <a:t>).</a:t>
            </a:r>
          </a:p>
          <a:p>
            <a:pPr marL="82296" indent="0">
              <a:buNone/>
            </a:pPr>
            <a:endParaRPr lang="en-US" sz="2800" dirty="0"/>
          </a:p>
          <a:p>
            <a:pPr marL="82296" indent="0">
              <a:buNone/>
            </a:pPr>
            <a:endParaRPr lang="en-US" sz="2800" dirty="0"/>
          </a:p>
          <a:p>
            <a:pPr marL="82296" indent="0">
              <a:buNone/>
            </a:pPr>
            <a:endParaRPr lang="en-US" sz="2800" dirty="0"/>
          </a:p>
        </p:txBody>
      </p:sp>
      <p:sp>
        <p:nvSpPr>
          <p:cNvPr id="4" name="Нижний колонтитул 3">
            <a:extLst>
              <a:ext uri="{FF2B5EF4-FFF2-40B4-BE49-F238E27FC236}">
                <a16:creationId xmlns:a16="http://schemas.microsoft.com/office/drawing/2014/main" id="{4792AE1B-1567-4702-A5C7-9495F9D1D013}"/>
              </a:ext>
            </a:extLst>
          </p:cNvPr>
          <p:cNvSpPr>
            <a:spLocks noGrp="1"/>
          </p:cNvSpPr>
          <p:nvPr>
            <p:ph type="ftr" sz="quarter" idx="11"/>
          </p:nvPr>
        </p:nvSpPr>
        <p:spPr/>
        <p:txBody>
          <a:bodyPr/>
          <a:lstStyle/>
          <a:p>
            <a:r>
              <a:rPr lang="en-US"/>
              <a:t>CODA BSc 2024 Boris Mirkin</a:t>
            </a:r>
            <a:endParaRPr lang="ru-RU"/>
          </a:p>
        </p:txBody>
      </p:sp>
      <p:sp>
        <p:nvSpPr>
          <p:cNvPr id="5" name="Номер слайда 4">
            <a:extLst>
              <a:ext uri="{FF2B5EF4-FFF2-40B4-BE49-F238E27FC236}">
                <a16:creationId xmlns:a16="http://schemas.microsoft.com/office/drawing/2014/main" id="{8B9763E0-A6AB-4739-A21F-E9303649F15B}"/>
              </a:ext>
            </a:extLst>
          </p:cNvPr>
          <p:cNvSpPr>
            <a:spLocks noGrp="1"/>
          </p:cNvSpPr>
          <p:nvPr>
            <p:ph type="sldNum" sz="quarter" idx="12"/>
          </p:nvPr>
        </p:nvSpPr>
        <p:spPr/>
        <p:txBody>
          <a:bodyPr/>
          <a:lstStyle/>
          <a:p>
            <a:fld id="{DBB9C88E-D4C8-48E3-897A-F48C54F7B8B8}" type="slidenum">
              <a:rPr lang="ru-RU" smtClean="0"/>
              <a:t>35</a:t>
            </a:fld>
            <a:endParaRPr lang="ru-RU"/>
          </a:p>
        </p:txBody>
      </p:sp>
      <p:pic>
        <p:nvPicPr>
          <p:cNvPr id="8" name="Рисунок 7">
            <a:extLst>
              <a:ext uri="{FF2B5EF4-FFF2-40B4-BE49-F238E27FC236}">
                <a16:creationId xmlns:a16="http://schemas.microsoft.com/office/drawing/2014/main" id="{61480C78-C19D-4B0E-B90A-5541D389FD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923" y="962919"/>
            <a:ext cx="10073203" cy="2644216"/>
          </a:xfrm>
          <a:prstGeom prst="rect">
            <a:avLst/>
          </a:prstGeom>
        </p:spPr>
      </p:pic>
    </p:spTree>
    <p:extLst>
      <p:ext uri="{BB962C8B-B14F-4D97-AF65-F5344CB8AC3E}">
        <p14:creationId xmlns:p14="http://schemas.microsoft.com/office/powerpoint/2010/main" val="15594091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9B2240-37C5-4D10-8BF7-F7321C29DECC}"/>
              </a:ext>
            </a:extLst>
          </p:cNvPr>
          <p:cNvSpPr>
            <a:spLocks noGrp="1"/>
          </p:cNvSpPr>
          <p:nvPr>
            <p:ph type="title"/>
          </p:nvPr>
        </p:nvSpPr>
        <p:spPr>
          <a:xfrm>
            <a:off x="230916" y="-28275"/>
            <a:ext cx="8682168" cy="476251"/>
          </a:xfrm>
        </p:spPr>
        <p:txBody>
          <a:bodyPr>
            <a:normAutofit fontScale="90000"/>
          </a:bodyPr>
          <a:lstStyle/>
          <a:p>
            <a:br>
              <a:rPr lang="en-US" sz="4400" b="1" dirty="0"/>
            </a:br>
            <a:br>
              <a:rPr lang="en-US" sz="4400" b="1" dirty="0"/>
            </a:br>
            <a:r>
              <a:rPr lang="en-US" sz="4400" b="1" dirty="0">
                <a:latin typeface="Times New Roman" panose="02020603050405020304" pitchFamily="18" charset="0"/>
                <a:cs typeface="Times New Roman" panose="02020603050405020304" pitchFamily="18" charset="0"/>
              </a:rPr>
              <a:t>B) Feature as random variable, 3</a:t>
            </a:r>
            <a:r>
              <a:rPr lang="en-US" sz="4400" b="1" dirty="0"/>
              <a:t>:</a:t>
            </a:r>
            <a:br>
              <a:rPr lang="en-US" sz="4400" b="1" dirty="0"/>
            </a:br>
            <a:r>
              <a:rPr lang="en-US" sz="4400" b="1" dirty="0"/>
              <a:t>:  </a:t>
            </a:r>
            <a:endParaRPr lang="ru-RU" dirty="0"/>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45193176-4BD4-4FE2-817D-E7A76E1C6C86}"/>
                  </a:ext>
                </a:extLst>
              </p:cNvPr>
              <p:cNvSpPr>
                <a:spLocks noGrp="1"/>
              </p:cNvSpPr>
              <p:nvPr>
                <p:ph idx="1"/>
              </p:nvPr>
            </p:nvSpPr>
            <p:spPr>
              <a:xfrm>
                <a:off x="0" y="908720"/>
                <a:ext cx="9070848" cy="5949280"/>
              </a:xfrm>
            </p:spPr>
            <p:txBody>
              <a:bodyPr>
                <a:normAutofit/>
              </a:bodyPr>
              <a:lstStyle/>
              <a:p>
                <a:pPr>
                  <a:spcBef>
                    <a:spcPts val="0"/>
                  </a:spcBef>
                </a:pPr>
                <a:r>
                  <a:rPr lang="en-US" sz="2800" dirty="0"/>
                  <a:t>  </a:t>
                </a:r>
                <a:endParaRPr lang="en-US" sz="2400" dirty="0"/>
              </a:p>
              <a:p>
                <a:pPr marL="82296" indent="0">
                  <a:spcBef>
                    <a:spcPts val="0"/>
                  </a:spcBef>
                  <a:buNone/>
                </a:pPr>
                <a:endParaRPr lang="en-US" sz="2400" dirty="0"/>
              </a:p>
              <a:p>
                <a:pPr marL="82296" indent="0">
                  <a:spcBef>
                    <a:spcPts val="0"/>
                  </a:spcBef>
                  <a:buNone/>
                </a:pPr>
                <a:endParaRPr lang="en-US" sz="2400" dirty="0"/>
              </a:p>
              <a:p>
                <a:pPr marL="82296" indent="0">
                  <a:spcBef>
                    <a:spcPts val="0"/>
                  </a:spcBef>
                  <a:buNone/>
                </a:pPr>
                <a:endParaRPr lang="en-US" sz="2400" dirty="0"/>
              </a:p>
              <a:p>
                <a:pPr marL="82296" indent="0">
                  <a:spcBef>
                    <a:spcPts val="0"/>
                  </a:spcBef>
                  <a:buNone/>
                </a:pPr>
                <a:endParaRPr lang="en-US" sz="2400" dirty="0"/>
              </a:p>
              <a:p>
                <a:pPr marL="82296" indent="0">
                  <a:spcBef>
                    <a:spcPts val="0"/>
                  </a:spcBef>
                  <a:buNone/>
                </a:pPr>
                <a:endParaRPr lang="en-US" b="1" dirty="0"/>
              </a:p>
              <a:p>
                <a:pPr marL="82296" indent="0">
                  <a:spcBef>
                    <a:spcPts val="0"/>
                  </a:spcBef>
                  <a:buNone/>
                </a:pPr>
                <a:endParaRPr lang="en-US" b="1" dirty="0"/>
              </a:p>
              <a:p>
                <a:pPr marL="82296" indent="0">
                  <a:spcBef>
                    <a:spcPts val="0"/>
                  </a:spcBef>
                  <a:buNone/>
                </a:pPr>
                <a:r>
                  <a:rPr lang="en-US" b="1" dirty="0"/>
                  <a:t>Relative histogram: </a:t>
                </a:r>
                <a:r>
                  <a:rPr lang="en-US" dirty="0"/>
                  <a:t>bars express proportions of objects in the bins</a:t>
                </a:r>
                <a:r>
                  <a:rPr lang="en-US" b="1" dirty="0"/>
                  <a:t>.</a:t>
                </a:r>
              </a:p>
              <a:p>
                <a:pPr marL="82296" indent="0">
                  <a:buNone/>
                </a:pPr>
                <a:r>
                  <a:rPr lang="en-US" b="1" dirty="0"/>
                  <a:t>Density function</a:t>
                </a:r>
                <a:r>
                  <a:rPr lang="en-US" sz="2800" b="1" dirty="0"/>
                  <a:t>, an abstraction of histogram at </a:t>
                </a:r>
                <a:r>
                  <a:rPr lang="en-US" sz="2800" b="1" i="1" dirty="0"/>
                  <a:t>N</a:t>
                </a:r>
                <a:r>
                  <a:rPr lang="en-US" sz="2800" b="1" dirty="0"/>
                  <a:t> and </a:t>
                </a:r>
                <a:r>
                  <a:rPr lang="en-US" sz="2800" b="1" i="1" dirty="0"/>
                  <a:t>n</a:t>
                </a:r>
                <a:r>
                  <a:rPr lang="en-US" sz="2800" b="1" dirty="0"/>
                  <a:t> tending to infinity: a measurable non-negative function (curve) </a:t>
                </a:r>
                <a:r>
                  <a:rPr lang="en-US" sz="2800" b="1" i="1" dirty="0"/>
                  <a:t>f(x)</a:t>
                </a:r>
                <a:r>
                  <a:rPr lang="en-US" sz="2800" b="1" dirty="0"/>
                  <a:t> such that </a:t>
                </a:r>
                <a14:m>
                  <m:oMath xmlns:m="http://schemas.openxmlformats.org/officeDocument/2006/math">
                    <m:r>
                      <a:rPr lang="en-US" sz="2800" b="1" i="0" smtClean="0">
                        <a:latin typeface="Cambria Math" panose="02040503050406030204" pitchFamily="18" charset="0"/>
                      </a:rPr>
                      <m:t> </m:t>
                    </m:r>
                    <m:nary>
                      <m:naryPr>
                        <m:ctrlPr>
                          <a:rPr lang="en-US" sz="2800" b="1" i="1" smtClean="0">
                            <a:latin typeface="Cambria Math" panose="02040503050406030204" pitchFamily="18" charset="0"/>
                          </a:rPr>
                        </m:ctrlPr>
                      </m:naryPr>
                      <m:sub>
                        <m:r>
                          <m:rPr>
                            <m:brk m:alnAt="23"/>
                          </m:rPr>
                          <a:rPr lang="en-US" sz="2800" b="1" i="1" smtClean="0">
                            <a:latin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m:t>
                        </m:r>
                      </m:sub>
                      <m:sup>
                        <m:r>
                          <a:rPr lang="en-US" sz="2800" b="1" i="1" smtClean="0">
                            <a:latin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m:t>
                        </m:r>
                      </m:sup>
                      <m:e>
                        <m:r>
                          <a:rPr lang="en-US" sz="2800" b="1" i="1" smtClean="0">
                            <a:latin typeface="Cambria Math" panose="02040503050406030204" pitchFamily="18" charset="0"/>
                          </a:rPr>
                          <m:t>𝒇</m:t>
                        </m:r>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𝒙</m:t>
                            </m:r>
                          </m:e>
                        </m:d>
                        <m:r>
                          <a:rPr lang="en-US" sz="2800" b="1" i="1" smtClean="0">
                            <a:latin typeface="Cambria Math" panose="02040503050406030204" pitchFamily="18" charset="0"/>
                          </a:rPr>
                          <m:t>𝒅𝒙</m:t>
                        </m:r>
                        <m:r>
                          <a:rPr lang="en-US" sz="2800" b="1" i="1" smtClean="0">
                            <a:latin typeface="Cambria Math" panose="02040503050406030204" pitchFamily="18" charset="0"/>
                          </a:rPr>
                          <m:t>=</m:t>
                        </m:r>
                        <m:r>
                          <a:rPr lang="en-US" sz="2800" b="1" i="1" smtClean="0">
                            <a:latin typeface="Cambria Math" panose="02040503050406030204" pitchFamily="18" charset="0"/>
                          </a:rPr>
                          <m:t>𝟏</m:t>
                        </m:r>
                      </m:e>
                    </m:nary>
                    <m:r>
                      <a:rPr lang="en-US" sz="2800" b="1" i="1" smtClean="0">
                        <a:latin typeface="Cambria Math" panose="02040503050406030204" pitchFamily="18" charset="0"/>
                      </a:rPr>
                      <m:t>.</m:t>
                    </m:r>
                  </m:oMath>
                </a14:m>
                <a:endParaRPr lang="en-US" sz="2800" b="1" dirty="0"/>
              </a:p>
              <a:p>
                <a:pPr marL="82296" indent="0">
                  <a:buNone/>
                </a:pPr>
                <a:endParaRPr lang="en-US" sz="2800" dirty="0"/>
              </a:p>
            </p:txBody>
          </p:sp>
        </mc:Choice>
        <mc:Fallback xmlns="">
          <p:sp>
            <p:nvSpPr>
              <p:cNvPr id="3" name="Объект 2">
                <a:extLst>
                  <a:ext uri="{FF2B5EF4-FFF2-40B4-BE49-F238E27FC236}">
                    <a16:creationId xmlns:a16="http://schemas.microsoft.com/office/drawing/2014/main" id="{45193176-4BD4-4FE2-817D-E7A76E1C6C86}"/>
                  </a:ext>
                </a:extLst>
              </p:cNvPr>
              <p:cNvSpPr>
                <a:spLocks noGrp="1" noRot="1" noChangeAspect="1" noMove="1" noResize="1" noEditPoints="1" noAdjustHandles="1" noChangeArrowheads="1" noChangeShapeType="1" noTextEdit="1"/>
              </p:cNvSpPr>
              <p:nvPr>
                <p:ph idx="1"/>
              </p:nvPr>
            </p:nvSpPr>
            <p:spPr>
              <a:xfrm>
                <a:off x="0" y="908720"/>
                <a:ext cx="9070848" cy="5949280"/>
              </a:xfrm>
              <a:blipFill>
                <a:blip r:embed="rId2"/>
                <a:stretch>
                  <a:fillRect l="-739"/>
                </a:stretch>
              </a:blipFill>
            </p:spPr>
            <p:txBody>
              <a:bodyPr/>
              <a:lstStyle/>
              <a:p>
                <a:r>
                  <a:rPr lang="ru-RU">
                    <a:noFill/>
                  </a:rPr>
                  <a:t> </a:t>
                </a:r>
              </a:p>
            </p:txBody>
          </p:sp>
        </mc:Fallback>
      </mc:AlternateContent>
      <p:sp>
        <p:nvSpPr>
          <p:cNvPr id="4" name="Нижний колонтитул 3">
            <a:extLst>
              <a:ext uri="{FF2B5EF4-FFF2-40B4-BE49-F238E27FC236}">
                <a16:creationId xmlns:a16="http://schemas.microsoft.com/office/drawing/2014/main" id="{4792AE1B-1567-4702-A5C7-9495F9D1D013}"/>
              </a:ext>
            </a:extLst>
          </p:cNvPr>
          <p:cNvSpPr>
            <a:spLocks noGrp="1"/>
          </p:cNvSpPr>
          <p:nvPr>
            <p:ph type="ftr" sz="quarter" idx="11"/>
          </p:nvPr>
        </p:nvSpPr>
        <p:spPr/>
        <p:txBody>
          <a:bodyPr/>
          <a:lstStyle/>
          <a:p>
            <a:r>
              <a:rPr lang="en-US"/>
              <a:t>CODA BSc 2024 Boris Mirkin</a:t>
            </a:r>
            <a:endParaRPr lang="ru-RU"/>
          </a:p>
        </p:txBody>
      </p:sp>
      <p:sp>
        <p:nvSpPr>
          <p:cNvPr id="5" name="Номер слайда 4">
            <a:extLst>
              <a:ext uri="{FF2B5EF4-FFF2-40B4-BE49-F238E27FC236}">
                <a16:creationId xmlns:a16="http://schemas.microsoft.com/office/drawing/2014/main" id="{8B9763E0-A6AB-4739-A21F-E9303649F15B}"/>
              </a:ext>
            </a:extLst>
          </p:cNvPr>
          <p:cNvSpPr>
            <a:spLocks noGrp="1"/>
          </p:cNvSpPr>
          <p:nvPr>
            <p:ph type="sldNum" sz="quarter" idx="12"/>
          </p:nvPr>
        </p:nvSpPr>
        <p:spPr/>
        <p:txBody>
          <a:bodyPr/>
          <a:lstStyle/>
          <a:p>
            <a:fld id="{DBB9C88E-D4C8-48E3-897A-F48C54F7B8B8}" type="slidenum">
              <a:rPr lang="ru-RU" smtClean="0"/>
              <a:t>36</a:t>
            </a:fld>
            <a:endParaRPr lang="ru-RU"/>
          </a:p>
        </p:txBody>
      </p:sp>
      <p:pic>
        <p:nvPicPr>
          <p:cNvPr id="7" name="Рисунок 6">
            <a:extLst>
              <a:ext uri="{FF2B5EF4-FFF2-40B4-BE49-F238E27FC236}">
                <a16:creationId xmlns:a16="http://schemas.microsoft.com/office/drawing/2014/main" id="{A68DD05B-B359-42F4-9E95-8C1572059A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494" y="837572"/>
            <a:ext cx="7281850" cy="2873730"/>
          </a:xfrm>
          <a:prstGeom prst="rect">
            <a:avLst/>
          </a:prstGeom>
        </p:spPr>
      </p:pic>
    </p:spTree>
    <p:extLst>
      <p:ext uri="{BB962C8B-B14F-4D97-AF65-F5344CB8AC3E}">
        <p14:creationId xmlns:p14="http://schemas.microsoft.com/office/powerpoint/2010/main" val="15208224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9B2240-37C5-4D10-8BF7-F7321C29DECC}"/>
              </a:ext>
            </a:extLst>
          </p:cNvPr>
          <p:cNvSpPr>
            <a:spLocks noGrp="1"/>
          </p:cNvSpPr>
          <p:nvPr>
            <p:ph type="title"/>
          </p:nvPr>
        </p:nvSpPr>
        <p:spPr>
          <a:xfrm>
            <a:off x="230916" y="-28275"/>
            <a:ext cx="8682168" cy="476251"/>
          </a:xfrm>
        </p:spPr>
        <p:txBody>
          <a:bodyPr>
            <a:normAutofit fontScale="90000"/>
          </a:bodyPr>
          <a:lstStyle/>
          <a:p>
            <a:br>
              <a:rPr lang="en-US" sz="4400" b="1" dirty="0"/>
            </a:br>
            <a:br>
              <a:rPr lang="en-US" sz="4400" b="1" dirty="0"/>
            </a:br>
            <a:r>
              <a:rPr lang="en-US" sz="4400" b="1" dirty="0">
                <a:latin typeface="Times New Roman" panose="02020603050405020304" pitchFamily="18" charset="0"/>
                <a:cs typeface="Times New Roman" panose="02020603050405020304" pitchFamily="18" charset="0"/>
              </a:rPr>
              <a:t>B) Feature as random variable, 4</a:t>
            </a:r>
            <a:r>
              <a:rPr lang="en-US" sz="4400" b="1" dirty="0"/>
              <a:t>:</a:t>
            </a:r>
            <a:br>
              <a:rPr lang="en-US" sz="4400" b="1" dirty="0"/>
            </a:br>
            <a:r>
              <a:rPr lang="en-US" sz="4400" b="1" dirty="0"/>
              <a:t>:  </a:t>
            </a:r>
            <a:endParaRPr lang="ru-RU" dirty="0"/>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45193176-4BD4-4FE2-817D-E7A76E1C6C86}"/>
                  </a:ext>
                </a:extLst>
              </p:cNvPr>
              <p:cNvSpPr>
                <a:spLocks noGrp="1"/>
              </p:cNvSpPr>
              <p:nvPr>
                <p:ph idx="1"/>
              </p:nvPr>
            </p:nvSpPr>
            <p:spPr>
              <a:xfrm>
                <a:off x="0" y="908720"/>
                <a:ext cx="9070848" cy="5949280"/>
              </a:xfrm>
            </p:spPr>
            <p:txBody>
              <a:bodyPr>
                <a:normAutofit/>
              </a:bodyPr>
              <a:lstStyle/>
              <a:p>
                <a:pPr>
                  <a:spcBef>
                    <a:spcPts val="0"/>
                  </a:spcBef>
                </a:pPr>
                <a:r>
                  <a:rPr lang="en-US" sz="2800" dirty="0"/>
                  <a:t>  </a:t>
                </a:r>
                <a:endParaRPr lang="en-US" sz="2400" dirty="0"/>
              </a:p>
              <a:p>
                <a:pPr marL="82296" indent="0">
                  <a:spcBef>
                    <a:spcPts val="0"/>
                  </a:spcBef>
                  <a:buNone/>
                </a:pPr>
                <a:endParaRPr lang="en-US" sz="2400" dirty="0"/>
              </a:p>
              <a:p>
                <a:pPr marL="82296" indent="0">
                  <a:spcBef>
                    <a:spcPts val="0"/>
                  </a:spcBef>
                  <a:buNone/>
                </a:pPr>
                <a:endParaRPr lang="en-US" sz="2400" dirty="0"/>
              </a:p>
              <a:p>
                <a:pPr marL="82296" indent="0">
                  <a:spcBef>
                    <a:spcPts val="0"/>
                  </a:spcBef>
                  <a:buNone/>
                </a:pPr>
                <a:endParaRPr lang="en-US" sz="2400" dirty="0"/>
              </a:p>
              <a:p>
                <a:pPr marL="82296" indent="0">
                  <a:spcBef>
                    <a:spcPts val="0"/>
                  </a:spcBef>
                  <a:buNone/>
                </a:pPr>
                <a:endParaRPr lang="en-US" sz="2400" dirty="0"/>
              </a:p>
              <a:p>
                <a:pPr marL="82296" indent="0">
                  <a:buNone/>
                </a:pPr>
                <a:r>
                  <a:rPr lang="en-US" b="1" dirty="0"/>
                  <a:t>Density function</a:t>
                </a:r>
                <a:r>
                  <a:rPr lang="en-US" sz="2800" b="1" dirty="0"/>
                  <a:t>, an abstraction of relative histogram at </a:t>
                </a:r>
                <a:r>
                  <a:rPr lang="en-US" sz="2800" b="1" i="1" dirty="0"/>
                  <a:t>N</a:t>
                </a:r>
                <a:r>
                  <a:rPr lang="en-US" sz="2800" b="1" dirty="0"/>
                  <a:t>, </a:t>
                </a:r>
                <a:r>
                  <a:rPr lang="en-US" sz="2800" b="1" i="1" dirty="0"/>
                  <a:t>n</a:t>
                </a:r>
                <a:r>
                  <a:rPr lang="en-US" sz="2800" b="1" dirty="0"/>
                  <a:t> tending to infinity: a “measurable” non-negative function </a:t>
                </a:r>
                <a:r>
                  <a:rPr lang="en-US" sz="2800" b="1" i="1" dirty="0"/>
                  <a:t>f(x)</a:t>
                </a:r>
                <a:r>
                  <a:rPr lang="en-US" sz="2800" b="1" dirty="0"/>
                  <a:t> such that </a:t>
                </a:r>
              </a:p>
              <a:p>
                <a:pPr marL="82296" indent="0">
                  <a:buNone/>
                </a:pPr>
                <a14:m>
                  <m:oMathPara xmlns:m="http://schemas.openxmlformats.org/officeDocument/2006/math">
                    <m:oMathParaPr>
                      <m:jc m:val="centerGroup"/>
                    </m:oMathParaPr>
                    <m:oMath xmlns:m="http://schemas.openxmlformats.org/officeDocument/2006/math">
                      <m:nary>
                        <m:naryPr>
                          <m:ctrlPr>
                            <a:rPr lang="en-US" sz="2800" b="1" i="1" smtClean="0">
                              <a:latin typeface="Cambria Math" panose="02040503050406030204" pitchFamily="18" charset="0"/>
                            </a:rPr>
                          </m:ctrlPr>
                        </m:naryPr>
                        <m:sub>
                          <m:r>
                            <m:rPr>
                              <m:brk m:alnAt="23"/>
                            </m:rPr>
                            <a:rPr lang="en-US" sz="2800" b="1" i="1" smtClean="0">
                              <a:latin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m:t>
                          </m:r>
                        </m:sub>
                        <m:sup>
                          <m:r>
                            <a:rPr lang="en-US" sz="2800" b="1" i="1" smtClean="0">
                              <a:latin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m:t>
                          </m:r>
                        </m:sup>
                        <m:e>
                          <m:r>
                            <a:rPr lang="en-US" sz="2800" b="1" i="1" smtClean="0">
                              <a:latin typeface="Cambria Math" panose="02040503050406030204" pitchFamily="18" charset="0"/>
                            </a:rPr>
                            <m:t>𝒇</m:t>
                          </m:r>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𝒙</m:t>
                              </m:r>
                            </m:e>
                          </m:d>
                          <m:r>
                            <a:rPr lang="en-US" sz="2800" b="1" i="1" smtClean="0">
                              <a:latin typeface="Cambria Math" panose="02040503050406030204" pitchFamily="18" charset="0"/>
                            </a:rPr>
                            <m:t>𝒅𝒙</m:t>
                          </m:r>
                          <m:r>
                            <a:rPr lang="en-US" sz="2800" b="1" i="1" smtClean="0">
                              <a:latin typeface="Cambria Math" panose="02040503050406030204" pitchFamily="18" charset="0"/>
                            </a:rPr>
                            <m:t>=</m:t>
                          </m:r>
                          <m:r>
                            <a:rPr lang="en-US" sz="2800" b="1" i="1" smtClean="0">
                              <a:latin typeface="Cambria Math" panose="02040503050406030204" pitchFamily="18" charset="0"/>
                            </a:rPr>
                            <m:t>𝟏</m:t>
                          </m:r>
                        </m:e>
                      </m:nary>
                    </m:oMath>
                  </m:oMathPara>
                </a14:m>
                <a:endParaRPr lang="en-US" sz="2800" b="1" dirty="0"/>
              </a:p>
              <a:p>
                <a:pPr marL="82296" indent="0">
                  <a:buNone/>
                </a:pPr>
                <a14:m>
                  <m:oMath xmlns:m="http://schemas.openxmlformats.org/officeDocument/2006/math">
                    <m:nary>
                      <m:naryPr>
                        <m:limLoc m:val="undOvr"/>
                        <m:ctrlPr>
                          <a:rPr lang="en-US" sz="3500" b="1" i="1" smtClean="0">
                            <a:latin typeface="Cambria Math" panose="02040503050406030204" pitchFamily="18" charset="0"/>
                          </a:rPr>
                        </m:ctrlPr>
                      </m:naryPr>
                      <m:sub>
                        <m:r>
                          <m:rPr>
                            <m:brk m:alnAt="24"/>
                          </m:rPr>
                          <a:rPr lang="en-US" sz="3500" b="1" i="1" smtClean="0">
                            <a:latin typeface="Cambria Math" panose="02040503050406030204" pitchFamily="18" charset="0"/>
                          </a:rPr>
                          <m:t>𝒂</m:t>
                        </m:r>
                      </m:sub>
                      <m:sup>
                        <m:r>
                          <a:rPr lang="en-US" sz="3500" b="1" i="1" smtClean="0">
                            <a:latin typeface="Cambria Math" panose="02040503050406030204" pitchFamily="18" charset="0"/>
                          </a:rPr>
                          <m:t>𝒃</m:t>
                        </m:r>
                      </m:sup>
                      <m:e>
                        <m:r>
                          <a:rPr lang="en-US" sz="3500" b="1" i="1">
                            <a:latin typeface="Cambria Math" panose="02040503050406030204" pitchFamily="18" charset="0"/>
                          </a:rPr>
                          <m:t>𝒇</m:t>
                        </m:r>
                        <m:d>
                          <m:dPr>
                            <m:ctrlPr>
                              <a:rPr lang="en-US" sz="3500" b="1" i="1">
                                <a:latin typeface="Cambria Math" panose="02040503050406030204" pitchFamily="18" charset="0"/>
                              </a:rPr>
                            </m:ctrlPr>
                          </m:dPr>
                          <m:e>
                            <m:r>
                              <a:rPr lang="en-US" sz="3500" b="1" i="1">
                                <a:latin typeface="Cambria Math" panose="02040503050406030204" pitchFamily="18" charset="0"/>
                              </a:rPr>
                              <m:t>𝒙</m:t>
                            </m:r>
                          </m:e>
                        </m:d>
                        <m:r>
                          <a:rPr lang="en-US" sz="3500" b="1" i="1">
                            <a:latin typeface="Cambria Math" panose="02040503050406030204" pitchFamily="18" charset="0"/>
                          </a:rPr>
                          <m:t>𝒅𝒙</m:t>
                        </m:r>
                      </m:e>
                    </m:nary>
                  </m:oMath>
                </a14:m>
                <a:r>
                  <a:rPr lang="en-US" sz="3500" b="1" dirty="0"/>
                  <a:t> =</a:t>
                </a:r>
                <a14:m>
                  <m:oMath xmlns:m="http://schemas.openxmlformats.org/officeDocument/2006/math">
                    <m:r>
                      <a:rPr lang="en-US" b="1" i="0" smtClean="0">
                        <a:latin typeface="Cambria Math" panose="02040503050406030204" pitchFamily="18" charset="0"/>
                      </a:rPr>
                      <m:t>     </m:t>
                    </m:r>
                    <m:r>
                      <a:rPr lang="en-US" b="1">
                        <a:latin typeface="Cambria Math" panose="02040503050406030204" pitchFamily="18" charset="0"/>
                      </a:rPr>
                      <m:t>𝐩𝐫𝐨𝐛𝐚𝐛𝐢𝐥𝐢𝐭𝐲</m:t>
                    </m:r>
                    <m:r>
                      <a:rPr lang="en-US" b="1">
                        <a:latin typeface="Cambria Math" panose="02040503050406030204" pitchFamily="18" charset="0"/>
                      </a:rPr>
                      <m:t> </m:t>
                    </m:r>
                    <m:r>
                      <a:rPr lang="en-US" b="1">
                        <a:latin typeface="Cambria Math" panose="02040503050406030204" pitchFamily="18" charset="0"/>
                      </a:rPr>
                      <m:t>𝐨𝐟</m:t>
                    </m:r>
                    <m:r>
                      <a:rPr lang="en-US" b="1">
                        <a:latin typeface="Cambria Math" panose="02040503050406030204" pitchFamily="18" charset="0"/>
                      </a:rPr>
                      <m:t> </m:t>
                    </m:r>
                    <m:r>
                      <a:rPr lang="en-US" b="1">
                        <a:latin typeface="Cambria Math" panose="02040503050406030204" pitchFamily="18" charset="0"/>
                      </a:rPr>
                      <m:t>𝐭𝐡𝐞</m:t>
                    </m:r>
                    <m:r>
                      <a:rPr lang="en-US" b="1">
                        <a:latin typeface="Cambria Math" panose="02040503050406030204" pitchFamily="18" charset="0"/>
                      </a:rPr>
                      <m:t> </m:t>
                    </m:r>
                    <m:r>
                      <a:rPr lang="en-US" b="1">
                        <a:latin typeface="Cambria Math" panose="02040503050406030204" pitchFamily="18" charset="0"/>
                      </a:rPr>
                      <m:t>𝐯𝐚𝐫𝐢𝐚𝐛𝐥𝐞</m:t>
                    </m:r>
                    <m:r>
                      <a:rPr lang="en-US" b="1">
                        <a:latin typeface="Cambria Math" panose="02040503050406030204" pitchFamily="18" charset="0"/>
                      </a:rPr>
                      <m:t> </m:t>
                    </m:r>
                    <m:r>
                      <a:rPr lang="en-US" b="1">
                        <a:latin typeface="Cambria Math" panose="02040503050406030204" pitchFamily="18" charset="0"/>
                      </a:rPr>
                      <m:t>𝐭𝐨</m:t>
                    </m:r>
                    <m:r>
                      <a:rPr lang="en-US" b="1">
                        <a:latin typeface="Cambria Math" panose="02040503050406030204" pitchFamily="18" charset="0"/>
                      </a:rPr>
                      <m:t> </m:t>
                    </m:r>
                    <m:r>
                      <a:rPr lang="en-US" b="1">
                        <a:latin typeface="Cambria Math" panose="02040503050406030204" pitchFamily="18" charset="0"/>
                      </a:rPr>
                      <m:t>𝐟𝐚𝐥𝐥</m:t>
                    </m:r>
                    <m:r>
                      <a:rPr lang="en-US" b="1">
                        <a:latin typeface="Cambria Math" panose="02040503050406030204" pitchFamily="18" charset="0"/>
                      </a:rPr>
                      <m:t> </m:t>
                    </m:r>
                    <m:r>
                      <a:rPr lang="en-US" b="1">
                        <a:latin typeface="Cambria Math" panose="02040503050406030204" pitchFamily="18" charset="0"/>
                      </a:rPr>
                      <m:t>𝐢𝐧</m:t>
                    </m:r>
                    <m:r>
                      <a:rPr lang="en-US" b="1">
                        <a:latin typeface="Cambria Math" panose="02040503050406030204" pitchFamily="18" charset="0"/>
                      </a:rPr>
                      <m:t> [</m:t>
                    </m:r>
                    <m:r>
                      <a:rPr lang="en-US" b="1" i="1">
                        <a:latin typeface="Cambria Math" panose="02040503050406030204" pitchFamily="18" charset="0"/>
                      </a:rPr>
                      <m:t>𝒂</m:t>
                    </m:r>
                    <m:r>
                      <a:rPr lang="en-US" b="1">
                        <a:latin typeface="Cambria Math" panose="02040503050406030204" pitchFamily="18" charset="0"/>
                      </a:rPr>
                      <m:t>,</m:t>
                    </m:r>
                    <m:r>
                      <a:rPr lang="en-US" b="1" i="1">
                        <a:latin typeface="Cambria Math" panose="02040503050406030204" pitchFamily="18" charset="0"/>
                      </a:rPr>
                      <m:t>𝒃</m:t>
                    </m:r>
                    <m:r>
                      <a:rPr lang="en-US" b="1">
                        <a:latin typeface="Cambria Math" panose="02040503050406030204" pitchFamily="18" charset="0"/>
                      </a:rPr>
                      <m:t>] </m:t>
                    </m:r>
                  </m:oMath>
                </a14:m>
                <a:endParaRPr lang="en-US" b="1" dirty="0"/>
              </a:p>
              <a:p>
                <a:pPr marL="82296" indent="0">
                  <a:buNone/>
                </a:pPr>
                <a:endParaRPr lang="en-US" sz="2800" dirty="0"/>
              </a:p>
            </p:txBody>
          </p:sp>
        </mc:Choice>
        <mc:Fallback xmlns="">
          <p:sp>
            <p:nvSpPr>
              <p:cNvPr id="3" name="Объект 2">
                <a:extLst>
                  <a:ext uri="{FF2B5EF4-FFF2-40B4-BE49-F238E27FC236}">
                    <a16:creationId xmlns:a16="http://schemas.microsoft.com/office/drawing/2014/main" id="{45193176-4BD4-4FE2-817D-E7A76E1C6C86}"/>
                  </a:ext>
                </a:extLst>
              </p:cNvPr>
              <p:cNvSpPr>
                <a:spLocks noGrp="1" noRot="1" noChangeAspect="1" noMove="1" noResize="1" noEditPoints="1" noAdjustHandles="1" noChangeArrowheads="1" noChangeShapeType="1" noTextEdit="1"/>
              </p:cNvSpPr>
              <p:nvPr>
                <p:ph idx="1"/>
              </p:nvPr>
            </p:nvSpPr>
            <p:spPr>
              <a:xfrm>
                <a:off x="0" y="908720"/>
                <a:ext cx="9070848" cy="5949280"/>
              </a:xfrm>
              <a:blipFill>
                <a:blip r:embed="rId2"/>
                <a:stretch>
                  <a:fillRect l="-1008" r="-672"/>
                </a:stretch>
              </a:blipFill>
            </p:spPr>
            <p:txBody>
              <a:bodyPr/>
              <a:lstStyle/>
              <a:p>
                <a:r>
                  <a:rPr lang="ru-RU">
                    <a:noFill/>
                  </a:rPr>
                  <a:t> </a:t>
                </a:r>
              </a:p>
            </p:txBody>
          </p:sp>
        </mc:Fallback>
      </mc:AlternateContent>
      <p:sp>
        <p:nvSpPr>
          <p:cNvPr id="4" name="Нижний колонтитул 3">
            <a:extLst>
              <a:ext uri="{FF2B5EF4-FFF2-40B4-BE49-F238E27FC236}">
                <a16:creationId xmlns:a16="http://schemas.microsoft.com/office/drawing/2014/main" id="{4792AE1B-1567-4702-A5C7-9495F9D1D013}"/>
              </a:ext>
            </a:extLst>
          </p:cNvPr>
          <p:cNvSpPr>
            <a:spLocks noGrp="1"/>
          </p:cNvSpPr>
          <p:nvPr>
            <p:ph type="ftr" sz="quarter" idx="11"/>
          </p:nvPr>
        </p:nvSpPr>
        <p:spPr/>
        <p:txBody>
          <a:bodyPr/>
          <a:lstStyle/>
          <a:p>
            <a:r>
              <a:rPr lang="en-US"/>
              <a:t>CODA BSc 2024 Boris Mirkin</a:t>
            </a:r>
            <a:endParaRPr lang="ru-RU" dirty="0"/>
          </a:p>
        </p:txBody>
      </p:sp>
      <p:sp>
        <p:nvSpPr>
          <p:cNvPr id="5" name="Номер слайда 4">
            <a:extLst>
              <a:ext uri="{FF2B5EF4-FFF2-40B4-BE49-F238E27FC236}">
                <a16:creationId xmlns:a16="http://schemas.microsoft.com/office/drawing/2014/main" id="{8B9763E0-A6AB-4739-A21F-E9303649F15B}"/>
              </a:ext>
            </a:extLst>
          </p:cNvPr>
          <p:cNvSpPr>
            <a:spLocks noGrp="1"/>
          </p:cNvSpPr>
          <p:nvPr>
            <p:ph type="sldNum" sz="quarter" idx="12"/>
          </p:nvPr>
        </p:nvSpPr>
        <p:spPr/>
        <p:txBody>
          <a:bodyPr/>
          <a:lstStyle/>
          <a:p>
            <a:fld id="{DBB9C88E-D4C8-48E3-897A-F48C54F7B8B8}" type="slidenum">
              <a:rPr lang="ru-RU" smtClean="0"/>
              <a:t>37</a:t>
            </a:fld>
            <a:endParaRPr lang="ru-RU"/>
          </a:p>
        </p:txBody>
      </p:sp>
      <p:sp>
        <p:nvSpPr>
          <p:cNvPr id="6" name="Rectangle 7">
            <a:extLst>
              <a:ext uri="{FF2B5EF4-FFF2-40B4-BE49-F238E27FC236}">
                <a16:creationId xmlns:a16="http://schemas.microsoft.com/office/drawing/2014/main" id="{AFB4445B-9130-4A3A-B82C-BD30BC094A84}"/>
              </a:ext>
            </a:extLst>
          </p:cNvPr>
          <p:cNvSpPr>
            <a:spLocks noChangeArrowheads="1"/>
          </p:cNvSpPr>
          <p:nvPr/>
        </p:nvSpPr>
        <p:spPr bwMode="auto">
          <a:xfrm>
            <a:off x="827584" y="6675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pSp>
        <p:nvGrpSpPr>
          <p:cNvPr id="8" name="Группа 7">
            <a:extLst>
              <a:ext uri="{FF2B5EF4-FFF2-40B4-BE49-F238E27FC236}">
                <a16:creationId xmlns:a16="http://schemas.microsoft.com/office/drawing/2014/main" id="{2DCED238-DDCA-4370-A5C8-CDB53F88E28F}"/>
              </a:ext>
            </a:extLst>
          </p:cNvPr>
          <p:cNvGrpSpPr/>
          <p:nvPr/>
        </p:nvGrpSpPr>
        <p:grpSpPr>
          <a:xfrm>
            <a:off x="2592884" y="1385094"/>
            <a:ext cx="3429000" cy="1371600"/>
            <a:chOff x="0" y="0"/>
            <a:chExt cx="3429000" cy="1371600"/>
          </a:xfrm>
        </p:grpSpPr>
        <p:cxnSp>
          <p:nvCxnSpPr>
            <p:cNvPr id="9" name="Прямая со стрелкой 8">
              <a:extLst>
                <a:ext uri="{FF2B5EF4-FFF2-40B4-BE49-F238E27FC236}">
                  <a16:creationId xmlns:a16="http://schemas.microsoft.com/office/drawing/2014/main" id="{DFA15EF2-E623-4C49-A8E2-539D17B32D0C}"/>
                </a:ext>
              </a:extLst>
            </p:cNvPr>
            <p:cNvCxnSpPr/>
            <p:nvPr/>
          </p:nvCxnSpPr>
          <p:spPr>
            <a:xfrm>
              <a:off x="0" y="1143000"/>
              <a:ext cx="3429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Прямая со стрелкой 9">
              <a:extLst>
                <a:ext uri="{FF2B5EF4-FFF2-40B4-BE49-F238E27FC236}">
                  <a16:creationId xmlns:a16="http://schemas.microsoft.com/office/drawing/2014/main" id="{0975DC8F-2843-4903-BE01-69AF7B4ED415}"/>
                </a:ext>
              </a:extLst>
            </p:cNvPr>
            <p:cNvCxnSpPr/>
            <p:nvPr/>
          </p:nvCxnSpPr>
          <p:spPr>
            <a:xfrm flipV="1">
              <a:off x="342900" y="0"/>
              <a:ext cx="0" cy="137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Полилиния: фигура 10">
              <a:extLst>
                <a:ext uri="{FF2B5EF4-FFF2-40B4-BE49-F238E27FC236}">
                  <a16:creationId xmlns:a16="http://schemas.microsoft.com/office/drawing/2014/main" id="{E2E5C84B-E229-49A6-9DB0-D282B5D51E9C}"/>
                </a:ext>
              </a:extLst>
            </p:cNvPr>
            <p:cNvSpPr/>
            <p:nvPr/>
          </p:nvSpPr>
          <p:spPr>
            <a:xfrm>
              <a:off x="571500" y="381000"/>
              <a:ext cx="2717800" cy="749603"/>
            </a:xfrm>
            <a:custGeom>
              <a:avLst/>
              <a:gdLst>
                <a:gd name="connsiteX0" fmla="*/ 0 w 2717800"/>
                <a:gd name="connsiteY0" fmla="*/ 732773 h 749603"/>
                <a:gd name="connsiteX1" fmla="*/ 190500 w 2717800"/>
                <a:gd name="connsiteY1" fmla="*/ 637523 h 749603"/>
                <a:gd name="connsiteX2" fmla="*/ 266700 w 2717800"/>
                <a:gd name="connsiteY2" fmla="*/ 516873 h 749603"/>
                <a:gd name="connsiteX3" fmla="*/ 298450 w 2717800"/>
                <a:gd name="connsiteY3" fmla="*/ 320023 h 749603"/>
                <a:gd name="connsiteX4" fmla="*/ 400050 w 2717800"/>
                <a:gd name="connsiteY4" fmla="*/ 72373 h 749603"/>
                <a:gd name="connsiteX5" fmla="*/ 444500 w 2717800"/>
                <a:gd name="connsiteY5" fmla="*/ 21573 h 749603"/>
                <a:gd name="connsiteX6" fmla="*/ 520700 w 2717800"/>
                <a:gd name="connsiteY6" fmla="*/ 59673 h 749603"/>
                <a:gd name="connsiteX7" fmla="*/ 571500 w 2717800"/>
                <a:gd name="connsiteY7" fmla="*/ 186673 h 749603"/>
                <a:gd name="connsiteX8" fmla="*/ 603250 w 2717800"/>
                <a:gd name="connsiteY8" fmla="*/ 250173 h 749603"/>
                <a:gd name="connsiteX9" fmla="*/ 711200 w 2717800"/>
                <a:gd name="connsiteY9" fmla="*/ 370823 h 749603"/>
                <a:gd name="connsiteX10" fmla="*/ 736600 w 2717800"/>
                <a:gd name="connsiteY10" fmla="*/ 364473 h 749603"/>
                <a:gd name="connsiteX11" fmla="*/ 838200 w 2717800"/>
                <a:gd name="connsiteY11" fmla="*/ 205723 h 749603"/>
                <a:gd name="connsiteX12" fmla="*/ 996950 w 2717800"/>
                <a:gd name="connsiteY12" fmla="*/ 27923 h 749603"/>
                <a:gd name="connsiteX13" fmla="*/ 1568450 w 2717800"/>
                <a:gd name="connsiteY13" fmla="*/ 15223 h 749603"/>
                <a:gd name="connsiteX14" fmla="*/ 1905000 w 2717800"/>
                <a:gd name="connsiteY14" fmla="*/ 173973 h 749603"/>
                <a:gd name="connsiteX15" fmla="*/ 2203450 w 2717800"/>
                <a:gd name="connsiteY15" fmla="*/ 370823 h 749603"/>
                <a:gd name="connsiteX16" fmla="*/ 2628900 w 2717800"/>
                <a:gd name="connsiteY16" fmla="*/ 713723 h 749603"/>
                <a:gd name="connsiteX17" fmla="*/ 2717800 w 2717800"/>
                <a:gd name="connsiteY17" fmla="*/ 739123 h 749603"/>
                <a:gd name="connsiteX18" fmla="*/ 2717800 w 2717800"/>
                <a:gd name="connsiteY18" fmla="*/ 739123 h 749603"/>
                <a:gd name="connsiteX19" fmla="*/ 2717800 w 2717800"/>
                <a:gd name="connsiteY19" fmla="*/ 739123 h 749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17800" h="749603">
                  <a:moveTo>
                    <a:pt x="0" y="732773"/>
                  </a:moveTo>
                  <a:cubicBezTo>
                    <a:pt x="73025" y="703139"/>
                    <a:pt x="146050" y="673506"/>
                    <a:pt x="190500" y="637523"/>
                  </a:cubicBezTo>
                  <a:cubicBezTo>
                    <a:pt x="234950" y="601540"/>
                    <a:pt x="248708" y="569790"/>
                    <a:pt x="266700" y="516873"/>
                  </a:cubicBezTo>
                  <a:cubicBezTo>
                    <a:pt x="284692" y="463956"/>
                    <a:pt x="276225" y="394106"/>
                    <a:pt x="298450" y="320023"/>
                  </a:cubicBezTo>
                  <a:cubicBezTo>
                    <a:pt x="320675" y="245940"/>
                    <a:pt x="375708" y="122115"/>
                    <a:pt x="400050" y="72373"/>
                  </a:cubicBezTo>
                  <a:cubicBezTo>
                    <a:pt x="424392" y="22631"/>
                    <a:pt x="424392" y="23690"/>
                    <a:pt x="444500" y="21573"/>
                  </a:cubicBezTo>
                  <a:cubicBezTo>
                    <a:pt x="464608" y="19456"/>
                    <a:pt x="499533" y="32156"/>
                    <a:pt x="520700" y="59673"/>
                  </a:cubicBezTo>
                  <a:cubicBezTo>
                    <a:pt x="541867" y="87190"/>
                    <a:pt x="557742" y="154923"/>
                    <a:pt x="571500" y="186673"/>
                  </a:cubicBezTo>
                  <a:cubicBezTo>
                    <a:pt x="585258" y="218423"/>
                    <a:pt x="579967" y="219481"/>
                    <a:pt x="603250" y="250173"/>
                  </a:cubicBezTo>
                  <a:cubicBezTo>
                    <a:pt x="626533" y="280865"/>
                    <a:pt x="688975" y="351773"/>
                    <a:pt x="711200" y="370823"/>
                  </a:cubicBezTo>
                  <a:cubicBezTo>
                    <a:pt x="733425" y="389873"/>
                    <a:pt x="715433" y="391990"/>
                    <a:pt x="736600" y="364473"/>
                  </a:cubicBezTo>
                  <a:cubicBezTo>
                    <a:pt x="757767" y="336956"/>
                    <a:pt x="794808" y="261815"/>
                    <a:pt x="838200" y="205723"/>
                  </a:cubicBezTo>
                  <a:cubicBezTo>
                    <a:pt x="881592" y="149631"/>
                    <a:pt x="875242" y="59673"/>
                    <a:pt x="996950" y="27923"/>
                  </a:cubicBezTo>
                  <a:cubicBezTo>
                    <a:pt x="1118658" y="-3827"/>
                    <a:pt x="1417108" y="-9119"/>
                    <a:pt x="1568450" y="15223"/>
                  </a:cubicBezTo>
                  <a:cubicBezTo>
                    <a:pt x="1719792" y="39565"/>
                    <a:pt x="1799167" y="114706"/>
                    <a:pt x="1905000" y="173973"/>
                  </a:cubicBezTo>
                  <a:cubicBezTo>
                    <a:pt x="2010833" y="233240"/>
                    <a:pt x="2082800" y="280865"/>
                    <a:pt x="2203450" y="370823"/>
                  </a:cubicBezTo>
                  <a:cubicBezTo>
                    <a:pt x="2324100" y="460781"/>
                    <a:pt x="2543175" y="652340"/>
                    <a:pt x="2628900" y="713723"/>
                  </a:cubicBezTo>
                  <a:cubicBezTo>
                    <a:pt x="2714625" y="775106"/>
                    <a:pt x="2717800" y="739123"/>
                    <a:pt x="2717800" y="739123"/>
                  </a:cubicBezTo>
                  <a:lnTo>
                    <a:pt x="2717800" y="739123"/>
                  </a:lnTo>
                  <a:lnTo>
                    <a:pt x="2717800" y="739123"/>
                  </a:lnTo>
                </a:path>
              </a:pathLst>
            </a:cu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12" name="Прямая соединительная линия 11">
              <a:extLst>
                <a:ext uri="{FF2B5EF4-FFF2-40B4-BE49-F238E27FC236}">
                  <a16:creationId xmlns:a16="http://schemas.microsoft.com/office/drawing/2014/main" id="{47B094A6-3B7D-4548-848B-CC23E394DB0E}"/>
                </a:ext>
              </a:extLst>
            </p:cNvPr>
            <p:cNvCxnSpPr/>
            <p:nvPr/>
          </p:nvCxnSpPr>
          <p:spPr>
            <a:xfrm>
              <a:off x="1371600" y="685800"/>
              <a:ext cx="0" cy="444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a:extLst>
                <a:ext uri="{FF2B5EF4-FFF2-40B4-BE49-F238E27FC236}">
                  <a16:creationId xmlns:a16="http://schemas.microsoft.com/office/drawing/2014/main" id="{374D52D8-5D7B-4946-A372-3452FCDB2EB0}"/>
                </a:ext>
              </a:extLst>
            </p:cNvPr>
            <p:cNvCxnSpPr/>
            <p:nvPr/>
          </p:nvCxnSpPr>
          <p:spPr>
            <a:xfrm>
              <a:off x="1485900" y="457200"/>
              <a:ext cx="0" cy="68326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 name="Rectangle 8">
            <a:extLst>
              <a:ext uri="{FF2B5EF4-FFF2-40B4-BE49-F238E27FC236}">
                <a16:creationId xmlns:a16="http://schemas.microsoft.com/office/drawing/2014/main" id="{843A95AD-65FE-4D98-B468-9FEEE8F77878}"/>
              </a:ext>
            </a:extLst>
          </p:cNvPr>
          <p:cNvSpPr>
            <a:spLocks noChangeArrowheads="1"/>
          </p:cNvSpPr>
          <p:nvPr/>
        </p:nvSpPr>
        <p:spPr bwMode="auto">
          <a:xfrm>
            <a:off x="1726799" y="1324537"/>
            <a:ext cx="4467890" cy="1492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ru-RU"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1100" i="1" dirty="0">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1100" b="0" i="1" u="none" strike="noStrike" cap="none" normalizeH="0" baseline="0" dirty="0">
              <a:ln>
                <a:noFill/>
              </a:ln>
              <a:solidFill>
                <a:schemeClr val="tx1"/>
              </a:solidFill>
              <a:effectLst/>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1100" i="1" dirty="0">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dirty="0">
                <a:latin typeface="Arial" panose="020B0604020202020204" pitchFamily="34" charset="0"/>
              </a:rPr>
              <a:t>               </a:t>
            </a:r>
            <a:r>
              <a:rPr lang="en-US" altLang="ru-RU" i="1" dirty="0">
                <a:latin typeface="Arial" panose="020B0604020202020204" pitchFamily="34" charset="0"/>
              </a:rPr>
              <a:t>0                a b                          x</a:t>
            </a:r>
            <a:r>
              <a:rPr lang="en-US" altLang="ru-RU" dirty="0">
                <a:latin typeface="Arial" panose="020B0604020202020204" pitchFamily="34" charset="0"/>
              </a:rPr>
              <a:t> </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80857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9B2240-37C5-4D10-8BF7-F7321C29DECC}"/>
              </a:ext>
            </a:extLst>
          </p:cNvPr>
          <p:cNvSpPr>
            <a:spLocks noGrp="1"/>
          </p:cNvSpPr>
          <p:nvPr>
            <p:ph type="title"/>
          </p:nvPr>
        </p:nvSpPr>
        <p:spPr>
          <a:xfrm>
            <a:off x="230916" y="-28275"/>
            <a:ext cx="8682168" cy="476251"/>
          </a:xfrm>
        </p:spPr>
        <p:txBody>
          <a:bodyPr>
            <a:normAutofit fontScale="90000"/>
          </a:bodyPr>
          <a:lstStyle/>
          <a:p>
            <a:br>
              <a:rPr lang="en-US" sz="4400" b="1" dirty="0"/>
            </a:br>
            <a:br>
              <a:rPr lang="en-US" sz="4400" b="1" dirty="0"/>
            </a:br>
            <a:r>
              <a:rPr lang="en-US" sz="4400" b="1" dirty="0">
                <a:latin typeface="Times New Roman" panose="02020603050405020304" pitchFamily="18" charset="0"/>
                <a:cs typeface="Times New Roman" panose="02020603050405020304" pitchFamily="18" charset="0"/>
              </a:rPr>
              <a:t>B) Feature as random variable, 5</a:t>
            </a:r>
            <a:r>
              <a:rPr lang="en-US" sz="4400" b="1" dirty="0"/>
              <a:t>:</a:t>
            </a:r>
            <a:br>
              <a:rPr lang="en-US" sz="4400" b="1" dirty="0"/>
            </a:br>
            <a:r>
              <a:rPr lang="en-US" sz="4400" b="1" dirty="0"/>
              <a:t>:  </a:t>
            </a:r>
            <a:endParaRPr lang="ru-RU" dirty="0"/>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45193176-4BD4-4FE2-817D-E7A76E1C6C86}"/>
                  </a:ext>
                </a:extLst>
              </p:cNvPr>
              <p:cNvSpPr>
                <a:spLocks noGrp="1"/>
              </p:cNvSpPr>
              <p:nvPr>
                <p:ph idx="1"/>
              </p:nvPr>
            </p:nvSpPr>
            <p:spPr>
              <a:xfrm>
                <a:off x="0" y="908720"/>
                <a:ext cx="9070848" cy="5949280"/>
              </a:xfrm>
            </p:spPr>
            <p:txBody>
              <a:bodyPr>
                <a:normAutofit/>
              </a:bodyPr>
              <a:lstStyle/>
              <a:p>
                <a:pPr>
                  <a:spcBef>
                    <a:spcPts val="0"/>
                  </a:spcBef>
                </a:pPr>
                <a:r>
                  <a:rPr lang="en-US" sz="2800" dirty="0"/>
                  <a:t>  </a:t>
                </a:r>
                <a:endParaRPr lang="en-US" sz="2400" dirty="0"/>
              </a:p>
              <a:p>
                <a:pPr marL="82296" indent="0">
                  <a:spcBef>
                    <a:spcPts val="0"/>
                  </a:spcBef>
                  <a:buNone/>
                </a:pPr>
                <a:endParaRPr lang="en-US" sz="2400" dirty="0"/>
              </a:p>
              <a:p>
                <a:pPr marL="82296" indent="0">
                  <a:spcBef>
                    <a:spcPts val="0"/>
                  </a:spcBef>
                  <a:buNone/>
                </a:pPr>
                <a:endParaRPr lang="en-US" sz="2400" dirty="0"/>
              </a:p>
              <a:p>
                <a:pPr marL="82296" indent="0">
                  <a:spcBef>
                    <a:spcPts val="0"/>
                  </a:spcBef>
                  <a:buNone/>
                </a:pPr>
                <a:endParaRPr lang="en-US" sz="2400" dirty="0"/>
              </a:p>
              <a:p>
                <a:pPr marL="82296" indent="0">
                  <a:buNone/>
                </a:pPr>
                <a:r>
                  <a:rPr lang="en-US" b="1" dirty="0"/>
                  <a:t>Density function </a:t>
                </a:r>
                <a:r>
                  <a:rPr lang="en-US" b="1" i="1" dirty="0"/>
                  <a:t>f(x)</a:t>
                </a:r>
              </a:p>
              <a:p>
                <a:pPr marL="82296" indent="0">
                  <a:buNone/>
                </a:pPr>
                <a:r>
                  <a:rPr lang="en-US" sz="2800" b="1" i="1" dirty="0"/>
                  <a:t>Two characteristics:</a:t>
                </a:r>
                <a:r>
                  <a:rPr lang="en-US" sz="2800" b="1" dirty="0"/>
                  <a:t> </a:t>
                </a:r>
              </a:p>
              <a:p>
                <a:pPr marL="82296" indent="0">
                  <a:buNone/>
                </a:pPr>
                <a:r>
                  <a:rPr lang="en-US" sz="2800" b="1" dirty="0">
                    <a:latin typeface="Times New Roman" panose="02020603050405020304" pitchFamily="18" charset="0"/>
                    <a:cs typeface="Times New Roman" panose="02020603050405020304" pitchFamily="18" charset="0"/>
                  </a:rPr>
                  <a:t>Mean</a:t>
                </a:r>
              </a:p>
              <a:p>
                <a:pPr marL="82296" indent="0">
                  <a:buNone/>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ea typeface="Cambria Math" panose="02040503050406030204" pitchFamily="18" charset="0"/>
                        </a:rPr>
                        <m:t>𝑬</m:t>
                      </m:r>
                      <m:d>
                        <m:dPr>
                          <m:ctrlPr>
                            <a:rPr lang="en-US" sz="2800" b="1" i="1" smtClean="0">
                              <a:latin typeface="Cambria Math" panose="02040503050406030204" pitchFamily="18" charset="0"/>
                              <a:ea typeface="Cambria Math" panose="02040503050406030204" pitchFamily="18" charset="0"/>
                            </a:rPr>
                          </m:ctrlPr>
                        </m:dPr>
                        <m:e>
                          <m:r>
                            <a:rPr lang="en-US" sz="2800" b="1" i="1" smtClean="0">
                              <a:latin typeface="Cambria Math" panose="02040503050406030204" pitchFamily="18" charset="0"/>
                              <a:ea typeface="Cambria Math" panose="02040503050406030204" pitchFamily="18" charset="0"/>
                            </a:rPr>
                            <m:t>𝒇</m:t>
                          </m:r>
                        </m:e>
                      </m:d>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𝝁</m:t>
                      </m:r>
                      <m:r>
                        <a:rPr lang="en-US" sz="2800" b="1" i="1" smtClean="0">
                          <a:latin typeface="Cambria Math" panose="02040503050406030204" pitchFamily="18" charset="0"/>
                        </a:rPr>
                        <m:t>=</m:t>
                      </m:r>
                      <m:nary>
                        <m:naryPr>
                          <m:ctrlPr>
                            <a:rPr lang="en-US" sz="2800" b="1" i="1" smtClean="0">
                              <a:latin typeface="Cambria Math" panose="02040503050406030204" pitchFamily="18" charset="0"/>
                            </a:rPr>
                          </m:ctrlPr>
                        </m:naryPr>
                        <m:sub>
                          <m:r>
                            <m:rPr>
                              <m:brk m:alnAt="23"/>
                            </m:rPr>
                            <a:rPr lang="en-US" sz="2800" b="1" i="1" smtClean="0">
                              <a:latin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m:t>
                          </m:r>
                        </m:sub>
                        <m:sup>
                          <m:r>
                            <a:rPr lang="en-US" sz="2800" b="1" i="1" smtClean="0">
                              <a:latin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m:t>
                          </m:r>
                        </m:sup>
                        <m:e>
                          <m:r>
                            <a:rPr lang="en-US" sz="2800" b="1" i="1" smtClean="0">
                              <a:latin typeface="Cambria Math" panose="02040503050406030204" pitchFamily="18" charset="0"/>
                              <a:ea typeface="Cambria Math" panose="02040503050406030204" pitchFamily="18" charset="0"/>
                            </a:rPr>
                            <m:t>𝒙</m:t>
                          </m:r>
                          <m:r>
                            <a:rPr lang="en-US" sz="2800" b="1" i="1" smtClean="0">
                              <a:latin typeface="Cambria Math" panose="02040503050406030204" pitchFamily="18" charset="0"/>
                            </a:rPr>
                            <m:t>𝒇</m:t>
                          </m:r>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𝒙</m:t>
                              </m:r>
                            </m:e>
                          </m:d>
                          <m:r>
                            <a:rPr lang="en-US" sz="2800" b="1" i="1" smtClean="0">
                              <a:latin typeface="Cambria Math" panose="02040503050406030204" pitchFamily="18" charset="0"/>
                            </a:rPr>
                            <m:t>𝒅𝒙</m:t>
                          </m:r>
                        </m:e>
                      </m:nary>
                    </m:oMath>
                  </m:oMathPara>
                </a14:m>
                <a:endParaRPr lang="en-US" sz="2800" b="1" dirty="0"/>
              </a:p>
              <a:p>
                <a:pPr marL="82296" indent="0">
                  <a:buNone/>
                </a:pPr>
                <a:r>
                  <a:rPr lang="en-US" sz="2800" b="1" dirty="0">
                    <a:latin typeface="Times New Roman" panose="02020603050405020304" pitchFamily="18" charset="0"/>
                    <a:cs typeface="Times New Roman" panose="02020603050405020304" pitchFamily="18" charset="0"/>
                  </a:rPr>
                  <a:t>Variance</a:t>
                </a:r>
              </a:p>
              <a:p>
                <a:pPr marL="82296" indent="0">
                  <a:buNone/>
                </a:pPr>
                <a:r>
                  <a:rPr lang="en-US" sz="2800" b="1" dirty="0">
                    <a:latin typeface="Cambria Math" panose="02040503050406030204" pitchFamily="18" charset="0"/>
                    <a:ea typeface="Cambria Math" panose="02040503050406030204" pitchFamily="18" charset="0"/>
                  </a:rPr>
                  <a:t>                                    </a:t>
                </a:r>
                <a:r>
                  <a:rPr lang="en-US" sz="2800" b="1" i="1" dirty="0">
                    <a:latin typeface="Cambria Math" panose="02040503050406030204" pitchFamily="18" charset="0"/>
                    <a:ea typeface="Cambria Math" panose="02040503050406030204" pitchFamily="18" charset="0"/>
                    <a:cs typeface="Times New Roman" panose="02020603050405020304" pitchFamily="18" charset="0"/>
                  </a:rPr>
                  <a:t>Var(f)=E([f-</a:t>
                </a:r>
                <a:r>
                  <a:rPr lang="en-US" sz="2800" b="1" dirty="0">
                    <a:ea typeface="Cambria Math" panose="02040503050406030204" pitchFamily="18" charset="0"/>
                  </a:rPr>
                  <a:t> </a:t>
                </a:r>
                <a14:m>
                  <m:oMath xmlns:m="http://schemas.openxmlformats.org/officeDocument/2006/math">
                    <m:r>
                      <a:rPr lang="en-US" sz="2800" b="1" i="1" smtClean="0">
                        <a:latin typeface="Cambria Math" panose="02040503050406030204" pitchFamily="18" charset="0"/>
                        <a:ea typeface="Cambria Math" panose="02040503050406030204" pitchFamily="18" charset="0"/>
                      </a:rPr>
                      <m:t>𝝁</m:t>
                    </m:r>
                  </m:oMath>
                </a14:m>
                <a:r>
                  <a:rPr lang="en-US" sz="2800" b="1" i="1" dirty="0">
                    <a:latin typeface="Cambria Math" panose="02040503050406030204" pitchFamily="18" charset="0"/>
                    <a:ea typeface="Cambria Math" panose="02040503050406030204" pitchFamily="18" charset="0"/>
                    <a:cs typeface="Times New Roman" panose="02020603050405020304" pitchFamily="18" charset="0"/>
                  </a:rPr>
                  <a:t>]</a:t>
                </a:r>
                <a:r>
                  <a:rPr lang="en-US" sz="2800" b="1" i="1" baseline="40000" dirty="0">
                    <a:latin typeface="Cambria Math" panose="02040503050406030204" pitchFamily="18" charset="0"/>
                    <a:ea typeface="Cambria Math" panose="02040503050406030204" pitchFamily="18" charset="0"/>
                    <a:cs typeface="Times New Roman" panose="02020603050405020304" pitchFamily="18" charset="0"/>
                  </a:rPr>
                  <a:t>2</a:t>
                </a:r>
                <a:r>
                  <a:rPr lang="en-US" sz="2800" b="1" i="1" dirty="0">
                    <a:latin typeface="Cambria Math" panose="02040503050406030204" pitchFamily="18" charset="0"/>
                    <a:ea typeface="Cambria Math" panose="02040503050406030204" pitchFamily="18" charset="0"/>
                    <a:cs typeface="Times New Roman" panose="02020603050405020304" pitchFamily="18" charset="0"/>
                  </a:rPr>
                  <a:t>)</a:t>
                </a:r>
              </a:p>
              <a:p>
                <a:pPr marL="82296" indent="0">
                  <a:buNone/>
                </a:pPr>
                <a:r>
                  <a:rPr lang="en-US" sz="2800" b="1" i="1" dirty="0">
                    <a:latin typeface="Cambria Math" panose="02040503050406030204" pitchFamily="18" charset="0"/>
                    <a:ea typeface="Cambria Math" panose="02040503050406030204" pitchFamily="18" charset="0"/>
                    <a:cs typeface="Times New Roman" panose="02020603050405020304" pitchFamily="18" charset="0"/>
                  </a:rPr>
                  <a:t> </a:t>
                </a:r>
                <a:r>
                  <a:rPr lang="en-US" sz="2800" b="1" dirty="0">
                    <a:latin typeface="Times New Roman" panose="02020603050405020304" pitchFamily="18" charset="0"/>
                    <a:ea typeface="Cambria Math" panose="02040503050406030204" pitchFamily="18" charset="0"/>
                    <a:cs typeface="Times New Roman" panose="02020603050405020304" pitchFamily="18" charset="0"/>
                  </a:rPr>
                  <a:t>Standard deviation: Square root of </a:t>
                </a:r>
                <a:r>
                  <a:rPr lang="en-US" sz="2800" b="1" i="1" dirty="0">
                    <a:latin typeface="Times New Roman" panose="02020603050405020304" pitchFamily="18" charset="0"/>
                    <a:ea typeface="Cambria Math" panose="02040503050406030204" pitchFamily="18" charset="0"/>
                    <a:cs typeface="Times New Roman" panose="02020603050405020304" pitchFamily="18" charset="0"/>
                  </a:rPr>
                  <a:t>Var(f)</a:t>
                </a:r>
              </a:p>
            </p:txBody>
          </p:sp>
        </mc:Choice>
        <mc:Fallback xmlns="">
          <p:sp>
            <p:nvSpPr>
              <p:cNvPr id="3" name="Объект 2">
                <a:extLst>
                  <a:ext uri="{FF2B5EF4-FFF2-40B4-BE49-F238E27FC236}">
                    <a16:creationId xmlns:a16="http://schemas.microsoft.com/office/drawing/2014/main" id="{45193176-4BD4-4FE2-817D-E7A76E1C6C86}"/>
                  </a:ext>
                </a:extLst>
              </p:cNvPr>
              <p:cNvSpPr>
                <a:spLocks noGrp="1" noRot="1" noChangeAspect="1" noMove="1" noResize="1" noEditPoints="1" noAdjustHandles="1" noChangeArrowheads="1" noChangeShapeType="1" noTextEdit="1"/>
              </p:cNvSpPr>
              <p:nvPr>
                <p:ph idx="1"/>
              </p:nvPr>
            </p:nvSpPr>
            <p:spPr>
              <a:xfrm>
                <a:off x="0" y="908720"/>
                <a:ext cx="9070848" cy="5949280"/>
              </a:xfrm>
              <a:blipFill>
                <a:blip r:embed="rId2"/>
                <a:stretch>
                  <a:fillRect l="-739"/>
                </a:stretch>
              </a:blipFill>
            </p:spPr>
            <p:txBody>
              <a:bodyPr/>
              <a:lstStyle/>
              <a:p>
                <a:r>
                  <a:rPr lang="ru-RU">
                    <a:noFill/>
                  </a:rPr>
                  <a:t> </a:t>
                </a:r>
              </a:p>
            </p:txBody>
          </p:sp>
        </mc:Fallback>
      </mc:AlternateContent>
      <p:sp>
        <p:nvSpPr>
          <p:cNvPr id="4" name="Нижний колонтитул 3">
            <a:extLst>
              <a:ext uri="{FF2B5EF4-FFF2-40B4-BE49-F238E27FC236}">
                <a16:creationId xmlns:a16="http://schemas.microsoft.com/office/drawing/2014/main" id="{4792AE1B-1567-4702-A5C7-9495F9D1D013}"/>
              </a:ext>
            </a:extLst>
          </p:cNvPr>
          <p:cNvSpPr>
            <a:spLocks noGrp="1"/>
          </p:cNvSpPr>
          <p:nvPr>
            <p:ph type="ftr" sz="quarter" idx="11"/>
          </p:nvPr>
        </p:nvSpPr>
        <p:spPr/>
        <p:txBody>
          <a:bodyPr/>
          <a:lstStyle/>
          <a:p>
            <a:r>
              <a:rPr lang="en-US"/>
              <a:t>CODA BSc 2024 Boris Mirkin</a:t>
            </a:r>
            <a:endParaRPr lang="ru-RU" dirty="0"/>
          </a:p>
        </p:txBody>
      </p:sp>
      <p:sp>
        <p:nvSpPr>
          <p:cNvPr id="5" name="Номер слайда 4">
            <a:extLst>
              <a:ext uri="{FF2B5EF4-FFF2-40B4-BE49-F238E27FC236}">
                <a16:creationId xmlns:a16="http://schemas.microsoft.com/office/drawing/2014/main" id="{8B9763E0-A6AB-4739-A21F-E9303649F15B}"/>
              </a:ext>
            </a:extLst>
          </p:cNvPr>
          <p:cNvSpPr>
            <a:spLocks noGrp="1"/>
          </p:cNvSpPr>
          <p:nvPr>
            <p:ph type="sldNum" sz="quarter" idx="12"/>
          </p:nvPr>
        </p:nvSpPr>
        <p:spPr/>
        <p:txBody>
          <a:bodyPr/>
          <a:lstStyle/>
          <a:p>
            <a:fld id="{DBB9C88E-D4C8-48E3-897A-F48C54F7B8B8}" type="slidenum">
              <a:rPr lang="ru-RU" smtClean="0"/>
              <a:t>38</a:t>
            </a:fld>
            <a:endParaRPr lang="ru-RU"/>
          </a:p>
        </p:txBody>
      </p:sp>
      <p:sp>
        <p:nvSpPr>
          <p:cNvPr id="6" name="Rectangle 7">
            <a:extLst>
              <a:ext uri="{FF2B5EF4-FFF2-40B4-BE49-F238E27FC236}">
                <a16:creationId xmlns:a16="http://schemas.microsoft.com/office/drawing/2014/main" id="{AFB4445B-9130-4A3A-B82C-BD30BC094A84}"/>
              </a:ext>
            </a:extLst>
          </p:cNvPr>
          <p:cNvSpPr>
            <a:spLocks noChangeArrowheads="1"/>
          </p:cNvSpPr>
          <p:nvPr/>
        </p:nvSpPr>
        <p:spPr bwMode="auto">
          <a:xfrm>
            <a:off x="827584" y="6675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pSp>
        <p:nvGrpSpPr>
          <p:cNvPr id="8" name="Группа 7">
            <a:extLst>
              <a:ext uri="{FF2B5EF4-FFF2-40B4-BE49-F238E27FC236}">
                <a16:creationId xmlns:a16="http://schemas.microsoft.com/office/drawing/2014/main" id="{2DCED238-DDCA-4370-A5C8-CDB53F88E28F}"/>
              </a:ext>
            </a:extLst>
          </p:cNvPr>
          <p:cNvGrpSpPr/>
          <p:nvPr/>
        </p:nvGrpSpPr>
        <p:grpSpPr>
          <a:xfrm>
            <a:off x="2592884" y="1385094"/>
            <a:ext cx="3429000" cy="1371600"/>
            <a:chOff x="0" y="0"/>
            <a:chExt cx="3429000" cy="1371600"/>
          </a:xfrm>
        </p:grpSpPr>
        <p:cxnSp>
          <p:nvCxnSpPr>
            <p:cNvPr id="9" name="Прямая со стрелкой 8">
              <a:extLst>
                <a:ext uri="{FF2B5EF4-FFF2-40B4-BE49-F238E27FC236}">
                  <a16:creationId xmlns:a16="http://schemas.microsoft.com/office/drawing/2014/main" id="{DFA15EF2-E623-4C49-A8E2-539D17B32D0C}"/>
                </a:ext>
              </a:extLst>
            </p:cNvPr>
            <p:cNvCxnSpPr/>
            <p:nvPr/>
          </p:nvCxnSpPr>
          <p:spPr>
            <a:xfrm>
              <a:off x="0" y="1143000"/>
              <a:ext cx="3429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Прямая со стрелкой 9">
              <a:extLst>
                <a:ext uri="{FF2B5EF4-FFF2-40B4-BE49-F238E27FC236}">
                  <a16:creationId xmlns:a16="http://schemas.microsoft.com/office/drawing/2014/main" id="{0975DC8F-2843-4903-BE01-69AF7B4ED415}"/>
                </a:ext>
              </a:extLst>
            </p:cNvPr>
            <p:cNvCxnSpPr/>
            <p:nvPr/>
          </p:nvCxnSpPr>
          <p:spPr>
            <a:xfrm flipV="1">
              <a:off x="342900" y="0"/>
              <a:ext cx="0" cy="137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Полилиния: фигура 10">
              <a:extLst>
                <a:ext uri="{FF2B5EF4-FFF2-40B4-BE49-F238E27FC236}">
                  <a16:creationId xmlns:a16="http://schemas.microsoft.com/office/drawing/2014/main" id="{E2E5C84B-E229-49A6-9DB0-D282B5D51E9C}"/>
                </a:ext>
              </a:extLst>
            </p:cNvPr>
            <p:cNvSpPr/>
            <p:nvPr/>
          </p:nvSpPr>
          <p:spPr>
            <a:xfrm>
              <a:off x="571500" y="381000"/>
              <a:ext cx="2717800" cy="749603"/>
            </a:xfrm>
            <a:custGeom>
              <a:avLst/>
              <a:gdLst>
                <a:gd name="connsiteX0" fmla="*/ 0 w 2717800"/>
                <a:gd name="connsiteY0" fmla="*/ 732773 h 749603"/>
                <a:gd name="connsiteX1" fmla="*/ 190500 w 2717800"/>
                <a:gd name="connsiteY1" fmla="*/ 637523 h 749603"/>
                <a:gd name="connsiteX2" fmla="*/ 266700 w 2717800"/>
                <a:gd name="connsiteY2" fmla="*/ 516873 h 749603"/>
                <a:gd name="connsiteX3" fmla="*/ 298450 w 2717800"/>
                <a:gd name="connsiteY3" fmla="*/ 320023 h 749603"/>
                <a:gd name="connsiteX4" fmla="*/ 400050 w 2717800"/>
                <a:gd name="connsiteY4" fmla="*/ 72373 h 749603"/>
                <a:gd name="connsiteX5" fmla="*/ 444500 w 2717800"/>
                <a:gd name="connsiteY5" fmla="*/ 21573 h 749603"/>
                <a:gd name="connsiteX6" fmla="*/ 520700 w 2717800"/>
                <a:gd name="connsiteY6" fmla="*/ 59673 h 749603"/>
                <a:gd name="connsiteX7" fmla="*/ 571500 w 2717800"/>
                <a:gd name="connsiteY7" fmla="*/ 186673 h 749603"/>
                <a:gd name="connsiteX8" fmla="*/ 603250 w 2717800"/>
                <a:gd name="connsiteY8" fmla="*/ 250173 h 749603"/>
                <a:gd name="connsiteX9" fmla="*/ 711200 w 2717800"/>
                <a:gd name="connsiteY9" fmla="*/ 370823 h 749603"/>
                <a:gd name="connsiteX10" fmla="*/ 736600 w 2717800"/>
                <a:gd name="connsiteY10" fmla="*/ 364473 h 749603"/>
                <a:gd name="connsiteX11" fmla="*/ 838200 w 2717800"/>
                <a:gd name="connsiteY11" fmla="*/ 205723 h 749603"/>
                <a:gd name="connsiteX12" fmla="*/ 996950 w 2717800"/>
                <a:gd name="connsiteY12" fmla="*/ 27923 h 749603"/>
                <a:gd name="connsiteX13" fmla="*/ 1568450 w 2717800"/>
                <a:gd name="connsiteY13" fmla="*/ 15223 h 749603"/>
                <a:gd name="connsiteX14" fmla="*/ 1905000 w 2717800"/>
                <a:gd name="connsiteY14" fmla="*/ 173973 h 749603"/>
                <a:gd name="connsiteX15" fmla="*/ 2203450 w 2717800"/>
                <a:gd name="connsiteY15" fmla="*/ 370823 h 749603"/>
                <a:gd name="connsiteX16" fmla="*/ 2628900 w 2717800"/>
                <a:gd name="connsiteY16" fmla="*/ 713723 h 749603"/>
                <a:gd name="connsiteX17" fmla="*/ 2717800 w 2717800"/>
                <a:gd name="connsiteY17" fmla="*/ 739123 h 749603"/>
                <a:gd name="connsiteX18" fmla="*/ 2717800 w 2717800"/>
                <a:gd name="connsiteY18" fmla="*/ 739123 h 749603"/>
                <a:gd name="connsiteX19" fmla="*/ 2717800 w 2717800"/>
                <a:gd name="connsiteY19" fmla="*/ 739123 h 749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17800" h="749603">
                  <a:moveTo>
                    <a:pt x="0" y="732773"/>
                  </a:moveTo>
                  <a:cubicBezTo>
                    <a:pt x="73025" y="703139"/>
                    <a:pt x="146050" y="673506"/>
                    <a:pt x="190500" y="637523"/>
                  </a:cubicBezTo>
                  <a:cubicBezTo>
                    <a:pt x="234950" y="601540"/>
                    <a:pt x="248708" y="569790"/>
                    <a:pt x="266700" y="516873"/>
                  </a:cubicBezTo>
                  <a:cubicBezTo>
                    <a:pt x="284692" y="463956"/>
                    <a:pt x="276225" y="394106"/>
                    <a:pt x="298450" y="320023"/>
                  </a:cubicBezTo>
                  <a:cubicBezTo>
                    <a:pt x="320675" y="245940"/>
                    <a:pt x="375708" y="122115"/>
                    <a:pt x="400050" y="72373"/>
                  </a:cubicBezTo>
                  <a:cubicBezTo>
                    <a:pt x="424392" y="22631"/>
                    <a:pt x="424392" y="23690"/>
                    <a:pt x="444500" y="21573"/>
                  </a:cubicBezTo>
                  <a:cubicBezTo>
                    <a:pt x="464608" y="19456"/>
                    <a:pt x="499533" y="32156"/>
                    <a:pt x="520700" y="59673"/>
                  </a:cubicBezTo>
                  <a:cubicBezTo>
                    <a:pt x="541867" y="87190"/>
                    <a:pt x="557742" y="154923"/>
                    <a:pt x="571500" y="186673"/>
                  </a:cubicBezTo>
                  <a:cubicBezTo>
                    <a:pt x="585258" y="218423"/>
                    <a:pt x="579967" y="219481"/>
                    <a:pt x="603250" y="250173"/>
                  </a:cubicBezTo>
                  <a:cubicBezTo>
                    <a:pt x="626533" y="280865"/>
                    <a:pt x="688975" y="351773"/>
                    <a:pt x="711200" y="370823"/>
                  </a:cubicBezTo>
                  <a:cubicBezTo>
                    <a:pt x="733425" y="389873"/>
                    <a:pt x="715433" y="391990"/>
                    <a:pt x="736600" y="364473"/>
                  </a:cubicBezTo>
                  <a:cubicBezTo>
                    <a:pt x="757767" y="336956"/>
                    <a:pt x="794808" y="261815"/>
                    <a:pt x="838200" y="205723"/>
                  </a:cubicBezTo>
                  <a:cubicBezTo>
                    <a:pt x="881592" y="149631"/>
                    <a:pt x="875242" y="59673"/>
                    <a:pt x="996950" y="27923"/>
                  </a:cubicBezTo>
                  <a:cubicBezTo>
                    <a:pt x="1118658" y="-3827"/>
                    <a:pt x="1417108" y="-9119"/>
                    <a:pt x="1568450" y="15223"/>
                  </a:cubicBezTo>
                  <a:cubicBezTo>
                    <a:pt x="1719792" y="39565"/>
                    <a:pt x="1799167" y="114706"/>
                    <a:pt x="1905000" y="173973"/>
                  </a:cubicBezTo>
                  <a:cubicBezTo>
                    <a:pt x="2010833" y="233240"/>
                    <a:pt x="2082800" y="280865"/>
                    <a:pt x="2203450" y="370823"/>
                  </a:cubicBezTo>
                  <a:cubicBezTo>
                    <a:pt x="2324100" y="460781"/>
                    <a:pt x="2543175" y="652340"/>
                    <a:pt x="2628900" y="713723"/>
                  </a:cubicBezTo>
                  <a:cubicBezTo>
                    <a:pt x="2714625" y="775106"/>
                    <a:pt x="2717800" y="739123"/>
                    <a:pt x="2717800" y="739123"/>
                  </a:cubicBezTo>
                  <a:lnTo>
                    <a:pt x="2717800" y="739123"/>
                  </a:lnTo>
                  <a:lnTo>
                    <a:pt x="2717800" y="739123"/>
                  </a:lnTo>
                </a:path>
              </a:pathLst>
            </a:cu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12" name="Прямая соединительная линия 11">
              <a:extLst>
                <a:ext uri="{FF2B5EF4-FFF2-40B4-BE49-F238E27FC236}">
                  <a16:creationId xmlns:a16="http://schemas.microsoft.com/office/drawing/2014/main" id="{47B094A6-3B7D-4548-848B-CC23E394DB0E}"/>
                </a:ext>
              </a:extLst>
            </p:cNvPr>
            <p:cNvCxnSpPr/>
            <p:nvPr/>
          </p:nvCxnSpPr>
          <p:spPr>
            <a:xfrm>
              <a:off x="1371600" y="685800"/>
              <a:ext cx="0" cy="444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a:extLst>
                <a:ext uri="{FF2B5EF4-FFF2-40B4-BE49-F238E27FC236}">
                  <a16:creationId xmlns:a16="http://schemas.microsoft.com/office/drawing/2014/main" id="{374D52D8-5D7B-4946-A372-3452FCDB2EB0}"/>
                </a:ext>
              </a:extLst>
            </p:cNvPr>
            <p:cNvCxnSpPr/>
            <p:nvPr/>
          </p:nvCxnSpPr>
          <p:spPr>
            <a:xfrm>
              <a:off x="1485900" y="457200"/>
              <a:ext cx="0" cy="68326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 name="Rectangle 8">
            <a:extLst>
              <a:ext uri="{FF2B5EF4-FFF2-40B4-BE49-F238E27FC236}">
                <a16:creationId xmlns:a16="http://schemas.microsoft.com/office/drawing/2014/main" id="{843A95AD-65FE-4D98-B468-9FEEE8F77878}"/>
              </a:ext>
            </a:extLst>
          </p:cNvPr>
          <p:cNvSpPr>
            <a:spLocks noChangeArrowheads="1"/>
          </p:cNvSpPr>
          <p:nvPr/>
        </p:nvSpPr>
        <p:spPr bwMode="auto">
          <a:xfrm>
            <a:off x="1844839" y="1152093"/>
            <a:ext cx="4467890" cy="1492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ru-RU"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1100" i="1" dirty="0">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1100" b="0" i="1" u="none" strike="noStrike" cap="none" normalizeH="0" baseline="0" dirty="0">
              <a:ln>
                <a:noFill/>
              </a:ln>
              <a:solidFill>
                <a:schemeClr val="tx1"/>
              </a:solidFill>
              <a:effectLst/>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1100" i="1" dirty="0">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dirty="0">
                <a:latin typeface="Arial" panose="020B0604020202020204" pitchFamily="34" charset="0"/>
              </a:rPr>
              <a:t>               </a:t>
            </a:r>
            <a:r>
              <a:rPr lang="en-US" altLang="ru-RU" i="1" dirty="0">
                <a:latin typeface="Arial" panose="020B0604020202020204" pitchFamily="34" charset="0"/>
              </a:rPr>
              <a:t>0                a b                          x</a:t>
            </a:r>
            <a:r>
              <a:rPr lang="en-US" altLang="ru-RU" dirty="0">
                <a:latin typeface="Arial" panose="020B0604020202020204" pitchFamily="34" charset="0"/>
              </a:rPr>
              <a:t> </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07235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9B2240-37C5-4D10-8BF7-F7321C29DECC}"/>
              </a:ext>
            </a:extLst>
          </p:cNvPr>
          <p:cNvSpPr>
            <a:spLocks noGrp="1"/>
          </p:cNvSpPr>
          <p:nvPr>
            <p:ph type="title"/>
          </p:nvPr>
        </p:nvSpPr>
        <p:spPr>
          <a:xfrm>
            <a:off x="230916" y="-28275"/>
            <a:ext cx="8682168" cy="476251"/>
          </a:xfrm>
        </p:spPr>
        <p:txBody>
          <a:bodyPr>
            <a:normAutofit fontScale="90000"/>
          </a:bodyPr>
          <a:lstStyle/>
          <a:p>
            <a:br>
              <a:rPr lang="en-US" sz="4400" b="1" dirty="0"/>
            </a:br>
            <a:br>
              <a:rPr lang="en-US" sz="4400" b="1" dirty="0"/>
            </a:br>
            <a:r>
              <a:rPr lang="en-US" sz="4400" b="1" dirty="0">
                <a:latin typeface="Times New Roman" panose="02020603050405020304" pitchFamily="18" charset="0"/>
                <a:cs typeface="Times New Roman" panose="02020603050405020304" pitchFamily="18" charset="0"/>
              </a:rPr>
              <a:t>B) Feature as random variable, 6</a:t>
            </a:r>
            <a:r>
              <a:rPr lang="en-US" sz="4400" b="1" dirty="0"/>
              <a:t>:</a:t>
            </a:r>
            <a:br>
              <a:rPr lang="en-US" sz="4400" b="1" dirty="0"/>
            </a:br>
            <a:r>
              <a:rPr lang="en-US" sz="4400" b="1" dirty="0"/>
              <a:t>:  </a:t>
            </a:r>
            <a:endParaRPr lang="ru-RU" dirty="0"/>
          </a:p>
        </p:txBody>
      </p:sp>
      <p:sp>
        <p:nvSpPr>
          <p:cNvPr id="3" name="Объект 2">
            <a:extLst>
              <a:ext uri="{FF2B5EF4-FFF2-40B4-BE49-F238E27FC236}">
                <a16:creationId xmlns:a16="http://schemas.microsoft.com/office/drawing/2014/main" id="{45193176-4BD4-4FE2-817D-E7A76E1C6C86}"/>
              </a:ext>
            </a:extLst>
          </p:cNvPr>
          <p:cNvSpPr>
            <a:spLocks noGrp="1"/>
          </p:cNvSpPr>
          <p:nvPr>
            <p:ph idx="1"/>
          </p:nvPr>
        </p:nvSpPr>
        <p:spPr>
          <a:xfrm>
            <a:off x="0" y="908720"/>
            <a:ext cx="9070848" cy="5949280"/>
          </a:xfrm>
        </p:spPr>
        <p:txBody>
          <a:bodyPr>
            <a:normAutofit/>
          </a:bodyPr>
          <a:lstStyle/>
          <a:p>
            <a:pPr>
              <a:spcBef>
                <a:spcPts val="0"/>
              </a:spcBef>
            </a:pPr>
            <a:r>
              <a:rPr lang="en-US" sz="2800" dirty="0"/>
              <a:t>  </a:t>
            </a:r>
            <a:endParaRPr lang="en-US" sz="2400" dirty="0"/>
          </a:p>
          <a:p>
            <a:pPr marL="82296" indent="0">
              <a:spcBef>
                <a:spcPts val="0"/>
              </a:spcBef>
              <a:buNone/>
            </a:pPr>
            <a:endParaRPr lang="en-US" sz="2400" dirty="0"/>
          </a:p>
          <a:p>
            <a:pPr marL="82296" indent="0">
              <a:spcBef>
                <a:spcPts val="0"/>
              </a:spcBef>
              <a:buNone/>
            </a:pPr>
            <a:endParaRPr lang="en-US" sz="2400" dirty="0"/>
          </a:p>
          <a:p>
            <a:pPr marL="82296" indent="0">
              <a:spcBef>
                <a:spcPts val="0"/>
              </a:spcBef>
              <a:buNone/>
            </a:pPr>
            <a:endParaRPr lang="en-US" sz="2400" dirty="0"/>
          </a:p>
          <a:p>
            <a:pPr marL="82296" indent="0">
              <a:spcBef>
                <a:spcPts val="0"/>
              </a:spcBef>
              <a:buNone/>
            </a:pPr>
            <a:endParaRPr lang="en-US" sz="2400" dirty="0"/>
          </a:p>
          <a:p>
            <a:pPr marL="82296" indent="0">
              <a:buNone/>
            </a:pPr>
            <a:r>
              <a:rPr lang="en-US" b="1" dirty="0"/>
              <a:t>         Math: Random variable=Density function</a:t>
            </a:r>
          </a:p>
          <a:p>
            <a:pPr marL="82296" indent="0">
              <a:buNone/>
            </a:pPr>
            <a:r>
              <a:rPr lang="en-US" b="1" dirty="0">
                <a:solidFill>
                  <a:srgbClr val="0070C0"/>
                </a:solidFill>
              </a:rPr>
              <a:t>Pro:   (a) Universal (=scientific), does not 			depend on set I</a:t>
            </a:r>
          </a:p>
          <a:p>
            <a:pPr marL="82296" indent="0">
              <a:buNone/>
            </a:pPr>
            <a:r>
              <a:rPr lang="en-US" dirty="0">
                <a:solidFill>
                  <a:srgbClr val="0070C0"/>
                </a:solidFill>
              </a:rPr>
              <a:t>          </a:t>
            </a:r>
            <a:r>
              <a:rPr lang="en-US" b="1" dirty="0">
                <a:solidFill>
                  <a:srgbClr val="0070C0"/>
                </a:solidFill>
              </a:rPr>
              <a:t>(b) Probability theory can be used</a:t>
            </a:r>
          </a:p>
          <a:p>
            <a:pPr marL="82296" indent="0">
              <a:buNone/>
            </a:pPr>
            <a:r>
              <a:rPr lang="en-US" b="1" dirty="0">
                <a:solidFill>
                  <a:srgbClr val="0070C0"/>
                </a:solidFill>
              </a:rPr>
              <a:t> </a:t>
            </a:r>
          </a:p>
          <a:p>
            <a:pPr marL="82296" indent="0">
              <a:buNone/>
            </a:pPr>
            <a:r>
              <a:rPr lang="en-US" b="1" dirty="0">
                <a:solidFill>
                  <a:srgbClr val="C00000"/>
                </a:solidFill>
              </a:rPr>
              <a:t>Con:  (c)  Objects are implicit, thus not</a:t>
            </a:r>
          </a:p>
          <a:p>
            <a:pPr marL="82296" indent="0">
              <a:buNone/>
            </a:pPr>
            <a:r>
              <a:rPr lang="en-US" b="1" dirty="0">
                <a:solidFill>
                  <a:srgbClr val="C00000"/>
                </a:solidFill>
              </a:rPr>
              <a:t>		 treatable</a:t>
            </a:r>
          </a:p>
        </p:txBody>
      </p:sp>
      <p:sp>
        <p:nvSpPr>
          <p:cNvPr id="4" name="Нижний колонтитул 3">
            <a:extLst>
              <a:ext uri="{FF2B5EF4-FFF2-40B4-BE49-F238E27FC236}">
                <a16:creationId xmlns:a16="http://schemas.microsoft.com/office/drawing/2014/main" id="{4792AE1B-1567-4702-A5C7-9495F9D1D013}"/>
              </a:ext>
            </a:extLst>
          </p:cNvPr>
          <p:cNvSpPr>
            <a:spLocks noGrp="1"/>
          </p:cNvSpPr>
          <p:nvPr>
            <p:ph type="ftr" sz="quarter" idx="11"/>
          </p:nvPr>
        </p:nvSpPr>
        <p:spPr/>
        <p:txBody>
          <a:bodyPr/>
          <a:lstStyle/>
          <a:p>
            <a:r>
              <a:rPr lang="en-US"/>
              <a:t>CODA BSc 2024 Boris Mirkin</a:t>
            </a:r>
            <a:endParaRPr lang="ru-RU"/>
          </a:p>
        </p:txBody>
      </p:sp>
      <p:sp>
        <p:nvSpPr>
          <p:cNvPr id="5" name="Номер слайда 4">
            <a:extLst>
              <a:ext uri="{FF2B5EF4-FFF2-40B4-BE49-F238E27FC236}">
                <a16:creationId xmlns:a16="http://schemas.microsoft.com/office/drawing/2014/main" id="{8B9763E0-A6AB-4739-A21F-E9303649F15B}"/>
              </a:ext>
            </a:extLst>
          </p:cNvPr>
          <p:cNvSpPr>
            <a:spLocks noGrp="1"/>
          </p:cNvSpPr>
          <p:nvPr>
            <p:ph type="sldNum" sz="quarter" idx="12"/>
          </p:nvPr>
        </p:nvSpPr>
        <p:spPr/>
        <p:txBody>
          <a:bodyPr/>
          <a:lstStyle/>
          <a:p>
            <a:fld id="{DBB9C88E-D4C8-48E3-897A-F48C54F7B8B8}" type="slidenum">
              <a:rPr lang="ru-RU" smtClean="0"/>
              <a:t>39</a:t>
            </a:fld>
            <a:endParaRPr lang="ru-RU"/>
          </a:p>
        </p:txBody>
      </p:sp>
      <p:sp>
        <p:nvSpPr>
          <p:cNvPr id="6" name="Rectangle 7">
            <a:extLst>
              <a:ext uri="{FF2B5EF4-FFF2-40B4-BE49-F238E27FC236}">
                <a16:creationId xmlns:a16="http://schemas.microsoft.com/office/drawing/2014/main" id="{AFB4445B-9130-4A3A-B82C-BD30BC094A84}"/>
              </a:ext>
            </a:extLst>
          </p:cNvPr>
          <p:cNvSpPr>
            <a:spLocks noChangeArrowheads="1"/>
          </p:cNvSpPr>
          <p:nvPr/>
        </p:nvSpPr>
        <p:spPr bwMode="auto">
          <a:xfrm>
            <a:off x="827584" y="66754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pSp>
        <p:nvGrpSpPr>
          <p:cNvPr id="8" name="Группа 7">
            <a:extLst>
              <a:ext uri="{FF2B5EF4-FFF2-40B4-BE49-F238E27FC236}">
                <a16:creationId xmlns:a16="http://schemas.microsoft.com/office/drawing/2014/main" id="{2DCED238-DDCA-4370-A5C8-CDB53F88E28F}"/>
              </a:ext>
            </a:extLst>
          </p:cNvPr>
          <p:cNvGrpSpPr/>
          <p:nvPr/>
        </p:nvGrpSpPr>
        <p:grpSpPr>
          <a:xfrm>
            <a:off x="2548289" y="1243024"/>
            <a:ext cx="3429000" cy="1371600"/>
            <a:chOff x="0" y="0"/>
            <a:chExt cx="3429000" cy="1371600"/>
          </a:xfrm>
        </p:grpSpPr>
        <p:cxnSp>
          <p:nvCxnSpPr>
            <p:cNvPr id="9" name="Прямая со стрелкой 8">
              <a:extLst>
                <a:ext uri="{FF2B5EF4-FFF2-40B4-BE49-F238E27FC236}">
                  <a16:creationId xmlns:a16="http://schemas.microsoft.com/office/drawing/2014/main" id="{DFA15EF2-E623-4C49-A8E2-539D17B32D0C}"/>
                </a:ext>
              </a:extLst>
            </p:cNvPr>
            <p:cNvCxnSpPr/>
            <p:nvPr/>
          </p:nvCxnSpPr>
          <p:spPr>
            <a:xfrm>
              <a:off x="0" y="1143000"/>
              <a:ext cx="3429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Прямая со стрелкой 9">
              <a:extLst>
                <a:ext uri="{FF2B5EF4-FFF2-40B4-BE49-F238E27FC236}">
                  <a16:creationId xmlns:a16="http://schemas.microsoft.com/office/drawing/2014/main" id="{0975DC8F-2843-4903-BE01-69AF7B4ED415}"/>
                </a:ext>
              </a:extLst>
            </p:cNvPr>
            <p:cNvCxnSpPr/>
            <p:nvPr/>
          </p:nvCxnSpPr>
          <p:spPr>
            <a:xfrm flipV="1">
              <a:off x="342900" y="0"/>
              <a:ext cx="0" cy="1371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Полилиния: фигура 10">
              <a:extLst>
                <a:ext uri="{FF2B5EF4-FFF2-40B4-BE49-F238E27FC236}">
                  <a16:creationId xmlns:a16="http://schemas.microsoft.com/office/drawing/2014/main" id="{E2E5C84B-E229-49A6-9DB0-D282B5D51E9C}"/>
                </a:ext>
              </a:extLst>
            </p:cNvPr>
            <p:cNvSpPr/>
            <p:nvPr/>
          </p:nvSpPr>
          <p:spPr>
            <a:xfrm>
              <a:off x="571500" y="381000"/>
              <a:ext cx="2717800" cy="749603"/>
            </a:xfrm>
            <a:custGeom>
              <a:avLst/>
              <a:gdLst>
                <a:gd name="connsiteX0" fmla="*/ 0 w 2717800"/>
                <a:gd name="connsiteY0" fmla="*/ 732773 h 749603"/>
                <a:gd name="connsiteX1" fmla="*/ 190500 w 2717800"/>
                <a:gd name="connsiteY1" fmla="*/ 637523 h 749603"/>
                <a:gd name="connsiteX2" fmla="*/ 266700 w 2717800"/>
                <a:gd name="connsiteY2" fmla="*/ 516873 h 749603"/>
                <a:gd name="connsiteX3" fmla="*/ 298450 w 2717800"/>
                <a:gd name="connsiteY3" fmla="*/ 320023 h 749603"/>
                <a:gd name="connsiteX4" fmla="*/ 400050 w 2717800"/>
                <a:gd name="connsiteY4" fmla="*/ 72373 h 749603"/>
                <a:gd name="connsiteX5" fmla="*/ 444500 w 2717800"/>
                <a:gd name="connsiteY5" fmla="*/ 21573 h 749603"/>
                <a:gd name="connsiteX6" fmla="*/ 520700 w 2717800"/>
                <a:gd name="connsiteY6" fmla="*/ 59673 h 749603"/>
                <a:gd name="connsiteX7" fmla="*/ 571500 w 2717800"/>
                <a:gd name="connsiteY7" fmla="*/ 186673 h 749603"/>
                <a:gd name="connsiteX8" fmla="*/ 603250 w 2717800"/>
                <a:gd name="connsiteY8" fmla="*/ 250173 h 749603"/>
                <a:gd name="connsiteX9" fmla="*/ 711200 w 2717800"/>
                <a:gd name="connsiteY9" fmla="*/ 370823 h 749603"/>
                <a:gd name="connsiteX10" fmla="*/ 736600 w 2717800"/>
                <a:gd name="connsiteY10" fmla="*/ 364473 h 749603"/>
                <a:gd name="connsiteX11" fmla="*/ 838200 w 2717800"/>
                <a:gd name="connsiteY11" fmla="*/ 205723 h 749603"/>
                <a:gd name="connsiteX12" fmla="*/ 996950 w 2717800"/>
                <a:gd name="connsiteY12" fmla="*/ 27923 h 749603"/>
                <a:gd name="connsiteX13" fmla="*/ 1568450 w 2717800"/>
                <a:gd name="connsiteY13" fmla="*/ 15223 h 749603"/>
                <a:gd name="connsiteX14" fmla="*/ 1905000 w 2717800"/>
                <a:gd name="connsiteY14" fmla="*/ 173973 h 749603"/>
                <a:gd name="connsiteX15" fmla="*/ 2203450 w 2717800"/>
                <a:gd name="connsiteY15" fmla="*/ 370823 h 749603"/>
                <a:gd name="connsiteX16" fmla="*/ 2628900 w 2717800"/>
                <a:gd name="connsiteY16" fmla="*/ 713723 h 749603"/>
                <a:gd name="connsiteX17" fmla="*/ 2717800 w 2717800"/>
                <a:gd name="connsiteY17" fmla="*/ 739123 h 749603"/>
                <a:gd name="connsiteX18" fmla="*/ 2717800 w 2717800"/>
                <a:gd name="connsiteY18" fmla="*/ 739123 h 749603"/>
                <a:gd name="connsiteX19" fmla="*/ 2717800 w 2717800"/>
                <a:gd name="connsiteY19" fmla="*/ 739123 h 749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17800" h="749603">
                  <a:moveTo>
                    <a:pt x="0" y="732773"/>
                  </a:moveTo>
                  <a:cubicBezTo>
                    <a:pt x="73025" y="703139"/>
                    <a:pt x="146050" y="673506"/>
                    <a:pt x="190500" y="637523"/>
                  </a:cubicBezTo>
                  <a:cubicBezTo>
                    <a:pt x="234950" y="601540"/>
                    <a:pt x="248708" y="569790"/>
                    <a:pt x="266700" y="516873"/>
                  </a:cubicBezTo>
                  <a:cubicBezTo>
                    <a:pt x="284692" y="463956"/>
                    <a:pt x="276225" y="394106"/>
                    <a:pt x="298450" y="320023"/>
                  </a:cubicBezTo>
                  <a:cubicBezTo>
                    <a:pt x="320675" y="245940"/>
                    <a:pt x="375708" y="122115"/>
                    <a:pt x="400050" y="72373"/>
                  </a:cubicBezTo>
                  <a:cubicBezTo>
                    <a:pt x="424392" y="22631"/>
                    <a:pt x="424392" y="23690"/>
                    <a:pt x="444500" y="21573"/>
                  </a:cubicBezTo>
                  <a:cubicBezTo>
                    <a:pt x="464608" y="19456"/>
                    <a:pt x="499533" y="32156"/>
                    <a:pt x="520700" y="59673"/>
                  </a:cubicBezTo>
                  <a:cubicBezTo>
                    <a:pt x="541867" y="87190"/>
                    <a:pt x="557742" y="154923"/>
                    <a:pt x="571500" y="186673"/>
                  </a:cubicBezTo>
                  <a:cubicBezTo>
                    <a:pt x="585258" y="218423"/>
                    <a:pt x="579967" y="219481"/>
                    <a:pt x="603250" y="250173"/>
                  </a:cubicBezTo>
                  <a:cubicBezTo>
                    <a:pt x="626533" y="280865"/>
                    <a:pt x="688975" y="351773"/>
                    <a:pt x="711200" y="370823"/>
                  </a:cubicBezTo>
                  <a:cubicBezTo>
                    <a:pt x="733425" y="389873"/>
                    <a:pt x="715433" y="391990"/>
                    <a:pt x="736600" y="364473"/>
                  </a:cubicBezTo>
                  <a:cubicBezTo>
                    <a:pt x="757767" y="336956"/>
                    <a:pt x="794808" y="261815"/>
                    <a:pt x="838200" y="205723"/>
                  </a:cubicBezTo>
                  <a:cubicBezTo>
                    <a:pt x="881592" y="149631"/>
                    <a:pt x="875242" y="59673"/>
                    <a:pt x="996950" y="27923"/>
                  </a:cubicBezTo>
                  <a:cubicBezTo>
                    <a:pt x="1118658" y="-3827"/>
                    <a:pt x="1417108" y="-9119"/>
                    <a:pt x="1568450" y="15223"/>
                  </a:cubicBezTo>
                  <a:cubicBezTo>
                    <a:pt x="1719792" y="39565"/>
                    <a:pt x="1799167" y="114706"/>
                    <a:pt x="1905000" y="173973"/>
                  </a:cubicBezTo>
                  <a:cubicBezTo>
                    <a:pt x="2010833" y="233240"/>
                    <a:pt x="2082800" y="280865"/>
                    <a:pt x="2203450" y="370823"/>
                  </a:cubicBezTo>
                  <a:cubicBezTo>
                    <a:pt x="2324100" y="460781"/>
                    <a:pt x="2543175" y="652340"/>
                    <a:pt x="2628900" y="713723"/>
                  </a:cubicBezTo>
                  <a:cubicBezTo>
                    <a:pt x="2714625" y="775106"/>
                    <a:pt x="2717800" y="739123"/>
                    <a:pt x="2717800" y="739123"/>
                  </a:cubicBezTo>
                  <a:lnTo>
                    <a:pt x="2717800" y="739123"/>
                  </a:lnTo>
                  <a:lnTo>
                    <a:pt x="2717800" y="739123"/>
                  </a:lnTo>
                </a:path>
              </a:pathLst>
            </a:custGeom>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cxnSp>
          <p:nvCxnSpPr>
            <p:cNvPr id="12" name="Прямая соединительная линия 11">
              <a:extLst>
                <a:ext uri="{FF2B5EF4-FFF2-40B4-BE49-F238E27FC236}">
                  <a16:creationId xmlns:a16="http://schemas.microsoft.com/office/drawing/2014/main" id="{47B094A6-3B7D-4548-848B-CC23E394DB0E}"/>
                </a:ext>
              </a:extLst>
            </p:cNvPr>
            <p:cNvCxnSpPr/>
            <p:nvPr/>
          </p:nvCxnSpPr>
          <p:spPr>
            <a:xfrm>
              <a:off x="1371600" y="685800"/>
              <a:ext cx="0" cy="444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a:extLst>
                <a:ext uri="{FF2B5EF4-FFF2-40B4-BE49-F238E27FC236}">
                  <a16:creationId xmlns:a16="http://schemas.microsoft.com/office/drawing/2014/main" id="{374D52D8-5D7B-4946-A372-3452FCDB2EB0}"/>
                </a:ext>
              </a:extLst>
            </p:cNvPr>
            <p:cNvCxnSpPr/>
            <p:nvPr/>
          </p:nvCxnSpPr>
          <p:spPr>
            <a:xfrm>
              <a:off x="1485900" y="457200"/>
              <a:ext cx="0" cy="68326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 name="Rectangle 8">
            <a:extLst>
              <a:ext uri="{FF2B5EF4-FFF2-40B4-BE49-F238E27FC236}">
                <a16:creationId xmlns:a16="http://schemas.microsoft.com/office/drawing/2014/main" id="{843A95AD-65FE-4D98-B468-9FEEE8F77878}"/>
              </a:ext>
            </a:extLst>
          </p:cNvPr>
          <p:cNvSpPr>
            <a:spLocks noChangeArrowheads="1"/>
          </p:cNvSpPr>
          <p:nvPr/>
        </p:nvSpPr>
        <p:spPr bwMode="auto">
          <a:xfrm>
            <a:off x="1844839" y="924563"/>
            <a:ext cx="4467890" cy="1492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ru-RU"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11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1100" i="1" dirty="0">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1100" b="0" i="1" u="none" strike="noStrike" cap="none" normalizeH="0" baseline="0" dirty="0">
              <a:ln>
                <a:noFill/>
              </a:ln>
              <a:solidFill>
                <a:schemeClr val="tx1"/>
              </a:solidFill>
              <a:effectLst/>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ru-RU" sz="1100" i="1" dirty="0">
              <a:latin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ru-RU"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dirty="0">
                <a:latin typeface="Arial" panose="020B0604020202020204" pitchFamily="34" charset="0"/>
              </a:rPr>
              <a:t>               </a:t>
            </a:r>
            <a:r>
              <a:rPr lang="en-US" altLang="ru-RU" i="1" dirty="0">
                <a:latin typeface="Arial" panose="020B0604020202020204" pitchFamily="34" charset="0"/>
              </a:rPr>
              <a:t>0                a b                          x</a:t>
            </a:r>
            <a:r>
              <a:rPr lang="en-US" altLang="ru-RU" dirty="0">
                <a:latin typeface="Arial" panose="020B0604020202020204" pitchFamily="34" charset="0"/>
              </a:rPr>
              <a:t> </a:t>
            </a:r>
            <a:endParaRPr kumimoji="0" lang="en-US"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5716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483" y="552450"/>
            <a:ext cx="8155917" cy="1408584"/>
          </a:xfrm>
        </p:spPr>
        <p:txBody>
          <a:bodyPr>
            <a:normAutofit fontScale="90000"/>
          </a:bodyPr>
          <a:lstStyle/>
          <a:p>
            <a:br>
              <a:rPr lang="ru-RU" sz="4000" dirty="0"/>
            </a:br>
            <a:r>
              <a:rPr lang="ru-RU" sz="4000" dirty="0"/>
              <a:t>Б.Г. Миркин </a:t>
            </a:r>
            <a:r>
              <a:rPr lang="en-US" sz="4000" dirty="0"/>
              <a:t> “</a:t>
            </a:r>
            <a:r>
              <a:rPr lang="ru-RU" sz="4000" dirty="0"/>
              <a:t>Базовые методы анализа данных</a:t>
            </a:r>
            <a:r>
              <a:rPr lang="en-US" sz="4000" dirty="0"/>
              <a:t>”, </a:t>
            </a:r>
            <a:r>
              <a:rPr lang="ru-RU" sz="4000" dirty="0"/>
              <a:t>ЮРАЙТ</a:t>
            </a:r>
            <a:r>
              <a:rPr lang="en-US" sz="4000" dirty="0"/>
              <a:t>, </a:t>
            </a:r>
            <a:r>
              <a:rPr lang="ru-RU" sz="4000" dirty="0"/>
              <a:t>Москва, </a:t>
            </a:r>
            <a:r>
              <a:rPr lang="en-US" sz="4000" dirty="0"/>
              <a:t>2024</a:t>
            </a:r>
            <a:r>
              <a:rPr lang="ru-RU" sz="4000" dirty="0"/>
              <a:t>, 298 с.</a:t>
            </a:r>
            <a:br>
              <a:rPr lang="ru-RU" dirty="0"/>
            </a:br>
            <a:endParaRPr lang="ru-RU" dirty="0"/>
          </a:p>
        </p:txBody>
      </p:sp>
      <p:sp>
        <p:nvSpPr>
          <p:cNvPr id="5" name="Нижний колонтитул 4"/>
          <p:cNvSpPr>
            <a:spLocks noGrp="1"/>
          </p:cNvSpPr>
          <p:nvPr>
            <p:ph type="ftr" sz="quarter" idx="11"/>
          </p:nvPr>
        </p:nvSpPr>
        <p:spPr/>
        <p:txBody>
          <a:bodyPr/>
          <a:lstStyle/>
          <a:p>
            <a:r>
              <a:rPr lang="en-US"/>
              <a:t>CODA BSc 2024 Boris Mirkin</a:t>
            </a:r>
            <a:endParaRPr lang="ru-RU" dirty="0"/>
          </a:p>
        </p:txBody>
      </p:sp>
      <p:sp>
        <p:nvSpPr>
          <p:cNvPr id="6" name="Номер слайда 5"/>
          <p:cNvSpPr>
            <a:spLocks noGrp="1"/>
          </p:cNvSpPr>
          <p:nvPr>
            <p:ph type="sldNum" sz="quarter" idx="12"/>
          </p:nvPr>
        </p:nvSpPr>
        <p:spPr/>
        <p:txBody>
          <a:bodyPr/>
          <a:lstStyle/>
          <a:p>
            <a:fld id="{DBB9C88E-D4C8-48E3-897A-F48C54F7B8B8}" type="slidenum">
              <a:rPr lang="ru-RU" smtClean="0"/>
              <a:t>4</a:t>
            </a:fld>
            <a:endParaRPr lang="ru-RU"/>
          </a:p>
        </p:txBody>
      </p:sp>
      <p:pic>
        <p:nvPicPr>
          <p:cNvPr id="1026" name="Picture 2" descr="Базовые методы анализа данных 3-е изд., пер. и доп. Учебник и практикум для вузов">
            <a:extLst>
              <a:ext uri="{FF2B5EF4-FFF2-40B4-BE49-F238E27FC236}">
                <a16:creationId xmlns:a16="http://schemas.microsoft.com/office/drawing/2014/main" id="{B40EE245-4C0F-30DC-9A60-CC893B9F37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1961034"/>
            <a:ext cx="2337816" cy="3717127"/>
          </a:xfrm>
          <a:prstGeom prst="rect">
            <a:avLst/>
          </a:prstGeom>
          <a:noFill/>
          <a:effectLst>
            <a:outerShdw blurRad="50800" dist="50800" dir="5400000" algn="ctr" rotWithShape="0">
              <a:srgbClr val="000000">
                <a:alpha val="98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3914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95D99A-FEE5-45C7-871A-612393FDF8D4}"/>
              </a:ext>
            </a:extLst>
          </p:cNvPr>
          <p:cNvSpPr>
            <a:spLocks noGrp="1"/>
          </p:cNvSpPr>
          <p:nvPr>
            <p:ph type="title"/>
          </p:nvPr>
        </p:nvSpPr>
        <p:spPr>
          <a:xfrm>
            <a:off x="-108520" y="76200"/>
            <a:ext cx="9042208" cy="832520"/>
          </a:xfrm>
        </p:spPr>
        <p:txBody>
          <a:bodyPr>
            <a:normAutofit fontScale="90000"/>
          </a:bodyPr>
          <a:lstStyle/>
          <a:p>
            <a:br>
              <a:rPr lang="en-US" dirty="0"/>
            </a:br>
            <a:r>
              <a:rPr lang="en-US" dirty="0"/>
              <a:t>B) Popular density functions:</a:t>
            </a:r>
            <a:br>
              <a:rPr lang="en-US" dirty="0"/>
            </a:br>
            <a:r>
              <a:rPr lang="en-US" dirty="0"/>
              <a:t>                 </a:t>
            </a:r>
            <a:br>
              <a:rPr lang="en-US" dirty="0"/>
            </a:br>
            <a:r>
              <a:rPr lang="en-US" dirty="0"/>
              <a:t>Popular density functions:</a:t>
            </a:r>
            <a:br>
              <a:rPr lang="en-US" dirty="0"/>
            </a:br>
            <a:br>
              <a:rPr lang="en-US" dirty="0"/>
            </a:br>
            <a:r>
              <a:rPr lang="en-US" dirty="0"/>
              <a:t>                  </a:t>
            </a:r>
            <a:br>
              <a:rPr lang="en-US" dirty="0"/>
            </a:br>
            <a:r>
              <a:rPr lang="en-US" dirty="0"/>
              <a:t>                     f(x) = exp{-x</a:t>
            </a:r>
            <a:r>
              <a:rPr lang="en-US" baseline="30000" dirty="0"/>
              <a:t>2</a:t>
            </a:r>
            <a:r>
              <a:rPr lang="en-US" dirty="0"/>
              <a:t>}</a:t>
            </a:r>
            <a:endParaRPr lang="ru-RU" dirty="0"/>
          </a:p>
        </p:txBody>
      </p:sp>
      <p:sp>
        <p:nvSpPr>
          <p:cNvPr id="4" name="Нижний колонтитул 3">
            <a:extLst>
              <a:ext uri="{FF2B5EF4-FFF2-40B4-BE49-F238E27FC236}">
                <a16:creationId xmlns:a16="http://schemas.microsoft.com/office/drawing/2014/main" id="{EB7C6DF1-CE2A-4B39-936B-766A269D0193}"/>
              </a:ext>
            </a:extLst>
          </p:cNvPr>
          <p:cNvSpPr>
            <a:spLocks noGrp="1"/>
          </p:cNvSpPr>
          <p:nvPr>
            <p:ph type="ftr" sz="quarter" idx="11"/>
          </p:nvPr>
        </p:nvSpPr>
        <p:spPr/>
        <p:txBody>
          <a:bodyPr/>
          <a:lstStyle/>
          <a:p>
            <a:r>
              <a:rPr lang="en-US"/>
              <a:t>CODA BSc 2024 Boris Mirkin</a:t>
            </a:r>
            <a:endParaRPr lang="ru-RU"/>
          </a:p>
        </p:txBody>
      </p:sp>
      <p:sp>
        <p:nvSpPr>
          <p:cNvPr id="5" name="Номер слайда 4">
            <a:extLst>
              <a:ext uri="{FF2B5EF4-FFF2-40B4-BE49-F238E27FC236}">
                <a16:creationId xmlns:a16="http://schemas.microsoft.com/office/drawing/2014/main" id="{1E55DD8C-B46C-4D27-9CDA-DEC247333045}"/>
              </a:ext>
            </a:extLst>
          </p:cNvPr>
          <p:cNvSpPr>
            <a:spLocks noGrp="1"/>
          </p:cNvSpPr>
          <p:nvPr>
            <p:ph type="sldNum" sz="quarter" idx="12"/>
          </p:nvPr>
        </p:nvSpPr>
        <p:spPr/>
        <p:txBody>
          <a:bodyPr/>
          <a:lstStyle/>
          <a:p>
            <a:fld id="{DBB9C88E-D4C8-48E3-897A-F48C54F7B8B8}" type="slidenum">
              <a:rPr lang="ru-RU" smtClean="0"/>
              <a:t>40</a:t>
            </a:fld>
            <a:endParaRPr lang="ru-RU"/>
          </a:p>
        </p:txBody>
      </p:sp>
      <p:sp>
        <p:nvSpPr>
          <p:cNvPr id="3" name="Объект 2">
            <a:extLst>
              <a:ext uri="{FF2B5EF4-FFF2-40B4-BE49-F238E27FC236}">
                <a16:creationId xmlns:a16="http://schemas.microsoft.com/office/drawing/2014/main" id="{AB4D233D-23E8-4D13-A97B-23CC3AC9EE13}"/>
              </a:ext>
            </a:extLst>
          </p:cNvPr>
          <p:cNvSpPr>
            <a:spLocks noGrp="1"/>
          </p:cNvSpPr>
          <p:nvPr>
            <p:ph idx="1"/>
          </p:nvPr>
        </p:nvSpPr>
        <p:spPr/>
        <p:txBody>
          <a:bodyPr/>
          <a:lstStyle/>
          <a:p>
            <a:r>
              <a:rPr lang="en-US" sz="3200" dirty="0"/>
              <a:t>Gaussian/Normal  </a:t>
            </a:r>
            <a:r>
              <a:rPr lang="en-US" sz="2800" dirty="0"/>
              <a:t>N(0,1)</a:t>
            </a:r>
            <a:br>
              <a:rPr lang="en-US" sz="2800" dirty="0"/>
            </a:br>
            <a:endParaRPr lang="en-US" sz="2800" dirty="0"/>
          </a:p>
          <a:p>
            <a:endParaRPr lang="en-US" sz="2800" dirty="0"/>
          </a:p>
          <a:p>
            <a:r>
              <a:rPr lang="en-US" sz="2800" dirty="0"/>
              <a:t>Power law /Hyperbolic law/Zipf distribution</a:t>
            </a:r>
          </a:p>
          <a:p>
            <a:pPr marL="82296" indent="0">
              <a:buNone/>
            </a:pPr>
            <a:r>
              <a:rPr lang="en-US" sz="4000" dirty="0"/>
              <a:t>             f(x)=cx</a:t>
            </a:r>
            <a:r>
              <a:rPr lang="en-US" sz="4000" baseline="30000" dirty="0">
                <a:sym typeface="Symbol" panose="05050102010706020507" pitchFamily="18" charset="2"/>
              </a:rPr>
              <a:t></a:t>
            </a:r>
            <a:endParaRPr lang="en-US" sz="4000" baseline="30000" dirty="0"/>
          </a:p>
          <a:p>
            <a:pPr marL="82296" indent="0">
              <a:buNone/>
            </a:pPr>
            <a:endParaRPr lang="en-US" sz="2800" dirty="0"/>
          </a:p>
          <a:p>
            <a:r>
              <a:rPr lang="en-US" sz="2800" dirty="0"/>
              <a:t>Uniform distribution</a:t>
            </a:r>
          </a:p>
          <a:p>
            <a:pPr marL="82296" indent="0">
              <a:buNone/>
            </a:pPr>
            <a:r>
              <a:rPr lang="en-US" sz="2800" dirty="0"/>
              <a:t>                   </a:t>
            </a:r>
            <a:r>
              <a:rPr lang="en-US" sz="4000" dirty="0"/>
              <a:t>f(x)= const on [a, b]</a:t>
            </a:r>
            <a:endParaRPr lang="ru-RU" sz="4000" dirty="0"/>
          </a:p>
        </p:txBody>
      </p:sp>
    </p:spTree>
    <p:extLst>
      <p:ext uri="{BB962C8B-B14F-4D97-AF65-F5344CB8AC3E}">
        <p14:creationId xmlns:p14="http://schemas.microsoft.com/office/powerpoint/2010/main" val="2342362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95D99A-FEE5-45C7-871A-612393FDF8D4}"/>
              </a:ext>
            </a:extLst>
          </p:cNvPr>
          <p:cNvSpPr>
            <a:spLocks noGrp="1"/>
          </p:cNvSpPr>
          <p:nvPr>
            <p:ph type="title"/>
          </p:nvPr>
        </p:nvSpPr>
        <p:spPr>
          <a:xfrm>
            <a:off x="-108520" y="76200"/>
            <a:ext cx="9042208" cy="832520"/>
          </a:xfrm>
        </p:spPr>
        <p:txBody>
          <a:bodyPr>
            <a:normAutofit fontScale="90000"/>
          </a:bodyPr>
          <a:lstStyle/>
          <a:p>
            <a:br>
              <a:rPr lang="en-US" dirty="0"/>
            </a:br>
            <a:r>
              <a:rPr lang="en-US" dirty="0"/>
              <a:t>B) Popular density functions: </a:t>
            </a:r>
            <a:r>
              <a:rPr lang="en-US" sz="4000" dirty="0"/>
              <a:t>Gaussian </a:t>
            </a:r>
            <a:r>
              <a:rPr lang="en-US" sz="3600" dirty="0"/>
              <a:t>N(0,1)</a:t>
            </a:r>
            <a:br>
              <a:rPr lang="en-US" sz="3600" dirty="0"/>
            </a:br>
            <a:r>
              <a:rPr lang="en-US" sz="3600" dirty="0"/>
              <a:t> </a:t>
            </a:r>
            <a:br>
              <a:rPr lang="en-US" dirty="0"/>
            </a:br>
            <a:r>
              <a:rPr lang="en-US" dirty="0"/>
              <a:t>                 f(x) = exp{-x</a:t>
            </a:r>
            <a:r>
              <a:rPr lang="en-US" baseline="30000" dirty="0"/>
              <a:t>2</a:t>
            </a:r>
            <a:r>
              <a:rPr lang="en-US" dirty="0"/>
              <a:t>}</a:t>
            </a:r>
            <a:endParaRPr lang="ru-RU" dirty="0"/>
          </a:p>
        </p:txBody>
      </p:sp>
      <p:sp>
        <p:nvSpPr>
          <p:cNvPr id="4" name="Нижний колонтитул 3">
            <a:extLst>
              <a:ext uri="{FF2B5EF4-FFF2-40B4-BE49-F238E27FC236}">
                <a16:creationId xmlns:a16="http://schemas.microsoft.com/office/drawing/2014/main" id="{EB7C6DF1-CE2A-4B39-936B-766A269D0193}"/>
              </a:ext>
            </a:extLst>
          </p:cNvPr>
          <p:cNvSpPr>
            <a:spLocks noGrp="1"/>
          </p:cNvSpPr>
          <p:nvPr>
            <p:ph type="ftr" sz="quarter" idx="11"/>
          </p:nvPr>
        </p:nvSpPr>
        <p:spPr/>
        <p:txBody>
          <a:bodyPr/>
          <a:lstStyle/>
          <a:p>
            <a:r>
              <a:rPr lang="en-US"/>
              <a:t>CODA BSc 2024 Boris Mirkin</a:t>
            </a:r>
            <a:endParaRPr lang="ru-RU"/>
          </a:p>
        </p:txBody>
      </p:sp>
      <p:sp>
        <p:nvSpPr>
          <p:cNvPr id="5" name="Номер слайда 4">
            <a:extLst>
              <a:ext uri="{FF2B5EF4-FFF2-40B4-BE49-F238E27FC236}">
                <a16:creationId xmlns:a16="http://schemas.microsoft.com/office/drawing/2014/main" id="{1E55DD8C-B46C-4D27-9CDA-DEC247333045}"/>
              </a:ext>
            </a:extLst>
          </p:cNvPr>
          <p:cNvSpPr>
            <a:spLocks noGrp="1"/>
          </p:cNvSpPr>
          <p:nvPr>
            <p:ph type="sldNum" sz="quarter" idx="12"/>
          </p:nvPr>
        </p:nvSpPr>
        <p:spPr/>
        <p:txBody>
          <a:bodyPr/>
          <a:lstStyle/>
          <a:p>
            <a:fld id="{DBB9C88E-D4C8-48E3-897A-F48C54F7B8B8}" type="slidenum">
              <a:rPr lang="ru-RU" smtClean="0"/>
              <a:t>41</a:t>
            </a:fld>
            <a:endParaRPr lang="ru-RU"/>
          </a:p>
        </p:txBody>
      </p:sp>
      <p:pic>
        <p:nvPicPr>
          <p:cNvPr id="6146" name="Picture 2" descr="ÐÐ°ÑÑÐ¸Ð½ÐºÐ¸ Ð¿Ð¾ Ð·Ð°Ð¿ÑÐ¾ÑÑ gaussian density function">
            <a:extLst>
              <a:ext uri="{FF2B5EF4-FFF2-40B4-BE49-F238E27FC236}">
                <a16:creationId xmlns:a16="http://schemas.microsoft.com/office/drawing/2014/main" id="{1333B946-292C-48AF-A2CC-6F9EBBA70A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0985" y="1923712"/>
            <a:ext cx="7422029" cy="3888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6938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95D99A-FEE5-45C7-871A-612393FDF8D4}"/>
              </a:ext>
            </a:extLst>
          </p:cNvPr>
          <p:cNvSpPr>
            <a:spLocks noGrp="1"/>
          </p:cNvSpPr>
          <p:nvPr>
            <p:ph type="title"/>
          </p:nvPr>
        </p:nvSpPr>
        <p:spPr>
          <a:xfrm>
            <a:off x="-108520" y="274638"/>
            <a:ext cx="9042208" cy="634082"/>
          </a:xfrm>
        </p:spPr>
        <p:txBody>
          <a:bodyPr>
            <a:normAutofit fontScale="90000"/>
          </a:bodyPr>
          <a:lstStyle/>
          <a:p>
            <a:br>
              <a:rPr lang="en-US" dirty="0"/>
            </a:br>
            <a:br>
              <a:rPr lang="en-US" dirty="0"/>
            </a:br>
            <a:r>
              <a:rPr lang="en-US" dirty="0"/>
              <a:t>B) Popular density functions: general </a:t>
            </a:r>
            <a:br>
              <a:rPr lang="en-US" dirty="0"/>
            </a:br>
            <a:r>
              <a:rPr lang="en-US" dirty="0"/>
              <a:t>                     Gaussian N(</a:t>
            </a:r>
            <a:r>
              <a:rPr lang="en-US" dirty="0">
                <a:sym typeface="Symbol" panose="05050102010706020507" pitchFamily="18" charset="2"/>
              </a:rPr>
              <a:t></a:t>
            </a:r>
            <a:r>
              <a:rPr lang="en-US" dirty="0"/>
              <a:t>,</a:t>
            </a:r>
            <a:r>
              <a:rPr lang="en-US" dirty="0">
                <a:sym typeface="Symbol" panose="05050102010706020507" pitchFamily="18" charset="2"/>
              </a:rPr>
              <a:t></a:t>
            </a:r>
            <a:r>
              <a:rPr lang="en-US" dirty="0"/>
              <a:t>)</a:t>
            </a:r>
            <a:br>
              <a:rPr lang="en-US" dirty="0"/>
            </a:br>
            <a:r>
              <a:rPr lang="en-US" dirty="0"/>
              <a:t>   </a:t>
            </a:r>
            <a:endParaRPr lang="ru-RU" dirty="0"/>
          </a:p>
        </p:txBody>
      </p:sp>
      <p:sp>
        <p:nvSpPr>
          <p:cNvPr id="4" name="Нижний колонтитул 3">
            <a:extLst>
              <a:ext uri="{FF2B5EF4-FFF2-40B4-BE49-F238E27FC236}">
                <a16:creationId xmlns:a16="http://schemas.microsoft.com/office/drawing/2014/main" id="{EB7C6DF1-CE2A-4B39-936B-766A269D0193}"/>
              </a:ext>
            </a:extLst>
          </p:cNvPr>
          <p:cNvSpPr>
            <a:spLocks noGrp="1"/>
          </p:cNvSpPr>
          <p:nvPr>
            <p:ph type="ftr" sz="quarter" idx="11"/>
          </p:nvPr>
        </p:nvSpPr>
        <p:spPr/>
        <p:txBody>
          <a:bodyPr/>
          <a:lstStyle/>
          <a:p>
            <a:r>
              <a:rPr lang="en-US"/>
              <a:t>CODA BSc 2024 Boris Mirkin</a:t>
            </a:r>
            <a:endParaRPr lang="ru-RU"/>
          </a:p>
        </p:txBody>
      </p:sp>
      <p:sp>
        <p:nvSpPr>
          <p:cNvPr id="5" name="Номер слайда 4">
            <a:extLst>
              <a:ext uri="{FF2B5EF4-FFF2-40B4-BE49-F238E27FC236}">
                <a16:creationId xmlns:a16="http://schemas.microsoft.com/office/drawing/2014/main" id="{1E55DD8C-B46C-4D27-9CDA-DEC247333045}"/>
              </a:ext>
            </a:extLst>
          </p:cNvPr>
          <p:cNvSpPr>
            <a:spLocks noGrp="1"/>
          </p:cNvSpPr>
          <p:nvPr>
            <p:ph type="sldNum" sz="quarter" idx="12"/>
          </p:nvPr>
        </p:nvSpPr>
        <p:spPr/>
        <p:txBody>
          <a:bodyPr/>
          <a:lstStyle/>
          <a:p>
            <a:fld id="{DBB9C88E-D4C8-48E3-897A-F48C54F7B8B8}" type="slidenum">
              <a:rPr lang="ru-RU" smtClean="0"/>
              <a:t>42</a:t>
            </a:fld>
            <a:endParaRPr lang="ru-RU"/>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8944AD9C-9427-42E2-9B42-38BBFF9BCDE4}"/>
                  </a:ext>
                </a:extLst>
              </p:cNvPr>
              <p:cNvSpPr>
                <a:spLocks noGrp="1"/>
              </p:cNvSpPr>
              <p:nvPr>
                <p:ph idx="1"/>
              </p:nvPr>
            </p:nvSpPr>
            <p:spPr>
              <a:xfrm>
                <a:off x="3552114" y="1381878"/>
                <a:ext cx="5560016" cy="4800600"/>
              </a:xfrm>
            </p:spPr>
            <p:txBody>
              <a:bodyPr/>
              <a:lstStyle/>
              <a:p>
                <a:r>
                  <a:rPr lang="en-US" sz="3600" dirty="0"/>
                  <a:t>f(x)=exp(</a:t>
                </a:r>
                <a14:m>
                  <m:oMath xmlns:m="http://schemas.openxmlformats.org/officeDocument/2006/math">
                    <m:f>
                      <m:fPr>
                        <m:ctrlPr>
                          <a:rPr lang="ru-RU" sz="3600" i="1" smtClean="0">
                            <a:latin typeface="Cambria Math" panose="02040503050406030204" pitchFamily="18" charset="0"/>
                          </a:rPr>
                        </m:ctrlPr>
                      </m:fPr>
                      <m:num>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m:t>
                            </m:r>
                            <m:r>
                              <a:rPr lang="en-US" sz="3600" b="0" i="1" smtClean="0">
                                <a:latin typeface="Cambria Math" panose="02040503050406030204" pitchFamily="18" charset="0"/>
                              </a:rPr>
                              <m:t>𝑥</m:t>
                            </m:r>
                            <m:r>
                              <a:rPr lang="en-US" sz="3600" b="0" i="1" smtClean="0">
                                <a:latin typeface="Cambria Math" panose="02040503050406030204" pitchFamily="18" charset="0"/>
                              </a:rPr>
                              <m:t>−</m:t>
                            </m:r>
                            <m:r>
                              <m:rPr>
                                <m:nor/>
                              </m:rPr>
                              <a:rPr lang="en-US" sz="3600" dirty="0">
                                <a:sym typeface="Symbol" panose="05050102010706020507" pitchFamily="18" charset="2"/>
                              </a:rPr>
                              <m:t></m:t>
                            </m:r>
                            <m:r>
                              <a:rPr lang="en-US" sz="3600" b="0" i="1" smtClean="0">
                                <a:latin typeface="Cambria Math" panose="02040503050406030204" pitchFamily="18" charset="0"/>
                              </a:rPr>
                              <m:t>)</m:t>
                            </m:r>
                          </m:e>
                          <m:sup>
                            <m:r>
                              <a:rPr lang="en-US" sz="3600" b="0" i="1" smtClean="0">
                                <a:latin typeface="Cambria Math" panose="02040503050406030204" pitchFamily="18" charset="0"/>
                              </a:rPr>
                              <m:t>2</m:t>
                            </m:r>
                          </m:sup>
                        </m:sSup>
                      </m:num>
                      <m:den>
                        <m:r>
                          <a:rPr lang="en-US" sz="3600" b="0" i="1" smtClean="0">
                            <a:latin typeface="Cambria Math" panose="02040503050406030204" pitchFamily="18" charset="0"/>
                          </a:rPr>
                          <m:t>2</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ea typeface="Cambria Math" panose="02040503050406030204" pitchFamily="18" charset="0"/>
                              </a:rPr>
                              <m:t>𝜎</m:t>
                            </m:r>
                          </m:e>
                          <m:sup>
                            <m:r>
                              <a:rPr lang="en-US" sz="3600" b="0" i="1" smtClean="0">
                                <a:latin typeface="Cambria Math" panose="02040503050406030204" pitchFamily="18" charset="0"/>
                              </a:rPr>
                              <m:t>2</m:t>
                            </m:r>
                          </m:sup>
                        </m:sSup>
                      </m:den>
                    </m:f>
                    <m:r>
                      <a:rPr lang="en-US" sz="3600" b="0" i="1" smtClean="0">
                        <a:latin typeface="Cambria Math" panose="02040503050406030204" pitchFamily="18" charset="0"/>
                      </a:rPr>
                      <m:t>)/</m:t>
                    </m:r>
                    <m:rad>
                      <m:radPr>
                        <m:degHide m:val="on"/>
                        <m:ctrlPr>
                          <a:rPr lang="en-US" sz="3600" b="0" i="1" smtClean="0">
                            <a:latin typeface="Cambria Math" panose="02040503050406030204" pitchFamily="18" charset="0"/>
                          </a:rPr>
                        </m:ctrlPr>
                      </m:radPr>
                      <m:deg/>
                      <m:e>
                        <m:r>
                          <a:rPr lang="en-US" sz="3600" b="0" i="1" smtClean="0">
                            <a:latin typeface="Cambria Math" panose="02040503050406030204" pitchFamily="18" charset="0"/>
                          </a:rPr>
                          <m:t>2</m:t>
                        </m:r>
                        <m:r>
                          <a:rPr lang="en-US" sz="3600" b="0" i="1" smtClean="0">
                            <a:latin typeface="Cambria Math" panose="02040503050406030204" pitchFamily="18" charset="0"/>
                            <a:ea typeface="Cambria Math" panose="02040503050406030204" pitchFamily="18" charset="0"/>
                          </a:rPr>
                          <m:t>𝜋</m:t>
                        </m:r>
                        <m:sSup>
                          <m:sSupPr>
                            <m:ctrlPr>
                              <a:rPr lang="en-US" sz="3600" b="0" i="1" smtClean="0">
                                <a:latin typeface="Cambria Math" panose="02040503050406030204" pitchFamily="18" charset="0"/>
                                <a:ea typeface="Cambria Math" panose="02040503050406030204" pitchFamily="18" charset="0"/>
                              </a:rPr>
                            </m:ctrlPr>
                          </m:sSupPr>
                          <m:e>
                            <m:r>
                              <a:rPr lang="en-US" sz="3600" b="0" i="1" smtClean="0">
                                <a:latin typeface="Cambria Math" panose="02040503050406030204" pitchFamily="18" charset="0"/>
                                <a:ea typeface="Cambria Math" panose="02040503050406030204" pitchFamily="18" charset="0"/>
                              </a:rPr>
                              <m:t>𝜎</m:t>
                            </m:r>
                          </m:e>
                          <m:sup>
                            <m:r>
                              <a:rPr lang="en-US" sz="3600" b="0" i="1" smtClean="0">
                                <a:latin typeface="Cambria Math" panose="02040503050406030204" pitchFamily="18" charset="0"/>
                                <a:ea typeface="Cambria Math" panose="02040503050406030204" pitchFamily="18" charset="0"/>
                              </a:rPr>
                              <m:t>2</m:t>
                            </m:r>
                          </m:sup>
                        </m:sSup>
                      </m:e>
                    </m:rad>
                  </m:oMath>
                </a14:m>
                <a:endParaRPr lang="en-US" sz="3600" dirty="0"/>
              </a:p>
              <a:p>
                <a:r>
                  <a:rPr lang="en-US" dirty="0">
                    <a:sym typeface="Symbol" panose="05050102010706020507" pitchFamily="18" charset="2"/>
                  </a:rPr>
                  <a:t></a:t>
                </a:r>
                <a:r>
                  <a:rPr lang="en-US" dirty="0"/>
                  <a:t> is </a:t>
                </a:r>
                <a:r>
                  <a:rPr lang="en-US" b="1" dirty="0"/>
                  <a:t>mean</a:t>
                </a:r>
              </a:p>
              <a:p>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oMath>
                </a14:m>
                <a:r>
                  <a:rPr lang="en-US" dirty="0"/>
                  <a:t> is </a:t>
                </a:r>
                <a:r>
                  <a:rPr lang="en-US" b="1" dirty="0"/>
                  <a:t>variance</a:t>
                </a:r>
              </a:p>
              <a:p>
                <a:endParaRPr lang="ru-RU" dirty="0"/>
              </a:p>
            </p:txBody>
          </p:sp>
        </mc:Choice>
        <mc:Fallback xmlns="">
          <p:sp>
            <p:nvSpPr>
              <p:cNvPr id="3" name="Объект 2">
                <a:extLst>
                  <a:ext uri="{FF2B5EF4-FFF2-40B4-BE49-F238E27FC236}">
                    <a16:creationId xmlns:a16="http://schemas.microsoft.com/office/drawing/2014/main" id="{8944AD9C-9427-42E2-9B42-38BBFF9BCDE4}"/>
                  </a:ext>
                </a:extLst>
              </p:cNvPr>
              <p:cNvSpPr>
                <a:spLocks noGrp="1" noRot="1" noChangeAspect="1" noMove="1" noResize="1" noEditPoints="1" noAdjustHandles="1" noChangeArrowheads="1" noChangeShapeType="1" noTextEdit="1"/>
              </p:cNvSpPr>
              <p:nvPr>
                <p:ph idx="1"/>
              </p:nvPr>
            </p:nvSpPr>
            <p:spPr>
              <a:xfrm>
                <a:off x="3552114" y="1381878"/>
                <a:ext cx="5560016" cy="4800600"/>
              </a:xfrm>
              <a:blipFill>
                <a:blip r:embed="rId2"/>
                <a:stretch>
                  <a:fillRect l="-439"/>
                </a:stretch>
              </a:blipFill>
            </p:spPr>
            <p:txBody>
              <a:bodyPr/>
              <a:lstStyle/>
              <a:p>
                <a:r>
                  <a:rPr lang="ru-RU">
                    <a:noFill/>
                  </a:rPr>
                  <a:t> </a:t>
                </a:r>
              </a:p>
            </p:txBody>
          </p:sp>
        </mc:Fallback>
      </mc:AlternateContent>
      <p:pic>
        <p:nvPicPr>
          <p:cNvPr id="8194" name="Picture 2" descr="ÐÐ°ÑÑÐ¸Ð½ÐºÐ¸ Ð¿Ð¾ Ð·Ð°Ð¿ÑÐ¾ÑÑ gaussian at mean and sigma">
            <a:extLst>
              <a:ext uri="{FF2B5EF4-FFF2-40B4-BE49-F238E27FC236}">
                <a16:creationId xmlns:a16="http://schemas.microsoft.com/office/drawing/2014/main" id="{624DF6D3-F4F7-4F7E-8B78-EEB7439B507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348880"/>
            <a:ext cx="6095382" cy="4318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7874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95D99A-FEE5-45C7-871A-612393FDF8D4}"/>
              </a:ext>
            </a:extLst>
          </p:cNvPr>
          <p:cNvSpPr>
            <a:spLocks noGrp="1"/>
          </p:cNvSpPr>
          <p:nvPr>
            <p:ph type="title"/>
          </p:nvPr>
        </p:nvSpPr>
        <p:spPr>
          <a:xfrm>
            <a:off x="-112147" y="76200"/>
            <a:ext cx="9042208" cy="634082"/>
          </a:xfrm>
        </p:spPr>
        <p:txBody>
          <a:bodyPr>
            <a:normAutofit fontScale="90000"/>
          </a:bodyPr>
          <a:lstStyle/>
          <a:p>
            <a:br>
              <a:rPr lang="en-US" dirty="0"/>
            </a:br>
            <a:r>
              <a:rPr lang="en-US" dirty="0"/>
              <a:t>B) General Gaussian N(</a:t>
            </a:r>
            <a:r>
              <a:rPr lang="en-US" dirty="0">
                <a:sym typeface="Symbol" panose="05050102010706020507" pitchFamily="18" charset="2"/>
              </a:rPr>
              <a:t></a:t>
            </a:r>
            <a:r>
              <a:rPr lang="en-US" dirty="0"/>
              <a:t>,</a:t>
            </a:r>
            <a:r>
              <a:rPr lang="en-US" dirty="0">
                <a:sym typeface="Symbol" panose="05050102010706020507" pitchFamily="18" charset="2"/>
              </a:rPr>
              <a:t></a:t>
            </a:r>
            <a:r>
              <a:rPr lang="en-US" dirty="0"/>
              <a:t>)</a:t>
            </a:r>
            <a:br>
              <a:rPr lang="en-US" dirty="0"/>
            </a:br>
            <a:r>
              <a:rPr lang="en-US" dirty="0"/>
              <a:t>   </a:t>
            </a:r>
            <a:endParaRPr lang="ru-RU" dirty="0"/>
          </a:p>
        </p:txBody>
      </p:sp>
      <p:sp>
        <p:nvSpPr>
          <p:cNvPr id="4" name="Нижний колонтитул 3">
            <a:extLst>
              <a:ext uri="{FF2B5EF4-FFF2-40B4-BE49-F238E27FC236}">
                <a16:creationId xmlns:a16="http://schemas.microsoft.com/office/drawing/2014/main" id="{EB7C6DF1-CE2A-4B39-936B-766A269D0193}"/>
              </a:ext>
            </a:extLst>
          </p:cNvPr>
          <p:cNvSpPr>
            <a:spLocks noGrp="1"/>
          </p:cNvSpPr>
          <p:nvPr>
            <p:ph type="ftr" sz="quarter" idx="11"/>
          </p:nvPr>
        </p:nvSpPr>
        <p:spPr/>
        <p:txBody>
          <a:bodyPr/>
          <a:lstStyle/>
          <a:p>
            <a:r>
              <a:rPr lang="en-US"/>
              <a:t>CODA BSc 2024 Boris Mirkin</a:t>
            </a:r>
            <a:endParaRPr lang="ru-RU"/>
          </a:p>
        </p:txBody>
      </p:sp>
      <p:sp>
        <p:nvSpPr>
          <p:cNvPr id="5" name="Номер слайда 4">
            <a:extLst>
              <a:ext uri="{FF2B5EF4-FFF2-40B4-BE49-F238E27FC236}">
                <a16:creationId xmlns:a16="http://schemas.microsoft.com/office/drawing/2014/main" id="{1E55DD8C-B46C-4D27-9CDA-DEC247333045}"/>
              </a:ext>
            </a:extLst>
          </p:cNvPr>
          <p:cNvSpPr>
            <a:spLocks noGrp="1"/>
          </p:cNvSpPr>
          <p:nvPr>
            <p:ph type="sldNum" sz="quarter" idx="12"/>
          </p:nvPr>
        </p:nvSpPr>
        <p:spPr/>
        <p:txBody>
          <a:bodyPr/>
          <a:lstStyle/>
          <a:p>
            <a:fld id="{DBB9C88E-D4C8-48E3-897A-F48C54F7B8B8}" type="slidenum">
              <a:rPr lang="ru-RU" smtClean="0"/>
              <a:t>43</a:t>
            </a:fld>
            <a:endParaRPr lang="ru-RU"/>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8944AD9C-9427-42E2-9B42-38BBFF9BCDE4}"/>
                  </a:ext>
                </a:extLst>
              </p:cNvPr>
              <p:cNvSpPr>
                <a:spLocks noGrp="1"/>
              </p:cNvSpPr>
              <p:nvPr>
                <p:ph idx="1"/>
              </p:nvPr>
            </p:nvSpPr>
            <p:spPr>
              <a:xfrm>
                <a:off x="2643376" y="710282"/>
                <a:ext cx="6286685" cy="2358678"/>
              </a:xfrm>
            </p:spPr>
            <p:txBody>
              <a:bodyPr/>
              <a:lstStyle/>
              <a:p>
                <a:r>
                  <a:rPr lang="en-US" sz="3600" dirty="0"/>
                  <a:t>Bell curve (symmetric over </a:t>
                </a:r>
                <a:r>
                  <a:rPr lang="en-US" dirty="0">
                    <a:sym typeface="Symbol" panose="05050102010706020507" pitchFamily="18" charset="2"/>
                  </a:rPr>
                  <a:t>)</a:t>
                </a:r>
                <a:endParaRPr lang="en-US" dirty="0"/>
              </a:p>
              <a:p>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ea typeface="Cambria Math" panose="02040503050406030204" pitchFamily="18" charset="0"/>
                          </a:rPr>
                          <m:t>2</m:t>
                        </m:r>
                      </m:sup>
                    </m:sSup>
                  </m:oMath>
                </a14:m>
                <a:r>
                  <a:rPr lang="en-US" dirty="0"/>
                  <a:t> is variance, </a:t>
                </a:r>
                <a14:m>
                  <m:oMath xmlns:m="http://schemas.openxmlformats.org/officeDocument/2006/math">
                    <m:r>
                      <a:rPr lang="en-US" i="1">
                        <a:latin typeface="Cambria Math" panose="02040503050406030204" pitchFamily="18" charset="0"/>
                        <a:ea typeface="Cambria Math" panose="02040503050406030204" pitchFamily="18" charset="0"/>
                      </a:rPr>
                      <m:t>𝜎</m:t>
                    </m:r>
                  </m:oMath>
                </a14:m>
                <a:r>
                  <a:rPr lang="en-US" dirty="0"/>
                  <a:t> is standard deviation (same scale)</a:t>
                </a:r>
              </a:p>
              <a:p>
                <a:r>
                  <a:rPr lang="en-US" dirty="0"/>
                  <a:t>2</a:t>
                </a:r>
                <a14:m>
                  <m:oMath xmlns:m="http://schemas.openxmlformats.org/officeDocument/2006/math">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 </m:t>
                    </m:r>
                  </m:oMath>
                </a14:m>
                <a:r>
                  <a:rPr lang="en-US" dirty="0"/>
                  <a:t>rule, 3</a:t>
                </a:r>
                <a14:m>
                  <m:oMath xmlns:m="http://schemas.openxmlformats.org/officeDocument/2006/math">
                    <m:r>
                      <a:rPr lang="en-US" i="1">
                        <a:latin typeface="Cambria Math" panose="02040503050406030204" pitchFamily="18" charset="0"/>
                        <a:ea typeface="Cambria Math" panose="02040503050406030204" pitchFamily="18" charset="0"/>
                      </a:rPr>
                      <m:t>𝜎</m:t>
                    </m:r>
                  </m:oMath>
                </a14:m>
                <a:r>
                  <a:rPr lang="en-US" dirty="0"/>
                  <a:t> rule</a:t>
                </a:r>
              </a:p>
              <a:p>
                <a:endParaRPr lang="ru-RU" dirty="0"/>
              </a:p>
            </p:txBody>
          </p:sp>
        </mc:Choice>
        <mc:Fallback xmlns="">
          <p:sp>
            <p:nvSpPr>
              <p:cNvPr id="3" name="Объект 2">
                <a:extLst>
                  <a:ext uri="{FF2B5EF4-FFF2-40B4-BE49-F238E27FC236}">
                    <a16:creationId xmlns:a16="http://schemas.microsoft.com/office/drawing/2014/main" id="{8944AD9C-9427-42E2-9B42-38BBFF9BCDE4}"/>
                  </a:ext>
                </a:extLst>
              </p:cNvPr>
              <p:cNvSpPr>
                <a:spLocks noGrp="1" noRot="1" noChangeAspect="1" noMove="1" noResize="1" noEditPoints="1" noAdjustHandles="1" noChangeArrowheads="1" noChangeShapeType="1" noTextEdit="1"/>
              </p:cNvSpPr>
              <p:nvPr>
                <p:ph idx="1"/>
              </p:nvPr>
            </p:nvSpPr>
            <p:spPr>
              <a:xfrm>
                <a:off x="2643376" y="710282"/>
                <a:ext cx="6286685" cy="2358678"/>
              </a:xfrm>
              <a:blipFill>
                <a:blip r:embed="rId2"/>
                <a:stretch>
                  <a:fillRect l="-388" t="-4145" b="-4404"/>
                </a:stretch>
              </a:blipFill>
            </p:spPr>
            <p:txBody>
              <a:bodyPr/>
              <a:lstStyle/>
              <a:p>
                <a:r>
                  <a:rPr lang="ru-RU">
                    <a:noFill/>
                  </a:rPr>
                  <a:t> </a:t>
                </a:r>
              </a:p>
            </p:txBody>
          </p:sp>
        </mc:Fallback>
      </mc:AlternateContent>
      <p:pic>
        <p:nvPicPr>
          <p:cNvPr id="8194" name="Picture 2" descr="ÐÐ°ÑÑÐ¸Ð½ÐºÐ¸ Ð¿Ð¾ Ð·Ð°Ð¿ÑÐ¾ÑÑ gaussian at mean and sigma">
            <a:extLst>
              <a:ext uri="{FF2B5EF4-FFF2-40B4-BE49-F238E27FC236}">
                <a16:creationId xmlns:a16="http://schemas.microsoft.com/office/drawing/2014/main" id="{624DF6D3-F4F7-4F7E-8B78-EEB7439B507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80928"/>
            <a:ext cx="5485581" cy="3886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3235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95D99A-FEE5-45C7-871A-612393FDF8D4}"/>
              </a:ext>
            </a:extLst>
          </p:cNvPr>
          <p:cNvSpPr>
            <a:spLocks noGrp="1"/>
          </p:cNvSpPr>
          <p:nvPr>
            <p:ph type="title"/>
          </p:nvPr>
        </p:nvSpPr>
        <p:spPr>
          <a:xfrm>
            <a:off x="-112147" y="76200"/>
            <a:ext cx="9042208" cy="634082"/>
          </a:xfrm>
        </p:spPr>
        <p:txBody>
          <a:bodyPr>
            <a:normAutofit fontScale="90000"/>
          </a:bodyPr>
          <a:lstStyle/>
          <a:p>
            <a:br>
              <a:rPr lang="en-US" dirty="0"/>
            </a:br>
            <a:r>
              <a:rPr lang="en-US" dirty="0"/>
              <a:t>B) General Gaussian N(</a:t>
            </a:r>
            <a:r>
              <a:rPr lang="en-US" dirty="0">
                <a:sym typeface="Symbol" panose="05050102010706020507" pitchFamily="18" charset="2"/>
              </a:rPr>
              <a:t></a:t>
            </a:r>
            <a:r>
              <a:rPr lang="en-US" dirty="0"/>
              <a:t>,</a:t>
            </a:r>
            <a:r>
              <a:rPr lang="en-US" dirty="0">
                <a:sym typeface="Symbol" panose="05050102010706020507" pitchFamily="18" charset="2"/>
              </a:rPr>
              <a:t></a:t>
            </a:r>
            <a:r>
              <a:rPr lang="en-US" dirty="0"/>
              <a:t>)</a:t>
            </a:r>
            <a:br>
              <a:rPr lang="en-US" dirty="0"/>
            </a:br>
            <a:r>
              <a:rPr lang="en-US" dirty="0"/>
              <a:t>   </a:t>
            </a:r>
            <a:endParaRPr lang="ru-RU" dirty="0"/>
          </a:p>
        </p:txBody>
      </p:sp>
      <p:sp>
        <p:nvSpPr>
          <p:cNvPr id="4" name="Нижний колонтитул 3">
            <a:extLst>
              <a:ext uri="{FF2B5EF4-FFF2-40B4-BE49-F238E27FC236}">
                <a16:creationId xmlns:a16="http://schemas.microsoft.com/office/drawing/2014/main" id="{EB7C6DF1-CE2A-4B39-936B-766A269D0193}"/>
              </a:ext>
            </a:extLst>
          </p:cNvPr>
          <p:cNvSpPr>
            <a:spLocks noGrp="1"/>
          </p:cNvSpPr>
          <p:nvPr>
            <p:ph type="ftr" sz="quarter" idx="11"/>
          </p:nvPr>
        </p:nvSpPr>
        <p:spPr/>
        <p:txBody>
          <a:bodyPr/>
          <a:lstStyle/>
          <a:p>
            <a:r>
              <a:rPr lang="en-US"/>
              <a:t>CODA BSc 2024 Boris Mirkin</a:t>
            </a:r>
            <a:endParaRPr lang="ru-RU"/>
          </a:p>
        </p:txBody>
      </p:sp>
      <p:sp>
        <p:nvSpPr>
          <p:cNvPr id="5" name="Номер слайда 4">
            <a:extLst>
              <a:ext uri="{FF2B5EF4-FFF2-40B4-BE49-F238E27FC236}">
                <a16:creationId xmlns:a16="http://schemas.microsoft.com/office/drawing/2014/main" id="{1E55DD8C-B46C-4D27-9CDA-DEC247333045}"/>
              </a:ext>
            </a:extLst>
          </p:cNvPr>
          <p:cNvSpPr>
            <a:spLocks noGrp="1"/>
          </p:cNvSpPr>
          <p:nvPr>
            <p:ph type="sldNum" sz="quarter" idx="12"/>
          </p:nvPr>
        </p:nvSpPr>
        <p:spPr/>
        <p:txBody>
          <a:bodyPr/>
          <a:lstStyle/>
          <a:p>
            <a:fld id="{DBB9C88E-D4C8-48E3-897A-F48C54F7B8B8}" type="slidenum">
              <a:rPr lang="ru-RU" smtClean="0"/>
              <a:t>44</a:t>
            </a:fld>
            <a:endParaRPr lang="ru-RU"/>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8944AD9C-9427-42E2-9B42-38BBFF9BCDE4}"/>
                  </a:ext>
                </a:extLst>
              </p:cNvPr>
              <p:cNvSpPr>
                <a:spLocks noGrp="1"/>
              </p:cNvSpPr>
              <p:nvPr>
                <p:ph idx="1"/>
              </p:nvPr>
            </p:nvSpPr>
            <p:spPr>
              <a:xfrm>
                <a:off x="2643376" y="710282"/>
                <a:ext cx="6286685" cy="2358678"/>
              </a:xfrm>
            </p:spPr>
            <p:txBody>
              <a:bodyPr/>
              <a:lstStyle/>
              <a:p>
                <a:r>
                  <a:rPr lang="en-US" sz="3600" dirty="0"/>
                  <a:t>Bell curve (symmetric over </a:t>
                </a:r>
                <a:r>
                  <a:rPr lang="en-US" dirty="0">
                    <a:sym typeface="Symbol" panose="05050102010706020507" pitchFamily="18" charset="2"/>
                  </a:rPr>
                  <a:t>)</a:t>
                </a:r>
                <a:endParaRPr lang="en-US" dirty="0"/>
              </a:p>
              <a:p>
                <a:r>
                  <a:rPr lang="en-US" dirty="0"/>
                  <a:t>Central interval to account for 0.95=95% of the area:</a:t>
                </a:r>
              </a:p>
              <a:p>
                <a:r>
                  <a:rPr lang="en-US" dirty="0"/>
                  <a:t>[</a:t>
                </a:r>
                <a14:m>
                  <m:oMath xmlns:m="http://schemas.openxmlformats.org/officeDocument/2006/math">
                    <m:r>
                      <m:rPr>
                        <m:nor/>
                      </m:rPr>
                      <a:rPr lang="en-US" dirty="0">
                        <a:sym typeface="Symbol" panose="05050102010706020507" pitchFamily="18" charset="2"/>
                      </a:rPr>
                      <m:t></m:t>
                    </m:r>
                    <m:r>
                      <a:rPr lang="en-US" b="0" i="0" smtClean="0">
                        <a:latin typeface="Cambria Math" panose="02040503050406030204" pitchFamily="18" charset="0"/>
                        <a:ea typeface="Cambria Math" panose="02040503050406030204" pitchFamily="18" charset="0"/>
                      </a:rPr>
                      <m:t>−1.96</m:t>
                    </m:r>
                    <m:r>
                      <a:rPr lang="en-US" i="1">
                        <a:latin typeface="Cambria Math" panose="02040503050406030204" pitchFamily="18" charset="0"/>
                        <a:ea typeface="Cambria Math" panose="02040503050406030204" pitchFamily="18" charset="0"/>
                      </a:rPr>
                      <m:t>𝜎</m:t>
                    </m:r>
                  </m:oMath>
                </a14:m>
                <a:r>
                  <a:rPr lang="en-US" dirty="0"/>
                  <a:t>, </a:t>
                </a:r>
                <a:r>
                  <a:rPr lang="en-US" dirty="0">
                    <a:sym typeface="Symbol" panose="05050102010706020507" pitchFamily="18" charset="2"/>
                  </a:rPr>
                  <a:t> </a:t>
                </a:r>
                <a:r>
                  <a:rPr lang="en-US" dirty="0"/>
                  <a:t>+1</a:t>
                </a:r>
                <a14:m>
                  <m:oMath xmlns:m="http://schemas.openxmlformats.org/officeDocument/2006/math">
                    <m:r>
                      <a:rPr lang="en-US" b="0" i="0" smtClean="0">
                        <a:latin typeface="Cambria Math" panose="02040503050406030204" pitchFamily="18" charset="0"/>
                        <a:ea typeface="Cambria Math" panose="02040503050406030204" pitchFamily="18" charset="0"/>
                      </a:rPr>
                      <m:t>.96</m:t>
                    </m:r>
                    <m:r>
                      <a:rPr lang="en-US" i="1">
                        <a:latin typeface="Cambria Math" panose="02040503050406030204" pitchFamily="18" charset="0"/>
                        <a:ea typeface="Cambria Math" panose="02040503050406030204" pitchFamily="18" charset="0"/>
                      </a:rPr>
                      <m:t>𝜎</m:t>
                    </m:r>
                    <m:r>
                      <a:rPr lang="en-US" b="0" i="1" smtClean="0">
                        <a:latin typeface="Cambria Math" panose="02040503050406030204" pitchFamily="18" charset="0"/>
                        <a:ea typeface="Cambria Math" panose="02040503050406030204" pitchFamily="18" charset="0"/>
                      </a:rPr>
                      <m:t>]</m:t>
                    </m:r>
                  </m:oMath>
                </a14:m>
                <a:endParaRPr lang="en-US" dirty="0"/>
              </a:p>
              <a:p>
                <a:endParaRPr lang="ru-RU" dirty="0"/>
              </a:p>
            </p:txBody>
          </p:sp>
        </mc:Choice>
        <mc:Fallback xmlns="">
          <p:sp>
            <p:nvSpPr>
              <p:cNvPr id="3" name="Объект 2">
                <a:extLst>
                  <a:ext uri="{FF2B5EF4-FFF2-40B4-BE49-F238E27FC236}">
                    <a16:creationId xmlns:a16="http://schemas.microsoft.com/office/drawing/2014/main" id="{8944AD9C-9427-42E2-9B42-38BBFF9BCDE4}"/>
                  </a:ext>
                </a:extLst>
              </p:cNvPr>
              <p:cNvSpPr>
                <a:spLocks noGrp="1" noRot="1" noChangeAspect="1" noMove="1" noResize="1" noEditPoints="1" noAdjustHandles="1" noChangeArrowheads="1" noChangeShapeType="1" noTextEdit="1"/>
              </p:cNvSpPr>
              <p:nvPr>
                <p:ph idx="1"/>
              </p:nvPr>
            </p:nvSpPr>
            <p:spPr>
              <a:xfrm>
                <a:off x="2643376" y="710282"/>
                <a:ext cx="6286685" cy="2358678"/>
              </a:xfrm>
              <a:blipFill>
                <a:blip r:embed="rId2"/>
                <a:stretch>
                  <a:fillRect l="-388" t="-4145" b="-4404"/>
                </a:stretch>
              </a:blipFill>
            </p:spPr>
            <p:txBody>
              <a:bodyPr/>
              <a:lstStyle/>
              <a:p>
                <a:r>
                  <a:rPr lang="ru-RU">
                    <a:noFill/>
                  </a:rPr>
                  <a:t> </a:t>
                </a:r>
              </a:p>
            </p:txBody>
          </p:sp>
        </mc:Fallback>
      </mc:AlternateContent>
      <p:pic>
        <p:nvPicPr>
          <p:cNvPr id="8194" name="Picture 2" descr="ÐÐ°ÑÑÐ¸Ð½ÐºÐ¸ Ð¿Ð¾ Ð·Ð°Ð¿ÑÐ¾ÑÑ gaussian at mean and sigma">
            <a:extLst>
              <a:ext uri="{FF2B5EF4-FFF2-40B4-BE49-F238E27FC236}">
                <a16:creationId xmlns:a16="http://schemas.microsoft.com/office/drawing/2014/main" id="{624DF6D3-F4F7-4F7E-8B78-EEB7439B507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80928"/>
            <a:ext cx="5485581" cy="3886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1628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95D99A-FEE5-45C7-871A-612393FDF8D4}"/>
              </a:ext>
            </a:extLst>
          </p:cNvPr>
          <p:cNvSpPr>
            <a:spLocks noGrp="1"/>
          </p:cNvSpPr>
          <p:nvPr>
            <p:ph type="title"/>
          </p:nvPr>
        </p:nvSpPr>
        <p:spPr>
          <a:xfrm>
            <a:off x="-108520" y="274638"/>
            <a:ext cx="9042208" cy="634082"/>
          </a:xfrm>
        </p:spPr>
        <p:txBody>
          <a:bodyPr>
            <a:normAutofit fontScale="90000"/>
          </a:bodyPr>
          <a:lstStyle/>
          <a:p>
            <a:br>
              <a:rPr lang="en-US" dirty="0"/>
            </a:br>
            <a:r>
              <a:rPr lang="en-US" dirty="0"/>
              <a:t>B) Popular density functions: </a:t>
            </a:r>
            <a:r>
              <a:rPr lang="en-US" b="1" dirty="0"/>
              <a:t>power law </a:t>
            </a:r>
            <a:br>
              <a:rPr lang="en-US" dirty="0"/>
            </a:br>
            <a:r>
              <a:rPr lang="en-US" dirty="0"/>
              <a:t>                     </a:t>
            </a:r>
            <a:endParaRPr lang="ru-RU" dirty="0"/>
          </a:p>
        </p:txBody>
      </p:sp>
      <p:sp>
        <p:nvSpPr>
          <p:cNvPr id="4" name="Нижний колонтитул 3">
            <a:extLst>
              <a:ext uri="{FF2B5EF4-FFF2-40B4-BE49-F238E27FC236}">
                <a16:creationId xmlns:a16="http://schemas.microsoft.com/office/drawing/2014/main" id="{EB7C6DF1-CE2A-4B39-936B-766A269D0193}"/>
              </a:ext>
            </a:extLst>
          </p:cNvPr>
          <p:cNvSpPr>
            <a:spLocks noGrp="1"/>
          </p:cNvSpPr>
          <p:nvPr>
            <p:ph type="ftr" sz="quarter" idx="11"/>
          </p:nvPr>
        </p:nvSpPr>
        <p:spPr/>
        <p:txBody>
          <a:bodyPr/>
          <a:lstStyle/>
          <a:p>
            <a:r>
              <a:rPr lang="en-US"/>
              <a:t>CODA BSc 2024 Boris Mirkin</a:t>
            </a:r>
            <a:endParaRPr lang="ru-RU"/>
          </a:p>
        </p:txBody>
      </p:sp>
      <p:sp>
        <p:nvSpPr>
          <p:cNvPr id="5" name="Номер слайда 4">
            <a:extLst>
              <a:ext uri="{FF2B5EF4-FFF2-40B4-BE49-F238E27FC236}">
                <a16:creationId xmlns:a16="http://schemas.microsoft.com/office/drawing/2014/main" id="{1E55DD8C-B46C-4D27-9CDA-DEC247333045}"/>
              </a:ext>
            </a:extLst>
          </p:cNvPr>
          <p:cNvSpPr>
            <a:spLocks noGrp="1"/>
          </p:cNvSpPr>
          <p:nvPr>
            <p:ph type="sldNum" sz="quarter" idx="12"/>
          </p:nvPr>
        </p:nvSpPr>
        <p:spPr/>
        <p:txBody>
          <a:bodyPr/>
          <a:lstStyle/>
          <a:p>
            <a:fld id="{DBB9C88E-D4C8-48E3-897A-F48C54F7B8B8}" type="slidenum">
              <a:rPr lang="ru-RU" smtClean="0"/>
              <a:t>45</a:t>
            </a:fld>
            <a:endParaRPr lang="ru-RU"/>
          </a:p>
        </p:txBody>
      </p:sp>
      <p:sp>
        <p:nvSpPr>
          <p:cNvPr id="3" name="Объект 2">
            <a:extLst>
              <a:ext uri="{FF2B5EF4-FFF2-40B4-BE49-F238E27FC236}">
                <a16:creationId xmlns:a16="http://schemas.microsoft.com/office/drawing/2014/main" id="{8944AD9C-9427-42E2-9B42-38BBFF9BCDE4}"/>
              </a:ext>
            </a:extLst>
          </p:cNvPr>
          <p:cNvSpPr>
            <a:spLocks noGrp="1"/>
          </p:cNvSpPr>
          <p:nvPr>
            <p:ph idx="1"/>
          </p:nvPr>
        </p:nvSpPr>
        <p:spPr>
          <a:xfrm>
            <a:off x="3510832" y="1028700"/>
            <a:ext cx="5560016" cy="2648796"/>
          </a:xfrm>
        </p:spPr>
        <p:txBody>
          <a:bodyPr/>
          <a:lstStyle/>
          <a:p>
            <a:r>
              <a:rPr lang="en-US" dirty="0"/>
              <a:t>f(x)=cx</a:t>
            </a:r>
            <a:r>
              <a:rPr lang="en-US" baseline="30000" dirty="0">
                <a:sym typeface="Symbol" panose="05050102010706020507" pitchFamily="18" charset="2"/>
              </a:rPr>
              <a:t></a:t>
            </a:r>
            <a:endParaRPr lang="en-US" baseline="30000" dirty="0"/>
          </a:p>
          <a:p>
            <a:r>
              <a:rPr lang="ru-RU" dirty="0">
                <a:sym typeface="Symbol" panose="05050102010706020507" pitchFamily="18" charset="2"/>
              </a:rPr>
              <a:t></a:t>
            </a:r>
            <a:r>
              <a:rPr lang="en-US" dirty="0">
                <a:sym typeface="Symbol" panose="05050102010706020507" pitchFamily="18" charset="2"/>
              </a:rPr>
              <a:t> the steepness</a:t>
            </a:r>
            <a:endParaRPr lang="ru-RU" dirty="0">
              <a:sym typeface="Symbol" panose="05050102010706020507" pitchFamily="18" charset="2"/>
            </a:endParaRPr>
          </a:p>
          <a:p>
            <a:r>
              <a:rPr lang="en-US" dirty="0">
                <a:sym typeface="Symbol" panose="05050102010706020507" pitchFamily="18" charset="2"/>
              </a:rPr>
              <a:t>Scale-free (why? Can you tell?)</a:t>
            </a:r>
          </a:p>
          <a:p>
            <a:r>
              <a:rPr lang="en-US" dirty="0">
                <a:sym typeface="Symbol" panose="05050102010706020507" pitchFamily="18" charset="2"/>
              </a:rPr>
              <a:t>Mean exists at </a:t>
            </a:r>
            <a:r>
              <a:rPr lang="ru-RU" dirty="0">
                <a:sym typeface="Symbol" panose="05050102010706020507" pitchFamily="18" charset="2"/>
              </a:rPr>
              <a:t></a:t>
            </a:r>
            <a:r>
              <a:rPr lang="en-US" dirty="0">
                <a:sym typeface="Symbol" panose="05050102010706020507" pitchFamily="18" charset="2"/>
              </a:rPr>
              <a:t>&gt;2, Var, </a:t>
            </a:r>
            <a:r>
              <a:rPr lang="ru-RU" dirty="0">
                <a:sym typeface="Symbol" panose="05050102010706020507" pitchFamily="18" charset="2"/>
              </a:rPr>
              <a:t></a:t>
            </a:r>
            <a:r>
              <a:rPr lang="en-US" dirty="0">
                <a:sym typeface="Symbol" panose="05050102010706020507" pitchFamily="18" charset="2"/>
              </a:rPr>
              <a:t>&gt;3</a:t>
            </a:r>
            <a:endParaRPr lang="ru-RU" dirty="0"/>
          </a:p>
        </p:txBody>
      </p:sp>
      <p:pic>
        <p:nvPicPr>
          <p:cNvPr id="9218" name="Picture 2" descr="ÐÐ°ÑÑÐ¸Ð½ÐºÐ¸ Ð¿Ð¾ Ð·Ð°Ð¿ÑÐ¾ÑÑ power law curve">
            <a:extLst>
              <a:ext uri="{FF2B5EF4-FFF2-40B4-BE49-F238E27FC236}">
                <a16:creationId xmlns:a16="http://schemas.microsoft.com/office/drawing/2014/main" id="{8C6FCE80-512A-44FA-A77E-4295E5065A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791" y="3677496"/>
            <a:ext cx="5829378" cy="32098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D35D07A-A175-4C2B-875D-5716AEDEF451}"/>
              </a:ext>
            </a:extLst>
          </p:cNvPr>
          <p:cNvSpPr txBox="1"/>
          <p:nvPr/>
        </p:nvSpPr>
        <p:spPr>
          <a:xfrm>
            <a:off x="5776706" y="5122788"/>
            <a:ext cx="2772187" cy="1077218"/>
          </a:xfrm>
          <a:prstGeom prst="rect">
            <a:avLst/>
          </a:prstGeom>
          <a:noFill/>
        </p:spPr>
        <p:txBody>
          <a:bodyPr wrap="square" rtlCol="0">
            <a:spAutoFit/>
          </a:bodyPr>
          <a:lstStyle/>
          <a:p>
            <a:r>
              <a:rPr lang="en-US" sz="3200" dirty="0">
                <a:solidFill>
                  <a:srgbClr val="0070C0"/>
                </a:solidFill>
              </a:rPr>
              <a:t>Matthew effect (see next slide)</a:t>
            </a:r>
            <a:endParaRPr lang="ru-RU" sz="3200" dirty="0">
              <a:solidFill>
                <a:srgbClr val="0070C0"/>
              </a:solidFill>
            </a:endParaRPr>
          </a:p>
        </p:txBody>
      </p:sp>
    </p:spTree>
    <p:extLst>
      <p:ext uri="{BB962C8B-B14F-4D97-AF65-F5344CB8AC3E}">
        <p14:creationId xmlns:p14="http://schemas.microsoft.com/office/powerpoint/2010/main" val="4074040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95D99A-FEE5-45C7-871A-612393FDF8D4}"/>
              </a:ext>
            </a:extLst>
          </p:cNvPr>
          <p:cNvSpPr>
            <a:spLocks noGrp="1"/>
          </p:cNvSpPr>
          <p:nvPr>
            <p:ph type="title"/>
          </p:nvPr>
        </p:nvSpPr>
        <p:spPr>
          <a:xfrm>
            <a:off x="-108520" y="0"/>
            <a:ext cx="9042208" cy="724880"/>
          </a:xfrm>
        </p:spPr>
        <p:txBody>
          <a:bodyPr>
            <a:normAutofit fontScale="90000"/>
          </a:bodyPr>
          <a:lstStyle/>
          <a:p>
            <a:br>
              <a:rPr lang="en-US" dirty="0"/>
            </a:br>
            <a:r>
              <a:rPr lang="en-US" dirty="0"/>
              <a:t>B) Power law: Matthew effect</a:t>
            </a:r>
            <a:br>
              <a:rPr lang="en-US" dirty="0"/>
            </a:br>
            <a:r>
              <a:rPr lang="en-US" dirty="0"/>
              <a:t>                     </a:t>
            </a:r>
            <a:endParaRPr lang="ru-RU" dirty="0"/>
          </a:p>
        </p:txBody>
      </p:sp>
      <p:sp>
        <p:nvSpPr>
          <p:cNvPr id="4" name="Нижний колонтитул 3">
            <a:extLst>
              <a:ext uri="{FF2B5EF4-FFF2-40B4-BE49-F238E27FC236}">
                <a16:creationId xmlns:a16="http://schemas.microsoft.com/office/drawing/2014/main" id="{EB7C6DF1-CE2A-4B39-936B-766A269D0193}"/>
              </a:ext>
            </a:extLst>
          </p:cNvPr>
          <p:cNvSpPr>
            <a:spLocks noGrp="1"/>
          </p:cNvSpPr>
          <p:nvPr>
            <p:ph type="ftr" sz="quarter" idx="11"/>
          </p:nvPr>
        </p:nvSpPr>
        <p:spPr/>
        <p:txBody>
          <a:bodyPr/>
          <a:lstStyle/>
          <a:p>
            <a:r>
              <a:rPr lang="en-US"/>
              <a:t>CODA BSc 2024 Boris Mirkin</a:t>
            </a:r>
            <a:endParaRPr lang="ru-RU"/>
          </a:p>
        </p:txBody>
      </p:sp>
      <p:sp>
        <p:nvSpPr>
          <p:cNvPr id="5" name="Номер слайда 4">
            <a:extLst>
              <a:ext uri="{FF2B5EF4-FFF2-40B4-BE49-F238E27FC236}">
                <a16:creationId xmlns:a16="http://schemas.microsoft.com/office/drawing/2014/main" id="{1E55DD8C-B46C-4D27-9CDA-DEC247333045}"/>
              </a:ext>
            </a:extLst>
          </p:cNvPr>
          <p:cNvSpPr>
            <a:spLocks noGrp="1"/>
          </p:cNvSpPr>
          <p:nvPr>
            <p:ph type="sldNum" sz="quarter" idx="12"/>
          </p:nvPr>
        </p:nvSpPr>
        <p:spPr/>
        <p:txBody>
          <a:bodyPr/>
          <a:lstStyle/>
          <a:p>
            <a:fld id="{DBB9C88E-D4C8-48E3-897A-F48C54F7B8B8}" type="slidenum">
              <a:rPr lang="ru-RU" smtClean="0"/>
              <a:t>46</a:t>
            </a:fld>
            <a:endParaRPr lang="ru-RU"/>
          </a:p>
        </p:txBody>
      </p:sp>
      <p:sp>
        <p:nvSpPr>
          <p:cNvPr id="3" name="Объект 2">
            <a:extLst>
              <a:ext uri="{FF2B5EF4-FFF2-40B4-BE49-F238E27FC236}">
                <a16:creationId xmlns:a16="http://schemas.microsoft.com/office/drawing/2014/main" id="{8944AD9C-9427-42E2-9B42-38BBFF9BCDE4}"/>
              </a:ext>
            </a:extLst>
          </p:cNvPr>
          <p:cNvSpPr>
            <a:spLocks noGrp="1"/>
          </p:cNvSpPr>
          <p:nvPr>
            <p:ph idx="1"/>
          </p:nvPr>
        </p:nvSpPr>
        <p:spPr>
          <a:xfrm>
            <a:off x="141732" y="597504"/>
            <a:ext cx="8860536" cy="2291775"/>
          </a:xfrm>
        </p:spPr>
        <p:txBody>
          <a:bodyPr/>
          <a:lstStyle/>
          <a:p>
            <a:r>
              <a:rPr lang="en-US" b="1" dirty="0"/>
              <a:t>For unto every one that hath shall be given, and he shall have abundance: but from him that hath not shall be taken even that which he hath. </a:t>
            </a:r>
            <a:r>
              <a:rPr lang="en-US" dirty="0"/>
              <a:t>Matthew Gospel 25:29</a:t>
            </a:r>
            <a:endParaRPr lang="ru-RU" dirty="0"/>
          </a:p>
        </p:txBody>
      </p:sp>
      <p:pic>
        <p:nvPicPr>
          <p:cNvPr id="9218" name="Picture 2" descr="ÐÐ°ÑÑÐ¸Ð½ÐºÐ¸ Ð¿Ð¾ Ð·Ð°Ð¿ÑÐ¾ÑÑ power law curve">
            <a:extLst>
              <a:ext uri="{FF2B5EF4-FFF2-40B4-BE49-F238E27FC236}">
                <a16:creationId xmlns:a16="http://schemas.microsoft.com/office/drawing/2014/main" id="{8C6FCE80-512A-44FA-A77E-4295E5065A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 y="2671769"/>
            <a:ext cx="7338275" cy="404069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BCA605A-5C12-40DB-ABB0-5DD843F2B7DF}"/>
              </a:ext>
            </a:extLst>
          </p:cNvPr>
          <p:cNvSpPr txBox="1"/>
          <p:nvPr/>
        </p:nvSpPr>
        <p:spPr>
          <a:xfrm>
            <a:off x="5149396" y="3106789"/>
            <a:ext cx="3461204" cy="2062103"/>
          </a:xfrm>
          <a:prstGeom prst="rect">
            <a:avLst/>
          </a:prstGeom>
          <a:noFill/>
        </p:spPr>
        <p:txBody>
          <a:bodyPr wrap="none" rtlCol="0">
            <a:spAutoFit/>
          </a:bodyPr>
          <a:lstStyle/>
          <a:p>
            <a:r>
              <a:rPr lang="en-US" sz="3200" dirty="0"/>
              <a:t>Examples:</a:t>
            </a:r>
          </a:p>
          <a:p>
            <a:r>
              <a:rPr lang="en-US" sz="3200" dirty="0">
                <a:solidFill>
                  <a:srgbClr val="0070C0"/>
                </a:solidFill>
              </a:rPr>
              <a:t>Wealth</a:t>
            </a:r>
          </a:p>
          <a:p>
            <a:r>
              <a:rPr lang="en-US" sz="3200" dirty="0">
                <a:solidFill>
                  <a:srgbClr val="0070C0"/>
                </a:solidFill>
              </a:rPr>
              <a:t>Quotations</a:t>
            </a:r>
          </a:p>
          <a:p>
            <a:r>
              <a:rPr lang="en-US" sz="3200" dirty="0">
                <a:solidFill>
                  <a:srgbClr val="0070C0"/>
                </a:solidFill>
              </a:rPr>
              <a:t>Web site popularity</a:t>
            </a:r>
            <a:endParaRPr lang="ru-RU" sz="3200" dirty="0">
              <a:solidFill>
                <a:srgbClr val="0070C0"/>
              </a:solidFill>
            </a:endParaRPr>
          </a:p>
        </p:txBody>
      </p:sp>
    </p:spTree>
    <p:extLst>
      <p:ext uri="{BB962C8B-B14F-4D97-AF65-F5344CB8AC3E}">
        <p14:creationId xmlns:p14="http://schemas.microsoft.com/office/powerpoint/2010/main" val="35399895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95D99A-FEE5-45C7-871A-612393FDF8D4}"/>
              </a:ext>
            </a:extLst>
          </p:cNvPr>
          <p:cNvSpPr>
            <a:spLocks noGrp="1"/>
          </p:cNvSpPr>
          <p:nvPr>
            <p:ph type="title"/>
          </p:nvPr>
        </p:nvSpPr>
        <p:spPr>
          <a:xfrm>
            <a:off x="-108520" y="0"/>
            <a:ext cx="9042208" cy="724880"/>
          </a:xfrm>
        </p:spPr>
        <p:txBody>
          <a:bodyPr>
            <a:normAutofit fontScale="90000"/>
          </a:bodyPr>
          <a:lstStyle/>
          <a:p>
            <a:br>
              <a:rPr lang="en-US" dirty="0"/>
            </a:br>
            <a:r>
              <a:rPr lang="en-US" dirty="0"/>
              <a:t>B) </a:t>
            </a:r>
            <a:r>
              <a:rPr lang="ru-RU" dirty="0"/>
              <a:t>Степенной закон</a:t>
            </a:r>
            <a:r>
              <a:rPr lang="en-US" dirty="0"/>
              <a:t>: </a:t>
            </a:r>
            <a:r>
              <a:rPr lang="ru-RU" dirty="0"/>
              <a:t>Эффект Матфея</a:t>
            </a:r>
            <a:br>
              <a:rPr lang="en-US" dirty="0"/>
            </a:br>
            <a:r>
              <a:rPr lang="en-US" dirty="0"/>
              <a:t>                     </a:t>
            </a:r>
            <a:endParaRPr lang="ru-RU" dirty="0"/>
          </a:p>
        </p:txBody>
      </p:sp>
      <p:sp>
        <p:nvSpPr>
          <p:cNvPr id="4" name="Нижний колонтитул 3">
            <a:extLst>
              <a:ext uri="{FF2B5EF4-FFF2-40B4-BE49-F238E27FC236}">
                <a16:creationId xmlns:a16="http://schemas.microsoft.com/office/drawing/2014/main" id="{EB7C6DF1-CE2A-4B39-936B-766A269D0193}"/>
              </a:ext>
            </a:extLst>
          </p:cNvPr>
          <p:cNvSpPr>
            <a:spLocks noGrp="1"/>
          </p:cNvSpPr>
          <p:nvPr>
            <p:ph type="ftr" sz="quarter" idx="11"/>
          </p:nvPr>
        </p:nvSpPr>
        <p:spPr/>
        <p:txBody>
          <a:bodyPr/>
          <a:lstStyle/>
          <a:p>
            <a:r>
              <a:rPr lang="en-US"/>
              <a:t>CODA BSc 2024 Boris Mirkin</a:t>
            </a:r>
            <a:endParaRPr lang="ru-RU"/>
          </a:p>
        </p:txBody>
      </p:sp>
      <p:sp>
        <p:nvSpPr>
          <p:cNvPr id="5" name="Номер слайда 4">
            <a:extLst>
              <a:ext uri="{FF2B5EF4-FFF2-40B4-BE49-F238E27FC236}">
                <a16:creationId xmlns:a16="http://schemas.microsoft.com/office/drawing/2014/main" id="{1E55DD8C-B46C-4D27-9CDA-DEC247333045}"/>
              </a:ext>
            </a:extLst>
          </p:cNvPr>
          <p:cNvSpPr>
            <a:spLocks noGrp="1"/>
          </p:cNvSpPr>
          <p:nvPr>
            <p:ph type="sldNum" sz="quarter" idx="12"/>
          </p:nvPr>
        </p:nvSpPr>
        <p:spPr/>
        <p:txBody>
          <a:bodyPr/>
          <a:lstStyle/>
          <a:p>
            <a:fld id="{DBB9C88E-D4C8-48E3-897A-F48C54F7B8B8}" type="slidenum">
              <a:rPr lang="ru-RU" smtClean="0"/>
              <a:t>47</a:t>
            </a:fld>
            <a:endParaRPr lang="ru-RU"/>
          </a:p>
        </p:txBody>
      </p:sp>
      <p:sp>
        <p:nvSpPr>
          <p:cNvPr id="3" name="Объект 2">
            <a:extLst>
              <a:ext uri="{FF2B5EF4-FFF2-40B4-BE49-F238E27FC236}">
                <a16:creationId xmlns:a16="http://schemas.microsoft.com/office/drawing/2014/main" id="{8944AD9C-9427-42E2-9B42-38BBFF9BCDE4}"/>
              </a:ext>
            </a:extLst>
          </p:cNvPr>
          <p:cNvSpPr>
            <a:spLocks noGrp="1"/>
          </p:cNvSpPr>
          <p:nvPr>
            <p:ph idx="1"/>
          </p:nvPr>
        </p:nvSpPr>
        <p:spPr>
          <a:xfrm>
            <a:off x="141732" y="597504"/>
            <a:ext cx="8860536" cy="2291775"/>
          </a:xfrm>
        </p:spPr>
        <p:txBody>
          <a:bodyPr>
            <a:normAutofit/>
          </a:bodyPr>
          <a:lstStyle/>
          <a:p>
            <a:pPr algn="l"/>
            <a:r>
              <a:rPr lang="ru-RU" b="1" i="0" dirty="0">
                <a:solidFill>
                  <a:srgbClr val="202122"/>
                </a:solidFill>
                <a:effectLst/>
                <a:latin typeface="Arial" panose="020B0604020202020204" pitchFamily="34" charset="0"/>
              </a:rPr>
              <a:t>«… ибо всякому имеющему дастся и приумножится, а у не имеющего отнимется и то, что имеет</a:t>
            </a:r>
            <a:r>
              <a:rPr lang="en-US" b="1" dirty="0"/>
              <a:t>.</a:t>
            </a:r>
            <a:r>
              <a:rPr lang="ru-RU" b="1" dirty="0"/>
              <a:t>» </a:t>
            </a:r>
            <a:r>
              <a:rPr lang="en-US" b="1" dirty="0"/>
              <a:t> </a:t>
            </a:r>
            <a:r>
              <a:rPr lang="ru-RU" dirty="0"/>
              <a:t>Мф</a:t>
            </a:r>
            <a:r>
              <a:rPr lang="en-US" dirty="0"/>
              <a:t> 25:29</a:t>
            </a:r>
            <a:endParaRPr lang="ru-RU" dirty="0"/>
          </a:p>
        </p:txBody>
      </p:sp>
      <p:pic>
        <p:nvPicPr>
          <p:cNvPr id="9218" name="Picture 2" descr="ÐÐ°ÑÑÐ¸Ð½ÐºÐ¸ Ð¿Ð¾ Ð·Ð°Ð¿ÑÐ¾ÑÑ power law curve">
            <a:extLst>
              <a:ext uri="{FF2B5EF4-FFF2-40B4-BE49-F238E27FC236}">
                <a16:creationId xmlns:a16="http://schemas.microsoft.com/office/drawing/2014/main" id="{8C6FCE80-512A-44FA-A77E-4295E5065A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 y="2671769"/>
            <a:ext cx="7338275" cy="404069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BCA605A-5C12-40DB-ABB0-5DD843F2B7DF}"/>
              </a:ext>
            </a:extLst>
          </p:cNvPr>
          <p:cNvSpPr txBox="1"/>
          <p:nvPr/>
        </p:nvSpPr>
        <p:spPr>
          <a:xfrm>
            <a:off x="5149396" y="3106789"/>
            <a:ext cx="3461204" cy="2554545"/>
          </a:xfrm>
          <a:prstGeom prst="rect">
            <a:avLst/>
          </a:prstGeom>
          <a:noFill/>
        </p:spPr>
        <p:txBody>
          <a:bodyPr wrap="none" rtlCol="0">
            <a:spAutoFit/>
          </a:bodyPr>
          <a:lstStyle/>
          <a:p>
            <a:r>
              <a:rPr lang="ru-RU" sz="3200" dirty="0"/>
              <a:t>Примеры</a:t>
            </a:r>
            <a:r>
              <a:rPr lang="en-US" sz="3200" dirty="0"/>
              <a:t>:</a:t>
            </a:r>
            <a:r>
              <a:rPr lang="ru-RU" sz="3200" dirty="0"/>
              <a:t> </a:t>
            </a:r>
          </a:p>
          <a:p>
            <a:r>
              <a:rPr lang="ru-RU" sz="3200" dirty="0"/>
              <a:t>Распределения по</a:t>
            </a:r>
            <a:endParaRPr lang="en-US" sz="3200" dirty="0"/>
          </a:p>
          <a:p>
            <a:r>
              <a:rPr lang="ru-RU" sz="3200" dirty="0">
                <a:solidFill>
                  <a:srgbClr val="0070C0"/>
                </a:solidFill>
              </a:rPr>
              <a:t>- Доходу</a:t>
            </a:r>
            <a:endParaRPr lang="en-US" sz="3200" dirty="0">
              <a:solidFill>
                <a:srgbClr val="0070C0"/>
              </a:solidFill>
            </a:endParaRPr>
          </a:p>
          <a:p>
            <a:r>
              <a:rPr lang="ru-RU" sz="3200" dirty="0">
                <a:solidFill>
                  <a:srgbClr val="0070C0"/>
                </a:solidFill>
              </a:rPr>
              <a:t>- Цитированию</a:t>
            </a:r>
            <a:endParaRPr lang="en-US" sz="3200" dirty="0">
              <a:solidFill>
                <a:srgbClr val="0070C0"/>
              </a:solidFill>
            </a:endParaRPr>
          </a:p>
          <a:p>
            <a:r>
              <a:rPr lang="ru-RU" sz="3200" dirty="0">
                <a:solidFill>
                  <a:srgbClr val="0070C0"/>
                </a:solidFill>
              </a:rPr>
              <a:t>- Популярности</a:t>
            </a:r>
          </a:p>
        </p:txBody>
      </p:sp>
    </p:spTree>
    <p:extLst>
      <p:ext uri="{BB962C8B-B14F-4D97-AF65-F5344CB8AC3E}">
        <p14:creationId xmlns:p14="http://schemas.microsoft.com/office/powerpoint/2010/main" val="37495613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95D99A-FEE5-45C7-871A-612393FDF8D4}"/>
              </a:ext>
            </a:extLst>
          </p:cNvPr>
          <p:cNvSpPr>
            <a:spLocks noGrp="1"/>
          </p:cNvSpPr>
          <p:nvPr>
            <p:ph type="title"/>
          </p:nvPr>
        </p:nvSpPr>
        <p:spPr>
          <a:xfrm>
            <a:off x="-108520" y="274638"/>
            <a:ext cx="9042208" cy="634082"/>
          </a:xfrm>
        </p:spPr>
        <p:txBody>
          <a:bodyPr>
            <a:normAutofit fontScale="90000"/>
          </a:bodyPr>
          <a:lstStyle/>
          <a:p>
            <a:br>
              <a:rPr lang="en-US" dirty="0"/>
            </a:br>
            <a:r>
              <a:rPr lang="en-US" dirty="0"/>
              <a:t>B) Popular density functions: </a:t>
            </a:r>
            <a:r>
              <a:rPr lang="en-US" b="1" dirty="0"/>
              <a:t>uniform </a:t>
            </a:r>
            <a:r>
              <a:rPr lang="en-US" dirty="0"/>
              <a:t>distribution over [</a:t>
            </a:r>
            <a:r>
              <a:rPr lang="en-US" i="1" dirty="0"/>
              <a:t>a, b</a:t>
            </a:r>
            <a:r>
              <a:rPr lang="en-US" dirty="0"/>
              <a:t>] interval</a:t>
            </a:r>
            <a:br>
              <a:rPr lang="en-US" dirty="0"/>
            </a:br>
            <a:r>
              <a:rPr lang="en-US" dirty="0"/>
              <a:t>                     </a:t>
            </a:r>
            <a:endParaRPr lang="ru-RU" dirty="0"/>
          </a:p>
        </p:txBody>
      </p:sp>
      <p:sp>
        <p:nvSpPr>
          <p:cNvPr id="4" name="Нижний колонтитул 3">
            <a:extLst>
              <a:ext uri="{FF2B5EF4-FFF2-40B4-BE49-F238E27FC236}">
                <a16:creationId xmlns:a16="http://schemas.microsoft.com/office/drawing/2014/main" id="{EB7C6DF1-CE2A-4B39-936B-766A269D0193}"/>
              </a:ext>
            </a:extLst>
          </p:cNvPr>
          <p:cNvSpPr>
            <a:spLocks noGrp="1"/>
          </p:cNvSpPr>
          <p:nvPr>
            <p:ph type="ftr" sz="quarter" idx="11"/>
          </p:nvPr>
        </p:nvSpPr>
        <p:spPr/>
        <p:txBody>
          <a:bodyPr/>
          <a:lstStyle/>
          <a:p>
            <a:r>
              <a:rPr lang="en-US"/>
              <a:t>CODA BSc 2024 Boris Mirkin</a:t>
            </a:r>
            <a:endParaRPr lang="ru-RU"/>
          </a:p>
        </p:txBody>
      </p:sp>
      <p:sp>
        <p:nvSpPr>
          <p:cNvPr id="5" name="Номер слайда 4">
            <a:extLst>
              <a:ext uri="{FF2B5EF4-FFF2-40B4-BE49-F238E27FC236}">
                <a16:creationId xmlns:a16="http://schemas.microsoft.com/office/drawing/2014/main" id="{1E55DD8C-B46C-4D27-9CDA-DEC247333045}"/>
              </a:ext>
            </a:extLst>
          </p:cNvPr>
          <p:cNvSpPr>
            <a:spLocks noGrp="1"/>
          </p:cNvSpPr>
          <p:nvPr>
            <p:ph type="sldNum" sz="quarter" idx="12"/>
          </p:nvPr>
        </p:nvSpPr>
        <p:spPr/>
        <p:txBody>
          <a:bodyPr/>
          <a:lstStyle/>
          <a:p>
            <a:fld id="{DBB9C88E-D4C8-48E3-897A-F48C54F7B8B8}" type="slidenum">
              <a:rPr lang="ru-RU" smtClean="0"/>
              <a:t>48</a:t>
            </a:fld>
            <a:endParaRPr lang="ru-RU"/>
          </a:p>
        </p:txBody>
      </p:sp>
      <p:sp>
        <p:nvSpPr>
          <p:cNvPr id="3" name="Объект 2">
            <a:extLst>
              <a:ext uri="{FF2B5EF4-FFF2-40B4-BE49-F238E27FC236}">
                <a16:creationId xmlns:a16="http://schemas.microsoft.com/office/drawing/2014/main" id="{8944AD9C-9427-42E2-9B42-38BBFF9BCDE4}"/>
              </a:ext>
            </a:extLst>
          </p:cNvPr>
          <p:cNvSpPr>
            <a:spLocks noGrp="1"/>
          </p:cNvSpPr>
          <p:nvPr>
            <p:ph idx="1"/>
          </p:nvPr>
        </p:nvSpPr>
        <p:spPr>
          <a:xfrm>
            <a:off x="0" y="2084679"/>
            <a:ext cx="2627784" cy="4080625"/>
          </a:xfrm>
        </p:spPr>
        <p:txBody>
          <a:bodyPr>
            <a:normAutofit/>
          </a:bodyPr>
          <a:lstStyle/>
          <a:p>
            <a:pPr marL="82296" indent="0">
              <a:buNone/>
            </a:pPr>
            <a:r>
              <a:rPr lang="en-US" b="1" dirty="0">
                <a:solidFill>
                  <a:srgbClr val="C00000"/>
                </a:solidFill>
                <a:latin typeface="Times New Roman" panose="02020603050405020304" pitchFamily="18" charset="0"/>
                <a:cs typeface="Times New Roman" panose="02020603050405020304" pitchFamily="18" charset="0"/>
              </a:rPr>
              <a:t>Why is </a:t>
            </a:r>
          </a:p>
          <a:p>
            <a:pPr marL="82296" indent="0">
              <a:buNone/>
            </a:pPr>
            <a:r>
              <a:rPr lang="en-US" b="1" i="1" dirty="0">
                <a:solidFill>
                  <a:srgbClr val="C00000"/>
                </a:solidFill>
                <a:latin typeface="Times New Roman" panose="02020603050405020304" pitchFamily="18" charset="0"/>
                <a:cs typeface="Times New Roman" panose="02020603050405020304" pitchFamily="18" charset="0"/>
              </a:rPr>
              <a:t>1/(b-a)</a:t>
            </a:r>
            <a:r>
              <a:rPr lang="en-US" b="1" dirty="0">
                <a:solidFill>
                  <a:srgbClr val="C00000"/>
                </a:solidFill>
                <a:latin typeface="Times New Roman" panose="02020603050405020304" pitchFamily="18" charset="0"/>
                <a:cs typeface="Times New Roman" panose="02020603050405020304" pitchFamily="18" charset="0"/>
              </a:rPr>
              <a:t>?</a:t>
            </a:r>
          </a:p>
          <a:p>
            <a:pPr marL="82296" indent="0">
              <a:buNone/>
            </a:pPr>
            <a:endParaRPr lang="en-US" dirty="0">
              <a:latin typeface="Times New Roman" panose="02020603050405020304" pitchFamily="18" charset="0"/>
              <a:cs typeface="Times New Roman" panose="02020603050405020304" pitchFamily="18" charset="0"/>
            </a:endParaRPr>
          </a:p>
          <a:p>
            <a:pPr marL="82296" indent="0">
              <a:buNone/>
            </a:pPr>
            <a:r>
              <a:rPr lang="en-US" dirty="0">
                <a:latin typeface="Times New Roman" panose="02020603050405020304" pitchFamily="18" charset="0"/>
                <a:cs typeface="Times New Roman" panose="02020603050405020304" pitchFamily="18" charset="0"/>
              </a:rPr>
              <a:t>Mean= </a:t>
            </a:r>
            <a:r>
              <a:rPr lang="en-US" i="1" dirty="0">
                <a:latin typeface="Times New Roman" panose="02020603050405020304" pitchFamily="18" charset="0"/>
                <a:cs typeface="Times New Roman" panose="02020603050405020304" pitchFamily="18" charset="0"/>
              </a:rPr>
              <a:t>(</a:t>
            </a:r>
            <a:r>
              <a:rPr lang="en-US" i="1" dirty="0" err="1">
                <a:latin typeface="Times New Roman" panose="02020603050405020304" pitchFamily="18" charset="0"/>
                <a:cs typeface="Times New Roman" panose="02020603050405020304" pitchFamily="18" charset="0"/>
              </a:rPr>
              <a:t>a+b</a:t>
            </a:r>
            <a:r>
              <a:rPr lang="en-US" i="1" dirty="0">
                <a:latin typeface="Times New Roman" panose="02020603050405020304" pitchFamily="18" charset="0"/>
                <a:cs typeface="Times New Roman" panose="02020603050405020304" pitchFamily="18" charset="0"/>
              </a:rPr>
              <a:t>)/2</a:t>
            </a:r>
          </a:p>
          <a:p>
            <a:pPr marL="82296" indent="0">
              <a:buNone/>
            </a:pPr>
            <a:endParaRPr lang="en-US" dirty="0">
              <a:latin typeface="Times New Roman" panose="02020603050405020304" pitchFamily="18" charset="0"/>
              <a:cs typeface="Times New Roman" panose="02020603050405020304" pitchFamily="18" charset="0"/>
            </a:endParaRPr>
          </a:p>
          <a:p>
            <a:pPr marL="82296" indent="0">
              <a:buNone/>
            </a:pPr>
            <a:r>
              <a:rPr lang="en-US" dirty="0">
                <a:latin typeface="Times New Roman" panose="02020603050405020304" pitchFamily="18" charset="0"/>
                <a:cs typeface="Times New Roman" panose="02020603050405020304" pitchFamily="18" charset="0"/>
              </a:rPr>
              <a:t>Var=</a:t>
            </a:r>
            <a:r>
              <a:rPr lang="en-US" i="1" dirty="0">
                <a:latin typeface="Times New Roman" panose="02020603050405020304" pitchFamily="18" charset="0"/>
                <a:cs typeface="Times New Roman" panose="02020603050405020304" pitchFamily="18" charset="0"/>
              </a:rPr>
              <a:t>(b-a)</a:t>
            </a:r>
            <a:r>
              <a:rPr lang="en-US" i="1" baseline="40000" dirty="0">
                <a:latin typeface="Times New Roman" panose="02020603050405020304" pitchFamily="18" charset="0"/>
                <a:cs typeface="Times New Roman" panose="02020603050405020304" pitchFamily="18" charset="0"/>
              </a:rPr>
              <a:t>2</a:t>
            </a:r>
            <a:r>
              <a:rPr lang="en-US" i="1" dirty="0">
                <a:latin typeface="Times New Roman" panose="02020603050405020304" pitchFamily="18" charset="0"/>
                <a:cs typeface="Times New Roman" panose="02020603050405020304" pitchFamily="18" charset="0"/>
              </a:rPr>
              <a:t>/12</a:t>
            </a:r>
          </a:p>
          <a:p>
            <a:pPr marL="82296" indent="0">
              <a:buNone/>
            </a:pPr>
            <a:endParaRPr lang="en-US" dirty="0"/>
          </a:p>
          <a:p>
            <a:pPr marL="82296" indent="0">
              <a:buNone/>
            </a:pPr>
            <a:endParaRPr lang="ru-RU" dirty="0"/>
          </a:p>
        </p:txBody>
      </p:sp>
      <p:pic>
        <p:nvPicPr>
          <p:cNvPr id="10242" name="Picture 2" descr="ÐÐ°ÑÑÐ¸Ð½ÐºÐ¸ Ð¿Ð¾ Ð·Ð°Ð¿ÑÐ¾ÑÑ uniform distribution">
            <a:extLst>
              <a:ext uri="{FF2B5EF4-FFF2-40B4-BE49-F238E27FC236}">
                <a16:creationId xmlns:a16="http://schemas.microsoft.com/office/drawing/2014/main" id="{8CD6CD13-E683-4D09-8E64-21F62C3B08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1340768"/>
            <a:ext cx="5270987" cy="3764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5442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95D99A-FEE5-45C7-871A-612393FDF8D4}"/>
              </a:ext>
            </a:extLst>
          </p:cNvPr>
          <p:cNvSpPr>
            <a:spLocks noGrp="1"/>
          </p:cNvSpPr>
          <p:nvPr>
            <p:ph type="title"/>
          </p:nvPr>
        </p:nvSpPr>
        <p:spPr>
          <a:xfrm>
            <a:off x="-108520" y="76200"/>
            <a:ext cx="9042208" cy="533400"/>
          </a:xfrm>
        </p:spPr>
        <p:txBody>
          <a:bodyPr>
            <a:normAutofit fontScale="90000"/>
          </a:bodyPr>
          <a:lstStyle/>
          <a:p>
            <a:br>
              <a:rPr lang="en-US" dirty="0"/>
            </a:br>
            <a:r>
              <a:rPr lang="en-US" dirty="0"/>
              <a:t>                 </a:t>
            </a:r>
            <a:br>
              <a:rPr lang="en-US" dirty="0"/>
            </a:br>
            <a:r>
              <a:rPr lang="en-US" dirty="0"/>
              <a:t>Mechanisms:</a:t>
            </a:r>
            <a:br>
              <a:rPr lang="en-US" dirty="0"/>
            </a:br>
            <a:br>
              <a:rPr lang="en-US" dirty="0"/>
            </a:br>
            <a:r>
              <a:rPr lang="en-US" dirty="0"/>
              <a:t>                </a:t>
            </a:r>
            <a:endParaRPr lang="ru-RU" dirty="0"/>
          </a:p>
        </p:txBody>
      </p:sp>
      <p:sp>
        <p:nvSpPr>
          <p:cNvPr id="4" name="Нижний колонтитул 3">
            <a:extLst>
              <a:ext uri="{FF2B5EF4-FFF2-40B4-BE49-F238E27FC236}">
                <a16:creationId xmlns:a16="http://schemas.microsoft.com/office/drawing/2014/main" id="{EB7C6DF1-CE2A-4B39-936B-766A269D0193}"/>
              </a:ext>
            </a:extLst>
          </p:cNvPr>
          <p:cNvSpPr>
            <a:spLocks noGrp="1"/>
          </p:cNvSpPr>
          <p:nvPr>
            <p:ph type="ftr" sz="quarter" idx="11"/>
          </p:nvPr>
        </p:nvSpPr>
        <p:spPr/>
        <p:txBody>
          <a:bodyPr/>
          <a:lstStyle/>
          <a:p>
            <a:r>
              <a:rPr lang="en-US"/>
              <a:t>CODA BSc 2024 Boris Mirkin</a:t>
            </a:r>
            <a:endParaRPr lang="ru-RU"/>
          </a:p>
        </p:txBody>
      </p:sp>
      <p:sp>
        <p:nvSpPr>
          <p:cNvPr id="5" name="Номер слайда 4">
            <a:extLst>
              <a:ext uri="{FF2B5EF4-FFF2-40B4-BE49-F238E27FC236}">
                <a16:creationId xmlns:a16="http://schemas.microsoft.com/office/drawing/2014/main" id="{1E55DD8C-B46C-4D27-9CDA-DEC247333045}"/>
              </a:ext>
            </a:extLst>
          </p:cNvPr>
          <p:cNvSpPr>
            <a:spLocks noGrp="1"/>
          </p:cNvSpPr>
          <p:nvPr>
            <p:ph type="sldNum" sz="quarter" idx="12"/>
          </p:nvPr>
        </p:nvSpPr>
        <p:spPr/>
        <p:txBody>
          <a:bodyPr/>
          <a:lstStyle/>
          <a:p>
            <a:fld id="{DBB9C88E-D4C8-48E3-897A-F48C54F7B8B8}" type="slidenum">
              <a:rPr lang="ru-RU" smtClean="0"/>
              <a:t>49</a:t>
            </a:fld>
            <a:endParaRPr lang="ru-RU"/>
          </a:p>
        </p:txBody>
      </p:sp>
      <p:sp>
        <p:nvSpPr>
          <p:cNvPr id="3" name="Объект 2">
            <a:extLst>
              <a:ext uri="{FF2B5EF4-FFF2-40B4-BE49-F238E27FC236}">
                <a16:creationId xmlns:a16="http://schemas.microsoft.com/office/drawing/2014/main" id="{AB4D233D-23E8-4D13-A97B-23CC3AC9EE13}"/>
              </a:ext>
            </a:extLst>
          </p:cNvPr>
          <p:cNvSpPr>
            <a:spLocks noGrp="1"/>
          </p:cNvSpPr>
          <p:nvPr>
            <p:ph idx="1"/>
          </p:nvPr>
        </p:nvSpPr>
        <p:spPr>
          <a:xfrm>
            <a:off x="822960" y="893862"/>
            <a:ext cx="7498080" cy="5411688"/>
          </a:xfrm>
        </p:spPr>
        <p:txBody>
          <a:bodyPr/>
          <a:lstStyle/>
          <a:p>
            <a:r>
              <a:rPr lang="en-US" sz="3200" dirty="0"/>
              <a:t>Gaussian/Normal</a:t>
            </a:r>
          </a:p>
          <a:p>
            <a:pPr lvl="1"/>
            <a:r>
              <a:rPr lang="en-US" sz="2400" dirty="0"/>
              <a:t>Sum of many “small” independent random variables, Central Limit Theorem</a:t>
            </a:r>
          </a:p>
          <a:p>
            <a:pPr marL="402336" lvl="1" indent="0">
              <a:buNone/>
            </a:pPr>
            <a:endParaRPr lang="en-US" sz="2400" dirty="0"/>
          </a:p>
          <a:p>
            <a:r>
              <a:rPr lang="en-US" sz="2800" dirty="0"/>
              <a:t>Power law /Hyperbolic law</a:t>
            </a:r>
          </a:p>
          <a:p>
            <a:pPr lvl="1"/>
            <a:r>
              <a:rPr lang="en-US" sz="2400" dirty="0"/>
              <a:t>Success generates success</a:t>
            </a:r>
          </a:p>
          <a:p>
            <a:pPr marL="82296" indent="0">
              <a:buNone/>
            </a:pPr>
            <a:endParaRPr lang="en-US" sz="2800" dirty="0"/>
          </a:p>
          <a:p>
            <a:r>
              <a:rPr lang="en-US" sz="2800" dirty="0"/>
              <a:t>Uniform distribution</a:t>
            </a:r>
          </a:p>
          <a:p>
            <a:pPr lvl="1"/>
            <a:r>
              <a:rPr lang="en-US" sz="2400" dirty="0"/>
              <a:t>Nothing is known except for the interval [a,</a:t>
            </a:r>
            <a:r>
              <a:rPr lang="ru-RU" sz="2400" dirty="0"/>
              <a:t> </a:t>
            </a:r>
            <a:r>
              <a:rPr lang="en-US" sz="2400" dirty="0"/>
              <a:t>b]</a:t>
            </a:r>
          </a:p>
        </p:txBody>
      </p:sp>
    </p:spTree>
    <p:extLst>
      <p:ext uri="{BB962C8B-B14F-4D97-AF65-F5344CB8AC3E}">
        <p14:creationId xmlns:p14="http://schemas.microsoft.com/office/powerpoint/2010/main" val="2894989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F42F59-2C09-4835-93B6-2B2A00B3D772}"/>
              </a:ext>
            </a:extLst>
          </p:cNvPr>
          <p:cNvSpPr>
            <a:spLocks noGrp="1"/>
          </p:cNvSpPr>
          <p:nvPr>
            <p:ph type="title"/>
          </p:nvPr>
        </p:nvSpPr>
        <p:spPr>
          <a:xfrm>
            <a:off x="1435608" y="274638"/>
            <a:ext cx="7498080" cy="490066"/>
          </a:xfrm>
        </p:spPr>
        <p:txBody>
          <a:bodyPr>
            <a:normAutofit fontScale="90000"/>
          </a:bodyPr>
          <a:lstStyle/>
          <a:p>
            <a:r>
              <a:rPr lang="ru-RU" dirty="0"/>
              <a:t>Содержание этой лекции</a:t>
            </a:r>
          </a:p>
        </p:txBody>
      </p:sp>
      <p:sp>
        <p:nvSpPr>
          <p:cNvPr id="3" name="Объект 2">
            <a:extLst>
              <a:ext uri="{FF2B5EF4-FFF2-40B4-BE49-F238E27FC236}">
                <a16:creationId xmlns:a16="http://schemas.microsoft.com/office/drawing/2014/main" id="{39F4768D-04EF-4FE8-BC9A-2DE4528FDE78}"/>
              </a:ext>
            </a:extLst>
          </p:cNvPr>
          <p:cNvSpPr>
            <a:spLocks noGrp="1"/>
          </p:cNvSpPr>
          <p:nvPr>
            <p:ph idx="1"/>
          </p:nvPr>
        </p:nvSpPr>
        <p:spPr>
          <a:xfrm>
            <a:off x="755576" y="908720"/>
            <a:ext cx="8178112" cy="5674642"/>
          </a:xfrm>
        </p:spPr>
        <p:txBody>
          <a:bodyPr>
            <a:normAutofit fontScale="92500" lnSpcReduction="10000"/>
          </a:bodyPr>
          <a:lstStyle/>
          <a:p>
            <a:r>
              <a:rPr lang="ru-RU" sz="2800" dirty="0"/>
              <a:t>Цель курса</a:t>
            </a:r>
          </a:p>
          <a:p>
            <a:r>
              <a:rPr lang="ru-RU" sz="2800" dirty="0"/>
              <a:t>Анализ данных и Машинное обучение: </a:t>
            </a:r>
            <a:r>
              <a:rPr lang="ru-RU" sz="2800" b="1" dirty="0"/>
              <a:t>АД </a:t>
            </a:r>
            <a:r>
              <a:rPr lang="ru-RU" sz="2800" b="1" dirty="0">
                <a:sym typeface="Symbol" panose="05050102010706020507" pitchFamily="18" charset="2"/>
              </a:rPr>
              <a:t> МО</a:t>
            </a:r>
            <a:endParaRPr lang="ru-RU" sz="2800" b="1" dirty="0"/>
          </a:p>
          <a:p>
            <a:r>
              <a:rPr lang="ru-RU" sz="2800" dirty="0"/>
              <a:t>Мнения работников «науки о данных»</a:t>
            </a:r>
          </a:p>
          <a:p>
            <a:r>
              <a:rPr lang="ru-RU" sz="2800" dirty="0"/>
              <a:t>Данные и метаданные</a:t>
            </a:r>
          </a:p>
          <a:p>
            <a:r>
              <a:rPr lang="ru-RU" sz="2800" dirty="0"/>
              <a:t>Таблица данных «Ирис»; задачи, связанные с ее анализом</a:t>
            </a:r>
          </a:p>
          <a:p>
            <a:r>
              <a:rPr lang="ru-RU" sz="2800" dirty="0"/>
              <a:t>Проблема формирования таблицы данных</a:t>
            </a:r>
          </a:p>
          <a:p>
            <a:r>
              <a:rPr lang="ru-RU" sz="2800" dirty="0"/>
              <a:t>Примеры анализа данных</a:t>
            </a:r>
            <a:endParaRPr lang="en-US" sz="2800" dirty="0"/>
          </a:p>
          <a:p>
            <a:r>
              <a:rPr lang="ru-RU" sz="2800" dirty="0"/>
              <a:t>Два математических представления понятия «признак»</a:t>
            </a:r>
          </a:p>
          <a:p>
            <a:r>
              <a:rPr lang="ru-RU" sz="2800" dirty="0"/>
              <a:t>Содержание и особенности данного курса</a:t>
            </a:r>
            <a:endParaRPr lang="en-US" sz="2800" dirty="0"/>
          </a:p>
          <a:p>
            <a:r>
              <a:rPr lang="ru-RU" sz="2800" dirty="0"/>
              <a:t>Администрация курса и контроль знаний, домашний проект</a:t>
            </a:r>
          </a:p>
          <a:p>
            <a:endParaRPr lang="ru-RU" sz="2800" dirty="0"/>
          </a:p>
          <a:p>
            <a:endParaRPr lang="ru-RU" sz="2800" dirty="0"/>
          </a:p>
          <a:p>
            <a:endParaRPr lang="ru-RU" sz="2800" dirty="0"/>
          </a:p>
          <a:p>
            <a:endParaRPr lang="ru-RU" sz="2800" dirty="0"/>
          </a:p>
          <a:p>
            <a:endParaRPr lang="ru-RU" sz="2800" dirty="0"/>
          </a:p>
        </p:txBody>
      </p:sp>
      <p:sp>
        <p:nvSpPr>
          <p:cNvPr id="4" name="Нижний колонтитул 3">
            <a:extLst>
              <a:ext uri="{FF2B5EF4-FFF2-40B4-BE49-F238E27FC236}">
                <a16:creationId xmlns:a16="http://schemas.microsoft.com/office/drawing/2014/main" id="{272D2F03-9E21-4F62-BF12-B1F58B8F8CF2}"/>
              </a:ext>
            </a:extLst>
          </p:cNvPr>
          <p:cNvSpPr>
            <a:spLocks noGrp="1"/>
          </p:cNvSpPr>
          <p:nvPr>
            <p:ph type="ftr" sz="quarter" idx="11"/>
          </p:nvPr>
        </p:nvSpPr>
        <p:spPr/>
        <p:txBody>
          <a:bodyPr/>
          <a:lstStyle/>
          <a:p>
            <a:r>
              <a:rPr lang="en-US"/>
              <a:t>CODA BSc 2024 Boris Mirkin</a:t>
            </a:r>
            <a:endParaRPr lang="ru-RU"/>
          </a:p>
        </p:txBody>
      </p:sp>
      <p:sp>
        <p:nvSpPr>
          <p:cNvPr id="5" name="Номер слайда 4">
            <a:extLst>
              <a:ext uri="{FF2B5EF4-FFF2-40B4-BE49-F238E27FC236}">
                <a16:creationId xmlns:a16="http://schemas.microsoft.com/office/drawing/2014/main" id="{415A9507-0ABA-48C2-8BEB-EB9E7B263CA5}"/>
              </a:ext>
            </a:extLst>
          </p:cNvPr>
          <p:cNvSpPr>
            <a:spLocks noGrp="1"/>
          </p:cNvSpPr>
          <p:nvPr>
            <p:ph type="sldNum" sz="quarter" idx="12"/>
          </p:nvPr>
        </p:nvSpPr>
        <p:spPr/>
        <p:txBody>
          <a:bodyPr/>
          <a:lstStyle/>
          <a:p>
            <a:fld id="{DBB9C88E-D4C8-48E3-897A-F48C54F7B8B8}" type="slidenum">
              <a:rPr lang="ru-RU" smtClean="0"/>
              <a:t>5</a:t>
            </a:fld>
            <a:endParaRPr lang="ru-RU"/>
          </a:p>
        </p:txBody>
      </p:sp>
    </p:spTree>
    <p:extLst>
      <p:ext uri="{BB962C8B-B14F-4D97-AF65-F5344CB8AC3E}">
        <p14:creationId xmlns:p14="http://schemas.microsoft.com/office/powerpoint/2010/main" val="24169763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811E1F-3E35-412E-BC54-468D233F9237}"/>
              </a:ext>
            </a:extLst>
          </p:cNvPr>
          <p:cNvSpPr>
            <a:spLocks noGrp="1"/>
          </p:cNvSpPr>
          <p:nvPr>
            <p:ph type="title"/>
          </p:nvPr>
        </p:nvSpPr>
        <p:spPr>
          <a:xfrm>
            <a:off x="755576" y="274638"/>
            <a:ext cx="8178112" cy="1498178"/>
          </a:xfrm>
        </p:spPr>
        <p:txBody>
          <a:bodyPr>
            <a:normAutofit/>
          </a:bodyPr>
          <a:lstStyle/>
          <a:p>
            <a:r>
              <a:rPr lang="ru-RU" dirty="0"/>
              <a:t>Примеры проектов по анализу данных</a:t>
            </a:r>
          </a:p>
        </p:txBody>
      </p:sp>
      <p:sp>
        <p:nvSpPr>
          <p:cNvPr id="3" name="Объект 2">
            <a:extLst>
              <a:ext uri="{FF2B5EF4-FFF2-40B4-BE49-F238E27FC236}">
                <a16:creationId xmlns:a16="http://schemas.microsoft.com/office/drawing/2014/main" id="{1E7B3EAE-E0A8-4BD4-A098-1B394B55CA2C}"/>
              </a:ext>
            </a:extLst>
          </p:cNvPr>
          <p:cNvSpPr>
            <a:spLocks noGrp="1"/>
          </p:cNvSpPr>
          <p:nvPr>
            <p:ph idx="1"/>
          </p:nvPr>
        </p:nvSpPr>
        <p:spPr>
          <a:xfrm>
            <a:off x="1187624" y="1772816"/>
            <a:ext cx="7883224" cy="4810546"/>
          </a:xfrm>
        </p:spPr>
        <p:txBody>
          <a:bodyPr>
            <a:normAutofit lnSpcReduction="10000"/>
          </a:bodyPr>
          <a:lstStyle/>
          <a:p>
            <a:r>
              <a:rPr lang="en-US" sz="4000" dirty="0"/>
              <a:t>(1) </a:t>
            </a:r>
            <a:r>
              <a:rPr lang="ru-RU" sz="4000" dirty="0"/>
              <a:t>Кластеры в солнечной системе</a:t>
            </a:r>
          </a:p>
          <a:p>
            <a:r>
              <a:rPr lang="ru-RU" sz="4000" dirty="0"/>
              <a:t>(</a:t>
            </a:r>
            <a:r>
              <a:rPr lang="en-US" sz="4000" dirty="0"/>
              <a:t>II) </a:t>
            </a:r>
            <a:r>
              <a:rPr lang="ru-RU" sz="4000" dirty="0"/>
              <a:t>Факторы болезней органов дыхания</a:t>
            </a:r>
            <a:endParaRPr lang="en-US" sz="4000" dirty="0"/>
          </a:p>
          <a:p>
            <a:r>
              <a:rPr lang="en-US" sz="4000" dirty="0"/>
              <a:t>(III) </a:t>
            </a:r>
            <a:r>
              <a:rPr lang="ru-RU" sz="4000" dirty="0"/>
              <a:t>Тенденции исследований Науки о данных (Таксономический анализ и обобщение текстовых данных)</a:t>
            </a:r>
          </a:p>
        </p:txBody>
      </p:sp>
      <p:sp>
        <p:nvSpPr>
          <p:cNvPr id="4" name="Нижний колонтитул 3">
            <a:extLst>
              <a:ext uri="{FF2B5EF4-FFF2-40B4-BE49-F238E27FC236}">
                <a16:creationId xmlns:a16="http://schemas.microsoft.com/office/drawing/2014/main" id="{0528BCC1-BDC3-4249-B449-3AE458075C18}"/>
              </a:ext>
            </a:extLst>
          </p:cNvPr>
          <p:cNvSpPr>
            <a:spLocks noGrp="1"/>
          </p:cNvSpPr>
          <p:nvPr>
            <p:ph type="ftr" sz="quarter" idx="11"/>
          </p:nvPr>
        </p:nvSpPr>
        <p:spPr/>
        <p:txBody>
          <a:bodyPr/>
          <a:lstStyle/>
          <a:p>
            <a:r>
              <a:rPr lang="en-US"/>
              <a:t>CODA BSc 2024 Boris Mirkin</a:t>
            </a:r>
            <a:endParaRPr lang="ru-RU"/>
          </a:p>
        </p:txBody>
      </p:sp>
      <p:sp>
        <p:nvSpPr>
          <p:cNvPr id="5" name="Номер слайда 4">
            <a:extLst>
              <a:ext uri="{FF2B5EF4-FFF2-40B4-BE49-F238E27FC236}">
                <a16:creationId xmlns:a16="http://schemas.microsoft.com/office/drawing/2014/main" id="{F032A6B2-163B-4720-A9D2-6B31973CAA1E}"/>
              </a:ext>
            </a:extLst>
          </p:cNvPr>
          <p:cNvSpPr>
            <a:spLocks noGrp="1"/>
          </p:cNvSpPr>
          <p:nvPr>
            <p:ph type="sldNum" sz="quarter" idx="12"/>
          </p:nvPr>
        </p:nvSpPr>
        <p:spPr/>
        <p:txBody>
          <a:bodyPr/>
          <a:lstStyle/>
          <a:p>
            <a:fld id="{DBB9C88E-D4C8-48E3-897A-F48C54F7B8B8}" type="slidenum">
              <a:rPr lang="ru-RU" smtClean="0"/>
              <a:t>50</a:t>
            </a:fld>
            <a:endParaRPr lang="ru-RU"/>
          </a:p>
        </p:txBody>
      </p:sp>
    </p:spTree>
    <p:extLst>
      <p:ext uri="{BB962C8B-B14F-4D97-AF65-F5344CB8AC3E}">
        <p14:creationId xmlns:p14="http://schemas.microsoft.com/office/powerpoint/2010/main" val="34928525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7865" y="27856"/>
            <a:ext cx="8568952" cy="836712"/>
          </a:xfrm>
        </p:spPr>
        <p:txBody>
          <a:bodyPr>
            <a:normAutofit/>
          </a:bodyPr>
          <a:lstStyle/>
          <a:p>
            <a:r>
              <a:rPr lang="en-US" sz="3600" dirty="0"/>
              <a:t>(I) Planets:   Is any of them a planet indeed?</a:t>
            </a:r>
            <a:endParaRPr lang="ru-RU" dirty="0"/>
          </a:p>
        </p:txBody>
      </p:sp>
      <p:sp>
        <p:nvSpPr>
          <p:cNvPr id="4" name="Нижний колонтитул 3"/>
          <p:cNvSpPr>
            <a:spLocks noGrp="1"/>
          </p:cNvSpPr>
          <p:nvPr>
            <p:ph type="ftr" sz="quarter" idx="11"/>
          </p:nvPr>
        </p:nvSpPr>
        <p:spPr/>
        <p:txBody>
          <a:bodyPr/>
          <a:lstStyle/>
          <a:p>
            <a:r>
              <a:rPr lang="en-US"/>
              <a:t>CODA BSc 2024 Boris Mirkin</a:t>
            </a:r>
            <a:endParaRPr lang="ru-RU"/>
          </a:p>
        </p:txBody>
      </p:sp>
      <p:sp>
        <p:nvSpPr>
          <p:cNvPr id="5" name="Номер слайда 4"/>
          <p:cNvSpPr>
            <a:spLocks noGrp="1"/>
          </p:cNvSpPr>
          <p:nvPr>
            <p:ph type="sldNum" sz="quarter" idx="12"/>
          </p:nvPr>
        </p:nvSpPr>
        <p:spPr/>
        <p:txBody>
          <a:bodyPr/>
          <a:lstStyle/>
          <a:p>
            <a:fld id="{DBB9C88E-D4C8-48E3-897A-F48C54F7B8B8}" type="slidenum">
              <a:rPr lang="ru-RU" smtClean="0"/>
              <a:t>51</a:t>
            </a:fld>
            <a:endParaRPr lang="ru-RU"/>
          </a:p>
        </p:txBody>
      </p:sp>
      <p:sp>
        <p:nvSpPr>
          <p:cNvPr id="8" name="Rectangle 3"/>
          <p:cNvSpPr>
            <a:spLocks noChangeArrowheads="1"/>
          </p:cNvSpPr>
          <p:nvPr/>
        </p:nvSpPr>
        <p:spPr bwMode="auto">
          <a:xfrm>
            <a:off x="0" y="4594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600" b="0" i="0" u="none" strike="noStrike" cap="none" normalizeH="0" baseline="0">
                <a:ln>
                  <a:noFill/>
                </a:ln>
                <a:solidFill>
                  <a:schemeClr val="tx1"/>
                </a:solidFill>
                <a:effectLst/>
                <a:latin typeface="Arial" pitchFamily="34" charset="0"/>
                <a:cs typeface="Arial" pitchFamily="34" charset="0"/>
              </a:rPr>
              <a:t> </a:t>
            </a:r>
            <a:endParaRPr kumimoji="0" lang="ru-RU" altLang="ru-RU" sz="1800" b="0" i="0" u="none" strike="noStrike" cap="none" normalizeH="0" baseline="0">
              <a:ln>
                <a:noFill/>
              </a:ln>
              <a:solidFill>
                <a:schemeClr val="tx1"/>
              </a:solidFill>
              <a:effectLst/>
              <a:latin typeface="Arial" pitchFamily="34" charset="0"/>
              <a:cs typeface="Arial" pitchFamily="34" charset="0"/>
            </a:endParaRPr>
          </a:p>
        </p:txBody>
      </p:sp>
      <p:cxnSp>
        <p:nvCxnSpPr>
          <p:cNvPr id="10" name="Прямая соединительная линия 9"/>
          <p:cNvCxnSpPr/>
          <p:nvPr/>
        </p:nvCxnSpPr>
        <p:spPr>
          <a:xfrm>
            <a:off x="899592" y="4437112"/>
            <a:ext cx="7416824" cy="0"/>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grpSp>
        <p:nvGrpSpPr>
          <p:cNvPr id="6" name="Группа 5">
            <a:extLst>
              <a:ext uri="{FF2B5EF4-FFF2-40B4-BE49-F238E27FC236}">
                <a16:creationId xmlns:a16="http://schemas.microsoft.com/office/drawing/2014/main" id="{6DA7D1F4-1887-4E82-A22D-49ACF504EBC8}"/>
              </a:ext>
            </a:extLst>
          </p:cNvPr>
          <p:cNvGrpSpPr/>
          <p:nvPr/>
        </p:nvGrpSpPr>
        <p:grpSpPr>
          <a:xfrm>
            <a:off x="130754" y="823615"/>
            <a:ext cx="8954500" cy="6034385"/>
            <a:chOff x="73152" y="516934"/>
            <a:chExt cx="9060860" cy="6138139"/>
          </a:xfrm>
        </p:grpSpPr>
        <p:graphicFrame>
          <p:nvGraphicFramePr>
            <p:cNvPr id="7" name="Объект 6"/>
            <p:cNvGraphicFramePr>
              <a:graphicFrameLocks noChangeAspect="1"/>
            </p:cNvGraphicFramePr>
            <p:nvPr/>
          </p:nvGraphicFramePr>
          <p:xfrm>
            <a:off x="73152" y="516934"/>
            <a:ext cx="9060860" cy="6138139"/>
          </p:xfrm>
          <a:graphic>
            <a:graphicData uri="http://schemas.openxmlformats.org/presentationml/2006/ole">
              <mc:AlternateContent xmlns:mc="http://schemas.openxmlformats.org/markup-compatibility/2006">
                <mc:Choice xmlns:v="urn:schemas-microsoft-com:vml" Requires="v">
                  <p:oleObj name="Слайд" r:id="rId2" imgW="4460733" imgH="3345240" progId="PowerPoint.Slide.8">
                    <p:embed/>
                  </p:oleObj>
                </mc:Choice>
                <mc:Fallback>
                  <p:oleObj name="Слайд" r:id="rId2" imgW="4460733" imgH="3345240" progId="PowerPoint.Slide.8">
                    <p:embed/>
                    <p:pic>
                      <p:nvPicPr>
                        <p:cNvPr id="7" name="Объект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 y="516934"/>
                          <a:ext cx="9060860" cy="6138139"/>
                        </a:xfrm>
                        <a:prstGeom prst="rect">
                          <a:avLst/>
                        </a:prstGeom>
                        <a:noFill/>
                      </p:spPr>
                    </p:pic>
                  </p:oleObj>
                </mc:Fallback>
              </mc:AlternateContent>
            </a:graphicData>
          </a:graphic>
        </p:graphicFrame>
        <p:sp>
          <p:nvSpPr>
            <p:cNvPr id="3" name="TextBox 2"/>
            <p:cNvSpPr txBox="1"/>
            <p:nvPr/>
          </p:nvSpPr>
          <p:spPr>
            <a:xfrm>
              <a:off x="208980" y="6216600"/>
              <a:ext cx="5013939" cy="422642"/>
            </a:xfrm>
            <a:prstGeom prst="rect">
              <a:avLst/>
            </a:prstGeom>
            <a:solidFill>
              <a:schemeClr val="bg1"/>
            </a:solidFill>
          </p:spPr>
          <p:txBody>
            <a:bodyPr wrap="square" lIns="0" tIns="0" rtlCol="0">
              <a:spAutoFit/>
            </a:bodyPr>
            <a:lstStyle/>
            <a:p>
              <a:r>
                <a:rPr lang="en-US" sz="2400" dirty="0">
                  <a:solidFill>
                    <a:schemeClr val="accent6">
                      <a:lumMod val="75000"/>
                    </a:schemeClr>
                  </a:solidFill>
                </a:rPr>
                <a:t>cluster in 2006.</a:t>
              </a:r>
              <a:endParaRPr lang="ru-RU" sz="2400" dirty="0">
                <a:solidFill>
                  <a:schemeClr val="accent6">
                    <a:lumMod val="75000"/>
                  </a:schemeClr>
                </a:solidFill>
              </a:endParaRPr>
            </a:p>
          </p:txBody>
        </p:sp>
      </p:grpSp>
      <p:sp>
        <p:nvSpPr>
          <p:cNvPr id="9" name="TextBox 8">
            <a:extLst>
              <a:ext uri="{FF2B5EF4-FFF2-40B4-BE49-F238E27FC236}">
                <a16:creationId xmlns:a16="http://schemas.microsoft.com/office/drawing/2014/main" id="{9F9BD9E5-84CB-489F-AA19-8F049EF59BF8}"/>
              </a:ext>
            </a:extLst>
          </p:cNvPr>
          <p:cNvSpPr txBox="1"/>
          <p:nvPr/>
        </p:nvSpPr>
        <p:spPr>
          <a:xfrm>
            <a:off x="112618" y="3055977"/>
            <a:ext cx="1020408" cy="2862322"/>
          </a:xfrm>
          <a:prstGeom prst="rect">
            <a:avLst/>
          </a:prstGeom>
          <a:noFill/>
        </p:spPr>
        <p:txBody>
          <a:bodyPr wrap="none" rtlCol="0">
            <a:spAutoFit/>
          </a:bodyPr>
          <a:lstStyle/>
          <a:p>
            <a:r>
              <a:rPr lang="en-US" sz="3200" b="1" dirty="0">
                <a:solidFill>
                  <a:schemeClr val="accent3">
                    <a:lumMod val="75000"/>
                  </a:schemeClr>
                </a:solidFill>
              </a:rPr>
              <a:t>Cl. 1</a:t>
            </a:r>
          </a:p>
          <a:p>
            <a:endParaRPr lang="en-US" sz="3200" b="1" dirty="0">
              <a:solidFill>
                <a:schemeClr val="accent3">
                  <a:lumMod val="75000"/>
                </a:schemeClr>
              </a:solidFill>
            </a:endParaRPr>
          </a:p>
          <a:p>
            <a:pPr>
              <a:spcAft>
                <a:spcPts val="1200"/>
              </a:spcAft>
            </a:pPr>
            <a:r>
              <a:rPr lang="en-US" sz="3200" b="1" dirty="0">
                <a:solidFill>
                  <a:schemeClr val="accent3">
                    <a:lumMod val="75000"/>
                  </a:schemeClr>
                </a:solidFill>
              </a:rPr>
              <a:t>Cl. 2</a:t>
            </a:r>
          </a:p>
          <a:p>
            <a:pPr>
              <a:spcAft>
                <a:spcPts val="1200"/>
              </a:spcAft>
            </a:pPr>
            <a:r>
              <a:rPr lang="en-US" sz="3200" b="1" dirty="0">
                <a:solidFill>
                  <a:schemeClr val="accent3">
                    <a:lumMod val="75000"/>
                  </a:schemeClr>
                </a:solidFill>
              </a:rPr>
              <a:t>  ???</a:t>
            </a:r>
          </a:p>
          <a:p>
            <a:endParaRPr lang="ru-RU" sz="3200" b="1" dirty="0">
              <a:solidFill>
                <a:schemeClr val="accent3">
                  <a:lumMod val="75000"/>
                </a:schemeClr>
              </a:solidFill>
            </a:endParaRPr>
          </a:p>
        </p:txBody>
      </p:sp>
    </p:spTree>
    <p:extLst>
      <p:ext uri="{BB962C8B-B14F-4D97-AF65-F5344CB8AC3E}">
        <p14:creationId xmlns:p14="http://schemas.microsoft.com/office/powerpoint/2010/main" val="41062957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215470" cy="1426170"/>
          </a:xfrm>
        </p:spPr>
        <p:txBody>
          <a:bodyPr>
            <a:normAutofit/>
          </a:bodyPr>
          <a:lstStyle/>
          <a:p>
            <a:r>
              <a:rPr lang="en-US" dirty="0"/>
              <a:t>(II) </a:t>
            </a:r>
            <a:r>
              <a:rPr lang="ru-RU" dirty="0"/>
              <a:t>Болезни органов дыхания</a:t>
            </a:r>
            <a:endParaRPr lang="en-US" dirty="0"/>
          </a:p>
        </p:txBody>
      </p:sp>
      <p:sp>
        <p:nvSpPr>
          <p:cNvPr id="3" name="Content Placeholder 2"/>
          <p:cNvSpPr>
            <a:spLocks noGrp="1"/>
          </p:cNvSpPr>
          <p:nvPr>
            <p:ph idx="1"/>
          </p:nvPr>
        </p:nvSpPr>
        <p:spPr>
          <a:xfrm>
            <a:off x="533400" y="1556792"/>
            <a:ext cx="8219340" cy="5214547"/>
          </a:xfrm>
        </p:spPr>
        <p:txBody>
          <a:bodyPr/>
          <a:lstStyle/>
          <a:p>
            <a:endParaRPr lang="en-GB" dirty="0"/>
          </a:p>
          <a:p>
            <a:endParaRPr lang="en-GB" dirty="0"/>
          </a:p>
          <a:p>
            <a:r>
              <a:rPr lang="ru-RU" sz="4000" dirty="0"/>
              <a:t>Исследование факторов риска заболеваний органов дыхания в Академгородке</a:t>
            </a:r>
            <a:r>
              <a:rPr lang="en-GB" sz="4000" dirty="0"/>
              <a:t>,  </a:t>
            </a:r>
            <a:r>
              <a:rPr lang="ru-RU" sz="4000" dirty="0"/>
              <a:t>Новосибирск</a:t>
            </a:r>
            <a:r>
              <a:rPr lang="en-GB" sz="4000" dirty="0"/>
              <a:t>,  </a:t>
            </a:r>
            <a:r>
              <a:rPr lang="ru-RU" sz="4000" dirty="0"/>
              <a:t>Россия</a:t>
            </a:r>
            <a:r>
              <a:rPr lang="en-GB" sz="4000" dirty="0"/>
              <a:t> (</a:t>
            </a:r>
            <a:r>
              <a:rPr lang="ru-RU" sz="4000" dirty="0"/>
              <a:t>Шанин, Миркин, Ростовцев,</a:t>
            </a:r>
            <a:r>
              <a:rPr lang="en-GB" sz="4000" dirty="0"/>
              <a:t>1981)</a:t>
            </a:r>
            <a:endParaRPr lang="en-US" sz="4000" dirty="0"/>
          </a:p>
        </p:txBody>
      </p:sp>
      <p:sp>
        <p:nvSpPr>
          <p:cNvPr id="4" name="Нижний колонтитул 3">
            <a:extLst>
              <a:ext uri="{FF2B5EF4-FFF2-40B4-BE49-F238E27FC236}">
                <a16:creationId xmlns:a16="http://schemas.microsoft.com/office/drawing/2014/main" id="{DB03AA42-5B6B-45EC-9E3D-13F68BEAF800}"/>
              </a:ext>
            </a:extLst>
          </p:cNvPr>
          <p:cNvSpPr>
            <a:spLocks noGrp="1"/>
          </p:cNvSpPr>
          <p:nvPr>
            <p:ph type="ftr" sz="quarter" idx="11"/>
          </p:nvPr>
        </p:nvSpPr>
        <p:spPr/>
        <p:txBody>
          <a:bodyPr/>
          <a:lstStyle/>
          <a:p>
            <a:r>
              <a:rPr lang="en-US"/>
              <a:t>CODA BSc 2024 Boris Mirkin</a:t>
            </a:r>
            <a:endParaRPr lang="ru-RU"/>
          </a:p>
        </p:txBody>
      </p:sp>
      <p:sp>
        <p:nvSpPr>
          <p:cNvPr id="5" name="Номер слайда 4">
            <a:extLst>
              <a:ext uri="{FF2B5EF4-FFF2-40B4-BE49-F238E27FC236}">
                <a16:creationId xmlns:a16="http://schemas.microsoft.com/office/drawing/2014/main" id="{D920F2BD-7016-4687-B126-2DF70380A641}"/>
              </a:ext>
            </a:extLst>
          </p:cNvPr>
          <p:cNvSpPr>
            <a:spLocks noGrp="1"/>
          </p:cNvSpPr>
          <p:nvPr>
            <p:ph type="sldNum" sz="quarter" idx="12"/>
          </p:nvPr>
        </p:nvSpPr>
        <p:spPr/>
        <p:txBody>
          <a:bodyPr/>
          <a:lstStyle/>
          <a:p>
            <a:fld id="{DBB9C88E-D4C8-48E3-897A-F48C54F7B8B8}" type="slidenum">
              <a:rPr lang="ru-RU" smtClean="0"/>
              <a:t>52</a:t>
            </a:fld>
            <a:endParaRPr lang="ru-RU"/>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4653136"/>
            <a:ext cx="7498080" cy="1728192"/>
          </a:xfrm>
        </p:spPr>
        <p:txBody>
          <a:bodyPr/>
          <a:lstStyle/>
          <a:p>
            <a:r>
              <a:rPr lang="en-US" dirty="0"/>
              <a:t>  </a:t>
            </a:r>
            <a:endParaRPr lang="ru-RU" dirty="0"/>
          </a:p>
        </p:txBody>
      </p:sp>
      <p:sp>
        <p:nvSpPr>
          <p:cNvPr id="37" name="Rectangle 81"/>
          <p:cNvSpPr>
            <a:spLocks noChangeArrowheads="1"/>
          </p:cNvSpPr>
          <p:nvPr/>
        </p:nvSpPr>
        <p:spPr bwMode="auto">
          <a:xfrm>
            <a:off x="827585" y="4329391"/>
            <a:ext cx="8424936"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ru-RU" sz="2400" b="1" i="0" u="none" strike="noStrike" cap="none" normalizeH="0" baseline="0" dirty="0" err="1">
                <a:ln>
                  <a:noFill/>
                </a:ln>
                <a:solidFill>
                  <a:srgbClr val="000000"/>
                </a:solidFill>
                <a:effectLst/>
                <a:latin typeface="Tahoma" pitchFamily="34" charset="0"/>
                <a:ea typeface="Times New Roman" pitchFamily="18" charset="0"/>
                <a:cs typeface="Tahoma" pitchFamily="34" charset="0"/>
              </a:rPr>
              <a:t>Rostovtsev</a:t>
            </a:r>
            <a:r>
              <a:rPr kumimoji="0" lang="ru-RU" altLang="ru-RU" sz="2400" b="1" i="0" u="none" strike="noStrike" cap="none" normalizeH="0" baseline="0" dirty="0">
                <a:ln>
                  <a:noFill/>
                </a:ln>
                <a:solidFill>
                  <a:srgbClr val="000000"/>
                </a:solidFill>
                <a:effectLst/>
                <a:latin typeface="Tahoma" pitchFamily="34" charset="0"/>
                <a:ea typeface="Times New Roman" pitchFamily="18" charset="0"/>
                <a:cs typeface="Tahoma" pitchFamily="34" charset="0"/>
              </a:rPr>
              <a:t>, </a:t>
            </a:r>
            <a:r>
              <a:rPr kumimoji="0" lang="en-US" altLang="ru-RU" sz="2400" b="1" i="0" u="none" strike="noStrike" cap="none" normalizeH="0" baseline="0" dirty="0">
                <a:ln>
                  <a:noFill/>
                </a:ln>
                <a:solidFill>
                  <a:srgbClr val="000000"/>
                </a:solidFill>
                <a:effectLst/>
                <a:latin typeface="Tahoma" pitchFamily="34" charset="0"/>
                <a:ea typeface="Times New Roman" pitchFamily="18" charset="0"/>
                <a:cs typeface="Tahoma" pitchFamily="34" charset="0"/>
              </a:rPr>
              <a:t>Mirkin</a:t>
            </a:r>
            <a:r>
              <a:rPr kumimoji="0" lang="ru-RU" altLang="ru-RU" sz="2400" b="1" i="0" u="none" strike="noStrike" cap="none" normalizeH="0" baseline="0" dirty="0">
                <a:ln>
                  <a:noFill/>
                </a:ln>
                <a:solidFill>
                  <a:srgbClr val="000000"/>
                </a:solidFill>
                <a:effectLst/>
                <a:latin typeface="Tahoma" pitchFamily="34" charset="0"/>
                <a:ea typeface="Times New Roman" pitchFamily="18" charset="0"/>
                <a:cs typeface="Tahoma" pitchFamily="34" charset="0"/>
              </a:rPr>
              <a:t>, </a:t>
            </a:r>
            <a:r>
              <a:rPr kumimoji="0" lang="en-US" altLang="ru-RU" sz="2400" b="1" i="0" u="none" strike="noStrike" cap="none" normalizeH="0" baseline="0" dirty="0" err="1">
                <a:ln>
                  <a:noFill/>
                </a:ln>
                <a:solidFill>
                  <a:srgbClr val="000000"/>
                </a:solidFill>
                <a:effectLst/>
                <a:latin typeface="Tahoma" pitchFamily="34" charset="0"/>
                <a:ea typeface="Times New Roman" pitchFamily="18" charset="0"/>
                <a:cs typeface="Tahoma" pitchFamily="34" charset="0"/>
              </a:rPr>
              <a:t>Shanin</a:t>
            </a:r>
            <a:r>
              <a:rPr kumimoji="0" lang="ru-RU" altLang="ru-RU" sz="2400" b="1" i="0" u="none" strike="noStrike" cap="none" normalizeH="0" baseline="0" dirty="0">
                <a:ln>
                  <a:noFill/>
                </a:ln>
                <a:solidFill>
                  <a:srgbClr val="000000"/>
                </a:solidFill>
                <a:effectLst/>
                <a:latin typeface="Tahoma" pitchFamily="34" charset="0"/>
                <a:ea typeface="Times New Roman" pitchFamily="18" charset="0"/>
                <a:cs typeface="Tahoma" pitchFamily="34" charset="0"/>
              </a:rPr>
              <a:t> (1981 </a:t>
            </a:r>
            <a:r>
              <a:rPr kumimoji="0" lang="en-US" altLang="ru-RU" sz="2400" b="1" i="0" u="none" strike="noStrike" cap="none" normalizeH="0" baseline="0" dirty="0">
                <a:ln>
                  <a:noFill/>
                </a:ln>
                <a:solidFill>
                  <a:srgbClr val="000000"/>
                </a:solidFill>
                <a:effectLst/>
                <a:latin typeface="Tahoma" pitchFamily="34" charset="0"/>
                <a:ea typeface="Times New Roman" pitchFamily="18" charset="0"/>
                <a:cs typeface="Tahoma" pitchFamily="34" charset="0"/>
              </a:rPr>
              <a:t>unpublished</a:t>
            </a:r>
            <a:r>
              <a:rPr kumimoji="0" lang="ru-RU" altLang="ru-RU" sz="2400" b="1" i="0" u="none" strike="noStrike" cap="none" normalizeH="0" baseline="0" dirty="0">
                <a:ln>
                  <a:noFill/>
                </a:ln>
                <a:solidFill>
                  <a:srgbClr val="000000"/>
                </a:solidFill>
                <a:effectLst/>
                <a:latin typeface="Tahoma" pitchFamily="34" charset="0"/>
                <a:ea typeface="Times New Roman" pitchFamily="18" charset="0"/>
                <a:cs typeface="Tahoma" pitchFamily="34" charset="0"/>
              </a:rPr>
              <a:t>): </a:t>
            </a:r>
            <a:endParaRPr kumimoji="0" lang="en-US" altLang="ru-RU" sz="2400" b="1" i="0" u="none" strike="noStrike" cap="none" normalizeH="0" baseline="0" dirty="0">
              <a:ln>
                <a:noFill/>
              </a:ln>
              <a:solidFill>
                <a:srgbClr val="000000"/>
              </a:solidFill>
              <a:effectLst/>
              <a:latin typeface="Tahoma" pitchFamily="34" charset="0"/>
              <a:ea typeface="Times New Roman" pitchFamily="18" charset="0"/>
              <a:cs typeface="Tahoma"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400" b="1" i="0" u="none" strike="noStrike" cap="none" normalizeH="0" baseline="0" dirty="0">
                <a:ln>
                  <a:noFill/>
                </a:ln>
                <a:solidFill>
                  <a:srgbClr val="000000"/>
                </a:solidFill>
                <a:effectLst/>
                <a:latin typeface="Tahoma" pitchFamily="34" charset="0"/>
                <a:ea typeface="Times New Roman" pitchFamily="18" charset="0"/>
                <a:cs typeface="Tahoma" pitchFamily="34" charset="0"/>
              </a:rPr>
              <a:t>Investigation in the local respiratory diseases 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400" b="1" i="0" u="none" strike="noStrike" cap="none" normalizeH="0" baseline="0" dirty="0">
                <a:ln>
                  <a:noFill/>
                </a:ln>
                <a:solidFill>
                  <a:srgbClr val="000000"/>
                </a:solidFill>
                <a:effectLst/>
                <a:latin typeface="Tahoma" pitchFamily="34" charset="0"/>
                <a:ea typeface="Times New Roman" pitchFamily="18" charset="0"/>
                <a:cs typeface="Tahoma" pitchFamily="34" charset="0"/>
              </a:rPr>
              <a:t>risk factors for them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400" b="1" i="0" u="none" strike="noStrike" cap="none" normalizeH="0" baseline="0" dirty="0">
                <a:ln>
                  <a:noFill/>
                </a:ln>
                <a:solidFill>
                  <a:srgbClr val="000000"/>
                </a:solidFill>
                <a:effectLst/>
                <a:latin typeface="Tahoma" pitchFamily="34" charset="0"/>
                <a:ea typeface="Times New Roman" pitchFamily="18" charset="0"/>
                <a:cs typeface="Tahoma" pitchFamily="34" charset="0"/>
              </a:rPr>
              <a:t> </a:t>
            </a:r>
            <a:endParaRPr kumimoji="0" lang="ru-RU" altLang="ru-RU" sz="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400" b="1" i="0" u="none" strike="noStrike" cap="none" normalizeH="0" baseline="0" dirty="0">
                <a:ln>
                  <a:noFill/>
                </a:ln>
                <a:solidFill>
                  <a:srgbClr val="4F81BD"/>
                </a:solidFill>
                <a:effectLst/>
                <a:latin typeface="Tahoma" pitchFamily="34" charset="0"/>
                <a:ea typeface="Times New Roman" pitchFamily="18" charset="0"/>
                <a:cs typeface="Tahoma" pitchFamily="34" charset="0"/>
              </a:rPr>
              <a:t>~</a:t>
            </a:r>
            <a:r>
              <a:rPr kumimoji="0" lang="ru-RU" altLang="ru-RU" sz="2400" b="1" i="0" u="none" strike="noStrike" cap="none" normalizeH="0" baseline="0" dirty="0">
                <a:ln>
                  <a:noFill/>
                </a:ln>
                <a:solidFill>
                  <a:srgbClr val="4F81BD"/>
                </a:solidFill>
                <a:effectLst/>
                <a:latin typeface="Tahoma" pitchFamily="34" charset="0"/>
                <a:ea typeface="Times New Roman" pitchFamily="18" charset="0"/>
                <a:cs typeface="Tahoma" pitchFamily="34" charset="0"/>
              </a:rPr>
              <a:t>50</a:t>
            </a:r>
            <a:r>
              <a:rPr kumimoji="0" lang="ru-RU" altLang="ru-RU" sz="2400" b="1" i="0" u="none" strike="noStrike" cap="none" normalizeH="0" baseline="0" dirty="0">
                <a:ln>
                  <a:noFill/>
                </a:ln>
                <a:solidFill>
                  <a:srgbClr val="4F81BD"/>
                </a:solidFill>
                <a:effectLst/>
                <a:latin typeface="Calibri"/>
                <a:ea typeface="Times New Roman" pitchFamily="18" charset="0"/>
                <a:cs typeface="Tahoma" pitchFamily="34" charset="0"/>
              </a:rPr>
              <a:t> </a:t>
            </a:r>
            <a:r>
              <a:rPr kumimoji="0" lang="ru-RU" altLang="ru-RU" sz="2400" b="1" i="0" u="none" strike="noStrike" cap="none" normalizeH="0" baseline="0" dirty="0">
                <a:ln>
                  <a:noFill/>
                </a:ln>
                <a:solidFill>
                  <a:srgbClr val="4F81BD"/>
                </a:solidFill>
                <a:effectLst/>
                <a:latin typeface="Tahoma" pitchFamily="34" charset="0"/>
                <a:ea typeface="Times New Roman" pitchFamily="18" charset="0"/>
                <a:cs typeface="Tahoma" pitchFamily="34" charset="0"/>
              </a:rPr>
              <a:t>000 </a:t>
            </a:r>
            <a:r>
              <a:rPr kumimoji="0" lang="en-US" altLang="ru-RU" sz="2400" b="1" i="0" u="none" strike="noStrike" cap="none" normalizeH="0" baseline="0" dirty="0">
                <a:ln>
                  <a:noFill/>
                </a:ln>
                <a:solidFill>
                  <a:srgbClr val="4F81BD"/>
                </a:solidFill>
                <a:effectLst/>
                <a:latin typeface="Tahoma" pitchFamily="34" charset="0"/>
                <a:ea typeface="Times New Roman" pitchFamily="18" charset="0"/>
                <a:cs typeface="Tahoma" pitchFamily="34" charset="0"/>
              </a:rPr>
              <a:t>respondents</a:t>
            </a:r>
            <a:r>
              <a:rPr kumimoji="0" lang="ru-RU" altLang="ru-RU" sz="2400" b="1" i="0" u="none" strike="noStrike" cap="none" normalizeH="0" baseline="0" dirty="0">
                <a:ln>
                  <a:noFill/>
                </a:ln>
                <a:solidFill>
                  <a:srgbClr val="4F81BD"/>
                </a:solidFill>
                <a:effectLst/>
                <a:latin typeface="Tahoma" pitchFamily="34" charset="0"/>
                <a:ea typeface="Times New Roman" pitchFamily="18" charset="0"/>
                <a:cs typeface="Tahoma" pitchFamily="34" charset="0"/>
              </a:rPr>
              <a:t>: </a:t>
            </a:r>
            <a:r>
              <a:rPr kumimoji="0" lang="ru-RU" altLang="ru-RU" sz="3200" b="1" i="0" u="none" strike="noStrike" cap="none" normalizeH="0" baseline="0" dirty="0">
                <a:ln>
                  <a:noFill/>
                </a:ln>
                <a:solidFill>
                  <a:srgbClr val="7030A0"/>
                </a:solidFill>
                <a:effectLst/>
                <a:latin typeface="Tahoma" pitchFamily="34" charset="0"/>
                <a:ea typeface="Times New Roman" pitchFamily="18" charset="0"/>
                <a:cs typeface="Tahoma" pitchFamily="34" charset="0"/>
              </a:rPr>
              <a:t>14</a:t>
            </a:r>
            <a:r>
              <a:rPr kumimoji="0" lang="en-US" altLang="ru-RU" sz="3200" b="1" i="0" u="none" strike="noStrike" cap="none" normalizeH="0" baseline="0" dirty="0">
                <a:ln>
                  <a:noFill/>
                </a:ln>
                <a:solidFill>
                  <a:srgbClr val="7030A0"/>
                </a:solidFill>
                <a:effectLst/>
                <a:latin typeface="Tahoma" pitchFamily="34" charset="0"/>
                <a:ea typeface="Times New Roman" pitchFamily="18" charset="0"/>
                <a:cs typeface="Tahoma" pitchFamily="34" charset="0"/>
              </a:rPr>
              <a:t> hierarchical clusters</a:t>
            </a:r>
            <a:endParaRPr kumimoji="0" lang="ru-RU" altLang="ru-RU" sz="3200" b="0" i="0" u="none" strike="noStrike" cap="none" normalizeH="0" baseline="0" dirty="0">
              <a:ln>
                <a:noFill/>
              </a:ln>
              <a:solidFill>
                <a:srgbClr val="7030A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itchFamily="34" charset="0"/>
              <a:cs typeface="Arial" pitchFamily="34" charset="0"/>
            </a:endParaRPr>
          </a:p>
        </p:txBody>
      </p:sp>
      <p:grpSp>
        <p:nvGrpSpPr>
          <p:cNvPr id="38" name="Полотно 37"/>
          <p:cNvGrpSpPr/>
          <p:nvPr/>
        </p:nvGrpSpPr>
        <p:grpSpPr>
          <a:xfrm>
            <a:off x="0" y="0"/>
            <a:ext cx="8100392" cy="4221088"/>
            <a:chOff x="0" y="0"/>
            <a:chExt cx="6059805" cy="2720340"/>
          </a:xfrm>
        </p:grpSpPr>
        <p:sp>
          <p:nvSpPr>
            <p:cNvPr id="39" name="Прямоугольник 38"/>
            <p:cNvSpPr/>
            <p:nvPr/>
          </p:nvSpPr>
          <p:spPr>
            <a:xfrm>
              <a:off x="0" y="0"/>
              <a:ext cx="6059805" cy="2720340"/>
            </a:xfrm>
            <a:prstGeom prst="rect">
              <a:avLst/>
            </a:prstGeom>
            <a:noFill/>
          </p:spPr>
          <p:txBody>
            <a:bodyPr/>
            <a:lstStyle/>
            <a:p>
              <a:endParaRPr lang="ru-RU"/>
            </a:p>
          </p:txBody>
        </p:sp>
        <p:sp>
          <p:nvSpPr>
            <p:cNvPr id="40" name="Text Box 4"/>
            <p:cNvSpPr txBox="1">
              <a:spLocks noChangeArrowheads="1"/>
            </p:cNvSpPr>
            <p:nvPr/>
          </p:nvSpPr>
          <p:spPr bwMode="auto">
            <a:xfrm>
              <a:off x="2400765" y="90268"/>
              <a:ext cx="1180635" cy="49401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0"/>
                </a:spcAft>
              </a:pPr>
              <a:r>
                <a:rPr lang="en-US" sz="2000" b="1" dirty="0">
                  <a:effectLst/>
                  <a:latin typeface="Calibri"/>
                  <a:ea typeface="Calibri"/>
                  <a:cs typeface="Times New Roman"/>
                </a:rPr>
                <a:t>Respiratory</a:t>
              </a:r>
              <a:endParaRPr lang="ru-RU" sz="2000" dirty="0">
                <a:effectLst/>
                <a:latin typeface="Calibri"/>
                <a:ea typeface="Calibri"/>
                <a:cs typeface="Times New Roman"/>
              </a:endParaRPr>
            </a:p>
            <a:p>
              <a:pPr>
                <a:lnSpc>
                  <a:spcPct val="115000"/>
                </a:lnSpc>
                <a:spcAft>
                  <a:spcPts val="1000"/>
                </a:spcAft>
              </a:pPr>
              <a:r>
                <a:rPr lang="en-US" sz="2000" b="1" dirty="0">
                  <a:effectLst/>
                  <a:latin typeface="Calibri"/>
                  <a:ea typeface="Calibri"/>
                  <a:cs typeface="Times New Roman"/>
                </a:rPr>
                <a:t> diseases</a:t>
              </a:r>
              <a:endParaRPr lang="ru-RU" sz="2000" dirty="0">
                <a:effectLst/>
                <a:latin typeface="Calibri"/>
                <a:ea typeface="Calibri"/>
                <a:cs typeface="Times New Roman"/>
              </a:endParaRPr>
            </a:p>
          </p:txBody>
        </p:sp>
        <p:sp>
          <p:nvSpPr>
            <p:cNvPr id="41" name="Text Box 5"/>
            <p:cNvSpPr txBox="1">
              <a:spLocks noChangeArrowheads="1"/>
            </p:cNvSpPr>
            <p:nvPr/>
          </p:nvSpPr>
          <p:spPr bwMode="auto">
            <a:xfrm>
              <a:off x="457481" y="1005254"/>
              <a:ext cx="915772" cy="34465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CC00"/>
                  </a:solidFill>
                </a14:hiddenFill>
              </a:ext>
            </a:extLst>
          </p:spPr>
          <p:txBody>
            <a:bodyPr rot="0" vert="horz" wrap="square" lIns="0" tIns="0" rIns="0" bIns="0" anchor="t" anchorCtr="0" upright="1">
              <a:noAutofit/>
            </a:bodyPr>
            <a:lstStyle/>
            <a:p>
              <a:pPr>
                <a:lnSpc>
                  <a:spcPct val="115000"/>
                </a:lnSpc>
                <a:spcAft>
                  <a:spcPts val="1000"/>
                </a:spcAft>
              </a:pPr>
              <a:r>
                <a:rPr lang="en-US" sz="2000" b="1" dirty="0">
                  <a:effectLst/>
                  <a:latin typeface="Calibri"/>
                  <a:ea typeface="Calibri"/>
                  <a:cs typeface="Times New Roman"/>
                </a:rPr>
                <a:t>    Lungs</a:t>
              </a:r>
              <a:endParaRPr lang="ru-RU" sz="2000" dirty="0">
                <a:effectLst/>
                <a:latin typeface="Calibri"/>
                <a:ea typeface="Calibri"/>
                <a:cs typeface="Times New Roman"/>
              </a:endParaRPr>
            </a:p>
          </p:txBody>
        </p:sp>
        <p:sp>
          <p:nvSpPr>
            <p:cNvPr id="42" name="Text Box 6"/>
            <p:cNvSpPr txBox="1">
              <a:spLocks noChangeArrowheads="1"/>
            </p:cNvSpPr>
            <p:nvPr/>
          </p:nvSpPr>
          <p:spPr bwMode="auto">
            <a:xfrm>
              <a:off x="2514932" y="1005254"/>
              <a:ext cx="915772" cy="34301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00"/>
                  </a:solidFill>
                </a14:hiddenFill>
              </a:ext>
            </a:extLst>
          </p:spPr>
          <p:txBody>
            <a:bodyPr rot="0" vert="horz" wrap="square" lIns="0" tIns="0" rIns="0" bIns="0" anchor="t" anchorCtr="0" upright="1">
              <a:noAutofit/>
            </a:bodyPr>
            <a:lstStyle/>
            <a:p>
              <a:pPr>
                <a:lnSpc>
                  <a:spcPct val="115000"/>
                </a:lnSpc>
                <a:spcAft>
                  <a:spcPts val="1000"/>
                </a:spcAft>
              </a:pPr>
              <a:r>
                <a:rPr lang="en-US" sz="1100" b="1" dirty="0">
                  <a:effectLst/>
                  <a:latin typeface="Calibri"/>
                  <a:ea typeface="Calibri"/>
                  <a:cs typeface="Times New Roman"/>
                </a:rPr>
                <a:t>    </a:t>
              </a:r>
              <a:r>
                <a:rPr lang="en-US" sz="2000" b="1" dirty="0">
                  <a:effectLst/>
                  <a:latin typeface="Calibri"/>
                  <a:ea typeface="Calibri"/>
                  <a:cs typeface="Times New Roman"/>
                </a:rPr>
                <a:t>Bronchi</a:t>
              </a:r>
              <a:endParaRPr lang="ru-RU" sz="2000" dirty="0">
                <a:effectLst/>
                <a:latin typeface="Calibri"/>
                <a:ea typeface="Calibri"/>
                <a:cs typeface="Times New Roman"/>
              </a:endParaRPr>
            </a:p>
          </p:txBody>
        </p:sp>
        <p:sp>
          <p:nvSpPr>
            <p:cNvPr id="43" name="Text Box 7"/>
            <p:cNvSpPr txBox="1">
              <a:spLocks noChangeArrowheads="1"/>
            </p:cNvSpPr>
            <p:nvPr/>
          </p:nvSpPr>
          <p:spPr bwMode="auto">
            <a:xfrm>
              <a:off x="4800718" y="776302"/>
              <a:ext cx="1059061" cy="34383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1600" b="1" dirty="0">
                  <a:effectLst/>
                  <a:latin typeface="Calibri"/>
                  <a:ea typeface="Calibri"/>
                  <a:cs typeface="Times New Roman"/>
                </a:rPr>
                <a:t>    </a:t>
              </a:r>
              <a:r>
                <a:rPr lang="en-US" sz="2000" b="1" dirty="0">
                  <a:effectLst/>
                  <a:latin typeface="Calibri"/>
                  <a:ea typeface="Calibri"/>
                  <a:cs typeface="Times New Roman"/>
                </a:rPr>
                <a:t>Ear</a:t>
              </a:r>
              <a:r>
                <a:rPr lang="ru-RU" sz="2000" b="1" dirty="0">
                  <a:effectLst/>
                  <a:latin typeface="Calibri"/>
                  <a:ea typeface="Calibri"/>
                  <a:cs typeface="Times New Roman"/>
                </a:rPr>
                <a:t>-</a:t>
              </a:r>
              <a:r>
                <a:rPr lang="en-US" sz="2000" b="1" dirty="0">
                  <a:effectLst/>
                  <a:latin typeface="Calibri"/>
                  <a:ea typeface="Calibri"/>
                  <a:cs typeface="Times New Roman"/>
                </a:rPr>
                <a:t>Nose</a:t>
              </a:r>
              <a:endParaRPr lang="ru-RU" sz="2000" dirty="0">
                <a:effectLst/>
                <a:latin typeface="Calibri"/>
                <a:ea typeface="Calibri"/>
                <a:cs typeface="Times New Roman"/>
              </a:endParaRPr>
            </a:p>
          </p:txBody>
        </p:sp>
        <p:sp>
          <p:nvSpPr>
            <p:cNvPr id="44" name="Text Box 8"/>
            <p:cNvSpPr txBox="1">
              <a:spLocks noChangeArrowheads="1"/>
            </p:cNvSpPr>
            <p:nvPr/>
          </p:nvSpPr>
          <p:spPr bwMode="auto">
            <a:xfrm>
              <a:off x="0" y="1805354"/>
              <a:ext cx="914963" cy="343017"/>
            </a:xfrm>
            <a:prstGeom prst="rect">
              <a:avLst/>
            </a:prstGeom>
            <a:solidFill>
              <a:srgbClr val="FFCC00"/>
            </a:solidFill>
            <a:ln w="9525">
              <a:solidFill>
                <a:srgbClr val="000000"/>
              </a:solidFill>
              <a:miter lim="800000"/>
              <a:headEnd/>
              <a:tailEnd/>
            </a:ln>
          </p:spPr>
          <p:txBody>
            <a:bodyPr rot="0" vert="horz" wrap="square" lIns="0" tIns="0" rIns="0" bIns="0" anchor="t" anchorCtr="0" upright="1">
              <a:noAutofit/>
            </a:bodyPr>
            <a:lstStyle/>
            <a:p>
              <a:pPr>
                <a:lnSpc>
                  <a:spcPct val="115000"/>
                </a:lnSpc>
                <a:spcAft>
                  <a:spcPts val="1000"/>
                </a:spcAft>
              </a:pPr>
              <a:r>
                <a:rPr lang="ru-RU" sz="1100">
                  <a:effectLst/>
                  <a:latin typeface="Calibri"/>
                  <a:ea typeface="Calibri"/>
                  <a:cs typeface="Times New Roman"/>
                </a:rPr>
                <a:t> </a:t>
              </a:r>
            </a:p>
          </p:txBody>
        </p:sp>
        <p:sp>
          <p:nvSpPr>
            <p:cNvPr id="45" name="Text Box 9"/>
            <p:cNvSpPr txBox="1">
              <a:spLocks noChangeArrowheads="1"/>
            </p:cNvSpPr>
            <p:nvPr/>
          </p:nvSpPr>
          <p:spPr bwMode="auto">
            <a:xfrm>
              <a:off x="685817" y="2262437"/>
              <a:ext cx="914963" cy="343838"/>
            </a:xfrm>
            <a:prstGeom prst="rect">
              <a:avLst/>
            </a:prstGeom>
            <a:solidFill>
              <a:srgbClr val="FFCC00"/>
            </a:solidFill>
            <a:ln w="9525">
              <a:solidFill>
                <a:srgbClr val="000000"/>
              </a:solidFill>
              <a:miter lim="800000"/>
              <a:headEnd/>
              <a:tailEnd/>
            </a:ln>
          </p:spPr>
          <p:txBody>
            <a:bodyPr rot="0" vert="horz" wrap="square" lIns="0" tIns="0" rIns="0" bIns="0" anchor="t" anchorCtr="0" upright="1">
              <a:noAutofit/>
            </a:bodyPr>
            <a:lstStyle/>
            <a:p>
              <a:pPr>
                <a:lnSpc>
                  <a:spcPct val="115000"/>
                </a:lnSpc>
                <a:spcAft>
                  <a:spcPts val="1000"/>
                </a:spcAft>
              </a:pPr>
              <a:r>
                <a:rPr lang="en-GB" sz="1100">
                  <a:effectLst/>
                  <a:latin typeface="Calibri"/>
                  <a:ea typeface="Calibri"/>
                  <a:cs typeface="Times New Roman"/>
                </a:rPr>
                <a:t> </a:t>
              </a:r>
              <a:endParaRPr lang="ru-RU" sz="1100">
                <a:effectLst/>
                <a:latin typeface="Calibri"/>
                <a:ea typeface="Calibri"/>
                <a:cs typeface="Times New Roman"/>
              </a:endParaRPr>
            </a:p>
          </p:txBody>
        </p:sp>
        <p:sp>
          <p:nvSpPr>
            <p:cNvPr id="46" name="Text Box 10"/>
            <p:cNvSpPr txBox="1">
              <a:spLocks noChangeArrowheads="1"/>
            </p:cNvSpPr>
            <p:nvPr/>
          </p:nvSpPr>
          <p:spPr bwMode="auto">
            <a:xfrm>
              <a:off x="1257466" y="1805354"/>
              <a:ext cx="914963" cy="343017"/>
            </a:xfrm>
            <a:prstGeom prst="rect">
              <a:avLst/>
            </a:prstGeom>
            <a:solidFill>
              <a:srgbClr val="FFFFFF"/>
            </a:solidFill>
            <a:ln w="9525">
              <a:solidFill>
                <a:srgbClr val="000000"/>
              </a:solidFill>
              <a:miter lim="800000"/>
              <a:headEnd/>
              <a:tailEnd/>
            </a:ln>
          </p:spPr>
          <p:txBody>
            <a:bodyPr rot="0" vert="horz" wrap="square" lIns="0" tIns="0" rIns="0" bIns="0" anchor="t" anchorCtr="0" upright="1">
              <a:noAutofit/>
            </a:bodyPr>
            <a:lstStyle/>
            <a:p>
              <a:pPr>
                <a:lnSpc>
                  <a:spcPct val="115000"/>
                </a:lnSpc>
                <a:spcAft>
                  <a:spcPts val="1000"/>
                </a:spcAft>
              </a:pPr>
              <a:r>
                <a:rPr lang="ru-RU" sz="1100" b="1">
                  <a:effectLst/>
                  <a:latin typeface="Calibri"/>
                  <a:ea typeface="Calibri"/>
                  <a:cs typeface="Times New Roman"/>
                </a:rPr>
                <a:t> </a:t>
              </a:r>
              <a:endParaRPr lang="ru-RU" sz="1100">
                <a:effectLst/>
                <a:latin typeface="Calibri"/>
                <a:ea typeface="Calibri"/>
                <a:cs typeface="Times New Roman"/>
              </a:endParaRPr>
            </a:p>
          </p:txBody>
        </p:sp>
        <p:sp>
          <p:nvSpPr>
            <p:cNvPr id="47" name="Text Box 11"/>
            <p:cNvSpPr txBox="1">
              <a:spLocks noChangeArrowheads="1"/>
            </p:cNvSpPr>
            <p:nvPr/>
          </p:nvSpPr>
          <p:spPr bwMode="auto">
            <a:xfrm>
              <a:off x="1714138" y="2262437"/>
              <a:ext cx="915772" cy="345479"/>
            </a:xfrm>
            <a:prstGeom prst="rect">
              <a:avLst/>
            </a:prstGeom>
            <a:solidFill>
              <a:srgbClr val="FFCC99"/>
            </a:solidFill>
            <a:ln w="9525">
              <a:solidFill>
                <a:srgbClr val="000000"/>
              </a:solidFill>
              <a:miter lim="800000"/>
              <a:headEnd/>
              <a:tailEnd/>
            </a:ln>
          </p:spPr>
          <p:txBody>
            <a:bodyPr rot="0" vert="horz" wrap="square" lIns="0" tIns="0" rIns="0" bIns="0" anchor="t" anchorCtr="0" upright="1">
              <a:noAutofit/>
            </a:bodyPr>
            <a:lstStyle/>
            <a:p>
              <a:pPr>
                <a:lnSpc>
                  <a:spcPct val="115000"/>
                </a:lnSpc>
                <a:spcAft>
                  <a:spcPts val="1000"/>
                </a:spcAft>
              </a:pPr>
              <a:r>
                <a:rPr lang="en-GB" sz="1100">
                  <a:effectLst/>
                  <a:latin typeface="Calibri"/>
                  <a:ea typeface="Calibri"/>
                  <a:cs typeface="Times New Roman"/>
                </a:rPr>
                <a:t> </a:t>
              </a:r>
              <a:endParaRPr lang="ru-RU" sz="1100">
                <a:effectLst/>
                <a:latin typeface="Calibri"/>
                <a:ea typeface="Calibri"/>
                <a:cs typeface="Times New Roman"/>
              </a:endParaRPr>
            </a:p>
          </p:txBody>
        </p:sp>
        <p:sp>
          <p:nvSpPr>
            <p:cNvPr id="48" name="Text Box 12"/>
            <p:cNvSpPr txBox="1">
              <a:spLocks noChangeArrowheads="1"/>
            </p:cNvSpPr>
            <p:nvPr/>
          </p:nvSpPr>
          <p:spPr bwMode="auto">
            <a:xfrm>
              <a:off x="2400765" y="1462337"/>
              <a:ext cx="914963" cy="34301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99"/>
                  </a:solidFill>
                </a14:hiddenFill>
              </a:ext>
            </a:extLst>
          </p:spPr>
          <p:txBody>
            <a:bodyPr rot="0" vert="horz" wrap="square" lIns="0" tIns="0" rIns="0" bIns="0" anchor="t" anchorCtr="0" upright="1">
              <a:noAutofit/>
            </a:bodyPr>
            <a:lstStyle/>
            <a:p>
              <a:pPr>
                <a:lnSpc>
                  <a:spcPct val="115000"/>
                </a:lnSpc>
                <a:spcAft>
                  <a:spcPts val="1000"/>
                </a:spcAft>
              </a:pPr>
              <a:r>
                <a:rPr lang="en-GB" sz="1100">
                  <a:effectLst/>
                  <a:latin typeface="Calibri"/>
                  <a:ea typeface="Calibri"/>
                  <a:cs typeface="Times New Roman"/>
                </a:rPr>
                <a:t> </a:t>
              </a:r>
              <a:endParaRPr lang="ru-RU" sz="1100">
                <a:effectLst/>
                <a:latin typeface="Calibri"/>
                <a:ea typeface="Calibri"/>
                <a:cs typeface="Times New Roman"/>
              </a:endParaRPr>
            </a:p>
          </p:txBody>
        </p:sp>
        <p:sp>
          <p:nvSpPr>
            <p:cNvPr id="49" name="Text Box 13"/>
            <p:cNvSpPr txBox="1">
              <a:spLocks noChangeArrowheads="1"/>
            </p:cNvSpPr>
            <p:nvPr/>
          </p:nvSpPr>
          <p:spPr bwMode="auto">
            <a:xfrm>
              <a:off x="3086582" y="1919419"/>
              <a:ext cx="914963" cy="34301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99"/>
                  </a:solidFill>
                </a14:hiddenFill>
              </a:ext>
            </a:extLst>
          </p:spPr>
          <p:txBody>
            <a:bodyPr rot="0" vert="horz" wrap="square" lIns="0" tIns="0" rIns="0" bIns="0" anchor="t" anchorCtr="0" upright="1">
              <a:noAutofit/>
            </a:bodyPr>
            <a:lstStyle/>
            <a:p>
              <a:pPr>
                <a:lnSpc>
                  <a:spcPct val="115000"/>
                </a:lnSpc>
                <a:spcAft>
                  <a:spcPts val="1000"/>
                </a:spcAft>
              </a:pPr>
              <a:r>
                <a:rPr lang="en-GB" sz="1100">
                  <a:effectLst/>
                  <a:latin typeface="Calibri"/>
                  <a:ea typeface="Calibri"/>
                  <a:cs typeface="Times New Roman"/>
                </a:rPr>
                <a:t> </a:t>
              </a:r>
              <a:endParaRPr lang="ru-RU" sz="1100">
                <a:effectLst/>
                <a:latin typeface="Calibri"/>
                <a:ea typeface="Calibri"/>
                <a:cs typeface="Times New Roman"/>
              </a:endParaRPr>
            </a:p>
          </p:txBody>
        </p:sp>
        <p:sp>
          <p:nvSpPr>
            <p:cNvPr id="50" name="Text Box 14"/>
            <p:cNvSpPr txBox="1">
              <a:spLocks noChangeArrowheads="1"/>
            </p:cNvSpPr>
            <p:nvPr/>
          </p:nvSpPr>
          <p:spPr bwMode="auto">
            <a:xfrm>
              <a:off x="3429085" y="2377323"/>
              <a:ext cx="914963" cy="34301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ru-RU" sz="1100" b="1">
                  <a:effectLst/>
                  <a:latin typeface="Calibri"/>
                  <a:ea typeface="Calibri"/>
                  <a:cs typeface="Times New Roman"/>
                </a:rPr>
                <a:t> </a:t>
              </a:r>
              <a:endParaRPr lang="ru-RU" sz="1100">
                <a:effectLst/>
                <a:latin typeface="Calibri"/>
                <a:ea typeface="Calibri"/>
                <a:cs typeface="Times New Roman"/>
              </a:endParaRPr>
            </a:p>
          </p:txBody>
        </p:sp>
        <p:sp>
          <p:nvSpPr>
            <p:cNvPr id="51" name="Text Box 15"/>
            <p:cNvSpPr txBox="1">
              <a:spLocks noChangeArrowheads="1"/>
            </p:cNvSpPr>
            <p:nvPr/>
          </p:nvSpPr>
          <p:spPr bwMode="auto">
            <a:xfrm>
              <a:off x="3543253" y="1462337"/>
              <a:ext cx="914963" cy="34301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99"/>
                  </a:solidFill>
                </a14:hiddenFill>
              </a:ext>
            </a:extLst>
          </p:spPr>
          <p:txBody>
            <a:bodyPr rot="0" vert="horz" wrap="square" lIns="0" tIns="0" rIns="0" bIns="0" anchor="t" anchorCtr="0" upright="1">
              <a:noAutofit/>
            </a:bodyPr>
            <a:lstStyle/>
            <a:p>
              <a:pPr>
                <a:lnSpc>
                  <a:spcPct val="115000"/>
                </a:lnSpc>
                <a:spcAft>
                  <a:spcPts val="1000"/>
                </a:spcAft>
              </a:pPr>
              <a:r>
                <a:rPr lang="en-GB" sz="1100">
                  <a:effectLst/>
                  <a:latin typeface="Calibri"/>
                  <a:ea typeface="Calibri"/>
                  <a:cs typeface="Times New Roman"/>
                </a:rPr>
                <a:t> </a:t>
              </a:r>
              <a:endParaRPr lang="ru-RU" sz="1100">
                <a:effectLst/>
                <a:latin typeface="Calibri"/>
                <a:ea typeface="Calibri"/>
                <a:cs typeface="Times New Roman"/>
              </a:endParaRPr>
            </a:p>
          </p:txBody>
        </p:sp>
        <p:sp>
          <p:nvSpPr>
            <p:cNvPr id="52" name="Text Box 16"/>
            <p:cNvSpPr txBox="1">
              <a:spLocks noChangeArrowheads="1"/>
            </p:cNvSpPr>
            <p:nvPr/>
          </p:nvSpPr>
          <p:spPr bwMode="auto">
            <a:xfrm>
              <a:off x="4686551" y="1462337"/>
              <a:ext cx="914963" cy="343017"/>
            </a:xfrm>
            <a:prstGeom prst="rect">
              <a:avLst/>
            </a:prstGeom>
            <a:solidFill>
              <a:srgbClr val="FFFF99"/>
            </a:solidFill>
            <a:ln w="9525">
              <a:solidFill>
                <a:srgbClr val="000000"/>
              </a:solidFill>
              <a:miter lim="800000"/>
              <a:headEnd/>
              <a:tailEnd/>
            </a:ln>
          </p:spPr>
          <p:txBody>
            <a:bodyPr rot="0" vert="horz" wrap="square" lIns="0" tIns="0" rIns="0" bIns="0" anchor="t" anchorCtr="0" upright="1">
              <a:noAutofit/>
            </a:bodyPr>
            <a:lstStyle/>
            <a:p>
              <a:pPr>
                <a:lnSpc>
                  <a:spcPct val="115000"/>
                </a:lnSpc>
                <a:spcAft>
                  <a:spcPts val="1000"/>
                </a:spcAft>
              </a:pPr>
              <a:r>
                <a:rPr lang="en-GB" sz="1100">
                  <a:effectLst/>
                  <a:latin typeface="Calibri"/>
                  <a:ea typeface="Calibri"/>
                  <a:cs typeface="Times New Roman"/>
                </a:rPr>
                <a:t> </a:t>
              </a:r>
              <a:endParaRPr lang="ru-RU" sz="1100">
                <a:effectLst/>
                <a:latin typeface="Calibri"/>
                <a:ea typeface="Calibri"/>
                <a:cs typeface="Times New Roman"/>
              </a:endParaRPr>
            </a:p>
          </p:txBody>
        </p:sp>
        <p:sp>
          <p:nvSpPr>
            <p:cNvPr id="53" name="Text Box 17"/>
            <p:cNvSpPr txBox="1">
              <a:spLocks noChangeArrowheads="1"/>
            </p:cNvSpPr>
            <p:nvPr/>
          </p:nvSpPr>
          <p:spPr bwMode="auto">
            <a:xfrm>
              <a:off x="5144033" y="1919419"/>
              <a:ext cx="915772" cy="34301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GB" sz="1100" b="1">
                  <a:effectLst/>
                  <a:latin typeface="Calibri"/>
                  <a:ea typeface="Calibri"/>
                  <a:cs typeface="Times New Roman"/>
                </a:rPr>
                <a:t> </a:t>
              </a:r>
              <a:endParaRPr lang="ru-RU" sz="1100">
                <a:effectLst/>
                <a:latin typeface="Calibri"/>
                <a:ea typeface="Calibri"/>
                <a:cs typeface="Times New Roman"/>
              </a:endParaRPr>
            </a:p>
          </p:txBody>
        </p:sp>
        <p:cxnSp>
          <p:nvCxnSpPr>
            <p:cNvPr id="54" name="Line 18"/>
            <p:cNvCxnSpPr/>
            <p:nvPr/>
          </p:nvCxnSpPr>
          <p:spPr bwMode="auto">
            <a:xfrm flipH="1">
              <a:off x="972451" y="433285"/>
              <a:ext cx="1819399" cy="5719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5" name="Line 19"/>
            <p:cNvCxnSpPr/>
            <p:nvPr/>
          </p:nvCxnSpPr>
          <p:spPr bwMode="auto">
            <a:xfrm>
              <a:off x="2886585" y="433285"/>
              <a:ext cx="114168" cy="5719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6" name="Line 20"/>
            <p:cNvCxnSpPr/>
            <p:nvPr/>
          </p:nvCxnSpPr>
          <p:spPr bwMode="auto">
            <a:xfrm>
              <a:off x="3086582" y="433285"/>
              <a:ext cx="1905227" cy="34301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7" name="Line 21"/>
            <p:cNvCxnSpPr/>
            <p:nvPr/>
          </p:nvCxnSpPr>
          <p:spPr bwMode="auto">
            <a:xfrm flipH="1">
              <a:off x="372463" y="1349912"/>
              <a:ext cx="313354" cy="4554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8" name="Line 22"/>
            <p:cNvCxnSpPr/>
            <p:nvPr/>
          </p:nvCxnSpPr>
          <p:spPr bwMode="auto">
            <a:xfrm>
              <a:off x="1058280" y="1349912"/>
              <a:ext cx="655858" cy="4554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59" name="Line 23"/>
            <p:cNvCxnSpPr/>
            <p:nvPr/>
          </p:nvCxnSpPr>
          <p:spPr bwMode="auto">
            <a:xfrm>
              <a:off x="867190" y="1349912"/>
              <a:ext cx="257485" cy="9125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0" name="Line 24"/>
            <p:cNvCxnSpPr/>
            <p:nvPr/>
          </p:nvCxnSpPr>
          <p:spPr bwMode="auto">
            <a:xfrm>
              <a:off x="972451" y="1349912"/>
              <a:ext cx="485821" cy="45544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1" name="Line 25"/>
            <p:cNvCxnSpPr/>
            <p:nvPr/>
          </p:nvCxnSpPr>
          <p:spPr bwMode="auto">
            <a:xfrm>
              <a:off x="1714138" y="2148371"/>
              <a:ext cx="114978" cy="1140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2" name="Line 26"/>
            <p:cNvCxnSpPr/>
            <p:nvPr/>
          </p:nvCxnSpPr>
          <p:spPr bwMode="auto">
            <a:xfrm>
              <a:off x="2791850" y="1349912"/>
              <a:ext cx="0" cy="1124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3" name="Line 27"/>
            <p:cNvCxnSpPr/>
            <p:nvPr/>
          </p:nvCxnSpPr>
          <p:spPr bwMode="auto">
            <a:xfrm>
              <a:off x="3429085" y="1349912"/>
              <a:ext cx="457481" cy="1124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4" name="Line 28"/>
            <p:cNvCxnSpPr/>
            <p:nvPr/>
          </p:nvCxnSpPr>
          <p:spPr bwMode="auto">
            <a:xfrm>
              <a:off x="3315727" y="1349912"/>
              <a:ext cx="810" cy="8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5" name="Line 29"/>
            <p:cNvCxnSpPr/>
            <p:nvPr/>
          </p:nvCxnSpPr>
          <p:spPr bwMode="auto">
            <a:xfrm>
              <a:off x="3238805" y="1349912"/>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6" name="Line 30"/>
            <p:cNvCxnSpPr/>
            <p:nvPr/>
          </p:nvCxnSpPr>
          <p:spPr bwMode="auto">
            <a:xfrm>
              <a:off x="3315727" y="1349912"/>
              <a:ext cx="227526" cy="5695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7" name="Line 31"/>
            <p:cNvCxnSpPr/>
            <p:nvPr/>
          </p:nvCxnSpPr>
          <p:spPr bwMode="auto">
            <a:xfrm>
              <a:off x="3658231" y="2262437"/>
              <a:ext cx="66396" cy="1148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8" name="Line 32"/>
            <p:cNvCxnSpPr/>
            <p:nvPr/>
          </p:nvCxnSpPr>
          <p:spPr bwMode="auto">
            <a:xfrm flipH="1">
              <a:off x="5093831" y="1120140"/>
              <a:ext cx="133601" cy="3421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69" name="Line 33"/>
            <p:cNvCxnSpPr/>
            <p:nvPr/>
          </p:nvCxnSpPr>
          <p:spPr bwMode="auto">
            <a:xfrm>
              <a:off x="5601514" y="1120140"/>
              <a:ext cx="114978" cy="7992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70" name="Rectangle 96"/>
          <p:cNvSpPr>
            <a:spLocks noChangeArrowheads="1"/>
          </p:cNvSpPr>
          <p:nvPr/>
        </p:nvSpPr>
        <p:spPr bwMode="auto">
          <a:xfrm>
            <a:off x="0" y="3178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itchFamily="34" charset="0"/>
              <a:cs typeface="Arial" pitchFamily="34" charset="0"/>
            </a:endParaRPr>
          </a:p>
        </p:txBody>
      </p:sp>
      <p:sp>
        <p:nvSpPr>
          <p:cNvPr id="3" name="Нижний колонтитул 2">
            <a:extLst>
              <a:ext uri="{FF2B5EF4-FFF2-40B4-BE49-F238E27FC236}">
                <a16:creationId xmlns:a16="http://schemas.microsoft.com/office/drawing/2014/main" id="{03EF7B44-6165-4A65-AA30-8A9C01BE0DB6}"/>
              </a:ext>
            </a:extLst>
          </p:cNvPr>
          <p:cNvSpPr>
            <a:spLocks noGrp="1"/>
          </p:cNvSpPr>
          <p:nvPr>
            <p:ph type="ftr" sz="quarter" idx="11"/>
          </p:nvPr>
        </p:nvSpPr>
        <p:spPr/>
        <p:txBody>
          <a:bodyPr/>
          <a:lstStyle/>
          <a:p>
            <a:r>
              <a:rPr lang="en-US"/>
              <a:t>CODA BSc 2024 Boris Mirkin</a:t>
            </a:r>
            <a:endParaRPr lang="ru-RU"/>
          </a:p>
        </p:txBody>
      </p:sp>
      <p:sp>
        <p:nvSpPr>
          <p:cNvPr id="4" name="Номер слайда 3">
            <a:extLst>
              <a:ext uri="{FF2B5EF4-FFF2-40B4-BE49-F238E27FC236}">
                <a16:creationId xmlns:a16="http://schemas.microsoft.com/office/drawing/2014/main" id="{E279C2CF-89C9-4CDA-BCD0-5A5E7936B193}"/>
              </a:ext>
            </a:extLst>
          </p:cNvPr>
          <p:cNvSpPr>
            <a:spLocks noGrp="1"/>
          </p:cNvSpPr>
          <p:nvPr>
            <p:ph type="sldNum" sz="quarter" idx="12"/>
          </p:nvPr>
        </p:nvSpPr>
        <p:spPr/>
        <p:txBody>
          <a:bodyPr/>
          <a:lstStyle/>
          <a:p>
            <a:fld id="{DBB9C88E-D4C8-48E3-897A-F48C54F7B8B8}" type="slidenum">
              <a:rPr lang="ru-RU" smtClean="0"/>
              <a:t>53</a:t>
            </a:fld>
            <a:endParaRPr lang="ru-RU"/>
          </a:p>
        </p:txBody>
      </p:sp>
    </p:spTree>
    <p:extLst>
      <p:ext uri="{BB962C8B-B14F-4D97-AF65-F5344CB8AC3E}">
        <p14:creationId xmlns:p14="http://schemas.microsoft.com/office/powerpoint/2010/main" val="8811247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571488"/>
            <a:ext cx="8538152" cy="1143000"/>
          </a:xfrm>
        </p:spPr>
        <p:txBody>
          <a:bodyPr>
            <a:normAutofit fontScale="90000"/>
          </a:bodyPr>
          <a:lstStyle/>
          <a:p>
            <a:r>
              <a:rPr lang="en-US" b="1" dirty="0" err="1">
                <a:effectLst/>
              </a:rPr>
              <a:t>Rostovtsev</a:t>
            </a:r>
            <a:r>
              <a:rPr lang="ru-RU" b="1" dirty="0">
                <a:effectLst/>
              </a:rPr>
              <a:t>, </a:t>
            </a:r>
            <a:r>
              <a:rPr lang="en-US" b="1" dirty="0">
                <a:effectLst/>
              </a:rPr>
              <a:t>Mirkin</a:t>
            </a:r>
            <a:r>
              <a:rPr lang="ru-RU" b="1" dirty="0">
                <a:effectLst/>
              </a:rPr>
              <a:t>, </a:t>
            </a:r>
            <a:r>
              <a:rPr lang="en-US" b="1" dirty="0" err="1">
                <a:effectLst/>
              </a:rPr>
              <a:t>Shanin</a:t>
            </a:r>
            <a:r>
              <a:rPr lang="ru-RU" b="1" dirty="0">
                <a:effectLst/>
              </a:rPr>
              <a:t> (1981, </a:t>
            </a:r>
            <a:r>
              <a:rPr lang="en-US" b="1" dirty="0">
                <a:effectLst/>
              </a:rPr>
              <a:t>unpublished</a:t>
            </a:r>
            <a:r>
              <a:rPr lang="ru-RU" b="1" dirty="0">
                <a:effectLst/>
              </a:rPr>
              <a:t>): </a:t>
            </a:r>
            <a:r>
              <a:rPr lang="en-US" b="1" dirty="0">
                <a:effectLst/>
              </a:rPr>
              <a:t> </a:t>
            </a:r>
            <a:r>
              <a:rPr lang="ru-RU" b="1" dirty="0">
                <a:effectLst/>
              </a:rPr>
              <a:t>Обследование заболеваний органов дыхания</a:t>
            </a:r>
            <a:br>
              <a:rPr lang="ru-RU" dirty="0">
                <a:effectLst/>
              </a:rPr>
            </a:br>
            <a:endParaRPr lang="ru-RU" dirty="0"/>
          </a:p>
        </p:txBody>
      </p:sp>
      <p:pic>
        <p:nvPicPr>
          <p:cNvPr id="3074" name="Рисунок 9" descr="https://encrypted-tbn1.gstatic.com/images?q=tbn:ANd9GcQkMffYRxin9UVe4op85UUKqi0CgPRYj8nYXBYUlsswMu78mYXIZ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14480" y="2428868"/>
            <a:ext cx="2002806" cy="2769779"/>
          </a:xfrm>
          <a:prstGeom prst="rect">
            <a:avLst/>
          </a:prstGeom>
          <a:noFill/>
          <a:extLst>
            <a:ext uri="{909E8E84-426E-40DD-AFC4-6F175D3DCCD1}">
              <a14:hiddenFill xmlns:a14="http://schemas.microsoft.com/office/drawing/2010/main">
                <a:solidFill>
                  <a:srgbClr val="FFFFFF"/>
                </a:solidFill>
              </a14:hiddenFill>
            </a:ext>
          </a:extLst>
        </p:spPr>
      </p:pic>
      <p:pic>
        <p:nvPicPr>
          <p:cNvPr id="3073" name="Рисунок 8" descr="http://ruslekar.info/images/original/1372249336_vodka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6512" y="2428868"/>
            <a:ext cx="1656184" cy="225181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539552" y="2242443"/>
            <a:ext cx="7992888"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altLang="ru-RU" sz="2400" b="1" i="0" u="none" strike="noStrike" cap="none" normalizeH="0" baseline="0" dirty="0">
              <a:ln>
                <a:noFill/>
              </a:ln>
              <a:solidFill>
                <a:srgbClr val="000000"/>
              </a:solidFill>
              <a:effectLst/>
              <a:latin typeface="Tahoma" pitchFamily="34" charset="0"/>
              <a:ea typeface="Times New Roman" pitchFamily="18" charset="0"/>
              <a:cs typeface="Tahoma" pitchFamily="34" charset="0"/>
            </a:endParaRPr>
          </a:p>
          <a:p>
            <a:pPr marL="0" marR="0" lvl="0" indent="457200" algn="l" defTabSz="914400" rtl="0" eaLnBrk="1" fontAlgn="base" latinLnBrk="0" hangingPunct="1">
              <a:lnSpc>
                <a:spcPct val="100000"/>
              </a:lnSpc>
              <a:spcBef>
                <a:spcPct val="0"/>
              </a:spcBef>
              <a:spcAft>
                <a:spcPct val="0"/>
              </a:spcAft>
              <a:buClrTx/>
              <a:buSzTx/>
              <a:buFontTx/>
              <a:buNone/>
              <a:tabLst/>
            </a:pPr>
            <a:endParaRPr lang="en-US" altLang="ru-RU" sz="2400" b="1" dirty="0">
              <a:solidFill>
                <a:srgbClr val="000000"/>
              </a:solidFill>
              <a:latin typeface="Tahoma" pitchFamily="34" charset="0"/>
              <a:ea typeface="Times New Roman" pitchFamily="18" charset="0"/>
              <a:cs typeface="Tahoma" pitchFamily="34" charset="0"/>
            </a:endParaRPr>
          </a:p>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altLang="ru-RU" sz="2400" b="1" i="0" u="none" strike="noStrike" cap="none" normalizeH="0" baseline="0" dirty="0">
              <a:ln>
                <a:noFill/>
              </a:ln>
              <a:solidFill>
                <a:srgbClr val="000000"/>
              </a:solidFill>
              <a:effectLst/>
              <a:latin typeface="Tahoma" pitchFamily="34" charset="0"/>
              <a:ea typeface="Times New Roman" pitchFamily="18" charset="0"/>
              <a:cs typeface="Tahoma" pitchFamily="34" charset="0"/>
            </a:endParaRPr>
          </a:p>
          <a:p>
            <a:pPr marL="0" marR="0" lvl="0" indent="457200" algn="l" defTabSz="914400" rtl="0" eaLnBrk="1" fontAlgn="base" latinLnBrk="0" hangingPunct="1">
              <a:lnSpc>
                <a:spcPct val="100000"/>
              </a:lnSpc>
              <a:spcBef>
                <a:spcPct val="0"/>
              </a:spcBef>
              <a:spcAft>
                <a:spcPct val="0"/>
              </a:spcAft>
              <a:buClrTx/>
              <a:buSzTx/>
              <a:buFontTx/>
              <a:buNone/>
              <a:tabLst/>
            </a:pPr>
            <a:r>
              <a:rPr kumimoji="0" lang="en-US" altLang="ru-RU" sz="2400" b="1" i="0" u="none" strike="noStrike" cap="none" normalizeH="0" baseline="0" dirty="0">
                <a:ln>
                  <a:noFill/>
                </a:ln>
                <a:solidFill>
                  <a:srgbClr val="000000"/>
                </a:solidFill>
                <a:effectLst/>
                <a:latin typeface="Tahoma" pitchFamily="34" charset="0"/>
                <a:ea typeface="Times New Roman" pitchFamily="18" charset="0"/>
                <a:cs typeface="Tahoma" pitchFamily="34" charset="0"/>
              </a:rPr>
              <a:t>                  </a:t>
            </a:r>
          </a:p>
          <a:p>
            <a:pPr marL="0" marR="0" lvl="0" indent="457200" algn="l" defTabSz="914400" rtl="0" eaLnBrk="1" fontAlgn="base" latinLnBrk="0" hangingPunct="1">
              <a:lnSpc>
                <a:spcPct val="100000"/>
              </a:lnSpc>
              <a:spcBef>
                <a:spcPct val="0"/>
              </a:spcBef>
              <a:spcAft>
                <a:spcPct val="0"/>
              </a:spcAft>
              <a:buClrTx/>
              <a:buSzTx/>
              <a:buFontTx/>
              <a:buNone/>
              <a:tabLst/>
            </a:pPr>
            <a:endParaRPr lang="en-US" altLang="ru-RU" sz="2400" b="1" dirty="0">
              <a:solidFill>
                <a:srgbClr val="000000"/>
              </a:solidFill>
              <a:latin typeface="Tahoma" pitchFamily="34" charset="0"/>
              <a:ea typeface="Times New Roman" pitchFamily="18" charset="0"/>
              <a:cs typeface="Tahoma" pitchFamily="34" charset="0"/>
            </a:endParaRPr>
          </a:p>
          <a:p>
            <a:pPr marL="0" marR="0" lvl="0" indent="457200" algn="l" defTabSz="914400" rtl="0" eaLnBrk="1" fontAlgn="base" latinLnBrk="0" hangingPunct="1">
              <a:lnSpc>
                <a:spcPct val="100000"/>
              </a:lnSpc>
              <a:spcBef>
                <a:spcPct val="0"/>
              </a:spcBef>
              <a:spcAft>
                <a:spcPct val="0"/>
              </a:spcAft>
              <a:buClrTx/>
              <a:buSzTx/>
              <a:buFontTx/>
              <a:buNone/>
              <a:tabLst/>
            </a:pPr>
            <a:r>
              <a:rPr kumimoji="0" lang="en-US" altLang="ru-RU" sz="2400" b="1" i="0" u="none" strike="noStrike" cap="none" normalizeH="0" baseline="0" dirty="0">
                <a:ln>
                  <a:noFill/>
                </a:ln>
                <a:solidFill>
                  <a:srgbClr val="000000"/>
                </a:solidFill>
                <a:effectLst/>
                <a:latin typeface="Tahoma" pitchFamily="34" charset="0"/>
                <a:ea typeface="Times New Roman" pitchFamily="18" charset="0"/>
                <a:cs typeface="Tahoma" pitchFamily="34" charset="0"/>
              </a:rPr>
              <a:t>                                       </a:t>
            </a:r>
          </a:p>
          <a:p>
            <a:pPr marL="0" marR="0" lvl="0" indent="457200" algn="l" defTabSz="914400" rtl="0" eaLnBrk="1" fontAlgn="base" latinLnBrk="0" hangingPunct="1">
              <a:lnSpc>
                <a:spcPct val="100000"/>
              </a:lnSpc>
              <a:spcBef>
                <a:spcPct val="0"/>
              </a:spcBef>
              <a:spcAft>
                <a:spcPct val="0"/>
              </a:spcAft>
              <a:buClrTx/>
              <a:buSzTx/>
              <a:buFontTx/>
              <a:buNone/>
              <a:tabLst/>
            </a:pPr>
            <a:endParaRPr lang="en-US" altLang="ru-RU" sz="2400" b="1" dirty="0">
              <a:solidFill>
                <a:srgbClr val="000000"/>
              </a:solidFill>
              <a:latin typeface="Tahoma" pitchFamily="34" charset="0"/>
              <a:ea typeface="Times New Roman" pitchFamily="18" charset="0"/>
              <a:cs typeface="Tahoma" pitchFamily="34" charset="0"/>
            </a:endParaRPr>
          </a:p>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altLang="ru-RU" sz="2400" b="1" i="0" u="none" strike="noStrike" cap="none" normalizeH="0" baseline="0" dirty="0">
              <a:ln>
                <a:noFill/>
              </a:ln>
              <a:solidFill>
                <a:srgbClr val="000000"/>
              </a:solidFill>
              <a:effectLst/>
              <a:latin typeface="Tahoma" pitchFamily="34" charset="0"/>
              <a:ea typeface="Times New Roman" pitchFamily="18" charset="0"/>
              <a:cs typeface="Tahoma" pitchFamily="34" charset="0"/>
            </a:endParaRPr>
          </a:p>
          <a:p>
            <a:pPr marL="0" marR="0" lvl="0" indent="457200" algn="l" defTabSz="914400" rtl="0" eaLnBrk="1" fontAlgn="base" latinLnBrk="0" hangingPunct="1">
              <a:lnSpc>
                <a:spcPct val="100000"/>
              </a:lnSpc>
              <a:spcBef>
                <a:spcPct val="0"/>
              </a:spcBef>
              <a:spcAft>
                <a:spcPct val="0"/>
              </a:spcAft>
              <a:buClrTx/>
              <a:buSzTx/>
              <a:buFontTx/>
              <a:buNone/>
              <a:tabLst/>
            </a:pPr>
            <a:endParaRPr lang="en-US" altLang="ru-RU" sz="2400" b="1" dirty="0">
              <a:solidFill>
                <a:srgbClr val="000000"/>
              </a:solidFill>
              <a:latin typeface="Tahoma" pitchFamily="34" charset="0"/>
              <a:ea typeface="Times New Roman" pitchFamily="18" charset="0"/>
              <a:cs typeface="Tahoma" pitchFamily="34" charset="0"/>
            </a:endParaRPr>
          </a:p>
          <a:p>
            <a:pPr marL="0" marR="0" lvl="0" indent="457200" algn="l" defTabSz="914400" rtl="0" eaLnBrk="1" fontAlgn="base" latinLnBrk="0" hangingPunct="1">
              <a:lnSpc>
                <a:spcPct val="100000"/>
              </a:lnSpc>
              <a:spcBef>
                <a:spcPct val="0"/>
              </a:spcBef>
              <a:spcAft>
                <a:spcPct val="0"/>
              </a:spcAft>
              <a:buClrTx/>
              <a:buSzTx/>
              <a:buFontTx/>
              <a:buNone/>
              <a:tabLst/>
            </a:pPr>
            <a:r>
              <a:rPr kumimoji="0" lang="en-US" altLang="ru-RU" sz="2400" b="1" i="0" u="none" strike="noStrike" cap="none" normalizeH="0" baseline="0" dirty="0">
                <a:ln>
                  <a:noFill/>
                </a:ln>
                <a:solidFill>
                  <a:srgbClr val="000000"/>
                </a:solidFill>
                <a:effectLst/>
                <a:latin typeface="Tahoma" pitchFamily="34" charset="0"/>
                <a:ea typeface="Times New Roman" pitchFamily="18" charset="0"/>
                <a:cs typeface="Tahoma" pitchFamily="34" charset="0"/>
              </a:rPr>
              <a:t> </a:t>
            </a:r>
            <a:r>
              <a:rPr kumimoji="0" lang="ru-RU" altLang="ru-RU" sz="3600" b="1" i="0" u="none" strike="noStrike" cap="none" normalizeH="0" baseline="0" dirty="0">
                <a:ln>
                  <a:noFill/>
                </a:ln>
                <a:solidFill>
                  <a:srgbClr val="C00000"/>
                </a:solidFill>
                <a:effectLst/>
                <a:latin typeface="Tahoma" pitchFamily="34" charset="0"/>
                <a:ea typeface="Times New Roman" pitchFamily="18" charset="0"/>
                <a:cs typeface="Tahoma" pitchFamily="34" charset="0"/>
              </a:rPr>
              <a:t>Ожидаемые факторы риска</a:t>
            </a:r>
            <a:endParaRPr kumimoji="0" lang="ru-RU" altLang="ru-RU" sz="3600" b="0" i="0" u="none" strike="noStrike" cap="none" normalizeH="0" baseline="0" dirty="0">
              <a:ln>
                <a:noFill/>
              </a:ln>
              <a:solidFill>
                <a:srgbClr val="C00000"/>
              </a:solidFill>
              <a:effectLst/>
              <a:latin typeface="Arial" pitchFamily="34" charset="0"/>
              <a:cs typeface="Arial"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         </a:t>
            </a:r>
            <a:endParaRPr kumimoji="0" lang="ru-RU" alt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4" name="Rectangle 4"/>
          <p:cNvSpPr>
            <a:spLocks noChangeArrowheads="1"/>
          </p:cNvSpPr>
          <p:nvPr/>
        </p:nvSpPr>
        <p:spPr bwMode="auto">
          <a:xfrm>
            <a:off x="0" y="2079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2400" b="0" i="0" u="none" strike="noStrike" cap="none" normalizeH="0" baseline="0">
                <a:ln>
                  <a:noFill/>
                </a:ln>
                <a:solidFill>
                  <a:srgbClr val="000000"/>
                </a:solidFill>
                <a:effectLst/>
                <a:latin typeface="Tahoma" pitchFamily="34" charset="0"/>
                <a:ea typeface="Times New Roman" pitchFamily="18" charset="0"/>
                <a:cs typeface="Tahoma" pitchFamily="34" charset="0"/>
              </a:rPr>
              <a:t>                 </a:t>
            </a:r>
            <a:endParaRPr kumimoji="0" lang="ru-RU" altLang="ru-RU" sz="1800" b="0" i="0" u="none" strike="noStrike" cap="none" normalizeH="0" baseline="0">
              <a:ln>
                <a:noFill/>
              </a:ln>
              <a:solidFill>
                <a:schemeClr val="tx1"/>
              </a:solidFill>
              <a:effectLst/>
              <a:latin typeface="Arial" pitchFamily="34" charset="0"/>
              <a:cs typeface="Arial" pitchFamily="34" charset="0"/>
            </a:endParaRPr>
          </a:p>
        </p:txBody>
      </p:sp>
      <p:sp>
        <p:nvSpPr>
          <p:cNvPr id="5" name="Rectangle 5"/>
          <p:cNvSpPr>
            <a:spLocks noChangeArrowheads="1"/>
          </p:cNvSpPr>
          <p:nvPr/>
        </p:nvSpPr>
        <p:spPr bwMode="auto">
          <a:xfrm>
            <a:off x="500034" y="1714488"/>
            <a:ext cx="839244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457200" algn="l" defTabSz="914400" rtl="0" eaLnBrk="1" fontAlgn="base" latinLnBrk="0" hangingPunct="1">
              <a:lnSpc>
                <a:spcPct val="100000"/>
              </a:lnSpc>
              <a:spcBef>
                <a:spcPct val="0"/>
              </a:spcBef>
              <a:spcAft>
                <a:spcPct val="0"/>
              </a:spcAft>
              <a:buClrTx/>
              <a:buSzTx/>
              <a:buFontTx/>
              <a:buNone/>
              <a:tabLst/>
            </a:pPr>
            <a:r>
              <a:rPr kumimoji="0" lang="en-US" altLang="ru-RU" sz="2400" b="0" i="0" u="none" strike="noStrike" cap="none" normalizeH="0" baseline="0" dirty="0">
                <a:ln>
                  <a:noFill/>
                </a:ln>
                <a:solidFill>
                  <a:srgbClr val="000000"/>
                </a:solidFill>
                <a:effectLst/>
                <a:latin typeface="Tahoma" pitchFamily="34" charset="0"/>
                <a:ea typeface="Times New Roman" pitchFamily="18" charset="0"/>
                <a:cs typeface="Tahoma" pitchFamily="34" charset="0"/>
              </a:rPr>
              <a:t>       </a:t>
            </a:r>
            <a:r>
              <a:rPr kumimoji="0" lang="en-US" altLang="ru-RU" sz="2400" b="1" i="0" u="none" strike="noStrike" cap="none" normalizeH="0" baseline="0" dirty="0">
                <a:ln>
                  <a:noFill/>
                </a:ln>
                <a:solidFill>
                  <a:srgbClr val="000000"/>
                </a:solidFill>
                <a:effectLst/>
                <a:latin typeface="Tahoma" pitchFamily="34" charset="0"/>
                <a:ea typeface="Times New Roman" pitchFamily="18" charset="0"/>
                <a:cs typeface="Tahoma" pitchFamily="34" charset="0"/>
              </a:rPr>
              <a:t> </a:t>
            </a:r>
            <a:r>
              <a:rPr kumimoji="0" lang="ru-RU" altLang="ru-RU" sz="3200" b="1" i="0" u="none" strike="noStrike" cap="none" normalizeH="0" baseline="0" dirty="0">
                <a:ln>
                  <a:noFill/>
                </a:ln>
                <a:solidFill>
                  <a:srgbClr val="000000"/>
                </a:solidFill>
                <a:effectLst/>
                <a:latin typeface="Tahoma" pitchFamily="34" charset="0"/>
                <a:ea typeface="Times New Roman" pitchFamily="18" charset="0"/>
                <a:cs typeface="Tahoma" pitchFamily="34" charset="0"/>
              </a:rPr>
              <a:t>Курение</a:t>
            </a:r>
            <a:r>
              <a:rPr kumimoji="0" lang="en-US" altLang="ru-RU" sz="3200" b="1" i="0" u="none" strike="noStrike" cap="none" normalizeH="0" baseline="0" dirty="0">
                <a:ln>
                  <a:noFill/>
                </a:ln>
                <a:solidFill>
                  <a:srgbClr val="000000"/>
                </a:solidFill>
                <a:effectLst/>
                <a:latin typeface="Tahoma" pitchFamily="34" charset="0"/>
                <a:ea typeface="Times New Roman" pitchFamily="18" charset="0"/>
                <a:cs typeface="Tahoma" pitchFamily="34" charset="0"/>
              </a:rPr>
              <a:t>	  	  </a:t>
            </a:r>
            <a:r>
              <a:rPr kumimoji="0" lang="ru-RU" altLang="ru-RU" sz="3200" b="1" i="0" u="none" strike="noStrike" cap="none" normalizeH="0" baseline="0" dirty="0">
                <a:ln>
                  <a:noFill/>
                </a:ln>
                <a:solidFill>
                  <a:srgbClr val="000000"/>
                </a:solidFill>
                <a:effectLst/>
                <a:latin typeface="Tahoma" pitchFamily="34" charset="0"/>
                <a:ea typeface="Times New Roman" pitchFamily="18" charset="0"/>
                <a:cs typeface="Tahoma" pitchFamily="34" charset="0"/>
              </a:rPr>
              <a:t>     Пьянство</a:t>
            </a:r>
            <a:endParaRPr kumimoji="0" lang="en-US" altLang="ru-RU" sz="3200" b="1" i="0" u="none" strike="noStrike" cap="none" normalizeH="0" baseline="0" dirty="0">
              <a:ln>
                <a:noFill/>
              </a:ln>
              <a:solidFill>
                <a:schemeClr val="tx1"/>
              </a:solidFill>
              <a:effectLst/>
            </a:endParaRPr>
          </a:p>
        </p:txBody>
      </p:sp>
      <p:sp>
        <p:nvSpPr>
          <p:cNvPr id="6" name="Нижний колонтитул 5">
            <a:extLst>
              <a:ext uri="{FF2B5EF4-FFF2-40B4-BE49-F238E27FC236}">
                <a16:creationId xmlns:a16="http://schemas.microsoft.com/office/drawing/2014/main" id="{6A51D724-321D-4711-A8CD-5DEC6523A587}"/>
              </a:ext>
            </a:extLst>
          </p:cNvPr>
          <p:cNvSpPr>
            <a:spLocks noGrp="1"/>
          </p:cNvSpPr>
          <p:nvPr>
            <p:ph type="ftr" sz="quarter" idx="11"/>
          </p:nvPr>
        </p:nvSpPr>
        <p:spPr/>
        <p:txBody>
          <a:bodyPr/>
          <a:lstStyle/>
          <a:p>
            <a:r>
              <a:rPr lang="en-US"/>
              <a:t>CODA BSc 2024 Boris Mirkin</a:t>
            </a:r>
            <a:endParaRPr lang="ru-RU"/>
          </a:p>
        </p:txBody>
      </p:sp>
      <p:sp>
        <p:nvSpPr>
          <p:cNvPr id="7" name="Номер слайда 6">
            <a:extLst>
              <a:ext uri="{FF2B5EF4-FFF2-40B4-BE49-F238E27FC236}">
                <a16:creationId xmlns:a16="http://schemas.microsoft.com/office/drawing/2014/main" id="{50BC66E0-5ADB-496D-9F63-4A3B4DD29E86}"/>
              </a:ext>
            </a:extLst>
          </p:cNvPr>
          <p:cNvSpPr>
            <a:spLocks noGrp="1"/>
          </p:cNvSpPr>
          <p:nvPr>
            <p:ph type="sldNum" sz="quarter" idx="12"/>
          </p:nvPr>
        </p:nvSpPr>
        <p:spPr/>
        <p:txBody>
          <a:bodyPr/>
          <a:lstStyle/>
          <a:p>
            <a:fld id="{DBB9C88E-D4C8-48E3-897A-F48C54F7B8B8}" type="slidenum">
              <a:rPr lang="ru-RU" smtClean="0"/>
              <a:t>54</a:t>
            </a:fld>
            <a:endParaRPr lang="ru-RU"/>
          </a:p>
        </p:txBody>
      </p:sp>
    </p:spTree>
    <p:extLst>
      <p:ext uri="{BB962C8B-B14F-4D97-AF65-F5344CB8AC3E}">
        <p14:creationId xmlns:p14="http://schemas.microsoft.com/office/powerpoint/2010/main" val="28471840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7504" y="144346"/>
            <a:ext cx="8790349" cy="1484456"/>
          </a:xfrm>
        </p:spPr>
        <p:txBody>
          <a:bodyPr>
            <a:normAutofit fontScale="90000"/>
          </a:bodyPr>
          <a:lstStyle/>
          <a:p>
            <a:br>
              <a:rPr lang="en-US" b="1" dirty="0">
                <a:effectLst/>
              </a:rPr>
            </a:br>
            <a:r>
              <a:rPr lang="en-US" b="1" dirty="0" err="1">
                <a:effectLst/>
              </a:rPr>
              <a:t>Rostovtsev</a:t>
            </a:r>
            <a:r>
              <a:rPr lang="ru-RU" b="1" dirty="0">
                <a:effectLst/>
              </a:rPr>
              <a:t>, </a:t>
            </a:r>
            <a:r>
              <a:rPr lang="en-US" b="1" dirty="0">
                <a:effectLst/>
              </a:rPr>
              <a:t>Mirkin</a:t>
            </a:r>
            <a:r>
              <a:rPr lang="ru-RU" b="1" dirty="0">
                <a:effectLst/>
              </a:rPr>
              <a:t>, </a:t>
            </a:r>
            <a:r>
              <a:rPr lang="en-US" b="1" dirty="0" err="1">
                <a:effectLst/>
              </a:rPr>
              <a:t>Shanin</a:t>
            </a:r>
            <a:r>
              <a:rPr lang="ru-RU" b="1" dirty="0">
                <a:effectLst/>
              </a:rPr>
              <a:t> (1981 </a:t>
            </a:r>
            <a:r>
              <a:rPr lang="en-US" b="1" dirty="0">
                <a:effectLst/>
              </a:rPr>
              <a:t>unpublished</a:t>
            </a:r>
            <a:r>
              <a:rPr lang="ru-RU" b="1" dirty="0">
                <a:effectLst/>
              </a:rPr>
              <a:t>): Обследование заболеваний органов дыхания</a:t>
            </a:r>
            <a:br>
              <a:rPr lang="ru-RU" dirty="0">
                <a:effectLst/>
              </a:rPr>
            </a:br>
            <a:endParaRPr lang="ru-RU" dirty="0"/>
          </a:p>
        </p:txBody>
      </p:sp>
      <p:sp>
        <p:nvSpPr>
          <p:cNvPr id="4" name="Rectangle 4"/>
          <p:cNvSpPr>
            <a:spLocks noChangeArrowheads="1"/>
          </p:cNvSpPr>
          <p:nvPr/>
        </p:nvSpPr>
        <p:spPr bwMode="auto">
          <a:xfrm>
            <a:off x="0" y="2079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2400" b="0" i="0" u="none" strike="noStrike" cap="none" normalizeH="0" baseline="0">
                <a:ln>
                  <a:noFill/>
                </a:ln>
                <a:solidFill>
                  <a:srgbClr val="000000"/>
                </a:solidFill>
                <a:effectLst/>
                <a:latin typeface="Tahoma" pitchFamily="34" charset="0"/>
                <a:ea typeface="Times New Roman" pitchFamily="18" charset="0"/>
                <a:cs typeface="Tahoma" pitchFamily="34" charset="0"/>
              </a:rPr>
              <a:t>                 </a:t>
            </a:r>
            <a:endParaRPr kumimoji="0" lang="ru-RU" altLang="ru-RU" sz="1800" b="0" i="0" u="none" strike="noStrike" cap="none" normalizeH="0" baseline="0">
              <a:ln>
                <a:noFill/>
              </a:ln>
              <a:solidFill>
                <a:schemeClr val="tx1"/>
              </a:solidFill>
              <a:effectLst/>
              <a:latin typeface="Arial" pitchFamily="34" charset="0"/>
              <a:cs typeface="Arial" pitchFamily="34" charset="0"/>
            </a:endParaRPr>
          </a:p>
        </p:txBody>
      </p:sp>
      <p:pic>
        <p:nvPicPr>
          <p:cNvPr id="4099" name="Рисунок 10" descr="https://encrypted-tbn1.gstatic.com/images?q=tbn:ANd9GcTcuxBPRHk0AUs-boutpbMuo5FyuH7LNm-JdvdPeUHSfteDxUbfx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0587" y="2692014"/>
            <a:ext cx="2270125" cy="1782763"/>
          </a:xfrm>
          <a:prstGeom prst="rect">
            <a:avLst/>
          </a:prstGeom>
          <a:noFill/>
          <a:extLst>
            <a:ext uri="{909E8E84-426E-40DD-AFC4-6F175D3DCCD1}">
              <a14:hiddenFill xmlns:a14="http://schemas.microsoft.com/office/drawing/2010/main">
                <a:solidFill>
                  <a:srgbClr val="FFFFFF"/>
                </a:solidFill>
              </a14:hiddenFill>
            </a:ext>
          </a:extLst>
        </p:spPr>
      </p:pic>
      <p:pic>
        <p:nvPicPr>
          <p:cNvPr id="4097" name="Рисунок 11" descr="https://encrypted-tbn0.gstatic.com/images?q=tbn:ANd9GcTGN9xnaAzCBXI6pgOZbb6mgGLKtEklDpIzapuNRosh92OfR1oQ"/>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0587" y="4776479"/>
            <a:ext cx="2339975" cy="1752600"/>
          </a:xfrm>
          <a:prstGeom prst="rect">
            <a:avLst/>
          </a:prstGeom>
          <a:noFill/>
          <a:extLst>
            <a:ext uri="{909E8E84-426E-40DD-AFC4-6F175D3DCCD1}">
              <a14:hiddenFill xmlns:a14="http://schemas.microsoft.com/office/drawing/2010/main">
                <a:solidFill>
                  <a:srgbClr val="FFFFFF"/>
                </a:solidFill>
              </a14:hiddenFill>
            </a:ext>
          </a:extLst>
        </p:spPr>
      </p:pic>
      <p:sp>
        <p:nvSpPr>
          <p:cNvPr id="10" name="Поле 2"/>
          <p:cNvSpPr txBox="1">
            <a:spLocks noChangeArrowheads="1"/>
          </p:cNvSpPr>
          <p:nvPr/>
        </p:nvSpPr>
        <p:spPr bwMode="auto">
          <a:xfrm>
            <a:off x="3500430" y="2899590"/>
            <a:ext cx="5214974" cy="119615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ru-RU" sz="3200" b="1" dirty="0">
                <a:solidFill>
                  <a:schemeClr val="accent6">
                    <a:lumMod val="60000"/>
                    <a:lumOff val="40000"/>
                  </a:schemeClr>
                </a:solidFill>
                <a:effectLst/>
                <a:latin typeface="Tahoma"/>
                <a:ea typeface="Times New Roman"/>
                <a:cs typeface="Times New Roman"/>
              </a:rPr>
              <a:t>Подобное заболевание в семье</a:t>
            </a:r>
            <a:r>
              <a:rPr lang="en-US" sz="2800" b="1" dirty="0">
                <a:solidFill>
                  <a:schemeClr val="accent6">
                    <a:lumMod val="60000"/>
                    <a:lumOff val="40000"/>
                  </a:schemeClr>
                </a:solidFill>
                <a:effectLst/>
                <a:latin typeface="Tahoma"/>
                <a:ea typeface="Times New Roman"/>
                <a:cs typeface="Times New Roman"/>
              </a:rPr>
              <a:t> </a:t>
            </a:r>
            <a:endParaRPr lang="ru-RU" sz="1100" dirty="0">
              <a:solidFill>
                <a:schemeClr val="accent6">
                  <a:lumMod val="60000"/>
                  <a:lumOff val="40000"/>
                </a:schemeClr>
              </a:solidFill>
              <a:effectLst/>
              <a:latin typeface="Calibri"/>
              <a:ea typeface="Calibri"/>
              <a:cs typeface="Times New Roman"/>
            </a:endParaRPr>
          </a:p>
          <a:p>
            <a:pPr>
              <a:lnSpc>
                <a:spcPct val="115000"/>
              </a:lnSpc>
              <a:spcAft>
                <a:spcPts val="1000"/>
              </a:spcAft>
            </a:pPr>
            <a:r>
              <a:rPr lang="ru-RU" sz="1100" dirty="0">
                <a:effectLst/>
                <a:latin typeface="Calibri"/>
                <a:ea typeface="Calibri"/>
                <a:cs typeface="Times New Roman"/>
              </a:rPr>
              <a:t> </a:t>
            </a:r>
          </a:p>
        </p:txBody>
      </p:sp>
      <p:sp>
        <p:nvSpPr>
          <p:cNvPr id="11" name="Поле 1"/>
          <p:cNvSpPr txBox="1">
            <a:spLocks noChangeArrowheads="1"/>
          </p:cNvSpPr>
          <p:nvPr/>
        </p:nvSpPr>
        <p:spPr bwMode="auto">
          <a:xfrm>
            <a:off x="3500430" y="5013176"/>
            <a:ext cx="5397423" cy="127920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ru-RU" sz="3200" b="1" dirty="0">
                <a:solidFill>
                  <a:schemeClr val="accent6">
                    <a:lumMod val="60000"/>
                    <a:lumOff val="40000"/>
                  </a:schemeClr>
                </a:solidFill>
                <a:effectLst/>
                <a:latin typeface="Tahoma"/>
                <a:ea typeface="Times New Roman"/>
                <a:cs typeface="Times New Roman"/>
              </a:rPr>
              <a:t>Плохие жилищные условия</a:t>
            </a:r>
            <a:r>
              <a:rPr lang="en-US" sz="3600" dirty="0">
                <a:solidFill>
                  <a:schemeClr val="accent6">
                    <a:lumMod val="60000"/>
                    <a:lumOff val="40000"/>
                  </a:schemeClr>
                </a:solidFill>
                <a:effectLst/>
                <a:latin typeface="Calibri"/>
                <a:ea typeface="Calibri"/>
                <a:cs typeface="Times New Roman"/>
              </a:rPr>
              <a:t> </a:t>
            </a:r>
            <a:endParaRPr lang="ru-RU" sz="3600" dirty="0">
              <a:solidFill>
                <a:schemeClr val="accent6">
                  <a:lumMod val="60000"/>
                  <a:lumOff val="40000"/>
                </a:schemeClr>
              </a:solidFill>
              <a:effectLst/>
              <a:latin typeface="Calibri"/>
              <a:ea typeface="Calibri"/>
              <a:cs typeface="Times New Roman"/>
            </a:endParaRPr>
          </a:p>
        </p:txBody>
      </p:sp>
      <p:sp>
        <p:nvSpPr>
          <p:cNvPr id="6" name="Rectangle 5"/>
          <p:cNvSpPr>
            <a:spLocks noChangeArrowheads="1"/>
          </p:cNvSpPr>
          <p:nvPr/>
        </p:nvSpPr>
        <p:spPr bwMode="auto">
          <a:xfrm>
            <a:off x="473319" y="1896944"/>
            <a:ext cx="7992888"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ru-RU" sz="2800" b="1" i="0" u="none" strike="noStrike" cap="none" normalizeH="0" baseline="0" dirty="0">
                <a:ln>
                  <a:noFill/>
                </a:ln>
                <a:solidFill>
                  <a:srgbClr val="000000"/>
                </a:solidFill>
                <a:effectLst/>
                <a:latin typeface="Tahoma" pitchFamily="34" charset="0"/>
                <a:ea typeface="Times New Roman" pitchFamily="18" charset="0"/>
                <a:cs typeface="Tahoma" pitchFamily="34" charset="0"/>
              </a:rPr>
              <a:t>            </a:t>
            </a:r>
            <a:r>
              <a:rPr kumimoji="0" lang="ru-RU" altLang="ru-RU" sz="2800" b="1" i="0" u="none" strike="noStrike" cap="none" normalizeH="0" baseline="0" dirty="0">
                <a:ln>
                  <a:noFill/>
                </a:ln>
                <a:solidFill>
                  <a:schemeClr val="accent6">
                    <a:lumMod val="60000"/>
                    <a:lumOff val="40000"/>
                  </a:schemeClr>
                </a:solidFill>
                <a:effectLst/>
                <a:latin typeface="Tahoma" pitchFamily="34" charset="0"/>
                <a:ea typeface="Times New Roman" pitchFamily="18" charset="0"/>
                <a:cs typeface="Tahoma" pitchFamily="34" charset="0"/>
              </a:rPr>
              <a:t>Выявленные факторы риска</a:t>
            </a:r>
            <a:endParaRPr kumimoji="0" lang="ru-RU" altLang="ru-RU" sz="600" b="0" i="0" u="none" strike="noStrike" cap="none" normalizeH="0" baseline="0" dirty="0">
              <a:ln>
                <a:noFill/>
              </a:ln>
              <a:solidFill>
                <a:schemeClr val="accent6">
                  <a:lumMod val="60000"/>
                  <a:lumOff val="4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7" name="Rectangle 6"/>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7"/>
          <p:cNvSpPr>
            <a:spLocks noChangeArrowheads="1"/>
          </p:cNvSpPr>
          <p:nvPr/>
        </p:nvSpPr>
        <p:spPr bwMode="auto">
          <a:xfrm>
            <a:off x="1115616" y="2068454"/>
            <a:ext cx="8028384"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2800" b="1" i="0" u="none" strike="noStrike" cap="none" normalizeH="0" baseline="0">
                <a:ln>
                  <a:noFill/>
                </a:ln>
                <a:solidFill>
                  <a:srgbClr val="000000"/>
                </a:solidFill>
                <a:effectLst/>
                <a:latin typeface="Tahoma" pitchFamily="34" charset="0"/>
                <a:ea typeface="Times New Roman" pitchFamily="18" charset="0"/>
                <a:cs typeface="Tahoma" pitchFamily="34" charset="0"/>
              </a:rPr>
              <a:t> </a:t>
            </a:r>
            <a:endParaRPr kumimoji="0" lang="ru-RU" altLang="ru-RU" sz="6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itchFamily="34" charset="0"/>
              <a:cs typeface="Arial" pitchFamily="34" charset="0"/>
            </a:endParaRPr>
          </a:p>
        </p:txBody>
      </p:sp>
      <p:sp>
        <p:nvSpPr>
          <p:cNvPr id="9" name="Rectangle 8"/>
          <p:cNvSpPr>
            <a:spLocks noChangeArrowheads="1"/>
          </p:cNvSpPr>
          <p:nvPr/>
        </p:nvSpPr>
        <p:spPr bwMode="auto">
          <a:xfrm>
            <a:off x="0" y="2697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2" name="Rectangle 9"/>
          <p:cNvSpPr>
            <a:spLocks noChangeArrowheads="1"/>
          </p:cNvSpPr>
          <p:nvPr/>
        </p:nvSpPr>
        <p:spPr bwMode="auto">
          <a:xfrm>
            <a:off x="0" y="4449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itchFamily="34" charset="0"/>
              <a:cs typeface="Arial" pitchFamily="34" charset="0"/>
            </a:endParaRPr>
          </a:p>
        </p:txBody>
      </p:sp>
      <p:sp>
        <p:nvSpPr>
          <p:cNvPr id="3" name="Нижний колонтитул 2">
            <a:extLst>
              <a:ext uri="{FF2B5EF4-FFF2-40B4-BE49-F238E27FC236}">
                <a16:creationId xmlns:a16="http://schemas.microsoft.com/office/drawing/2014/main" id="{34D9D8EE-A407-4CCA-9A12-96DCDFEEAE9C}"/>
              </a:ext>
            </a:extLst>
          </p:cNvPr>
          <p:cNvSpPr>
            <a:spLocks noGrp="1"/>
          </p:cNvSpPr>
          <p:nvPr>
            <p:ph type="ftr" sz="quarter" idx="11"/>
          </p:nvPr>
        </p:nvSpPr>
        <p:spPr/>
        <p:txBody>
          <a:bodyPr/>
          <a:lstStyle/>
          <a:p>
            <a:r>
              <a:rPr lang="en-US"/>
              <a:t>CODA BSc 2024 Boris Mirkin</a:t>
            </a:r>
            <a:endParaRPr lang="ru-RU"/>
          </a:p>
        </p:txBody>
      </p:sp>
      <p:sp>
        <p:nvSpPr>
          <p:cNvPr id="5" name="Номер слайда 4">
            <a:extLst>
              <a:ext uri="{FF2B5EF4-FFF2-40B4-BE49-F238E27FC236}">
                <a16:creationId xmlns:a16="http://schemas.microsoft.com/office/drawing/2014/main" id="{B6274651-D307-4F12-9EFC-AFB5D48756B3}"/>
              </a:ext>
            </a:extLst>
          </p:cNvPr>
          <p:cNvSpPr>
            <a:spLocks noGrp="1"/>
          </p:cNvSpPr>
          <p:nvPr>
            <p:ph type="sldNum" sz="quarter" idx="12"/>
          </p:nvPr>
        </p:nvSpPr>
        <p:spPr/>
        <p:txBody>
          <a:bodyPr/>
          <a:lstStyle/>
          <a:p>
            <a:fld id="{DBB9C88E-D4C8-48E3-897A-F48C54F7B8B8}" type="slidenum">
              <a:rPr lang="ru-RU" smtClean="0"/>
              <a:t>55</a:t>
            </a:fld>
            <a:endParaRPr lang="ru-RU"/>
          </a:p>
        </p:txBody>
      </p:sp>
    </p:spTree>
    <p:extLst>
      <p:ext uri="{BB962C8B-B14F-4D97-AF65-F5344CB8AC3E}">
        <p14:creationId xmlns:p14="http://schemas.microsoft.com/office/powerpoint/2010/main" val="9403074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2924" y="188640"/>
            <a:ext cx="8538152" cy="1080120"/>
          </a:xfrm>
        </p:spPr>
        <p:txBody>
          <a:bodyPr>
            <a:normAutofit fontScale="90000"/>
          </a:bodyPr>
          <a:lstStyle/>
          <a:p>
            <a:br>
              <a:rPr lang="en-US" b="1" dirty="0">
                <a:effectLst/>
              </a:rPr>
            </a:br>
            <a:r>
              <a:rPr lang="en-US" b="1" dirty="0" err="1">
                <a:effectLst/>
              </a:rPr>
              <a:t>Rostovtsev</a:t>
            </a:r>
            <a:r>
              <a:rPr lang="ru-RU" b="1" dirty="0">
                <a:effectLst/>
              </a:rPr>
              <a:t>, </a:t>
            </a:r>
            <a:r>
              <a:rPr lang="en-US" b="1" dirty="0">
                <a:effectLst/>
              </a:rPr>
              <a:t>Mirkin</a:t>
            </a:r>
            <a:r>
              <a:rPr lang="ru-RU" b="1" dirty="0">
                <a:effectLst/>
              </a:rPr>
              <a:t>, </a:t>
            </a:r>
            <a:r>
              <a:rPr lang="en-US" b="1" dirty="0" err="1">
                <a:effectLst/>
              </a:rPr>
              <a:t>Shanin</a:t>
            </a:r>
            <a:r>
              <a:rPr lang="ru-RU" b="1" dirty="0">
                <a:effectLst/>
              </a:rPr>
              <a:t> (1981): </a:t>
            </a:r>
            <a:r>
              <a:rPr lang="en-US" b="1" dirty="0">
                <a:effectLst/>
              </a:rPr>
              <a:t> </a:t>
            </a:r>
            <a:r>
              <a:rPr lang="ru-RU" b="1" dirty="0">
                <a:effectLst/>
              </a:rPr>
              <a:t>Заболевания органов дыхания</a:t>
            </a:r>
            <a:br>
              <a:rPr lang="ru-RU" dirty="0">
                <a:effectLst/>
              </a:rPr>
            </a:br>
            <a:endParaRPr lang="ru-RU" dirty="0"/>
          </a:p>
        </p:txBody>
      </p:sp>
      <p:sp>
        <p:nvSpPr>
          <p:cNvPr id="4" name="Rectangle 4"/>
          <p:cNvSpPr>
            <a:spLocks noChangeArrowheads="1"/>
          </p:cNvSpPr>
          <p:nvPr/>
        </p:nvSpPr>
        <p:spPr bwMode="auto">
          <a:xfrm>
            <a:off x="0" y="2079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altLang="ru-RU" sz="2400" b="0" i="0" u="none" strike="noStrike" cap="none" normalizeH="0" baseline="0">
                <a:ln>
                  <a:noFill/>
                </a:ln>
                <a:solidFill>
                  <a:srgbClr val="000000"/>
                </a:solidFill>
                <a:effectLst/>
                <a:latin typeface="Tahoma" pitchFamily="34" charset="0"/>
                <a:ea typeface="Times New Roman" pitchFamily="18" charset="0"/>
                <a:cs typeface="Tahoma" pitchFamily="34" charset="0"/>
              </a:rPr>
              <a:t>                 </a:t>
            </a:r>
            <a:endParaRPr kumimoji="0" lang="ru-RU" altLang="ru-RU" sz="1800" b="0" i="0" u="none" strike="noStrike" cap="none" normalizeH="0" baseline="0">
              <a:ln>
                <a:noFill/>
              </a:ln>
              <a:solidFill>
                <a:schemeClr val="tx1"/>
              </a:solidFill>
              <a:effectLst/>
              <a:latin typeface="Arial" pitchFamily="34" charset="0"/>
              <a:cs typeface="Arial" pitchFamily="34" charset="0"/>
            </a:endParaRPr>
          </a:p>
        </p:txBody>
      </p:sp>
      <p:sp>
        <p:nvSpPr>
          <p:cNvPr id="10" name="Поле 2"/>
          <p:cNvSpPr txBox="1">
            <a:spLocks noChangeArrowheads="1"/>
          </p:cNvSpPr>
          <p:nvPr/>
        </p:nvSpPr>
        <p:spPr bwMode="auto">
          <a:xfrm>
            <a:off x="2339752" y="1785926"/>
            <a:ext cx="6270848" cy="136049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lnSpc>
                <a:spcPct val="115000"/>
              </a:lnSpc>
              <a:spcAft>
                <a:spcPts val="1000"/>
              </a:spcAft>
            </a:pPr>
            <a:r>
              <a:rPr lang="en-US" sz="2800" b="1" dirty="0">
                <a:solidFill>
                  <a:srgbClr val="000000"/>
                </a:solidFill>
                <a:effectLst/>
                <a:latin typeface="Tahoma"/>
                <a:ea typeface="Times New Roman"/>
                <a:cs typeface="Times New Roman"/>
              </a:rPr>
              <a:t>- </a:t>
            </a:r>
            <a:r>
              <a:rPr lang="ru-RU" sz="2800" b="1" dirty="0">
                <a:solidFill>
                  <a:srgbClr val="000000"/>
                </a:solidFill>
                <a:effectLst/>
                <a:latin typeface="Tahoma"/>
                <a:ea typeface="Times New Roman"/>
                <a:cs typeface="Times New Roman"/>
              </a:rPr>
              <a:t>Наличие заболевания в семье</a:t>
            </a:r>
            <a:endParaRPr lang="en-US" sz="2800" b="1" dirty="0">
              <a:solidFill>
                <a:srgbClr val="000000"/>
              </a:solidFill>
              <a:effectLst/>
              <a:latin typeface="Tahoma"/>
              <a:ea typeface="Times New Roman"/>
              <a:cs typeface="Times New Roman"/>
            </a:endParaRPr>
          </a:p>
          <a:p>
            <a:pPr>
              <a:lnSpc>
                <a:spcPct val="115000"/>
              </a:lnSpc>
              <a:spcAft>
                <a:spcPts val="1000"/>
              </a:spcAft>
            </a:pPr>
            <a:r>
              <a:rPr lang="en-US" sz="2800" b="1" dirty="0">
                <a:solidFill>
                  <a:srgbClr val="000000"/>
                </a:solidFill>
                <a:latin typeface="Tahoma"/>
                <a:ea typeface="Times New Roman"/>
                <a:cs typeface="Times New Roman"/>
              </a:rPr>
              <a:t>- </a:t>
            </a:r>
            <a:r>
              <a:rPr lang="ru-RU" sz="2800" b="1" dirty="0">
                <a:solidFill>
                  <a:srgbClr val="000000"/>
                </a:solidFill>
                <a:latin typeface="Tahoma"/>
                <a:ea typeface="Times New Roman"/>
                <a:cs typeface="Times New Roman"/>
              </a:rPr>
              <a:t>Плохие жилищные условия</a:t>
            </a:r>
            <a:endParaRPr lang="ru-RU" sz="1100" dirty="0">
              <a:effectLst/>
              <a:latin typeface="Calibri"/>
              <a:ea typeface="Calibri"/>
              <a:cs typeface="Times New Roman"/>
            </a:endParaRPr>
          </a:p>
          <a:p>
            <a:pPr>
              <a:lnSpc>
                <a:spcPct val="115000"/>
              </a:lnSpc>
              <a:spcAft>
                <a:spcPts val="1000"/>
              </a:spcAft>
            </a:pPr>
            <a:r>
              <a:rPr lang="ru-RU" sz="1100" dirty="0">
                <a:effectLst/>
                <a:latin typeface="Calibri"/>
                <a:ea typeface="Calibri"/>
                <a:cs typeface="Times New Roman"/>
              </a:rPr>
              <a:t> </a:t>
            </a:r>
          </a:p>
        </p:txBody>
      </p:sp>
      <p:sp>
        <p:nvSpPr>
          <p:cNvPr id="6" name="Rectangle 5"/>
          <p:cNvSpPr>
            <a:spLocks noChangeArrowheads="1"/>
          </p:cNvSpPr>
          <p:nvPr/>
        </p:nvSpPr>
        <p:spPr bwMode="auto">
          <a:xfrm>
            <a:off x="1187624" y="1279406"/>
            <a:ext cx="5686172"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ru-RU" sz="2800" b="1" i="0" u="none" strike="noStrike" cap="none" normalizeH="0" baseline="0" dirty="0">
                <a:ln>
                  <a:noFill/>
                </a:ln>
                <a:solidFill>
                  <a:srgbClr val="000000"/>
                </a:solidFill>
                <a:effectLst/>
                <a:latin typeface="Tahoma" pitchFamily="34" charset="0"/>
                <a:ea typeface="Times New Roman" pitchFamily="18" charset="0"/>
                <a:cs typeface="Tahoma" pitchFamily="34" charset="0"/>
              </a:rPr>
              <a:t> </a:t>
            </a:r>
            <a:r>
              <a:rPr kumimoji="0" lang="ru-RU" altLang="ru-RU" sz="2800" b="1" i="0" u="none" strike="noStrike" cap="none" normalizeH="0" baseline="0" dirty="0">
                <a:ln>
                  <a:noFill/>
                </a:ln>
                <a:solidFill>
                  <a:srgbClr val="000000"/>
                </a:solidFill>
                <a:effectLst/>
                <a:latin typeface="Tahoma" pitchFamily="34" charset="0"/>
                <a:ea typeface="Times New Roman" pitchFamily="18" charset="0"/>
                <a:cs typeface="Tahoma" pitchFamily="34" charset="0"/>
              </a:rPr>
              <a:t>Выявленные факторы риска</a:t>
            </a:r>
            <a:endParaRPr kumimoji="0" lang="ru-RU" altLang="ru-RU" sz="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itchFamily="34" charset="0"/>
              <a:cs typeface="Arial" pitchFamily="34" charset="0"/>
            </a:endParaRPr>
          </a:p>
        </p:txBody>
      </p:sp>
      <p:sp>
        <p:nvSpPr>
          <p:cNvPr id="7" name="Rectangle 6"/>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 name="Rectangle 8"/>
          <p:cNvSpPr>
            <a:spLocks noChangeArrowheads="1"/>
          </p:cNvSpPr>
          <p:nvPr/>
        </p:nvSpPr>
        <p:spPr bwMode="auto">
          <a:xfrm>
            <a:off x="0" y="2697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2" name="Rectangle 9"/>
          <p:cNvSpPr>
            <a:spLocks noChangeArrowheads="1"/>
          </p:cNvSpPr>
          <p:nvPr/>
        </p:nvSpPr>
        <p:spPr bwMode="auto">
          <a:xfrm>
            <a:off x="0" y="44497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ru-RU" altLang="ru-RU" sz="1800" b="0" i="0" u="none" strike="noStrike" cap="none" normalizeH="0" baseline="0">
              <a:ln>
                <a:noFill/>
              </a:ln>
              <a:solidFill>
                <a:schemeClr val="tx1"/>
              </a:solidFill>
              <a:effectLst/>
              <a:latin typeface="Arial" pitchFamily="34" charset="0"/>
              <a:cs typeface="Arial" pitchFamily="34" charset="0"/>
            </a:endParaRPr>
          </a:p>
        </p:txBody>
      </p:sp>
      <p:sp>
        <p:nvSpPr>
          <p:cNvPr id="3" name="Прямоугольник 2"/>
          <p:cNvSpPr/>
          <p:nvPr/>
        </p:nvSpPr>
        <p:spPr>
          <a:xfrm>
            <a:off x="0" y="3146425"/>
            <a:ext cx="9144000" cy="3416320"/>
          </a:xfrm>
          <a:prstGeom prst="rect">
            <a:avLst/>
          </a:prstGeom>
        </p:spPr>
        <p:txBody>
          <a:bodyPr wrap="square">
            <a:spAutoFit/>
          </a:bodyPr>
          <a:lstStyle/>
          <a:p>
            <a:r>
              <a:rPr lang="ru-RU" sz="3600" b="1" dirty="0">
                <a:solidFill>
                  <a:srgbClr val="C00000"/>
                </a:solidFill>
              </a:rPr>
              <a:t>Курение/Пьянство</a:t>
            </a:r>
            <a:r>
              <a:rPr lang="en-US" sz="3600" dirty="0">
                <a:solidFill>
                  <a:srgbClr val="C00000"/>
                </a:solidFill>
              </a:rPr>
              <a:t>: </a:t>
            </a:r>
          </a:p>
          <a:p>
            <a:r>
              <a:rPr lang="ru-RU" sz="3600" dirty="0"/>
              <a:t>Статистическая независимость</a:t>
            </a:r>
            <a:r>
              <a:rPr lang="en-US" sz="3600" dirty="0"/>
              <a:t>,  </a:t>
            </a:r>
            <a:r>
              <a:rPr lang="ru-RU" sz="3600" b="1" dirty="0"/>
              <a:t>никак не могут  быть факторами риска</a:t>
            </a:r>
            <a:r>
              <a:rPr lang="en-US" sz="3600" b="1" dirty="0"/>
              <a:t> </a:t>
            </a:r>
            <a:endParaRPr lang="ru-RU" sz="3600" b="1" dirty="0"/>
          </a:p>
          <a:p>
            <a:r>
              <a:rPr lang="ru-RU" sz="3600" dirty="0">
                <a:solidFill>
                  <a:schemeClr val="accent1"/>
                </a:solidFill>
              </a:rPr>
              <a:t>Подобные выводы сейчас – общее место</a:t>
            </a:r>
          </a:p>
          <a:p>
            <a:r>
              <a:rPr lang="ru-RU" sz="3600" dirty="0">
                <a:solidFill>
                  <a:srgbClr val="C00000"/>
                </a:solidFill>
              </a:rPr>
              <a:t>В 1981 отвергнуты как противоречащие установленным принципам</a:t>
            </a:r>
          </a:p>
        </p:txBody>
      </p:sp>
      <p:sp>
        <p:nvSpPr>
          <p:cNvPr id="5" name="Нижний колонтитул 4">
            <a:extLst>
              <a:ext uri="{FF2B5EF4-FFF2-40B4-BE49-F238E27FC236}">
                <a16:creationId xmlns:a16="http://schemas.microsoft.com/office/drawing/2014/main" id="{3F8D11EA-7D5A-4D7F-93D9-03697F9417A7}"/>
              </a:ext>
            </a:extLst>
          </p:cNvPr>
          <p:cNvSpPr>
            <a:spLocks noGrp="1"/>
          </p:cNvSpPr>
          <p:nvPr>
            <p:ph type="ftr" sz="quarter" idx="11"/>
          </p:nvPr>
        </p:nvSpPr>
        <p:spPr/>
        <p:txBody>
          <a:bodyPr/>
          <a:lstStyle/>
          <a:p>
            <a:r>
              <a:rPr lang="en-US"/>
              <a:t>CODA BSc 2024 Boris Mirkin</a:t>
            </a:r>
            <a:endParaRPr lang="ru-RU" dirty="0"/>
          </a:p>
        </p:txBody>
      </p:sp>
      <p:sp>
        <p:nvSpPr>
          <p:cNvPr id="8" name="Номер слайда 7">
            <a:extLst>
              <a:ext uri="{FF2B5EF4-FFF2-40B4-BE49-F238E27FC236}">
                <a16:creationId xmlns:a16="http://schemas.microsoft.com/office/drawing/2014/main" id="{C9E2FC47-FDB8-4E4A-9540-E2FC09C64FF2}"/>
              </a:ext>
            </a:extLst>
          </p:cNvPr>
          <p:cNvSpPr>
            <a:spLocks noGrp="1"/>
          </p:cNvSpPr>
          <p:nvPr>
            <p:ph type="sldNum" sz="quarter" idx="12"/>
          </p:nvPr>
        </p:nvSpPr>
        <p:spPr/>
        <p:txBody>
          <a:bodyPr/>
          <a:lstStyle/>
          <a:p>
            <a:fld id="{DBB9C88E-D4C8-48E3-897A-F48C54F7B8B8}" type="slidenum">
              <a:rPr lang="ru-RU" smtClean="0"/>
              <a:t>56</a:t>
            </a:fld>
            <a:endParaRPr lang="ru-RU"/>
          </a:p>
        </p:txBody>
      </p:sp>
    </p:spTree>
    <p:extLst>
      <p:ext uri="{BB962C8B-B14F-4D97-AF65-F5344CB8AC3E}">
        <p14:creationId xmlns:p14="http://schemas.microsoft.com/office/powerpoint/2010/main" val="4172250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2C4C5EB-D7E1-4ABB-A641-BCBDD7CBF380}"/>
              </a:ext>
            </a:extLst>
          </p:cNvPr>
          <p:cNvSpPr>
            <a:spLocks noGrp="1"/>
          </p:cNvSpPr>
          <p:nvPr>
            <p:ph type="title"/>
          </p:nvPr>
        </p:nvSpPr>
        <p:spPr/>
        <p:txBody>
          <a:bodyPr/>
          <a:lstStyle/>
          <a:p>
            <a:r>
              <a:rPr lang="ru-RU" dirty="0"/>
              <a:t>Выводы</a:t>
            </a:r>
          </a:p>
        </p:txBody>
      </p:sp>
      <p:sp>
        <p:nvSpPr>
          <p:cNvPr id="3" name="Объект 2">
            <a:extLst>
              <a:ext uri="{FF2B5EF4-FFF2-40B4-BE49-F238E27FC236}">
                <a16:creationId xmlns:a16="http://schemas.microsoft.com/office/drawing/2014/main" id="{ABEFA32E-C4C0-4451-B9EA-78BDF4AA395A}"/>
              </a:ext>
            </a:extLst>
          </p:cNvPr>
          <p:cNvSpPr>
            <a:spLocks noGrp="1"/>
          </p:cNvSpPr>
          <p:nvPr>
            <p:ph idx="1"/>
          </p:nvPr>
        </p:nvSpPr>
        <p:spPr>
          <a:xfrm>
            <a:off x="1331640" y="1196752"/>
            <a:ext cx="7602048" cy="5051648"/>
          </a:xfrm>
        </p:spPr>
        <p:txBody>
          <a:bodyPr>
            <a:normAutofit/>
          </a:bodyPr>
          <a:lstStyle/>
          <a:p>
            <a:r>
              <a:rPr lang="ru-RU" dirty="0"/>
              <a:t>Призывать людей бросить пить и курить – легко, у улучшить жилищные условия и оказывать помощь больным – трудно.</a:t>
            </a:r>
            <a:r>
              <a:rPr lang="en-US" dirty="0"/>
              <a:t> </a:t>
            </a:r>
            <a:endParaRPr lang="ru-RU" dirty="0"/>
          </a:p>
          <a:p>
            <a:r>
              <a:rPr lang="ru-RU" dirty="0"/>
              <a:t>Или еще злее: </a:t>
            </a:r>
          </a:p>
          <a:p>
            <a:pPr lvl="1"/>
            <a:r>
              <a:rPr lang="ru-RU" dirty="0"/>
              <a:t>Курение/пьянство – индивид виноват,</a:t>
            </a:r>
          </a:p>
          <a:p>
            <a:pPr lvl="1"/>
            <a:r>
              <a:rPr lang="ru-RU" dirty="0"/>
              <a:t>Жилищные условия/Болезнь в семье – виноваты общество и государство</a:t>
            </a:r>
          </a:p>
        </p:txBody>
      </p:sp>
      <p:sp>
        <p:nvSpPr>
          <p:cNvPr id="4" name="Нижний колонтитул 3">
            <a:extLst>
              <a:ext uri="{FF2B5EF4-FFF2-40B4-BE49-F238E27FC236}">
                <a16:creationId xmlns:a16="http://schemas.microsoft.com/office/drawing/2014/main" id="{4C53FBED-218D-4D6D-A778-BD3E7CE6B8B9}"/>
              </a:ext>
            </a:extLst>
          </p:cNvPr>
          <p:cNvSpPr>
            <a:spLocks noGrp="1"/>
          </p:cNvSpPr>
          <p:nvPr>
            <p:ph type="ftr" sz="quarter" idx="11"/>
          </p:nvPr>
        </p:nvSpPr>
        <p:spPr/>
        <p:txBody>
          <a:bodyPr/>
          <a:lstStyle/>
          <a:p>
            <a:r>
              <a:rPr lang="en-US"/>
              <a:t>CODA BSc 2024 Boris Mirkin</a:t>
            </a:r>
            <a:endParaRPr lang="ru-RU"/>
          </a:p>
        </p:txBody>
      </p:sp>
      <p:sp>
        <p:nvSpPr>
          <p:cNvPr id="5" name="Номер слайда 4">
            <a:extLst>
              <a:ext uri="{FF2B5EF4-FFF2-40B4-BE49-F238E27FC236}">
                <a16:creationId xmlns:a16="http://schemas.microsoft.com/office/drawing/2014/main" id="{16A43097-68A4-4F58-8C25-A13DBA63E5C5}"/>
              </a:ext>
            </a:extLst>
          </p:cNvPr>
          <p:cNvSpPr>
            <a:spLocks noGrp="1"/>
          </p:cNvSpPr>
          <p:nvPr>
            <p:ph type="sldNum" sz="quarter" idx="12"/>
          </p:nvPr>
        </p:nvSpPr>
        <p:spPr/>
        <p:txBody>
          <a:bodyPr/>
          <a:lstStyle/>
          <a:p>
            <a:fld id="{DBB9C88E-D4C8-48E3-897A-F48C54F7B8B8}" type="slidenum">
              <a:rPr lang="ru-RU" smtClean="0"/>
              <a:t>57</a:t>
            </a:fld>
            <a:endParaRPr lang="ru-RU"/>
          </a:p>
        </p:txBody>
      </p:sp>
    </p:spTree>
    <p:extLst>
      <p:ext uri="{BB962C8B-B14F-4D97-AF65-F5344CB8AC3E}">
        <p14:creationId xmlns:p14="http://schemas.microsoft.com/office/powerpoint/2010/main" val="35512846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67025"/>
            <a:ext cx="8933688" cy="720080"/>
          </a:xfrm>
        </p:spPr>
        <p:txBody>
          <a:bodyPr>
            <a:normAutofit fontScale="90000"/>
          </a:bodyPr>
          <a:lstStyle/>
          <a:p>
            <a:pPr>
              <a:lnSpc>
                <a:spcPct val="80000"/>
              </a:lnSpc>
            </a:pPr>
            <a:r>
              <a:rPr lang="ru-RU" dirty="0"/>
              <a:t>Программа  курса</a:t>
            </a:r>
            <a:br>
              <a:rPr lang="ru-RU" dirty="0"/>
            </a:br>
            <a:r>
              <a:rPr lang="ru-RU" dirty="0"/>
              <a:t>с высоты птичьего полета</a:t>
            </a:r>
          </a:p>
        </p:txBody>
      </p:sp>
      <p:sp>
        <p:nvSpPr>
          <p:cNvPr id="3" name="Объект 2"/>
          <p:cNvSpPr>
            <a:spLocks noGrp="1"/>
          </p:cNvSpPr>
          <p:nvPr>
            <p:ph idx="1"/>
          </p:nvPr>
        </p:nvSpPr>
        <p:spPr>
          <a:xfrm>
            <a:off x="210312" y="980728"/>
            <a:ext cx="8723376" cy="5616624"/>
          </a:xfrm>
        </p:spPr>
        <p:txBody>
          <a:bodyPr>
            <a:normAutofit/>
          </a:bodyPr>
          <a:lstStyle/>
          <a:p>
            <a:r>
              <a:rPr lang="ru-RU" sz="2400" dirty="0"/>
              <a:t>Суммаризация</a:t>
            </a:r>
            <a:r>
              <a:rPr lang="en-US" sz="2400" dirty="0"/>
              <a:t>:</a:t>
            </a:r>
            <a:endParaRPr lang="en-US" sz="2400" b="1" dirty="0"/>
          </a:p>
          <a:p>
            <a:pPr lvl="1"/>
            <a:r>
              <a:rPr lang="ru-RU" sz="2400" b="1" dirty="0"/>
              <a:t>Метод к-средних</a:t>
            </a:r>
            <a:r>
              <a:rPr lang="ru-RU" sz="2400" dirty="0"/>
              <a:t>, его критерий и переформулировка (</a:t>
            </a:r>
            <a:r>
              <a:rPr lang="ru-RU" sz="2400" b="1" dirty="0"/>
              <a:t>большие аномальные кластеры</a:t>
            </a:r>
            <a:r>
              <a:rPr lang="ru-RU" sz="2400" dirty="0"/>
              <a:t>)</a:t>
            </a:r>
            <a:endParaRPr lang="en-US" sz="2400" dirty="0"/>
          </a:p>
          <a:p>
            <a:pPr lvl="1"/>
            <a:r>
              <a:rPr lang="ru-RU" sz="2400" dirty="0"/>
              <a:t>Методы </a:t>
            </a:r>
            <a:r>
              <a:rPr lang="ru-RU" sz="2400" b="1" dirty="0"/>
              <a:t>интерпретации</a:t>
            </a:r>
            <a:r>
              <a:rPr lang="ru-RU" sz="2400" dirty="0"/>
              <a:t> кластеров, включая бутстрэп и таблицы сопряженности</a:t>
            </a:r>
            <a:endParaRPr lang="en-US" sz="2400" dirty="0"/>
          </a:p>
          <a:p>
            <a:pPr lvl="1"/>
            <a:r>
              <a:rPr lang="ru-RU" sz="2400" b="1" dirty="0"/>
              <a:t>Метод главных компонент</a:t>
            </a:r>
            <a:endParaRPr lang="en-US" sz="2400" b="1" dirty="0"/>
          </a:p>
          <a:p>
            <a:pPr lvl="1"/>
            <a:r>
              <a:rPr lang="ru-RU" sz="2400" dirty="0"/>
              <a:t>Модельная и эвристическая формулировки</a:t>
            </a:r>
            <a:endParaRPr lang="en-US" sz="2400" dirty="0"/>
          </a:p>
          <a:p>
            <a:pPr lvl="1"/>
            <a:r>
              <a:rPr lang="ru-RU" sz="2400" b="1" dirty="0"/>
              <a:t>Визуализация</a:t>
            </a:r>
            <a:r>
              <a:rPr lang="ru-RU" sz="2400" dirty="0"/>
              <a:t> данных</a:t>
            </a:r>
            <a:endParaRPr lang="en-US" sz="2400" dirty="0"/>
          </a:p>
          <a:p>
            <a:r>
              <a:rPr lang="ru-RU" sz="2400" dirty="0"/>
              <a:t>Коррелирование</a:t>
            </a:r>
            <a:r>
              <a:rPr lang="en-US" sz="2400" dirty="0"/>
              <a:t>: </a:t>
            </a:r>
            <a:r>
              <a:rPr lang="ru-RU" sz="2400" b="1" dirty="0"/>
              <a:t>Линейная и нелинейная регрессия</a:t>
            </a:r>
            <a:r>
              <a:rPr lang="en-US" sz="2400" b="1" dirty="0"/>
              <a:t>, </a:t>
            </a:r>
            <a:r>
              <a:rPr lang="ru-RU" sz="2400" b="1" dirty="0"/>
              <a:t>Классификатор</a:t>
            </a:r>
          </a:p>
          <a:p>
            <a:r>
              <a:rPr lang="ru-RU" sz="2400" dirty="0"/>
              <a:t>Обобщение: Иерархический кластер-анализ</a:t>
            </a:r>
          </a:p>
          <a:p>
            <a:endParaRPr lang="ru-RU" sz="2400" dirty="0"/>
          </a:p>
          <a:p>
            <a:pPr marL="82296" indent="0">
              <a:buNone/>
            </a:pPr>
            <a:r>
              <a:rPr lang="ru-RU" sz="2400" dirty="0">
                <a:solidFill>
                  <a:schemeClr val="accent1">
                    <a:lumMod val="75000"/>
                  </a:schemeClr>
                </a:solidFill>
              </a:rPr>
              <a:t>Далее – иллюстрация этой структуры</a:t>
            </a:r>
          </a:p>
        </p:txBody>
      </p:sp>
      <p:sp>
        <p:nvSpPr>
          <p:cNvPr id="4" name="Нижний колонтитул 3"/>
          <p:cNvSpPr>
            <a:spLocks noGrp="1"/>
          </p:cNvSpPr>
          <p:nvPr>
            <p:ph type="ftr" sz="quarter" idx="11"/>
          </p:nvPr>
        </p:nvSpPr>
        <p:spPr/>
        <p:txBody>
          <a:bodyPr/>
          <a:lstStyle/>
          <a:p>
            <a:r>
              <a:rPr lang="en-US"/>
              <a:t>CODA BSc 2024 Boris Mirkin</a:t>
            </a:r>
            <a:endParaRPr lang="ru-RU"/>
          </a:p>
        </p:txBody>
      </p:sp>
      <p:sp>
        <p:nvSpPr>
          <p:cNvPr id="5" name="Номер слайда 4"/>
          <p:cNvSpPr>
            <a:spLocks noGrp="1"/>
          </p:cNvSpPr>
          <p:nvPr>
            <p:ph type="sldNum" sz="quarter" idx="12"/>
          </p:nvPr>
        </p:nvSpPr>
        <p:spPr/>
        <p:txBody>
          <a:bodyPr/>
          <a:lstStyle/>
          <a:p>
            <a:fld id="{DBB9C88E-D4C8-48E3-897A-F48C54F7B8B8}" type="slidenum">
              <a:rPr lang="ru-RU" smtClean="0"/>
              <a:t>58</a:t>
            </a:fld>
            <a:endParaRPr lang="ru-RU"/>
          </a:p>
        </p:txBody>
      </p:sp>
    </p:spTree>
    <p:extLst>
      <p:ext uri="{BB962C8B-B14F-4D97-AF65-F5344CB8AC3E}">
        <p14:creationId xmlns:p14="http://schemas.microsoft.com/office/powerpoint/2010/main" val="16442144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0B81C0-AF36-44C6-9958-BC8AAD36E5EA}"/>
              </a:ext>
            </a:extLst>
          </p:cNvPr>
          <p:cNvSpPr>
            <a:spLocks noGrp="1"/>
          </p:cNvSpPr>
          <p:nvPr>
            <p:ph type="title"/>
          </p:nvPr>
        </p:nvSpPr>
        <p:spPr>
          <a:xfrm>
            <a:off x="1435608" y="274320"/>
            <a:ext cx="7498080" cy="1513309"/>
          </a:xfrm>
        </p:spPr>
        <p:txBody>
          <a:bodyPr>
            <a:normAutofit/>
          </a:bodyPr>
          <a:lstStyle/>
          <a:p>
            <a:r>
              <a:rPr lang="en-US" sz="2800" dirty="0"/>
              <a:t>1. </a:t>
            </a:r>
            <a:r>
              <a:rPr lang="ru-RU" sz="2800" dirty="0"/>
              <a:t>Выявление корреляций (Коррелирование)</a:t>
            </a:r>
            <a:br>
              <a:rPr lang="ru-RU" sz="2800" dirty="0"/>
            </a:br>
            <a:br>
              <a:rPr lang="en-US" sz="2800" dirty="0"/>
            </a:br>
            <a:r>
              <a:rPr lang="en-US" sz="2800" dirty="0"/>
              <a:t>CATEGORICAL          QUANTITATIVE</a:t>
            </a:r>
            <a:endParaRPr lang="ru-RU" sz="2800" dirty="0"/>
          </a:p>
        </p:txBody>
      </p:sp>
      <p:sp>
        <p:nvSpPr>
          <p:cNvPr id="3" name="Нижний колонтитул 2">
            <a:extLst>
              <a:ext uri="{FF2B5EF4-FFF2-40B4-BE49-F238E27FC236}">
                <a16:creationId xmlns:a16="http://schemas.microsoft.com/office/drawing/2014/main" id="{4DE065CE-1764-44A0-B58C-38D6C275F507}"/>
              </a:ext>
            </a:extLst>
          </p:cNvPr>
          <p:cNvSpPr>
            <a:spLocks noGrp="1"/>
          </p:cNvSpPr>
          <p:nvPr>
            <p:ph type="ftr" sz="quarter" idx="11"/>
          </p:nvPr>
        </p:nvSpPr>
        <p:spPr/>
        <p:txBody>
          <a:bodyPr/>
          <a:lstStyle/>
          <a:p>
            <a:r>
              <a:rPr lang="en-US"/>
              <a:t>CODA BSc 2024 Boris Mirkin</a:t>
            </a:r>
            <a:endParaRPr lang="ru-RU"/>
          </a:p>
        </p:txBody>
      </p:sp>
      <p:sp>
        <p:nvSpPr>
          <p:cNvPr id="4" name="Номер слайда 3">
            <a:extLst>
              <a:ext uri="{FF2B5EF4-FFF2-40B4-BE49-F238E27FC236}">
                <a16:creationId xmlns:a16="http://schemas.microsoft.com/office/drawing/2014/main" id="{9AAD8D84-A030-41CB-AFCB-DEF80B2BCE7C}"/>
              </a:ext>
            </a:extLst>
          </p:cNvPr>
          <p:cNvSpPr>
            <a:spLocks noGrp="1"/>
          </p:cNvSpPr>
          <p:nvPr>
            <p:ph type="sldNum" sz="quarter" idx="12"/>
          </p:nvPr>
        </p:nvSpPr>
        <p:spPr/>
        <p:txBody>
          <a:bodyPr/>
          <a:lstStyle/>
          <a:p>
            <a:fld id="{DBB9C88E-D4C8-48E3-897A-F48C54F7B8B8}" type="slidenum">
              <a:rPr lang="ru-RU" smtClean="0"/>
              <a:t>59</a:t>
            </a:fld>
            <a:endParaRPr lang="ru-RU"/>
          </a:p>
        </p:txBody>
      </p:sp>
      <p:grpSp>
        <p:nvGrpSpPr>
          <p:cNvPr id="15" name="Группа 14">
            <a:extLst>
              <a:ext uri="{FF2B5EF4-FFF2-40B4-BE49-F238E27FC236}">
                <a16:creationId xmlns:a16="http://schemas.microsoft.com/office/drawing/2014/main" id="{30ECEE01-68DE-486E-B55E-8E87F128B41F}"/>
              </a:ext>
            </a:extLst>
          </p:cNvPr>
          <p:cNvGrpSpPr/>
          <p:nvPr/>
        </p:nvGrpSpPr>
        <p:grpSpPr>
          <a:xfrm>
            <a:off x="1552575" y="1962150"/>
            <a:ext cx="3581400" cy="1682874"/>
            <a:chOff x="0" y="0"/>
            <a:chExt cx="3581400" cy="1285875"/>
          </a:xfrm>
        </p:grpSpPr>
        <p:sp>
          <p:nvSpPr>
            <p:cNvPr id="16" name="Овал 15">
              <a:extLst>
                <a:ext uri="{FF2B5EF4-FFF2-40B4-BE49-F238E27FC236}">
                  <a16:creationId xmlns:a16="http://schemas.microsoft.com/office/drawing/2014/main" id="{028E826E-D13C-4ACE-930C-4AC4D55BFB06}"/>
                </a:ext>
              </a:extLst>
            </p:cNvPr>
            <p:cNvSpPr/>
            <p:nvPr/>
          </p:nvSpPr>
          <p:spPr>
            <a:xfrm>
              <a:off x="190500" y="381000"/>
              <a:ext cx="123825" cy="9525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17" name="Овал 16">
              <a:extLst>
                <a:ext uri="{FF2B5EF4-FFF2-40B4-BE49-F238E27FC236}">
                  <a16:creationId xmlns:a16="http://schemas.microsoft.com/office/drawing/2014/main" id="{A5245B6D-F8A3-4710-AA7A-4AD6F8D6DD12}"/>
                </a:ext>
              </a:extLst>
            </p:cNvPr>
            <p:cNvSpPr/>
            <p:nvPr/>
          </p:nvSpPr>
          <p:spPr>
            <a:xfrm>
              <a:off x="0" y="9525"/>
              <a:ext cx="257175" cy="14287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18" name="Овал 17">
              <a:extLst>
                <a:ext uri="{FF2B5EF4-FFF2-40B4-BE49-F238E27FC236}">
                  <a16:creationId xmlns:a16="http://schemas.microsoft.com/office/drawing/2014/main" id="{5AC8221A-CB28-46DF-80C1-FE43DC1ED2FC}"/>
                </a:ext>
              </a:extLst>
            </p:cNvPr>
            <p:cNvSpPr/>
            <p:nvPr/>
          </p:nvSpPr>
          <p:spPr>
            <a:xfrm>
              <a:off x="2952750" y="0"/>
              <a:ext cx="219075" cy="21907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19" name="Овал 18">
              <a:extLst>
                <a:ext uri="{FF2B5EF4-FFF2-40B4-BE49-F238E27FC236}">
                  <a16:creationId xmlns:a16="http://schemas.microsoft.com/office/drawing/2014/main" id="{994EA3E1-F44B-4F83-8B26-A17423233489}"/>
                </a:ext>
              </a:extLst>
            </p:cNvPr>
            <p:cNvSpPr/>
            <p:nvPr/>
          </p:nvSpPr>
          <p:spPr>
            <a:xfrm>
              <a:off x="2876550" y="1028700"/>
              <a:ext cx="209550" cy="12382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0" name="Овал 19">
              <a:extLst>
                <a:ext uri="{FF2B5EF4-FFF2-40B4-BE49-F238E27FC236}">
                  <a16:creationId xmlns:a16="http://schemas.microsoft.com/office/drawing/2014/main" id="{5CC4D68D-8625-4E64-B1AD-59DD62AF15CE}"/>
                </a:ext>
              </a:extLst>
            </p:cNvPr>
            <p:cNvSpPr/>
            <p:nvPr/>
          </p:nvSpPr>
          <p:spPr>
            <a:xfrm>
              <a:off x="266700" y="895350"/>
              <a:ext cx="123825" cy="9525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1" name="Овал 20">
              <a:extLst>
                <a:ext uri="{FF2B5EF4-FFF2-40B4-BE49-F238E27FC236}">
                  <a16:creationId xmlns:a16="http://schemas.microsoft.com/office/drawing/2014/main" id="{EB089DDA-332E-47A7-80CD-2A821044F0F6}"/>
                </a:ext>
              </a:extLst>
            </p:cNvPr>
            <p:cNvSpPr/>
            <p:nvPr/>
          </p:nvSpPr>
          <p:spPr>
            <a:xfrm>
              <a:off x="276225" y="619125"/>
              <a:ext cx="123825" cy="9525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2" name="Овал 21">
              <a:extLst>
                <a:ext uri="{FF2B5EF4-FFF2-40B4-BE49-F238E27FC236}">
                  <a16:creationId xmlns:a16="http://schemas.microsoft.com/office/drawing/2014/main" id="{1B199635-03EC-44F9-9A00-29706352DB0F}"/>
                </a:ext>
              </a:extLst>
            </p:cNvPr>
            <p:cNvSpPr/>
            <p:nvPr/>
          </p:nvSpPr>
          <p:spPr>
            <a:xfrm>
              <a:off x="3457575" y="609600"/>
              <a:ext cx="123825" cy="9525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3" name="Овал 22">
              <a:extLst>
                <a:ext uri="{FF2B5EF4-FFF2-40B4-BE49-F238E27FC236}">
                  <a16:creationId xmlns:a16="http://schemas.microsoft.com/office/drawing/2014/main" id="{C56BEDEF-6ACA-4425-90EC-F04787DE9EA6}"/>
                </a:ext>
              </a:extLst>
            </p:cNvPr>
            <p:cNvSpPr/>
            <p:nvPr/>
          </p:nvSpPr>
          <p:spPr>
            <a:xfrm>
              <a:off x="3228975" y="1219200"/>
              <a:ext cx="76200" cy="6667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grpSp>
      <p:sp>
        <p:nvSpPr>
          <p:cNvPr id="24" name="Rectangle 11">
            <a:extLst>
              <a:ext uri="{FF2B5EF4-FFF2-40B4-BE49-F238E27FC236}">
                <a16:creationId xmlns:a16="http://schemas.microsoft.com/office/drawing/2014/main" id="{AAE3DF61-736F-46D3-99FA-7476C50C52E2}"/>
              </a:ext>
            </a:extLst>
          </p:cNvPr>
          <p:cNvSpPr>
            <a:spLocks noChangeArrowheads="1"/>
          </p:cNvSpPr>
          <p:nvPr/>
        </p:nvSpPr>
        <p:spPr bwMode="auto">
          <a:xfrm>
            <a:off x="323528" y="1866028"/>
            <a:ext cx="8287072"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ru-RU"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Classifiers</a:t>
            </a:r>
            <a:r>
              <a:rPr kumimoji="0" lang="ru-RU" altLang="ru-RU"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ru-RU"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Linear regression</a:t>
            </a:r>
            <a:endParaRPr kumimoji="0" lang="ru-RU" altLang="ru-RU"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ru-RU"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Discriminant analysis</a:t>
            </a:r>
            <a:endParaRPr kumimoji="0" lang="ru-RU" altLang="ru-RU"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000" b="1" i="0" u="none" strike="noStrike" cap="none" normalizeH="0" baseline="0" dirty="0">
                <a:ln>
                  <a:noFill/>
                </a:ln>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CORRELATION</a:t>
            </a:r>
            <a:r>
              <a:rPr kumimoji="0" lang="en-US" altLang="ru-RU" sz="2000" b="0" i="0" u="none" strike="noStrike" cap="none" normalizeH="0" baseline="0" dirty="0">
                <a:ln>
                  <a:noFill/>
                </a:ln>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ru-RU"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SVM                                              </a:t>
            </a:r>
            <a:r>
              <a:rPr kumimoji="0" lang="ru-RU" altLang="ru-RU"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ru-RU"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Correlation coefficient</a:t>
            </a:r>
            <a:endParaRPr kumimoji="0" lang="ru-RU" altLang="ru-RU"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Classification tree                         </a:t>
            </a:r>
            <a:endParaRPr kumimoji="0" lang="ru-RU" altLang="ru-RU"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2000" dirty="0">
                <a:latin typeface="Calibri" panose="020F0502020204030204" pitchFamily="34" charset="0"/>
                <a:ea typeface="Calibri" panose="020F0502020204030204" pitchFamily="34" charset="0"/>
                <a:cs typeface="Times New Roman" panose="02020603050405020304" pitchFamily="18" charset="0"/>
              </a:rPr>
              <a:t>                                              </a:t>
            </a:r>
            <a:r>
              <a:rPr kumimoji="0" lang="en-US" altLang="ru-RU"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1 HL Neural Network</a:t>
            </a:r>
            <a:endParaRPr kumimoji="0" lang="en-US" altLang="ru-RU" sz="20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Error back propagation</a:t>
            </a:r>
            <a:r>
              <a:rPr kumimoji="0" lang="en-US" altLang="ru-RU" sz="20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kumimoji="0" lang="en-US" altLang="ru-RU"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5015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387652"/>
            <a:ext cx="9132524" cy="1296144"/>
          </a:xfrm>
        </p:spPr>
        <p:txBody>
          <a:bodyPr>
            <a:normAutofit fontScale="90000"/>
          </a:bodyPr>
          <a:lstStyle/>
          <a:p>
            <a:r>
              <a:rPr lang="en-US" sz="5300" dirty="0"/>
              <a:t>  </a:t>
            </a:r>
            <a:r>
              <a:rPr lang="ru-RU" sz="4000" dirty="0"/>
              <a:t>Основные методы анализа данных</a:t>
            </a:r>
            <a:br>
              <a:rPr lang="en-US" sz="5300" dirty="0"/>
            </a:br>
            <a:r>
              <a:rPr lang="en-US" sz="5300" dirty="0"/>
              <a:t>               </a:t>
            </a:r>
            <a:r>
              <a:rPr lang="ru-RU" sz="5300" dirty="0"/>
              <a:t>         </a:t>
            </a:r>
            <a:r>
              <a:rPr lang="en-US" sz="5300" dirty="0"/>
              <a:t> </a:t>
            </a:r>
            <a:r>
              <a:rPr lang="ru-RU" sz="3100" dirty="0"/>
              <a:t>Цель</a:t>
            </a:r>
          </a:p>
        </p:txBody>
      </p:sp>
      <p:sp>
        <p:nvSpPr>
          <p:cNvPr id="3" name="Подзаголовок 2"/>
          <p:cNvSpPr>
            <a:spLocks noGrp="1"/>
          </p:cNvSpPr>
          <p:nvPr>
            <p:ph type="subTitle" idx="1"/>
          </p:nvPr>
        </p:nvSpPr>
        <p:spPr>
          <a:xfrm>
            <a:off x="0" y="1844824"/>
            <a:ext cx="9036496" cy="4698851"/>
          </a:xfrm>
        </p:spPr>
        <p:txBody>
          <a:bodyPr>
            <a:noAutofit/>
          </a:bodyPr>
          <a:lstStyle/>
          <a:p>
            <a:pPr algn="l"/>
            <a:r>
              <a:rPr lang="ru-RU" sz="3200" dirty="0">
                <a:latin typeface="Times New Roman" panose="02020603050405020304" pitchFamily="18" charset="0"/>
                <a:cs typeface="Times New Roman" panose="02020603050405020304" pitchFamily="18" charset="0"/>
              </a:rPr>
              <a:t>Цель курса – научить </a:t>
            </a:r>
            <a:r>
              <a:rPr lang="ru-RU" sz="3200" b="1" dirty="0">
                <a:latin typeface="Times New Roman" panose="02020603050405020304" pitchFamily="18" charset="0"/>
                <a:cs typeface="Times New Roman" panose="02020603050405020304" pitchFamily="18" charset="0"/>
              </a:rPr>
              <a:t>основным методам</a:t>
            </a:r>
            <a:r>
              <a:rPr lang="ru-RU" sz="3200" dirty="0">
                <a:latin typeface="Times New Roman" panose="02020603050405020304" pitchFamily="18" charset="0"/>
                <a:cs typeface="Times New Roman" panose="02020603050405020304" pitchFamily="18" charset="0"/>
              </a:rPr>
              <a:t>, используемым в анализе данных, с тем, чтобы освоив его, студент мог бы разработать аналогичные методы для </a:t>
            </a:r>
            <a:r>
              <a:rPr lang="ru-RU" sz="3200" b="1" dirty="0">
                <a:latin typeface="Times New Roman" panose="02020603050405020304" pitchFamily="18" charset="0"/>
                <a:cs typeface="Times New Roman" panose="02020603050405020304" pitchFamily="18" charset="0"/>
              </a:rPr>
              <a:t>решения новых </a:t>
            </a:r>
            <a:r>
              <a:rPr lang="ru-RU" sz="3200" dirty="0">
                <a:latin typeface="Times New Roman" panose="02020603050405020304" pitchFamily="18" charset="0"/>
                <a:cs typeface="Times New Roman" panose="02020603050405020304" pitchFamily="18" charset="0"/>
              </a:rPr>
              <a:t>задач или таких же задач на других типах данных</a:t>
            </a:r>
            <a:endParaRPr lang="en-US" sz="3200" dirty="0">
              <a:solidFill>
                <a:srgbClr val="0070C0"/>
              </a:solidFill>
              <a:latin typeface="Times New Roman" panose="02020603050405020304" pitchFamily="18" charset="0"/>
              <a:cs typeface="Times New Roman" panose="02020603050405020304" pitchFamily="18" charset="0"/>
            </a:endParaRPr>
          </a:p>
          <a:p>
            <a:pPr algn="l"/>
            <a:endParaRPr lang="ru-RU" sz="3200" dirty="0">
              <a:solidFill>
                <a:srgbClr val="0070C0"/>
              </a:solidFill>
              <a:latin typeface="Times New Roman" panose="02020603050405020304" pitchFamily="18" charset="0"/>
              <a:cs typeface="Times New Roman" panose="02020603050405020304" pitchFamily="18" charset="0"/>
            </a:endParaRPr>
          </a:p>
          <a:p>
            <a:pPr algn="l"/>
            <a:r>
              <a:rPr lang="ru-RU" sz="3200" dirty="0">
                <a:solidFill>
                  <a:srgbClr val="0070C0"/>
                </a:solidFill>
                <a:latin typeface="Times New Roman" panose="02020603050405020304" pitchFamily="18" charset="0"/>
                <a:cs typeface="Times New Roman" panose="02020603050405020304" pitchFamily="18" charset="0"/>
              </a:rPr>
              <a:t>В отличие, скажем, от освоения систем таких как</a:t>
            </a:r>
            <a:r>
              <a:rPr lang="en-US" sz="3200" dirty="0">
                <a:solidFill>
                  <a:srgbClr val="0070C0"/>
                </a:solidFill>
                <a:latin typeface="Times New Roman" panose="02020603050405020304" pitchFamily="18" charset="0"/>
                <a:cs typeface="Times New Roman" panose="02020603050405020304" pitchFamily="18" charset="0"/>
              </a:rPr>
              <a:t> scikit-learn</a:t>
            </a:r>
            <a:r>
              <a:rPr lang="ru-RU" sz="3200" dirty="0">
                <a:solidFill>
                  <a:srgbClr val="0070C0"/>
                </a:solidFill>
                <a:latin typeface="Times New Roman" panose="02020603050405020304" pitchFamily="18" charset="0"/>
                <a:cs typeface="Times New Roman" panose="02020603050405020304" pitchFamily="18" charset="0"/>
              </a:rPr>
              <a:t>,</a:t>
            </a:r>
            <a:r>
              <a:rPr lang="en-US" sz="3200" dirty="0">
                <a:solidFill>
                  <a:srgbClr val="0070C0"/>
                </a:solidFill>
                <a:latin typeface="Times New Roman" panose="02020603050405020304" pitchFamily="18" charset="0"/>
                <a:cs typeface="Times New Roman" panose="02020603050405020304" pitchFamily="18" charset="0"/>
              </a:rPr>
              <a:t> </a:t>
            </a:r>
            <a:r>
              <a:rPr lang="ru-RU" sz="3200" dirty="0">
                <a:solidFill>
                  <a:srgbClr val="0070C0"/>
                </a:solidFill>
                <a:latin typeface="Times New Roman" panose="02020603050405020304" pitchFamily="18" charset="0"/>
                <a:cs typeface="Times New Roman" panose="02020603050405020304" pitchFamily="18" charset="0"/>
              </a:rPr>
              <a:t>которые можно использовать без какого-либо понимания методов</a:t>
            </a:r>
          </a:p>
        </p:txBody>
      </p:sp>
      <p:sp>
        <p:nvSpPr>
          <p:cNvPr id="5" name="Нижний колонтитул 4"/>
          <p:cNvSpPr>
            <a:spLocks noGrp="1"/>
          </p:cNvSpPr>
          <p:nvPr>
            <p:ph type="ftr" sz="quarter" idx="11"/>
          </p:nvPr>
        </p:nvSpPr>
        <p:spPr/>
        <p:txBody>
          <a:bodyPr/>
          <a:lstStyle/>
          <a:p>
            <a:r>
              <a:rPr lang="en-US"/>
              <a:t>CODA BSc 2024 Boris Mirkin</a:t>
            </a:r>
            <a:endParaRPr lang="ru-RU"/>
          </a:p>
        </p:txBody>
      </p:sp>
      <p:sp>
        <p:nvSpPr>
          <p:cNvPr id="6" name="Номер слайда 5"/>
          <p:cNvSpPr>
            <a:spLocks noGrp="1"/>
          </p:cNvSpPr>
          <p:nvPr>
            <p:ph type="sldNum" sz="quarter" idx="12"/>
          </p:nvPr>
        </p:nvSpPr>
        <p:spPr/>
        <p:txBody>
          <a:bodyPr/>
          <a:lstStyle/>
          <a:p>
            <a:fld id="{DBB9C88E-D4C8-48E3-897A-F48C54F7B8B8}" type="slidenum">
              <a:rPr lang="ru-RU" smtClean="0"/>
              <a:t>6</a:t>
            </a:fld>
            <a:endParaRPr lang="ru-RU"/>
          </a:p>
        </p:txBody>
      </p:sp>
    </p:spTree>
    <p:extLst>
      <p:ext uri="{BB962C8B-B14F-4D97-AF65-F5344CB8AC3E}">
        <p14:creationId xmlns:p14="http://schemas.microsoft.com/office/powerpoint/2010/main" val="38235143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DFD48BF-7F53-4899-AB68-4F2CBE9F8DAD}"/>
              </a:ext>
            </a:extLst>
          </p:cNvPr>
          <p:cNvSpPr>
            <a:spLocks noGrp="1"/>
          </p:cNvSpPr>
          <p:nvPr>
            <p:ph type="title"/>
          </p:nvPr>
        </p:nvSpPr>
        <p:spPr/>
        <p:txBody>
          <a:bodyPr>
            <a:normAutofit fontScale="90000"/>
          </a:bodyPr>
          <a:lstStyle/>
          <a:p>
            <a:r>
              <a:rPr lang="ru-RU" sz="3600" dirty="0"/>
              <a:t>2. Формирование новых признаков (суммаризация)</a:t>
            </a:r>
          </a:p>
        </p:txBody>
      </p:sp>
      <p:sp>
        <p:nvSpPr>
          <p:cNvPr id="3" name="Нижний колонтитул 2">
            <a:extLst>
              <a:ext uri="{FF2B5EF4-FFF2-40B4-BE49-F238E27FC236}">
                <a16:creationId xmlns:a16="http://schemas.microsoft.com/office/drawing/2014/main" id="{C4ECE494-EBDB-473F-BE0D-BDEBA8463EC8}"/>
              </a:ext>
            </a:extLst>
          </p:cNvPr>
          <p:cNvSpPr>
            <a:spLocks noGrp="1"/>
          </p:cNvSpPr>
          <p:nvPr>
            <p:ph type="ftr" sz="quarter" idx="11"/>
          </p:nvPr>
        </p:nvSpPr>
        <p:spPr/>
        <p:txBody>
          <a:bodyPr/>
          <a:lstStyle/>
          <a:p>
            <a:r>
              <a:rPr lang="en-US"/>
              <a:t>CODA BSc 2024 Boris Mirkin</a:t>
            </a:r>
            <a:endParaRPr lang="ru-RU"/>
          </a:p>
        </p:txBody>
      </p:sp>
      <p:sp>
        <p:nvSpPr>
          <p:cNvPr id="4" name="Номер слайда 3">
            <a:extLst>
              <a:ext uri="{FF2B5EF4-FFF2-40B4-BE49-F238E27FC236}">
                <a16:creationId xmlns:a16="http://schemas.microsoft.com/office/drawing/2014/main" id="{69CD0417-9466-48A0-9B91-817CE6C37949}"/>
              </a:ext>
            </a:extLst>
          </p:cNvPr>
          <p:cNvSpPr>
            <a:spLocks noGrp="1"/>
          </p:cNvSpPr>
          <p:nvPr>
            <p:ph type="sldNum" sz="quarter" idx="12"/>
          </p:nvPr>
        </p:nvSpPr>
        <p:spPr/>
        <p:txBody>
          <a:bodyPr/>
          <a:lstStyle/>
          <a:p>
            <a:fld id="{DBB9C88E-D4C8-48E3-897A-F48C54F7B8B8}" type="slidenum">
              <a:rPr lang="ru-RU" smtClean="0"/>
              <a:t>60</a:t>
            </a:fld>
            <a:endParaRPr lang="ru-RU"/>
          </a:p>
        </p:txBody>
      </p:sp>
      <p:grpSp>
        <p:nvGrpSpPr>
          <p:cNvPr id="19" name="Группа 18">
            <a:extLst>
              <a:ext uri="{FF2B5EF4-FFF2-40B4-BE49-F238E27FC236}">
                <a16:creationId xmlns:a16="http://schemas.microsoft.com/office/drawing/2014/main" id="{B31B32BC-C7E7-4AB5-9E1B-49AEA2FFA4AE}"/>
              </a:ext>
            </a:extLst>
          </p:cNvPr>
          <p:cNvGrpSpPr/>
          <p:nvPr/>
        </p:nvGrpSpPr>
        <p:grpSpPr>
          <a:xfrm>
            <a:off x="1866578" y="2924944"/>
            <a:ext cx="3238500" cy="2805311"/>
            <a:chOff x="0" y="0"/>
            <a:chExt cx="3238500" cy="2066925"/>
          </a:xfrm>
        </p:grpSpPr>
        <p:sp>
          <p:nvSpPr>
            <p:cNvPr id="20" name="Овал 19">
              <a:extLst>
                <a:ext uri="{FF2B5EF4-FFF2-40B4-BE49-F238E27FC236}">
                  <a16:creationId xmlns:a16="http://schemas.microsoft.com/office/drawing/2014/main" id="{D22B8D64-37C6-4AB5-B581-E15EA10537C6}"/>
                </a:ext>
              </a:extLst>
            </p:cNvPr>
            <p:cNvSpPr/>
            <p:nvPr/>
          </p:nvSpPr>
          <p:spPr>
            <a:xfrm>
              <a:off x="0" y="0"/>
              <a:ext cx="276225" cy="21907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1" name="Овал 20">
              <a:extLst>
                <a:ext uri="{FF2B5EF4-FFF2-40B4-BE49-F238E27FC236}">
                  <a16:creationId xmlns:a16="http://schemas.microsoft.com/office/drawing/2014/main" id="{0EA4FF55-FBA0-42F2-BF81-D9140A356BC7}"/>
                </a:ext>
              </a:extLst>
            </p:cNvPr>
            <p:cNvSpPr/>
            <p:nvPr/>
          </p:nvSpPr>
          <p:spPr>
            <a:xfrm>
              <a:off x="228600" y="323850"/>
              <a:ext cx="209550" cy="12382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2" name="Овал 21">
              <a:extLst>
                <a:ext uri="{FF2B5EF4-FFF2-40B4-BE49-F238E27FC236}">
                  <a16:creationId xmlns:a16="http://schemas.microsoft.com/office/drawing/2014/main" id="{D1E353E2-0550-4DAC-9E94-63B449C581DC}"/>
                </a:ext>
              </a:extLst>
            </p:cNvPr>
            <p:cNvSpPr/>
            <p:nvPr/>
          </p:nvSpPr>
          <p:spPr>
            <a:xfrm>
              <a:off x="219075" y="666750"/>
              <a:ext cx="209550" cy="12382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3" name="Овал 22">
              <a:extLst>
                <a:ext uri="{FF2B5EF4-FFF2-40B4-BE49-F238E27FC236}">
                  <a16:creationId xmlns:a16="http://schemas.microsoft.com/office/drawing/2014/main" id="{FE93B19C-BA42-4A91-B111-F1E49BFDD07F}"/>
                </a:ext>
              </a:extLst>
            </p:cNvPr>
            <p:cNvSpPr/>
            <p:nvPr/>
          </p:nvSpPr>
          <p:spPr>
            <a:xfrm>
              <a:off x="3009900" y="381000"/>
              <a:ext cx="161925" cy="1143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4" name="Овал 23">
              <a:extLst>
                <a:ext uri="{FF2B5EF4-FFF2-40B4-BE49-F238E27FC236}">
                  <a16:creationId xmlns:a16="http://schemas.microsoft.com/office/drawing/2014/main" id="{AE5563F0-3B42-49C3-A2E0-3EE49D9E7A65}"/>
                </a:ext>
              </a:extLst>
            </p:cNvPr>
            <p:cNvSpPr/>
            <p:nvPr/>
          </p:nvSpPr>
          <p:spPr>
            <a:xfrm>
              <a:off x="390525" y="933450"/>
              <a:ext cx="209550" cy="12382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5" name="Овал 24">
              <a:extLst>
                <a:ext uri="{FF2B5EF4-FFF2-40B4-BE49-F238E27FC236}">
                  <a16:creationId xmlns:a16="http://schemas.microsoft.com/office/drawing/2014/main" id="{D69B4DBF-A5AA-47C8-92AD-4BF474A65D50}"/>
                </a:ext>
              </a:extLst>
            </p:cNvPr>
            <p:cNvSpPr/>
            <p:nvPr/>
          </p:nvSpPr>
          <p:spPr>
            <a:xfrm>
              <a:off x="2914650" y="28575"/>
              <a:ext cx="247650" cy="200025"/>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6" name="Овал 25">
              <a:extLst>
                <a:ext uri="{FF2B5EF4-FFF2-40B4-BE49-F238E27FC236}">
                  <a16:creationId xmlns:a16="http://schemas.microsoft.com/office/drawing/2014/main" id="{FA4BCF66-FCC2-4F54-B126-DFDA0F190325}"/>
                </a:ext>
              </a:extLst>
            </p:cNvPr>
            <p:cNvSpPr/>
            <p:nvPr/>
          </p:nvSpPr>
          <p:spPr>
            <a:xfrm>
              <a:off x="3038475" y="704850"/>
              <a:ext cx="123825" cy="9525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7" name="Овал 26">
              <a:extLst>
                <a:ext uri="{FF2B5EF4-FFF2-40B4-BE49-F238E27FC236}">
                  <a16:creationId xmlns:a16="http://schemas.microsoft.com/office/drawing/2014/main" id="{E90818CD-B1E3-44DE-9BA4-9BE36C4B2FE5}"/>
                </a:ext>
              </a:extLst>
            </p:cNvPr>
            <p:cNvSpPr/>
            <p:nvPr/>
          </p:nvSpPr>
          <p:spPr>
            <a:xfrm>
              <a:off x="3114675" y="990600"/>
              <a:ext cx="123825" cy="9525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8" name="Овал 27">
              <a:extLst>
                <a:ext uri="{FF2B5EF4-FFF2-40B4-BE49-F238E27FC236}">
                  <a16:creationId xmlns:a16="http://schemas.microsoft.com/office/drawing/2014/main" id="{EBAFF738-F0F8-4734-940D-90949550F869}"/>
                </a:ext>
              </a:extLst>
            </p:cNvPr>
            <p:cNvSpPr/>
            <p:nvPr/>
          </p:nvSpPr>
          <p:spPr>
            <a:xfrm>
              <a:off x="752475" y="1371600"/>
              <a:ext cx="123825" cy="9525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29" name="Овал 28">
              <a:extLst>
                <a:ext uri="{FF2B5EF4-FFF2-40B4-BE49-F238E27FC236}">
                  <a16:creationId xmlns:a16="http://schemas.microsoft.com/office/drawing/2014/main" id="{B1C79B1B-225A-45CF-A63F-6067B721EED1}"/>
                </a:ext>
              </a:extLst>
            </p:cNvPr>
            <p:cNvSpPr/>
            <p:nvPr/>
          </p:nvSpPr>
          <p:spPr>
            <a:xfrm>
              <a:off x="685800" y="1171575"/>
              <a:ext cx="123825" cy="9525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0" name="Овал 29">
              <a:extLst>
                <a:ext uri="{FF2B5EF4-FFF2-40B4-BE49-F238E27FC236}">
                  <a16:creationId xmlns:a16="http://schemas.microsoft.com/office/drawing/2014/main" id="{C7820D99-B53B-4BA7-959D-B40C19A0BBA3}"/>
                </a:ext>
              </a:extLst>
            </p:cNvPr>
            <p:cNvSpPr/>
            <p:nvPr/>
          </p:nvSpPr>
          <p:spPr>
            <a:xfrm>
              <a:off x="495300" y="1752600"/>
              <a:ext cx="123825" cy="9525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sp>
          <p:nvSpPr>
            <p:cNvPr id="31" name="Овал 30">
              <a:extLst>
                <a:ext uri="{FF2B5EF4-FFF2-40B4-BE49-F238E27FC236}">
                  <a16:creationId xmlns:a16="http://schemas.microsoft.com/office/drawing/2014/main" id="{12B39DB9-CA10-417A-99A6-A745FB3082A1}"/>
                </a:ext>
              </a:extLst>
            </p:cNvPr>
            <p:cNvSpPr/>
            <p:nvPr/>
          </p:nvSpPr>
          <p:spPr>
            <a:xfrm>
              <a:off x="581025" y="2009775"/>
              <a:ext cx="104775" cy="5715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a:p>
          </p:txBody>
        </p:sp>
      </p:grpSp>
      <p:sp>
        <p:nvSpPr>
          <p:cNvPr id="40" name="Rectangle 36">
            <a:extLst>
              <a:ext uri="{FF2B5EF4-FFF2-40B4-BE49-F238E27FC236}">
                <a16:creationId xmlns:a16="http://schemas.microsoft.com/office/drawing/2014/main" id="{94DA1D6C-0206-4BF0-AADB-723061A4F748}"/>
              </a:ext>
            </a:extLst>
          </p:cNvPr>
          <p:cNvSpPr>
            <a:spLocks noChangeArrowheads="1"/>
          </p:cNvSpPr>
          <p:nvPr/>
        </p:nvSpPr>
        <p:spPr bwMode="auto">
          <a:xfrm>
            <a:off x="353559" y="-1633954"/>
            <a:ext cx="9350637" cy="8217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ru-RU" altLang="ru-RU" sz="1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ru-RU" altLang="ru-RU" sz="1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ru-RU" altLang="ru-RU" sz="1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ru-RU" altLang="ru-RU" sz="1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ru-RU" altLang="ru-RU" sz="1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ru-RU" altLang="ru-RU" sz="1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ru-RU" altLang="ru-RU" sz="1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ru-RU" altLang="ru-RU" sz="1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ru-RU" altLang="ru-RU" sz="1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100" dirty="0">
                <a:latin typeface="Calibri" panose="020F0502020204030204" pitchFamily="34" charset="0"/>
                <a:ea typeface="Calibri" panose="020F0502020204030204" pitchFamily="34" charset="0"/>
                <a:cs typeface="Times New Roman" panose="02020603050405020304" pitchFamily="18" charset="0"/>
              </a:rPr>
              <a:t>                                  </a:t>
            </a:r>
            <a:r>
              <a:rPr lang="en-US" altLang="ru-RU" sz="2800" dirty="0">
                <a:latin typeface="Calibri" panose="020F0502020204030204" pitchFamily="34" charset="0"/>
                <a:ea typeface="Calibri" panose="020F0502020204030204" pitchFamily="34" charset="0"/>
                <a:cs typeface="Times New Roman" panose="02020603050405020304" pitchFamily="18" charset="0"/>
              </a:rPr>
              <a:t>CATEGORICAL                   QUANTITATIVE</a:t>
            </a:r>
            <a:endParaRPr lang="ru-RU" altLang="ru-RU" sz="28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ru-RU" altLang="ru-RU" sz="11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ru-RU" altLang="ru-RU" sz="16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ru-RU"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Clustering                                       </a:t>
            </a:r>
            <a:r>
              <a:rPr kumimoji="0" lang="ru-RU" altLang="ru-RU"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ru-RU"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PCA</a:t>
            </a:r>
            <a:endParaRPr kumimoji="0" lang="ru-RU" altLang="ru-RU"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ru-RU"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Partition</a:t>
            </a:r>
            <a:endParaRPr kumimoji="0" lang="ru-RU" altLang="ru-RU"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600" b="1" i="0" u="none" strike="noStrike" cap="none" normalizeH="0" baseline="0" dirty="0">
                <a:ln>
                  <a:noFill/>
                </a:ln>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SUMMARIZATION</a:t>
            </a:r>
            <a:r>
              <a:rPr kumimoji="0" lang="en-US" altLang="ru-RU"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ru-RU"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PCA as SVD </a:t>
            </a:r>
            <a:r>
              <a:rPr kumimoji="0" lang="ru-RU" altLang="ru-RU"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ru-RU"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Correspondence Analysis</a:t>
            </a:r>
            <a:endParaRPr kumimoji="0" lang="ru-RU" altLang="ru-RU"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1600" dirty="0">
                <a:latin typeface="Calibri" panose="020F0502020204030204" pitchFamily="34" charset="0"/>
                <a:ea typeface="Calibri" panose="020F0502020204030204" pitchFamily="34" charset="0"/>
                <a:cs typeface="Times New Roman" panose="02020603050405020304" pitchFamily="18" charset="0"/>
              </a:rPr>
              <a:t>                                         </a:t>
            </a:r>
            <a:r>
              <a:rPr kumimoji="0" lang="ru-RU" altLang="ru-RU"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ru-RU"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K-means et al. </a:t>
            </a:r>
            <a:r>
              <a:rPr kumimoji="0" lang="ru-RU" altLang="ru-RU"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p>
          <a:p>
            <a:pPr eaLnBrk="0" fontAlgn="base" hangingPunct="0">
              <a:spcBef>
                <a:spcPct val="0"/>
              </a:spcBef>
              <a:spcAft>
                <a:spcPct val="0"/>
              </a:spcAft>
            </a:pPr>
            <a:r>
              <a:rPr kumimoji="0" lang="ru-RU" altLang="ru-RU"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lang="en-US" altLang="ru-RU" sz="1600" dirty="0">
                <a:latin typeface="Calibri" panose="020F0502020204030204" pitchFamily="34" charset="0"/>
                <a:ea typeface="Calibri" panose="020F0502020204030204" pitchFamily="34" charset="0"/>
                <a:cs typeface="Times New Roman" panose="02020603050405020304" pitchFamily="18" charset="0"/>
              </a:rPr>
              <a:t>                                                         </a:t>
            </a:r>
            <a:r>
              <a:rPr kumimoji="0" lang="ru-RU" altLang="ru-RU"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ru-RU"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Correspondence Analysis</a:t>
            </a:r>
            <a:endParaRPr lang="en-US" altLang="ru-RU" sz="1600" dirty="0">
              <a:latin typeface="Calibri" panose="020F0502020204030204" pitchFamily="34" charset="0"/>
              <a:ea typeface="Calibri" panose="020F0502020204030204" pitchFamily="34" charset="0"/>
              <a:cs typeface="Times New Roman" panose="02020603050405020304" pitchFamily="18" charset="0"/>
            </a:endParaRPr>
          </a:p>
          <a:p>
            <a:pPr eaLnBrk="0" fontAlgn="base" hangingPunct="0">
              <a:spcBef>
                <a:spcPct val="0"/>
              </a:spcBef>
              <a:spcAft>
                <a:spcPct val="0"/>
              </a:spcAft>
            </a:pPr>
            <a:r>
              <a:rPr kumimoji="0" lang="en-US" altLang="ru-RU"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ru-RU"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Interpretation:</a:t>
            </a:r>
            <a:r>
              <a:rPr kumimoji="0" lang="ru-RU" altLang="ru-RU"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ru-RU"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Latent Semantic Indexing</a:t>
            </a:r>
            <a:endParaRPr kumimoji="0" lang="ru-RU" altLang="ru-RU"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ru-RU" altLang="ru-RU"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ru-RU"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Nominal scales     </a:t>
            </a:r>
            <a:endParaRPr kumimoji="0" lang="ru-RU" altLang="ru-RU"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ru-RU"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Quantitative scales</a:t>
            </a:r>
            <a:endParaRPr kumimoji="0" lang="ru-RU" altLang="ru-RU"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1600" dirty="0">
                <a:latin typeface="Calibri" panose="020F0502020204030204" pitchFamily="34" charset="0"/>
                <a:ea typeface="Calibri" panose="020F0502020204030204" pitchFamily="34" charset="0"/>
                <a:cs typeface="Times New Roman" panose="02020603050405020304" pitchFamily="18" charset="0"/>
              </a:rPr>
              <a:t>                                          </a:t>
            </a:r>
            <a:r>
              <a:rPr kumimoji="0" lang="ru-RU" altLang="ru-RU"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ru-RU"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1600" dirty="0">
                <a:latin typeface="Calibri" panose="020F0502020204030204" pitchFamily="34" charset="0"/>
                <a:ea typeface="Calibri" panose="020F0502020204030204" pitchFamily="34" charset="0"/>
                <a:cs typeface="Times New Roman" panose="02020603050405020304" pitchFamily="18" charset="0"/>
              </a:rPr>
              <a:t>                                            </a:t>
            </a:r>
            <a:r>
              <a:rPr kumimoji="0" lang="en-US" altLang="ru-RU"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Comparing clusters</a:t>
            </a:r>
            <a:endParaRPr kumimoji="0" lang="ru-RU" altLang="ru-RU"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ru-RU" altLang="ru-RU"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1600" dirty="0">
                <a:latin typeface="Calibri" panose="020F0502020204030204" pitchFamily="34" charset="0"/>
                <a:ea typeface="Calibri" panose="020F0502020204030204" pitchFamily="34" charset="0"/>
                <a:cs typeface="Times New Roman" panose="02020603050405020304" pitchFamily="18" charset="0"/>
              </a:rPr>
              <a:t>                                            </a:t>
            </a:r>
            <a:r>
              <a:rPr kumimoji="0" lang="en-US" altLang="ru-RU"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Bootstrap</a:t>
            </a:r>
            <a:endParaRPr kumimoji="0" lang="ru-RU" altLang="ru-RU"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   -   -   -   -   -   -   -   -   -  -   -   -   -   -   -   -   -   -   -   -   -   -   -   -   -   -   -   -   -   -   -   -   -   -   -   -   -   -   -   -    -    -    -</a:t>
            </a:r>
            <a:endParaRPr kumimoji="0" lang="ru-RU" altLang="ru-RU"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35228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F42F59-2C09-4835-93B6-2B2A00B3D772}"/>
              </a:ext>
            </a:extLst>
          </p:cNvPr>
          <p:cNvSpPr>
            <a:spLocks noGrp="1"/>
          </p:cNvSpPr>
          <p:nvPr>
            <p:ph type="title"/>
          </p:nvPr>
        </p:nvSpPr>
        <p:spPr>
          <a:xfrm>
            <a:off x="1435608" y="274638"/>
            <a:ext cx="7498080" cy="490066"/>
          </a:xfrm>
        </p:spPr>
        <p:txBody>
          <a:bodyPr>
            <a:normAutofit fontScale="90000"/>
          </a:bodyPr>
          <a:lstStyle/>
          <a:p>
            <a:r>
              <a:rPr lang="ru-RU" dirty="0"/>
              <a:t>Контроль знаний</a:t>
            </a:r>
          </a:p>
        </p:txBody>
      </p:sp>
      <p:sp>
        <p:nvSpPr>
          <p:cNvPr id="3" name="Объект 2">
            <a:extLst>
              <a:ext uri="{FF2B5EF4-FFF2-40B4-BE49-F238E27FC236}">
                <a16:creationId xmlns:a16="http://schemas.microsoft.com/office/drawing/2014/main" id="{39F4768D-04EF-4FE8-BC9A-2DE4528FDE78}"/>
              </a:ext>
            </a:extLst>
          </p:cNvPr>
          <p:cNvSpPr>
            <a:spLocks noGrp="1"/>
          </p:cNvSpPr>
          <p:nvPr>
            <p:ph idx="1"/>
          </p:nvPr>
        </p:nvSpPr>
        <p:spPr>
          <a:xfrm>
            <a:off x="1043608" y="836712"/>
            <a:ext cx="7890080" cy="5746650"/>
          </a:xfrm>
        </p:spPr>
        <p:txBody>
          <a:bodyPr>
            <a:normAutofit/>
          </a:bodyPr>
          <a:lstStyle/>
          <a:p>
            <a:r>
              <a:rPr lang="ru-RU" dirty="0"/>
              <a:t>Домашний Проект</a:t>
            </a:r>
          </a:p>
          <a:p>
            <a:r>
              <a:rPr lang="ru-RU" dirty="0"/>
              <a:t>Экзамен</a:t>
            </a:r>
          </a:p>
          <a:p>
            <a:r>
              <a:rPr lang="ru-RU" dirty="0"/>
              <a:t>Администрация и оценка: </a:t>
            </a:r>
          </a:p>
          <a:p>
            <a:pPr marL="82296" indent="0">
              <a:buNone/>
            </a:pPr>
            <a:r>
              <a:rPr lang="en-US" dirty="0"/>
              <a:t>0</a:t>
            </a:r>
            <a:r>
              <a:rPr lang="ru-RU" dirty="0"/>
              <a:t>.6</a:t>
            </a:r>
            <a:r>
              <a:rPr lang="en-US" dirty="0"/>
              <a:t>*</a:t>
            </a:r>
            <a:r>
              <a:rPr lang="ru-RU" dirty="0"/>
              <a:t>Экзамен+</a:t>
            </a:r>
            <a:r>
              <a:rPr lang="en-US" dirty="0"/>
              <a:t>0</a:t>
            </a:r>
            <a:r>
              <a:rPr lang="ru-RU" dirty="0"/>
              <a:t>.</a:t>
            </a:r>
            <a:r>
              <a:rPr lang="en-US" dirty="0"/>
              <a:t>4*</a:t>
            </a:r>
            <a:r>
              <a:rPr lang="ru-RU" dirty="0"/>
              <a:t>Домашний Проект</a:t>
            </a:r>
          </a:p>
          <a:p>
            <a:endParaRPr lang="ru-RU" dirty="0">
              <a:solidFill>
                <a:schemeClr val="bg1">
                  <a:lumMod val="75000"/>
                </a:schemeClr>
              </a:solidFill>
            </a:endParaRPr>
          </a:p>
          <a:p>
            <a:endParaRPr lang="ru-RU" dirty="0"/>
          </a:p>
          <a:p>
            <a:endParaRPr lang="ru-RU" dirty="0"/>
          </a:p>
          <a:p>
            <a:endParaRPr lang="ru-RU" dirty="0"/>
          </a:p>
          <a:p>
            <a:endParaRPr lang="ru-RU" dirty="0"/>
          </a:p>
        </p:txBody>
      </p:sp>
      <p:sp>
        <p:nvSpPr>
          <p:cNvPr id="4" name="Нижний колонтитул 3">
            <a:extLst>
              <a:ext uri="{FF2B5EF4-FFF2-40B4-BE49-F238E27FC236}">
                <a16:creationId xmlns:a16="http://schemas.microsoft.com/office/drawing/2014/main" id="{272D2F03-9E21-4F62-BF12-B1F58B8F8CF2}"/>
              </a:ext>
            </a:extLst>
          </p:cNvPr>
          <p:cNvSpPr>
            <a:spLocks noGrp="1"/>
          </p:cNvSpPr>
          <p:nvPr>
            <p:ph type="ftr" sz="quarter" idx="11"/>
          </p:nvPr>
        </p:nvSpPr>
        <p:spPr/>
        <p:txBody>
          <a:bodyPr/>
          <a:lstStyle/>
          <a:p>
            <a:r>
              <a:rPr lang="en-US"/>
              <a:t>CODA BSc 2024 Boris Mirkin</a:t>
            </a:r>
            <a:endParaRPr lang="ru-RU"/>
          </a:p>
        </p:txBody>
      </p:sp>
      <p:sp>
        <p:nvSpPr>
          <p:cNvPr id="5" name="Номер слайда 4">
            <a:extLst>
              <a:ext uri="{FF2B5EF4-FFF2-40B4-BE49-F238E27FC236}">
                <a16:creationId xmlns:a16="http://schemas.microsoft.com/office/drawing/2014/main" id="{415A9507-0ABA-48C2-8BEB-EB9E7B263CA5}"/>
              </a:ext>
            </a:extLst>
          </p:cNvPr>
          <p:cNvSpPr>
            <a:spLocks noGrp="1"/>
          </p:cNvSpPr>
          <p:nvPr>
            <p:ph type="sldNum" sz="quarter" idx="12"/>
          </p:nvPr>
        </p:nvSpPr>
        <p:spPr/>
        <p:txBody>
          <a:bodyPr/>
          <a:lstStyle/>
          <a:p>
            <a:fld id="{DBB9C88E-D4C8-48E3-897A-F48C54F7B8B8}" type="slidenum">
              <a:rPr lang="ru-RU" smtClean="0"/>
              <a:t>61</a:t>
            </a:fld>
            <a:endParaRPr lang="ru-RU"/>
          </a:p>
        </p:txBody>
      </p:sp>
    </p:spTree>
    <p:extLst>
      <p:ext uri="{BB962C8B-B14F-4D97-AF65-F5344CB8AC3E}">
        <p14:creationId xmlns:p14="http://schemas.microsoft.com/office/powerpoint/2010/main" val="27949389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252520" cy="706090"/>
          </a:xfrm>
        </p:spPr>
        <p:txBody>
          <a:bodyPr>
            <a:normAutofit fontScale="90000"/>
          </a:bodyPr>
          <a:lstStyle/>
          <a:p>
            <a:r>
              <a:rPr lang="ru-RU" b="1" dirty="0"/>
              <a:t>Что предстоит студенту:</a:t>
            </a:r>
            <a:endParaRPr lang="ru-RU" dirty="0"/>
          </a:p>
        </p:txBody>
      </p:sp>
      <p:sp>
        <p:nvSpPr>
          <p:cNvPr id="3" name="Объект 2"/>
          <p:cNvSpPr>
            <a:spLocks noGrp="1"/>
          </p:cNvSpPr>
          <p:nvPr>
            <p:ph idx="1"/>
          </p:nvPr>
        </p:nvSpPr>
        <p:spPr>
          <a:xfrm>
            <a:off x="683568" y="692696"/>
            <a:ext cx="8250120" cy="6165304"/>
          </a:xfrm>
        </p:spPr>
        <p:txBody>
          <a:bodyPr>
            <a:normAutofit/>
          </a:bodyPr>
          <a:lstStyle/>
          <a:p>
            <a:r>
              <a:rPr lang="ru-RU" dirty="0"/>
              <a:t>Два модуля</a:t>
            </a:r>
            <a:r>
              <a:rPr lang="en-US" dirty="0"/>
              <a:t> (</a:t>
            </a:r>
            <a:r>
              <a:rPr lang="ru-RU" dirty="0"/>
              <a:t>до конца</a:t>
            </a:r>
            <a:r>
              <a:rPr lang="en-US" dirty="0"/>
              <a:t> </a:t>
            </a:r>
            <a:r>
              <a:rPr lang="ru-RU" dirty="0">
                <a:latin typeface="Times New Roman" panose="02020603050405020304" pitchFamily="18" charset="0"/>
                <a:cs typeface="Times New Roman" panose="02020603050405020304" pitchFamily="18" charset="0"/>
              </a:rPr>
              <a:t>202</a:t>
            </a:r>
            <a:r>
              <a:rPr lang="en-US" dirty="0">
                <a:latin typeface="Times New Roman" panose="02020603050405020304" pitchFamily="18" charset="0"/>
                <a:cs typeface="Times New Roman" panose="02020603050405020304" pitchFamily="18" charset="0"/>
              </a:rPr>
              <a:t>3</a:t>
            </a:r>
            <a:r>
              <a:rPr lang="en-US" dirty="0"/>
              <a:t>)</a:t>
            </a:r>
            <a:endParaRPr lang="ru-RU" dirty="0"/>
          </a:p>
          <a:p>
            <a:r>
              <a:rPr lang="ru-RU" b="1" dirty="0"/>
              <a:t>Экзамен</a:t>
            </a:r>
            <a:r>
              <a:rPr lang="ru-RU" dirty="0"/>
              <a:t> - контрольная</a:t>
            </a:r>
            <a:r>
              <a:rPr lang="en-US" dirty="0"/>
              <a:t> </a:t>
            </a:r>
            <a:r>
              <a:rPr lang="ru-RU" dirty="0"/>
              <a:t>работа </a:t>
            </a:r>
            <a:r>
              <a:rPr lang="en-US" dirty="0"/>
              <a:t>(</a:t>
            </a:r>
            <a:r>
              <a:rPr lang="ru-RU" dirty="0"/>
              <a:t>Э</a:t>
            </a:r>
            <a:r>
              <a:rPr lang="en-US" dirty="0"/>
              <a:t>)</a:t>
            </a:r>
            <a:r>
              <a:rPr lang="ru-RU" dirty="0"/>
              <a:t> в конце декабря</a:t>
            </a:r>
          </a:p>
          <a:p>
            <a:r>
              <a:rPr lang="ru-RU" b="1" dirty="0"/>
              <a:t>Индивидуальный домашний Проект</a:t>
            </a:r>
            <a:r>
              <a:rPr lang="en-US" dirty="0"/>
              <a:t> (</a:t>
            </a:r>
            <a:r>
              <a:rPr lang="ru-RU" dirty="0"/>
              <a:t>П</a:t>
            </a:r>
            <a:r>
              <a:rPr lang="en-US" dirty="0"/>
              <a:t>)</a:t>
            </a:r>
            <a:r>
              <a:rPr lang="ru-RU" dirty="0"/>
              <a:t> в начале декабря (команда 1-3 чел.): отчет по проекту.</a:t>
            </a:r>
            <a:r>
              <a:rPr lang="en-US" dirty="0"/>
              <a:t>  </a:t>
            </a:r>
            <a:endParaRPr lang="ru-RU" dirty="0"/>
          </a:p>
          <a:p>
            <a:r>
              <a:rPr lang="ru-RU" sz="3200" b="1" dirty="0"/>
              <a:t>Общая оценка</a:t>
            </a:r>
            <a:r>
              <a:rPr lang="en-US" sz="3200" b="1" dirty="0"/>
              <a:t> = 0.6</a:t>
            </a:r>
            <a:r>
              <a:rPr lang="ru-RU" sz="3200" b="1" dirty="0"/>
              <a:t>Э</a:t>
            </a:r>
            <a:r>
              <a:rPr lang="en-US" sz="3200" b="1" dirty="0"/>
              <a:t> + 0.4</a:t>
            </a:r>
            <a:r>
              <a:rPr lang="ru-RU" sz="3200" b="1" dirty="0"/>
              <a:t>П</a:t>
            </a:r>
          </a:p>
        </p:txBody>
      </p:sp>
      <p:sp>
        <p:nvSpPr>
          <p:cNvPr id="5" name="Нижний колонтитул 4"/>
          <p:cNvSpPr>
            <a:spLocks noGrp="1"/>
          </p:cNvSpPr>
          <p:nvPr>
            <p:ph type="ftr" sz="quarter" idx="11"/>
          </p:nvPr>
        </p:nvSpPr>
        <p:spPr/>
        <p:txBody>
          <a:bodyPr/>
          <a:lstStyle/>
          <a:p>
            <a:r>
              <a:rPr lang="en-US"/>
              <a:t>CODA BSc 2024 Boris Mirkin</a:t>
            </a:r>
            <a:endParaRPr lang="ru-RU"/>
          </a:p>
        </p:txBody>
      </p:sp>
      <p:sp>
        <p:nvSpPr>
          <p:cNvPr id="6" name="Номер слайда 5"/>
          <p:cNvSpPr>
            <a:spLocks noGrp="1"/>
          </p:cNvSpPr>
          <p:nvPr>
            <p:ph type="sldNum" sz="quarter" idx="12"/>
          </p:nvPr>
        </p:nvSpPr>
        <p:spPr/>
        <p:txBody>
          <a:bodyPr/>
          <a:lstStyle/>
          <a:p>
            <a:fld id="{DBB9C88E-D4C8-48E3-897A-F48C54F7B8B8}" type="slidenum">
              <a:rPr lang="ru-RU" smtClean="0"/>
              <a:t>62</a:t>
            </a:fld>
            <a:endParaRPr lang="ru-RU"/>
          </a:p>
        </p:txBody>
      </p:sp>
    </p:spTree>
    <p:extLst>
      <p:ext uri="{BB962C8B-B14F-4D97-AF65-F5344CB8AC3E}">
        <p14:creationId xmlns:p14="http://schemas.microsoft.com/office/powerpoint/2010/main" val="18843303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3568" y="188640"/>
            <a:ext cx="7818072" cy="778416"/>
          </a:xfrm>
        </p:spPr>
        <p:txBody>
          <a:bodyPr>
            <a:normAutofit/>
          </a:bodyPr>
          <a:lstStyle/>
          <a:p>
            <a:r>
              <a:rPr lang="ru-RU" dirty="0"/>
              <a:t>Домашний проект</a:t>
            </a:r>
          </a:p>
        </p:txBody>
      </p:sp>
      <p:sp>
        <p:nvSpPr>
          <p:cNvPr id="3" name="Объект 2"/>
          <p:cNvSpPr>
            <a:spLocks noGrp="1"/>
          </p:cNvSpPr>
          <p:nvPr>
            <p:ph sz="half" idx="1"/>
          </p:nvPr>
        </p:nvSpPr>
        <p:spPr>
          <a:xfrm>
            <a:off x="107504" y="908720"/>
            <a:ext cx="4464496" cy="5949280"/>
          </a:xfrm>
        </p:spPr>
        <p:txBody>
          <a:bodyPr>
            <a:normAutofit fontScale="92500" lnSpcReduction="20000"/>
          </a:bodyPr>
          <a:lstStyle/>
          <a:p>
            <a:r>
              <a:rPr lang="ru-RU" dirty="0"/>
              <a:t>Команда: Вы и, возможно, еще </a:t>
            </a:r>
            <a:r>
              <a:rPr lang="ru-RU" sz="3900" dirty="0"/>
              <a:t>1-2</a:t>
            </a:r>
            <a:r>
              <a:rPr lang="ru-RU" dirty="0"/>
              <a:t> студента. Команда должна загрузить из интернета таблицу данных с числом объектов (строк)</a:t>
            </a:r>
            <a:r>
              <a:rPr lang="en-US" dirty="0"/>
              <a:t> </a:t>
            </a:r>
            <a:r>
              <a:rPr lang="en-US" dirty="0">
                <a:sym typeface="Symbol" panose="05050102010706020507" pitchFamily="18" charset="2"/>
              </a:rPr>
              <a:t></a:t>
            </a:r>
            <a:r>
              <a:rPr lang="en-US" dirty="0"/>
              <a:t> </a:t>
            </a:r>
            <a:r>
              <a:rPr lang="ru-RU" sz="3500" dirty="0"/>
              <a:t>7</a:t>
            </a:r>
            <a:r>
              <a:rPr lang="en-US" sz="3500" dirty="0"/>
              <a:t>0</a:t>
            </a:r>
            <a:r>
              <a:rPr lang="en-US" dirty="0"/>
              <a:t>, </a:t>
            </a:r>
            <a:r>
              <a:rPr lang="ru-RU" dirty="0"/>
              <a:t>      числом признаков (столбцов) </a:t>
            </a:r>
            <a:r>
              <a:rPr lang="en-US" dirty="0">
                <a:sym typeface="Symbol" panose="05050102010706020507" pitchFamily="18" charset="2"/>
              </a:rPr>
              <a:t> </a:t>
            </a:r>
            <a:r>
              <a:rPr lang="en-US" dirty="0"/>
              <a:t> 5</a:t>
            </a:r>
          </a:p>
          <a:p>
            <a:r>
              <a:rPr lang="ru-RU" b="1" dirty="0">
                <a:solidFill>
                  <a:srgbClr val="C00000"/>
                </a:solidFill>
              </a:rPr>
              <a:t>Никаких пробелов в данных</a:t>
            </a:r>
          </a:p>
          <a:p>
            <a:pPr marL="82296" indent="0">
              <a:buNone/>
            </a:pPr>
            <a:endParaRPr lang="en-US" b="1" dirty="0">
              <a:solidFill>
                <a:srgbClr val="C00000"/>
              </a:solidFill>
            </a:endParaRPr>
          </a:p>
          <a:p>
            <a:pPr>
              <a:spcBef>
                <a:spcPts val="0"/>
              </a:spcBef>
            </a:pPr>
            <a:r>
              <a:rPr lang="ru-RU" b="1" dirty="0"/>
              <a:t>Таблица данных должна быть утверждена лектором до </a:t>
            </a:r>
            <a:r>
              <a:rPr lang="en-US" b="1" dirty="0"/>
              <a:t>7 </a:t>
            </a:r>
            <a:r>
              <a:rPr lang="ru-RU" b="1" dirty="0"/>
              <a:t> октября </a:t>
            </a:r>
            <a:r>
              <a:rPr lang="ru-RU" b="1" dirty="0" err="1"/>
              <a:t>с.г</a:t>
            </a:r>
            <a:r>
              <a:rPr lang="ru-RU" b="1" dirty="0"/>
              <a:t>. Иначе оценка по домашнему проекту будет снижена на 1 балл (в 10-балльной шкале)</a:t>
            </a:r>
            <a:endParaRPr lang="en-US" b="1" dirty="0"/>
          </a:p>
          <a:p>
            <a:endParaRPr lang="ru-RU" b="1" dirty="0">
              <a:solidFill>
                <a:srgbClr val="C00000"/>
              </a:solidFill>
            </a:endParaRPr>
          </a:p>
        </p:txBody>
      </p:sp>
      <p:sp>
        <p:nvSpPr>
          <p:cNvPr id="4" name="Объект 3"/>
          <p:cNvSpPr>
            <a:spLocks noGrp="1"/>
          </p:cNvSpPr>
          <p:nvPr>
            <p:ph sz="half" idx="2"/>
          </p:nvPr>
        </p:nvSpPr>
        <p:spPr>
          <a:xfrm>
            <a:off x="4572000" y="980728"/>
            <a:ext cx="4361688" cy="5688632"/>
          </a:xfrm>
        </p:spPr>
        <p:txBody>
          <a:bodyPr>
            <a:normAutofit fontScale="92500" lnSpcReduction="20000"/>
          </a:bodyPr>
          <a:lstStyle/>
          <a:p>
            <a:r>
              <a:rPr lang="ru-RU" b="1" dirty="0"/>
              <a:t>Чтобы утвердить данные</a:t>
            </a:r>
            <a:endParaRPr lang="en-US" dirty="0"/>
          </a:p>
          <a:p>
            <a:pPr lvl="1"/>
            <a:r>
              <a:rPr lang="ru-RU" dirty="0"/>
              <a:t>Прислать мне по адресу </a:t>
            </a:r>
            <a:r>
              <a:rPr lang="en-US" dirty="0">
                <a:hlinkClick r:id="rId2">
                  <a:extLst>
                    <a:ext uri="{A12FA001-AC4F-418D-AE19-62706E023703}">
                      <ahyp:hlinkClr xmlns:ahyp="http://schemas.microsoft.com/office/drawing/2018/hyperlinkcolor" val="tx"/>
                    </a:ext>
                  </a:extLst>
                </a:hlinkClick>
              </a:rPr>
              <a:t>bmirkin@yandex.ru</a:t>
            </a:r>
            <a:r>
              <a:rPr lang="en-US" dirty="0"/>
              <a:t> </a:t>
            </a:r>
            <a:r>
              <a:rPr lang="ru-RU" dirty="0"/>
              <a:t> объяснение к выбору таблицы данных, включая:</a:t>
            </a:r>
          </a:p>
          <a:p>
            <a:pPr lvl="2"/>
            <a:r>
              <a:rPr lang="ru-RU" dirty="0"/>
              <a:t>Адрес источника данных;</a:t>
            </a:r>
          </a:p>
          <a:p>
            <a:pPr lvl="2"/>
            <a:r>
              <a:rPr lang="ru-RU" dirty="0"/>
              <a:t>Домен и объекты наблюдения;</a:t>
            </a:r>
          </a:p>
          <a:p>
            <a:pPr lvl="2"/>
            <a:r>
              <a:rPr lang="ru-RU" dirty="0"/>
              <a:t>Размер таблицы – число объектов и признаков</a:t>
            </a:r>
          </a:p>
          <a:p>
            <a:pPr lvl="2"/>
            <a:r>
              <a:rPr lang="ru-RU" dirty="0"/>
              <a:t>Список признаков и пояснение их смысла, если не </a:t>
            </a:r>
            <a:r>
              <a:rPr lang="ru-RU" dirty="0" err="1"/>
              <a:t>общеприня</a:t>
            </a:r>
            <a:r>
              <a:rPr lang="ru-RU" dirty="0"/>
              <a:t>-тая шкала</a:t>
            </a:r>
          </a:p>
          <a:p>
            <a:pPr lvl="2"/>
            <a:r>
              <a:rPr lang="ru-RU" dirty="0"/>
              <a:t>Для категоризованных признаков – список категорий </a:t>
            </a:r>
          </a:p>
          <a:p>
            <a:pPr lvl="2"/>
            <a:r>
              <a:rPr lang="ru-RU" dirty="0"/>
              <a:t>Фрагмент таблицы данных</a:t>
            </a:r>
          </a:p>
          <a:p>
            <a:pPr lvl="1"/>
            <a:endParaRPr lang="en-US" dirty="0"/>
          </a:p>
          <a:p>
            <a:pPr lvl="1"/>
            <a:r>
              <a:rPr lang="ru-RU" b="1" dirty="0"/>
              <a:t>Если от меня нет ответа в течение 3 дней, повторить </a:t>
            </a:r>
          </a:p>
        </p:txBody>
      </p:sp>
      <p:sp>
        <p:nvSpPr>
          <p:cNvPr id="6" name="Нижний колонтитул 5"/>
          <p:cNvSpPr>
            <a:spLocks noGrp="1"/>
          </p:cNvSpPr>
          <p:nvPr>
            <p:ph type="ftr" sz="quarter" idx="11"/>
          </p:nvPr>
        </p:nvSpPr>
        <p:spPr/>
        <p:txBody>
          <a:bodyPr/>
          <a:lstStyle/>
          <a:p>
            <a:r>
              <a:rPr lang="en-US"/>
              <a:t>CODA BSc 2024 Boris Mirkin</a:t>
            </a:r>
            <a:endParaRPr lang="ru-RU"/>
          </a:p>
        </p:txBody>
      </p:sp>
      <p:sp>
        <p:nvSpPr>
          <p:cNvPr id="7" name="Номер слайда 6"/>
          <p:cNvSpPr>
            <a:spLocks noGrp="1"/>
          </p:cNvSpPr>
          <p:nvPr>
            <p:ph type="sldNum" sz="quarter" idx="12"/>
          </p:nvPr>
        </p:nvSpPr>
        <p:spPr/>
        <p:txBody>
          <a:bodyPr/>
          <a:lstStyle/>
          <a:p>
            <a:fld id="{DBB9C88E-D4C8-48E3-897A-F48C54F7B8B8}" type="slidenum">
              <a:rPr lang="ru-RU" smtClean="0"/>
              <a:t>63</a:t>
            </a:fld>
            <a:endParaRPr lang="ru-RU"/>
          </a:p>
        </p:txBody>
      </p:sp>
    </p:spTree>
    <p:extLst>
      <p:ext uri="{BB962C8B-B14F-4D97-AF65-F5344CB8AC3E}">
        <p14:creationId xmlns:p14="http://schemas.microsoft.com/office/powerpoint/2010/main" val="30140795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F9EEB6-E798-47B5-8523-6F970488E6BE}"/>
              </a:ext>
            </a:extLst>
          </p:cNvPr>
          <p:cNvSpPr>
            <a:spLocks noGrp="1"/>
          </p:cNvSpPr>
          <p:nvPr>
            <p:ph type="title"/>
          </p:nvPr>
        </p:nvSpPr>
        <p:spPr>
          <a:xfrm>
            <a:off x="107504" y="76200"/>
            <a:ext cx="8826184" cy="832520"/>
          </a:xfrm>
        </p:spPr>
        <p:txBody>
          <a:bodyPr>
            <a:noAutofit/>
          </a:bodyPr>
          <a:lstStyle/>
          <a:p>
            <a:pPr>
              <a:lnSpc>
                <a:spcPct val="80000"/>
              </a:lnSpc>
            </a:pPr>
            <a:r>
              <a:rPr lang="ru-RU" sz="3600" b="1" dirty="0"/>
              <a:t>Домашний проект: </a:t>
            </a:r>
            <a:br>
              <a:rPr lang="ru-RU" sz="3600" b="1" dirty="0"/>
            </a:br>
            <a:r>
              <a:rPr lang="ru-RU" sz="3600" b="1" dirty="0"/>
              <a:t>Примерное содержание и оценка</a:t>
            </a:r>
          </a:p>
        </p:txBody>
      </p:sp>
      <p:sp>
        <p:nvSpPr>
          <p:cNvPr id="3" name="Объект 2">
            <a:extLst>
              <a:ext uri="{FF2B5EF4-FFF2-40B4-BE49-F238E27FC236}">
                <a16:creationId xmlns:a16="http://schemas.microsoft.com/office/drawing/2014/main" id="{3109BDAA-D4A8-47D5-92A5-61620AF1F430}"/>
              </a:ext>
            </a:extLst>
          </p:cNvPr>
          <p:cNvSpPr>
            <a:spLocks noGrp="1"/>
          </p:cNvSpPr>
          <p:nvPr>
            <p:ph idx="1"/>
          </p:nvPr>
        </p:nvSpPr>
        <p:spPr>
          <a:xfrm>
            <a:off x="0" y="908720"/>
            <a:ext cx="8933688" cy="5873080"/>
          </a:xfrm>
        </p:spPr>
        <p:txBody>
          <a:bodyPr>
            <a:normAutofit fontScale="85000" lnSpcReduction="20000"/>
          </a:bodyPr>
          <a:lstStyle/>
          <a:p>
            <a:r>
              <a:rPr lang="en-US" sz="3300" b="1" dirty="0"/>
              <a:t>A1 </a:t>
            </a:r>
            <a:r>
              <a:rPr lang="ru-RU" sz="3300" b="1" dirty="0"/>
              <a:t>Оформление отчета и описание данных (10%)</a:t>
            </a:r>
          </a:p>
          <a:p>
            <a:r>
              <a:rPr lang="en-US" sz="3300" b="1" dirty="0"/>
              <a:t>A</a:t>
            </a:r>
            <a:r>
              <a:rPr lang="ru-RU" sz="3300" b="1" dirty="0"/>
              <a:t>2</a:t>
            </a:r>
            <a:r>
              <a:rPr lang="en-US" sz="3300" b="1" dirty="0"/>
              <a:t>: </a:t>
            </a:r>
            <a:r>
              <a:rPr lang="ru-RU" sz="3300" b="1" dirty="0"/>
              <a:t>Линейная регрессия и коэффициент корреляции (15%)</a:t>
            </a:r>
          </a:p>
          <a:p>
            <a:r>
              <a:rPr lang="en-US" sz="3300" b="1" dirty="0"/>
              <a:t>A</a:t>
            </a:r>
            <a:r>
              <a:rPr lang="ru-RU" sz="3300" b="1" dirty="0"/>
              <a:t>3</a:t>
            </a:r>
            <a:r>
              <a:rPr lang="en-US" sz="3300" b="1" dirty="0"/>
              <a:t>: </a:t>
            </a:r>
            <a:r>
              <a:rPr lang="ru-RU" sz="3300" b="1" dirty="0"/>
              <a:t>Метод к-средних для кластер-анализа (10%)</a:t>
            </a:r>
          </a:p>
          <a:p>
            <a:r>
              <a:rPr lang="en-US" sz="3300" b="1" dirty="0"/>
              <a:t>A</a:t>
            </a:r>
            <a:r>
              <a:rPr lang="ru-RU" sz="3300" b="1" dirty="0"/>
              <a:t>4</a:t>
            </a:r>
            <a:r>
              <a:rPr lang="en-US" sz="3300" b="1" dirty="0"/>
              <a:t>: </a:t>
            </a:r>
            <a:r>
              <a:rPr lang="ru-RU" sz="3300" b="1" dirty="0"/>
              <a:t>Интерпретация кластеров (15%)</a:t>
            </a:r>
          </a:p>
          <a:p>
            <a:r>
              <a:rPr lang="ru-RU" sz="3300" b="1" dirty="0"/>
              <a:t>А4: Сравнение средних с помощью бутстрэпа (15%)</a:t>
            </a:r>
          </a:p>
          <a:p>
            <a:r>
              <a:rPr lang="en-US" sz="3300" b="1" dirty="0"/>
              <a:t>A</a:t>
            </a:r>
            <a:r>
              <a:rPr lang="ru-RU" sz="3300" b="1" dirty="0"/>
              <a:t>5</a:t>
            </a:r>
            <a:r>
              <a:rPr lang="en-US" sz="3300" b="1" dirty="0"/>
              <a:t>: </a:t>
            </a:r>
            <a:r>
              <a:rPr lang="ru-RU" sz="3300" b="1" dirty="0"/>
              <a:t>Формирование и интерпретация таблиц сопряженности (20%)</a:t>
            </a:r>
          </a:p>
          <a:p>
            <a:r>
              <a:rPr lang="en-US" sz="3300" b="1" dirty="0"/>
              <a:t>A</a:t>
            </a:r>
            <a:r>
              <a:rPr lang="ru-RU" sz="3300" b="1" dirty="0"/>
              <a:t>6</a:t>
            </a:r>
            <a:r>
              <a:rPr lang="en-US" sz="3300" b="1" dirty="0"/>
              <a:t> </a:t>
            </a:r>
            <a:r>
              <a:rPr lang="ru-RU" sz="3300" b="1" dirty="0"/>
              <a:t>Метод главных компонент для визуализации данных (15%)</a:t>
            </a:r>
          </a:p>
          <a:p>
            <a:endParaRPr lang="ru-RU" sz="3300" b="1" dirty="0"/>
          </a:p>
          <a:p>
            <a:pPr marL="82296" indent="0">
              <a:buNone/>
            </a:pPr>
            <a:r>
              <a:rPr lang="ru-RU" dirty="0">
                <a:solidFill>
                  <a:schemeClr val="accent5">
                    <a:lumMod val="75000"/>
                  </a:schemeClr>
                </a:solidFill>
              </a:rPr>
              <a:t>Вычисления: </a:t>
            </a:r>
            <a:r>
              <a:rPr lang="ru-RU" b="1" dirty="0">
                <a:solidFill>
                  <a:schemeClr val="accent5">
                    <a:lumMod val="75000"/>
                  </a:schemeClr>
                </a:solidFill>
              </a:rPr>
              <a:t>любая вычислительной среда</a:t>
            </a:r>
            <a:r>
              <a:rPr lang="ru-RU" dirty="0">
                <a:solidFill>
                  <a:schemeClr val="accent5">
                    <a:lumMod val="75000"/>
                  </a:schemeClr>
                </a:solidFill>
              </a:rPr>
              <a:t>, включая встроенные методы, например, в </a:t>
            </a:r>
            <a:r>
              <a:rPr lang="en-US" dirty="0" err="1">
                <a:solidFill>
                  <a:schemeClr val="accent5">
                    <a:lumMod val="75000"/>
                  </a:schemeClr>
                </a:solidFill>
              </a:rPr>
              <a:t>Matlab</a:t>
            </a:r>
            <a:r>
              <a:rPr lang="ru-RU" dirty="0">
                <a:solidFill>
                  <a:schemeClr val="accent5">
                    <a:lumMod val="75000"/>
                  </a:schemeClr>
                </a:solidFill>
              </a:rPr>
              <a:t> или</a:t>
            </a:r>
            <a:r>
              <a:rPr lang="en-US" dirty="0">
                <a:solidFill>
                  <a:schemeClr val="accent5">
                    <a:lumMod val="75000"/>
                  </a:schemeClr>
                </a:solidFill>
              </a:rPr>
              <a:t> </a:t>
            </a:r>
            <a:r>
              <a:rPr lang="en-US" dirty="0" err="1">
                <a:solidFill>
                  <a:schemeClr val="accent5">
                    <a:lumMod val="75000"/>
                  </a:schemeClr>
                </a:solidFill>
              </a:rPr>
              <a:t>Jupyter</a:t>
            </a:r>
            <a:r>
              <a:rPr lang="en-US" dirty="0">
                <a:solidFill>
                  <a:schemeClr val="accent5">
                    <a:lumMod val="75000"/>
                  </a:schemeClr>
                </a:solidFill>
              </a:rPr>
              <a:t> Notebook</a:t>
            </a:r>
            <a:r>
              <a:rPr lang="ru-RU" dirty="0">
                <a:solidFill>
                  <a:schemeClr val="accent5">
                    <a:lumMod val="75000"/>
                  </a:schemeClr>
                </a:solidFill>
              </a:rPr>
              <a:t>, но выбор параметров методов должен быть объяснен; коды программ в приложении.</a:t>
            </a:r>
          </a:p>
          <a:p>
            <a:endParaRPr lang="ru-RU" b="1" dirty="0"/>
          </a:p>
          <a:p>
            <a:endParaRPr lang="ru-RU" b="1" dirty="0"/>
          </a:p>
          <a:p>
            <a:endParaRPr lang="ru-RU" dirty="0"/>
          </a:p>
          <a:p>
            <a:endParaRPr lang="ru-RU" dirty="0"/>
          </a:p>
        </p:txBody>
      </p:sp>
      <p:sp>
        <p:nvSpPr>
          <p:cNvPr id="4" name="Нижний колонтитул 3">
            <a:extLst>
              <a:ext uri="{FF2B5EF4-FFF2-40B4-BE49-F238E27FC236}">
                <a16:creationId xmlns:a16="http://schemas.microsoft.com/office/drawing/2014/main" id="{0032E567-3DCB-4E97-9114-C9539F2DCA43}"/>
              </a:ext>
            </a:extLst>
          </p:cNvPr>
          <p:cNvSpPr>
            <a:spLocks noGrp="1"/>
          </p:cNvSpPr>
          <p:nvPr>
            <p:ph type="ftr" sz="quarter" idx="11"/>
          </p:nvPr>
        </p:nvSpPr>
        <p:spPr/>
        <p:txBody>
          <a:bodyPr/>
          <a:lstStyle/>
          <a:p>
            <a:r>
              <a:rPr lang="en-US"/>
              <a:t>CODA BSc 2024 Boris Mirkin</a:t>
            </a:r>
            <a:endParaRPr lang="ru-RU" dirty="0"/>
          </a:p>
        </p:txBody>
      </p:sp>
      <p:sp>
        <p:nvSpPr>
          <p:cNvPr id="5" name="Номер слайда 4">
            <a:extLst>
              <a:ext uri="{FF2B5EF4-FFF2-40B4-BE49-F238E27FC236}">
                <a16:creationId xmlns:a16="http://schemas.microsoft.com/office/drawing/2014/main" id="{5032462C-7EB0-486B-8F41-3BF5F4221600}"/>
              </a:ext>
            </a:extLst>
          </p:cNvPr>
          <p:cNvSpPr>
            <a:spLocks noGrp="1"/>
          </p:cNvSpPr>
          <p:nvPr>
            <p:ph type="sldNum" sz="quarter" idx="12"/>
          </p:nvPr>
        </p:nvSpPr>
        <p:spPr/>
        <p:txBody>
          <a:bodyPr/>
          <a:lstStyle/>
          <a:p>
            <a:fld id="{DBB9C88E-D4C8-48E3-897A-F48C54F7B8B8}" type="slidenum">
              <a:rPr lang="ru-RU" smtClean="0"/>
              <a:t>64</a:t>
            </a:fld>
            <a:endParaRPr lang="ru-RU"/>
          </a:p>
        </p:txBody>
      </p:sp>
    </p:spTree>
    <p:extLst>
      <p:ext uri="{BB962C8B-B14F-4D97-AF65-F5344CB8AC3E}">
        <p14:creationId xmlns:p14="http://schemas.microsoft.com/office/powerpoint/2010/main" val="7120366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A18448-3D6A-43D3-9C65-757563267C09}"/>
              </a:ext>
            </a:extLst>
          </p:cNvPr>
          <p:cNvSpPr>
            <a:spLocks noGrp="1"/>
          </p:cNvSpPr>
          <p:nvPr>
            <p:ph type="title"/>
          </p:nvPr>
        </p:nvSpPr>
        <p:spPr>
          <a:xfrm>
            <a:off x="1435608" y="274638"/>
            <a:ext cx="7498080" cy="634082"/>
          </a:xfrm>
        </p:spPr>
        <p:txBody>
          <a:bodyPr>
            <a:normAutofit fontScale="90000"/>
          </a:bodyPr>
          <a:lstStyle/>
          <a:p>
            <a:r>
              <a:rPr lang="ru-RU" dirty="0"/>
              <a:t>Как найти данные, 1:</a:t>
            </a:r>
          </a:p>
        </p:txBody>
      </p:sp>
      <p:sp>
        <p:nvSpPr>
          <p:cNvPr id="3" name="Объект 2">
            <a:extLst>
              <a:ext uri="{FF2B5EF4-FFF2-40B4-BE49-F238E27FC236}">
                <a16:creationId xmlns:a16="http://schemas.microsoft.com/office/drawing/2014/main" id="{BFBF5909-322F-40C9-9AE4-4D9B066E6C35}"/>
              </a:ext>
            </a:extLst>
          </p:cNvPr>
          <p:cNvSpPr>
            <a:spLocks noGrp="1"/>
          </p:cNvSpPr>
          <p:nvPr>
            <p:ph idx="1"/>
          </p:nvPr>
        </p:nvSpPr>
        <p:spPr>
          <a:xfrm>
            <a:off x="533400" y="908720"/>
            <a:ext cx="8400288" cy="5873080"/>
          </a:xfrm>
        </p:spPr>
        <p:txBody>
          <a:bodyPr>
            <a:normAutofit fontScale="92500" lnSpcReduction="10000"/>
          </a:bodyPr>
          <a:lstStyle/>
          <a:p>
            <a:r>
              <a:rPr lang="ru-RU" dirty="0"/>
              <a:t>Выберите предмет, интересный для Вас, например «банковское дело» или «изменение климата»</a:t>
            </a:r>
          </a:p>
          <a:p>
            <a:r>
              <a:rPr lang="ru-RU" dirty="0"/>
              <a:t>Напишите в Гугл соответствующий запрос по-английски (</a:t>
            </a:r>
            <a:r>
              <a:rPr lang="en-US" dirty="0"/>
              <a:t>banking datasets, climate change datasets)</a:t>
            </a:r>
            <a:endParaRPr lang="ru-RU" dirty="0"/>
          </a:p>
          <a:p>
            <a:r>
              <a:rPr lang="ru-RU" dirty="0"/>
              <a:t>Выберите на одной из первых 5 страниц выдачи данные, которые Вам по душе</a:t>
            </a:r>
          </a:p>
          <a:p>
            <a:r>
              <a:rPr lang="ru-RU" dirty="0"/>
              <a:t>Отберите по какому-либо признаку подмножество, если в данных более 1000 объектов</a:t>
            </a:r>
          </a:p>
          <a:p>
            <a:r>
              <a:rPr lang="ru-RU" dirty="0"/>
              <a:t>Отберите несколько признаков, соответствующих какому-либо аспекту данных</a:t>
            </a:r>
          </a:p>
        </p:txBody>
      </p:sp>
      <p:sp>
        <p:nvSpPr>
          <p:cNvPr id="4" name="Нижний колонтитул 3">
            <a:extLst>
              <a:ext uri="{FF2B5EF4-FFF2-40B4-BE49-F238E27FC236}">
                <a16:creationId xmlns:a16="http://schemas.microsoft.com/office/drawing/2014/main" id="{B4EC05BE-E09D-452E-B848-309523530BA6}"/>
              </a:ext>
            </a:extLst>
          </p:cNvPr>
          <p:cNvSpPr>
            <a:spLocks noGrp="1"/>
          </p:cNvSpPr>
          <p:nvPr>
            <p:ph type="ftr" sz="quarter" idx="11"/>
          </p:nvPr>
        </p:nvSpPr>
        <p:spPr/>
        <p:txBody>
          <a:bodyPr/>
          <a:lstStyle/>
          <a:p>
            <a:r>
              <a:rPr lang="en-US"/>
              <a:t>CODA BSc 2024 Boris Mirkin</a:t>
            </a:r>
            <a:endParaRPr lang="ru-RU"/>
          </a:p>
        </p:txBody>
      </p:sp>
      <p:sp>
        <p:nvSpPr>
          <p:cNvPr id="5" name="Номер слайда 4">
            <a:extLst>
              <a:ext uri="{FF2B5EF4-FFF2-40B4-BE49-F238E27FC236}">
                <a16:creationId xmlns:a16="http://schemas.microsoft.com/office/drawing/2014/main" id="{CD9994E4-9DF7-47F4-A986-96E9613C60A6}"/>
              </a:ext>
            </a:extLst>
          </p:cNvPr>
          <p:cNvSpPr>
            <a:spLocks noGrp="1"/>
          </p:cNvSpPr>
          <p:nvPr>
            <p:ph type="sldNum" sz="quarter" idx="12"/>
          </p:nvPr>
        </p:nvSpPr>
        <p:spPr/>
        <p:txBody>
          <a:bodyPr/>
          <a:lstStyle/>
          <a:p>
            <a:fld id="{DBB9C88E-D4C8-48E3-897A-F48C54F7B8B8}" type="slidenum">
              <a:rPr lang="ru-RU" smtClean="0"/>
              <a:t>65</a:t>
            </a:fld>
            <a:endParaRPr lang="ru-RU"/>
          </a:p>
        </p:txBody>
      </p:sp>
    </p:spTree>
    <p:extLst>
      <p:ext uri="{BB962C8B-B14F-4D97-AF65-F5344CB8AC3E}">
        <p14:creationId xmlns:p14="http://schemas.microsoft.com/office/powerpoint/2010/main" val="31832618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A18448-3D6A-43D3-9C65-757563267C09}"/>
              </a:ext>
            </a:extLst>
          </p:cNvPr>
          <p:cNvSpPr>
            <a:spLocks noGrp="1"/>
          </p:cNvSpPr>
          <p:nvPr>
            <p:ph type="title"/>
          </p:nvPr>
        </p:nvSpPr>
        <p:spPr>
          <a:xfrm>
            <a:off x="1435608" y="274638"/>
            <a:ext cx="7498080" cy="634082"/>
          </a:xfrm>
        </p:spPr>
        <p:txBody>
          <a:bodyPr>
            <a:normAutofit fontScale="90000"/>
          </a:bodyPr>
          <a:lstStyle/>
          <a:p>
            <a:r>
              <a:rPr lang="ru-RU" dirty="0"/>
              <a:t>Как найти данные, 2:</a:t>
            </a:r>
          </a:p>
        </p:txBody>
      </p:sp>
      <p:sp>
        <p:nvSpPr>
          <p:cNvPr id="3" name="Объект 2">
            <a:extLst>
              <a:ext uri="{FF2B5EF4-FFF2-40B4-BE49-F238E27FC236}">
                <a16:creationId xmlns:a16="http://schemas.microsoft.com/office/drawing/2014/main" id="{BFBF5909-322F-40C9-9AE4-4D9B066E6C35}"/>
              </a:ext>
            </a:extLst>
          </p:cNvPr>
          <p:cNvSpPr>
            <a:spLocks noGrp="1"/>
          </p:cNvSpPr>
          <p:nvPr>
            <p:ph idx="1"/>
          </p:nvPr>
        </p:nvSpPr>
        <p:spPr>
          <a:xfrm>
            <a:off x="533400" y="908720"/>
            <a:ext cx="8400288" cy="5873080"/>
          </a:xfrm>
        </p:spPr>
        <p:txBody>
          <a:bodyPr>
            <a:normAutofit/>
          </a:bodyPr>
          <a:lstStyle/>
          <a:p>
            <a:r>
              <a:rPr lang="ru-RU" sz="2800" dirty="0"/>
              <a:t>Можно взять данные из известных репозиториев таких как </a:t>
            </a:r>
            <a:r>
              <a:rPr lang="en-US" sz="2800" dirty="0"/>
              <a:t>Irvine </a:t>
            </a:r>
            <a:r>
              <a:rPr lang="ru-RU" sz="2800" dirty="0"/>
              <a:t>или </a:t>
            </a:r>
            <a:r>
              <a:rPr lang="en-US" sz="2800" dirty="0"/>
              <a:t>Kaggle</a:t>
            </a:r>
            <a:endParaRPr lang="ru-RU" sz="2800" dirty="0"/>
          </a:p>
          <a:p>
            <a:r>
              <a:rPr lang="ru-RU" sz="2800" dirty="0"/>
              <a:t>Отберите по какому-либо признаку подмножество, если в данных более 1000 объектов</a:t>
            </a:r>
          </a:p>
          <a:p>
            <a:r>
              <a:rPr lang="ru-RU" sz="2800" dirty="0"/>
              <a:t>Отберите несколько признаков, соответствующих какому-либо аспекту данных</a:t>
            </a:r>
          </a:p>
          <a:p>
            <a:r>
              <a:rPr lang="ru-RU" sz="2800" dirty="0"/>
              <a:t>Главное, не забудьте сообщить в заявке, сколько у Вас объектов (строк) и признаков (столбцов)</a:t>
            </a:r>
          </a:p>
          <a:p>
            <a:r>
              <a:rPr lang="ru-RU" sz="2800" dirty="0"/>
              <a:t>Данные разных проектов не должны совпадать</a:t>
            </a:r>
          </a:p>
        </p:txBody>
      </p:sp>
      <p:sp>
        <p:nvSpPr>
          <p:cNvPr id="4" name="Нижний колонтитул 3">
            <a:extLst>
              <a:ext uri="{FF2B5EF4-FFF2-40B4-BE49-F238E27FC236}">
                <a16:creationId xmlns:a16="http://schemas.microsoft.com/office/drawing/2014/main" id="{B4EC05BE-E09D-452E-B848-309523530BA6}"/>
              </a:ext>
            </a:extLst>
          </p:cNvPr>
          <p:cNvSpPr>
            <a:spLocks noGrp="1"/>
          </p:cNvSpPr>
          <p:nvPr>
            <p:ph type="ftr" sz="quarter" idx="11"/>
          </p:nvPr>
        </p:nvSpPr>
        <p:spPr/>
        <p:txBody>
          <a:bodyPr/>
          <a:lstStyle/>
          <a:p>
            <a:r>
              <a:rPr lang="en-US"/>
              <a:t>CODA BSc 2024 Boris Mirkin</a:t>
            </a:r>
            <a:endParaRPr lang="ru-RU"/>
          </a:p>
        </p:txBody>
      </p:sp>
      <p:sp>
        <p:nvSpPr>
          <p:cNvPr id="5" name="Номер слайда 4">
            <a:extLst>
              <a:ext uri="{FF2B5EF4-FFF2-40B4-BE49-F238E27FC236}">
                <a16:creationId xmlns:a16="http://schemas.microsoft.com/office/drawing/2014/main" id="{CD9994E4-9DF7-47F4-A986-96E9613C60A6}"/>
              </a:ext>
            </a:extLst>
          </p:cNvPr>
          <p:cNvSpPr>
            <a:spLocks noGrp="1"/>
          </p:cNvSpPr>
          <p:nvPr>
            <p:ph type="sldNum" sz="quarter" idx="12"/>
          </p:nvPr>
        </p:nvSpPr>
        <p:spPr/>
        <p:txBody>
          <a:bodyPr/>
          <a:lstStyle/>
          <a:p>
            <a:fld id="{DBB9C88E-D4C8-48E3-897A-F48C54F7B8B8}" type="slidenum">
              <a:rPr lang="ru-RU" smtClean="0"/>
              <a:t>66</a:t>
            </a:fld>
            <a:endParaRPr lang="ru-RU"/>
          </a:p>
        </p:txBody>
      </p:sp>
    </p:spTree>
    <p:extLst>
      <p:ext uri="{BB962C8B-B14F-4D97-AF65-F5344CB8AC3E}">
        <p14:creationId xmlns:p14="http://schemas.microsoft.com/office/powerpoint/2010/main" val="27369612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797CD6-4309-4D69-A68A-892DEAEA6347}"/>
              </a:ext>
            </a:extLst>
          </p:cNvPr>
          <p:cNvSpPr>
            <a:spLocks noGrp="1"/>
          </p:cNvSpPr>
          <p:nvPr>
            <p:ph type="title"/>
          </p:nvPr>
        </p:nvSpPr>
        <p:spPr/>
        <p:txBody>
          <a:bodyPr>
            <a:normAutofit fontScale="90000"/>
          </a:bodyPr>
          <a:lstStyle/>
          <a:p>
            <a:r>
              <a:rPr lang="ru-RU" dirty="0"/>
              <a:t>Лекция 1</a:t>
            </a:r>
            <a:r>
              <a:rPr lang="en-US" dirty="0"/>
              <a:t>: </a:t>
            </a:r>
            <a:r>
              <a:rPr lang="ru-RU" dirty="0"/>
              <a:t>Основные понятия </a:t>
            </a:r>
            <a:r>
              <a:rPr lang="ru-RU"/>
              <a:t>-знать</a:t>
            </a:r>
            <a:endParaRPr lang="ru-RU" dirty="0"/>
          </a:p>
        </p:txBody>
      </p:sp>
      <p:sp>
        <p:nvSpPr>
          <p:cNvPr id="3" name="Объект 2">
            <a:extLst>
              <a:ext uri="{FF2B5EF4-FFF2-40B4-BE49-F238E27FC236}">
                <a16:creationId xmlns:a16="http://schemas.microsoft.com/office/drawing/2014/main" id="{01F70386-FF17-4F42-8F54-E70E63546EEE}"/>
              </a:ext>
            </a:extLst>
          </p:cNvPr>
          <p:cNvSpPr>
            <a:spLocks noGrp="1"/>
          </p:cNvSpPr>
          <p:nvPr>
            <p:ph idx="1"/>
          </p:nvPr>
        </p:nvSpPr>
        <p:spPr>
          <a:xfrm>
            <a:off x="1435608" y="1447800"/>
            <a:ext cx="7498080" cy="5334000"/>
          </a:xfrm>
        </p:spPr>
        <p:txBody>
          <a:bodyPr>
            <a:normAutofit/>
          </a:bodyPr>
          <a:lstStyle/>
          <a:p>
            <a:pPr marL="82296" indent="0">
              <a:buNone/>
            </a:pPr>
            <a:endParaRPr lang="en-US" sz="2800" dirty="0"/>
          </a:p>
          <a:p>
            <a:r>
              <a:rPr lang="ru-RU" sz="2800" dirty="0"/>
              <a:t>Отличия ДА от МЛ</a:t>
            </a:r>
            <a:endParaRPr lang="en-US" sz="2800" dirty="0"/>
          </a:p>
          <a:p>
            <a:r>
              <a:rPr lang="ru-RU" sz="2800" dirty="0"/>
              <a:t>Таблица данных: Данные и метаданные</a:t>
            </a:r>
            <a:endParaRPr lang="en-US" sz="2800" dirty="0"/>
          </a:p>
          <a:p>
            <a:r>
              <a:rPr lang="ru-RU" sz="2800" dirty="0"/>
              <a:t>Признак как отображение</a:t>
            </a:r>
            <a:endParaRPr lang="en-US" sz="2800" dirty="0"/>
          </a:p>
          <a:p>
            <a:r>
              <a:rPr lang="ru-RU" sz="2800" dirty="0"/>
              <a:t>Признак как случайная величина</a:t>
            </a:r>
            <a:endParaRPr lang="en-US" sz="2800" dirty="0"/>
          </a:p>
          <a:p>
            <a:r>
              <a:rPr lang="ru-RU" sz="2800" dirty="0"/>
              <a:t>Популярные распределения</a:t>
            </a:r>
            <a:r>
              <a:rPr lang="en-US" sz="2800" dirty="0"/>
              <a:t>: </a:t>
            </a:r>
            <a:r>
              <a:rPr lang="ru-RU" sz="2800" dirty="0"/>
              <a:t>Гауссово</a:t>
            </a:r>
            <a:r>
              <a:rPr lang="en-US" sz="2800" dirty="0"/>
              <a:t>, </a:t>
            </a:r>
            <a:r>
              <a:rPr lang="ru-RU" sz="2800" dirty="0"/>
              <a:t>Степенной закон,</a:t>
            </a:r>
            <a:r>
              <a:rPr lang="en-US" sz="2800" dirty="0"/>
              <a:t> </a:t>
            </a:r>
            <a:r>
              <a:rPr lang="ru-RU" sz="2800" dirty="0"/>
              <a:t>Равномерное</a:t>
            </a:r>
            <a:endParaRPr lang="en-US" sz="2800" dirty="0"/>
          </a:p>
          <a:p>
            <a:r>
              <a:rPr lang="ru-RU" sz="2800" dirty="0"/>
              <a:t>Среднее значение и стандартное отклонение</a:t>
            </a:r>
          </a:p>
          <a:p>
            <a:r>
              <a:rPr lang="ru-RU" sz="2800" dirty="0"/>
              <a:t>Данные для домашнего проекта</a:t>
            </a:r>
          </a:p>
          <a:p>
            <a:endParaRPr lang="en-US" sz="2800" dirty="0"/>
          </a:p>
          <a:p>
            <a:endParaRPr lang="ru-RU" dirty="0"/>
          </a:p>
        </p:txBody>
      </p:sp>
      <p:sp>
        <p:nvSpPr>
          <p:cNvPr id="4" name="Нижний колонтитул 3">
            <a:extLst>
              <a:ext uri="{FF2B5EF4-FFF2-40B4-BE49-F238E27FC236}">
                <a16:creationId xmlns:a16="http://schemas.microsoft.com/office/drawing/2014/main" id="{896142A8-79E0-42C8-973E-DE9E6E0291B7}"/>
              </a:ext>
            </a:extLst>
          </p:cNvPr>
          <p:cNvSpPr>
            <a:spLocks noGrp="1"/>
          </p:cNvSpPr>
          <p:nvPr>
            <p:ph type="ftr" sz="quarter" idx="11"/>
          </p:nvPr>
        </p:nvSpPr>
        <p:spPr/>
        <p:txBody>
          <a:bodyPr/>
          <a:lstStyle/>
          <a:p>
            <a:r>
              <a:rPr lang="en-US"/>
              <a:t>CODA BSc 2024 Boris Mirkin</a:t>
            </a:r>
            <a:endParaRPr lang="ru-RU"/>
          </a:p>
        </p:txBody>
      </p:sp>
      <p:sp>
        <p:nvSpPr>
          <p:cNvPr id="5" name="Номер слайда 4">
            <a:extLst>
              <a:ext uri="{FF2B5EF4-FFF2-40B4-BE49-F238E27FC236}">
                <a16:creationId xmlns:a16="http://schemas.microsoft.com/office/drawing/2014/main" id="{562B328B-C5A8-48A9-8C09-6D1AC61DCC80}"/>
              </a:ext>
            </a:extLst>
          </p:cNvPr>
          <p:cNvSpPr>
            <a:spLocks noGrp="1"/>
          </p:cNvSpPr>
          <p:nvPr>
            <p:ph type="sldNum" sz="quarter" idx="12"/>
          </p:nvPr>
        </p:nvSpPr>
        <p:spPr/>
        <p:txBody>
          <a:bodyPr/>
          <a:lstStyle/>
          <a:p>
            <a:fld id="{DBB9C88E-D4C8-48E3-897A-F48C54F7B8B8}" type="slidenum">
              <a:rPr lang="ru-RU" smtClean="0"/>
              <a:t>67</a:t>
            </a:fld>
            <a:endParaRPr lang="ru-RU"/>
          </a:p>
        </p:txBody>
      </p:sp>
    </p:spTree>
    <p:extLst>
      <p:ext uri="{BB962C8B-B14F-4D97-AF65-F5344CB8AC3E}">
        <p14:creationId xmlns:p14="http://schemas.microsoft.com/office/powerpoint/2010/main" val="633784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88640"/>
            <a:ext cx="8933688" cy="1080120"/>
          </a:xfrm>
        </p:spPr>
        <p:txBody>
          <a:bodyPr>
            <a:normAutofit fontScale="90000"/>
          </a:bodyPr>
          <a:lstStyle/>
          <a:p>
            <a:br>
              <a:rPr lang="ru-RU" dirty="0"/>
            </a:br>
            <a:br>
              <a:rPr lang="ru-RU" dirty="0"/>
            </a:br>
            <a:r>
              <a:rPr lang="en-US" dirty="0"/>
              <a:t>     </a:t>
            </a:r>
            <a:r>
              <a:rPr lang="en-US" sz="4000" dirty="0"/>
              <a:t>Data Analysis</a:t>
            </a:r>
            <a:r>
              <a:rPr lang="ru-RU" sz="4000" dirty="0"/>
              <a:t> </a:t>
            </a:r>
            <a:r>
              <a:rPr lang="en-US" sz="4000" b="1" dirty="0">
                <a:sym typeface="Symbol" panose="05050102010706020507" pitchFamily="18" charset="2"/>
              </a:rPr>
              <a:t></a:t>
            </a:r>
            <a:r>
              <a:rPr lang="ru-RU" sz="4000" dirty="0"/>
              <a:t> </a:t>
            </a:r>
            <a:r>
              <a:rPr lang="en-US" sz="4000" dirty="0"/>
              <a:t>Machine Learning</a:t>
            </a:r>
            <a:br>
              <a:rPr lang="ru-RU" sz="4000" dirty="0"/>
            </a:br>
            <a:r>
              <a:rPr lang="en-US" sz="4000" dirty="0"/>
              <a:t> </a:t>
            </a:r>
            <a:r>
              <a:rPr lang="ru-RU" sz="4000" dirty="0"/>
              <a:t>Наука о данных пока только формируется</a:t>
            </a:r>
            <a:br>
              <a:rPr lang="ru-RU" dirty="0"/>
            </a:br>
            <a:br>
              <a:rPr lang="ru-RU" dirty="0"/>
            </a:br>
            <a:r>
              <a:rPr lang="ru-RU" dirty="0"/>
              <a:t>                         </a:t>
            </a:r>
            <a:endParaRPr lang="ru-RU" sz="4800" b="1" dirty="0"/>
          </a:p>
        </p:txBody>
      </p:sp>
      <p:sp>
        <p:nvSpPr>
          <p:cNvPr id="3" name="Объект 2"/>
          <p:cNvSpPr>
            <a:spLocks noGrp="1"/>
          </p:cNvSpPr>
          <p:nvPr>
            <p:ph idx="1"/>
          </p:nvPr>
        </p:nvSpPr>
        <p:spPr>
          <a:xfrm>
            <a:off x="-252536" y="1412776"/>
            <a:ext cx="9396536" cy="5904656"/>
          </a:xfrm>
        </p:spPr>
        <p:txBody>
          <a:bodyPr>
            <a:noAutofit/>
          </a:bodyPr>
          <a:lstStyle/>
          <a:p>
            <a:r>
              <a:rPr lang="en-US" sz="2800" b="1" dirty="0"/>
              <a:t>ML:</a:t>
            </a:r>
            <a:r>
              <a:rPr lang="en-US" sz="2800" dirty="0"/>
              <a:t> </a:t>
            </a:r>
            <a:r>
              <a:rPr lang="ru-RU" sz="2800" dirty="0"/>
              <a:t>Методы, позволяющие компьютеру адаптироваться к данным (учиться) в процессе решения задачи</a:t>
            </a:r>
            <a:endParaRPr lang="en-US" sz="2800" dirty="0"/>
          </a:p>
          <a:p>
            <a:pPr lvl="2"/>
            <a:r>
              <a:rPr lang="ru-RU" dirty="0"/>
              <a:t>Нет необходимости в интерпретации</a:t>
            </a:r>
            <a:endParaRPr lang="en-US" dirty="0"/>
          </a:p>
          <a:p>
            <a:pPr lvl="2"/>
            <a:r>
              <a:rPr lang="ru-RU" dirty="0"/>
              <a:t>Оценка метода</a:t>
            </a:r>
            <a:r>
              <a:rPr lang="en-US" dirty="0"/>
              <a:t>: </a:t>
            </a:r>
            <a:r>
              <a:rPr lang="ru-RU" dirty="0"/>
              <a:t>разделение данных на обучающие/тестовые выборки</a:t>
            </a:r>
            <a:endParaRPr lang="en-US" dirty="0"/>
          </a:p>
          <a:p>
            <a:pPr lvl="2"/>
            <a:r>
              <a:rPr lang="ru-RU" dirty="0"/>
              <a:t>Истинные значения: из модели</a:t>
            </a:r>
            <a:endParaRPr lang="en-US" dirty="0"/>
          </a:p>
          <a:p>
            <a:r>
              <a:rPr lang="en-US" sz="2800" b="1" dirty="0"/>
              <a:t>DA</a:t>
            </a:r>
            <a:r>
              <a:rPr lang="ru-RU" sz="2800" b="1" dirty="0"/>
              <a:t>:</a:t>
            </a:r>
            <a:r>
              <a:rPr lang="ru-RU" sz="2800" dirty="0"/>
              <a:t> Использование данных для обогащения знаний, т.е. понятий предметной области и отношений между ними</a:t>
            </a:r>
            <a:endParaRPr lang="en-US" sz="2800" dirty="0"/>
          </a:p>
          <a:p>
            <a:pPr lvl="2"/>
            <a:r>
              <a:rPr lang="ru-RU" dirty="0"/>
              <a:t>Серьезное внимание интерпретации</a:t>
            </a:r>
          </a:p>
          <a:p>
            <a:pPr lvl="2"/>
            <a:r>
              <a:rPr lang="ru-RU" dirty="0"/>
              <a:t>Оценка метода</a:t>
            </a:r>
            <a:r>
              <a:rPr lang="en-US" dirty="0"/>
              <a:t>: </a:t>
            </a:r>
            <a:r>
              <a:rPr lang="ru-RU" dirty="0"/>
              <a:t>на всей таблице (выборке)</a:t>
            </a:r>
            <a:endParaRPr lang="en-US" dirty="0"/>
          </a:p>
          <a:p>
            <a:pPr lvl="2"/>
            <a:r>
              <a:rPr lang="ru-RU" dirty="0"/>
              <a:t>Истинные значения: из наблюдений</a:t>
            </a:r>
            <a:endParaRPr lang="en-US" dirty="0"/>
          </a:p>
          <a:p>
            <a:pPr marL="82296" indent="0">
              <a:buNone/>
            </a:pPr>
            <a:endParaRPr lang="ru-RU" dirty="0">
              <a:solidFill>
                <a:schemeClr val="accent4">
                  <a:lumMod val="50000"/>
                </a:schemeClr>
              </a:solidFill>
            </a:endParaRPr>
          </a:p>
        </p:txBody>
      </p:sp>
      <p:sp>
        <p:nvSpPr>
          <p:cNvPr id="5" name="Нижний колонтитул 4"/>
          <p:cNvSpPr>
            <a:spLocks noGrp="1"/>
          </p:cNvSpPr>
          <p:nvPr>
            <p:ph type="ftr" sz="quarter" idx="11"/>
          </p:nvPr>
        </p:nvSpPr>
        <p:spPr/>
        <p:txBody>
          <a:bodyPr/>
          <a:lstStyle/>
          <a:p>
            <a:r>
              <a:rPr lang="en-US"/>
              <a:t>CODA BSc 2024 Boris Mirkin</a:t>
            </a:r>
            <a:endParaRPr lang="ru-RU"/>
          </a:p>
        </p:txBody>
      </p:sp>
      <p:sp>
        <p:nvSpPr>
          <p:cNvPr id="6" name="Номер слайда 5"/>
          <p:cNvSpPr>
            <a:spLocks noGrp="1"/>
          </p:cNvSpPr>
          <p:nvPr>
            <p:ph type="sldNum" sz="quarter" idx="12"/>
          </p:nvPr>
        </p:nvSpPr>
        <p:spPr/>
        <p:txBody>
          <a:bodyPr/>
          <a:lstStyle/>
          <a:p>
            <a:fld id="{DBB9C88E-D4C8-48E3-897A-F48C54F7B8B8}" type="slidenum">
              <a:rPr lang="ru-RU" smtClean="0"/>
              <a:t>7</a:t>
            </a:fld>
            <a:endParaRPr lang="ru-RU"/>
          </a:p>
        </p:txBody>
      </p:sp>
    </p:spTree>
    <p:extLst>
      <p:ext uri="{BB962C8B-B14F-4D97-AF65-F5344CB8AC3E}">
        <p14:creationId xmlns:p14="http://schemas.microsoft.com/office/powerpoint/2010/main" val="1079876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145390-41A8-4E1A-8FC0-9A3409260AE2}"/>
              </a:ext>
            </a:extLst>
          </p:cNvPr>
          <p:cNvSpPr>
            <a:spLocks noGrp="1"/>
          </p:cNvSpPr>
          <p:nvPr>
            <p:ph type="title"/>
          </p:nvPr>
        </p:nvSpPr>
        <p:spPr>
          <a:xfrm>
            <a:off x="755576" y="274320"/>
            <a:ext cx="8178112" cy="1143000"/>
          </a:xfrm>
        </p:spPr>
        <p:txBody>
          <a:bodyPr>
            <a:normAutofit fontScale="90000"/>
          </a:bodyPr>
          <a:lstStyle/>
          <a:p>
            <a:r>
              <a:rPr lang="ru-RU" dirty="0"/>
              <a:t>Структура математического моделирования в Науке о данных</a:t>
            </a:r>
          </a:p>
        </p:txBody>
      </p:sp>
      <p:sp>
        <p:nvSpPr>
          <p:cNvPr id="3" name="Нижний колонтитул 2">
            <a:extLst>
              <a:ext uri="{FF2B5EF4-FFF2-40B4-BE49-F238E27FC236}">
                <a16:creationId xmlns:a16="http://schemas.microsoft.com/office/drawing/2014/main" id="{0F63468E-90FA-45B5-B7D8-14D84A2F8BA3}"/>
              </a:ext>
            </a:extLst>
          </p:cNvPr>
          <p:cNvSpPr>
            <a:spLocks noGrp="1"/>
          </p:cNvSpPr>
          <p:nvPr>
            <p:ph type="ftr" sz="quarter" idx="11"/>
          </p:nvPr>
        </p:nvSpPr>
        <p:spPr/>
        <p:txBody>
          <a:bodyPr/>
          <a:lstStyle/>
          <a:p>
            <a:r>
              <a:rPr lang="en-US"/>
              <a:t>CODA BSc 2024 Boris Mirkin</a:t>
            </a:r>
            <a:endParaRPr lang="ru-RU"/>
          </a:p>
        </p:txBody>
      </p:sp>
      <p:sp>
        <p:nvSpPr>
          <p:cNvPr id="4" name="Номер слайда 3">
            <a:extLst>
              <a:ext uri="{FF2B5EF4-FFF2-40B4-BE49-F238E27FC236}">
                <a16:creationId xmlns:a16="http://schemas.microsoft.com/office/drawing/2014/main" id="{78A1B201-60AC-47BD-B16E-FED34D643091}"/>
              </a:ext>
            </a:extLst>
          </p:cNvPr>
          <p:cNvSpPr>
            <a:spLocks noGrp="1"/>
          </p:cNvSpPr>
          <p:nvPr>
            <p:ph type="sldNum" sz="quarter" idx="12"/>
          </p:nvPr>
        </p:nvSpPr>
        <p:spPr/>
        <p:txBody>
          <a:bodyPr/>
          <a:lstStyle/>
          <a:p>
            <a:fld id="{DBB9C88E-D4C8-48E3-897A-F48C54F7B8B8}" type="slidenum">
              <a:rPr lang="ru-RU" smtClean="0"/>
              <a:t>8</a:t>
            </a:fld>
            <a:endParaRPr lang="ru-RU"/>
          </a:p>
        </p:txBody>
      </p:sp>
      <p:grpSp>
        <p:nvGrpSpPr>
          <p:cNvPr id="5" name="Группа 4">
            <a:extLst>
              <a:ext uri="{FF2B5EF4-FFF2-40B4-BE49-F238E27FC236}">
                <a16:creationId xmlns:a16="http://schemas.microsoft.com/office/drawing/2014/main" id="{DB3CB994-0CC4-4BF1-B257-313316DE00ED}"/>
              </a:ext>
            </a:extLst>
          </p:cNvPr>
          <p:cNvGrpSpPr/>
          <p:nvPr/>
        </p:nvGrpSpPr>
        <p:grpSpPr>
          <a:xfrm>
            <a:off x="2480345" y="2080245"/>
            <a:ext cx="4381500" cy="3507135"/>
            <a:chOff x="0" y="-840135"/>
            <a:chExt cx="4381500" cy="3507135"/>
          </a:xfrm>
        </p:grpSpPr>
        <p:sp>
          <p:nvSpPr>
            <p:cNvPr id="6" name="Овал 5">
              <a:extLst>
                <a:ext uri="{FF2B5EF4-FFF2-40B4-BE49-F238E27FC236}">
                  <a16:creationId xmlns:a16="http://schemas.microsoft.com/office/drawing/2014/main" id="{619E51E0-1BD8-4A0F-B2C8-B5D5C3F5490D}"/>
                </a:ext>
              </a:extLst>
            </p:cNvPr>
            <p:cNvSpPr/>
            <p:nvPr/>
          </p:nvSpPr>
          <p:spPr>
            <a:xfrm>
              <a:off x="1085850" y="1238250"/>
              <a:ext cx="1447800" cy="1428750"/>
            </a:xfrm>
            <a:prstGeom prst="ellipse">
              <a:avLst/>
            </a:prstGeom>
            <a:blipFill dpi="0" rotWithShape="1">
              <a:blip r:embed="rId2">
                <a:alphaModFix amt="40000"/>
              </a:blip>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US" sz="1100">
                  <a:effectLst/>
                  <a:ea typeface="Calibri" panose="020F0502020204030204" pitchFamily="34" charset="0"/>
                  <a:cs typeface="Times New Roman" panose="02020603050405020304" pitchFamily="18" charset="0"/>
                </a:rPr>
                <a:t>Text</a:t>
              </a:r>
              <a:endParaRPr lang="ru-RU" sz="1100">
                <a:effectLst/>
                <a:ea typeface="Calibri" panose="020F0502020204030204" pitchFamily="34" charset="0"/>
                <a:cs typeface="Times New Roman" panose="02020603050405020304" pitchFamily="18" charset="0"/>
              </a:endParaRPr>
            </a:p>
          </p:txBody>
        </p:sp>
        <p:sp>
          <p:nvSpPr>
            <p:cNvPr id="7" name="Надпись 2">
              <a:extLst>
                <a:ext uri="{FF2B5EF4-FFF2-40B4-BE49-F238E27FC236}">
                  <a16:creationId xmlns:a16="http://schemas.microsoft.com/office/drawing/2014/main" id="{3335F9BC-B9F5-436F-97D1-F52155A7FAD8}"/>
                </a:ext>
              </a:extLst>
            </p:cNvPr>
            <p:cNvSpPr txBox="1"/>
            <p:nvPr/>
          </p:nvSpPr>
          <p:spPr>
            <a:xfrm>
              <a:off x="0" y="-840135"/>
              <a:ext cx="4381500" cy="33737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Data science</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Machine learning      Statistics</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                  Data analysis</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Овал 7">
              <a:extLst>
                <a:ext uri="{FF2B5EF4-FFF2-40B4-BE49-F238E27FC236}">
                  <a16:creationId xmlns:a16="http://schemas.microsoft.com/office/drawing/2014/main" id="{FBD944F3-CD86-4FE1-81E0-789511E7A989}"/>
                </a:ext>
              </a:extLst>
            </p:cNvPr>
            <p:cNvSpPr/>
            <p:nvPr/>
          </p:nvSpPr>
          <p:spPr>
            <a:xfrm>
              <a:off x="66675" y="314325"/>
              <a:ext cx="1895475" cy="1428750"/>
            </a:xfrm>
            <a:prstGeom prst="ellipse">
              <a:avLst/>
            </a:prstGeom>
            <a:blipFill dpi="0" rotWithShape="1">
              <a:blip r:embed="rId3">
                <a:alphaModFix amt="34000"/>
              </a:blip>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US" sz="1100" b="1">
                  <a:effectLst/>
                  <a:ea typeface="Calibri" panose="020F0502020204030204" pitchFamily="34" charset="0"/>
                  <a:cs typeface="Times New Roman" panose="02020603050405020304" pitchFamily="18" charset="0"/>
                </a:rPr>
                <a:t> </a:t>
              </a:r>
              <a:endParaRPr lang="ru-RU" sz="1100">
                <a:effectLst/>
                <a:ea typeface="Calibri" panose="020F0502020204030204" pitchFamily="34" charset="0"/>
                <a:cs typeface="Times New Roman" panose="02020603050405020304" pitchFamily="18" charset="0"/>
              </a:endParaRPr>
            </a:p>
          </p:txBody>
        </p:sp>
        <p:sp>
          <p:nvSpPr>
            <p:cNvPr id="9" name="Овал 8">
              <a:extLst>
                <a:ext uri="{FF2B5EF4-FFF2-40B4-BE49-F238E27FC236}">
                  <a16:creationId xmlns:a16="http://schemas.microsoft.com/office/drawing/2014/main" id="{027476E3-3C77-4521-9D87-C2593366B74B}"/>
                </a:ext>
              </a:extLst>
            </p:cNvPr>
            <p:cNvSpPr/>
            <p:nvPr/>
          </p:nvSpPr>
          <p:spPr>
            <a:xfrm>
              <a:off x="1552575" y="428625"/>
              <a:ext cx="2305050" cy="1419225"/>
            </a:xfrm>
            <a:prstGeom prst="ellipse">
              <a:avLst/>
            </a:prstGeom>
            <a:blipFill dpi="0" rotWithShape="1">
              <a:blip r:embed="rId4">
                <a:alphaModFix amt="41000"/>
              </a:blip>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r>
                <a:rPr lang="en-US" sz="1100">
                  <a:effectLst/>
                  <a:ea typeface="Calibri" panose="020F0502020204030204" pitchFamily="34" charset="0"/>
                  <a:cs typeface="Times New Roman" panose="02020603050405020304" pitchFamily="18" charset="0"/>
                </a:rPr>
                <a:t> </a:t>
              </a:r>
              <a:endParaRPr lang="ru-RU" sz="1100">
                <a:effectLst/>
                <a:ea typeface="Calibri" panose="020F0502020204030204" pitchFamily="34" charset="0"/>
                <a:cs typeface="Times New Roman" panose="02020603050405020304" pitchFamily="18" charset="0"/>
              </a:endParaRPr>
            </a:p>
          </p:txBody>
        </p:sp>
      </p:grpSp>
      <p:sp>
        <p:nvSpPr>
          <p:cNvPr id="10" name="Прямоугольник 9">
            <a:extLst>
              <a:ext uri="{FF2B5EF4-FFF2-40B4-BE49-F238E27FC236}">
                <a16:creationId xmlns:a16="http://schemas.microsoft.com/office/drawing/2014/main" id="{355133BB-D0B5-4AC7-82E4-204C831AD7F0}"/>
              </a:ext>
            </a:extLst>
          </p:cNvPr>
          <p:cNvSpPr/>
          <p:nvPr/>
        </p:nvSpPr>
        <p:spPr>
          <a:xfrm>
            <a:off x="1971712" y="1979397"/>
            <a:ext cx="5398765" cy="3684265"/>
          </a:xfrm>
          <a:prstGeom prst="rect">
            <a:avLst/>
          </a:prstGeom>
          <a:solidFill>
            <a:srgbClr val="92D050">
              <a:alpha val="19000"/>
            </a:srgb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ru-RU" dirty="0"/>
          </a:p>
        </p:txBody>
      </p:sp>
    </p:spTree>
    <p:extLst>
      <p:ext uri="{BB962C8B-B14F-4D97-AF65-F5344CB8AC3E}">
        <p14:creationId xmlns:p14="http://schemas.microsoft.com/office/powerpoint/2010/main" val="843831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4863C4-D273-A1CA-5D60-C0FDA1E69B18}"/>
              </a:ext>
            </a:extLst>
          </p:cNvPr>
          <p:cNvSpPr>
            <a:spLocks noGrp="1"/>
          </p:cNvSpPr>
          <p:nvPr>
            <p:ph type="ctrTitle"/>
          </p:nvPr>
        </p:nvSpPr>
        <p:spPr>
          <a:xfrm>
            <a:off x="1043608" y="139187"/>
            <a:ext cx="7788948" cy="595883"/>
          </a:xfrm>
        </p:spPr>
        <p:txBody>
          <a:bodyPr>
            <a:normAutofit fontScale="90000"/>
          </a:bodyPr>
          <a:lstStyle/>
          <a:p>
            <a:r>
              <a:rPr lang="en-US" sz="4000" dirty="0"/>
              <a:t> </a:t>
            </a:r>
            <a:r>
              <a:rPr lang="ru-RU" sz="3600" b="1" dirty="0"/>
              <a:t>Общественный взгляд на</a:t>
            </a:r>
            <a:r>
              <a:rPr lang="en-US" sz="3600" b="1" dirty="0"/>
              <a:t> DA </a:t>
            </a:r>
            <a:r>
              <a:rPr lang="ru-RU" sz="3600" b="1" dirty="0"/>
              <a:t>и</a:t>
            </a:r>
            <a:r>
              <a:rPr lang="en-US" sz="3600" b="1" dirty="0"/>
              <a:t> ML</a:t>
            </a:r>
            <a:r>
              <a:rPr lang="ru-RU" sz="3600" b="1" dirty="0"/>
              <a:t>, 2023</a:t>
            </a:r>
          </a:p>
        </p:txBody>
      </p:sp>
      <p:sp>
        <p:nvSpPr>
          <p:cNvPr id="3" name="Подзаголовок 2">
            <a:extLst>
              <a:ext uri="{FF2B5EF4-FFF2-40B4-BE49-F238E27FC236}">
                <a16:creationId xmlns:a16="http://schemas.microsoft.com/office/drawing/2014/main" id="{A8666D3A-0965-6EFB-4D93-1803ACE3104A}"/>
              </a:ext>
            </a:extLst>
          </p:cNvPr>
          <p:cNvSpPr>
            <a:spLocks noGrp="1"/>
          </p:cNvSpPr>
          <p:nvPr>
            <p:ph type="subTitle" idx="1"/>
          </p:nvPr>
        </p:nvSpPr>
        <p:spPr>
          <a:xfrm>
            <a:off x="1187624" y="5733256"/>
            <a:ext cx="7644932" cy="1013761"/>
          </a:xfrm>
        </p:spPr>
        <p:txBody>
          <a:bodyPr>
            <a:normAutofit fontScale="62500" lnSpcReduction="20000"/>
          </a:bodyPr>
          <a:lstStyle/>
          <a:p>
            <a:r>
              <a:rPr lang="ru-RU" sz="4000" b="1" dirty="0">
                <a:solidFill>
                  <a:srgbClr val="C00000"/>
                </a:solidFill>
              </a:rPr>
              <a:t>Анализ Данных </a:t>
            </a:r>
            <a:r>
              <a:rPr lang="ru-RU" sz="4000" dirty="0">
                <a:solidFill>
                  <a:srgbClr val="C00000"/>
                </a:solidFill>
              </a:rPr>
              <a:t>существенно популярнее, чем </a:t>
            </a:r>
            <a:r>
              <a:rPr lang="ru-RU" sz="4000" b="1" dirty="0">
                <a:solidFill>
                  <a:srgbClr val="C00000"/>
                </a:solidFill>
              </a:rPr>
              <a:t>Машинное Обучение</a:t>
            </a:r>
            <a:endParaRPr lang="en-US" sz="4000" b="1" dirty="0">
              <a:solidFill>
                <a:srgbClr val="C00000"/>
              </a:solidFill>
            </a:endParaRPr>
          </a:p>
          <a:p>
            <a:r>
              <a:rPr lang="en-US" dirty="0"/>
              <a:t>Queries made 2/09/2023</a:t>
            </a:r>
            <a:endParaRPr lang="ru-RU" dirty="0"/>
          </a:p>
        </p:txBody>
      </p:sp>
      <p:sp>
        <p:nvSpPr>
          <p:cNvPr id="4" name="Нижний колонтитул 3">
            <a:extLst>
              <a:ext uri="{FF2B5EF4-FFF2-40B4-BE49-F238E27FC236}">
                <a16:creationId xmlns:a16="http://schemas.microsoft.com/office/drawing/2014/main" id="{9EF93DCB-D2B9-BD1F-7421-4DA9B196DEC0}"/>
              </a:ext>
            </a:extLst>
          </p:cNvPr>
          <p:cNvSpPr>
            <a:spLocks noGrp="1"/>
          </p:cNvSpPr>
          <p:nvPr>
            <p:ph type="ftr" sz="quarter" idx="11"/>
          </p:nvPr>
        </p:nvSpPr>
        <p:spPr/>
        <p:txBody>
          <a:bodyPr/>
          <a:lstStyle/>
          <a:p>
            <a:r>
              <a:rPr lang="en-US" dirty="0"/>
              <a:t>CODA BSc 2024 Boris Mirkin</a:t>
            </a:r>
            <a:endParaRPr lang="ru-RU" dirty="0"/>
          </a:p>
        </p:txBody>
      </p:sp>
      <p:sp>
        <p:nvSpPr>
          <p:cNvPr id="5" name="Номер слайда 4">
            <a:extLst>
              <a:ext uri="{FF2B5EF4-FFF2-40B4-BE49-F238E27FC236}">
                <a16:creationId xmlns:a16="http://schemas.microsoft.com/office/drawing/2014/main" id="{B8152AB8-AD35-0C74-4F5C-6F19887B6982}"/>
              </a:ext>
            </a:extLst>
          </p:cNvPr>
          <p:cNvSpPr>
            <a:spLocks noGrp="1"/>
          </p:cNvSpPr>
          <p:nvPr>
            <p:ph type="sldNum" sz="quarter" idx="12"/>
          </p:nvPr>
        </p:nvSpPr>
        <p:spPr/>
        <p:txBody>
          <a:bodyPr/>
          <a:lstStyle/>
          <a:p>
            <a:fld id="{DBB9C88E-D4C8-48E3-897A-F48C54F7B8B8}" type="slidenum">
              <a:rPr lang="ru-RU" smtClean="0"/>
              <a:t>9</a:t>
            </a:fld>
            <a:endParaRPr lang="ru-RU"/>
          </a:p>
        </p:txBody>
      </p:sp>
      <p:graphicFrame>
        <p:nvGraphicFramePr>
          <p:cNvPr id="6" name="Таблица 5">
            <a:extLst>
              <a:ext uri="{FF2B5EF4-FFF2-40B4-BE49-F238E27FC236}">
                <a16:creationId xmlns:a16="http://schemas.microsoft.com/office/drawing/2014/main" id="{AB0FD3CB-7281-5171-E1D3-637E93FE117B}"/>
              </a:ext>
            </a:extLst>
          </p:cNvPr>
          <p:cNvGraphicFramePr>
            <a:graphicFrameLocks noGrp="1"/>
          </p:cNvGraphicFramePr>
          <p:nvPr/>
        </p:nvGraphicFramePr>
        <p:xfrm>
          <a:off x="1187624" y="799480"/>
          <a:ext cx="7883224" cy="2189060"/>
        </p:xfrm>
        <a:graphic>
          <a:graphicData uri="http://schemas.openxmlformats.org/drawingml/2006/table">
            <a:tbl>
              <a:tblPr firstRow="1" firstCol="1" bandRow="1">
                <a:tableStyleId>{5C22544A-7EE6-4342-B048-85BDC9FD1C3A}</a:tableStyleId>
              </a:tblPr>
              <a:tblGrid>
                <a:gridCol w="2448272">
                  <a:extLst>
                    <a:ext uri="{9D8B030D-6E8A-4147-A177-3AD203B41FA5}">
                      <a16:colId xmlns:a16="http://schemas.microsoft.com/office/drawing/2014/main" val="3080711028"/>
                    </a:ext>
                  </a:extLst>
                </a:gridCol>
                <a:gridCol w="2016224">
                  <a:extLst>
                    <a:ext uri="{9D8B030D-6E8A-4147-A177-3AD203B41FA5}">
                      <a16:colId xmlns:a16="http://schemas.microsoft.com/office/drawing/2014/main" val="1603466151"/>
                    </a:ext>
                  </a:extLst>
                </a:gridCol>
                <a:gridCol w="1425813">
                  <a:extLst>
                    <a:ext uri="{9D8B030D-6E8A-4147-A177-3AD203B41FA5}">
                      <a16:colId xmlns:a16="http://schemas.microsoft.com/office/drawing/2014/main" val="2617451927"/>
                    </a:ext>
                  </a:extLst>
                </a:gridCol>
                <a:gridCol w="1992915">
                  <a:extLst>
                    <a:ext uri="{9D8B030D-6E8A-4147-A177-3AD203B41FA5}">
                      <a16:colId xmlns:a16="http://schemas.microsoft.com/office/drawing/2014/main" val="2847895712"/>
                    </a:ext>
                  </a:extLst>
                </a:gridCol>
              </a:tblGrid>
              <a:tr h="803095">
                <a:tc>
                  <a:txBody>
                    <a:bodyPr/>
                    <a:lstStyle/>
                    <a:p>
                      <a:pPr indent="151130" algn="just" hangingPunct="0">
                        <a:lnSpc>
                          <a:spcPts val="1200"/>
                        </a:lnSpc>
                      </a:pPr>
                      <a:endParaRPr lang="en-US" sz="2400" dirty="0">
                        <a:effectLst/>
                      </a:endParaRPr>
                    </a:p>
                    <a:p>
                      <a:pPr indent="151130" algn="just" hangingPunct="0">
                        <a:lnSpc>
                          <a:spcPts val="1200"/>
                        </a:lnSpc>
                      </a:pPr>
                      <a:endParaRPr lang="en-US" sz="2400" dirty="0">
                        <a:effectLst/>
                      </a:endParaRPr>
                    </a:p>
                    <a:p>
                      <a:pPr indent="151130" algn="just" hangingPunct="0">
                        <a:lnSpc>
                          <a:spcPts val="1200"/>
                        </a:lnSpc>
                      </a:pPr>
                      <a:r>
                        <a:rPr lang="ru-RU" sz="2400" dirty="0">
                          <a:effectLst/>
                        </a:rPr>
                        <a:t>Запрос</a:t>
                      </a:r>
                      <a:endParaRPr lang="ru-RU" sz="2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0" marR="0" marT="0" marB="0"/>
                </a:tc>
                <a:tc>
                  <a:txBody>
                    <a:bodyPr/>
                    <a:lstStyle/>
                    <a:p>
                      <a:pPr indent="151130" algn="just" hangingPunct="0">
                        <a:lnSpc>
                          <a:spcPts val="1200"/>
                        </a:lnSpc>
                      </a:pPr>
                      <a:endParaRPr lang="en-US" sz="2400" dirty="0">
                        <a:effectLst/>
                      </a:endParaRPr>
                    </a:p>
                    <a:p>
                      <a:pPr indent="151130" algn="just" hangingPunct="0">
                        <a:lnSpc>
                          <a:spcPts val="1200"/>
                        </a:lnSpc>
                      </a:pPr>
                      <a:endParaRPr lang="en-US" sz="2400" dirty="0">
                        <a:effectLst/>
                      </a:endParaRPr>
                    </a:p>
                    <a:p>
                      <a:pPr indent="151130" algn="just" hangingPunct="0">
                        <a:lnSpc>
                          <a:spcPts val="1200"/>
                        </a:lnSpc>
                      </a:pPr>
                      <a:r>
                        <a:rPr lang="en-US" sz="2400" dirty="0">
                          <a:effectLst/>
                        </a:rPr>
                        <a:t>Google, </a:t>
                      </a:r>
                    </a:p>
                    <a:p>
                      <a:pPr indent="151130" algn="just" hangingPunct="0">
                        <a:lnSpc>
                          <a:spcPts val="1200"/>
                        </a:lnSpc>
                      </a:pPr>
                      <a:endParaRPr lang="en-US" sz="2400" dirty="0">
                        <a:effectLst/>
                      </a:endParaRPr>
                    </a:p>
                    <a:p>
                      <a:pPr indent="151130" algn="just" hangingPunct="0">
                        <a:lnSpc>
                          <a:spcPts val="1200"/>
                        </a:lnSpc>
                      </a:pPr>
                      <a:r>
                        <a:rPr lang="ru-RU" sz="2400" dirty="0">
                          <a:effectLst/>
                        </a:rPr>
                        <a:t>страниц</a:t>
                      </a:r>
                      <a:endParaRPr lang="ru-RU" sz="2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0" marR="0" marT="0" marB="0"/>
                </a:tc>
                <a:tc>
                  <a:txBody>
                    <a:bodyPr/>
                    <a:lstStyle/>
                    <a:p>
                      <a:pPr indent="151130" algn="just" hangingPunct="0">
                        <a:lnSpc>
                          <a:spcPts val="1200"/>
                        </a:lnSpc>
                      </a:pPr>
                      <a:endParaRPr lang="en-US" sz="2400" dirty="0">
                        <a:effectLst/>
                      </a:endParaRPr>
                    </a:p>
                    <a:p>
                      <a:pPr indent="151130" algn="just" hangingPunct="0">
                        <a:lnSpc>
                          <a:spcPts val="1200"/>
                        </a:lnSpc>
                      </a:pPr>
                      <a:endParaRPr lang="en-US" sz="2400" dirty="0">
                        <a:effectLst/>
                      </a:endParaRPr>
                    </a:p>
                    <a:p>
                      <a:pPr indent="151130" algn="just" hangingPunct="0">
                        <a:lnSpc>
                          <a:spcPts val="1200"/>
                        </a:lnSpc>
                      </a:pPr>
                      <a:r>
                        <a:rPr lang="en-US" sz="2400" dirty="0">
                          <a:effectLst/>
                        </a:rPr>
                        <a:t>HH.ru</a:t>
                      </a:r>
                      <a:r>
                        <a:rPr lang="ru-RU" sz="2400" dirty="0">
                          <a:effectLst/>
                        </a:rPr>
                        <a:t>, </a:t>
                      </a:r>
                      <a:endParaRPr lang="en-US" sz="2400" dirty="0">
                        <a:effectLst/>
                      </a:endParaRPr>
                    </a:p>
                    <a:p>
                      <a:pPr indent="151130" algn="just" hangingPunct="0">
                        <a:lnSpc>
                          <a:spcPts val="1200"/>
                        </a:lnSpc>
                      </a:pPr>
                      <a:endParaRPr lang="en-US" sz="2400" dirty="0">
                        <a:effectLst/>
                      </a:endParaRPr>
                    </a:p>
                    <a:p>
                      <a:pPr indent="151130" algn="just" hangingPunct="0">
                        <a:lnSpc>
                          <a:spcPts val="1200"/>
                        </a:lnSpc>
                      </a:pPr>
                      <a:r>
                        <a:rPr lang="ru-RU" sz="2400" dirty="0">
                          <a:effectLst/>
                        </a:rPr>
                        <a:t>вакансий</a:t>
                      </a:r>
                      <a:endParaRPr lang="ru-RU" sz="2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0" marR="0" marT="0" marB="0"/>
                </a:tc>
                <a:tc>
                  <a:txBody>
                    <a:bodyPr/>
                    <a:lstStyle/>
                    <a:p>
                      <a:pPr indent="151130" algn="just" hangingPunct="0">
                        <a:lnSpc>
                          <a:spcPts val="1200"/>
                        </a:lnSpc>
                      </a:pPr>
                      <a:endParaRPr lang="en-US" sz="2400" dirty="0">
                        <a:effectLst/>
                      </a:endParaRPr>
                    </a:p>
                    <a:p>
                      <a:pPr indent="151130" algn="just" hangingPunct="0">
                        <a:lnSpc>
                          <a:spcPts val="1200"/>
                        </a:lnSpc>
                      </a:pPr>
                      <a:r>
                        <a:rPr lang="en-US" sz="2400" dirty="0">
                          <a:effectLst/>
                        </a:rPr>
                        <a:t>  </a:t>
                      </a:r>
                    </a:p>
                    <a:p>
                      <a:pPr indent="151130" algn="just" hangingPunct="0">
                        <a:lnSpc>
                          <a:spcPts val="1200"/>
                        </a:lnSpc>
                      </a:pPr>
                      <a:r>
                        <a:rPr lang="en-US" sz="2400" dirty="0">
                          <a:effectLst/>
                        </a:rPr>
                        <a:t>Superjob.ru,</a:t>
                      </a:r>
                      <a:r>
                        <a:rPr lang="ru-RU" sz="2400" dirty="0">
                          <a:effectLst/>
                        </a:rPr>
                        <a:t> </a:t>
                      </a:r>
                      <a:endParaRPr lang="en-US" sz="2400" dirty="0">
                        <a:effectLst/>
                      </a:endParaRPr>
                    </a:p>
                    <a:p>
                      <a:pPr indent="151130" algn="just" hangingPunct="0">
                        <a:lnSpc>
                          <a:spcPts val="1200"/>
                        </a:lnSpc>
                      </a:pPr>
                      <a:endParaRPr lang="en-US" sz="2400" dirty="0">
                        <a:effectLst/>
                      </a:endParaRPr>
                    </a:p>
                    <a:p>
                      <a:pPr indent="151130" algn="just" hangingPunct="0">
                        <a:lnSpc>
                          <a:spcPts val="1200"/>
                        </a:lnSpc>
                      </a:pPr>
                      <a:r>
                        <a:rPr lang="ru-RU" sz="2400" dirty="0">
                          <a:effectLst/>
                        </a:rPr>
                        <a:t>вакансий</a:t>
                      </a:r>
                      <a:endParaRPr lang="ru-RU" sz="2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0" marR="0" marT="0" marB="0"/>
                </a:tc>
                <a:extLst>
                  <a:ext uri="{0D108BD9-81ED-4DB2-BD59-A6C34878D82A}">
                    <a16:rowId xmlns:a16="http://schemas.microsoft.com/office/drawing/2014/main" val="2255830011"/>
                  </a:ext>
                </a:extLst>
              </a:tr>
              <a:tr h="781081">
                <a:tc>
                  <a:txBody>
                    <a:bodyPr/>
                    <a:lstStyle/>
                    <a:p>
                      <a:pPr indent="151130" algn="just" hangingPunct="0">
                        <a:lnSpc>
                          <a:spcPts val="1200"/>
                        </a:lnSpc>
                      </a:pPr>
                      <a:endParaRPr lang="en-US" sz="2400" dirty="0">
                        <a:effectLst/>
                      </a:endParaRPr>
                    </a:p>
                    <a:p>
                      <a:pPr indent="151130" algn="just" hangingPunct="0">
                        <a:lnSpc>
                          <a:spcPts val="1200"/>
                        </a:lnSpc>
                      </a:pPr>
                      <a:endParaRPr lang="en-US" sz="2400" dirty="0">
                        <a:effectLst/>
                      </a:endParaRPr>
                    </a:p>
                    <a:p>
                      <a:pPr indent="151130" algn="just" hangingPunct="0">
                        <a:lnSpc>
                          <a:spcPts val="1200"/>
                        </a:lnSpc>
                      </a:pPr>
                      <a:r>
                        <a:rPr lang="ru-RU" sz="2400" dirty="0">
                          <a:effectLst/>
                        </a:rPr>
                        <a:t>Машинное </a:t>
                      </a:r>
                      <a:endParaRPr lang="en-US" sz="2400" dirty="0">
                        <a:effectLst/>
                      </a:endParaRPr>
                    </a:p>
                    <a:p>
                      <a:pPr indent="151130" algn="just" hangingPunct="0">
                        <a:lnSpc>
                          <a:spcPts val="1200"/>
                        </a:lnSpc>
                      </a:pPr>
                      <a:endParaRPr lang="en-US" sz="2400" dirty="0">
                        <a:effectLst/>
                      </a:endParaRPr>
                    </a:p>
                    <a:p>
                      <a:pPr indent="151130" algn="just" hangingPunct="0">
                        <a:lnSpc>
                          <a:spcPts val="1200"/>
                        </a:lnSpc>
                      </a:pPr>
                      <a:r>
                        <a:rPr lang="ru-RU" sz="2400" dirty="0">
                          <a:effectLst/>
                        </a:rPr>
                        <a:t>обучение</a:t>
                      </a:r>
                      <a:endParaRPr lang="ru-RU" sz="2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0" marR="0" marT="0" marB="0"/>
                </a:tc>
                <a:tc>
                  <a:txBody>
                    <a:bodyPr/>
                    <a:lstStyle/>
                    <a:p>
                      <a:pPr indent="151130" algn="just" hangingPunct="0">
                        <a:lnSpc>
                          <a:spcPts val="1200"/>
                        </a:lnSpc>
                      </a:pPr>
                      <a:r>
                        <a:rPr lang="ru-RU" sz="2400" dirty="0">
                          <a:effectLst/>
                        </a:rPr>
                        <a:t>  </a:t>
                      </a:r>
                      <a:r>
                        <a:rPr lang="en-US" sz="2400" dirty="0">
                          <a:effectLst/>
                        </a:rPr>
                        <a:t>  </a:t>
                      </a:r>
                    </a:p>
                    <a:p>
                      <a:pPr indent="151130" algn="just" hangingPunct="0">
                        <a:lnSpc>
                          <a:spcPts val="1200"/>
                        </a:lnSpc>
                      </a:pPr>
                      <a:endParaRPr lang="en-US" sz="2400" dirty="0">
                        <a:effectLst/>
                      </a:endParaRPr>
                    </a:p>
                    <a:p>
                      <a:pPr indent="151130" algn="just" hangingPunct="0">
                        <a:lnSpc>
                          <a:spcPts val="1200"/>
                        </a:lnSpc>
                      </a:pPr>
                      <a:r>
                        <a:rPr lang="en-US" sz="2400" dirty="0">
                          <a:effectLst/>
                        </a:rPr>
                        <a:t> </a:t>
                      </a:r>
                      <a:r>
                        <a:rPr lang="ru-RU" sz="2400" dirty="0">
                          <a:effectLst/>
                        </a:rPr>
                        <a:t>2 660 000</a:t>
                      </a:r>
                      <a:endParaRPr lang="ru-RU" sz="2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0" marR="0" marT="0" marB="0"/>
                </a:tc>
                <a:tc>
                  <a:txBody>
                    <a:bodyPr/>
                    <a:lstStyle/>
                    <a:p>
                      <a:pPr indent="151130" algn="just" hangingPunct="0">
                        <a:lnSpc>
                          <a:spcPts val="1200"/>
                        </a:lnSpc>
                      </a:pPr>
                      <a:endParaRPr lang="en-US" sz="2400" dirty="0">
                        <a:effectLst/>
                      </a:endParaRPr>
                    </a:p>
                    <a:p>
                      <a:pPr indent="151130" algn="just" hangingPunct="0">
                        <a:lnSpc>
                          <a:spcPts val="1200"/>
                        </a:lnSpc>
                      </a:pPr>
                      <a:endParaRPr lang="en-US" sz="2400" dirty="0">
                        <a:effectLst/>
                      </a:endParaRPr>
                    </a:p>
                    <a:p>
                      <a:pPr indent="151130" algn="just" hangingPunct="0">
                        <a:lnSpc>
                          <a:spcPts val="1200"/>
                        </a:lnSpc>
                      </a:pPr>
                      <a:r>
                        <a:rPr lang="en-US" sz="2400" dirty="0">
                          <a:effectLst/>
                        </a:rPr>
                        <a:t>   </a:t>
                      </a:r>
                      <a:r>
                        <a:rPr lang="ru-RU" sz="2400" dirty="0">
                          <a:effectLst/>
                        </a:rPr>
                        <a:t>2 474</a:t>
                      </a:r>
                      <a:endParaRPr lang="ru-RU" sz="2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0" marR="0" marT="0" marB="0"/>
                </a:tc>
                <a:tc>
                  <a:txBody>
                    <a:bodyPr/>
                    <a:lstStyle/>
                    <a:p>
                      <a:pPr indent="151130" algn="just" hangingPunct="0">
                        <a:lnSpc>
                          <a:spcPts val="1200"/>
                        </a:lnSpc>
                      </a:pPr>
                      <a:endParaRPr lang="en-US" sz="2400" dirty="0">
                        <a:effectLst/>
                      </a:endParaRPr>
                    </a:p>
                    <a:p>
                      <a:pPr indent="151130" algn="just" hangingPunct="0">
                        <a:lnSpc>
                          <a:spcPts val="1200"/>
                        </a:lnSpc>
                      </a:pPr>
                      <a:endParaRPr lang="en-US" sz="2400" dirty="0">
                        <a:effectLst/>
                      </a:endParaRPr>
                    </a:p>
                    <a:p>
                      <a:pPr indent="151130" algn="just" hangingPunct="0">
                        <a:lnSpc>
                          <a:spcPts val="1200"/>
                        </a:lnSpc>
                      </a:pPr>
                      <a:r>
                        <a:rPr lang="ru-RU" sz="2400" dirty="0">
                          <a:effectLst/>
                        </a:rPr>
                        <a:t>  </a:t>
                      </a:r>
                      <a:r>
                        <a:rPr lang="en-US" sz="2400" dirty="0">
                          <a:effectLst/>
                        </a:rPr>
                        <a:t>   </a:t>
                      </a:r>
                      <a:r>
                        <a:rPr lang="ru-RU" sz="2400" dirty="0">
                          <a:effectLst/>
                        </a:rPr>
                        <a:t>859</a:t>
                      </a:r>
                      <a:endParaRPr lang="ru-RU" sz="2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0" marR="0" marT="0" marB="0"/>
                </a:tc>
                <a:extLst>
                  <a:ext uri="{0D108BD9-81ED-4DB2-BD59-A6C34878D82A}">
                    <a16:rowId xmlns:a16="http://schemas.microsoft.com/office/drawing/2014/main" val="3874383445"/>
                  </a:ext>
                </a:extLst>
              </a:tr>
              <a:tr h="584023">
                <a:tc>
                  <a:txBody>
                    <a:bodyPr/>
                    <a:lstStyle/>
                    <a:p>
                      <a:pPr indent="151130" algn="just" hangingPunct="0">
                        <a:lnSpc>
                          <a:spcPts val="1200"/>
                        </a:lnSpc>
                      </a:pPr>
                      <a:endParaRPr lang="en-US" sz="2400" dirty="0">
                        <a:effectLst/>
                      </a:endParaRPr>
                    </a:p>
                    <a:p>
                      <a:pPr indent="151130" algn="just" hangingPunct="0">
                        <a:lnSpc>
                          <a:spcPts val="1200"/>
                        </a:lnSpc>
                      </a:pPr>
                      <a:endParaRPr lang="en-US" sz="2400" dirty="0">
                        <a:effectLst/>
                      </a:endParaRPr>
                    </a:p>
                    <a:p>
                      <a:pPr indent="151130" algn="just" hangingPunct="0">
                        <a:lnSpc>
                          <a:spcPts val="1200"/>
                        </a:lnSpc>
                      </a:pPr>
                      <a:r>
                        <a:rPr lang="ru-RU" sz="2400" dirty="0">
                          <a:effectLst/>
                        </a:rPr>
                        <a:t>Анализ данных</a:t>
                      </a:r>
                      <a:endParaRPr lang="ru-RU" sz="2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0" marR="0" marT="0" marB="0"/>
                </a:tc>
                <a:tc>
                  <a:txBody>
                    <a:bodyPr/>
                    <a:lstStyle/>
                    <a:p>
                      <a:pPr indent="151130" algn="just" hangingPunct="0">
                        <a:lnSpc>
                          <a:spcPts val="1200"/>
                        </a:lnSpc>
                      </a:pPr>
                      <a:r>
                        <a:rPr lang="en-US" sz="2400" dirty="0">
                          <a:effectLst/>
                        </a:rPr>
                        <a:t>  </a:t>
                      </a:r>
                    </a:p>
                    <a:p>
                      <a:pPr indent="151130" algn="just" hangingPunct="0">
                        <a:lnSpc>
                          <a:spcPts val="1200"/>
                        </a:lnSpc>
                      </a:pPr>
                      <a:endParaRPr lang="en-US" sz="2400" dirty="0">
                        <a:effectLst/>
                      </a:endParaRPr>
                    </a:p>
                    <a:p>
                      <a:pPr indent="151130" algn="just" hangingPunct="0">
                        <a:lnSpc>
                          <a:spcPts val="1200"/>
                        </a:lnSpc>
                      </a:pPr>
                      <a:r>
                        <a:rPr lang="ru-RU" sz="2400" dirty="0">
                          <a:effectLst/>
                        </a:rPr>
                        <a:t>70 100 000</a:t>
                      </a:r>
                      <a:endParaRPr lang="ru-RU" sz="2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0" marR="0" marT="0" marB="0"/>
                </a:tc>
                <a:tc>
                  <a:txBody>
                    <a:bodyPr/>
                    <a:lstStyle/>
                    <a:p>
                      <a:pPr indent="151130" algn="just" hangingPunct="0">
                        <a:lnSpc>
                          <a:spcPts val="1200"/>
                        </a:lnSpc>
                      </a:pPr>
                      <a:r>
                        <a:rPr lang="en-US" sz="2400" dirty="0">
                          <a:effectLst/>
                        </a:rPr>
                        <a:t>   </a:t>
                      </a:r>
                    </a:p>
                    <a:p>
                      <a:pPr indent="151130" algn="just" hangingPunct="0">
                        <a:lnSpc>
                          <a:spcPts val="1200"/>
                        </a:lnSpc>
                      </a:pPr>
                      <a:endParaRPr lang="en-US" sz="2400" dirty="0">
                        <a:effectLst/>
                      </a:endParaRPr>
                    </a:p>
                    <a:p>
                      <a:pPr indent="151130" algn="just" hangingPunct="0">
                        <a:lnSpc>
                          <a:spcPts val="1200"/>
                        </a:lnSpc>
                      </a:pPr>
                      <a:r>
                        <a:rPr lang="en-US" sz="2400" dirty="0">
                          <a:effectLst/>
                        </a:rPr>
                        <a:t>  </a:t>
                      </a:r>
                      <a:r>
                        <a:rPr lang="ru-RU" sz="2400" dirty="0">
                          <a:effectLst/>
                        </a:rPr>
                        <a:t>13 605</a:t>
                      </a:r>
                      <a:endParaRPr lang="ru-RU" sz="2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0" marR="0" marT="0" marB="0"/>
                </a:tc>
                <a:tc>
                  <a:txBody>
                    <a:bodyPr/>
                    <a:lstStyle/>
                    <a:p>
                      <a:pPr indent="151130" algn="just" hangingPunct="0">
                        <a:lnSpc>
                          <a:spcPts val="1200"/>
                        </a:lnSpc>
                      </a:pPr>
                      <a:endParaRPr lang="en-US" sz="2400" dirty="0">
                        <a:effectLst/>
                      </a:endParaRPr>
                    </a:p>
                    <a:p>
                      <a:pPr indent="151130" algn="just" hangingPunct="0">
                        <a:lnSpc>
                          <a:spcPts val="1200"/>
                        </a:lnSpc>
                      </a:pPr>
                      <a:endParaRPr lang="en-US" sz="2400" dirty="0">
                        <a:effectLst/>
                      </a:endParaRPr>
                    </a:p>
                    <a:p>
                      <a:pPr indent="151130" algn="just" hangingPunct="0">
                        <a:lnSpc>
                          <a:spcPts val="1200"/>
                        </a:lnSpc>
                      </a:pPr>
                      <a:r>
                        <a:rPr lang="en-US" sz="2400" dirty="0">
                          <a:effectLst/>
                        </a:rPr>
                        <a:t>  </a:t>
                      </a:r>
                      <a:r>
                        <a:rPr lang="ru-RU" sz="2400" dirty="0">
                          <a:effectLst/>
                        </a:rPr>
                        <a:t>1 190</a:t>
                      </a:r>
                      <a:endParaRPr lang="ru-RU" sz="2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0" marR="0" marT="0" marB="0"/>
                </a:tc>
                <a:extLst>
                  <a:ext uri="{0D108BD9-81ED-4DB2-BD59-A6C34878D82A}">
                    <a16:rowId xmlns:a16="http://schemas.microsoft.com/office/drawing/2014/main" val="2171495295"/>
                  </a:ext>
                </a:extLst>
              </a:tr>
            </a:tbl>
          </a:graphicData>
        </a:graphic>
      </p:graphicFrame>
      <p:graphicFrame>
        <p:nvGraphicFramePr>
          <p:cNvPr id="7" name="Таблица 6">
            <a:extLst>
              <a:ext uri="{FF2B5EF4-FFF2-40B4-BE49-F238E27FC236}">
                <a16:creationId xmlns:a16="http://schemas.microsoft.com/office/drawing/2014/main" id="{435CCC6D-FF42-7B84-01C4-2ED2EA196E91}"/>
              </a:ext>
            </a:extLst>
          </p:cNvPr>
          <p:cNvGraphicFramePr>
            <a:graphicFrameLocks noGrp="1"/>
          </p:cNvGraphicFramePr>
          <p:nvPr/>
        </p:nvGraphicFramePr>
        <p:xfrm>
          <a:off x="1187624" y="3233317"/>
          <a:ext cx="7883224" cy="2354061"/>
        </p:xfrm>
        <a:graphic>
          <a:graphicData uri="http://schemas.openxmlformats.org/drawingml/2006/table">
            <a:tbl>
              <a:tblPr firstRow="1" firstCol="1" bandRow="1">
                <a:tableStyleId>{5C22544A-7EE6-4342-B048-85BDC9FD1C3A}</a:tableStyleId>
              </a:tblPr>
              <a:tblGrid>
                <a:gridCol w="2186861">
                  <a:extLst>
                    <a:ext uri="{9D8B030D-6E8A-4147-A177-3AD203B41FA5}">
                      <a16:colId xmlns:a16="http://schemas.microsoft.com/office/drawing/2014/main" val="3558575908"/>
                    </a:ext>
                  </a:extLst>
                </a:gridCol>
                <a:gridCol w="2095963">
                  <a:extLst>
                    <a:ext uri="{9D8B030D-6E8A-4147-A177-3AD203B41FA5}">
                      <a16:colId xmlns:a16="http://schemas.microsoft.com/office/drawing/2014/main" val="2390522805"/>
                    </a:ext>
                  </a:extLst>
                </a:gridCol>
                <a:gridCol w="1728192">
                  <a:extLst>
                    <a:ext uri="{9D8B030D-6E8A-4147-A177-3AD203B41FA5}">
                      <a16:colId xmlns:a16="http://schemas.microsoft.com/office/drawing/2014/main" val="3737147159"/>
                    </a:ext>
                  </a:extLst>
                </a:gridCol>
                <a:gridCol w="1872208">
                  <a:extLst>
                    <a:ext uri="{9D8B030D-6E8A-4147-A177-3AD203B41FA5}">
                      <a16:colId xmlns:a16="http://schemas.microsoft.com/office/drawing/2014/main" val="1891243370"/>
                    </a:ext>
                  </a:extLst>
                </a:gridCol>
              </a:tblGrid>
              <a:tr h="1134738">
                <a:tc>
                  <a:txBody>
                    <a:bodyPr/>
                    <a:lstStyle/>
                    <a:p>
                      <a:pPr indent="151130" algn="just" hangingPunct="0">
                        <a:lnSpc>
                          <a:spcPts val="1200"/>
                        </a:lnSpc>
                      </a:pPr>
                      <a:endParaRPr lang="en-US" sz="2400" dirty="0">
                        <a:effectLst/>
                        <a:latin typeface="Corbel" panose="020B0503020204020204" pitchFamily="34" charset="0"/>
                        <a:cs typeface="Arial" panose="020B0604020202020204" pitchFamily="34" charset="0"/>
                      </a:endParaRPr>
                    </a:p>
                    <a:p>
                      <a:pPr indent="151130" algn="just" hangingPunct="0">
                        <a:lnSpc>
                          <a:spcPts val="1200"/>
                        </a:lnSpc>
                      </a:pPr>
                      <a:endParaRPr lang="en-US" sz="2400" dirty="0">
                        <a:effectLst/>
                        <a:latin typeface="Corbel" panose="020B0503020204020204" pitchFamily="34" charset="0"/>
                        <a:cs typeface="Arial" panose="020B0604020202020204" pitchFamily="34" charset="0"/>
                      </a:endParaRPr>
                    </a:p>
                    <a:p>
                      <a:pPr indent="151130" algn="just" hangingPunct="0">
                        <a:lnSpc>
                          <a:spcPts val="1200"/>
                        </a:lnSpc>
                      </a:pPr>
                      <a:r>
                        <a:rPr lang="en-US" sz="2400" dirty="0">
                          <a:effectLst/>
                          <a:latin typeface="Corbel" panose="020B0503020204020204" pitchFamily="34" charset="0"/>
                          <a:cs typeface="Arial" panose="020B0604020202020204" pitchFamily="34" charset="0"/>
                        </a:rPr>
                        <a:t>Query</a:t>
                      </a:r>
                      <a:endParaRPr lang="ru-RU" sz="2400" dirty="0">
                        <a:effectLst/>
                        <a:latin typeface="Corbel" panose="020B0503020204020204" pitchFamily="34" charset="0"/>
                        <a:ea typeface="MS Mincho" panose="02020609040205080304" pitchFamily="49" charset="-128"/>
                        <a:cs typeface="Arial" panose="020B0604020202020204" pitchFamily="34" charset="0"/>
                      </a:endParaRPr>
                    </a:p>
                  </a:txBody>
                  <a:tcPr marL="68580" marR="68580" marT="0" marB="0"/>
                </a:tc>
                <a:tc>
                  <a:txBody>
                    <a:bodyPr/>
                    <a:lstStyle/>
                    <a:p>
                      <a:pPr indent="151130" algn="just" hangingPunct="0">
                        <a:lnSpc>
                          <a:spcPts val="1200"/>
                        </a:lnSpc>
                      </a:pPr>
                      <a:endParaRPr lang="en-US" sz="2400" dirty="0">
                        <a:effectLst/>
                        <a:latin typeface="Corbel" panose="020B0503020204020204" pitchFamily="34" charset="0"/>
                        <a:cs typeface="Arial" panose="020B0604020202020204" pitchFamily="34" charset="0"/>
                      </a:endParaRPr>
                    </a:p>
                    <a:p>
                      <a:pPr indent="151130" algn="just" hangingPunct="0">
                        <a:lnSpc>
                          <a:spcPts val="1200"/>
                        </a:lnSpc>
                      </a:pPr>
                      <a:endParaRPr lang="en-US" sz="2400" dirty="0">
                        <a:effectLst/>
                        <a:latin typeface="Corbel" panose="020B0503020204020204" pitchFamily="34" charset="0"/>
                        <a:cs typeface="Arial" panose="020B0604020202020204" pitchFamily="34" charset="0"/>
                      </a:endParaRPr>
                    </a:p>
                    <a:p>
                      <a:pPr indent="151130" algn="just" hangingPunct="0">
                        <a:lnSpc>
                          <a:spcPts val="1200"/>
                        </a:lnSpc>
                      </a:pPr>
                      <a:r>
                        <a:rPr lang="en-US" sz="2400" dirty="0">
                          <a:effectLst/>
                          <a:latin typeface="Corbel" panose="020B0503020204020204" pitchFamily="34" charset="0"/>
                          <a:cs typeface="Arial" panose="020B0604020202020204" pitchFamily="34" charset="0"/>
                        </a:rPr>
                        <a:t>Google, </a:t>
                      </a:r>
                    </a:p>
                    <a:p>
                      <a:pPr indent="151130" algn="just" hangingPunct="0">
                        <a:lnSpc>
                          <a:spcPts val="1200"/>
                        </a:lnSpc>
                      </a:pPr>
                      <a:endParaRPr lang="en-US" sz="2400" dirty="0">
                        <a:effectLst/>
                        <a:latin typeface="Corbel" panose="020B0503020204020204" pitchFamily="34" charset="0"/>
                        <a:cs typeface="Arial" panose="020B0604020202020204" pitchFamily="34" charset="0"/>
                      </a:endParaRPr>
                    </a:p>
                    <a:p>
                      <a:pPr indent="151130" algn="just" hangingPunct="0">
                        <a:lnSpc>
                          <a:spcPts val="1200"/>
                        </a:lnSpc>
                      </a:pPr>
                      <a:r>
                        <a:rPr lang="en-US" sz="2400" dirty="0">
                          <a:effectLst/>
                          <a:latin typeface="Corbel" panose="020B0503020204020204" pitchFamily="34" charset="0"/>
                          <a:cs typeface="Arial" panose="020B0604020202020204" pitchFamily="34" charset="0"/>
                        </a:rPr>
                        <a:t>pages</a:t>
                      </a:r>
                      <a:endParaRPr lang="ru-RU" sz="2400" dirty="0">
                        <a:effectLst/>
                        <a:latin typeface="Corbel" panose="020B0503020204020204" pitchFamily="34" charset="0"/>
                        <a:ea typeface="MS Mincho" panose="02020609040205080304" pitchFamily="49" charset="-128"/>
                        <a:cs typeface="Arial" panose="020B0604020202020204" pitchFamily="34" charset="0"/>
                      </a:endParaRPr>
                    </a:p>
                  </a:txBody>
                  <a:tcPr marL="68580" marR="68580" marT="0" marB="0"/>
                </a:tc>
                <a:tc>
                  <a:txBody>
                    <a:bodyPr/>
                    <a:lstStyle/>
                    <a:p>
                      <a:pPr indent="151130" algn="just" hangingPunct="0">
                        <a:lnSpc>
                          <a:spcPts val="1200"/>
                        </a:lnSpc>
                      </a:pPr>
                      <a:endParaRPr lang="en-US" sz="2400" dirty="0">
                        <a:effectLst/>
                        <a:latin typeface="Corbel" panose="020B0503020204020204" pitchFamily="34" charset="0"/>
                        <a:cs typeface="Arial" panose="020B0604020202020204" pitchFamily="34" charset="0"/>
                      </a:endParaRPr>
                    </a:p>
                    <a:p>
                      <a:pPr indent="151130" algn="just" hangingPunct="0">
                        <a:lnSpc>
                          <a:spcPts val="1200"/>
                        </a:lnSpc>
                      </a:pPr>
                      <a:endParaRPr lang="en-US" sz="2400" dirty="0">
                        <a:effectLst/>
                        <a:latin typeface="Corbel" panose="020B0503020204020204" pitchFamily="34" charset="0"/>
                        <a:cs typeface="Arial" panose="020B0604020202020204" pitchFamily="34" charset="0"/>
                      </a:endParaRPr>
                    </a:p>
                    <a:p>
                      <a:pPr indent="151130" algn="just" hangingPunct="0">
                        <a:lnSpc>
                          <a:spcPts val="1200"/>
                        </a:lnSpc>
                      </a:pPr>
                      <a:r>
                        <a:rPr lang="en-US" sz="2400" dirty="0">
                          <a:effectLst/>
                          <a:latin typeface="Corbel" panose="020B0503020204020204" pitchFamily="34" charset="0"/>
                          <a:cs typeface="Arial" panose="020B0604020202020204" pitchFamily="34" charset="0"/>
                        </a:rPr>
                        <a:t>LinkedIn</a:t>
                      </a:r>
                      <a:r>
                        <a:rPr lang="ru-RU" sz="2400" dirty="0">
                          <a:effectLst/>
                          <a:latin typeface="Corbel" panose="020B0503020204020204" pitchFamily="34" charset="0"/>
                          <a:cs typeface="Arial" panose="020B0604020202020204" pitchFamily="34" charset="0"/>
                        </a:rPr>
                        <a:t>, </a:t>
                      </a:r>
                      <a:endParaRPr lang="en-US" sz="2400" dirty="0">
                        <a:effectLst/>
                        <a:latin typeface="Corbel" panose="020B0503020204020204" pitchFamily="34" charset="0"/>
                        <a:cs typeface="Arial" panose="020B0604020202020204" pitchFamily="34" charset="0"/>
                      </a:endParaRPr>
                    </a:p>
                    <a:p>
                      <a:pPr indent="151130" algn="just" hangingPunct="0">
                        <a:lnSpc>
                          <a:spcPts val="1200"/>
                        </a:lnSpc>
                      </a:pPr>
                      <a:endParaRPr lang="en-US" sz="2400" dirty="0">
                        <a:effectLst/>
                        <a:latin typeface="Corbel" panose="020B0503020204020204" pitchFamily="34" charset="0"/>
                        <a:cs typeface="Arial" panose="020B0604020202020204" pitchFamily="34" charset="0"/>
                      </a:endParaRPr>
                    </a:p>
                    <a:p>
                      <a:pPr indent="151130" algn="just" hangingPunct="0">
                        <a:lnSpc>
                          <a:spcPts val="1200"/>
                        </a:lnSpc>
                      </a:pPr>
                      <a:r>
                        <a:rPr lang="en-US" sz="2400" dirty="0">
                          <a:effectLst/>
                          <a:latin typeface="Corbel" panose="020B0503020204020204" pitchFamily="34" charset="0"/>
                          <a:cs typeface="Arial" panose="020B0604020202020204" pitchFamily="34" charset="0"/>
                        </a:rPr>
                        <a:t>jobs</a:t>
                      </a:r>
                      <a:endParaRPr lang="ru-RU" sz="2400" dirty="0">
                        <a:effectLst/>
                        <a:latin typeface="Corbel" panose="020B0503020204020204" pitchFamily="34" charset="0"/>
                        <a:ea typeface="MS Mincho" panose="02020609040205080304" pitchFamily="49" charset="-128"/>
                        <a:cs typeface="Arial" panose="020B0604020202020204" pitchFamily="34" charset="0"/>
                      </a:endParaRPr>
                    </a:p>
                  </a:txBody>
                  <a:tcPr marL="68580" marR="68580" marT="0" marB="0"/>
                </a:tc>
                <a:tc>
                  <a:txBody>
                    <a:bodyPr/>
                    <a:lstStyle/>
                    <a:p>
                      <a:pPr indent="151130" algn="just" hangingPunct="0">
                        <a:lnSpc>
                          <a:spcPts val="1200"/>
                        </a:lnSpc>
                      </a:pPr>
                      <a:endParaRPr lang="en-US" sz="2400" dirty="0">
                        <a:effectLst/>
                        <a:latin typeface="Corbel" panose="020B0503020204020204" pitchFamily="34" charset="0"/>
                        <a:cs typeface="Arial" panose="020B0604020202020204" pitchFamily="34" charset="0"/>
                      </a:endParaRPr>
                    </a:p>
                    <a:p>
                      <a:pPr indent="151130" algn="just" hangingPunct="0">
                        <a:lnSpc>
                          <a:spcPts val="1200"/>
                        </a:lnSpc>
                      </a:pPr>
                      <a:endParaRPr lang="en-US" sz="2400" dirty="0">
                        <a:effectLst/>
                        <a:latin typeface="Corbel" panose="020B0503020204020204" pitchFamily="34" charset="0"/>
                        <a:cs typeface="Arial" panose="020B0604020202020204" pitchFamily="34" charset="0"/>
                      </a:endParaRPr>
                    </a:p>
                    <a:p>
                      <a:pPr indent="151130" algn="just" hangingPunct="0">
                        <a:lnSpc>
                          <a:spcPts val="1200"/>
                        </a:lnSpc>
                      </a:pPr>
                      <a:r>
                        <a:rPr lang="en-US" sz="2400" dirty="0">
                          <a:effectLst/>
                          <a:latin typeface="Corbel" panose="020B0503020204020204" pitchFamily="34" charset="0"/>
                          <a:cs typeface="Arial" panose="020B0604020202020204" pitchFamily="34" charset="0"/>
                        </a:rPr>
                        <a:t>Jooble.org, </a:t>
                      </a:r>
                    </a:p>
                    <a:p>
                      <a:pPr indent="151130" algn="just" hangingPunct="0">
                        <a:lnSpc>
                          <a:spcPts val="1200"/>
                        </a:lnSpc>
                      </a:pPr>
                      <a:endParaRPr lang="en-US" sz="2400" dirty="0">
                        <a:effectLst/>
                        <a:latin typeface="Corbel" panose="020B0503020204020204" pitchFamily="34" charset="0"/>
                        <a:cs typeface="Arial" panose="020B0604020202020204" pitchFamily="34" charset="0"/>
                      </a:endParaRPr>
                    </a:p>
                    <a:p>
                      <a:pPr indent="151130" algn="just" hangingPunct="0">
                        <a:lnSpc>
                          <a:spcPts val="1200"/>
                        </a:lnSpc>
                      </a:pPr>
                      <a:r>
                        <a:rPr lang="en-US" sz="2400" dirty="0">
                          <a:effectLst/>
                          <a:latin typeface="Corbel" panose="020B0503020204020204" pitchFamily="34" charset="0"/>
                          <a:cs typeface="Arial" panose="020B0604020202020204" pitchFamily="34" charset="0"/>
                        </a:rPr>
                        <a:t>jobs</a:t>
                      </a:r>
                      <a:endParaRPr lang="ru-RU" sz="2400" dirty="0">
                        <a:effectLst/>
                        <a:latin typeface="Corbel" panose="020B0503020204020204" pitchFamily="34" charset="0"/>
                        <a:ea typeface="MS Mincho" panose="02020609040205080304" pitchFamily="49" charset="-128"/>
                        <a:cs typeface="Arial" panose="020B0604020202020204" pitchFamily="34" charset="0"/>
                      </a:endParaRPr>
                    </a:p>
                  </a:txBody>
                  <a:tcPr marL="68580" marR="68580" marT="0" marB="0"/>
                </a:tc>
                <a:extLst>
                  <a:ext uri="{0D108BD9-81ED-4DB2-BD59-A6C34878D82A}">
                    <a16:rowId xmlns:a16="http://schemas.microsoft.com/office/drawing/2014/main" val="2834990118"/>
                  </a:ext>
                </a:extLst>
              </a:tr>
              <a:tr h="567368">
                <a:tc>
                  <a:txBody>
                    <a:bodyPr/>
                    <a:lstStyle/>
                    <a:p>
                      <a:pPr indent="151130" algn="just" hangingPunct="0">
                        <a:lnSpc>
                          <a:spcPts val="1200"/>
                        </a:lnSpc>
                      </a:pPr>
                      <a:endParaRPr lang="en-US" sz="2400" dirty="0">
                        <a:effectLst/>
                        <a:latin typeface="Corbel" panose="020B0503020204020204" pitchFamily="34" charset="0"/>
                        <a:cs typeface="Arial" panose="020B0604020202020204" pitchFamily="34" charset="0"/>
                      </a:endParaRPr>
                    </a:p>
                    <a:p>
                      <a:pPr indent="151130" algn="just" hangingPunct="0">
                        <a:lnSpc>
                          <a:spcPts val="1200"/>
                        </a:lnSpc>
                      </a:pPr>
                      <a:r>
                        <a:rPr lang="en-US" sz="2400" dirty="0">
                          <a:effectLst/>
                          <a:latin typeface="Corbel" panose="020B0503020204020204" pitchFamily="34" charset="0"/>
                          <a:cs typeface="Arial" panose="020B0604020202020204" pitchFamily="34" charset="0"/>
                        </a:rPr>
                        <a:t>Machine </a:t>
                      </a:r>
                    </a:p>
                    <a:p>
                      <a:pPr indent="151130" algn="just" hangingPunct="0">
                        <a:lnSpc>
                          <a:spcPts val="1200"/>
                        </a:lnSpc>
                      </a:pPr>
                      <a:endParaRPr lang="en-US" sz="2400" dirty="0">
                        <a:effectLst/>
                        <a:latin typeface="Corbel" panose="020B0503020204020204" pitchFamily="34" charset="0"/>
                        <a:cs typeface="Arial" panose="020B0604020202020204" pitchFamily="34" charset="0"/>
                      </a:endParaRPr>
                    </a:p>
                    <a:p>
                      <a:pPr indent="151130" algn="just" hangingPunct="0">
                        <a:lnSpc>
                          <a:spcPts val="1200"/>
                        </a:lnSpc>
                      </a:pPr>
                      <a:r>
                        <a:rPr lang="en-US" sz="2400" dirty="0">
                          <a:effectLst/>
                          <a:latin typeface="Corbel" panose="020B0503020204020204" pitchFamily="34" charset="0"/>
                          <a:cs typeface="Arial" panose="020B0604020202020204" pitchFamily="34" charset="0"/>
                        </a:rPr>
                        <a:t>learning</a:t>
                      </a:r>
                      <a:endParaRPr lang="ru-RU" sz="2400" dirty="0">
                        <a:effectLst/>
                        <a:latin typeface="Corbel" panose="020B0503020204020204" pitchFamily="34" charset="0"/>
                        <a:ea typeface="MS Mincho" panose="02020609040205080304" pitchFamily="49" charset="-128"/>
                        <a:cs typeface="Arial" panose="020B0604020202020204" pitchFamily="34" charset="0"/>
                      </a:endParaRPr>
                    </a:p>
                  </a:txBody>
                  <a:tcPr marL="68580" marR="68580" marT="0" marB="0"/>
                </a:tc>
                <a:tc>
                  <a:txBody>
                    <a:bodyPr/>
                    <a:lstStyle/>
                    <a:p>
                      <a:pPr indent="151130" algn="just" hangingPunct="0">
                        <a:lnSpc>
                          <a:spcPts val="1200"/>
                        </a:lnSpc>
                      </a:pPr>
                      <a:endParaRPr lang="en-US" sz="2400" dirty="0">
                        <a:effectLst/>
                        <a:latin typeface="Corbel" panose="020B0503020204020204" pitchFamily="34" charset="0"/>
                        <a:cs typeface="Arial" panose="020B0604020202020204" pitchFamily="34" charset="0"/>
                      </a:endParaRPr>
                    </a:p>
                    <a:p>
                      <a:pPr indent="151130" algn="just" hangingPunct="0">
                        <a:lnSpc>
                          <a:spcPts val="1200"/>
                        </a:lnSpc>
                      </a:pPr>
                      <a:r>
                        <a:rPr lang="en-US" sz="2400" dirty="0">
                          <a:effectLst/>
                          <a:latin typeface="Corbel" panose="020B0503020204020204" pitchFamily="34" charset="0"/>
                          <a:cs typeface="Arial" panose="020B0604020202020204" pitchFamily="34" charset="0"/>
                        </a:rPr>
                        <a:t>970 000 000</a:t>
                      </a:r>
                      <a:endParaRPr lang="ru-RU" sz="2400" dirty="0">
                        <a:effectLst/>
                        <a:latin typeface="Corbel" panose="020B0503020204020204" pitchFamily="34" charset="0"/>
                        <a:ea typeface="MS Mincho" panose="02020609040205080304" pitchFamily="49" charset="-128"/>
                        <a:cs typeface="Arial" panose="020B0604020202020204" pitchFamily="34" charset="0"/>
                      </a:endParaRPr>
                    </a:p>
                  </a:txBody>
                  <a:tcPr marL="68580" marR="68580" marT="0" marB="0"/>
                </a:tc>
                <a:tc>
                  <a:txBody>
                    <a:bodyPr/>
                    <a:lstStyle/>
                    <a:p>
                      <a:pPr indent="151130" algn="just" hangingPunct="0">
                        <a:lnSpc>
                          <a:spcPts val="1200"/>
                        </a:lnSpc>
                      </a:pPr>
                      <a:r>
                        <a:rPr lang="ru-RU" sz="2400" dirty="0">
                          <a:effectLst/>
                          <a:latin typeface="Corbel" panose="020B0503020204020204" pitchFamily="34" charset="0"/>
                          <a:cs typeface="Arial" panose="020B0604020202020204" pitchFamily="34" charset="0"/>
                        </a:rPr>
                        <a:t> </a:t>
                      </a:r>
                      <a:endParaRPr lang="en-US" sz="2400" dirty="0">
                        <a:effectLst/>
                        <a:latin typeface="Corbel" panose="020B0503020204020204" pitchFamily="34" charset="0"/>
                        <a:cs typeface="Arial" panose="020B0604020202020204" pitchFamily="34" charset="0"/>
                      </a:endParaRPr>
                    </a:p>
                    <a:p>
                      <a:pPr indent="151130" algn="just" hangingPunct="0">
                        <a:lnSpc>
                          <a:spcPts val="1200"/>
                        </a:lnSpc>
                      </a:pPr>
                      <a:r>
                        <a:rPr lang="ru-RU" sz="2400" dirty="0">
                          <a:effectLst/>
                          <a:latin typeface="Corbel" panose="020B0503020204020204" pitchFamily="34" charset="0"/>
                          <a:cs typeface="Arial" panose="020B0604020202020204" pitchFamily="34" charset="0"/>
                        </a:rPr>
                        <a:t> </a:t>
                      </a:r>
                      <a:r>
                        <a:rPr lang="en-US" sz="2400" dirty="0">
                          <a:effectLst/>
                          <a:latin typeface="Corbel" panose="020B0503020204020204" pitchFamily="34" charset="0"/>
                          <a:cs typeface="Arial" panose="020B0604020202020204" pitchFamily="34" charset="0"/>
                        </a:rPr>
                        <a:t>58 842</a:t>
                      </a:r>
                      <a:endParaRPr lang="ru-RU" sz="2400" dirty="0">
                        <a:effectLst/>
                        <a:latin typeface="Corbel" panose="020B0503020204020204" pitchFamily="34" charset="0"/>
                        <a:ea typeface="MS Mincho" panose="02020609040205080304" pitchFamily="49" charset="-128"/>
                        <a:cs typeface="Arial" panose="020B0604020202020204" pitchFamily="34" charset="0"/>
                      </a:endParaRPr>
                    </a:p>
                  </a:txBody>
                  <a:tcPr marL="68580" marR="68580" marT="0" marB="0"/>
                </a:tc>
                <a:tc>
                  <a:txBody>
                    <a:bodyPr/>
                    <a:lstStyle/>
                    <a:p>
                      <a:pPr indent="151130" algn="just" hangingPunct="0">
                        <a:lnSpc>
                          <a:spcPts val="1200"/>
                        </a:lnSpc>
                      </a:pPr>
                      <a:endParaRPr lang="en-US" sz="2400" dirty="0">
                        <a:effectLst/>
                        <a:latin typeface="Corbel" panose="020B0503020204020204" pitchFamily="34" charset="0"/>
                        <a:cs typeface="Arial" panose="020B0604020202020204" pitchFamily="34" charset="0"/>
                      </a:endParaRPr>
                    </a:p>
                    <a:p>
                      <a:pPr indent="151130" algn="just" hangingPunct="0">
                        <a:lnSpc>
                          <a:spcPts val="1200"/>
                        </a:lnSpc>
                      </a:pPr>
                      <a:r>
                        <a:rPr lang="ru-RU" sz="2400" dirty="0">
                          <a:effectLst/>
                          <a:latin typeface="Corbel" panose="020B0503020204020204" pitchFamily="34" charset="0"/>
                          <a:cs typeface="Arial" panose="020B0604020202020204" pitchFamily="34" charset="0"/>
                        </a:rPr>
                        <a:t>    6 313</a:t>
                      </a:r>
                      <a:endParaRPr lang="ru-RU" sz="2400" dirty="0">
                        <a:effectLst/>
                        <a:latin typeface="Corbel" panose="020B0503020204020204" pitchFamily="34" charset="0"/>
                        <a:ea typeface="MS Mincho" panose="02020609040205080304" pitchFamily="49" charset="-128"/>
                        <a:cs typeface="Arial" panose="020B0604020202020204" pitchFamily="34" charset="0"/>
                      </a:endParaRPr>
                    </a:p>
                  </a:txBody>
                  <a:tcPr marL="68580" marR="68580" marT="0" marB="0"/>
                </a:tc>
                <a:extLst>
                  <a:ext uri="{0D108BD9-81ED-4DB2-BD59-A6C34878D82A}">
                    <a16:rowId xmlns:a16="http://schemas.microsoft.com/office/drawing/2014/main" val="2907422734"/>
                  </a:ext>
                </a:extLst>
              </a:tr>
              <a:tr h="567368">
                <a:tc>
                  <a:txBody>
                    <a:bodyPr/>
                    <a:lstStyle/>
                    <a:p>
                      <a:pPr indent="151130" algn="just" hangingPunct="0">
                        <a:lnSpc>
                          <a:spcPts val="1200"/>
                        </a:lnSpc>
                      </a:pPr>
                      <a:endParaRPr lang="en-US" sz="2400" dirty="0">
                        <a:effectLst/>
                        <a:latin typeface="Corbel" panose="020B0503020204020204" pitchFamily="34" charset="0"/>
                        <a:cs typeface="Arial" panose="020B0604020202020204" pitchFamily="34" charset="0"/>
                      </a:endParaRPr>
                    </a:p>
                    <a:p>
                      <a:pPr indent="151130" algn="just" hangingPunct="0">
                        <a:lnSpc>
                          <a:spcPts val="1200"/>
                        </a:lnSpc>
                      </a:pPr>
                      <a:endParaRPr lang="en-US" sz="2400" dirty="0">
                        <a:effectLst/>
                        <a:latin typeface="Corbel" panose="020B0503020204020204" pitchFamily="34" charset="0"/>
                        <a:cs typeface="Arial" panose="020B0604020202020204" pitchFamily="34" charset="0"/>
                      </a:endParaRPr>
                    </a:p>
                    <a:p>
                      <a:pPr indent="151130" algn="just" hangingPunct="0">
                        <a:lnSpc>
                          <a:spcPts val="1200"/>
                        </a:lnSpc>
                      </a:pPr>
                      <a:r>
                        <a:rPr lang="en-US" sz="2400" dirty="0">
                          <a:effectLst/>
                          <a:latin typeface="Corbel" panose="020B0503020204020204" pitchFamily="34" charset="0"/>
                          <a:cs typeface="Arial" panose="020B0604020202020204" pitchFamily="34" charset="0"/>
                        </a:rPr>
                        <a:t>Data analysis</a:t>
                      </a:r>
                      <a:endParaRPr lang="ru-RU" sz="2400" dirty="0">
                        <a:effectLst/>
                        <a:latin typeface="Corbel" panose="020B0503020204020204" pitchFamily="34" charset="0"/>
                        <a:ea typeface="MS Mincho" panose="02020609040205080304" pitchFamily="49" charset="-128"/>
                        <a:cs typeface="Arial" panose="020B0604020202020204" pitchFamily="34" charset="0"/>
                      </a:endParaRPr>
                    </a:p>
                  </a:txBody>
                  <a:tcPr marL="68580" marR="68580" marT="0" marB="0"/>
                </a:tc>
                <a:tc>
                  <a:txBody>
                    <a:bodyPr/>
                    <a:lstStyle/>
                    <a:p>
                      <a:pPr indent="151130" algn="just" hangingPunct="0">
                        <a:lnSpc>
                          <a:spcPts val="1200"/>
                        </a:lnSpc>
                      </a:pPr>
                      <a:endParaRPr lang="en-US" sz="2400" dirty="0">
                        <a:effectLst/>
                        <a:latin typeface="Corbel" panose="020B0503020204020204" pitchFamily="34" charset="0"/>
                        <a:cs typeface="Arial" panose="020B0604020202020204" pitchFamily="34" charset="0"/>
                      </a:endParaRPr>
                    </a:p>
                    <a:p>
                      <a:pPr indent="151130" algn="just" hangingPunct="0">
                        <a:lnSpc>
                          <a:spcPts val="1200"/>
                        </a:lnSpc>
                      </a:pPr>
                      <a:r>
                        <a:rPr lang="en-US" sz="2400" dirty="0">
                          <a:effectLst/>
                          <a:latin typeface="Corbel" panose="020B0503020204020204" pitchFamily="34" charset="0"/>
                          <a:cs typeface="Arial" panose="020B0604020202020204" pitchFamily="34" charset="0"/>
                        </a:rPr>
                        <a:t>3 120 000 000</a:t>
                      </a:r>
                      <a:endParaRPr lang="ru-RU" sz="2400" dirty="0">
                        <a:effectLst/>
                        <a:latin typeface="Corbel" panose="020B0503020204020204" pitchFamily="34" charset="0"/>
                        <a:ea typeface="MS Mincho" panose="02020609040205080304" pitchFamily="49" charset="-128"/>
                        <a:cs typeface="Arial" panose="020B0604020202020204" pitchFamily="34" charset="0"/>
                      </a:endParaRPr>
                    </a:p>
                  </a:txBody>
                  <a:tcPr marL="68580" marR="68580" marT="0" marB="0"/>
                </a:tc>
                <a:tc>
                  <a:txBody>
                    <a:bodyPr/>
                    <a:lstStyle/>
                    <a:p>
                      <a:pPr indent="151130" algn="just" hangingPunct="0">
                        <a:lnSpc>
                          <a:spcPts val="1200"/>
                        </a:lnSpc>
                      </a:pPr>
                      <a:endParaRPr lang="en-US" sz="2400" dirty="0">
                        <a:effectLst/>
                        <a:latin typeface="Corbel" panose="020B0503020204020204" pitchFamily="34" charset="0"/>
                        <a:cs typeface="Arial" panose="020B0604020202020204" pitchFamily="34" charset="0"/>
                      </a:endParaRPr>
                    </a:p>
                    <a:p>
                      <a:pPr indent="151130" algn="just" hangingPunct="0">
                        <a:lnSpc>
                          <a:spcPts val="1200"/>
                        </a:lnSpc>
                      </a:pPr>
                      <a:r>
                        <a:rPr lang="en-US" sz="2400" dirty="0">
                          <a:effectLst/>
                          <a:latin typeface="Corbel" panose="020B0503020204020204" pitchFamily="34" charset="0"/>
                          <a:cs typeface="Arial" panose="020B0604020202020204" pitchFamily="34" charset="0"/>
                        </a:rPr>
                        <a:t>674 932</a:t>
                      </a:r>
                      <a:endParaRPr lang="ru-RU" sz="2400" dirty="0">
                        <a:effectLst/>
                        <a:latin typeface="Corbel" panose="020B0503020204020204" pitchFamily="34" charset="0"/>
                        <a:ea typeface="MS Mincho" panose="02020609040205080304" pitchFamily="49" charset="-128"/>
                        <a:cs typeface="Arial" panose="020B0604020202020204" pitchFamily="34" charset="0"/>
                      </a:endParaRPr>
                    </a:p>
                  </a:txBody>
                  <a:tcPr marL="68580" marR="68580" marT="0" marB="0"/>
                </a:tc>
                <a:tc>
                  <a:txBody>
                    <a:bodyPr/>
                    <a:lstStyle/>
                    <a:p>
                      <a:pPr indent="151130" algn="just" hangingPunct="0">
                        <a:lnSpc>
                          <a:spcPts val="1200"/>
                        </a:lnSpc>
                      </a:pPr>
                      <a:r>
                        <a:rPr lang="ru-RU" sz="2400" dirty="0">
                          <a:effectLst/>
                          <a:latin typeface="Corbel" panose="020B0503020204020204" pitchFamily="34" charset="0"/>
                          <a:cs typeface="Arial" panose="020B0604020202020204" pitchFamily="34" charset="0"/>
                        </a:rPr>
                        <a:t>        </a:t>
                      </a:r>
                      <a:endParaRPr lang="en-US" sz="2400" dirty="0">
                        <a:effectLst/>
                        <a:latin typeface="Corbel" panose="020B0503020204020204" pitchFamily="34" charset="0"/>
                        <a:cs typeface="Arial" panose="020B0604020202020204" pitchFamily="34" charset="0"/>
                      </a:endParaRPr>
                    </a:p>
                    <a:p>
                      <a:pPr indent="151130" algn="just" hangingPunct="0">
                        <a:lnSpc>
                          <a:spcPts val="1200"/>
                        </a:lnSpc>
                      </a:pPr>
                      <a:r>
                        <a:rPr lang="ru-RU" sz="2400" dirty="0">
                          <a:effectLst/>
                          <a:latin typeface="Corbel" panose="020B0503020204020204" pitchFamily="34" charset="0"/>
                          <a:cs typeface="Arial" panose="020B0604020202020204" pitchFamily="34" charset="0"/>
                        </a:rPr>
                        <a:t>297 472</a:t>
                      </a:r>
                      <a:endParaRPr lang="ru-RU" sz="2400" dirty="0">
                        <a:effectLst/>
                        <a:latin typeface="Corbel" panose="020B0503020204020204" pitchFamily="34" charset="0"/>
                        <a:ea typeface="MS Mincho" panose="02020609040205080304" pitchFamily="49" charset="-128"/>
                        <a:cs typeface="Arial" panose="020B0604020202020204" pitchFamily="34" charset="0"/>
                      </a:endParaRPr>
                    </a:p>
                  </a:txBody>
                  <a:tcPr marL="68580" marR="68580" marT="0" marB="0"/>
                </a:tc>
                <a:extLst>
                  <a:ext uri="{0D108BD9-81ED-4DB2-BD59-A6C34878D82A}">
                    <a16:rowId xmlns:a16="http://schemas.microsoft.com/office/drawing/2014/main" val="1125456225"/>
                  </a:ext>
                </a:extLst>
              </a:tr>
            </a:tbl>
          </a:graphicData>
        </a:graphic>
      </p:graphicFrame>
    </p:spTree>
    <p:extLst>
      <p:ext uri="{BB962C8B-B14F-4D97-AF65-F5344CB8AC3E}">
        <p14:creationId xmlns:p14="http://schemas.microsoft.com/office/powerpoint/2010/main" val="4121376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олнцестояние">
  <a:themeElements>
    <a:clrScheme name="Солнцестояние">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Солнцестояние">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олнцестояние">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28410</TotalTime>
  <Words>5106</Words>
  <Application>Microsoft Office PowerPoint</Application>
  <PresentationFormat>Экран (4:3)</PresentationFormat>
  <Paragraphs>1534</Paragraphs>
  <Slides>67</Slides>
  <Notes>3</Notes>
  <HiddenSlides>0</HiddenSlides>
  <MMClips>0</MMClips>
  <ScaleCrop>false</ScaleCrop>
  <HeadingPairs>
    <vt:vector size="8" baseType="variant">
      <vt:variant>
        <vt:lpstr>Использованные шрифты</vt:lpstr>
      </vt:variant>
      <vt:variant>
        <vt:i4>15</vt:i4>
      </vt:variant>
      <vt:variant>
        <vt:lpstr>Тема</vt:lpstr>
      </vt:variant>
      <vt:variant>
        <vt:i4>1</vt:i4>
      </vt:variant>
      <vt:variant>
        <vt:lpstr>Внедренные серверы OLE</vt:lpstr>
      </vt:variant>
      <vt:variant>
        <vt:i4>1</vt:i4>
      </vt:variant>
      <vt:variant>
        <vt:lpstr>Заголовки слайдов</vt:lpstr>
      </vt:variant>
      <vt:variant>
        <vt:i4>67</vt:i4>
      </vt:variant>
    </vt:vector>
  </HeadingPairs>
  <TitlesOfParts>
    <vt:vector size="84" baseType="lpstr">
      <vt:lpstr>Arial</vt:lpstr>
      <vt:lpstr>Calibri</vt:lpstr>
      <vt:lpstr>Cambria</vt:lpstr>
      <vt:lpstr>Cambria Math</vt:lpstr>
      <vt:lpstr>Corbel</vt:lpstr>
      <vt:lpstr>Courier New</vt:lpstr>
      <vt:lpstr>Gill Sans MT</vt:lpstr>
      <vt:lpstr>Gill Sans MT (Основной текст)</vt:lpstr>
      <vt:lpstr>Symbol</vt:lpstr>
      <vt:lpstr>Tahoma</vt:lpstr>
      <vt:lpstr>Times</vt:lpstr>
      <vt:lpstr>Times New Roman</vt:lpstr>
      <vt:lpstr>Ubuntu</vt:lpstr>
      <vt:lpstr>Verdana</vt:lpstr>
      <vt:lpstr>Wingdings 2</vt:lpstr>
      <vt:lpstr>Солнцестояние</vt:lpstr>
      <vt:lpstr>Слайд</vt:lpstr>
      <vt:lpstr>Основные методы анализа данных                          (ОМАД)                             Бакалавриат 2024</vt:lpstr>
      <vt:lpstr>Textbook (Springer, 2011, 2019)</vt:lpstr>
      <vt:lpstr> Б.Г. Миркин  “Введение в анализ данных”, ЮРАЙТ, Москва, 2014 -2023, 174 с. </vt:lpstr>
      <vt:lpstr> Б.Г. Миркин  “Базовые методы анализа данных”, ЮРАЙТ, Москва, 2024, 298 с. </vt:lpstr>
      <vt:lpstr>Содержание этой лекции</vt:lpstr>
      <vt:lpstr>  Основные методы анализа данных                          Цель</vt:lpstr>
      <vt:lpstr>       Data Analysis  Machine Learning  Наука о данных пока только формируется                           </vt:lpstr>
      <vt:lpstr>Структура математического моделирования в Науке о данных</vt:lpstr>
      <vt:lpstr> Общественный взгляд на DA и ML, 2023</vt:lpstr>
      <vt:lpstr>Why not NN only?            1</vt:lpstr>
      <vt:lpstr>Why not NN only?           2</vt:lpstr>
      <vt:lpstr>What is DATA? Data &amp; Metadata</vt:lpstr>
      <vt:lpstr>Самая популярная таблица данных: Anderson–Fisher Iris Dataset (1930)</vt:lpstr>
      <vt:lpstr>            Three Iris taxa:         Setosa           Virginica         Versicolor</vt:lpstr>
      <vt:lpstr>Ирисы, таблица150x4, очень популярна</vt:lpstr>
      <vt:lpstr>Проблемы, которые можно изучать на Ирисах, 1</vt:lpstr>
      <vt:lpstr>Проблемы, которые можно изучать на Ирисах, 2</vt:lpstr>
      <vt:lpstr>Iris dataset structure: 2D visualized with MATLAB</vt:lpstr>
      <vt:lpstr>Table 1. A fragment of Titanic (ship sank 1912) dataset.  [At: S – Southampton England, C – Cherbourg France, Q – Queensland Ireland;   SS – Siblings/Spouses; PCh – Parents/Children; Cl. – Class ]    Is this a data table? No. Why?   </vt:lpstr>
      <vt:lpstr> What is wrong with this dataset? - Missing entry in “Age” column?  - String values? In “Sex”, “At”, “Name”? - “Name” containing commas, dots and spaces?  </vt:lpstr>
      <vt:lpstr>- Missing entry in “Age” column?  Nothing wrong with this. A typical situation. No typical solution, though. Because there is no general data model. I am going to give you some advise(s) later. </vt:lpstr>
      <vt:lpstr> - String values? In “Sex”, “At”, “Name”? Nothing wrong with this either. Categorical features frequently have  string values. Both “Sex” and “At” are nominal features to partition the entity set in non-overlapping parts corresponding to feature values each. Will be treated further on.  </vt:lpstr>
      <vt:lpstr> - “Name” containing commas, dots, and spaces? Nothing wrong with commas, dots, and spaces. Yet “Name” is not a nominal feature. Its values are individual and not related to other entities, in contrast to, say, “Sex” values, M and F. “Name” is metadata, not a feature.  </vt:lpstr>
      <vt:lpstr> - Remove “Name” - Add together Family = SS+PCh - Unify “Price” - Envelop “Sex” and “At” in dummy columns corresponding to categories  </vt:lpstr>
      <vt:lpstr>All 2D data tables are similar:  - 2D data array [data]   - Information of features (columns) and objects (rows) [metadata]</vt:lpstr>
      <vt:lpstr>Mathematical Model of Feature</vt:lpstr>
      <vt:lpstr>  Iris, features w1, w2, w3, w4</vt:lpstr>
      <vt:lpstr> What is feature w1? According to Data Analysis view, just the column w1’s contents, specimen sepal length:  </vt:lpstr>
      <vt:lpstr> What is the column w1’s contents as a mathematical object? :   </vt:lpstr>
      <vt:lpstr>  Two different views at the w1      feature as a mathematical object: :   </vt:lpstr>
      <vt:lpstr>  A) Feature as vector, 1: :   </vt:lpstr>
      <vt:lpstr>  A) Feature as vector, 2: :   </vt:lpstr>
      <vt:lpstr>  A) Feature as vector, 3: :  </vt:lpstr>
      <vt:lpstr>  B) Feature as random variable, 1: :  </vt:lpstr>
      <vt:lpstr>  B) Feature as random variable, 2: :  </vt:lpstr>
      <vt:lpstr>  B) Feature as random variable, 3: :  </vt:lpstr>
      <vt:lpstr>  B) Feature as random variable, 4: :  </vt:lpstr>
      <vt:lpstr>  B) Feature as random variable, 5: :  </vt:lpstr>
      <vt:lpstr>  B) Feature as random variable, 6: :  </vt:lpstr>
      <vt:lpstr> B) Popular density functions:                   Popular density functions:                                          f(x) = exp{-x2}</vt:lpstr>
      <vt:lpstr> B) Popular density functions: Gaussian N(0,1)                    f(x) = exp{-x2}</vt:lpstr>
      <vt:lpstr>  B) Popular density functions: general                       Gaussian N(,)    </vt:lpstr>
      <vt:lpstr> B) General Gaussian N(,)    </vt:lpstr>
      <vt:lpstr> B) General Gaussian N(,)    </vt:lpstr>
      <vt:lpstr> B) Popular density functions: power law                       </vt:lpstr>
      <vt:lpstr> B) Power law: Matthew effect                      </vt:lpstr>
      <vt:lpstr> B) Степенной закон: Эффект Матфея                      </vt:lpstr>
      <vt:lpstr> B) Popular density functions: uniform distribution over [a, b] interval                      </vt:lpstr>
      <vt:lpstr>                   Mechanisms:                  </vt:lpstr>
      <vt:lpstr>Примеры проектов по анализу данных</vt:lpstr>
      <vt:lpstr>(I) Planets:   Is any of them a planet indeed?</vt:lpstr>
      <vt:lpstr>(II) Болезни органов дыхания</vt:lpstr>
      <vt:lpstr>  </vt:lpstr>
      <vt:lpstr>Rostovtsev, Mirkin, Shanin (1981, unpublished):  Обследование заболеваний органов дыхания </vt:lpstr>
      <vt:lpstr> Rostovtsev, Mirkin, Shanin (1981 unpublished): Обследование заболеваний органов дыхания </vt:lpstr>
      <vt:lpstr> Rostovtsev, Mirkin, Shanin (1981):  Заболевания органов дыхания </vt:lpstr>
      <vt:lpstr>Выводы</vt:lpstr>
      <vt:lpstr>Программа  курса с высоты птичьего полета</vt:lpstr>
      <vt:lpstr>1. Выявление корреляций (Коррелирование)  CATEGORICAL          QUANTITATIVE</vt:lpstr>
      <vt:lpstr>2. Формирование новых признаков (суммаризация)</vt:lpstr>
      <vt:lpstr>Контроль знаний</vt:lpstr>
      <vt:lpstr>Что предстоит студенту:</vt:lpstr>
      <vt:lpstr>Домашний проект</vt:lpstr>
      <vt:lpstr>Домашний проект:  Примерное содержание и оценка</vt:lpstr>
      <vt:lpstr>Как найти данные, 1:</vt:lpstr>
      <vt:lpstr>Как найти данные, 2:</vt:lpstr>
      <vt:lpstr>Лекция 1: Основные понятия -знать</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Data Analysis</dc:title>
  <dc:creator>Борис</dc:creator>
  <cp:lastModifiedBy>Boris Mirkin</cp:lastModifiedBy>
  <cp:revision>324</cp:revision>
  <dcterms:created xsi:type="dcterms:W3CDTF">2014-09-02T06:53:28Z</dcterms:created>
  <dcterms:modified xsi:type="dcterms:W3CDTF">2024-09-03T08:14:12Z</dcterms:modified>
</cp:coreProperties>
</file>