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33"/>
  </p:notesMasterIdLst>
  <p:sldIdLst>
    <p:sldId id="256" r:id="rId3"/>
    <p:sldId id="458" r:id="rId4"/>
    <p:sldId id="459" r:id="rId5"/>
    <p:sldId id="324" r:id="rId6"/>
    <p:sldId id="462" r:id="rId7"/>
    <p:sldId id="460" r:id="rId8"/>
    <p:sldId id="461" r:id="rId9"/>
    <p:sldId id="326" r:id="rId10"/>
    <p:sldId id="456" r:id="rId11"/>
    <p:sldId id="325" r:id="rId12"/>
    <p:sldId id="327" r:id="rId13"/>
    <p:sldId id="328" r:id="rId14"/>
    <p:sldId id="329" r:id="rId15"/>
    <p:sldId id="457" r:id="rId16"/>
    <p:sldId id="331" r:id="rId17"/>
    <p:sldId id="330" r:id="rId18"/>
    <p:sldId id="332" r:id="rId19"/>
    <p:sldId id="333" r:id="rId20"/>
    <p:sldId id="334" r:id="rId21"/>
    <p:sldId id="335" r:id="rId22"/>
    <p:sldId id="336" r:id="rId23"/>
    <p:sldId id="337" r:id="rId24"/>
    <p:sldId id="339" r:id="rId25"/>
    <p:sldId id="464" r:id="rId26"/>
    <p:sldId id="465" r:id="rId27"/>
    <p:sldId id="466" r:id="rId28"/>
    <p:sldId id="467" r:id="rId29"/>
    <p:sldId id="468" r:id="rId30"/>
    <p:sldId id="463" r:id="rId31"/>
    <p:sldId id="474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>
      <p:cViewPr varScale="1">
        <p:scale>
          <a:sx n="88" d="100"/>
          <a:sy n="88" d="100"/>
        </p:scale>
        <p:origin x="111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0166A-CEF5-4C11-98F8-43180488A5AA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18E92-8C6D-460C-BFF3-D17F2DDCF4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14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561BD-DEE4-4272-8501-3A96FB5BF59D}" type="datetime1">
              <a:rPr lang="ru-RU" smtClean="0"/>
              <a:t>06.10.2024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0935-3338-4099-AB70-99A3A2B1106A}" type="datetime1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FA10A-1A10-494F-8C94-7E86562BBC9A}" type="datetime1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04B21-4623-410C-9279-79E14A5B463E}" type="datetime1">
              <a:rPr lang="ru-RU" smtClean="0"/>
              <a:t>06.10.2024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DC4B-3191-451F-8655-20918E1BA92C}" type="datetime1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9B92F-F75E-4665-9532-CC04B551CCBB}" type="datetime1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FE17D-3500-4B1C-8328-B6ADD99CF833}" type="datetime1">
              <a:rPr lang="ru-RU" smtClean="0"/>
              <a:t>06.10.2024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F0FEE-6C14-47F1-AB90-FDB079380047}" type="datetime1">
              <a:rPr lang="ru-RU" smtClean="0"/>
              <a:t>06.10.2024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64A60-8A08-461E-BDA1-FE2B6826BC05}" type="datetime1">
              <a:rPr lang="ru-RU" smtClean="0"/>
              <a:t>06.10.2024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E4676-C607-42CE-9587-18BB00CF3FCF}" type="datetime1">
              <a:rPr lang="ru-RU" smtClean="0"/>
              <a:t>06.10.2024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D7E71-2041-4674-B9A4-8006698E9C80}" type="datetime1">
              <a:rPr lang="ru-RU" smtClean="0"/>
              <a:t>06.10.2024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776D0-965C-431A-AB0B-CA4CE4208382}" type="datetime1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2B7F9-5BCD-47EB-A09A-ADAF15910092}" type="datetime1">
              <a:rPr lang="ru-RU" smtClean="0"/>
              <a:t>06.10.2024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DAE-FF2D-4729-9684-F2DF1EC48AD4}" type="datetime1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624A9-5410-4480-B1E0-0F532C4613B5}" type="datetime1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285DF-5E4F-4B28-B1A1-9F440B7F20C4}" type="datetime1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2AEED-4215-4603-BB31-B31B9F7FB88C}" type="datetime1">
              <a:rPr lang="ru-RU" smtClean="0"/>
              <a:t>06.10.2024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DD5CD-57BA-4D2F-B6F6-56094D5A4DE6}" type="datetime1">
              <a:rPr lang="ru-RU" smtClean="0"/>
              <a:t>06.10.2024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D650-494B-426D-BDAB-383227C9A985}" type="datetime1">
              <a:rPr lang="ru-RU" smtClean="0"/>
              <a:t>06.10.2024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68F69-CD70-482B-A201-345DB292EAD3}" type="datetime1">
              <a:rPr lang="ru-RU" smtClean="0"/>
              <a:t>06.10.2024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/>
              <a:t>Образец текста</a:t>
            </a:r>
          </a:p>
          <a:p>
            <a:pPr lvl="1" eaLnBrk="1" latinLnBrk="0" hangingPunct="1"/>
            <a:r>
              <a:rPr lang="ru-RU"/>
              <a:t>Второй уровень</a:t>
            </a:r>
          </a:p>
          <a:p>
            <a:pPr lvl="2" eaLnBrk="1" latinLnBrk="0" hangingPunct="1"/>
            <a:r>
              <a:rPr lang="ru-RU"/>
              <a:t>Третий уровень</a:t>
            </a:r>
          </a:p>
          <a:p>
            <a:pPr lvl="3" eaLnBrk="1" latinLnBrk="0" hangingPunct="1"/>
            <a:r>
              <a:rPr lang="ru-RU"/>
              <a:t>Четвертый уровень</a:t>
            </a:r>
          </a:p>
          <a:p>
            <a:pPr lvl="4" eaLnBrk="1" latinLnBrk="0" hangingPunct="1"/>
            <a:r>
              <a:rPr lang="ru-RU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8F7D-5E34-40C7-8A14-F91BF3F41DD9}" type="datetime1">
              <a:rPr lang="ru-RU" smtClean="0"/>
              <a:t>06.10.2024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7049F-E701-41B1-A597-3BEB29FAF583}" type="datetime1">
              <a:rPr lang="ru-RU" smtClean="0"/>
              <a:t>06.10.2024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D9BE0221-BE3A-47A6-BD93-91085CF88C03}" type="datetime1">
              <a:rPr lang="ru-RU" smtClean="0"/>
              <a:t>06.10.2024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ru-RU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/>
              <a:t>Образец текста</a:t>
            </a:r>
          </a:p>
          <a:p>
            <a:pPr lvl="1" eaLnBrk="1" latinLnBrk="0" hangingPunct="1"/>
            <a:r>
              <a:rPr kumimoji="0" lang="ru-RU"/>
              <a:t>Второй уровень</a:t>
            </a:r>
          </a:p>
          <a:p>
            <a:pPr lvl="2" eaLnBrk="1" latinLnBrk="0" hangingPunct="1"/>
            <a:r>
              <a:rPr kumimoji="0" lang="ru-RU"/>
              <a:t>Третий уровень</a:t>
            </a:r>
          </a:p>
          <a:p>
            <a:pPr lvl="3" eaLnBrk="1" latinLnBrk="0" hangingPunct="1"/>
            <a:r>
              <a:rPr kumimoji="0" lang="ru-RU"/>
              <a:t>Четвертый уровень</a:t>
            </a:r>
          </a:p>
          <a:p>
            <a:pPr lvl="4" eaLnBrk="1" latinLnBrk="0" hangingPunct="1"/>
            <a:r>
              <a:rPr kumimoji="0" lang="ru-RU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A2D094D-1937-468D-92D6-EB6CD5F52981}" type="datetime1">
              <a:rPr lang="ru-RU" smtClean="0"/>
              <a:t>06.10.2024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7984563-EE79-4A2E-A320-87AF0FBF518D}" type="slidenum">
              <a:rPr lang="ru-RU" smtClean="0"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752" y="260648"/>
            <a:ext cx="9036496" cy="936104"/>
          </a:xfrm>
        </p:spPr>
        <p:txBody>
          <a:bodyPr>
            <a:noAutofit/>
          </a:bodyPr>
          <a:lstStyle/>
          <a:p>
            <a:r>
              <a:rPr lang="en-US" sz="3200" b="1" dirty="0"/>
              <a:t>2024 </a:t>
            </a:r>
            <a:r>
              <a:rPr lang="ru-RU" sz="3200" b="1" dirty="0"/>
              <a:t>ОМАД</a:t>
            </a:r>
            <a:r>
              <a:rPr lang="en-US" sz="3200" b="1" dirty="0"/>
              <a:t> </a:t>
            </a:r>
            <a:r>
              <a:rPr lang="ru-RU" sz="3200" b="1" dirty="0"/>
              <a:t>Лекция 7</a:t>
            </a:r>
            <a:r>
              <a:rPr lang="en-US" sz="3200" dirty="0"/>
              <a:t>:  </a:t>
            </a:r>
            <a:br>
              <a:rPr lang="en-US" sz="3200" dirty="0"/>
            </a:br>
            <a:r>
              <a:rPr lang="ru-RU" sz="3200" dirty="0"/>
              <a:t>Метод К-средних: дополнительные главы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988840"/>
            <a:ext cx="8963344" cy="4957252"/>
          </a:xfrm>
        </p:spPr>
        <p:txBody>
          <a:bodyPr>
            <a:normAutofit/>
          </a:bodyPr>
          <a:lstStyle/>
          <a:p>
            <a:pPr marL="598932" indent="-571500">
              <a:buFont typeface="Arial" panose="020B0604020202020204" pitchFamily="34" charset="0"/>
              <a:buChar char="•"/>
            </a:pPr>
            <a:r>
              <a:rPr lang="ru-RU" sz="2800" dirty="0"/>
              <a:t>Метод К-средних как матричная факторизация</a:t>
            </a:r>
          </a:p>
          <a:p>
            <a:pPr marL="598932" indent="-571500">
              <a:buFont typeface="Arial" panose="020B0604020202020204" pitchFamily="34" charset="0"/>
              <a:buChar char="•"/>
            </a:pPr>
            <a:r>
              <a:rPr lang="ru-RU" sz="2800" dirty="0"/>
              <a:t>Разложение разброса данных по критерию К-средних</a:t>
            </a:r>
            <a:endParaRPr lang="en-US" sz="2800" dirty="0"/>
          </a:p>
          <a:p>
            <a:pPr marL="598932" indent="-571500">
              <a:buFont typeface="Arial" panose="020B0604020202020204" pitchFamily="34" charset="0"/>
              <a:buChar char="•"/>
            </a:pPr>
            <a:r>
              <a:rPr lang="ru-RU" sz="2800" dirty="0"/>
              <a:t>Метод К-средних: дополнительный критерий</a:t>
            </a:r>
            <a:r>
              <a:rPr lang="en-US" sz="2800" dirty="0"/>
              <a:t> </a:t>
            </a:r>
          </a:p>
          <a:p>
            <a:pPr marL="598932" indent="-571500">
              <a:buFont typeface="Arial" panose="020B0604020202020204" pitchFamily="34" charset="0"/>
              <a:buChar char="•"/>
            </a:pPr>
            <a:r>
              <a:rPr lang="ru-RU" sz="2800" dirty="0"/>
              <a:t>Аномальные кластеры</a:t>
            </a:r>
            <a:endParaRPr lang="en-US" sz="2800" dirty="0"/>
          </a:p>
          <a:p>
            <a:pPr marL="598932" indent="-571500">
              <a:buFont typeface="Arial" panose="020B0604020202020204" pitchFamily="34" charset="0"/>
              <a:buChar char="•"/>
            </a:pPr>
            <a:r>
              <a:rPr lang="ru-RU" sz="2800" dirty="0"/>
              <a:t>Интеллектуальная версия метода К-средних</a:t>
            </a:r>
          </a:p>
          <a:p>
            <a:pPr marL="598932" indent="-571500">
              <a:buFont typeface="Arial" panose="020B0604020202020204" pitchFamily="34" charset="0"/>
              <a:buChar char="•"/>
            </a:pPr>
            <a:r>
              <a:rPr lang="ru-RU" sz="2800" dirty="0"/>
              <a:t>Критерий метода для номинальных данных</a:t>
            </a:r>
            <a:endParaRPr lang="en-US" sz="2800" dirty="0"/>
          </a:p>
          <a:p>
            <a:pPr marL="598932" indent="-5715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3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0"/>
            <a:ext cx="9252520" cy="1188601"/>
          </a:xfrm>
        </p:spPr>
        <p:txBody>
          <a:bodyPr>
            <a:noAutofit/>
          </a:bodyPr>
          <a:lstStyle/>
          <a:p>
            <a:pPr algn="l"/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K-Means, 2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2800" b="1" dirty="0">
                <a:solidFill>
                  <a:schemeClr val="tx2"/>
                </a:solidFill>
              </a:rPr>
              <a:t>K-Means computation converges</a:t>
            </a:r>
            <a:endParaRPr lang="en-US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120"/>
              <p:cNvSpPr txBox="1">
                <a:spLocks noChangeArrowheads="1"/>
              </p:cNvSpPr>
              <p:nvPr/>
            </p:nvSpPr>
            <p:spPr bwMode="auto">
              <a:xfrm>
                <a:off x="3163267" y="1251358"/>
                <a:ext cx="5907581" cy="53285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3200" b="1" dirty="0">
                    <a:solidFill>
                      <a:srgbClr val="0070C0"/>
                    </a:solidFill>
                  </a:rPr>
                  <a:t>alternatingly:</a:t>
                </a: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mbria Math"/>
                          <a:ea typeface="Times New Roman" pitchFamily="18" charset="0"/>
                          <a:cs typeface="Times New Roman" pitchFamily="18" charset="0"/>
                        </a:rPr>
                        <m:t>𝑫</m:t>
                      </m:r>
                      <m:d>
                        <m:dPr>
                          <m:ctrlPr>
                            <a:rPr kumimoji="0" lang="en-US" altLang="ru-RU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kumimoji="0" lang="en-US" altLang="ru-RU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𝑺</m:t>
                          </m:r>
                          <m:r>
                            <a:rPr kumimoji="0" lang="en-US" altLang="ru-RU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,</m:t>
                          </m:r>
                          <m:r>
                            <a:rPr kumimoji="0" lang="en-US" altLang="ru-RU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𝒄</m:t>
                          </m:r>
                        </m:e>
                      </m:d>
                      <m:r>
                        <a:rPr kumimoji="0" lang="en-US" altLang="ru-RU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mbria Math"/>
                          <a:ea typeface="Times New Roman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ru-RU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ru-RU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cs typeface="Times New Roman" pitchFamily="18" charset="0"/>
                            </a:rPr>
                            <m:t>𝒌</m:t>
                          </m:r>
                          <m:r>
                            <a:rPr kumimoji="0" lang="en-US" altLang="ru-RU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r>
                            <a:rPr kumimoji="0" lang="en-US" altLang="ru-RU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cs typeface="Times New Roman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0" lang="en-US" altLang="ru-RU" sz="24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cs typeface="Times New Roman" pitchFamily="18" charset="0"/>
                            </a:rPr>
                            <m:t>𝑲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0" lang="en-US" altLang="ru-RU" sz="24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0" lang="en-US" altLang="ru-RU" sz="24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cs typeface="Times New Roman" pitchFamily="18" charset="0"/>
                                </a:rPr>
                                <m:t>𝒊</m:t>
                              </m:r>
                              <m:r>
                                <a:rPr kumimoji="0" lang="en-US" altLang="ru-RU" sz="24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kumimoji="0" lang="en-US" altLang="ru-RU" sz="24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ru-RU" sz="24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kumimoji="0" lang="en-US" altLang="ru-RU" sz="24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0" lang="en-US" altLang="ru-RU" sz="24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cs typeface="Times New Roman" pitchFamily="18" charset="0"/>
                                </a:rPr>
                                <m:t>𝒅</m:t>
                              </m:r>
                              <m:d>
                                <m:dPr>
                                  <m:ctrlPr>
                                    <a:rPr kumimoji="0" lang="en-US" altLang="ru-RU" sz="24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ru-RU" sz="24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cs typeface="Times New Roman" pitchFamily="18" charset="0"/>
                                    </a:rPr>
                                    <m:t>𝒊</m:t>
                                  </m:r>
                                  <m:r>
                                    <a:rPr kumimoji="0" lang="en-US" altLang="ru-RU" sz="24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cs typeface="Times New Roman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en-US" altLang="ru-RU" sz="2400" b="1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ru-RU" sz="2400" b="1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kumimoji="0" lang="en-US" altLang="ru-RU" sz="2400" b="1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0" lang="en-US" altLang="ru-RU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"/>
                  <a:cs typeface="Times New Roman" pitchFamily="18" charset="0"/>
                </a:endParaRPr>
              </a:p>
              <a:p>
                <a:pPr lvl="0" indent="15081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ru-RU" sz="2400" b="1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over </a:t>
                </a:r>
                <a:r>
                  <a:rPr kumimoji="0" lang="en-US" altLang="ru-RU" sz="2400" b="1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S</a:t>
                </a:r>
                <a:r>
                  <a:rPr kumimoji="0" lang="en-US" altLang="ru-RU" sz="2400" b="1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 and </a:t>
                </a:r>
                <a:r>
                  <a:rPr kumimoji="0" lang="en-US" altLang="ru-RU" sz="2400" b="1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c.</a:t>
                </a:r>
                <a:endParaRPr lang="en-GB" altLang="ru-RU" sz="2400" b="1" dirty="0">
                  <a:solidFill>
                    <a:schemeClr val="tx2"/>
                  </a:solidFill>
                  <a:latin typeface="Times"/>
                  <a:ea typeface="Times New Roman" pitchFamily="18" charset="0"/>
                  <a:cs typeface="Times New Roman" pitchFamily="18" charset="0"/>
                </a:endParaRP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altLang="ru-RU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"/>
                  <a:ea typeface="Times New Roman" pitchFamily="18" charset="0"/>
                  <a:cs typeface="Times New Roman" pitchFamily="18" charset="0"/>
                </a:endParaRP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altLang="ru-RU" sz="2400" b="1" dirty="0"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Distance (Squared Euclidean):</a:t>
                </a: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altLang="ru-RU" sz="28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         X= [  1,      2,         -2]</a:t>
                </a: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altLang="ru-RU" sz="28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          Y= [  1,    -1,         -1]</a:t>
                </a:r>
                <a:r>
                  <a:rPr kumimoji="0" lang="en-GB" altLang="ru-RU" sz="28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                  </a:t>
                </a: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altLang="ru-RU" sz="2800" b="1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   X-Y=  [   0,     3,         -1]</a:t>
                </a:r>
              </a:p>
              <a:p>
                <a:pPr lvl="0" indent="150813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0" lang="en-GB" altLang="ru-RU" sz="28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cs typeface="Times New Roman" pitchFamily="18" charset="0"/>
                </a:endParaRPr>
              </a:p>
              <a:p>
                <a:pPr lvl="0" indent="15081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GB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cs typeface="Times New Roman" pitchFamily="18" charset="0"/>
                  </a:rPr>
                  <a:t>d(X,Y)=&lt;X - Y, X - Y&gt;=0</a:t>
                </a:r>
                <a:r>
                  <a:rPr kumimoji="0" lang="en-GB" altLang="ru-RU" sz="2400" b="1" i="0" u="none" strike="noStrike" cap="none" normalizeH="0" baseline="30000" dirty="0">
                    <a:ln>
                      <a:noFill/>
                    </a:ln>
                    <a:solidFill>
                      <a:schemeClr val="tx2"/>
                    </a:solidFill>
                    <a:effectLst/>
                    <a:cs typeface="Times New Roman" pitchFamily="18" charset="0"/>
                  </a:rPr>
                  <a:t>2</a:t>
                </a:r>
                <a:r>
                  <a:rPr kumimoji="0" lang="en-GB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cs typeface="Times New Roman" pitchFamily="18" charset="0"/>
                  </a:rPr>
                  <a:t>+3</a:t>
                </a:r>
                <a:r>
                  <a:rPr kumimoji="0" lang="en-GB" altLang="ru-RU" sz="2400" b="1" i="0" u="none" strike="noStrike" cap="none" normalizeH="0" baseline="30000" dirty="0">
                    <a:ln>
                      <a:noFill/>
                    </a:ln>
                    <a:solidFill>
                      <a:schemeClr val="tx2"/>
                    </a:solidFill>
                    <a:effectLst/>
                    <a:cs typeface="Times New Roman" pitchFamily="18" charset="0"/>
                  </a:rPr>
                  <a:t>2</a:t>
                </a:r>
                <a:r>
                  <a:rPr kumimoji="0" lang="en-GB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cs typeface="Times New Roman" pitchFamily="18" charset="0"/>
                  </a:rPr>
                  <a:t>+(-1)</a:t>
                </a:r>
                <a:r>
                  <a:rPr kumimoji="0" lang="en-GB" altLang="ru-RU" sz="2400" b="1" i="0" u="none" strike="noStrike" cap="none" normalizeH="0" baseline="30000" dirty="0">
                    <a:ln>
                      <a:noFill/>
                    </a:ln>
                    <a:solidFill>
                      <a:schemeClr val="tx2"/>
                    </a:solidFill>
                    <a:effectLst/>
                    <a:cs typeface="Times New Roman" pitchFamily="18" charset="0"/>
                  </a:rPr>
                  <a:t>2 </a:t>
                </a:r>
                <a:r>
                  <a:rPr kumimoji="0" lang="en-GB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cs typeface="Times New Roman" pitchFamily="18" charset="0"/>
                  </a:rPr>
                  <a:t>= 10</a:t>
                </a:r>
                <a:endParaRPr kumimoji="0" lang="en-GB" altLang="ru-RU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cs typeface="Arial" pitchFamily="34" charset="0"/>
                </a:endParaRPr>
              </a:p>
            </p:txBody>
          </p:sp>
        </mc:Choice>
        <mc:Fallback>
          <p:sp>
            <p:nvSpPr>
              <p:cNvPr id="3" name="Text 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63267" y="1251358"/>
                <a:ext cx="5907581" cy="5328592"/>
              </a:xfrm>
              <a:prstGeom prst="rect">
                <a:avLst/>
              </a:prstGeom>
              <a:blipFill>
                <a:blip r:embed="rId3"/>
                <a:stretch>
                  <a:fillRect l="-2683" t="-14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0" y="1252786"/>
            <a:ext cx="34198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Minimize </a:t>
            </a:r>
            <a:r>
              <a:rPr lang="en-US" sz="3200" b="1" i="1" dirty="0">
                <a:solidFill>
                  <a:srgbClr val="0070C0"/>
                </a:solidFill>
              </a:rPr>
              <a:t>D(</a:t>
            </a:r>
            <a:r>
              <a:rPr lang="en-US" sz="3200" b="1" i="1" dirty="0" err="1">
                <a:solidFill>
                  <a:srgbClr val="0070C0"/>
                </a:solidFill>
              </a:rPr>
              <a:t>S,c</a:t>
            </a:r>
            <a:r>
              <a:rPr lang="en-US" sz="3200" b="1" i="1" dirty="0">
                <a:solidFill>
                  <a:srgbClr val="0070C0"/>
                </a:solidFill>
              </a:rPr>
              <a:t>)</a:t>
            </a:r>
          </a:p>
          <a:p>
            <a:endParaRPr lang="en-US" sz="2800" dirty="0"/>
          </a:p>
          <a:p>
            <a:r>
              <a:rPr lang="en-US" sz="2800" b="1" dirty="0" err="1">
                <a:solidFill>
                  <a:srgbClr val="0070C0"/>
                </a:solidFill>
              </a:rPr>
              <a:t>Min</a:t>
            </a:r>
            <a:r>
              <a:rPr lang="en-US" sz="2800" b="1" baseline="-25000" dirty="0" err="1">
                <a:solidFill>
                  <a:srgbClr val="0070C0"/>
                </a:solidFill>
              </a:rPr>
              <a:t>S</a:t>
            </a:r>
            <a:r>
              <a:rPr lang="en-US" sz="2800" b="1" baseline="-25000" dirty="0">
                <a:solidFill>
                  <a:srgbClr val="0070C0"/>
                </a:solidFill>
              </a:rPr>
              <a:t> </a:t>
            </a:r>
            <a:r>
              <a:rPr lang="en-US" sz="2800" b="1" i="1" dirty="0">
                <a:solidFill>
                  <a:srgbClr val="0070C0"/>
                </a:solidFill>
              </a:rPr>
              <a:t>D(S, c)</a:t>
            </a:r>
            <a:r>
              <a:rPr lang="en-US" sz="2800" b="1" dirty="0">
                <a:solidFill>
                  <a:srgbClr val="0070C0"/>
                </a:solidFill>
              </a:rPr>
              <a:t>:</a:t>
            </a:r>
          </a:p>
          <a:p>
            <a:r>
              <a:rPr lang="en-US" sz="2800" dirty="0">
                <a:solidFill>
                  <a:srgbClr val="0070C0"/>
                </a:solidFill>
              </a:rPr>
              <a:t>- Clusters update</a:t>
            </a:r>
          </a:p>
          <a:p>
            <a:r>
              <a:rPr lang="en-US" sz="2800" b="1" dirty="0" err="1">
                <a:solidFill>
                  <a:srgbClr val="0070C0"/>
                </a:solidFill>
              </a:rPr>
              <a:t>Min</a:t>
            </a:r>
            <a:r>
              <a:rPr lang="en-US" sz="2800" b="1" baseline="-25000" dirty="0" err="1">
                <a:solidFill>
                  <a:srgbClr val="0070C0"/>
                </a:solidFill>
              </a:rPr>
              <a:t>c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i="1" dirty="0">
                <a:solidFill>
                  <a:srgbClr val="0070C0"/>
                </a:solidFill>
              </a:rPr>
              <a:t>D(S, c)</a:t>
            </a:r>
            <a:r>
              <a:rPr lang="en-US" sz="2800" b="1" dirty="0">
                <a:solidFill>
                  <a:srgbClr val="0070C0"/>
                </a:solidFill>
              </a:rPr>
              <a:t>:</a:t>
            </a:r>
          </a:p>
          <a:p>
            <a:r>
              <a:rPr lang="en-US" sz="2800" dirty="0">
                <a:solidFill>
                  <a:srgbClr val="0070C0"/>
                </a:solidFill>
              </a:rPr>
              <a:t>- Centers update</a:t>
            </a:r>
          </a:p>
          <a:p>
            <a:endParaRPr lang="en-US" sz="2800" i="1" dirty="0"/>
          </a:p>
          <a:p>
            <a:r>
              <a:rPr lang="en-US" sz="3200" i="1" dirty="0">
                <a:solidFill>
                  <a:srgbClr val="0070C0"/>
                </a:solidFill>
              </a:rPr>
              <a:t>D(</a:t>
            </a:r>
            <a:r>
              <a:rPr lang="en-US" sz="3200" i="1" dirty="0" err="1">
                <a:solidFill>
                  <a:srgbClr val="0070C0"/>
                </a:solidFill>
              </a:rPr>
              <a:t>S,c</a:t>
            </a:r>
            <a:r>
              <a:rPr lang="en-US" sz="3200" i="1" dirty="0">
                <a:solidFill>
                  <a:srgbClr val="0070C0"/>
                </a:solidFill>
              </a:rPr>
              <a:t>)</a:t>
            </a:r>
            <a:r>
              <a:rPr lang="en-US" sz="3200" dirty="0">
                <a:solidFill>
                  <a:srgbClr val="0070C0"/>
                </a:solidFill>
              </a:rPr>
              <a:t> decreases at each step</a:t>
            </a:r>
          </a:p>
          <a:p>
            <a:r>
              <a:rPr lang="en-US" sz="3600" b="1" dirty="0">
                <a:solidFill>
                  <a:schemeClr val="tx2"/>
                </a:solidFill>
              </a:rPr>
              <a:t>Convergence – </a:t>
            </a:r>
            <a:r>
              <a:rPr lang="en-US" sz="3600" b="1" dirty="0">
                <a:solidFill>
                  <a:srgbClr val="C00000"/>
                </a:solidFill>
              </a:rPr>
              <a:t>why? (QUIZ)</a:t>
            </a:r>
            <a:endParaRPr lang="ru-RU" sz="2800" dirty="0">
              <a:solidFill>
                <a:srgbClr val="C00000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651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964488" cy="972343"/>
          </a:xfrm>
        </p:spPr>
        <p:txBody>
          <a:bodyPr>
            <a:normAutofit/>
          </a:bodyPr>
          <a:lstStyle/>
          <a:p>
            <a:pPr algn="l"/>
            <a:r>
              <a:rPr lang="ru-RU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Метод К-средних: дополнительный критерий, 1</a:t>
            </a:r>
            <a:endParaRPr lang="en-US" sz="3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120"/>
              <p:cNvSpPr txBox="1">
                <a:spLocks noChangeArrowheads="1"/>
              </p:cNvSpPr>
              <p:nvPr/>
            </p:nvSpPr>
            <p:spPr bwMode="auto">
              <a:xfrm>
                <a:off x="0" y="1271213"/>
                <a:ext cx="4446239" cy="5112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800" b="1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K-Means minimizes:</a:t>
                </a:r>
                <a:endParaRPr kumimoji="0" lang="en-US" altLang="ru-RU" sz="2400" b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ambria Math"/>
                  <a:ea typeface="Times New Roman" pitchFamily="18" charset="0"/>
                  <a:cs typeface="Times New Roman" pitchFamily="18" charset="0"/>
                </a:endParaRP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ru-RU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 Math"/>
                          <a:ea typeface="Times New Roman" pitchFamily="18" charset="0"/>
                          <a:cs typeface="Times New Roman" pitchFamily="18" charset="0"/>
                        </a:rPr>
                        <m:t>𝑫</m:t>
                      </m:r>
                      <m:d>
                        <m:dPr>
                          <m:ctrlP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𝑺</m:t>
                          </m:r>
                          <m: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,</m:t>
                          </m:r>
                          <m: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𝒄</m:t>
                          </m:r>
                        </m:e>
                      </m:d>
                      <m:r>
                        <a:rPr kumimoji="0" lang="en-US" altLang="ru-RU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mbria Math"/>
                          <a:ea typeface="Times New Roman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cs typeface="Times New Roman" pitchFamily="18" charset="0"/>
                            </a:rPr>
                            <m:t>𝒌</m:t>
                          </m:r>
                          <m: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cs typeface="Times New Roman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cs typeface="Times New Roman" pitchFamily="18" charset="0"/>
                            </a:rPr>
                            <m:t>𝑲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0" lang="en-US" altLang="ru-RU" sz="2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0" lang="en-US" altLang="ru-RU" sz="2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cs typeface="Times New Roman" pitchFamily="18" charset="0"/>
                                </a:rPr>
                                <m:t>𝒊</m:t>
                              </m:r>
                              <m:r>
                                <a:rPr kumimoji="0" lang="en-US" altLang="ru-RU" sz="2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kumimoji="0" lang="en-US" altLang="ru-RU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ru-RU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kumimoji="0" lang="en-US" altLang="ru-RU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0" lang="en-US" altLang="ru-RU" sz="2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cs typeface="Times New Roman" pitchFamily="18" charset="0"/>
                                </a:rPr>
                                <m:t>𝒅</m:t>
                              </m:r>
                              <m:d>
                                <m:dPr>
                                  <m:ctrlPr>
                                    <a:rPr kumimoji="0" lang="en-US" altLang="ru-RU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ru-RU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cs typeface="Times New Roman" pitchFamily="18" charset="0"/>
                                    </a:rPr>
                                    <m:t>𝒊</m:t>
                                  </m:r>
                                  <m:r>
                                    <a:rPr kumimoji="0" lang="en-US" altLang="ru-RU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cs typeface="Times New Roman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en-US" altLang="ru-RU" sz="2800" b="1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ru-RU" sz="2800" b="1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kumimoji="0" lang="en-US" altLang="ru-RU" sz="2800" b="1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0" lang="en-US" altLang="ru-RU" sz="28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"/>
                  <a:cs typeface="Times New Roman" pitchFamily="18" charset="0"/>
                </a:endParaRPr>
              </a:p>
              <a:p>
                <a:pPr lvl="0" indent="15081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ru-RU" sz="2400" b="1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       over </a:t>
                </a:r>
                <a:r>
                  <a:rPr kumimoji="0" lang="en-US" altLang="ru-RU" sz="2400" b="1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S</a:t>
                </a:r>
                <a:r>
                  <a:rPr kumimoji="0" lang="en-US" altLang="ru-RU" sz="2400" b="1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 and </a:t>
                </a:r>
                <a:r>
                  <a:rPr kumimoji="0" lang="en-US" altLang="ru-RU" sz="2400" b="1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c.</a:t>
                </a:r>
                <a:endParaRPr kumimoji="0" lang="ru-RU" altLang="ru-RU" sz="2400" b="1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panose="020B0604020202020204" pitchFamily="34" charset="0"/>
                  <a:ea typeface="Times New Roman" pitchFamily="18" charset="0"/>
                  <a:cs typeface="Arial" panose="020B0604020202020204" pitchFamily="34" charset="0"/>
                </a:endParaRPr>
              </a:p>
              <a:p>
                <a:pPr lvl="0" indent="150813"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 sz="2800" b="1" dirty="0">
                  <a:solidFill>
                    <a:srgbClr val="C00000"/>
                  </a:solidFill>
                  <a:latin typeface="Arial" panose="020B0604020202020204" pitchFamily="34" charset="0"/>
                  <a:ea typeface="Times New Roman" pitchFamily="18" charset="0"/>
                  <a:cs typeface="Arial" panose="020B0604020202020204" pitchFamily="34" charset="0"/>
                </a:endParaRPr>
              </a:p>
              <a:p>
                <a:pPr lvl="0" indent="15081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800" b="1" dirty="0">
                    <a:solidFill>
                      <a:srgbClr val="C00000"/>
                    </a:solidFill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Data scatter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0" lang="en-US" altLang="ru-RU" sz="36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a:rPr kumimoji="0" lang="en-US" altLang="ru-RU" sz="36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𝒊</m:t>
                        </m:r>
                        <m:r>
                          <a:rPr kumimoji="0" lang="en-US" altLang="ru-RU" sz="36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kumimoji="0" lang="en-US" altLang="ru-RU" sz="36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𝒗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0" lang="en-US" altLang="ru-RU" sz="36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ru-RU" sz="36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kumimoji="0" lang="en-US" altLang="ru-RU" sz="36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𝒊𝒗</m:t>
                            </m:r>
                          </m:sub>
                        </m:sSub>
                        <m:r>
                          <a:rPr kumimoji="0" lang="en-US" altLang="ru-RU" sz="3600" b="1" i="1" u="none" strike="noStrike" cap="none" normalizeH="0" baseline="3000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e>
                    </m:nary>
                  </m:oMath>
                </a14:m>
                <a:r>
                  <a:rPr kumimoji="0" lang="en-US" altLang="ru-RU" sz="2800" b="1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 </a:t>
                </a:r>
                <a:r>
                  <a:rPr kumimoji="0" lang="ru-RU" altLang="ru-RU" sz="2800" b="1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   </a:t>
                </a:r>
                <a:r>
                  <a:rPr lang="en-US" altLang="ru-RU" sz="2800" b="1" i="1" dirty="0">
                    <a:solidFill>
                      <a:srgbClr val="C00000"/>
                    </a:solidFill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= D(</a:t>
                </a:r>
                <a:r>
                  <a:rPr lang="en-US" altLang="ru-RU" sz="2800" b="1" i="1" dirty="0" err="1">
                    <a:solidFill>
                      <a:srgbClr val="C00000"/>
                    </a:solidFill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S,c</a:t>
                </a:r>
                <a:r>
                  <a:rPr lang="en-US" altLang="ru-RU" sz="2800" b="1" i="1" dirty="0">
                    <a:solidFill>
                      <a:srgbClr val="C00000"/>
                    </a:solidFill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) + F(</a:t>
                </a:r>
                <a:r>
                  <a:rPr lang="en-US" altLang="ru-RU" sz="2800" b="1" i="1" dirty="0" err="1">
                    <a:solidFill>
                      <a:srgbClr val="C00000"/>
                    </a:solidFill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S,c</a:t>
                </a:r>
                <a:r>
                  <a:rPr lang="en-US" altLang="ru-RU" sz="2800" b="1" i="1" dirty="0">
                    <a:solidFill>
                      <a:srgbClr val="C00000"/>
                    </a:solidFill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)</a:t>
                </a:r>
                <a:endParaRPr lang="ru-RU" altLang="ru-RU" sz="2800" b="1" i="1" dirty="0">
                  <a:solidFill>
                    <a:srgbClr val="C00000"/>
                  </a:solidFill>
                  <a:latin typeface="Arial" panose="020B0604020202020204" pitchFamily="34" charset="0"/>
                  <a:ea typeface="Times New Roman" pitchFamily="18" charset="0"/>
                  <a:cs typeface="Arial" panose="020B0604020202020204" pitchFamily="34" charset="0"/>
                </a:endParaRPr>
              </a:p>
              <a:p>
                <a:pPr lvl="0" indent="150813" fontAlgn="base">
                  <a:spcBef>
                    <a:spcPct val="0"/>
                  </a:spcBef>
                  <a:spcAft>
                    <a:spcPct val="0"/>
                  </a:spcAft>
                </a:pPr>
                <a:endParaRPr lang="ru-RU" altLang="ru-RU" sz="2800" b="1" i="1" dirty="0">
                  <a:solidFill>
                    <a:srgbClr val="C00000"/>
                  </a:solidFill>
                  <a:latin typeface="Arial" panose="020B0604020202020204" pitchFamily="34" charset="0"/>
                  <a:ea typeface="Times New Roman" pitchFamily="18" charset="0"/>
                  <a:cs typeface="Arial" panose="020B0604020202020204" pitchFamily="34" charset="0"/>
                </a:endParaRPr>
              </a:p>
              <a:p>
                <a:pPr lvl="0" indent="15081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ru-RU" sz="2400" b="1" dirty="0"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Data scatter is constant while partitioning </a:t>
                </a:r>
                <a:endParaRPr lang="en-US" altLang="ru-RU" sz="2400" b="1" i="1" dirty="0">
                  <a:latin typeface="Arial" panose="020B0604020202020204" pitchFamily="34" charset="0"/>
                  <a:ea typeface="Times New Roman" pitchFamily="18" charset="0"/>
                  <a:cs typeface="Arial" panose="020B0604020202020204" pitchFamily="34" charset="0"/>
                </a:endParaRPr>
              </a:p>
              <a:p>
                <a:pPr lvl="0" indent="150813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GB" altLang="ru-RU" sz="2400" b="1" dirty="0">
                  <a:solidFill>
                    <a:schemeClr val="tx2"/>
                  </a:solidFill>
                  <a:latin typeface="Times"/>
                  <a:ea typeface="Times New Roman" pitchFamily="18" charset="0"/>
                  <a:cs typeface="Times New Roman" pitchFamily="18" charset="0"/>
                </a:endParaRP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GB" altLang="ru-RU" sz="24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"/>
                  <a:ea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Text 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271213"/>
                <a:ext cx="4446239" cy="5112568"/>
              </a:xfrm>
              <a:prstGeom prst="rect">
                <a:avLst/>
              </a:prstGeom>
              <a:blipFill>
                <a:blip r:embed="rId3"/>
                <a:stretch>
                  <a:fillRect l="-2743" t="-131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1"/>
          <p:cNvSpPr>
            <a:spLocks noChangeArrowheads="1"/>
          </p:cNvSpPr>
          <p:nvPr/>
        </p:nvSpPr>
        <p:spPr bwMode="auto">
          <a:xfrm>
            <a:off x="-252536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4446240" y="1271213"/>
                <a:ext cx="4716016" cy="5769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Complementary criterion:</a:t>
                </a:r>
              </a:p>
              <a:p>
                <a:endParaRPr lang="en-US" sz="2800" b="1" dirty="0"/>
              </a:p>
              <a:p>
                <a:r>
                  <a:rPr lang="en-US" sz="2800" b="1" dirty="0"/>
                  <a:t>Maximize </a:t>
                </a:r>
              </a:p>
              <a:p>
                <a14:m>
                  <m:oMath xmlns:m="http://schemas.openxmlformats.org/officeDocument/2006/math">
                    <m:r>
                      <a:rPr kumimoji="0" lang="en-US" altLang="ru-RU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/>
                        <a:ea typeface="Times New Roman" pitchFamily="18" charset="0"/>
                        <a:cs typeface="Times New Roman" pitchFamily="18" charset="0"/>
                      </a:rPr>
                      <m:t>𝑭</m:t>
                    </m:r>
                    <m:d>
                      <m:dPr>
                        <m:ctrlP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Times New Roman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𝑺</m:t>
                        </m:r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,</m:t>
                        </m:r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𝒄</m:t>
                        </m:r>
                      </m:e>
                    </m:d>
                    <m:r>
                      <a:rPr kumimoji="0" lang="en-US" altLang="ru-RU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mbria Math"/>
                        <a:ea typeface="Times New Roman" pitchFamily="18" charset="0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𝒌</m:t>
                        </m:r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sub>
                      <m:sup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𝑲</m:t>
                        </m:r>
                      </m:sup>
                      <m:e>
                        <m:sSub>
                          <m:sSubPr>
                            <m:ctrlP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2800" b="1" dirty="0"/>
                  <a:t> </a:t>
                </a:r>
              </a:p>
              <a:p>
                <a:endParaRPr lang="en-US" sz="2800" b="1" dirty="0"/>
              </a:p>
              <a:p>
                <a:r>
                  <a:rPr lang="en-US" sz="2800" b="1" i="1" dirty="0" err="1"/>
                  <a:t>N</a:t>
                </a:r>
                <a:r>
                  <a:rPr lang="en-US" sz="2800" b="1" i="1" baseline="-25000" dirty="0" err="1"/>
                  <a:t>k</a:t>
                </a:r>
                <a:r>
                  <a:rPr lang="en-US" sz="2800" b="1" dirty="0"/>
                  <a:t> is the number of entities in </a:t>
                </a:r>
                <a:r>
                  <a:rPr lang="en-US" sz="2800" b="1" i="1" dirty="0"/>
                  <a:t>S</a:t>
                </a:r>
                <a:r>
                  <a:rPr lang="en-US" sz="2800" b="1" i="1" baseline="-25000" dirty="0"/>
                  <a:t>k</a:t>
                </a:r>
              </a:p>
              <a:p>
                <a:endParaRPr lang="en-US" sz="2800" b="1" i="1" baseline="-25000" dirty="0"/>
              </a:p>
              <a:p>
                <a:r>
                  <a:rPr lang="en-US" sz="3200" b="1" i="1" dirty="0"/>
                  <a:t>&lt;</a:t>
                </a:r>
                <a:r>
                  <a:rPr lang="en-US" sz="3200" b="1" i="1" dirty="0" err="1"/>
                  <a:t>c</a:t>
                </a:r>
                <a:r>
                  <a:rPr lang="en-US" sz="3200" b="1" i="1" baseline="-25000" dirty="0" err="1"/>
                  <a:t>k</a:t>
                </a:r>
                <a:r>
                  <a:rPr lang="en-US" sz="3200" b="1" i="1" dirty="0"/>
                  <a:t>, </a:t>
                </a:r>
                <a:r>
                  <a:rPr lang="en-US" sz="3200" b="1" i="1" dirty="0" err="1"/>
                  <a:t>c</a:t>
                </a:r>
                <a:r>
                  <a:rPr lang="en-US" sz="3200" b="1" i="1" baseline="-25000" dirty="0" err="1"/>
                  <a:t>k</a:t>
                </a:r>
                <a:r>
                  <a:rPr lang="en-US" sz="3200" b="1" i="1" dirty="0"/>
                  <a:t>&gt;  -  </a:t>
                </a:r>
                <a:r>
                  <a:rPr lang="en-US" sz="3200" b="1" i="1" dirty="0">
                    <a:solidFill>
                      <a:srgbClr val="7030A0"/>
                    </a:solidFill>
                  </a:rPr>
                  <a:t>Euclidean squared distance between 0 and </a:t>
                </a:r>
                <a:r>
                  <a:rPr lang="en-US" sz="3200" b="1" i="1" dirty="0" err="1">
                    <a:solidFill>
                      <a:srgbClr val="7030A0"/>
                    </a:solidFill>
                  </a:rPr>
                  <a:t>c</a:t>
                </a:r>
                <a:r>
                  <a:rPr lang="en-US" sz="3200" b="1" i="1" baseline="-25000" dirty="0" err="1">
                    <a:solidFill>
                      <a:srgbClr val="7030A0"/>
                    </a:solidFill>
                  </a:rPr>
                  <a:t>k</a:t>
                </a:r>
                <a:endParaRPr lang="en-US" sz="3200" b="1" i="1" dirty="0">
                  <a:solidFill>
                    <a:srgbClr val="7030A0"/>
                  </a:solidFill>
                </a:endParaRPr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240" y="1271213"/>
                <a:ext cx="4716016" cy="5769208"/>
              </a:xfrm>
              <a:prstGeom prst="rect">
                <a:avLst/>
              </a:prstGeom>
              <a:blipFill>
                <a:blip r:embed="rId4"/>
                <a:stretch>
                  <a:fillRect l="-3230" t="-116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252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3152" y="54587"/>
            <a:ext cx="9144000" cy="706268"/>
          </a:xfrm>
        </p:spPr>
        <p:txBody>
          <a:bodyPr>
            <a:noAutofit/>
          </a:bodyPr>
          <a:lstStyle/>
          <a:p>
            <a:pPr algn="l"/>
            <a:r>
              <a:rPr lang="ru-RU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Метод К-средних: дополнительный критерий, 2</a:t>
            </a:r>
            <a:endParaRPr lang="en-US" sz="3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6" name="Rectangle 1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2136439" y="4696915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/>
          <p:cNvSpPr/>
          <p:nvPr/>
        </p:nvSpPr>
        <p:spPr>
          <a:xfrm>
            <a:off x="2267744" y="6124276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3396828" y="5321771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/>
          <p:cNvSpPr/>
          <p:nvPr/>
        </p:nvSpPr>
        <p:spPr>
          <a:xfrm>
            <a:off x="3275856" y="5567536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Овал 39"/>
          <p:cNvSpPr/>
          <p:nvPr/>
        </p:nvSpPr>
        <p:spPr>
          <a:xfrm>
            <a:off x="4757936" y="5343128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Овал 40"/>
          <p:cNvSpPr/>
          <p:nvPr/>
        </p:nvSpPr>
        <p:spPr>
          <a:xfrm>
            <a:off x="4910336" y="5495528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Овал 45"/>
          <p:cNvSpPr/>
          <p:nvPr/>
        </p:nvSpPr>
        <p:spPr>
          <a:xfrm>
            <a:off x="3086323" y="5363057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7" name="Группа 76"/>
          <p:cNvGrpSpPr/>
          <p:nvPr/>
        </p:nvGrpSpPr>
        <p:grpSpPr>
          <a:xfrm>
            <a:off x="2768947" y="5725442"/>
            <a:ext cx="1803053" cy="470842"/>
            <a:chOff x="2768947" y="5725442"/>
            <a:chExt cx="1803053" cy="470842"/>
          </a:xfrm>
        </p:grpSpPr>
        <p:sp>
          <p:nvSpPr>
            <p:cNvPr id="11" name="Овал 10"/>
            <p:cNvSpPr/>
            <p:nvPr/>
          </p:nvSpPr>
          <p:spPr>
            <a:xfrm>
              <a:off x="3422550" y="5877792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2912963" y="5949179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/>
            <p:cNvSpPr/>
            <p:nvPr/>
          </p:nvSpPr>
          <p:spPr>
            <a:xfrm>
              <a:off x="4139952" y="5949800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Овал 29"/>
            <p:cNvSpPr/>
            <p:nvPr/>
          </p:nvSpPr>
          <p:spPr>
            <a:xfrm>
              <a:off x="3608288" y="6052268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Овал 33"/>
            <p:cNvSpPr/>
            <p:nvPr/>
          </p:nvSpPr>
          <p:spPr>
            <a:xfrm>
              <a:off x="2768947" y="5725442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/>
            <p:cNvSpPr/>
            <p:nvPr/>
          </p:nvSpPr>
          <p:spPr>
            <a:xfrm>
              <a:off x="4427984" y="5877792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Овал 51"/>
            <p:cNvSpPr/>
            <p:nvPr/>
          </p:nvSpPr>
          <p:spPr>
            <a:xfrm>
              <a:off x="3571527" y="5730166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8" name="Группа 77"/>
          <p:cNvGrpSpPr/>
          <p:nvPr/>
        </p:nvGrpSpPr>
        <p:grpSpPr>
          <a:xfrm>
            <a:off x="2489870" y="4661520"/>
            <a:ext cx="2107282" cy="710530"/>
            <a:chOff x="2489870" y="4661520"/>
            <a:chExt cx="2107282" cy="710530"/>
          </a:xfrm>
        </p:grpSpPr>
        <p:sp>
          <p:nvSpPr>
            <p:cNvPr id="17" name="Овал 16"/>
            <p:cNvSpPr/>
            <p:nvPr/>
          </p:nvSpPr>
          <p:spPr>
            <a:xfrm>
              <a:off x="2987824" y="5182517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3422550" y="4661520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/>
            <p:cNvSpPr/>
            <p:nvPr/>
          </p:nvSpPr>
          <p:spPr>
            <a:xfrm>
              <a:off x="2489870" y="5228034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Овал 31"/>
            <p:cNvSpPr/>
            <p:nvPr/>
          </p:nvSpPr>
          <p:spPr>
            <a:xfrm>
              <a:off x="2843808" y="4833329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" name="Овал 46"/>
            <p:cNvSpPr/>
            <p:nvPr/>
          </p:nvSpPr>
          <p:spPr>
            <a:xfrm>
              <a:off x="3306539" y="4977345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8" name="Овал 57"/>
            <p:cNvSpPr/>
            <p:nvPr/>
          </p:nvSpPr>
          <p:spPr>
            <a:xfrm>
              <a:off x="4453136" y="5038328"/>
              <a:ext cx="144016" cy="144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3" name="Овал 12"/>
          <p:cNvSpPr/>
          <p:nvPr/>
        </p:nvSpPr>
        <p:spPr>
          <a:xfrm>
            <a:off x="1447626" y="4293096"/>
            <a:ext cx="914400" cy="914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5" name="Прямая со стрелкой 64"/>
          <p:cNvCxnSpPr>
            <a:stCxn id="33" idx="2"/>
            <a:endCxn id="56" idx="2"/>
          </p:cNvCxnSpPr>
          <p:nvPr/>
        </p:nvCxnSpPr>
        <p:spPr>
          <a:xfrm flipV="1">
            <a:off x="3275856" y="5498368"/>
            <a:ext cx="1668350" cy="141176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Группа 75"/>
          <p:cNvGrpSpPr/>
          <p:nvPr/>
        </p:nvGrpSpPr>
        <p:grpSpPr>
          <a:xfrm>
            <a:off x="73152" y="914400"/>
            <a:ext cx="9070848" cy="5610944"/>
            <a:chOff x="0" y="1271213"/>
            <a:chExt cx="9144000" cy="5258855"/>
          </a:xfrm>
        </p:grpSpPr>
        <p:cxnSp>
          <p:nvCxnSpPr>
            <p:cNvPr id="8" name="Прямая со стрелкой 7"/>
            <p:cNvCxnSpPr/>
            <p:nvPr/>
          </p:nvCxnSpPr>
          <p:spPr>
            <a:xfrm flipV="1">
              <a:off x="3275856" y="3501008"/>
              <a:ext cx="0" cy="29523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/>
            <p:nvPr/>
          </p:nvCxnSpPr>
          <p:spPr>
            <a:xfrm>
              <a:off x="1691680" y="5601791"/>
              <a:ext cx="54006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Группа 73"/>
            <p:cNvGrpSpPr/>
            <p:nvPr/>
          </p:nvGrpSpPr>
          <p:grpSpPr>
            <a:xfrm>
              <a:off x="1547664" y="4511790"/>
              <a:ext cx="463114" cy="465555"/>
              <a:chOff x="1547664" y="4511790"/>
              <a:chExt cx="463114" cy="465555"/>
            </a:xfrm>
          </p:grpSpPr>
          <p:sp>
            <p:nvSpPr>
              <p:cNvPr id="21" name="Овал 20"/>
              <p:cNvSpPr/>
              <p:nvPr/>
            </p:nvSpPr>
            <p:spPr>
              <a:xfrm>
                <a:off x="1866762" y="4511790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5" name="Овал 34"/>
              <p:cNvSpPr/>
              <p:nvPr/>
            </p:nvSpPr>
            <p:spPr>
              <a:xfrm>
                <a:off x="1547664" y="4677122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6" name="Овал 35"/>
              <p:cNvSpPr/>
              <p:nvPr/>
            </p:nvSpPr>
            <p:spPr>
              <a:xfrm>
                <a:off x="1607691" y="4833329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7" name="Овал 36"/>
              <p:cNvSpPr/>
              <p:nvPr/>
            </p:nvSpPr>
            <p:spPr>
              <a:xfrm>
                <a:off x="1781051" y="4725144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1" name="Овал 60"/>
            <p:cNvSpPr/>
            <p:nvPr/>
          </p:nvSpPr>
          <p:spPr>
            <a:xfrm>
              <a:off x="1866762" y="5949800"/>
              <a:ext cx="767123" cy="58026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73" name="Группа 72"/>
            <p:cNvGrpSpPr/>
            <p:nvPr/>
          </p:nvGrpSpPr>
          <p:grpSpPr>
            <a:xfrm>
              <a:off x="3752304" y="4556149"/>
              <a:ext cx="1519920" cy="1373012"/>
              <a:chOff x="3752304" y="4556149"/>
              <a:chExt cx="1519920" cy="1373012"/>
            </a:xfrm>
          </p:grpSpPr>
          <p:sp>
            <p:nvSpPr>
              <p:cNvPr id="48" name="Овал 47"/>
              <p:cNvSpPr/>
              <p:nvPr/>
            </p:nvSpPr>
            <p:spPr>
              <a:xfrm>
                <a:off x="4006428" y="4715222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9" name="Овал 48"/>
              <p:cNvSpPr/>
              <p:nvPr/>
            </p:nvSpPr>
            <p:spPr>
              <a:xfrm>
                <a:off x="3995936" y="4581128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0" name="Овал 49"/>
              <p:cNvSpPr/>
              <p:nvPr/>
            </p:nvSpPr>
            <p:spPr>
              <a:xfrm>
                <a:off x="4148336" y="4733528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3" name="Овал 52"/>
              <p:cNvSpPr/>
              <p:nvPr/>
            </p:nvSpPr>
            <p:spPr>
              <a:xfrm>
                <a:off x="3851920" y="4653136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0" name="Овал 59"/>
              <p:cNvSpPr/>
              <p:nvPr/>
            </p:nvSpPr>
            <p:spPr>
              <a:xfrm>
                <a:off x="3752304" y="4556149"/>
                <a:ext cx="700832" cy="421196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72" name="Группа 71"/>
              <p:cNvGrpSpPr/>
              <p:nvPr/>
            </p:nvGrpSpPr>
            <p:grpSpPr>
              <a:xfrm>
                <a:off x="4692464" y="5208016"/>
                <a:ext cx="579760" cy="721145"/>
                <a:chOff x="4692464" y="5208016"/>
                <a:chExt cx="579760" cy="721145"/>
              </a:xfrm>
            </p:grpSpPr>
            <p:sp>
              <p:nvSpPr>
                <p:cNvPr id="28" name="Овал 27"/>
                <p:cNvSpPr/>
                <p:nvPr/>
              </p:nvSpPr>
              <p:spPr>
                <a:xfrm>
                  <a:off x="4900473" y="5343128"/>
                  <a:ext cx="144016" cy="14401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38" name="Овал 37"/>
                <p:cNvSpPr/>
                <p:nvPr/>
              </p:nvSpPr>
              <p:spPr>
                <a:xfrm>
                  <a:off x="4910336" y="5706963"/>
                  <a:ext cx="144016" cy="14401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42" name="Овал 41"/>
                <p:cNvSpPr/>
                <p:nvPr/>
              </p:nvSpPr>
              <p:spPr>
                <a:xfrm>
                  <a:off x="5062736" y="5647928"/>
                  <a:ext cx="144016" cy="14401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5" name="Овал 54"/>
                <p:cNvSpPr/>
                <p:nvPr/>
              </p:nvSpPr>
              <p:spPr>
                <a:xfrm>
                  <a:off x="4757936" y="5343128"/>
                  <a:ext cx="144016" cy="14401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6" name="Овал 55"/>
                <p:cNvSpPr/>
                <p:nvPr/>
              </p:nvSpPr>
              <p:spPr>
                <a:xfrm>
                  <a:off x="4910336" y="5495528"/>
                  <a:ext cx="144016" cy="144016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2" name="Овал 61"/>
                <p:cNvSpPr/>
                <p:nvPr/>
              </p:nvSpPr>
              <p:spPr>
                <a:xfrm>
                  <a:off x="4692464" y="5208016"/>
                  <a:ext cx="579760" cy="721145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</p:grpSp>
        <p:cxnSp>
          <p:nvCxnSpPr>
            <p:cNvPr id="15" name="Прямая со стрелкой 14"/>
            <p:cNvCxnSpPr>
              <a:stCxn id="33" idx="1"/>
              <a:endCxn id="48" idx="2"/>
            </p:cNvCxnSpPr>
            <p:nvPr/>
          </p:nvCxnSpPr>
          <p:spPr>
            <a:xfrm flipV="1">
              <a:off x="3296947" y="4787230"/>
              <a:ext cx="709481" cy="801397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 стрелкой 67"/>
            <p:cNvCxnSpPr>
              <a:stCxn id="33" idx="1"/>
              <a:endCxn id="37" idx="7"/>
            </p:cNvCxnSpPr>
            <p:nvPr/>
          </p:nvCxnSpPr>
          <p:spPr>
            <a:xfrm flipH="1" flipV="1">
              <a:off x="1903976" y="4746235"/>
              <a:ext cx="1392971" cy="842392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Группа 74"/>
            <p:cNvGrpSpPr/>
            <p:nvPr/>
          </p:nvGrpSpPr>
          <p:grpSpPr>
            <a:xfrm>
              <a:off x="0" y="1271213"/>
              <a:ext cx="9144000" cy="5180932"/>
              <a:chOff x="0" y="1271213"/>
              <a:chExt cx="9144000" cy="51809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0" y="1271213"/>
                    <a:ext cx="9144000" cy="32504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b="1" dirty="0"/>
                      <a:t>MAXimize  </a:t>
                    </a:r>
                    <a14:m>
                      <m:oMath xmlns:m="http://schemas.openxmlformats.org/officeDocument/2006/math">
                        <m:r>
                          <a:rPr kumimoji="0" lang="en-US" altLang="ru-RU" sz="3200" b="1" i="0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   </m:t>
                        </m:r>
                        <m:r>
                          <a:rPr kumimoji="0" lang="en-US" altLang="ru-RU" sz="32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𝑭</m:t>
                        </m:r>
                        <m:d>
                          <m:dPr>
                            <m:ctrlPr>
                              <a:rPr kumimoji="0" lang="en-US" altLang="ru-RU" sz="3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ru-RU" sz="3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Times New Roman" pitchFamily="18" charset="0"/>
                                <a:cs typeface="Times New Roman" pitchFamily="18" charset="0"/>
                              </a:rPr>
                              <m:t>𝑺</m:t>
                            </m:r>
                            <m:r>
                              <a:rPr kumimoji="0" lang="en-US" altLang="ru-RU" sz="3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Times New Roman" pitchFamily="18" charset="0"/>
                                <a:cs typeface="Times New Roman" pitchFamily="18" charset="0"/>
                              </a:rPr>
                              <m:t>,</m:t>
                            </m:r>
                            <m:r>
                              <a:rPr kumimoji="0" lang="en-US" altLang="ru-RU" sz="3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ea typeface="Times New Roman" pitchFamily="18" charset="0"/>
                                <a:cs typeface="Times New Roman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kumimoji="0" lang="en-US" altLang="ru-RU" sz="32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kumimoji="0" lang="en-US" altLang="ru-RU" sz="3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n-US" altLang="ru-RU" sz="3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𝒌</m:t>
                            </m:r>
                            <m:r>
                              <a:rPr kumimoji="0" lang="en-US" altLang="ru-RU" sz="3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=</m:t>
                            </m:r>
                            <m:r>
                              <a:rPr kumimoji="0" lang="en-US" altLang="ru-RU" sz="3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kumimoji="0" lang="en-US" altLang="ru-RU" sz="3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𝑲</m:t>
                            </m:r>
                          </m:sup>
                          <m:e>
                            <m:sSub>
                              <m:sSubPr>
                                <m:ctrlPr>
                                  <a:rPr kumimoji="0" lang="en-US" altLang="ru-RU" sz="3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ru-RU" sz="3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|</m:t>
                                </m:r>
                                <m:r>
                                  <a:rPr kumimoji="0" lang="en-US" altLang="ru-RU" sz="3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/>
                                    <a:cs typeface="Times New Roman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kumimoji="0" lang="en-US" altLang="ru-RU" sz="3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/>
                                    <a:cs typeface="Times New Roman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kumimoji="0" lang="en-US" altLang="ru-RU" sz="3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|</m:t>
                            </m:r>
                            <m:r>
                              <a:rPr kumimoji="0" lang="en-US" altLang="ru-RU" sz="3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kumimoji="0" lang="en-US" altLang="ru-RU" sz="3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ru-RU" sz="3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/>
                                    <a:cs typeface="Times New Roman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0" lang="en-US" altLang="ru-RU" sz="3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/>
                                    <a:cs typeface="Times New Roman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kumimoji="0" lang="en-US" altLang="ru-RU" sz="3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altLang="ru-RU" sz="3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ru-RU" sz="3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/>
                                    <a:cs typeface="Times New Roman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kumimoji="0" lang="en-US" altLang="ru-RU" sz="32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7030A0"/>
                                    </a:solidFill>
                                    <a:effectLst/>
                                    <a:latin typeface="Cambria Math"/>
                                    <a:cs typeface="Times New Roman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kumimoji="0" lang="en-US" altLang="ru-RU" sz="32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&gt;</m:t>
                            </m:r>
                          </m:e>
                        </m:nary>
                      </m:oMath>
                    </a14:m>
                    <a:endParaRPr lang="en-US" sz="3200" b="1" i="1" dirty="0">
                      <a:solidFill>
                        <a:srgbClr val="7030A0"/>
                      </a:solidFill>
                    </a:endParaRPr>
                  </a:p>
                  <a:p>
                    <a:endParaRPr lang="en-US" sz="2800" b="1" i="1" baseline="-25000" dirty="0"/>
                  </a:p>
                  <a:p>
                    <a:r>
                      <a:rPr lang="en-US" sz="3200" b="1" dirty="0"/>
                      <a:t>Pre-center data:    </a:t>
                    </a:r>
                    <a:r>
                      <a:rPr lang="en-US" sz="4000" b="1" dirty="0">
                        <a:solidFill>
                          <a:srgbClr val="7030A0"/>
                        </a:solidFill>
                      </a:rPr>
                      <a:t>0</a:t>
                    </a:r>
                    <a:r>
                      <a:rPr lang="en-US" sz="3200" b="1" dirty="0">
                        <a:solidFill>
                          <a:srgbClr val="7030A0"/>
                        </a:solidFill>
                      </a:rPr>
                      <a:t> is </a:t>
                    </a:r>
                    <a:r>
                      <a:rPr lang="en-US" sz="4000" b="1" dirty="0">
                        <a:solidFill>
                          <a:srgbClr val="7030A0"/>
                        </a:solidFill>
                      </a:rPr>
                      <a:t>grand mean</a:t>
                    </a:r>
                  </a:p>
                  <a:p>
                    <a:r>
                      <a:rPr lang="en-US" sz="3200" b="1" i="1" dirty="0"/>
                      <a:t>&lt;</a:t>
                    </a:r>
                    <a:r>
                      <a:rPr lang="en-US" sz="3200" b="1" i="1" dirty="0" err="1"/>
                      <a:t>c</a:t>
                    </a:r>
                    <a:r>
                      <a:rPr lang="en-US" sz="3200" b="1" i="1" baseline="-25000" dirty="0" err="1"/>
                      <a:t>k</a:t>
                    </a:r>
                    <a:r>
                      <a:rPr lang="en-US" sz="3200" b="1" i="1" dirty="0"/>
                      <a:t>, </a:t>
                    </a:r>
                    <a:r>
                      <a:rPr lang="en-US" sz="3200" b="1" i="1" dirty="0" err="1"/>
                      <a:t>c</a:t>
                    </a:r>
                    <a:r>
                      <a:rPr lang="en-US" sz="3200" b="1" i="1" baseline="-25000" dirty="0" err="1"/>
                      <a:t>k</a:t>
                    </a:r>
                    <a:r>
                      <a:rPr lang="en-US" sz="3200" b="1" i="1" dirty="0"/>
                      <a:t>&gt; </a:t>
                    </a:r>
                    <a:r>
                      <a:rPr lang="en-US" sz="2800" b="1" i="1" dirty="0"/>
                      <a:t>- </a:t>
                    </a:r>
                    <a:r>
                      <a:rPr lang="en-US" sz="3200" b="1" i="1" dirty="0">
                        <a:solidFill>
                          <a:srgbClr val="7030A0"/>
                        </a:solidFill>
                      </a:rPr>
                      <a:t>Euclidean squared distance </a:t>
                    </a:r>
                    <a:r>
                      <a:rPr lang="en-US" sz="3600" b="1" i="1" dirty="0"/>
                      <a:t>0 to </a:t>
                    </a:r>
                    <a:r>
                      <a:rPr lang="en-US" sz="3600" b="1" i="1" dirty="0" err="1"/>
                      <a:t>c</a:t>
                    </a:r>
                    <a:r>
                      <a:rPr lang="en-US" sz="3600" b="1" i="1" baseline="-25000" dirty="0" err="1"/>
                      <a:t>k</a:t>
                    </a:r>
                    <a:r>
                      <a:rPr lang="en-US" sz="3200" b="1" i="1" baseline="-25000" dirty="0">
                        <a:solidFill>
                          <a:srgbClr val="7030A0"/>
                        </a:solidFill>
                      </a:rPr>
                      <a:t>            </a:t>
                    </a:r>
                    <a:r>
                      <a:rPr lang="en-US" sz="3200" b="1" dirty="0">
                        <a:solidFill>
                          <a:schemeClr val="tx2"/>
                        </a:solidFill>
                      </a:rPr>
                      <a:t>Look for </a:t>
                    </a:r>
                    <a:r>
                      <a:rPr lang="en-US" sz="4400" b="1" dirty="0">
                        <a:solidFill>
                          <a:srgbClr val="7030A0"/>
                        </a:solidFill>
                        <a:latin typeface="Aharoni" panose="02010803020104030203" pitchFamily="2" charset="-79"/>
                        <a:cs typeface="Aharoni" panose="02010803020104030203" pitchFamily="2" charset="-79"/>
                      </a:rPr>
                      <a:t>anomalous &amp; populated </a:t>
                    </a:r>
                    <a:r>
                      <a:rPr lang="en-US" sz="3200" b="1" dirty="0">
                        <a:solidFill>
                          <a:schemeClr val="tx2"/>
                        </a:solidFill>
                      </a:rPr>
                      <a:t>clusters!!!</a:t>
                    </a:r>
                    <a:r>
                      <a:rPr lang="en-US" sz="3200" b="1" dirty="0">
                        <a:solidFill>
                          <a:srgbClr val="C00000"/>
                        </a:solidFill>
                      </a:rPr>
                      <a:t>       </a:t>
                    </a:r>
                    <a:r>
                      <a:rPr lang="en-US" sz="3200" b="1" dirty="0">
                        <a:latin typeface="Bradley Hand ITC" panose="03070402050302030203" pitchFamily="66" charset="0"/>
                      </a:rPr>
                      <a:t>Further away from the origin ! </a:t>
                    </a: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1271213"/>
                    <a:ext cx="9144000" cy="325044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667" b="-5816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Овал 23"/>
              <p:cNvSpPr/>
              <p:nvPr/>
            </p:nvSpPr>
            <p:spPr>
              <a:xfrm>
                <a:off x="1979712" y="6165304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4" name="Овал 43"/>
              <p:cNvSpPr/>
              <p:nvPr/>
            </p:nvSpPr>
            <p:spPr>
              <a:xfrm>
                <a:off x="2051720" y="6021808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4" name="Овал 53"/>
              <p:cNvSpPr/>
              <p:nvPr/>
            </p:nvSpPr>
            <p:spPr>
              <a:xfrm>
                <a:off x="2195736" y="6308129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" name="Овал 56"/>
              <p:cNvSpPr/>
              <p:nvPr/>
            </p:nvSpPr>
            <p:spPr>
              <a:xfrm>
                <a:off x="2411760" y="6165824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71" name="Прямая со стрелкой 70"/>
              <p:cNvCxnSpPr>
                <a:stCxn id="33" idx="2"/>
                <a:endCxn id="26" idx="3"/>
              </p:cNvCxnSpPr>
              <p:nvPr/>
            </p:nvCxnSpPr>
            <p:spPr>
              <a:xfrm flipH="1">
                <a:off x="2288835" y="5639544"/>
                <a:ext cx="987021" cy="60765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5680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507288" cy="1116042"/>
          </a:xfrm>
        </p:spPr>
        <p:txBody>
          <a:bodyPr>
            <a:normAutofit fontScale="90000"/>
          </a:bodyPr>
          <a:lstStyle/>
          <a:p>
            <a:r>
              <a:rPr lang="en-US" dirty="0"/>
              <a:t>Determining the Number of clusters: Two approaches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412776"/>
            <a:ext cx="8856027" cy="5256584"/>
          </a:xfrm>
        </p:spPr>
        <p:txBody>
          <a:bodyPr>
            <a:noAutofit/>
          </a:bodyPr>
          <a:lstStyle/>
          <a:p>
            <a:r>
              <a:rPr lang="en-US" sz="3200" dirty="0"/>
              <a:t>A)   </a:t>
            </a:r>
            <a:r>
              <a:rPr lang="en-US" sz="3200" dirty="0">
                <a:solidFill>
                  <a:srgbClr val="7030A0"/>
                </a:solidFill>
              </a:rPr>
              <a:t>Extract clusters </a:t>
            </a:r>
            <a:r>
              <a:rPr lang="en-US" sz="4000" dirty="0">
                <a:solidFill>
                  <a:srgbClr val="7030A0"/>
                </a:solidFill>
              </a:rPr>
              <a:t>one-by-one</a:t>
            </a:r>
            <a:r>
              <a:rPr lang="en-US" sz="3200" dirty="0"/>
              <a:t>: find an anomalous cluster, then remove it; etc.</a:t>
            </a:r>
          </a:p>
          <a:p>
            <a:pPr marL="457200" indent="-457200">
              <a:buAutoNum type="arabicParenR"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B)   </a:t>
            </a:r>
            <a:r>
              <a:rPr lang="en-US" sz="3200" dirty="0">
                <a:solidFill>
                  <a:srgbClr val="7030A0"/>
                </a:solidFill>
              </a:rPr>
              <a:t>Determine centers/objects</a:t>
            </a:r>
            <a:r>
              <a:rPr lang="en-US" sz="3200" dirty="0"/>
              <a:t>, both most distant and representative, </a:t>
            </a:r>
            <a:r>
              <a:rPr lang="en-US" sz="4000" dirty="0">
                <a:solidFill>
                  <a:srgbClr val="7030A0"/>
                </a:solidFill>
              </a:rPr>
              <a:t>in parallel </a:t>
            </a:r>
            <a:r>
              <a:rPr lang="en-US" sz="3200" dirty="0">
                <a:solidFill>
                  <a:srgbClr val="7030A0"/>
                </a:solidFill>
              </a:rPr>
              <a:t>(affinity propagation?)</a:t>
            </a:r>
            <a:r>
              <a:rPr lang="en-US" sz="3200" dirty="0"/>
              <a:t>; then K-means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 dirty="0"/>
          </a:p>
        </p:txBody>
      </p:sp>
      <p:sp>
        <p:nvSpPr>
          <p:cNvPr id="7" name="Rectangle 3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2552982" y="2511801"/>
            <a:ext cx="4104456" cy="2160240"/>
            <a:chOff x="0" y="0"/>
            <a:chExt cx="3441065" cy="1971675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0" y="0"/>
              <a:ext cx="3441065" cy="1971675"/>
              <a:chOff x="0" y="0"/>
              <a:chExt cx="3441065" cy="1971675"/>
            </a:xfrm>
          </p:grpSpPr>
          <p:grpSp>
            <p:nvGrpSpPr>
              <p:cNvPr id="11" name="Группа 10"/>
              <p:cNvGrpSpPr/>
              <p:nvPr/>
            </p:nvGrpSpPr>
            <p:grpSpPr>
              <a:xfrm>
                <a:off x="152400" y="0"/>
                <a:ext cx="3288665" cy="1971675"/>
                <a:chOff x="0" y="0"/>
                <a:chExt cx="5544616" cy="3029060"/>
              </a:xfrm>
            </p:grpSpPr>
            <p:cxnSp>
              <p:nvCxnSpPr>
                <p:cNvPr id="14" name="Прямая со стрелкой 13"/>
                <p:cNvCxnSpPr/>
                <p:nvPr/>
              </p:nvCxnSpPr>
              <p:spPr>
                <a:xfrm flipV="1">
                  <a:off x="1728192" y="0"/>
                  <a:ext cx="0" cy="295232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Прямая со стрелкой 14"/>
                <p:cNvCxnSpPr/>
                <p:nvPr/>
              </p:nvCxnSpPr>
              <p:spPr>
                <a:xfrm>
                  <a:off x="144016" y="2100783"/>
                  <a:ext cx="5400600" cy="0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Группа 15"/>
                <p:cNvGrpSpPr/>
                <p:nvPr/>
              </p:nvGrpSpPr>
              <p:grpSpPr>
                <a:xfrm>
                  <a:off x="0" y="1142206"/>
                  <a:ext cx="720080" cy="334131"/>
                  <a:chOff x="0" y="1142206"/>
                  <a:chExt cx="720080" cy="334131"/>
                </a:xfrm>
              </p:grpSpPr>
              <p:sp>
                <p:nvSpPr>
                  <p:cNvPr id="39" name="Овал 38"/>
                  <p:cNvSpPr/>
                  <p:nvPr/>
                </p:nvSpPr>
                <p:spPr>
                  <a:xfrm>
                    <a:off x="576064" y="1142206"/>
                    <a:ext cx="144016" cy="14401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40" name="Овал 39"/>
                  <p:cNvSpPr/>
                  <p:nvPr/>
                </p:nvSpPr>
                <p:spPr>
                  <a:xfrm>
                    <a:off x="0" y="1176114"/>
                    <a:ext cx="144016" cy="14401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41" name="Овал 40"/>
                  <p:cNvSpPr/>
                  <p:nvPr/>
                </p:nvSpPr>
                <p:spPr>
                  <a:xfrm>
                    <a:off x="60027" y="1332321"/>
                    <a:ext cx="144016" cy="14401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42" name="Овал 41"/>
                  <p:cNvSpPr/>
                  <p:nvPr/>
                </p:nvSpPr>
                <p:spPr>
                  <a:xfrm>
                    <a:off x="233387" y="1224136"/>
                    <a:ext cx="144016" cy="14401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ru-RU"/>
                  </a:p>
                </p:txBody>
              </p:sp>
            </p:grpSp>
            <p:sp>
              <p:nvSpPr>
                <p:cNvPr id="17" name="Овал 16"/>
                <p:cNvSpPr/>
                <p:nvPr/>
              </p:nvSpPr>
              <p:spPr>
                <a:xfrm>
                  <a:off x="319098" y="2448792"/>
                  <a:ext cx="767123" cy="580268"/>
                </a:xfrm>
                <a:prstGeom prst="ellipse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ru-RU"/>
                </a:p>
              </p:txBody>
            </p:sp>
            <p:grpSp>
              <p:nvGrpSpPr>
                <p:cNvPr id="18" name="Группа 17"/>
                <p:cNvGrpSpPr/>
                <p:nvPr/>
              </p:nvGrpSpPr>
              <p:grpSpPr>
                <a:xfrm>
                  <a:off x="2204640" y="987738"/>
                  <a:ext cx="1721768" cy="1440415"/>
                  <a:chOff x="2204640" y="987738"/>
                  <a:chExt cx="1721768" cy="1440415"/>
                </a:xfrm>
              </p:grpSpPr>
              <p:sp>
                <p:nvSpPr>
                  <p:cNvPr id="27" name="Овал 26"/>
                  <p:cNvSpPr/>
                  <p:nvPr/>
                </p:nvSpPr>
                <p:spPr>
                  <a:xfrm>
                    <a:off x="2458764" y="1214214"/>
                    <a:ext cx="144016" cy="14401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28" name="Овал 27"/>
                  <p:cNvSpPr/>
                  <p:nvPr/>
                </p:nvSpPr>
                <p:spPr>
                  <a:xfrm>
                    <a:off x="2448272" y="1080120"/>
                    <a:ext cx="144016" cy="14401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29" name="Овал 28"/>
                  <p:cNvSpPr/>
                  <p:nvPr/>
                </p:nvSpPr>
                <p:spPr>
                  <a:xfrm>
                    <a:off x="2600672" y="1232520"/>
                    <a:ext cx="144016" cy="14401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30" name="Овал 29"/>
                  <p:cNvSpPr/>
                  <p:nvPr/>
                </p:nvSpPr>
                <p:spPr>
                  <a:xfrm>
                    <a:off x="2304256" y="1152128"/>
                    <a:ext cx="144016" cy="14401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31" name="Овал 30"/>
                  <p:cNvSpPr/>
                  <p:nvPr/>
                </p:nvSpPr>
                <p:spPr>
                  <a:xfrm>
                    <a:off x="2204640" y="987738"/>
                    <a:ext cx="700832" cy="488601"/>
                  </a:xfrm>
                  <a:prstGeom prst="ellipse">
                    <a:avLst/>
                  </a:prstGeom>
                  <a:no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grpSp>
                <p:nvGrpSpPr>
                  <p:cNvPr id="32" name="Группа 31"/>
                  <p:cNvGrpSpPr/>
                  <p:nvPr/>
                </p:nvGrpSpPr>
                <p:grpSpPr>
                  <a:xfrm>
                    <a:off x="3144800" y="1707008"/>
                    <a:ext cx="781608" cy="721145"/>
                    <a:chOff x="3144800" y="1707008"/>
                    <a:chExt cx="781608" cy="721145"/>
                  </a:xfrm>
                </p:grpSpPr>
                <p:sp>
                  <p:nvSpPr>
                    <p:cNvPr id="33" name="Овал 32"/>
                    <p:cNvSpPr/>
                    <p:nvPr/>
                  </p:nvSpPr>
                  <p:spPr>
                    <a:xfrm>
                      <a:off x="3386112" y="1842120"/>
                      <a:ext cx="144016" cy="14401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4" name="Овал 33"/>
                    <p:cNvSpPr/>
                    <p:nvPr/>
                  </p:nvSpPr>
                  <p:spPr>
                    <a:xfrm>
                      <a:off x="3362672" y="2205955"/>
                      <a:ext cx="144016" cy="14401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5" name="Овал 34"/>
                    <p:cNvSpPr/>
                    <p:nvPr/>
                  </p:nvSpPr>
                  <p:spPr>
                    <a:xfrm>
                      <a:off x="3515072" y="2146920"/>
                      <a:ext cx="144016" cy="14401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6" name="Овал 35"/>
                    <p:cNvSpPr/>
                    <p:nvPr/>
                  </p:nvSpPr>
                  <p:spPr>
                    <a:xfrm>
                      <a:off x="3210272" y="1842120"/>
                      <a:ext cx="144016" cy="14401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" name="Овал 36"/>
                    <p:cNvSpPr/>
                    <p:nvPr/>
                  </p:nvSpPr>
                  <p:spPr>
                    <a:xfrm>
                      <a:off x="3362672" y="1994520"/>
                      <a:ext cx="144016" cy="14401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8" name="Овал 37"/>
                    <p:cNvSpPr/>
                    <p:nvPr/>
                  </p:nvSpPr>
                  <p:spPr>
                    <a:xfrm>
                      <a:off x="3144800" y="1707008"/>
                      <a:ext cx="781608" cy="721145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3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endParaRPr lang="ru-RU"/>
                    </a:p>
                  </p:txBody>
                </p:sp>
              </p:grpSp>
            </p:grpSp>
            <p:cxnSp>
              <p:nvCxnSpPr>
                <p:cNvPr id="19" name="Прямая со стрелкой 18"/>
                <p:cNvCxnSpPr>
                  <a:endCxn id="27" idx="2"/>
                </p:cNvCxnSpPr>
                <p:nvPr/>
              </p:nvCxnSpPr>
              <p:spPr>
                <a:xfrm flipV="1">
                  <a:off x="1749283" y="1286222"/>
                  <a:ext cx="709481" cy="801397"/>
                </a:xfrm>
                <a:prstGeom prst="straightConnector1">
                  <a:avLst/>
                </a:prstGeom>
                <a:ln w="25400">
                  <a:solidFill>
                    <a:srgbClr val="C00000"/>
                  </a:solidFill>
                  <a:prstDash val="sys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Прямая со стрелкой 19"/>
                <p:cNvCxnSpPr/>
                <p:nvPr/>
              </p:nvCxnSpPr>
              <p:spPr>
                <a:xfrm flipH="1" flipV="1">
                  <a:off x="233387" y="1152128"/>
                  <a:ext cx="1515896" cy="935492"/>
                </a:xfrm>
                <a:prstGeom prst="straightConnector1">
                  <a:avLst/>
                </a:prstGeom>
                <a:ln w="25400">
                  <a:solidFill>
                    <a:srgbClr val="C00000"/>
                  </a:solidFill>
                  <a:prstDash val="sys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Группа 20"/>
                <p:cNvGrpSpPr/>
                <p:nvPr/>
              </p:nvGrpSpPr>
              <p:grpSpPr>
                <a:xfrm>
                  <a:off x="432048" y="2138536"/>
                  <a:ext cx="1296144" cy="812601"/>
                  <a:chOff x="432048" y="2138536"/>
                  <a:chExt cx="1296144" cy="812601"/>
                </a:xfrm>
              </p:grpSpPr>
              <p:sp>
                <p:nvSpPr>
                  <p:cNvPr id="22" name="Овал 21"/>
                  <p:cNvSpPr/>
                  <p:nvPr/>
                </p:nvSpPr>
                <p:spPr>
                  <a:xfrm>
                    <a:off x="432048" y="2664296"/>
                    <a:ext cx="144016" cy="14401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23" name="Овал 22"/>
                  <p:cNvSpPr/>
                  <p:nvPr/>
                </p:nvSpPr>
                <p:spPr>
                  <a:xfrm>
                    <a:off x="504056" y="2520800"/>
                    <a:ext cx="144016" cy="14401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24" name="Овал 23"/>
                  <p:cNvSpPr/>
                  <p:nvPr/>
                </p:nvSpPr>
                <p:spPr>
                  <a:xfrm>
                    <a:off x="648072" y="2807121"/>
                    <a:ext cx="144016" cy="14401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sp>
                <p:nvSpPr>
                  <p:cNvPr id="25" name="Овал 24"/>
                  <p:cNvSpPr/>
                  <p:nvPr/>
                </p:nvSpPr>
                <p:spPr>
                  <a:xfrm>
                    <a:off x="864096" y="2664816"/>
                    <a:ext cx="144016" cy="144016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endParaRPr lang="ru-RU"/>
                  </a:p>
                </p:txBody>
              </p:sp>
              <p:cxnSp>
                <p:nvCxnSpPr>
                  <p:cNvPr id="26" name="Прямая со стрелкой 25"/>
                  <p:cNvCxnSpPr/>
                  <p:nvPr/>
                </p:nvCxnSpPr>
                <p:spPr>
                  <a:xfrm flipH="1">
                    <a:off x="741171" y="2138536"/>
                    <a:ext cx="987021" cy="607657"/>
                  </a:xfrm>
                  <a:prstGeom prst="straightConnector1">
                    <a:avLst/>
                  </a:prstGeom>
                  <a:ln w="25400">
                    <a:solidFill>
                      <a:srgbClr val="C00000"/>
                    </a:solidFill>
                    <a:prstDash val="sys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2" name="Овал 11"/>
              <p:cNvSpPr/>
              <p:nvPr/>
            </p:nvSpPr>
            <p:spPr>
              <a:xfrm>
                <a:off x="0" y="504825"/>
                <a:ext cx="633095" cy="547370"/>
              </a:xfrm>
              <a:prstGeom prst="ellipse">
                <a:avLst/>
              </a:prstGeom>
              <a:noFill/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2296" tIns="41148" rIns="82296" bIns="41148" rtlCol="0" anchor="ctr"/>
              <a:lstStyle/>
              <a:p>
                <a:endParaRPr lang="ru-RU"/>
              </a:p>
            </p:txBody>
          </p:sp>
          <p:cxnSp>
            <p:nvCxnSpPr>
              <p:cNvPr id="13" name="Прямая со стрелкой 12"/>
              <p:cNvCxnSpPr/>
              <p:nvPr/>
            </p:nvCxnSpPr>
            <p:spPr>
              <a:xfrm flipV="1">
                <a:off x="1190625" y="1300162"/>
                <a:ext cx="1041400" cy="5969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Овал 9"/>
            <p:cNvSpPr/>
            <p:nvPr/>
          </p:nvSpPr>
          <p:spPr>
            <a:xfrm>
              <a:off x="185737" y="609600"/>
              <a:ext cx="85090" cy="9334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43" name="Rectangle 37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35696" y="302146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</a:t>
            </a:r>
            <a:endParaRPr lang="ru-RU" dirty="0"/>
          </a:p>
        </p:txBody>
      </p:sp>
      <p:sp>
        <p:nvSpPr>
          <p:cNvPr id="45" name="TextBox 44"/>
          <p:cNvSpPr txBox="1"/>
          <p:nvPr/>
        </p:nvSpPr>
        <p:spPr>
          <a:xfrm>
            <a:off x="4959629" y="3401926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820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A512C-A438-4407-87C1-C7F88B68A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One-by-One Approach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C3646FB-3745-432A-B04F-457CB0D5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D54F63-CD1E-456A-A54D-55B0F61E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498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601"/>
          </a:xfrm>
        </p:spPr>
        <p:txBody>
          <a:bodyPr>
            <a:normAutofit/>
          </a:bodyPr>
          <a:lstStyle/>
          <a:p>
            <a:pPr algn="l"/>
            <a:r>
              <a:rPr lang="ru-RU" sz="2800" b="1" dirty="0">
                <a:solidFill>
                  <a:schemeClr val="tx2"/>
                </a:solidFill>
              </a:rPr>
              <a:t>Отыскание аномального кластера </a:t>
            </a:r>
            <a:br>
              <a:rPr lang="ru-RU" sz="2800" b="1" dirty="0">
                <a:solidFill>
                  <a:schemeClr val="tx2"/>
                </a:solidFill>
              </a:rPr>
            </a:br>
            <a:r>
              <a:rPr lang="en-US" sz="2800" b="1" dirty="0">
                <a:solidFill>
                  <a:schemeClr val="tx2"/>
                </a:solidFill>
              </a:rPr>
              <a:t>(Mirkin 1998, </a:t>
            </a:r>
            <a:r>
              <a:rPr lang="en-US" sz="2800" b="1" dirty="0" err="1">
                <a:solidFill>
                  <a:schemeClr val="tx2"/>
                </a:solidFill>
              </a:rPr>
              <a:t>Chiang&amp;Mirkin</a:t>
            </a:r>
            <a:r>
              <a:rPr lang="en-US" sz="2800" b="1" dirty="0">
                <a:solidFill>
                  <a:schemeClr val="tx2"/>
                </a:solidFill>
              </a:rPr>
              <a:t> 2010)</a:t>
            </a:r>
            <a:endParaRPr lang="en-US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6" name="Rectangle 1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08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7409" name="Picture 1" descr="dim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10" y="2811015"/>
            <a:ext cx="8587180" cy="373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251520" y="1052736"/>
                <a:ext cx="8712968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200" b="1" dirty="0"/>
                  <a:t>Anomalous cluster S with center c: </a:t>
                </a:r>
              </a:p>
              <a:p>
                <a:r>
                  <a:rPr lang="en-US" sz="3200" b="1" dirty="0"/>
                  <a:t>                                 max   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|S|</a:t>
                </a:r>
                <a14:m>
                  <m:oMath xmlns:m="http://schemas.openxmlformats.org/officeDocument/2006/math">
                    <m:r>
                      <a:rPr lang="en-US" altLang="ru-RU" sz="3200" b="1" i="1" smtClean="0">
                        <a:solidFill>
                          <a:srgbClr val="7030A0"/>
                        </a:solidFill>
                        <a:latin typeface="Cambria Math"/>
                        <a:cs typeface="Times New Roman" pitchFamily="18" charset="0"/>
                      </a:rPr>
                      <m:t>&lt;</m:t>
                    </m:r>
                    <m:r>
                      <a:rPr lang="en-US" altLang="ru-RU" sz="3200" b="1" i="1" smtClean="0">
                        <a:solidFill>
                          <a:srgbClr val="7030A0"/>
                        </a:solidFill>
                        <a:latin typeface="Cambria Math"/>
                        <a:cs typeface="Times New Roman" pitchFamily="18" charset="0"/>
                      </a:rPr>
                      <m:t>𝒄</m:t>
                    </m:r>
                    <m:r>
                      <a:rPr lang="en-US" altLang="ru-RU" sz="3200" b="1" i="1" smtClean="0">
                        <a:solidFill>
                          <a:srgbClr val="7030A0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en-US" altLang="ru-RU" sz="3200" b="1" i="1" smtClean="0">
                        <a:solidFill>
                          <a:srgbClr val="7030A0"/>
                        </a:solidFill>
                        <a:latin typeface="Cambria Math"/>
                        <a:cs typeface="Times New Roman" pitchFamily="18" charset="0"/>
                      </a:rPr>
                      <m:t>𝒄</m:t>
                    </m:r>
                    <m:r>
                      <a:rPr lang="en-US" altLang="ru-RU" sz="3200" b="1" i="1">
                        <a:solidFill>
                          <a:srgbClr val="7030A0"/>
                        </a:solidFill>
                        <a:latin typeface="Cambria Math"/>
                        <a:cs typeface="Times New Roman" pitchFamily="18" charset="0"/>
                      </a:rPr>
                      <m:t>&gt;</m:t>
                    </m:r>
                  </m:oMath>
                </a14:m>
                <a:endParaRPr lang="en-US" sz="3200" b="1" dirty="0">
                  <a:solidFill>
                    <a:srgbClr val="7030A0"/>
                  </a:solidFill>
                </a:endParaRPr>
              </a:p>
              <a:p>
                <a:r>
                  <a:rPr lang="en-US" sz="3200" b="1" dirty="0">
                    <a:solidFill>
                      <a:srgbClr val="7030A0"/>
                    </a:solidFill>
                  </a:rPr>
                  <a:t>0 is Reference point (grand mean). Build Anomalous cluster S with center c</a:t>
                </a: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2736"/>
                <a:ext cx="8712968" cy="2062103"/>
              </a:xfrm>
              <a:prstGeom prst="rect">
                <a:avLst/>
              </a:prstGeom>
              <a:blipFill>
                <a:blip r:embed="rId4"/>
                <a:stretch>
                  <a:fillRect l="-1748" t="-3846" b="-88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871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601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Finding an </a:t>
            </a:r>
            <a:r>
              <a:rPr lang="en-US" sz="4000" b="1" dirty="0">
                <a:solidFill>
                  <a:srgbClr val="C00000"/>
                </a:solidFill>
              </a:rPr>
              <a:t>Anomalous cluster</a:t>
            </a:r>
            <a:endParaRPr lang="en-US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26" name="Rectangle 1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08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1264404"/>
            <a:ext cx="871296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3200" dirty="0"/>
              <a:t>1. </a:t>
            </a:r>
            <a:r>
              <a:rPr lang="en-US" sz="3200" b="1" dirty="0"/>
              <a:t>Initial </a:t>
            </a:r>
            <a:r>
              <a:rPr lang="en-US" sz="3200" dirty="0"/>
              <a:t>center </a:t>
            </a:r>
            <a:r>
              <a:rPr lang="en-US" sz="3200" b="1" i="1" dirty="0"/>
              <a:t>c</a:t>
            </a:r>
            <a:r>
              <a:rPr lang="en-US" sz="3200" dirty="0"/>
              <a:t> is object, farthest away from </a:t>
            </a:r>
            <a:r>
              <a:rPr lang="en-US" sz="3200" b="1" dirty="0"/>
              <a:t>0</a:t>
            </a:r>
            <a:r>
              <a:rPr lang="en-US" sz="3200" dirty="0"/>
              <a:t>.</a:t>
            </a:r>
            <a:endParaRPr lang="ru-RU" sz="3200" dirty="0"/>
          </a:p>
          <a:p>
            <a:pPr hangingPunct="0"/>
            <a:r>
              <a:rPr lang="en-US" sz="3200" dirty="0"/>
              <a:t> </a:t>
            </a:r>
            <a:endParaRPr lang="ru-RU" sz="3200" dirty="0"/>
          </a:p>
          <a:p>
            <a:pPr hangingPunct="0"/>
            <a:r>
              <a:rPr lang="en-US" sz="3200" dirty="0"/>
              <a:t>2. </a:t>
            </a:r>
            <a:r>
              <a:rPr lang="en-US" sz="3200" b="1" dirty="0"/>
              <a:t>Cluster update:</a:t>
            </a:r>
            <a:r>
              <a:rPr lang="en-US" sz="3200" dirty="0"/>
              <a:t> If </a:t>
            </a:r>
            <a:r>
              <a:rPr lang="en-US" sz="3200" b="1" i="1" dirty="0"/>
              <a:t>d(</a:t>
            </a:r>
            <a:r>
              <a:rPr lang="en-US" sz="3200" b="1" i="1" dirty="0" err="1"/>
              <a:t>y</a:t>
            </a:r>
            <a:r>
              <a:rPr lang="en-US" sz="3200" b="1" i="1" baseline="-25000" dirty="0" err="1"/>
              <a:t>i</a:t>
            </a:r>
            <a:r>
              <a:rPr lang="en-US" sz="3200" b="1" i="1" dirty="0" err="1"/>
              <a:t>,c</a:t>
            </a:r>
            <a:r>
              <a:rPr lang="en-US" sz="3200" b="1" i="1" dirty="0"/>
              <a:t>)&lt; d(y</a:t>
            </a:r>
            <a:r>
              <a:rPr lang="en-US" sz="3200" b="1" i="1" baseline="-25000" dirty="0"/>
              <a:t>i</a:t>
            </a:r>
            <a:r>
              <a:rPr lang="en-US" sz="3200" b="1" i="1" dirty="0"/>
              <a:t>,0)</a:t>
            </a:r>
            <a:r>
              <a:rPr lang="en-US" sz="3200" i="1" dirty="0"/>
              <a:t>, a</a:t>
            </a:r>
            <a:r>
              <a:rPr lang="en-US" sz="3200" dirty="0"/>
              <a:t>ssign</a:t>
            </a:r>
            <a:r>
              <a:rPr lang="en-US" sz="3200" i="1" dirty="0"/>
              <a:t> </a:t>
            </a:r>
            <a:r>
              <a:rPr lang="en-US" sz="3200" b="1" i="1" dirty="0" err="1"/>
              <a:t>y</a:t>
            </a:r>
            <a:r>
              <a:rPr lang="en-US" sz="3200" b="1" i="1" baseline="-25000" dirty="0" err="1"/>
              <a:t>i</a:t>
            </a:r>
            <a:r>
              <a:rPr lang="en-US" sz="3200" dirty="0"/>
              <a:t> to </a:t>
            </a:r>
            <a:r>
              <a:rPr lang="en-US" sz="3200" b="1" dirty="0"/>
              <a:t>S</a:t>
            </a:r>
            <a:r>
              <a:rPr lang="en-US" sz="3200" dirty="0"/>
              <a:t>.</a:t>
            </a:r>
            <a:endParaRPr lang="ru-RU" sz="3200" dirty="0"/>
          </a:p>
          <a:p>
            <a:pPr hangingPunct="0"/>
            <a:r>
              <a:rPr lang="en-US" sz="3200" dirty="0"/>
              <a:t> </a:t>
            </a:r>
            <a:endParaRPr lang="ru-RU" sz="3200" dirty="0"/>
          </a:p>
          <a:p>
            <a:pPr hangingPunct="0"/>
            <a:r>
              <a:rPr lang="en-US" sz="3200" dirty="0"/>
              <a:t>3. </a:t>
            </a:r>
            <a:r>
              <a:rPr lang="en-US" sz="3200" b="1" dirty="0"/>
              <a:t>Centroid update:</a:t>
            </a:r>
            <a:r>
              <a:rPr lang="en-US" sz="3200" dirty="0"/>
              <a:t> Within-</a:t>
            </a:r>
            <a:r>
              <a:rPr lang="en-US" sz="3200" b="1" i="1" dirty="0"/>
              <a:t>S</a:t>
            </a:r>
            <a:r>
              <a:rPr lang="en-US" sz="3200" dirty="0"/>
              <a:t> mean </a:t>
            </a:r>
            <a:r>
              <a:rPr lang="en-US" sz="3200" b="1" i="1" dirty="0"/>
              <a:t>c'</a:t>
            </a:r>
            <a:r>
              <a:rPr lang="en-US" sz="3200" dirty="0"/>
              <a:t> if </a:t>
            </a:r>
            <a:r>
              <a:rPr lang="en-US" sz="3200" b="1" i="1" dirty="0"/>
              <a:t>c' </a:t>
            </a:r>
            <a:r>
              <a:rPr lang="en-US" sz="3200" b="1" i="1" dirty="0">
                <a:sym typeface="Symbol"/>
              </a:rPr>
              <a:t> </a:t>
            </a:r>
            <a:r>
              <a:rPr lang="en-US" sz="3200" b="1" i="1" dirty="0"/>
              <a:t>c</a:t>
            </a:r>
            <a:r>
              <a:rPr lang="en-US" sz="3200" dirty="0"/>
              <a:t>. Go to 2 with </a:t>
            </a:r>
            <a:r>
              <a:rPr lang="en-US" sz="3200" b="1" i="1" dirty="0"/>
              <a:t>c</a:t>
            </a:r>
            <a:r>
              <a:rPr lang="en-US" sz="3200" b="1" i="1" dirty="0">
                <a:sym typeface="Symbol"/>
              </a:rPr>
              <a:t></a:t>
            </a:r>
            <a:r>
              <a:rPr lang="en-US" sz="3200" b="1" i="1" dirty="0"/>
              <a:t> c'</a:t>
            </a:r>
            <a:r>
              <a:rPr lang="en-US" sz="3200" dirty="0"/>
              <a:t>. Otherwise, halt.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8069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124744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Anomalous cluster and K-Means</a:t>
            </a:r>
          </a:p>
        </p:txBody>
      </p:sp>
      <p:sp>
        <p:nvSpPr>
          <p:cNvPr id="126" name="Rectangle 1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08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1264404"/>
            <a:ext cx="9144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3600" b="1" dirty="0">
                <a:solidFill>
                  <a:srgbClr val="7030A0"/>
                </a:solidFill>
              </a:rPr>
              <a:t>Anomalous Cluster is (almost) K-Means </a:t>
            </a:r>
            <a:r>
              <a:rPr lang="en-US" sz="3200" b="1" dirty="0"/>
              <a:t>up to:</a:t>
            </a:r>
            <a:endParaRPr lang="ru-RU" sz="3200" b="1" dirty="0"/>
          </a:p>
          <a:p>
            <a:pPr hangingPunct="0"/>
            <a:r>
              <a:rPr lang="en-US" sz="3200" dirty="0"/>
              <a:t>         (</a:t>
            </a:r>
            <a:r>
              <a:rPr lang="en-US" sz="3200" dirty="0" err="1"/>
              <a:t>i</a:t>
            </a:r>
            <a:r>
              <a:rPr lang="en-US" sz="3200" dirty="0"/>
              <a:t>) the number of clusters K=2: the “anomalous” one and the “main body” of entities around 0;</a:t>
            </a:r>
            <a:endParaRPr lang="ru-RU" sz="3200" dirty="0"/>
          </a:p>
          <a:p>
            <a:pPr hangingPunct="0"/>
            <a:r>
              <a:rPr lang="en-US" sz="3200" dirty="0"/>
              <a:t>         (ii) center of the “main body” cluster never moves; it is forcibly always at 0; </a:t>
            </a:r>
            <a:endParaRPr lang="ru-RU" sz="3200" dirty="0"/>
          </a:p>
          <a:p>
            <a:pPr hangingPunct="0"/>
            <a:r>
              <a:rPr lang="en-US" sz="3200" dirty="0"/>
              <a:t>         (iii) natural initialization: c</a:t>
            </a:r>
            <a:r>
              <a:rPr lang="en-US" sz="3200" baseline="30000" dirty="0"/>
              <a:t>0</a:t>
            </a:r>
            <a:r>
              <a:rPr lang="en-US" sz="3200" dirty="0"/>
              <a:t> is at  entity which is the farthest away from 0.</a:t>
            </a:r>
            <a:endParaRPr lang="ru-RU" sz="3200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508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28010"/>
          </a:xfrm>
        </p:spPr>
        <p:txBody>
          <a:bodyPr/>
          <a:lstStyle/>
          <a:p>
            <a:r>
              <a:rPr lang="en-US" dirty="0" err="1"/>
              <a:t>ik</a:t>
            </a:r>
            <a:r>
              <a:rPr lang="en-US" dirty="0"/>
              <a:t>-means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23528" y="1124744"/>
            <a:ext cx="8820472" cy="5616624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Pre-center the data matrix to grand-mean, set threshold for minimal cluster size t ( =1 by default). </a:t>
            </a:r>
          </a:p>
          <a:p>
            <a:pPr marL="514350" indent="-514350">
              <a:buAutoNum type="arabicPeriod"/>
            </a:pPr>
            <a:r>
              <a:rPr lang="en-US" dirty="0"/>
              <a:t>Find Anomalous cluster and store its center and size.</a:t>
            </a:r>
          </a:p>
          <a:p>
            <a:pPr marL="514350" indent="-514350">
              <a:buAutoNum type="arabicPeriod"/>
            </a:pPr>
            <a:r>
              <a:rPr lang="en-US" dirty="0"/>
              <a:t>Remove the Anomalous cluster from data set. Halt if the dataset gets empty, else: go to 2.</a:t>
            </a:r>
          </a:p>
          <a:p>
            <a:pPr marL="514350" indent="-514350">
              <a:buAutoNum type="arabicPeriod"/>
            </a:pPr>
            <a:r>
              <a:rPr lang="en-US" dirty="0"/>
              <a:t>Initialize k-means with centers of those anomalous clusters whose size </a:t>
            </a:r>
            <a:r>
              <a:rPr lang="en-US" dirty="0">
                <a:sym typeface="Symbol"/>
              </a:rPr>
              <a:t> t</a:t>
            </a:r>
          </a:p>
          <a:p>
            <a:pPr marL="514350" indent="-514350">
              <a:buAutoNum type="arabicPeriod"/>
            </a:pPr>
            <a:endParaRPr lang="en-US" dirty="0">
              <a:sym typeface="Symbol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Extensive experimentation by Chiang and Mirkin (J of Classification, 2010) demonstrated superiority of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iK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-Means over competition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36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60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</a:t>
            </a:r>
            <a:b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Anomalous cluster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126" name="Rectangle 1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08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51520" y="1264404"/>
            <a:ext cx="8712968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800" b="1" dirty="0">
                <a:solidFill>
                  <a:schemeClr val="tx2"/>
                </a:solidFill>
              </a:rPr>
              <a:t>Anomalous Cluster applied to Iris dataset just centered (no further normalization)</a:t>
            </a:r>
            <a:r>
              <a:rPr lang="en-US" sz="2800" b="1" dirty="0"/>
              <a:t>:</a:t>
            </a:r>
          </a:p>
          <a:p>
            <a:pPr hangingPunct="0"/>
            <a:r>
              <a:rPr lang="en-US" sz="2800" dirty="0"/>
              <a:t>Initial center: the furthest away entity 132</a:t>
            </a:r>
          </a:p>
          <a:p>
            <a:pPr hangingPunct="0"/>
            <a:r>
              <a:rPr lang="en-US" sz="2800" dirty="0"/>
              <a:t>	c0=(</a:t>
            </a:r>
            <a:r>
              <a:rPr lang="ru-RU" sz="2800" dirty="0"/>
              <a:t>1.8567   -0.4573    3.1420    1.1007</a:t>
            </a:r>
            <a:r>
              <a:rPr lang="en-US" sz="2800" dirty="0"/>
              <a:t>)</a:t>
            </a:r>
          </a:p>
          <a:p>
            <a:pPr hangingPunct="0"/>
            <a:r>
              <a:rPr lang="en-US" sz="2800" dirty="0"/>
              <a:t>- 27 entities are closer to c0 than to 0; their center</a:t>
            </a:r>
            <a:endParaRPr lang="ru-RU" sz="2800" dirty="0"/>
          </a:p>
          <a:p>
            <a:pPr hangingPunct="0"/>
            <a:r>
              <a:rPr lang="en-US" sz="2800" dirty="0"/>
              <a:t>	c1=(1.1641    0.0390    2.1716    0.9377)</a:t>
            </a:r>
          </a:p>
          <a:p>
            <a:pPr hangingPunct="0"/>
            <a:r>
              <a:rPr lang="en-US" sz="2800" dirty="0"/>
              <a:t>- 47 entities are closer to c1 than to 0; their center</a:t>
            </a:r>
          </a:p>
          <a:p>
            <a:pPr hangingPunct="0"/>
            <a:r>
              <a:rPr lang="en-US" sz="2800" dirty="0"/>
              <a:t>	c2=(0.8865   -0.0361    1.8399    0.8156)</a:t>
            </a:r>
            <a:endParaRPr lang="ru-RU" sz="2800" dirty="0"/>
          </a:p>
          <a:p>
            <a:pPr hangingPunct="0"/>
            <a:r>
              <a:rPr lang="en-US" sz="2800" dirty="0"/>
              <a:t>- 58 entities are closer to c2 than to 0; their center</a:t>
            </a:r>
          </a:p>
          <a:p>
            <a:pPr hangingPunct="0"/>
            <a:r>
              <a:rPr lang="en-US" sz="2800" dirty="0"/>
              <a:t>	c3=(0.7618   -0.0729    1.7023    0.7593)</a:t>
            </a:r>
          </a:p>
          <a:p>
            <a:pPr hangingPunct="0"/>
            <a:r>
              <a:rPr lang="en-US" sz="2800" dirty="0"/>
              <a:t>- 60 entities are closer to c3 than to 0; their center</a:t>
            </a:r>
          </a:p>
          <a:p>
            <a:pPr hangingPunct="0"/>
            <a:r>
              <a:rPr lang="en-US" sz="2800" dirty="0"/>
              <a:t>	c4=(0.7600   -0.0773    1.6737    0.7407)     </a:t>
            </a:r>
            <a:r>
              <a:rPr lang="en-US" sz="2800" b="1" dirty="0">
                <a:solidFill>
                  <a:schemeClr val="tx2"/>
                </a:solidFill>
              </a:rPr>
              <a:t>convergence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17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6E34D-1747-4962-A765-2636B32E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Вопрос про таблицу данных,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9A6D59-84D9-4F5E-92E1-960C9219E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24544" y="908720"/>
            <a:ext cx="9258232" cy="5873080"/>
          </a:xfrm>
        </p:spPr>
        <p:txBody>
          <a:bodyPr>
            <a:normAutofit fontScale="77500" lnSpcReduction="20000"/>
          </a:bodyPr>
          <a:lstStyle/>
          <a:p>
            <a:pPr indent="151130" algn="l" fontAlgn="auto" hangingPunct="1">
              <a:spcBef>
                <a:spcPts val="0"/>
              </a:spcBef>
            </a:pPr>
            <a:r>
              <a:rPr lang="en-US" sz="28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A student took a data set of metro systems  of the world and put a fragment of the data in a table.  He claimed that the table was a data table with the following features:</a:t>
            </a:r>
          </a:p>
          <a:p>
            <a:pPr indent="151130" algn="l" fontAlgn="auto" hangingPunct="1">
              <a:spcBef>
                <a:spcPts val="0"/>
              </a:spcBef>
            </a:pPr>
            <a:endParaRPr lang="ru-RU" sz="28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51130" algn="just" hangingPunct="0">
              <a:spcBef>
                <a:spcPts val="0"/>
              </a:spcBef>
            </a:pPr>
            <a:r>
              <a:rPr lang="en-US" sz="34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«System»  	Subway’s name (Nominal)</a:t>
            </a:r>
            <a:endParaRPr lang="ru-RU" sz="34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51130" algn="just" hangingPunct="0">
              <a:spcBef>
                <a:spcPts val="0"/>
              </a:spcBef>
            </a:pPr>
            <a:r>
              <a:rPr lang="en-US" sz="34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«City» 		City in which the Subway is located (Nominal)</a:t>
            </a:r>
            <a:endParaRPr lang="ru-RU" sz="34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51130" algn="just" hangingPunct="0">
              <a:spcBef>
                <a:spcPts val="0"/>
              </a:spcBef>
            </a:pPr>
            <a:r>
              <a:rPr lang="en-US" sz="34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«State» 		Country in which the Subway is (Nominal)</a:t>
            </a:r>
            <a:endParaRPr lang="ru-RU" sz="34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51130" algn="just" hangingPunct="0">
              <a:spcBef>
                <a:spcPts val="0"/>
              </a:spcBef>
            </a:pPr>
            <a:r>
              <a:rPr lang="en-US" sz="34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«Continent» 	Continent on which the Subway is (Nominal)</a:t>
            </a:r>
            <a:endParaRPr lang="ru-RU" sz="34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51130" algn="just" hangingPunct="0">
              <a:spcBef>
                <a:spcPts val="0"/>
              </a:spcBef>
            </a:pPr>
            <a:r>
              <a:rPr lang="en-US" sz="34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«Opened» 	Year in which the Subway was opened (Nominal/Ordinal)</a:t>
            </a:r>
            <a:endParaRPr lang="ru-RU" sz="34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51130" algn="just" hangingPunct="0">
              <a:spcBef>
                <a:spcPts val="0"/>
              </a:spcBef>
            </a:pPr>
            <a:r>
              <a:rPr lang="en-US" sz="34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«Lines»  		Number of  lines in the system (Quantitative)</a:t>
            </a:r>
            <a:endParaRPr lang="ru-RU" sz="34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51130" algn="just" hangingPunct="0">
              <a:spcBef>
                <a:spcPts val="0"/>
              </a:spcBef>
            </a:pPr>
            <a:r>
              <a:rPr lang="en-US" sz="34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«Length» 	Total length of lines in kilometers (Quantitative) </a:t>
            </a:r>
            <a:endParaRPr lang="ru-RU" sz="34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51130" algn="just" hangingPunct="0">
              <a:spcBef>
                <a:spcPts val="0"/>
              </a:spcBef>
            </a:pPr>
            <a:r>
              <a:rPr lang="en-US" sz="34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«Stations»  	Total number of stations (Quantitative)</a:t>
            </a:r>
          </a:p>
          <a:p>
            <a:pPr indent="151130" algn="just" hangingPunct="0">
              <a:spcBef>
                <a:spcPts val="0"/>
              </a:spcBef>
            </a:pPr>
            <a:endParaRPr lang="ru-RU" sz="45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51130" algn="l" fontAlgn="auto" hangingPunct="1">
              <a:spcBef>
                <a:spcPts val="0"/>
              </a:spcBef>
            </a:pPr>
            <a:r>
              <a:rPr lang="ru-RU" sz="45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Вы согласны</a:t>
            </a:r>
            <a:r>
              <a:rPr lang="en-US" sz="4500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?</a:t>
            </a:r>
            <a:endParaRPr lang="ru-RU" sz="4500" b="1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4C5294-3047-49A8-AC1A-A48A2CB0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C257F7-0BE9-43B2-A0CE-66EBAA51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91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60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</a:t>
            </a:r>
            <a:b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Anomalous cluster iterated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126" name="Rectangle 1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08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1264404"/>
            <a:ext cx="9296400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800" b="1" dirty="0">
                <a:solidFill>
                  <a:schemeClr val="tx2"/>
                </a:solidFill>
              </a:rPr>
              <a:t>Iris dataset just centered (no further normalization) AC  ITERATIVELY to those yet </a:t>
            </a:r>
            <a:r>
              <a:rPr lang="en-US" sz="2800" b="1" dirty="0" err="1">
                <a:solidFill>
                  <a:schemeClr val="tx2"/>
                </a:solidFill>
              </a:rPr>
              <a:t>unclustered</a:t>
            </a:r>
            <a:r>
              <a:rPr lang="en-US" sz="2800" b="1" dirty="0"/>
              <a:t>: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1                                                            </a:t>
            </a:r>
            <a:r>
              <a:rPr lang="en-US" sz="2400" b="1" dirty="0">
                <a:solidFill>
                  <a:srgbClr val="C00000"/>
                </a:solidFill>
              </a:rPr>
              <a:t> What are these?</a:t>
            </a:r>
          </a:p>
          <a:p>
            <a:pPr hangingPunct="0"/>
            <a:r>
              <a:rPr lang="en-US" sz="2400" dirty="0">
                <a:solidFill>
                  <a:schemeClr val="tx2"/>
                </a:solidFill>
              </a:rPr>
              <a:t>60</a:t>
            </a:r>
            <a:r>
              <a:rPr lang="en-US" sz="2400" dirty="0"/>
              <a:t> entities	 </a:t>
            </a:r>
            <a:r>
              <a:rPr lang="en-US" sz="2400" dirty="0">
                <a:solidFill>
                  <a:schemeClr val="tx2"/>
                </a:solidFill>
              </a:rPr>
              <a:t>c=(0.7600   -0.0773    1.6737    0.7407)     </a:t>
            </a:r>
            <a:r>
              <a:rPr lang="en-US" sz="2400" b="1" dirty="0">
                <a:solidFill>
                  <a:srgbClr val="C00000"/>
                </a:solidFill>
              </a:rPr>
              <a:t>34.6%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2</a:t>
            </a:r>
          </a:p>
          <a:p>
            <a:pPr hangingPunct="0"/>
            <a:r>
              <a:rPr lang="en-US" sz="2400" dirty="0">
                <a:solidFill>
                  <a:schemeClr val="tx2"/>
                </a:solidFill>
              </a:rPr>
              <a:t>50 </a:t>
            </a:r>
            <a:r>
              <a:rPr lang="en-US" sz="2400" dirty="0"/>
              <a:t>entities</a:t>
            </a:r>
            <a:r>
              <a:rPr lang="en-US" sz="2400" dirty="0">
                <a:solidFill>
                  <a:schemeClr val="tx2"/>
                </a:solidFill>
              </a:rPr>
              <a:t>     c=(-0.8373    0.3707   -2.2960   -0.9533)    </a:t>
            </a:r>
            <a:r>
              <a:rPr lang="en-US" sz="2400" dirty="0">
                <a:solidFill>
                  <a:srgbClr val="C00000"/>
                </a:solidFill>
              </a:rPr>
              <a:t>   </a:t>
            </a:r>
            <a:r>
              <a:rPr lang="en-US" sz="2400" b="1" dirty="0">
                <a:solidFill>
                  <a:srgbClr val="C00000"/>
                </a:solidFill>
              </a:rPr>
              <a:t>51.5%</a:t>
            </a:r>
          </a:p>
          <a:p>
            <a:pPr hangingPunct="0"/>
            <a:r>
              <a:rPr lang="en-US" sz="2400" dirty="0" err="1">
                <a:solidFill>
                  <a:schemeClr val="tx2"/>
                </a:solidFill>
              </a:rPr>
              <a:t>AnomClus</a:t>
            </a:r>
            <a:r>
              <a:rPr lang="en-US" sz="2400" dirty="0">
                <a:solidFill>
                  <a:schemeClr val="tx2"/>
                </a:solidFill>
              </a:rPr>
              <a:t> 3</a:t>
            </a:r>
          </a:p>
          <a:p>
            <a:pPr hangingPunct="0"/>
            <a:r>
              <a:rPr lang="en-US" sz="2400" dirty="0">
                <a:solidFill>
                  <a:schemeClr val="tx2"/>
                </a:solidFill>
              </a:rPr>
              <a:t>31 entities     c=(-0.1853   -0.4122    0.3872    0.0684)       </a:t>
            </a:r>
            <a:r>
              <a:rPr lang="en-US" sz="2400" b="1" dirty="0">
                <a:solidFill>
                  <a:srgbClr val="C00000"/>
                </a:solidFill>
              </a:rPr>
              <a:t>1.6%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4    {67}    singleton                                        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0.2%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5    5 entities                                                   </a:t>
            </a:r>
            <a:r>
              <a:rPr lang="en-US" sz="2400" b="1" dirty="0">
                <a:solidFill>
                  <a:srgbClr val="C00000"/>
                </a:solidFill>
              </a:rPr>
              <a:t>0.6%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6    {98}	 singleton      			 	</a:t>
            </a:r>
            <a:r>
              <a:rPr lang="en-US" sz="2400" dirty="0">
                <a:solidFill>
                  <a:srgbClr val="C00000"/>
                </a:solidFill>
              </a:rPr>
              <a:t>Less 0.1%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7    {99}	 singleton 				</a:t>
            </a:r>
            <a:r>
              <a:rPr lang="en-US" sz="2400" dirty="0">
                <a:solidFill>
                  <a:srgbClr val="C00000"/>
                </a:solidFill>
              </a:rPr>
              <a:t>Less 0.1%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8    {55}	 singleton 				</a:t>
            </a:r>
            <a:r>
              <a:rPr lang="en-US" sz="2400" dirty="0">
                <a:solidFill>
                  <a:srgbClr val="C00000"/>
                </a:solidFill>
              </a:rPr>
              <a:t>Less 0.1%</a:t>
            </a:r>
          </a:p>
          <a:p>
            <a:pPr hangingPunct="0"/>
            <a:endParaRPr lang="en-US" sz="2800" b="1" dirty="0"/>
          </a:p>
          <a:p>
            <a:pPr hangingPunct="0"/>
            <a:endParaRPr lang="en-US" sz="2800" b="1" dirty="0"/>
          </a:p>
          <a:p>
            <a:pPr hangingPunct="0"/>
            <a:endParaRPr lang="en-US" sz="2800" b="1" dirty="0"/>
          </a:p>
          <a:p>
            <a:pPr hangingPunct="0"/>
            <a:endParaRPr lang="en-US" sz="2800" b="1" dirty="0"/>
          </a:p>
          <a:p>
            <a:pPr hangingPunct="0"/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577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601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</a:t>
            </a:r>
            <a:b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Iterated </a:t>
            </a: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Anomalous cluster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126" name="Rectangle 1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08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1264404"/>
            <a:ext cx="493204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b="1" dirty="0">
                <a:solidFill>
                  <a:schemeClr val="tx2"/>
                </a:solidFill>
              </a:rPr>
              <a:t>Anomalous Cluster </a:t>
            </a:r>
          </a:p>
          <a:p>
            <a:pPr hangingPunct="0"/>
            <a:r>
              <a:rPr lang="en-US" sz="2400" b="1" dirty="0">
                <a:solidFill>
                  <a:schemeClr val="tx2"/>
                </a:solidFill>
              </a:rPr>
              <a:t>ITERATED </a:t>
            </a:r>
            <a:r>
              <a:rPr lang="en-US" sz="2400" b="1" dirty="0"/>
              <a:t>: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1</a:t>
            </a:r>
          </a:p>
          <a:p>
            <a:pPr hangingPunct="0"/>
            <a:r>
              <a:rPr lang="en-US" sz="2400" dirty="0">
                <a:solidFill>
                  <a:schemeClr val="tx2"/>
                </a:solidFill>
              </a:rPr>
              <a:t>60</a:t>
            </a:r>
            <a:r>
              <a:rPr lang="en-US" sz="2400" dirty="0"/>
              <a:t> entities	</a:t>
            </a:r>
            <a:r>
              <a:rPr lang="en-US" sz="2400" b="1" dirty="0">
                <a:solidFill>
                  <a:schemeClr val="tx2"/>
                </a:solidFill>
              </a:rPr>
              <a:t>34.6%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2</a:t>
            </a:r>
          </a:p>
          <a:p>
            <a:pPr hangingPunct="0"/>
            <a:r>
              <a:rPr lang="en-US" sz="2400" dirty="0">
                <a:solidFill>
                  <a:schemeClr val="tx2"/>
                </a:solidFill>
              </a:rPr>
              <a:t>50 </a:t>
            </a:r>
            <a:r>
              <a:rPr lang="en-US" sz="2400" dirty="0"/>
              <a:t>entities</a:t>
            </a:r>
            <a:r>
              <a:rPr lang="en-US" sz="2400" dirty="0">
                <a:solidFill>
                  <a:schemeClr val="tx2"/>
                </a:solidFill>
              </a:rPr>
              <a:t>       </a:t>
            </a:r>
            <a:r>
              <a:rPr lang="en-US" sz="2400" b="1" dirty="0">
                <a:solidFill>
                  <a:schemeClr val="tx2"/>
                </a:solidFill>
              </a:rPr>
              <a:t>51.5% </a:t>
            </a:r>
            <a:r>
              <a:rPr lang="en-US" sz="2400" b="1" dirty="0">
                <a:solidFill>
                  <a:srgbClr val="C00000"/>
                </a:solidFill>
              </a:rPr>
              <a:t> Because the </a:t>
            </a:r>
            <a:r>
              <a:rPr lang="en-US" sz="2400" dirty="0" err="1">
                <a:solidFill>
                  <a:schemeClr val="tx2"/>
                </a:solidFill>
              </a:rPr>
              <a:t>AnomClus</a:t>
            </a:r>
            <a:r>
              <a:rPr lang="en-US" sz="2400" dirty="0">
                <a:solidFill>
                  <a:schemeClr val="tx2"/>
                </a:solidFill>
              </a:rPr>
              <a:t> 3         </a:t>
            </a:r>
            <a:r>
              <a:rPr lang="en-US" sz="2400" b="1" dirty="0">
                <a:solidFill>
                  <a:srgbClr val="C00000"/>
                </a:solidFill>
              </a:rPr>
              <a:t>algorithm is local</a:t>
            </a:r>
          </a:p>
          <a:p>
            <a:pPr hangingPunct="0"/>
            <a:r>
              <a:rPr lang="en-US" sz="2400" dirty="0">
                <a:solidFill>
                  <a:schemeClr val="tx2"/>
                </a:solidFill>
              </a:rPr>
              <a:t>31 entities         </a:t>
            </a:r>
            <a:r>
              <a:rPr lang="en-US" sz="2400" b="1" dirty="0">
                <a:solidFill>
                  <a:schemeClr val="tx2"/>
                </a:solidFill>
              </a:rPr>
              <a:t>1.6%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4      </a:t>
            </a:r>
            <a:r>
              <a:rPr lang="en-US" sz="2400" b="1" dirty="0"/>
              <a:t>0.2%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5      </a:t>
            </a:r>
            <a:r>
              <a:rPr lang="en-US" sz="2400" b="1" dirty="0"/>
              <a:t>0.6%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6     Less 0.1%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7     Less 0.1%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8     Less 0.1%</a:t>
            </a:r>
            <a:endParaRPr lang="en-US" sz="2400" b="1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851920" y="980728"/>
                <a:ext cx="5292080" cy="5176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en-US" sz="2800" b="1" dirty="0"/>
                  <a:t>Maximize total contribution to data scatter </a:t>
                </a:r>
              </a:p>
              <a:p>
                <a14:m>
                  <m:oMath xmlns:m="http://schemas.openxmlformats.org/officeDocument/2006/math">
                    <m:r>
                      <a:rPr kumimoji="0" lang="en-US" altLang="ru-RU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mbria Math"/>
                        <a:ea typeface="Times New Roman" pitchFamily="18" charset="0"/>
                        <a:cs typeface="Times New Roman" pitchFamily="18" charset="0"/>
                      </a:rPr>
                      <m:t>𝑭</m:t>
                    </m:r>
                    <m:d>
                      <m:dPr>
                        <m:ctrlP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Times New Roman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𝑺</m:t>
                        </m:r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,</m:t>
                        </m:r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𝒄</m:t>
                        </m:r>
                      </m:e>
                    </m:d>
                    <m:r>
                      <a:rPr kumimoji="0" lang="en-US" altLang="ru-RU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mbria Math"/>
                        <a:ea typeface="Times New Roman" pitchFamily="18" charset="0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𝒌</m:t>
                        </m:r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sub>
                      <m:sup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𝑲</m:t>
                        </m:r>
                      </m:sup>
                      <m:e>
                        <m:sSub>
                          <m:sSubPr>
                            <m:ctrlP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2800" b="1" dirty="0"/>
                  <a:t> </a:t>
                </a:r>
              </a:p>
              <a:p>
                <a:r>
                  <a:rPr lang="en-US" sz="2800" b="1" i="1" dirty="0"/>
                  <a:t>           N</a:t>
                </a:r>
                <a:r>
                  <a:rPr lang="en-US" sz="2800" b="1" i="1" baseline="-25000" dirty="0"/>
                  <a:t>k</a:t>
                </a:r>
                <a:r>
                  <a:rPr lang="en-US" sz="2800" b="1" dirty="0"/>
                  <a:t> =|</a:t>
                </a:r>
                <a:r>
                  <a:rPr lang="en-US" sz="2800" b="1" i="1" dirty="0"/>
                  <a:t> S</a:t>
                </a:r>
                <a:r>
                  <a:rPr lang="en-US" sz="2800" b="1" i="1" baseline="-25000" dirty="0"/>
                  <a:t>k </a:t>
                </a:r>
                <a:r>
                  <a:rPr lang="en-US" sz="2800" b="1" dirty="0"/>
                  <a:t>|</a:t>
                </a:r>
                <a:endParaRPr lang="en-US" sz="2800" b="1" i="1" baseline="-25000" dirty="0"/>
              </a:p>
              <a:p>
                <a:r>
                  <a:rPr lang="en-US" sz="2800" b="1" i="1" dirty="0"/>
                  <a:t>          &lt;</a:t>
                </a:r>
                <a:r>
                  <a:rPr lang="en-US" sz="2800" b="1" i="1" dirty="0" err="1"/>
                  <a:t>c</a:t>
                </a:r>
                <a:r>
                  <a:rPr lang="en-US" sz="2800" b="1" i="1" baseline="-25000" dirty="0" err="1"/>
                  <a:t>k</a:t>
                </a:r>
                <a:r>
                  <a:rPr lang="en-US" sz="2800" b="1" i="1" dirty="0"/>
                  <a:t>, </a:t>
                </a:r>
                <a:r>
                  <a:rPr lang="en-US" sz="2800" b="1" i="1" dirty="0" err="1"/>
                  <a:t>c</a:t>
                </a:r>
                <a:r>
                  <a:rPr lang="en-US" sz="2800" b="1" i="1" baseline="-25000" dirty="0" err="1"/>
                  <a:t>k</a:t>
                </a:r>
                <a:r>
                  <a:rPr lang="en-US" sz="2800" b="1" i="1" dirty="0"/>
                  <a:t>&gt;  - </a:t>
                </a:r>
                <a:r>
                  <a:rPr lang="en-US" sz="2800" b="1" i="1" dirty="0">
                    <a:solidFill>
                      <a:srgbClr val="7030A0"/>
                    </a:solidFill>
                  </a:rPr>
                  <a:t>squared   </a:t>
                </a:r>
              </a:p>
              <a:p>
                <a:r>
                  <a:rPr lang="en-US" sz="2800" b="1" i="1" dirty="0">
                    <a:solidFill>
                      <a:srgbClr val="7030A0"/>
                    </a:solidFill>
                  </a:rPr>
                  <a:t>                          distance            </a:t>
                </a:r>
              </a:p>
              <a:p>
                <a:r>
                  <a:rPr lang="en-US" sz="2800" b="1" i="1" dirty="0">
                    <a:solidFill>
                      <a:srgbClr val="7030A0"/>
                    </a:solidFill>
                  </a:rPr>
                  <a:t>            between 0 and c</a:t>
                </a:r>
                <a:r>
                  <a:rPr lang="en-US" sz="2800" b="1" i="1" baseline="-25000" dirty="0">
                    <a:solidFill>
                      <a:srgbClr val="7030A0"/>
                    </a:solidFill>
                  </a:rPr>
                  <a:t>k</a:t>
                </a:r>
                <a:endParaRPr lang="en-US" sz="2800" b="1" i="1" dirty="0">
                  <a:solidFill>
                    <a:srgbClr val="7030A0"/>
                  </a:solidFill>
                </a:endParaRPr>
              </a:p>
              <a:p>
                <a:endParaRPr lang="en-US" dirty="0"/>
              </a:p>
              <a:p>
                <a:r>
                  <a:rPr lang="en-US" sz="3200" dirty="0">
                    <a:solidFill>
                      <a:schemeClr val="tx2"/>
                    </a:solidFill>
                  </a:rPr>
                  <a:t>Contribution of a cluster to the data scatter </a:t>
                </a:r>
                <a:r>
                  <a:rPr lang="en-US" sz="3200" b="1" dirty="0">
                    <a:solidFill>
                      <a:schemeClr val="tx2"/>
                    </a:solidFill>
                  </a:rPr>
                  <a:t>(WHY?)</a:t>
                </a:r>
                <a:endParaRPr lang="en-US" sz="2800" dirty="0"/>
              </a:p>
              <a:p>
                <a:r>
                  <a:rPr kumimoji="0" lang="en-US" altLang="ru-RU" sz="2800" b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cs typeface="Times New Roman" pitchFamily="18" charset="0"/>
                  </a:rPr>
                  <a:t>100*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𝑵</m:t>
                        </m:r>
                      </m:e>
                      <m:sub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𝒌</m:t>
                        </m:r>
                      </m:sub>
                    </m:sSub>
                    <m:r>
                      <a:rPr kumimoji="0" lang="en-US" altLang="ru-RU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mbria Math"/>
                        <a:cs typeface="Times New Roman" pitchFamily="18" charset="0"/>
                      </a:rPr>
                      <m:t>&lt;</m:t>
                    </m:r>
                    <m:sSub>
                      <m:sSubPr>
                        <m:ctrlP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𝒄</m:t>
                        </m:r>
                      </m:e>
                      <m:sub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𝒌</m:t>
                        </m:r>
                      </m:sub>
                    </m:sSub>
                    <m:r>
                      <a:rPr kumimoji="0" lang="en-US" altLang="ru-RU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mbria Math"/>
                        <a:cs typeface="Times New Roman" pitchFamily="18" charset="0"/>
                      </a:rPr>
                      <m:t>,</m:t>
                    </m:r>
                    <m:sSub>
                      <m:sSubPr>
                        <m:ctrlP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𝒄</m:t>
                        </m:r>
                      </m:e>
                      <m:sub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𝒌</m:t>
                        </m:r>
                      </m:sub>
                    </m:sSub>
                    <m:r>
                      <a:rPr kumimoji="0" lang="en-US" altLang="ru-RU" sz="2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mbria Math"/>
                        <a:cs typeface="Times New Roman" pitchFamily="18" charset="0"/>
                      </a:rPr>
                      <m:t>&gt;/</m:t>
                    </m:r>
                    <m:nary>
                      <m:naryPr>
                        <m:chr m:val="∑"/>
                        <m:supHide m:val="on"/>
                        <m:ctrlP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SupPr>
                          <m:e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2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𝒗𝒌</m:t>
                            </m:r>
                          </m:sub>
                          <m:sup/>
                        </m:sSubSup>
                      </m:e>
                    </m:nary>
                    <m:r>
                      <a:rPr kumimoji="0" lang="en-US" altLang="ru-RU" sz="2800" b="1" i="1" u="none" strike="noStrike" cap="none" normalizeH="0" baseline="3000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mbria Math"/>
                        <a:cs typeface="Times New Roman" pitchFamily="18" charset="0"/>
                      </a:rPr>
                      <m:t>𝟐</m:t>
                    </m:r>
                  </m:oMath>
                </a14:m>
                <a:endParaRPr lang="ru-RU" sz="2800" baseline="30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980728"/>
                <a:ext cx="5292080" cy="5176097"/>
              </a:xfrm>
              <a:prstGeom prst="rect">
                <a:avLst/>
              </a:prstGeom>
              <a:blipFill>
                <a:blip r:embed="rId3"/>
                <a:stretch>
                  <a:fillRect l="-2995" r="-806" b="-22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2777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88601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Anomalous cluster and </a:t>
            </a:r>
            <a:r>
              <a:rPr lang="en-US" sz="3600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iK</a:t>
            </a:r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C0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-Means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126" name="Rectangle 1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08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0" y="1264404"/>
            <a:ext cx="399593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b="1" dirty="0">
                <a:solidFill>
                  <a:schemeClr val="tx2"/>
                </a:solidFill>
              </a:rPr>
              <a:t>Anomalous Clusters ITERATIVELY </a:t>
            </a:r>
            <a:r>
              <a:rPr lang="en-US" sz="2400" b="1" dirty="0"/>
              <a:t>: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1</a:t>
            </a:r>
          </a:p>
          <a:p>
            <a:pPr hangingPunct="0"/>
            <a:r>
              <a:rPr lang="en-US" sz="2400" dirty="0">
                <a:solidFill>
                  <a:schemeClr val="tx2"/>
                </a:solidFill>
              </a:rPr>
              <a:t>60</a:t>
            </a:r>
            <a:r>
              <a:rPr lang="en-US" sz="2400" dirty="0"/>
              <a:t> entities	</a:t>
            </a:r>
            <a:r>
              <a:rPr lang="en-US" sz="2400" dirty="0">
                <a:solidFill>
                  <a:schemeClr val="tx2"/>
                </a:solidFill>
              </a:rPr>
              <a:t>  </a:t>
            </a:r>
            <a:r>
              <a:rPr lang="en-US" sz="2400" b="1" dirty="0">
                <a:solidFill>
                  <a:schemeClr val="tx2"/>
                </a:solidFill>
              </a:rPr>
              <a:t>34.6%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2</a:t>
            </a:r>
          </a:p>
          <a:p>
            <a:pPr hangingPunct="0"/>
            <a:r>
              <a:rPr lang="en-US" sz="2400" dirty="0">
                <a:solidFill>
                  <a:schemeClr val="tx2"/>
                </a:solidFill>
              </a:rPr>
              <a:t>50 </a:t>
            </a:r>
            <a:r>
              <a:rPr lang="en-US" sz="2400" dirty="0"/>
              <a:t>entities</a:t>
            </a:r>
            <a:r>
              <a:rPr lang="en-US" sz="2400" dirty="0">
                <a:solidFill>
                  <a:schemeClr val="tx2"/>
                </a:solidFill>
              </a:rPr>
              <a:t>          </a:t>
            </a:r>
            <a:r>
              <a:rPr lang="en-US" sz="2400" b="1" dirty="0">
                <a:solidFill>
                  <a:schemeClr val="tx2"/>
                </a:solidFill>
              </a:rPr>
              <a:t>51.5% 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</a:p>
          <a:p>
            <a:pPr hangingPunct="0"/>
            <a:r>
              <a:rPr lang="en-US" sz="2400" dirty="0" err="1">
                <a:solidFill>
                  <a:schemeClr val="tx2"/>
                </a:solidFill>
              </a:rPr>
              <a:t>AnomClus</a:t>
            </a:r>
            <a:r>
              <a:rPr lang="en-US" sz="2400" dirty="0">
                <a:solidFill>
                  <a:schemeClr val="tx2"/>
                </a:solidFill>
              </a:rPr>
              <a:t> 3              </a:t>
            </a:r>
            <a:endParaRPr lang="en-US" sz="2400" b="1" dirty="0">
              <a:solidFill>
                <a:srgbClr val="C00000"/>
              </a:solidFill>
            </a:endParaRPr>
          </a:p>
          <a:p>
            <a:pPr hangingPunct="0"/>
            <a:r>
              <a:rPr lang="en-US" sz="2400" dirty="0">
                <a:solidFill>
                  <a:schemeClr val="tx2"/>
                </a:solidFill>
              </a:rPr>
              <a:t>31 entities         </a:t>
            </a:r>
            <a:r>
              <a:rPr lang="en-US" sz="2400" b="1" dirty="0">
                <a:solidFill>
                  <a:schemeClr val="tx2"/>
                </a:solidFill>
              </a:rPr>
              <a:t>1.6%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4       </a:t>
            </a:r>
            <a:r>
              <a:rPr lang="en-US" sz="2400" b="1" dirty="0"/>
              <a:t>0.2%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5       </a:t>
            </a:r>
            <a:r>
              <a:rPr lang="en-US" sz="2400" b="1" dirty="0"/>
              <a:t>0.6%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6     Less 0.1%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7     Less 0.1%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8     Less 0.1%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888" y="1264404"/>
            <a:ext cx="558011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Intelligent K-Means</a:t>
            </a:r>
          </a:p>
          <a:p>
            <a:r>
              <a:rPr lang="en-US" sz="2800" dirty="0"/>
              <a:t>0. </a:t>
            </a:r>
            <a:r>
              <a:rPr lang="en-US" sz="2400" dirty="0"/>
              <a:t>Standardize data by centering and, if needed, normalization</a:t>
            </a:r>
          </a:p>
          <a:p>
            <a:pPr marL="342900" indent="-342900">
              <a:buAutoNum type="arabicPeriod"/>
            </a:pPr>
            <a:r>
              <a:rPr lang="en-US" sz="2400" dirty="0"/>
              <a:t>Iteratively find all Anomalous clusters</a:t>
            </a:r>
          </a:p>
          <a:p>
            <a:pPr marL="342900" indent="-342900">
              <a:buAutoNum type="arabicPeriod"/>
            </a:pPr>
            <a:r>
              <a:rPr lang="en-US" sz="2400" dirty="0"/>
              <a:t>Choose the largest K among them or, if K is difficult to specify, apply threshold on the minimum cardinality of a cluster (say N</a:t>
            </a:r>
            <a:r>
              <a:rPr lang="en-US" sz="2400" baseline="-25000" dirty="0"/>
              <a:t>k</a:t>
            </a:r>
            <a:r>
              <a:rPr lang="en-US" sz="2400" dirty="0"/>
              <a:t>&lt;10 for Iris).</a:t>
            </a:r>
          </a:p>
          <a:p>
            <a:pPr marL="342900" indent="-342900">
              <a:buAutoNum type="arabicPeriod"/>
            </a:pPr>
            <a:r>
              <a:rPr lang="en-US" sz="2400" dirty="0"/>
              <a:t>Apply K-Means initialized at centers of largest  Anomalous Clusters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239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09599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 at IRIS</a:t>
            </a:r>
            <a:endParaRPr lang="en-US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C00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 dirty="0"/>
          </a:p>
        </p:txBody>
      </p:sp>
      <p:sp>
        <p:nvSpPr>
          <p:cNvPr id="126" name="Rectangle 1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-252536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5081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</a:t>
            </a: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-76200" y="615589"/>
            <a:ext cx="92964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2400" b="1" dirty="0">
                <a:solidFill>
                  <a:schemeClr val="tx2"/>
                </a:solidFill>
              </a:rPr>
              <a:t>1. Anomalous Cluster applied to Iris dataset just centered (no further normalization) ITERATIVELY to those unclustered</a:t>
            </a:r>
            <a:r>
              <a:rPr lang="en-US" sz="2400" b="1" dirty="0"/>
              <a:t>: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1</a:t>
            </a:r>
          </a:p>
          <a:p>
            <a:pPr hangingPunct="0"/>
            <a:r>
              <a:rPr lang="en-US" sz="2400" dirty="0">
                <a:solidFill>
                  <a:schemeClr val="tx2"/>
                </a:solidFill>
              </a:rPr>
              <a:t>60</a:t>
            </a:r>
            <a:r>
              <a:rPr lang="en-US" sz="2400" dirty="0"/>
              <a:t> entities     </a:t>
            </a:r>
            <a:r>
              <a:rPr lang="en-US" sz="2400" dirty="0">
                <a:solidFill>
                  <a:schemeClr val="tx2"/>
                </a:solidFill>
              </a:rPr>
              <a:t>c1=(0.7600   -0.0773    1.6737    0.7407)    </a:t>
            </a:r>
            <a:r>
              <a:rPr lang="en-US" sz="2400" b="1" dirty="0">
                <a:solidFill>
                  <a:schemeClr val="tx2"/>
                </a:solidFill>
              </a:rPr>
              <a:t>34.6%</a:t>
            </a:r>
          </a:p>
          <a:p>
            <a:pPr hangingPunct="0"/>
            <a:r>
              <a:rPr lang="en-US" sz="2400" dirty="0" err="1"/>
              <a:t>AnomClus</a:t>
            </a:r>
            <a:r>
              <a:rPr lang="en-US" sz="2400" dirty="0"/>
              <a:t> 2</a:t>
            </a:r>
          </a:p>
          <a:p>
            <a:pPr hangingPunct="0"/>
            <a:r>
              <a:rPr lang="en-US" sz="2400" dirty="0">
                <a:solidFill>
                  <a:schemeClr val="tx2"/>
                </a:solidFill>
              </a:rPr>
              <a:t>50 </a:t>
            </a:r>
            <a:r>
              <a:rPr lang="en-US" sz="2400" dirty="0"/>
              <a:t>entities</a:t>
            </a:r>
            <a:r>
              <a:rPr lang="en-US" sz="2400" dirty="0">
                <a:solidFill>
                  <a:schemeClr val="tx2"/>
                </a:solidFill>
              </a:rPr>
              <a:t>     c2=(-0.8373    0.3707   -2.2960   -0.9533)   </a:t>
            </a:r>
            <a:r>
              <a:rPr lang="en-US" sz="2400" b="1" dirty="0">
                <a:solidFill>
                  <a:schemeClr val="tx2"/>
                </a:solidFill>
              </a:rPr>
              <a:t>51.5%</a:t>
            </a:r>
          </a:p>
          <a:p>
            <a:pPr hangingPunct="0"/>
            <a:r>
              <a:rPr lang="en-US" sz="2400" dirty="0" err="1">
                <a:solidFill>
                  <a:schemeClr val="tx2"/>
                </a:solidFill>
              </a:rPr>
              <a:t>AnomClus</a:t>
            </a:r>
            <a:r>
              <a:rPr lang="en-US" sz="2400" dirty="0">
                <a:solidFill>
                  <a:schemeClr val="tx2"/>
                </a:solidFill>
              </a:rPr>
              <a:t> 3</a:t>
            </a:r>
          </a:p>
          <a:p>
            <a:pPr hangingPunct="0"/>
            <a:r>
              <a:rPr lang="en-US" sz="2400" dirty="0">
                <a:solidFill>
                  <a:schemeClr val="tx2"/>
                </a:solidFill>
              </a:rPr>
              <a:t>31 entities     c3=(-0.1853   -0.4122    0.3872    0.0684)   </a:t>
            </a:r>
            <a:r>
              <a:rPr lang="en-US" sz="2400" b="1" dirty="0">
                <a:solidFill>
                  <a:schemeClr val="tx2"/>
                </a:solidFill>
              </a:rPr>
              <a:t>1.6%   </a:t>
            </a:r>
            <a:r>
              <a:rPr lang="en-US" sz="2400" b="1" dirty="0"/>
              <a:t>Etc.</a:t>
            </a:r>
          </a:p>
          <a:p>
            <a:pPr hangingPunct="0"/>
            <a:endParaRPr lang="en-US" sz="2400" b="1" dirty="0"/>
          </a:p>
          <a:p>
            <a:pPr hangingPunct="0"/>
            <a:r>
              <a:rPr lang="en-US" sz="2400" b="1" dirty="0"/>
              <a:t>2. Leave those </a:t>
            </a:r>
            <a:r>
              <a:rPr lang="en-US" sz="2400" b="1" i="1" dirty="0"/>
              <a:t>N</a:t>
            </a:r>
            <a:r>
              <a:rPr lang="en-US" sz="2400" b="1" i="1" baseline="-25000" dirty="0"/>
              <a:t>k</a:t>
            </a:r>
            <a:r>
              <a:rPr lang="en-US" sz="2400" b="1" i="1" dirty="0"/>
              <a:t> </a:t>
            </a:r>
            <a:r>
              <a:rPr lang="en-US" sz="2400" b="1" dirty="0"/>
              <a:t>&gt;10: then </a:t>
            </a:r>
            <a:r>
              <a:rPr lang="en-US" sz="2400" b="1" i="1" dirty="0"/>
              <a:t>K</a:t>
            </a:r>
            <a:r>
              <a:rPr lang="en-US" sz="2400" b="1" dirty="0"/>
              <a:t>=3 and initial centers above.</a:t>
            </a:r>
          </a:p>
          <a:p>
            <a:pPr hangingPunct="0"/>
            <a:endParaRPr lang="en-US" sz="2400" b="1" dirty="0"/>
          </a:p>
          <a:p>
            <a:pPr hangingPunct="0"/>
            <a:r>
              <a:rPr lang="en-US" sz="2400" b="1" dirty="0"/>
              <a:t>3. Apply K-Means:                Taxa:            T1    T2      T3   Total</a:t>
            </a:r>
          </a:p>
          <a:p>
            <a:pPr hangingPunct="0"/>
            <a:r>
              <a:rPr lang="en-US" sz="2400" b="1" dirty="0"/>
              <a:t>                            			 Cl3     0     47      </a:t>
            </a:r>
            <a:r>
              <a:rPr lang="en-US" sz="2400" b="1" dirty="0">
                <a:solidFill>
                  <a:srgbClr val="C00000"/>
                </a:solidFill>
              </a:rPr>
              <a:t>14     </a:t>
            </a:r>
            <a:r>
              <a:rPr lang="en-US" sz="2400" b="1" dirty="0"/>
              <a:t>61 </a:t>
            </a:r>
          </a:p>
          <a:p>
            <a:pPr hangingPunct="0"/>
            <a:r>
              <a:rPr lang="en-US" sz="2400" b="1" dirty="0"/>
              <a:t>        	 </a:t>
            </a:r>
            <a:r>
              <a:rPr lang="en-US" sz="2400" b="1" dirty="0">
                <a:solidFill>
                  <a:srgbClr val="C00000"/>
                </a:solidFill>
              </a:rPr>
              <a:t>14+3=17 errors</a:t>
            </a:r>
            <a:r>
              <a:rPr lang="en-US" sz="2400" b="1" dirty="0"/>
              <a:t>                  Cl2    50      0       0     50</a:t>
            </a:r>
            <a:endParaRPr lang="en-US" sz="2400" b="1" dirty="0">
              <a:solidFill>
                <a:srgbClr val="C00000"/>
              </a:solidFill>
            </a:endParaRPr>
          </a:p>
          <a:p>
            <a:pPr hangingPunct="0"/>
            <a:r>
              <a:rPr lang="en-US" sz="2400" b="1" dirty="0"/>
              <a:t>			                       Cl1      0      </a:t>
            </a:r>
            <a:r>
              <a:rPr lang="en-US" sz="2400" b="1" dirty="0">
                <a:solidFill>
                  <a:srgbClr val="C00000"/>
                </a:solidFill>
              </a:rPr>
              <a:t>3</a:t>
            </a:r>
            <a:r>
              <a:rPr lang="en-US" sz="2400" b="1" dirty="0"/>
              <a:t>      36    39</a:t>
            </a:r>
          </a:p>
          <a:p>
            <a:pPr hangingPunct="0"/>
            <a:endParaRPr lang="en-US" sz="2800" b="1" dirty="0"/>
          </a:p>
          <a:p>
            <a:pPr hangingPunct="0"/>
            <a:endParaRPr lang="en-US" sz="2800" b="1" dirty="0"/>
          </a:p>
          <a:p>
            <a:pPr hangingPunct="0"/>
            <a:endParaRPr lang="en-US" sz="2800" b="1" dirty="0">
              <a:solidFill>
                <a:schemeClr val="tx2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0367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908B2-D332-439D-9F62-BD60E6C6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Дополнительный критерий при номинальных признаках,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D7DE135-6D51-4990-912D-E589FACC83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7624" y="1447800"/>
                <a:ext cx="7746064" cy="4800600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dirty="0"/>
                  <a:t>MAXimize  </a:t>
                </a:r>
                <a14:m>
                  <m:oMath xmlns:m="http://schemas.openxmlformats.org/officeDocument/2006/math">
                    <m:r>
                      <a:rPr kumimoji="0" lang="en-US" alt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mbria Math"/>
                        <a:ea typeface="Times New Roman" pitchFamily="18" charset="0"/>
                        <a:cs typeface="Times New Roman" pitchFamily="18" charset="0"/>
                      </a:rPr>
                      <m:t>   </m:t>
                    </m:r>
                    <m:r>
                      <a:rPr kumimoji="0" lang="en-US" altLang="ru-RU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 pitchFamily="18" charset="0"/>
                        <a:cs typeface="Times New Roman" pitchFamily="18" charset="0"/>
                      </a:rPr>
                      <m:t>𝑭</m:t>
                    </m:r>
                    <m:d>
                      <m:dPr>
                        <m:ctrlP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𝑺</m:t>
                        </m:r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,</m:t>
                        </m:r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𝒄</m:t>
                        </m:r>
                      </m:e>
                    </m:d>
                    <m:r>
                      <a:rPr kumimoji="0" lang="en-US" altLang="ru-RU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 pitchFamily="18" charset="0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𝒌</m:t>
                        </m:r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sub>
                      <m:sup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𝑲</m:t>
                        </m:r>
                      </m:sup>
                      <m:e>
                        <m:sSub>
                          <m:sSubPr>
                            <m:ctrlP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|</m:t>
                            </m:r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|</m:t>
                        </m:r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ru-RU" sz="2800" dirty="0"/>
              </a:p>
              <a:p>
                <a:r>
                  <a:rPr lang="ru-RU" sz="2800" dirty="0"/>
                  <a:t>Данные:  бинарные признаки категорий</a:t>
                </a:r>
              </a:p>
              <a:p>
                <a:endParaRPr lang="en-US" sz="2800" dirty="0"/>
              </a:p>
              <a:p>
                <a:r>
                  <a:rPr lang="ru-RU" sz="2800" dirty="0"/>
                  <a:t>Категория</a:t>
                </a:r>
                <a:r>
                  <a:rPr lang="ru-RU" sz="2800" i="1" dirty="0"/>
                  <a:t>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800" dirty="0"/>
                  <a:t>? </a:t>
                </a:r>
                <a:r>
                  <a:rPr lang="ru-RU" sz="2800" dirty="0"/>
                  <a:t>Код: Да </a:t>
                </a:r>
                <a:r>
                  <a:rPr lang="en-US" sz="2800" dirty="0"/>
                  <a:t>~ 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800" dirty="0"/>
                  <a:t>,    </a:t>
                </a:r>
                <a:r>
                  <a:rPr lang="ru-RU" sz="2800" dirty="0"/>
                  <a:t>Нет </a:t>
                </a:r>
                <a:r>
                  <a:rPr lang="en-US" sz="2800" dirty="0"/>
                  <a:t>~</a:t>
                </a:r>
                <a:r>
                  <a:rPr lang="ru-RU" sz="2800" dirty="0"/>
                  <a:t>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Общее среднее: частота </a:t>
                </a:r>
                <a:r>
                  <a:rPr lang="en-US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категории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.</a:t>
                </a:r>
              </a:p>
              <a:p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Масштаб шкалирования </a:t>
                </a:r>
                <a:r>
                  <a:rPr lang="ru-RU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ru-RU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(?)</a:t>
                </a:r>
                <a:endParaRPr lang="ru-RU" sz="28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Стандартизация данных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X=(x</a:t>
                </a:r>
                <a:r>
                  <a:rPr lang="en-US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iv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</a:p>
              <a:p>
                <a:pPr marL="82296" indent="0">
                  <a:buNone/>
                </a:pP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</a:t>
                </a:r>
              </a:p>
              <a:p>
                <a:pPr marL="82296" indent="0">
                  <a:buNone/>
                </a:pP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</a:t>
                </a:r>
                <a:r>
                  <a:rPr lang="en-US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iv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  <m:r>
                      <a:rPr lang="en-US" sz="28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D7DE135-6D51-4990-912D-E589FACC83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7624" y="1447800"/>
                <a:ext cx="7746064" cy="4800600"/>
              </a:xfrm>
              <a:blipFill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E721F9-7336-47DE-BFA3-E156BD94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E340B1B-A597-445E-BF92-4049906E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120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908B2-D332-439D-9F62-BD60E6C6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Дополнительный критерий при номинальных признаках,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D7DE135-6D51-4990-912D-E589FACC83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7624" y="1447800"/>
                <a:ext cx="7746064" cy="4800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800" b="1" dirty="0"/>
                  <a:t>MAXimize  </a:t>
                </a:r>
                <a14:m>
                  <m:oMath xmlns:m="http://schemas.openxmlformats.org/officeDocument/2006/math">
                    <m:r>
                      <a:rPr kumimoji="0" lang="en-US" alt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mbria Math"/>
                        <a:ea typeface="Times New Roman" pitchFamily="18" charset="0"/>
                        <a:cs typeface="Times New Roman" pitchFamily="18" charset="0"/>
                      </a:rPr>
                      <m:t>   </m:t>
                    </m:r>
                    <m:r>
                      <a:rPr kumimoji="0" lang="en-US" altLang="ru-RU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 pitchFamily="18" charset="0"/>
                        <a:cs typeface="Times New Roman" pitchFamily="18" charset="0"/>
                      </a:rPr>
                      <m:t>𝑭</m:t>
                    </m:r>
                    <m:d>
                      <m:dPr>
                        <m:ctrlP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𝑺</m:t>
                        </m:r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,</m:t>
                        </m:r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𝒄</m:t>
                        </m:r>
                      </m:e>
                    </m:d>
                    <m:r>
                      <a:rPr kumimoji="0" lang="en-US" altLang="ru-RU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 pitchFamily="18" charset="0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𝒌</m:t>
                        </m:r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sub>
                      <m:sup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𝑲</m:t>
                        </m:r>
                      </m:sup>
                      <m:e>
                        <m:sSub>
                          <m:sSubPr>
                            <m:ctrlP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|</m:t>
                            </m:r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|</m:t>
                        </m:r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ru-RU" sz="2800" dirty="0"/>
              </a:p>
              <a:p>
                <a:r>
                  <a:rPr lang="ru-RU" sz="2800" dirty="0"/>
                  <a:t>Категория</a:t>
                </a:r>
                <a:r>
                  <a:rPr lang="ru-RU" sz="2800" i="1" dirty="0"/>
                  <a:t> </a:t>
                </a:r>
                <a:r>
                  <a:rPr lang="en-US" sz="2800" i="1" dirty="0"/>
                  <a:t>v</a:t>
                </a:r>
                <a:r>
                  <a:rPr lang="en-US" sz="2800" dirty="0"/>
                  <a:t>? </a:t>
                </a:r>
                <a:r>
                  <a:rPr lang="ru-RU" sz="2800" dirty="0"/>
                  <a:t>Да </a:t>
                </a:r>
                <a:r>
                  <a:rPr lang="en-US" sz="2800" dirty="0"/>
                  <a:t>~ 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sz="2800" dirty="0"/>
                  <a:t>,    </a:t>
                </a:r>
                <a:r>
                  <a:rPr lang="ru-RU" sz="2800" dirty="0"/>
                  <a:t>Нет </a:t>
                </a:r>
                <a:r>
                  <a:rPr lang="en-US" sz="2800" dirty="0"/>
                  <a:t>~</a:t>
                </a:r>
                <a:r>
                  <a:rPr lang="ru-RU" sz="2800" dirty="0"/>
                  <a:t>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Общее среднее: частота </a:t>
                </a:r>
                <a:r>
                  <a:rPr lang="en-US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Масштаб шкалирования </a:t>
                </a:r>
                <a:r>
                  <a:rPr lang="ru-RU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endParaRPr lang="ru-RU" sz="28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Среднее в кластере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𝑺</m:t>
                        </m:r>
                      </m:e>
                      <m:sub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𝒌</m:t>
                        </m:r>
                      </m:sub>
                    </m:sSub>
                    <m:r>
                      <a:rPr kumimoji="0" lang="en-US" altLang="ru-RU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kumimoji="0" lang="ru-RU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cs typeface="Times New Roman" pitchFamily="18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p(v/k)=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𝑘𝑣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sz="28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8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altLang="ru-RU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|</m:t>
                        </m:r>
                        <m:r>
                          <a:rPr lang="en-US" altLang="ru-RU" sz="28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ru-RU" sz="28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𝒌</m:t>
                        </m:r>
                      </m:sub>
                    </m:sSub>
                    <m:r>
                      <a:rPr lang="en-US" altLang="ru-RU" sz="28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|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/N – 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доля (вероятность) кластера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  <a:p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Среднее в кластере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𝑺</m:t>
                        </m:r>
                      </m:e>
                      <m:sub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𝒌</m:t>
                        </m:r>
                      </m:sub>
                    </m:sSub>
                    <m:r>
                      <a:rPr kumimoji="0" lang="en-US" altLang="ru-RU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стандартизованных данных:</a:t>
                </a:r>
              </a:p>
              <a:p>
                <a:r>
                  <a:rPr lang="ru-RU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p(v/k)</a:t>
                </a:r>
                <a:r>
                  <a:rPr lang="ru-RU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en-US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𝑘𝑣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sz="28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</m:t>
                    </m:r>
                    <m:r>
                      <m:rPr>
                        <m:nor/>
                      </m:rPr>
                      <a:rPr lang="en-US" sz="2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800" b="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en-US" sz="2800" b="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)/</m:t>
                    </m:r>
                    <m:r>
                      <m:rPr>
                        <m:nor/>
                      </m:rPr>
                      <a:rPr lang="en-US" sz="2800" b="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bv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𝑘𝑣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  <m:r>
                      <a:rPr lang="en-US" sz="28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D7DE135-6D51-4990-912D-E589FACC83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7624" y="1447800"/>
                <a:ext cx="7746064" cy="4800600"/>
              </a:xfrm>
              <a:blipFill>
                <a:blip r:embed="rId2"/>
                <a:stretch>
                  <a:fillRect t="-1779" r="-15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E721F9-7336-47DE-BFA3-E156BD94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E340B1B-A597-445E-BF92-4049906E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14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908B2-D332-439D-9F62-BD60E6C6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Дополнительный критерий при номинальных признаках,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D7DE135-6D51-4990-912D-E589FACC83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7624" y="1447800"/>
                <a:ext cx="7883224" cy="4800600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dirty="0"/>
                  <a:t>MAXimize  </a:t>
                </a:r>
                <a14:m>
                  <m:oMath xmlns:m="http://schemas.openxmlformats.org/officeDocument/2006/math">
                    <m:r>
                      <a:rPr kumimoji="0" lang="en-US" alt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mbria Math"/>
                        <a:ea typeface="Times New Roman" pitchFamily="18" charset="0"/>
                        <a:cs typeface="Times New Roman" pitchFamily="18" charset="0"/>
                      </a:rPr>
                      <m:t>   </m:t>
                    </m:r>
                    <m:r>
                      <a:rPr kumimoji="0" lang="en-US" altLang="ru-RU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 pitchFamily="18" charset="0"/>
                        <a:cs typeface="Times New Roman" pitchFamily="18" charset="0"/>
                      </a:rPr>
                      <m:t>𝑭</m:t>
                    </m:r>
                    <m:d>
                      <m:dPr>
                        <m:ctrlP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𝑺</m:t>
                        </m:r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,</m:t>
                        </m:r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𝒄</m:t>
                        </m:r>
                      </m:e>
                    </m:d>
                    <m:r>
                      <a:rPr kumimoji="0" lang="en-US" altLang="ru-RU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 pitchFamily="18" charset="0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𝒌</m:t>
                        </m:r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sub>
                      <m:sup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𝑲</m:t>
                        </m:r>
                      </m:sup>
                      <m:e>
                        <m:sSub>
                          <m:sSubPr>
                            <m:ctrlP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|</m:t>
                            </m:r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|</m:t>
                        </m:r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ru-RU" sz="2800" dirty="0"/>
              </a:p>
              <a:p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Среднее в кластере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𝑺</m:t>
                        </m:r>
                      </m:e>
                      <m:sub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𝒌</m:t>
                        </m:r>
                      </m:sub>
                    </m:sSub>
                    <m:r>
                      <a:rPr kumimoji="0" lang="en-US" altLang="ru-RU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стандартизованных данных:</a:t>
                </a:r>
              </a:p>
              <a:p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</a:t>
                </a:r>
                <a:r>
                  <a:rPr lang="en-US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8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kv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𝑘𝑣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en-US" sz="28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</m:t>
                    </m:r>
                    <m:r>
                      <m:rPr>
                        <m:nor/>
                      </m:rPr>
                      <a:rPr lang="en-US" sz="28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800" b="0" i="1" baseline="-25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v</m:t>
                    </m:r>
                    <m:r>
                      <m:rPr>
                        <m:nor/>
                      </m:rPr>
                      <a:rPr lang="en-US" sz="2800" b="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)/</m:t>
                    </m:r>
                    <m:r>
                      <m:rPr>
                        <m:nor/>
                      </m:rPr>
                      <a:rPr lang="en-US" sz="2800" b="0" i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bv</m:t>
                    </m:r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𝑘𝑣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  <m:r>
                      <a:rPr lang="en-US" sz="28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ru-RU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Критерий:</a:t>
                </a:r>
              </a:p>
              <a:p>
                <a14:m>
                  <m:oMath xmlns:m="http://schemas.openxmlformats.org/officeDocument/2006/math">
                    <m:r>
                      <a:rPr kumimoji="0" lang="en-US" altLang="ru-RU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 pitchFamily="18" charset="0"/>
                        <a:cs typeface="Times New Roman" pitchFamily="18" charset="0"/>
                      </a:rPr>
                      <m:t>𝑭</m:t>
                    </m:r>
                    <m:d>
                      <m:dPr>
                        <m:ctrlP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𝑺</m:t>
                        </m:r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,</m:t>
                        </m:r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𝒄</m:t>
                        </m:r>
                      </m:e>
                    </m:d>
                    <m:r>
                      <a:rPr kumimoji="0" lang="en-US" altLang="ru-RU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 pitchFamily="18" charset="0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𝒌</m:t>
                        </m:r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sub>
                      <m:sup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𝑲</m:t>
                        </m:r>
                      </m:sup>
                      <m:e>
                        <m:sSub>
                          <m:sSubPr>
                            <m:ctrlP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|</m:t>
                            </m:r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|</m:t>
                        </m:r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&gt; =</m:t>
                        </m:r>
                        <m:nary>
                          <m:naryPr>
                            <m:chr m:val="∑"/>
                            <m:ctrlPr>
                              <a:rPr lang="en-US" altLang="ru-RU" sz="28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ru-RU" sz="28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𝒌</m:t>
                            </m:r>
                            <m:r>
                              <a:rPr lang="en-US" altLang="ru-RU" sz="28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=</m:t>
                            </m:r>
                            <m:r>
                              <a:rPr lang="en-US" altLang="ru-RU" sz="28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ru-RU" sz="2800" b="1" i="1">
                                <a:solidFill>
                                  <a:srgbClr val="7030A0"/>
                                </a:solidFill>
                                <a:latin typeface="Cambria Math"/>
                                <a:cs typeface="Times New Roman" pitchFamily="18" charset="0"/>
                              </a:rPr>
                              <m:t>𝑲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ru-RU" sz="28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ru-RU" sz="28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|</m:t>
                                </m:r>
                                <m:r>
                                  <a:rPr lang="en-US" altLang="ru-RU" sz="2800" b="1" i="1">
                                    <a:solidFill>
                                      <a:srgbClr val="7030A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ru-RU" sz="2800" b="1" i="1">
                                    <a:solidFill>
                                      <a:srgbClr val="7030A0"/>
                                    </a:solidFill>
                                    <a:latin typeface="Cambria Math"/>
                                    <a:cs typeface="Times New Roman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altLang="ru-RU" sz="28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|</m:t>
                            </m:r>
                            <m:nary>
                              <m:naryPr>
                                <m:chr m:val="∑"/>
                                <m:ctrlPr>
                                  <a:rPr lang="en-US" altLang="ru-RU" sz="28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ru-RU" sz="28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𝒗</m:t>
                                </m:r>
                                <m:r>
                                  <a:rPr lang="en-US" altLang="ru-RU" sz="28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=</m:t>
                                </m:r>
                                <m:r>
                                  <a:rPr lang="en-US" altLang="ru-RU" sz="28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ru-RU" sz="28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𝑽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ru-RU" sz="28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ru-RU" sz="28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altLang="ru-RU" sz="28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𝒌𝒗</m:t>
                                    </m:r>
                                  </m:sub>
                                  <m:sup>
                                    <m:r>
                                      <a:rPr lang="en-US" altLang="ru-RU" sz="28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altLang="ru-RU" sz="28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 =</m:t>
                            </m:r>
                          </m:e>
                        </m:nary>
                        <m:r>
                          <a:rPr lang="en-US" altLang="ru-RU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𝑁</m:t>
                      </m:r>
                      <m:nary>
                        <m:naryPr>
                          <m:chr m:val="∑"/>
                          <m:ctrlPr>
                            <a:rPr lang="en-US" altLang="ru-RU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ru-RU" sz="2400" b="1" i="1">
                              <a:solidFill>
                                <a:srgbClr val="7030A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𝒌</m:t>
                          </m:r>
                          <m:r>
                            <a:rPr lang="en-US" altLang="ru-RU" sz="2400" b="1" i="1">
                              <a:solidFill>
                                <a:srgbClr val="7030A0"/>
                              </a:solidFill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r>
                            <a:rPr lang="en-US" altLang="ru-RU" sz="2400" b="1" i="1">
                              <a:solidFill>
                                <a:srgbClr val="7030A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ru-RU" sz="2400" b="1" i="1">
                              <a:solidFill>
                                <a:srgbClr val="7030A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𝑲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ru-RU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ru-RU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𝒗</m:t>
                              </m:r>
                              <m:r>
                                <a:rPr lang="en-US" altLang="ru-RU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=</m:t>
                              </m:r>
                              <m:r>
                                <a:rPr lang="en-US" altLang="ru-RU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ru-RU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𝑽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ru-RU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ru-RU" sz="240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24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ru-RU" sz="24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ru-RU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𝑘𝑣</m:t>
                                          </m:r>
                                        </m:sub>
                                      </m:s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ru-RU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ru-RU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ru-RU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=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D7DE135-6D51-4990-912D-E589FACC83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7624" y="1447800"/>
                <a:ext cx="7883224" cy="4800600"/>
              </a:xfrm>
              <a:blipFill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E721F9-7336-47DE-BFA3-E156BD94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E340B1B-A597-445E-BF92-4049906E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746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908B2-D332-439D-9F62-BD60E6C6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Дополнительный критерий при номинальных признаках, </a:t>
            </a:r>
            <a:r>
              <a:rPr lang="en-US" sz="3200" dirty="0"/>
              <a:t>4</a:t>
            </a:r>
            <a:endParaRPr lang="ru-R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D7DE135-6D51-4990-912D-E589FACC83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7624" y="1447800"/>
                <a:ext cx="7883224" cy="4800600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dirty="0"/>
                  <a:t>MAXimize  </a:t>
                </a:r>
                <a14:m>
                  <m:oMath xmlns:m="http://schemas.openxmlformats.org/officeDocument/2006/math">
                    <m:r>
                      <a:rPr kumimoji="0" lang="en-US" alt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mbria Math"/>
                        <a:ea typeface="Times New Roman" pitchFamily="18" charset="0"/>
                        <a:cs typeface="Times New Roman" pitchFamily="18" charset="0"/>
                      </a:rPr>
                      <m:t>   </m:t>
                    </m:r>
                    <m:r>
                      <a:rPr kumimoji="0" lang="en-US" altLang="ru-RU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 pitchFamily="18" charset="0"/>
                        <a:cs typeface="Times New Roman" pitchFamily="18" charset="0"/>
                      </a:rPr>
                      <m:t>𝑭</m:t>
                    </m:r>
                    <m:d>
                      <m:dPr>
                        <m:ctrlP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𝑺</m:t>
                        </m:r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,</m:t>
                        </m:r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𝒄</m:t>
                        </m:r>
                      </m:e>
                    </m:d>
                    <m:r>
                      <a:rPr kumimoji="0" lang="en-US" altLang="ru-RU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 pitchFamily="18" charset="0"/>
                        <a:cs typeface="Times New Roman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𝒌</m:t>
                        </m:r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sub>
                      <m:sup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𝑲</m:t>
                        </m:r>
                      </m:sup>
                      <m:e>
                        <m:sSub>
                          <m:sSubPr>
                            <m:ctrlP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|</m:t>
                            </m:r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|</m:t>
                        </m:r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ru-RU" sz="28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rgbClr val="7030A0"/>
                                </a:solidFill>
                                <a:effectLst/>
                                <a:latin typeface="Cambria Math"/>
                                <a:cs typeface="Times New Roman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cs typeface="Times New Roman" pitchFamily="18" charset="0"/>
                          </a:rPr>
                          <m:t>&gt;</m:t>
                        </m:r>
                      </m:e>
                    </m:nary>
                    <m:r>
                      <a:rPr kumimoji="0" lang="en-US" altLang="ru-RU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</m:oMath>
                </a14:m>
                <a:endParaRPr kumimoji="0" lang="en-US" altLang="ru-RU" sz="2800" b="0" i="0" u="none" strike="noStrike" cap="none" normalizeH="0" baseline="0" dirty="0">
                  <a:ln>
                    <a:noFill/>
                  </a:ln>
                  <a:solidFill>
                    <a:srgbClr val="7030A0"/>
                  </a:solidFill>
                  <a:effectLst/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marL="82296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𝑁</m:t>
                      </m:r>
                      <m:nary>
                        <m:naryPr>
                          <m:chr m:val="∑"/>
                          <m:ctrlPr>
                            <a:rPr lang="en-US" altLang="ru-RU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ru-RU" sz="2400" b="1" i="1">
                              <a:solidFill>
                                <a:srgbClr val="7030A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𝒌</m:t>
                          </m:r>
                          <m:r>
                            <a:rPr lang="en-US" altLang="ru-RU" sz="2400" b="1" i="1">
                              <a:solidFill>
                                <a:srgbClr val="7030A0"/>
                              </a:solidFill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r>
                            <a:rPr lang="en-US" altLang="ru-RU" sz="2400" b="1" i="1">
                              <a:solidFill>
                                <a:srgbClr val="7030A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ru-RU" sz="2400" b="1" i="1">
                              <a:solidFill>
                                <a:srgbClr val="7030A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𝑲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ru-RU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ru-RU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𝒗</m:t>
                              </m:r>
                              <m:r>
                                <a:rPr lang="en-US" altLang="ru-RU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=</m:t>
                              </m:r>
                              <m:r>
                                <a:rPr lang="en-US" altLang="ru-RU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ru-RU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𝑽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ru-RU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ru-RU" sz="240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ru-RU" sz="24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ru-RU" sz="24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altLang="ru-RU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(</m:t>
                                  </m:r>
                                  <m:f>
                                    <m:f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𝑘𝑣</m:t>
                                          </m:r>
                                        </m:sub>
                                      </m:sSub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𝑣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ru-RU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ru-RU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ru-RU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=</m:t>
                          </m:r>
                        </m:e>
                      </m:nary>
                      <m:r>
                        <a:rPr lang="en-US" altLang="ru-RU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𝑵</m:t>
                      </m:r>
                      <m:nary>
                        <m:naryPr>
                          <m:chr m:val="∑"/>
                          <m:ctrlPr>
                            <a:rPr lang="en-US" altLang="ru-RU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ru-RU" sz="2400" b="1" i="1">
                              <a:solidFill>
                                <a:srgbClr val="7030A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𝒌</m:t>
                          </m:r>
                          <m:r>
                            <a:rPr lang="en-US" altLang="ru-RU" sz="2400" b="1" i="1">
                              <a:solidFill>
                                <a:srgbClr val="7030A0"/>
                              </a:solidFill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r>
                            <a:rPr lang="en-US" altLang="ru-RU" sz="2400" b="1" i="1">
                              <a:solidFill>
                                <a:srgbClr val="7030A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ru-RU" sz="2400" b="1" i="1">
                              <a:solidFill>
                                <a:srgbClr val="7030A0"/>
                              </a:solidFill>
                              <a:latin typeface="Cambria Math"/>
                              <a:cs typeface="Times New Roman" pitchFamily="18" charset="0"/>
                            </a:rPr>
                            <m:t>𝑲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ru-RU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ru-RU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𝒗</m:t>
                              </m:r>
                              <m:r>
                                <a:rPr lang="en-US" altLang="ru-RU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=</m:t>
                              </m:r>
                              <m:r>
                                <a:rPr lang="en-US" altLang="ru-RU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ru-RU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𝑽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ru-RU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pPr>
                                <m:e>
                                  <m:f>
                                    <m:fPr>
                                      <m:ctrlPr>
                                        <a:rPr lang="en-US" altLang="ru-RU" sz="24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400" b="1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dirty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b="1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𝒌𝒗</m:t>
                                          </m:r>
                                        </m:sub>
                                      </m:sSub>
                                      <m:r>
                                        <a:rPr lang="en-US" sz="2400" b="1" i="1" dirty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1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400" b="1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𝒗</m:t>
                                          </m:r>
                                        </m:sub>
                                      </m:sSub>
                                      <m:r>
                                        <a:rPr lang="en-US" sz="2400" b="1" i="1" dirty="0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sz="2400" b="1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𝒑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dirty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𝒌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sz="2400" b="1" i="1" dirty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b="1" i="1" dirty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dirty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𝒗</m:t>
                                          </m:r>
                                        </m:sub>
                                        <m:sup>
                                          <m:r>
                                            <a:rPr lang="en-US" sz="2400" b="1" i="1" dirty="0" smtClean="0"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𝟐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  <m:sup>
                                  <m:r>
                                    <a:rPr lang="en-US" altLang="ru-RU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ru-RU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Например, 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  <m:r>
                      <a:rPr lang="ru-RU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ru-RU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st.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dev. at Poisson distribution)</a:t>
                </a:r>
              </a:p>
              <a:p>
                <a:pPr marL="82296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r>
                  <a:rPr kumimoji="0" lang="en-US" altLang="ru-RU" sz="2400" b="1" u="none" strike="noStrike" cap="none" normalizeH="0" baseline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ea typeface="Times New Roman" pitchFamily="18" charset="0"/>
                    <a:cs typeface="Times New Roman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a:rPr kumimoji="0" lang="en-US" altLang="ru-RU" b="1" i="1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 pitchFamily="18" charset="0"/>
                        <a:cs typeface="Times New Roman" pitchFamily="18" charset="0"/>
                      </a:rPr>
                      <m:t>𝑭</m:t>
                    </m:r>
                    <m:d>
                      <m:dPr>
                        <m:ctrlPr>
                          <a:rPr kumimoji="0" lang="en-US" altLang="ru-RU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kumimoji="0" lang="en-US" altLang="ru-RU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𝑺</m:t>
                        </m:r>
                        <m:r>
                          <a:rPr kumimoji="0" lang="en-US" altLang="ru-RU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,</m:t>
                        </m:r>
                        <m:r>
                          <a:rPr kumimoji="0" lang="en-US" altLang="ru-RU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𝒄</m:t>
                        </m:r>
                      </m:e>
                    </m:d>
                    <m:r>
                      <a:rPr kumimoji="0" lang="en-US" altLang="ru-RU" b="1" i="1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 pitchFamily="18" charset="0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lang="en-US" altLang="ru-RU" dirty="0">
                    <a:solidFill>
                      <a:srgbClr val="7030A0"/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𝑁</m:t>
                    </m:r>
                    <m:nary>
                      <m:naryPr>
                        <m:chr m:val="∑"/>
                        <m:ctrlPr>
                          <a:rPr lang="en-US" altLang="ru-RU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ru-RU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𝒌</m:t>
                        </m:r>
                        <m:r>
                          <a:rPr lang="en-US" altLang="ru-RU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r>
                          <a:rPr lang="en-US" altLang="ru-RU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ru-RU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𝑲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ru-RU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ru-RU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𝒗</m:t>
                            </m:r>
                            <m:r>
                              <a:rPr lang="en-US" altLang="ru-RU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=</m:t>
                            </m:r>
                            <m:r>
                              <a:rPr lang="en-US" altLang="ru-RU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ru-RU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𝑽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ru-RU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altLang="ru-RU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𝑘𝑣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r>
                                      <a:rPr lang="en-US" b="1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sup>
                                <m:r>
                                  <a:rPr lang="en-US" altLang="ru-RU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  <m:r>
                          <a:rPr lang="en-US" altLang="ru-RU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Хи-квадрат Пирсона!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D7DE135-6D51-4990-912D-E589FACC83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7624" y="1447800"/>
                <a:ext cx="7883224" cy="4800600"/>
              </a:xfrm>
              <a:blipFill>
                <a:blip r:embed="rId2"/>
                <a:stretch>
                  <a:fillRect l="-155" t="-7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E721F9-7336-47DE-BFA3-E156BD94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E340B1B-A597-445E-BF92-4049906E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0369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A908B2-D332-439D-9F62-BD60E6C6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Дополнительный критерий метода к-средних при номинальных признаках, </a:t>
            </a:r>
            <a:r>
              <a:rPr lang="en-US" sz="3200" dirty="0"/>
              <a:t>5</a:t>
            </a:r>
            <a:endParaRPr lang="ru-RU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D7DE135-6D51-4990-912D-E589FACC83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7624" y="1447800"/>
                <a:ext cx="7883224" cy="4800600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dirty="0"/>
                  <a:t>MAXimize  </a:t>
                </a:r>
                <a14:m>
                  <m:oMath xmlns:m="http://schemas.openxmlformats.org/officeDocument/2006/math">
                    <m:r>
                      <a:rPr kumimoji="0" lang="en-US" altLang="ru-RU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ambria Math"/>
                        <a:ea typeface="Times New Roman" pitchFamily="18" charset="0"/>
                        <a:cs typeface="Times New Roman" pitchFamily="18" charset="0"/>
                      </a:rPr>
                      <m:t>   </m:t>
                    </m:r>
                    <m:r>
                      <a:rPr kumimoji="0" lang="en-US" altLang="ru-RU" sz="2800" b="1" i="1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 pitchFamily="18" charset="0"/>
                        <a:cs typeface="Times New Roman" pitchFamily="18" charset="0"/>
                      </a:rPr>
                      <m:t>𝑭</m:t>
                    </m:r>
                    <m:d>
                      <m:dPr>
                        <m:ctrlP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𝑺</m:t>
                        </m:r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,</m:t>
                        </m:r>
                        <m:r>
                          <a:rPr kumimoji="0" lang="en-US" altLang="ru-RU" sz="28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𝒄</m:t>
                        </m:r>
                      </m:e>
                    </m:d>
                    <m:r>
                      <a:rPr kumimoji="0" lang="ru-RU" altLang="ru-RU" sz="2800" b="0" i="1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Times New Roman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altLang="ru-RU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𝑁</m:t>
                    </m:r>
                    <m:nary>
                      <m:naryPr>
                        <m:chr m:val="∑"/>
                        <m:ctrlPr>
                          <a:rPr lang="en-US" altLang="ru-RU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ru-RU" sz="24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𝒌</m:t>
                        </m:r>
                        <m:r>
                          <a:rPr lang="en-US" altLang="ru-RU" sz="24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r>
                          <a:rPr lang="en-US" altLang="ru-RU" sz="24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ru-RU" sz="24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𝑲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ru-RU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ru-RU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𝒗</m:t>
                            </m:r>
                            <m:r>
                              <a:rPr lang="en-US" altLang="ru-RU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=</m:t>
                            </m:r>
                            <m:r>
                              <a:rPr lang="en-US" altLang="ru-RU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ru-RU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𝑽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ru-RU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altLang="ru-RU" sz="2400" b="1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𝑘𝑣</m:t>
                                        </m:r>
                                      </m:sub>
                                    </m:sSub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r>
                                      <a:rPr lang="en-US" sz="2400" b="1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Sup>
                                      <m:sSubSupPr>
                                        <m:ctrlPr>
                                          <a:rPr lang="en-US" sz="2400" i="1" dirty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sub>
                                      <m:sup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sup>
                                <m:r>
                                  <a:rPr lang="en-US" altLang="ru-RU" sz="24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  <m:r>
                          <a:rPr lang="en-US" altLang="ru-RU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  <m:r>
                      <a:rPr lang="ru-RU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ru-RU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(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st.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dev. at Poisson distribution)</a:t>
                </a:r>
              </a:p>
              <a:p>
                <a:pPr marL="82296" indent="0">
                  <a:buNone/>
                </a:pPr>
                <a:r>
                  <a:rPr kumimoji="0" lang="en-US" altLang="ru-RU" sz="2400" b="1" u="none" strike="noStrike" cap="none" normalizeH="0" baseline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ea typeface="Times New Roman" pitchFamily="18" charset="0"/>
                    <a:cs typeface="Times New Roman" pitchFamily="18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kumimoji="0" lang="en-US" altLang="ru-RU" sz="2400" b="1" i="1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 pitchFamily="18" charset="0"/>
                        <a:cs typeface="Times New Roman" pitchFamily="18" charset="0"/>
                      </a:rPr>
                      <m:t>𝑭</m:t>
                    </m:r>
                    <m:d>
                      <m:dPr>
                        <m:ctrlPr>
                          <a:rPr kumimoji="0" lang="en-US" altLang="ru-RU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Times New Roman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kumimoji="0" lang="en-US" altLang="ru-RU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𝑺</m:t>
                        </m:r>
                        <m:r>
                          <a:rPr kumimoji="0" lang="en-US" altLang="ru-RU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,</m:t>
                        </m:r>
                        <m:r>
                          <a:rPr kumimoji="0" lang="en-US" altLang="ru-RU" sz="2400" b="1" i="1" u="none" strike="noStrike" cap="none" normalizeH="0" baseline="0" smtClean="0">
                            <a:ln>
                              <a:noFill/>
                            </a:ln>
                            <a:solidFill>
                              <a:srgbClr val="7030A0"/>
                            </a:solidFill>
                            <a:effectLst/>
                            <a:latin typeface="Cambria Math"/>
                            <a:ea typeface="Times New Roman" pitchFamily="18" charset="0"/>
                            <a:cs typeface="Times New Roman" pitchFamily="18" charset="0"/>
                          </a:rPr>
                          <m:t>𝒄</m:t>
                        </m:r>
                      </m:e>
                    </m:d>
                    <m:r>
                      <a:rPr kumimoji="0" lang="en-US" altLang="ru-RU" sz="2400" b="1" i="1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Cambria Math"/>
                        <a:ea typeface="Times New Roman" pitchFamily="18" charset="0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lang="en-US" altLang="ru-RU" sz="2400" dirty="0">
                    <a:solidFill>
                      <a:srgbClr val="7030A0"/>
                    </a:solidFill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ru-RU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𝑁</m:t>
                    </m:r>
                    <m:nary>
                      <m:naryPr>
                        <m:chr m:val="∑"/>
                        <m:ctrlPr>
                          <a:rPr lang="en-US" altLang="ru-RU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ru-RU" sz="24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𝒌</m:t>
                        </m:r>
                        <m:r>
                          <a:rPr lang="en-US" altLang="ru-RU" sz="24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r>
                          <a:rPr lang="en-US" altLang="ru-RU" sz="24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ru-RU" sz="2400" b="1" i="1">
                            <a:solidFill>
                              <a:srgbClr val="7030A0"/>
                            </a:solidFill>
                            <a:latin typeface="Cambria Math"/>
                            <a:cs typeface="Times New Roman" pitchFamily="18" charset="0"/>
                          </a:rPr>
                          <m:t>𝑲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ru-RU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ru-RU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𝒗</m:t>
                            </m:r>
                            <m:r>
                              <a:rPr lang="en-US" altLang="ru-RU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=</m:t>
                            </m:r>
                            <m:r>
                              <a:rPr lang="en-US" altLang="ru-RU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ru-RU" sz="24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𝑽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ru-RU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altLang="ru-RU" sz="2400" b="1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  <a:cs typeface="Times New Roman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𝑘𝑣</m:t>
                                        </m:r>
                                      </m:sub>
                                    </m:sSub>
                                    <m:r>
                                      <a:rPr lang="en-US" sz="2400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  <m:r>
                                      <a:rPr lang="en-US" sz="2400" b="1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2400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 dirty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dirty="0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𝑣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sup>
                                <m:r>
                                  <a:rPr lang="en-US" altLang="ru-RU" sz="24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nary>
                        <m:r>
                          <a:rPr lang="en-US" altLang="ru-RU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Хи-квадрат Пирсона!</a:t>
                </a:r>
              </a:p>
              <a:p>
                <a:pPr marL="82296" indent="0">
                  <a:buNone/>
                </a:pP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2296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статистическом пакете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SPSS:  CHAID command</a:t>
                </a:r>
              </a:p>
              <a:p>
                <a:pPr marL="82296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Строит дерево классификации именно по этому критерию. Разница: в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SPSS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одно целевое разбиение,</a:t>
                </a:r>
              </a:p>
              <a:p>
                <a:pPr marL="82296" indent="0">
                  <a:buNone/>
                </a:pP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Здесь - все входные признаки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целевые!</a:t>
                </a:r>
              </a:p>
              <a:p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D7DE135-6D51-4990-912D-E589FACC83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7624" y="1447800"/>
                <a:ext cx="7883224" cy="4800600"/>
              </a:xfrm>
              <a:blipFill>
                <a:blip r:embed="rId2"/>
                <a:stretch>
                  <a:fillRect l="-1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3E721F9-7336-47DE-BFA3-E156BD94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E340B1B-A597-445E-BF92-4049906E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626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F724FE-DE04-4512-AF12-89E2DCC8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learned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79AD47-8165-4160-BF1F-95AE1A40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1447800"/>
            <a:ext cx="7890080" cy="5005536"/>
          </a:xfrm>
        </p:spPr>
        <p:txBody>
          <a:bodyPr>
            <a:normAutofit/>
          </a:bodyPr>
          <a:lstStyle/>
          <a:p>
            <a:r>
              <a:rPr lang="en-US" sz="2400" dirty="0"/>
              <a:t>Pythagorean decomposition of the data scatter</a:t>
            </a:r>
            <a:r>
              <a:rPr lang="ru-RU" sz="2400" dirty="0"/>
              <a:t>/ Пифагорово разложение разброса данных относительно разбиения</a:t>
            </a:r>
            <a:endParaRPr lang="en-US" sz="2400" dirty="0"/>
          </a:p>
          <a:p>
            <a:r>
              <a:rPr lang="en-US" sz="2400" dirty="0"/>
              <a:t>Complementary criterion</a:t>
            </a:r>
            <a:r>
              <a:rPr lang="ru-RU" sz="2400" dirty="0"/>
              <a:t>/ Дополнительный критерий </a:t>
            </a:r>
            <a:endParaRPr lang="en-US" sz="2400" dirty="0"/>
          </a:p>
          <a:p>
            <a:r>
              <a:rPr lang="en-US" sz="2400" dirty="0"/>
              <a:t>Cluster contribution</a:t>
            </a:r>
            <a:r>
              <a:rPr lang="ru-RU" sz="2400" dirty="0"/>
              <a:t>/ Вклад кластера</a:t>
            </a:r>
            <a:endParaRPr lang="en-US" sz="2400" dirty="0"/>
          </a:p>
          <a:p>
            <a:r>
              <a:rPr lang="en-US" sz="2400" dirty="0"/>
              <a:t>Anomalous cluster</a:t>
            </a:r>
            <a:r>
              <a:rPr lang="ru-RU" sz="2400" dirty="0"/>
              <a:t>/Аномальный кластер</a:t>
            </a:r>
            <a:endParaRPr lang="en-US" sz="2400" dirty="0"/>
          </a:p>
          <a:p>
            <a:r>
              <a:rPr lang="en-US" sz="2400" dirty="0"/>
              <a:t>Intelligent K-means</a:t>
            </a:r>
            <a:r>
              <a:rPr lang="ru-RU" sz="2400" dirty="0"/>
              <a:t>/ Интеллектуальная версия метода К-средних</a:t>
            </a:r>
          </a:p>
          <a:p>
            <a:r>
              <a:rPr lang="ru-RU" sz="2400" dirty="0"/>
              <a:t>Суммарный хи-квадрат критерий Пирсона эквивалентен критерию К-средних при пуассоновской нормировке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63BD6A-A0A7-4AE8-8641-C044FB6E5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4296BDA-DED2-490B-B6C0-E3B0F6BE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66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6E34D-1747-4962-A765-2636B32E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490066"/>
          </a:xfrm>
        </p:spPr>
        <p:txBody>
          <a:bodyPr>
            <a:normAutofit fontScale="90000"/>
          </a:bodyPr>
          <a:lstStyle/>
          <a:p>
            <a:r>
              <a:rPr lang="ru-RU" dirty="0"/>
              <a:t>Вопрос про таблицу данных, 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9A6D59-84D9-4F5E-92E1-960C9219E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24544" y="908720"/>
            <a:ext cx="9258232" cy="5873080"/>
          </a:xfrm>
        </p:spPr>
        <p:txBody>
          <a:bodyPr>
            <a:normAutofit/>
          </a:bodyPr>
          <a:lstStyle/>
          <a:p>
            <a:pPr indent="151130">
              <a:spcBef>
                <a:spcPts val="0"/>
              </a:spcBef>
            </a:pPr>
            <a:r>
              <a:rPr lang="ru-RU" b="1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" panose="02020603050405020304" pitchFamily="18" charset="0"/>
              </a:rPr>
              <a:t>Вы согласны?  Не совсем.</a:t>
            </a:r>
            <a:endParaRPr lang="en-US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" panose="02020603050405020304" pitchFamily="18" charset="0"/>
            </a:endParaRPr>
          </a:p>
          <a:p>
            <a:pPr indent="151130" algn="l" fontAlgn="auto" hangingPunct="1">
              <a:spcBef>
                <a:spcPts val="0"/>
              </a:spcBef>
            </a:pPr>
            <a:r>
              <a:rPr lang="ru-RU" sz="24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Два столбца</a:t>
            </a:r>
            <a:r>
              <a:rPr lang="en-US" sz="2400" dirty="0"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51130" algn="just" hangingPunct="0"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«System»  	Subway’s name (Nominal)</a:t>
            </a:r>
            <a:endParaRPr lang="ru-RU" sz="2400" dirty="0">
              <a:solidFill>
                <a:srgbClr val="FF0000"/>
              </a:solidFill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51130" algn="just" hangingPunct="0">
              <a:spcBef>
                <a:spcPts val="0"/>
              </a:spcBef>
            </a:pPr>
            <a:r>
              <a:rPr lang="en-US" sz="2400" dirty="0">
                <a:solidFill>
                  <a:srgbClr val="FF0000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«City» 		City in which the Subway is located (Nominal)</a:t>
            </a:r>
            <a:endParaRPr lang="ru-RU" sz="2400" dirty="0">
              <a:solidFill>
                <a:srgbClr val="FF0000"/>
              </a:solidFill>
              <a:effectLst/>
              <a:latin typeface="Times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/>
              <a:t>Не являются признаками. Это не данные, а метаданные. Они не дают никакой информации об отношениях между объектами.</a:t>
            </a:r>
            <a:endParaRPr lang="en-US" sz="2400" dirty="0"/>
          </a:p>
          <a:p>
            <a:r>
              <a:rPr lang="en-US" b="1" dirty="0"/>
              <a:t>Modified feature list: </a:t>
            </a:r>
          </a:p>
          <a:p>
            <a:pPr lvl="1"/>
            <a:r>
              <a:rPr lang="en-US" sz="2400" dirty="0"/>
              <a:t>State (Russia, Other), </a:t>
            </a:r>
          </a:p>
          <a:p>
            <a:pPr lvl="1"/>
            <a:r>
              <a:rPr lang="en-US" sz="2400" dirty="0"/>
              <a:t>Continent (Asia, Europe), </a:t>
            </a:r>
          </a:p>
          <a:p>
            <a:pPr lvl="1"/>
            <a:r>
              <a:rPr lang="en-US" sz="2400" dirty="0"/>
              <a:t>Opened, </a:t>
            </a:r>
          </a:p>
          <a:p>
            <a:pPr lvl="1"/>
            <a:r>
              <a:rPr lang="en-US" sz="2400" dirty="0"/>
              <a:t>Lines, </a:t>
            </a:r>
          </a:p>
          <a:p>
            <a:pPr lvl="1"/>
            <a:r>
              <a:rPr lang="en-US" sz="2400" dirty="0"/>
              <a:t>Length, </a:t>
            </a:r>
          </a:p>
          <a:p>
            <a:pPr lvl="1"/>
            <a:r>
              <a:rPr lang="en-US" sz="2400" dirty="0"/>
              <a:t>Stations</a:t>
            </a:r>
            <a:endParaRPr lang="ru-RU" sz="24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4C5294-3047-49A8-AC1A-A48A2CB0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C257F7-0BE9-43B2-A0CE-66EBAA51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193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E4856-AE7A-C89F-0301-B11B7F4B3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490066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Домашний проект</a:t>
            </a:r>
            <a:r>
              <a:rPr lang="en-US" sz="3600" dirty="0"/>
              <a:t> 3: </a:t>
            </a:r>
            <a:r>
              <a:rPr lang="ru-RU" sz="3600" dirty="0"/>
              <a:t>Метод К-средних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571977-0F32-EB56-5EDD-B7CC1D31F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382" y="829561"/>
            <a:ext cx="7818072" cy="5483696"/>
          </a:xfrm>
        </p:spPr>
        <p:txBody>
          <a:bodyPr>
            <a:normAutofit fontScale="85000" lnSpcReduction="10000"/>
          </a:bodyPr>
          <a:lstStyle/>
          <a:p>
            <a:pPr marL="82296" indent="0">
              <a:buNone/>
            </a:pPr>
            <a:r>
              <a:rPr lang="ru-RU" dirty="0"/>
              <a:t>   1. Выберите 3-6 количественных признаков,  </a:t>
            </a:r>
          </a:p>
          <a:p>
            <a:pPr marL="82296" indent="0">
              <a:buNone/>
            </a:pPr>
            <a:r>
              <a:rPr lang="ru-RU" dirty="0"/>
              <a:t>    объясните выбор и примените метод К-средних:</a:t>
            </a:r>
          </a:p>
          <a:p>
            <a:pPr lvl="1"/>
            <a:r>
              <a:rPr lang="ru-RU" dirty="0"/>
              <a:t>для</a:t>
            </a:r>
            <a:r>
              <a:rPr lang="en-US" dirty="0"/>
              <a:t> K=5</a:t>
            </a:r>
            <a:endParaRPr lang="ru-RU" dirty="0"/>
          </a:p>
          <a:p>
            <a:pPr lvl="1"/>
            <a:r>
              <a:rPr lang="ru-RU" dirty="0"/>
              <a:t>для</a:t>
            </a:r>
            <a:r>
              <a:rPr lang="en-US" dirty="0"/>
              <a:t> K=9</a:t>
            </a:r>
            <a:endParaRPr lang="ru-RU" dirty="0"/>
          </a:p>
          <a:p>
            <a:pPr lvl="1"/>
            <a:r>
              <a:rPr lang="ru-RU" dirty="0"/>
              <a:t>В каждом случае сделайте порядка 10 случайных инициализаций</a:t>
            </a:r>
            <a:r>
              <a:rPr lang="en-US" dirty="0"/>
              <a:t> </a:t>
            </a:r>
            <a:r>
              <a:rPr lang="ru-RU" dirty="0"/>
              <a:t>и выберите то, которое доставляет минимум критерию метода</a:t>
            </a:r>
          </a:p>
          <a:p>
            <a:pPr marL="402336" lvl="1" indent="0">
              <a:buNone/>
            </a:pPr>
            <a:r>
              <a:rPr lang="en-US" dirty="0"/>
              <a:t>2. </a:t>
            </a:r>
            <a:r>
              <a:rPr lang="ru-RU" dirty="0"/>
              <a:t>Проинтерпретируйте </a:t>
            </a:r>
            <a:r>
              <a:rPr lang="en-US" dirty="0"/>
              <a:t> </a:t>
            </a:r>
            <a:r>
              <a:rPr lang="ru-RU" dirty="0"/>
              <a:t>оба полученных  разбиения с помощью признаков таблицы данных путем сравнения внутри-кластерных средних с общими средними, т.е. вычисления относительных отклонений внутри-кластерных средних от общего среднего.</a:t>
            </a:r>
          </a:p>
          <a:p>
            <a:pPr lvl="1"/>
            <a:r>
              <a:rPr lang="ru-RU" dirty="0"/>
              <a:t> 	Объясните, какое из разбиений лучше с точки зрения интерпретации. </a:t>
            </a: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F6E27B-BEF1-22F3-6141-0C202862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 2024_6_</a:t>
            </a:r>
            <a:r>
              <a:rPr lang="ru-RU"/>
              <a:t>Кластер-анализ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846BC1-50C1-138D-58B9-4F80141A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34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0"/>
            <a:ext cx="8964488" cy="1188601"/>
          </a:xfrm>
        </p:spPr>
        <p:txBody>
          <a:bodyPr>
            <a:normAutofit fontScale="90000"/>
          </a:bodyPr>
          <a:lstStyle/>
          <a:p>
            <a:pPr algn="l"/>
            <a: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Clustering with K-Means</a:t>
            </a:r>
            <a:br>
              <a:rPr lang="en-US" sz="3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600" b="1" dirty="0">
                <a:solidFill>
                  <a:srgbClr val="C00000"/>
                </a:solidFill>
              </a:rPr>
              <a:t>K-Means criterion:</a:t>
            </a:r>
            <a:endParaRPr lang="en-US" sz="36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20"/>
              <p:cNvSpPr txBox="1">
                <a:spLocks noChangeArrowheads="1"/>
              </p:cNvSpPr>
              <p:nvPr/>
            </p:nvSpPr>
            <p:spPr bwMode="auto">
              <a:xfrm>
                <a:off x="3236419" y="1196752"/>
                <a:ext cx="5907581" cy="53285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800" b="1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Find partition </a:t>
                </a:r>
                <a:r>
                  <a:rPr kumimoji="0" lang="en-US" altLang="ru-RU" sz="2800" b="1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S</a:t>
                </a:r>
                <a:r>
                  <a:rPr kumimoji="0" lang="en-US" altLang="ru-RU" sz="2800" b="1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 and centers </a:t>
                </a:r>
                <a:r>
                  <a:rPr kumimoji="0" lang="en-US" altLang="ru-RU" sz="2800" b="1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c </a:t>
                </a:r>
                <a:r>
                  <a:rPr kumimoji="0" lang="en-US" altLang="ru-RU" sz="2800" b="1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  to minimize: </a:t>
                </a:r>
                <a:endParaRPr kumimoji="0" lang="en-US" altLang="ru-RU" sz="2400" b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Cambria Math"/>
                  <a:ea typeface="Times New Roman" pitchFamily="18" charset="0"/>
                  <a:cs typeface="Times New Roman" pitchFamily="18" charset="0"/>
                </a:endParaRP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ru-RU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mbria Math"/>
                          <a:ea typeface="Times New Roman" pitchFamily="18" charset="0"/>
                          <a:cs typeface="Times New Roman" pitchFamily="18" charset="0"/>
                        </a:rPr>
                        <m:t>𝑫</m:t>
                      </m:r>
                      <m:d>
                        <m:dPr>
                          <m:ctrlP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𝑺</m:t>
                          </m:r>
                          <m: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,</m:t>
                          </m:r>
                          <m: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ea typeface="Times New Roman" pitchFamily="18" charset="0"/>
                              <a:cs typeface="Times New Roman" pitchFamily="18" charset="0"/>
                            </a:rPr>
                            <m:t>𝒄</m:t>
                          </m:r>
                        </m:e>
                      </m:d>
                      <m:r>
                        <a:rPr kumimoji="0" lang="en-US" altLang="ru-RU" sz="2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mbria Math"/>
                          <a:ea typeface="Times New Roman" pitchFamily="18" charset="0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cs typeface="Times New Roman" pitchFamily="18" charset="0"/>
                            </a:rPr>
                            <m:t>𝒌</m:t>
                          </m:r>
                          <m: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cs typeface="Times New Roman" pitchFamily="18" charset="0"/>
                            </a:rPr>
                            <m:t>=</m:t>
                          </m:r>
                          <m: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cs typeface="Times New Roman" pitchFamily="18" charset="0"/>
                            </a:rPr>
                            <m:t>𝟏</m:t>
                          </m:r>
                        </m:sub>
                        <m:sup>
                          <m:r>
                            <a:rPr kumimoji="0" lang="en-US" altLang="ru-RU" sz="28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2"/>
                              </a:solidFill>
                              <a:effectLst/>
                              <a:latin typeface="Cambria Math"/>
                              <a:cs typeface="Times New Roman" pitchFamily="18" charset="0"/>
                            </a:rPr>
                            <m:t>𝑲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kumimoji="0" lang="en-US" altLang="ru-RU" sz="2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0" lang="en-US" altLang="ru-RU" sz="2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cs typeface="Times New Roman" pitchFamily="18" charset="0"/>
                                </a:rPr>
                                <m:t>𝒊</m:t>
                              </m:r>
                              <m:r>
                                <a:rPr kumimoji="0" lang="en-US" altLang="ru-RU" sz="2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kumimoji="0" lang="en-US" altLang="ru-RU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ru-RU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kumimoji="0" lang="en-US" altLang="ru-RU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ea typeface="Cambria Math"/>
                                      <a:cs typeface="Times New Roman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kumimoji="0" lang="en-US" altLang="ru-RU" sz="28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2"/>
                                  </a:solidFill>
                                  <a:effectLst/>
                                  <a:latin typeface="Cambria Math"/>
                                  <a:cs typeface="Times New Roman" pitchFamily="18" charset="0"/>
                                </a:rPr>
                                <m:t>𝒅</m:t>
                              </m:r>
                              <m:d>
                                <m:dPr>
                                  <m:ctrlPr>
                                    <a:rPr kumimoji="0" lang="en-US" altLang="ru-RU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ru-RU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cs typeface="Times New Roman" pitchFamily="18" charset="0"/>
                                    </a:rPr>
                                    <m:t>𝒊</m:t>
                                  </m:r>
                                  <m:r>
                                    <a:rPr kumimoji="0" lang="en-US" altLang="ru-RU" sz="2800" b="1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/>
                                      <a:cs typeface="Times New Roman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kumimoji="0" lang="en-US" altLang="ru-RU" sz="2800" b="1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cs typeface="Times New Roman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ru-RU" sz="2800" b="1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kumimoji="0" lang="en-US" altLang="ru-RU" sz="2800" b="1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/>
                                          <a:cs typeface="Times New Roman" pitchFamily="18" charset="0"/>
                                        </a:rPr>
                                        <m:t>𝒌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kumimoji="0" lang="en-US" altLang="ru-RU" sz="2800" b="1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Times"/>
                  <a:cs typeface="Times New Roman" pitchFamily="18" charset="0"/>
                </a:endParaRP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en-GB" altLang="ru-RU" sz="2400" b="1" dirty="0">
                  <a:solidFill>
                    <a:schemeClr val="tx2"/>
                  </a:solidFill>
                  <a:latin typeface="Times"/>
                  <a:ea typeface="Times New Roman" pitchFamily="18" charset="0"/>
                  <a:cs typeface="Times New Roman" pitchFamily="18" charset="0"/>
                </a:endParaRP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altLang="ru-RU" sz="2400" b="1" dirty="0"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Criterion: </a:t>
                </a:r>
                <a:r>
                  <a:rPr lang="en-GB" altLang="ru-RU" sz="2400" b="1" dirty="0">
                    <a:solidFill>
                      <a:schemeClr val="tx2"/>
                    </a:solidFill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Sum of distances between entities and centers of their clusters</a:t>
                </a: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altLang="ru-RU" sz="2400" b="1" dirty="0">
                    <a:latin typeface="Arial" panose="020B0604020202020204" pitchFamily="34" charset="0"/>
                    <a:ea typeface="Times New Roman" pitchFamily="18" charset="0"/>
                    <a:cs typeface="Arial" panose="020B0604020202020204" pitchFamily="34" charset="0"/>
                  </a:rPr>
                  <a:t>Distance d(.,.) (squared Euclidean):</a:t>
                </a: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"/>
                    <a:ea typeface="Times New Roman" pitchFamily="18" charset="0"/>
                    <a:cs typeface="Times New Roman" pitchFamily="18" charset="0"/>
                  </a:rPr>
                  <a:t>         X= [  1,      2,         -2]</a:t>
                </a: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altLang="ru-RU" sz="2400" b="1" dirty="0">
                    <a:solidFill>
                      <a:schemeClr val="tx2"/>
                    </a:solidFill>
                    <a:latin typeface="Times"/>
                    <a:ea typeface="Times New Roman" pitchFamily="18" charset="0"/>
                    <a:cs typeface="Times New Roman" pitchFamily="18" charset="0"/>
                  </a:rPr>
                  <a:t>         Y= [  1,     -1,         -1]</a:t>
                </a:r>
                <a:r>
                  <a:rPr kumimoji="0" lang="en-GB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"/>
                    <a:ea typeface="Times New Roman" pitchFamily="18" charset="0"/>
                    <a:cs typeface="Times New Roman" pitchFamily="18" charset="0"/>
                  </a:rPr>
                  <a:t>                  </a:t>
                </a:r>
              </a:p>
              <a:p>
                <a:pPr marL="0" marR="0" lvl="0" indent="15081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GB" altLang="ru-RU" sz="2400" b="1" dirty="0">
                    <a:solidFill>
                      <a:schemeClr val="tx2"/>
                    </a:solidFill>
                    <a:latin typeface="Times"/>
                    <a:cs typeface="Times New Roman" pitchFamily="18" charset="0"/>
                  </a:rPr>
                  <a:t>     X-Y=[1-1, 2-(-1),  -2-(-1)]=[0, 3, -1]</a:t>
                </a:r>
              </a:p>
              <a:p>
                <a:pPr lvl="0" indent="150813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GB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"/>
                    <a:cs typeface="Times New Roman" pitchFamily="18" charset="0"/>
                  </a:rPr>
                  <a:t>d(X,Y)=&lt;X - Y, X - Y&gt;=0</a:t>
                </a:r>
                <a:r>
                  <a:rPr kumimoji="0" lang="en-GB" altLang="ru-RU" sz="2400" b="1" i="0" u="none" strike="noStrike" cap="none" normalizeH="0" baseline="3000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"/>
                    <a:cs typeface="Times New Roman" pitchFamily="18" charset="0"/>
                  </a:rPr>
                  <a:t>2</a:t>
                </a:r>
                <a:r>
                  <a:rPr kumimoji="0" lang="en-GB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"/>
                    <a:cs typeface="Times New Roman" pitchFamily="18" charset="0"/>
                  </a:rPr>
                  <a:t>+3</a:t>
                </a:r>
                <a:r>
                  <a:rPr kumimoji="0" lang="en-GB" altLang="ru-RU" sz="2400" b="1" i="0" u="none" strike="noStrike" cap="none" normalizeH="0" baseline="3000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"/>
                    <a:cs typeface="Times New Roman" pitchFamily="18" charset="0"/>
                  </a:rPr>
                  <a:t>2</a:t>
                </a:r>
                <a:r>
                  <a:rPr kumimoji="0" lang="en-GB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"/>
                    <a:cs typeface="Times New Roman" pitchFamily="18" charset="0"/>
                  </a:rPr>
                  <a:t>+(-1)</a:t>
                </a:r>
                <a:r>
                  <a:rPr kumimoji="0" lang="en-GB" altLang="ru-RU" sz="2400" b="1" i="0" u="none" strike="noStrike" cap="none" normalizeH="0" baseline="3000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"/>
                    <a:cs typeface="Times New Roman" pitchFamily="18" charset="0"/>
                  </a:rPr>
                  <a:t>2 </a:t>
                </a:r>
                <a:r>
                  <a:rPr kumimoji="0" lang="en-GB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Times"/>
                    <a:cs typeface="Times New Roman" pitchFamily="18" charset="0"/>
                  </a:rPr>
                  <a:t>= 10</a:t>
                </a:r>
                <a:endParaRPr kumimoji="0" lang="en-GB" altLang="ru-RU" sz="24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 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6419" y="1196752"/>
                <a:ext cx="5907581" cy="5328592"/>
              </a:xfrm>
              <a:prstGeom prst="rect">
                <a:avLst/>
              </a:prstGeom>
              <a:blipFill rotWithShape="1">
                <a:blip r:embed="rId3"/>
                <a:stretch>
                  <a:fillRect l="-2167" t="-11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7" name="Rectangle 123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7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" name="Group 1"/>
          <p:cNvGrpSpPr>
            <a:grpSpLocks noChangeAspect="1"/>
          </p:cNvGrpSpPr>
          <p:nvPr/>
        </p:nvGrpSpPr>
        <p:grpSpPr bwMode="auto">
          <a:xfrm>
            <a:off x="220978" y="1412776"/>
            <a:ext cx="3943566" cy="3312368"/>
            <a:chOff x="3328" y="6468"/>
            <a:chExt cx="3072" cy="2172"/>
          </a:xfrm>
        </p:grpSpPr>
        <p:sp>
          <p:nvSpPr>
            <p:cNvPr id="8" name="AutoShape 26"/>
            <p:cNvSpPr>
              <a:spLocks noChangeAspect="1" noChangeArrowheads="1" noTextEdit="1"/>
            </p:cNvSpPr>
            <p:nvPr/>
          </p:nvSpPr>
          <p:spPr bwMode="auto">
            <a:xfrm>
              <a:off x="3328" y="6468"/>
              <a:ext cx="3072" cy="21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4177" y="6711"/>
              <a:ext cx="320" cy="405"/>
              <a:chOff x="4177" y="6711"/>
              <a:chExt cx="320" cy="405"/>
            </a:xfrm>
          </p:grpSpPr>
          <p:sp>
            <p:nvSpPr>
              <p:cNvPr id="30" name="Oval 25"/>
              <p:cNvSpPr>
                <a:spLocks noChangeArrowheads="1"/>
              </p:cNvSpPr>
              <p:nvPr/>
            </p:nvSpPr>
            <p:spPr bwMode="auto">
              <a:xfrm>
                <a:off x="4417" y="6792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31" name="Oval 24"/>
              <p:cNvSpPr>
                <a:spLocks noChangeArrowheads="1"/>
              </p:cNvSpPr>
              <p:nvPr/>
            </p:nvSpPr>
            <p:spPr bwMode="auto">
              <a:xfrm>
                <a:off x="4417" y="7035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6" name="Oval 23"/>
              <p:cNvSpPr>
                <a:spLocks noChangeArrowheads="1"/>
              </p:cNvSpPr>
              <p:nvPr/>
            </p:nvSpPr>
            <p:spPr bwMode="auto">
              <a:xfrm>
                <a:off x="4177" y="6711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97" name="AutoShape 22"/>
              <p:cNvSpPr>
                <a:spLocks noChangeArrowheads="1"/>
              </p:cNvSpPr>
              <p:nvPr/>
            </p:nvSpPr>
            <p:spPr bwMode="auto">
              <a:xfrm>
                <a:off x="4286" y="6792"/>
                <a:ext cx="160" cy="184"/>
              </a:xfrm>
              <a:prstGeom prst="star5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0" name="Group 17"/>
            <p:cNvGrpSpPr>
              <a:grpSpLocks/>
            </p:cNvGrpSpPr>
            <p:nvPr/>
          </p:nvGrpSpPr>
          <p:grpSpPr bwMode="auto">
            <a:xfrm>
              <a:off x="3562" y="7755"/>
              <a:ext cx="240" cy="552"/>
              <a:chOff x="2897" y="7927"/>
              <a:chExt cx="240" cy="552"/>
            </a:xfrm>
          </p:grpSpPr>
          <p:sp>
            <p:nvSpPr>
              <p:cNvPr id="26" name="Oval 20"/>
              <p:cNvSpPr>
                <a:spLocks noChangeArrowheads="1"/>
              </p:cNvSpPr>
              <p:nvPr/>
            </p:nvSpPr>
            <p:spPr bwMode="auto">
              <a:xfrm>
                <a:off x="2897" y="7927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7" name="Oval 19"/>
              <p:cNvSpPr>
                <a:spLocks noChangeArrowheads="1"/>
              </p:cNvSpPr>
              <p:nvPr/>
            </p:nvSpPr>
            <p:spPr bwMode="auto">
              <a:xfrm>
                <a:off x="3057" y="8398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8" name="AutoShape 18"/>
              <p:cNvSpPr>
                <a:spLocks noChangeArrowheads="1"/>
              </p:cNvSpPr>
              <p:nvPr/>
            </p:nvSpPr>
            <p:spPr bwMode="auto">
              <a:xfrm>
                <a:off x="2934" y="8113"/>
                <a:ext cx="160" cy="180"/>
              </a:xfrm>
              <a:prstGeom prst="star5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grpSp>
          <p:nvGrpSpPr>
            <p:cNvPr id="11" name="Group 11"/>
            <p:cNvGrpSpPr>
              <a:grpSpLocks/>
            </p:cNvGrpSpPr>
            <p:nvPr/>
          </p:nvGrpSpPr>
          <p:grpSpPr bwMode="auto">
            <a:xfrm>
              <a:off x="5025" y="7463"/>
              <a:ext cx="880" cy="648"/>
              <a:chOff x="4657" y="8008"/>
              <a:chExt cx="880" cy="648"/>
            </a:xfrm>
          </p:grpSpPr>
          <p:sp>
            <p:nvSpPr>
              <p:cNvPr id="21" name="Oval 16"/>
              <p:cNvSpPr>
                <a:spLocks noChangeArrowheads="1"/>
              </p:cNvSpPr>
              <p:nvPr/>
            </p:nvSpPr>
            <p:spPr bwMode="auto">
              <a:xfrm>
                <a:off x="5457" y="8008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2" name="Oval 15"/>
              <p:cNvSpPr>
                <a:spLocks noChangeArrowheads="1"/>
              </p:cNvSpPr>
              <p:nvPr/>
            </p:nvSpPr>
            <p:spPr bwMode="auto">
              <a:xfrm>
                <a:off x="5137" y="8413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3" name="Oval 14"/>
              <p:cNvSpPr>
                <a:spLocks noChangeArrowheads="1"/>
              </p:cNvSpPr>
              <p:nvPr/>
            </p:nvSpPr>
            <p:spPr bwMode="auto">
              <a:xfrm>
                <a:off x="4737" y="8575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4" name="Oval 13"/>
              <p:cNvSpPr>
                <a:spLocks noChangeArrowheads="1"/>
              </p:cNvSpPr>
              <p:nvPr/>
            </p:nvSpPr>
            <p:spPr bwMode="auto">
              <a:xfrm>
                <a:off x="4657" y="8089"/>
                <a:ext cx="80" cy="81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25" name="AutoShape 12"/>
              <p:cNvSpPr>
                <a:spLocks noChangeArrowheads="1"/>
              </p:cNvSpPr>
              <p:nvPr/>
            </p:nvSpPr>
            <p:spPr bwMode="auto">
              <a:xfrm>
                <a:off x="5018" y="8178"/>
                <a:ext cx="160" cy="184"/>
              </a:xfrm>
              <a:prstGeom prst="star5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 flipV="1">
              <a:off x="3591" y="7830"/>
              <a:ext cx="71" cy="15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3662" y="8030"/>
              <a:ext cx="97" cy="1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 flipH="1" flipV="1">
              <a:off x="5078" y="7589"/>
              <a:ext cx="352" cy="14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 flipH="1">
              <a:off x="5149" y="7719"/>
              <a:ext cx="317" cy="32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 flipV="1">
              <a:off x="5488" y="7491"/>
              <a:ext cx="378" cy="20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 flipH="1" flipV="1">
              <a:off x="5470" y="7745"/>
              <a:ext cx="76" cy="19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8" name="Line 4"/>
            <p:cNvSpPr>
              <a:spLocks noChangeShapeType="1"/>
            </p:cNvSpPr>
            <p:nvPr/>
          </p:nvSpPr>
          <p:spPr bwMode="auto">
            <a:xfrm>
              <a:off x="4204" y="6774"/>
              <a:ext cx="144" cy="12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9" name="Line 3"/>
            <p:cNvSpPr>
              <a:spLocks noChangeShapeType="1"/>
            </p:cNvSpPr>
            <p:nvPr/>
          </p:nvSpPr>
          <p:spPr bwMode="auto">
            <a:xfrm>
              <a:off x="4364" y="6918"/>
              <a:ext cx="82" cy="11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0" name="Line 2"/>
            <p:cNvSpPr>
              <a:spLocks noChangeShapeType="1"/>
            </p:cNvSpPr>
            <p:nvPr/>
          </p:nvSpPr>
          <p:spPr bwMode="auto">
            <a:xfrm flipH="1">
              <a:off x="4364" y="6792"/>
              <a:ext cx="82" cy="9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51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75F8A-CF77-4E34-A073-FA04342C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274638"/>
            <a:ext cx="7818072" cy="1143000"/>
          </a:xfrm>
        </p:spPr>
        <p:txBody>
          <a:bodyPr>
            <a:normAutofit/>
          </a:bodyPr>
          <a:lstStyle/>
          <a:p>
            <a:r>
              <a:rPr lang="en-US" sz="3200" dirty="0"/>
              <a:t>   </a:t>
            </a:r>
            <a:r>
              <a:rPr lang="ru-RU" sz="2800" dirty="0"/>
              <a:t>Билинейная модель для метода К-средних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1BDF358-1B84-48D4-91A0-DD1D3FFA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386E36-65F7-4C1B-B5FC-1789DFC0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4563-EE79-4A2E-A320-87AF0FBF518D}" type="slidenum">
              <a:rPr lang="ru-RU" smtClean="0"/>
              <a:t>5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AC393ECD-3838-44CA-A7B9-B031CD3E6DA9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2771800" y="3429000"/>
                <a:ext cx="4918918" cy="1211550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  <m:e>
                                  <m: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𝑖𝑣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ru-RU" sz="2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ru-RU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𝑘𝑣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ru-RU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ru-RU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AC393ECD-3838-44CA-A7B9-B031CD3E6DA9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71800" y="3429000"/>
                <a:ext cx="4918918" cy="1211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EB60EE-720D-4280-90BD-0F5BF2F613C0}"/>
                  </a:ext>
                </a:extLst>
              </p:cNvPr>
              <p:cNvSpPr txBox="1"/>
              <p:nvPr/>
            </p:nvSpPr>
            <p:spPr>
              <a:xfrm>
                <a:off x="3079656" y="1903412"/>
                <a:ext cx="3889992" cy="12115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𝑖𝑣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𝑘𝑣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𝑖𝑣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EB60EE-720D-4280-90BD-0F5BF2F61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656" y="1903412"/>
                <a:ext cx="3889992" cy="1211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2AE6ED-1CF9-0CCA-70C3-D6418695D7B1}"/>
                  </a:ext>
                </a:extLst>
              </p:cNvPr>
              <p:cNvSpPr txBox="1"/>
              <p:nvPr/>
            </p:nvSpPr>
            <p:spPr>
              <a:xfrm>
                <a:off x="1979712" y="4919052"/>
                <a:ext cx="6665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 - Квадратичная ошибка, которую надо минимизировать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C2AE6ED-1CF9-0CCA-70C3-D6418695D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919052"/>
                <a:ext cx="6665101" cy="369332"/>
              </a:xfrm>
              <a:prstGeom prst="rect">
                <a:avLst/>
              </a:prstGeom>
              <a:blipFill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57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3F18F-4511-4DC4-8F37-24417E8B4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08" y="0"/>
            <a:ext cx="8659192" cy="692696"/>
          </a:xfrm>
        </p:spPr>
        <p:txBody>
          <a:bodyPr>
            <a:normAutofit/>
          </a:bodyPr>
          <a:lstStyle/>
          <a:p>
            <a:r>
              <a:rPr lang="ru-RU" sz="3200" dirty="0"/>
              <a:t>          Модель матричной факторизации</a:t>
            </a:r>
            <a:r>
              <a:rPr lang="en-US" sz="3200" dirty="0"/>
              <a:t>, 1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091350-6D50-499C-BD4F-0C01423BC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8" y="692696"/>
            <a:ext cx="9116392" cy="616530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b="1" dirty="0"/>
              <a:t>       </a:t>
            </a:r>
            <a:r>
              <a:rPr lang="ru-RU" sz="4000" b="1" dirty="0"/>
              <a:t>В матричном виде:</a:t>
            </a:r>
            <a:r>
              <a:rPr lang="en-US" sz="4000" b="1" dirty="0"/>
              <a:t>         Y=ZC</a:t>
            </a:r>
            <a:r>
              <a:rPr lang="ru-RU" sz="4000" b="1" dirty="0"/>
              <a:t>+Е</a:t>
            </a:r>
            <a:endParaRPr lang="en-US" sz="4000" b="1" dirty="0"/>
          </a:p>
          <a:p>
            <a:r>
              <a:rPr lang="en-US" sz="3600" b="1" dirty="0"/>
              <a:t>Y - N</a:t>
            </a:r>
            <a:r>
              <a:rPr lang="en-US" sz="3600" b="1" dirty="0">
                <a:sym typeface="Symbol" panose="05050102010706020507" pitchFamily="18" charset="2"/>
              </a:rPr>
              <a:t>V data matrix (observed, pre-processed)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Z - N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K found matrix, under constraints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 - K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V found matrix, under constraints</a:t>
            </a:r>
          </a:p>
          <a:p>
            <a:r>
              <a:rPr lang="en-US" sz="3600" b="1" dirty="0">
                <a:sym typeface="Symbol" panose="05050102010706020507" pitchFamily="18" charset="2"/>
              </a:rPr>
              <a:t>PCA</a:t>
            </a:r>
          </a:p>
          <a:p>
            <a:pPr lvl="1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Z: factor scores, C: feature loadings  - mutual orthogonality, maximum contribution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sym typeface="Symbol" panose="05050102010706020507" pitchFamily="18" charset="2"/>
            </a:endParaRPr>
          </a:p>
          <a:p>
            <a:r>
              <a:rPr lang="en-US" sz="3600" b="1" dirty="0">
                <a:sym typeface="Symbol" panose="05050102010706020507" pitchFamily="18" charset="2"/>
              </a:rPr>
              <a:t>K-means</a:t>
            </a:r>
          </a:p>
          <a:p>
            <a:pPr lvl="1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Z: cluster 1/0 membership, mutual orthogonality  C: C: cluster centers, no constraints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sym typeface="Symbol" panose="05050102010706020507" pitchFamily="18" charset="2"/>
            </a:endParaRPr>
          </a:p>
          <a:p>
            <a:pPr lvl="1"/>
            <a:endParaRPr lang="en-US" sz="3200" b="1" dirty="0">
              <a:sym typeface="Symbol" panose="05050102010706020507" pitchFamily="18" charset="2"/>
            </a:endParaRPr>
          </a:p>
          <a:p>
            <a:pPr lvl="1"/>
            <a:endParaRPr lang="en-US" sz="3200" b="1" dirty="0">
              <a:sym typeface="Symbol" panose="05050102010706020507" pitchFamily="18" charset="2"/>
            </a:endParaRPr>
          </a:p>
          <a:p>
            <a:endParaRPr lang="ru-RU" sz="3600" b="1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C93E2A-ADFC-4DAE-B97C-4B7B9B59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5B0B7D5-9970-413D-931D-E84912B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3603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3F18F-4511-4DC4-8F37-24417E8B4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0528" y="-99392"/>
            <a:ext cx="8867328" cy="936104"/>
          </a:xfrm>
        </p:spPr>
        <p:txBody>
          <a:bodyPr>
            <a:normAutofit/>
          </a:bodyPr>
          <a:lstStyle/>
          <a:p>
            <a:r>
              <a:rPr lang="ru-RU" sz="3200" dirty="0"/>
              <a:t>Модель матричной факторизации</a:t>
            </a:r>
            <a:r>
              <a:rPr lang="en-US" sz="3200" dirty="0"/>
              <a:t>,  2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091350-6D50-499C-BD4F-0C01423BC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8" y="692696"/>
            <a:ext cx="9116392" cy="61653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/>
              <a:t>                    </a:t>
            </a:r>
            <a:r>
              <a:rPr lang="en-US" sz="4000" b="1" dirty="0">
                <a:solidFill>
                  <a:srgbClr val="FF0000"/>
                </a:solidFill>
              </a:rPr>
              <a:t>Ideal:    </a:t>
            </a:r>
            <a:r>
              <a:rPr lang="en-US" sz="4000" b="1" dirty="0"/>
              <a:t>Y=ZC</a:t>
            </a:r>
          </a:p>
          <a:p>
            <a:r>
              <a:rPr lang="en-US" sz="3600" b="1" dirty="0"/>
              <a:t>Y - N</a:t>
            </a:r>
            <a:r>
              <a:rPr lang="en-US" sz="3600" b="1" dirty="0">
                <a:sym typeface="Symbol" panose="05050102010706020507" pitchFamily="18" charset="2"/>
              </a:rPr>
              <a:t>V (observed),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Z - N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K,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 - K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V (found under constraints)</a:t>
            </a:r>
          </a:p>
          <a:p>
            <a:r>
              <a:rPr lang="en-US" sz="3600" b="1" dirty="0">
                <a:sym typeface="Symbol" panose="05050102010706020507" pitchFamily="18" charset="2"/>
              </a:rPr>
              <a:t>PCA: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Z: factor scores, C: feature loadings  - mutual orthogonality, maximum contribution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sym typeface="Symbol" panose="05050102010706020507" pitchFamily="18" charset="2"/>
            </a:endParaRPr>
          </a:p>
          <a:p>
            <a:r>
              <a:rPr lang="en-US" sz="3600" b="1" dirty="0">
                <a:sym typeface="Symbol" panose="05050102010706020507" pitchFamily="18" charset="2"/>
              </a:rPr>
              <a:t>K-means: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Z: cluster 1/0 membership, mutual orthogonality  C: C: cluster centers, no constraints</a:t>
            </a:r>
          </a:p>
          <a:p>
            <a:pPr marL="0" indent="0">
              <a:buNone/>
            </a:pPr>
            <a:r>
              <a:rPr lang="en-US" b="1" dirty="0"/>
              <a:t>                     </a:t>
            </a:r>
            <a:r>
              <a:rPr lang="en-US" b="1" dirty="0">
                <a:solidFill>
                  <a:srgbClr val="FF0000"/>
                </a:solidFill>
              </a:rPr>
              <a:t>Real:           </a:t>
            </a:r>
            <a:r>
              <a:rPr lang="en-US" sz="3600" b="1" dirty="0">
                <a:solidFill>
                  <a:srgbClr val="FF0000"/>
                </a:solidFill>
              </a:rPr>
              <a:t>  </a:t>
            </a:r>
            <a:r>
              <a:rPr lang="en-US" sz="3600" b="1" dirty="0"/>
              <a:t>Y=ZC+E</a:t>
            </a:r>
            <a:endParaRPr lang="en-US" sz="3600" b="1" dirty="0">
              <a:solidFill>
                <a:schemeClr val="accent1">
                  <a:lumMod val="75000"/>
                </a:schemeClr>
              </a:solidFill>
              <a:sym typeface="Symbol" panose="05050102010706020507" pitchFamily="18" charset="2"/>
            </a:endParaRPr>
          </a:p>
          <a:p>
            <a:pPr marL="457200" lvl="1" indent="0">
              <a:buNone/>
            </a:pPr>
            <a:r>
              <a:rPr lang="en-US" sz="3600" b="1" dirty="0">
                <a:sym typeface="Symbol" panose="05050102010706020507" pitchFamily="18" charset="2"/>
              </a:rPr>
              <a:t>                   E</a:t>
            </a:r>
            <a:r>
              <a:rPr lang="en-US" sz="3600" b="1" baseline="50000" dirty="0">
                <a:sym typeface="Symbol" panose="05050102010706020507" pitchFamily="18" charset="2"/>
              </a:rPr>
              <a:t>2</a:t>
            </a:r>
            <a:r>
              <a:rPr lang="en-US" sz="3600" b="1" baseline="30000" dirty="0">
                <a:sym typeface="Symbol" panose="05050102010706020507" pitchFamily="18" charset="2"/>
              </a:rPr>
              <a:t> </a:t>
            </a:r>
            <a:r>
              <a:rPr lang="en-US" sz="3600" b="1" dirty="0">
                <a:sym typeface="Symbol" panose="05050102010706020507" pitchFamily="18" charset="2"/>
              </a:rPr>
              <a:t>= Y-ZC</a:t>
            </a:r>
            <a:r>
              <a:rPr lang="en-US" sz="3600" b="1" baseline="50000" dirty="0">
                <a:sym typeface="Symbol" panose="05050102010706020507" pitchFamily="18" charset="2"/>
              </a:rPr>
              <a:t>2</a:t>
            </a:r>
            <a:r>
              <a:rPr lang="en-US" sz="3600" b="1" dirty="0">
                <a:sym typeface="Symbol" panose="05050102010706020507" pitchFamily="18" charset="2"/>
              </a:rPr>
              <a:t>  min </a:t>
            </a:r>
            <a:r>
              <a:rPr lang="en-US" sz="3600" b="1" baseline="-25000" dirty="0" err="1">
                <a:sym typeface="Symbol" panose="05050102010706020507" pitchFamily="18" charset="2"/>
              </a:rPr>
              <a:t>Z,c</a:t>
            </a:r>
            <a:endParaRPr lang="en-US" sz="3600" b="1" baseline="-25000" dirty="0">
              <a:sym typeface="Symbol" panose="05050102010706020507" pitchFamily="18" charset="2"/>
            </a:endParaRPr>
          </a:p>
          <a:p>
            <a:pPr lvl="1"/>
            <a:endParaRPr lang="en-US" sz="3200" b="1" dirty="0">
              <a:sym typeface="Symbol" panose="05050102010706020507" pitchFamily="18" charset="2"/>
            </a:endParaRPr>
          </a:p>
          <a:p>
            <a:endParaRPr lang="ru-RU" sz="3600" b="1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C93E2A-ADFC-4DAE-B97C-4B7B9B59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5B0B7D5-9970-413D-931D-E84912B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193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/>
          <a:p>
            <a:r>
              <a:rPr lang="en-US" dirty="0"/>
              <a:t>       </a:t>
            </a:r>
            <a:r>
              <a:rPr lang="ru-RU" dirty="0"/>
              <a:t>Пифагорово разложение</a:t>
            </a:r>
            <a:r>
              <a:rPr lang="en-US" dirty="0"/>
              <a:t>,1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96752"/>
            <a:ext cx="8784976" cy="5661248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K-Means criterion: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i="1" dirty="0"/>
              <a:t>                  </a:t>
            </a:r>
            <a:r>
              <a:rPr lang="en-US" sz="3200" b="1" i="1" dirty="0"/>
              <a:t>T  =  F(</a:t>
            </a:r>
            <a:r>
              <a:rPr lang="en-US" sz="3200" b="1" i="1" dirty="0" err="1"/>
              <a:t>S,c</a:t>
            </a:r>
            <a:r>
              <a:rPr lang="en-US" sz="3200" b="1" i="1" dirty="0"/>
              <a:t>) + D(</a:t>
            </a:r>
            <a:r>
              <a:rPr lang="en-US" sz="3200" b="1" i="1" dirty="0" err="1"/>
              <a:t>S,c</a:t>
            </a:r>
            <a:r>
              <a:rPr lang="en-US" sz="3200" b="1" i="1" dirty="0"/>
              <a:t>) </a:t>
            </a:r>
            <a:r>
              <a:rPr lang="en-US" sz="3200" i="1" dirty="0"/>
              <a:t>      </a:t>
            </a:r>
          </a:p>
          <a:p>
            <a:endParaRPr lang="en-US" sz="3200" i="1" dirty="0">
              <a:solidFill>
                <a:srgbClr val="7030A0"/>
              </a:solidFill>
            </a:endParaRPr>
          </a:p>
          <a:p>
            <a:r>
              <a:rPr lang="en-US" sz="3200" i="1" dirty="0" err="1">
                <a:solidFill>
                  <a:srgbClr val="7030A0"/>
                </a:solidFill>
              </a:rPr>
              <a:t>Data_Scatter</a:t>
            </a:r>
            <a:r>
              <a:rPr lang="en-US" sz="3200" i="1" dirty="0">
                <a:solidFill>
                  <a:srgbClr val="7030A0"/>
                </a:solidFill>
              </a:rPr>
              <a:t> = “Explained </a:t>
            </a:r>
            <a:r>
              <a:rPr lang="en-US" sz="3200" i="1" dirty="0" err="1">
                <a:solidFill>
                  <a:srgbClr val="7030A0"/>
                </a:solidFill>
              </a:rPr>
              <a:t>Part”+”Unexplained</a:t>
            </a:r>
            <a:r>
              <a:rPr lang="en-US" sz="3200" i="1" dirty="0">
                <a:solidFill>
                  <a:srgbClr val="7030A0"/>
                </a:solidFill>
              </a:rPr>
              <a:t> Part”</a:t>
            </a:r>
          </a:p>
          <a:p>
            <a:endParaRPr lang="ru-RU" sz="3200" i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347788" y="1700213"/>
          <a:ext cx="52387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057400" imgH="457200" progId="Equation.3">
                  <p:embed/>
                </p:oleObj>
              </mc:Choice>
              <mc:Fallback>
                <p:oleObj name="Формула" r:id="rId2" imgW="2057400" imgH="457200" progId="Equation.3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47788" y="1700213"/>
                        <a:ext cx="5238750" cy="1165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611560" y="2780928"/>
          <a:ext cx="5153025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2145960" imgH="457200" progId="Equation.3">
                  <p:embed/>
                </p:oleObj>
              </mc:Choice>
              <mc:Fallback>
                <p:oleObj name="Формула" r:id="rId4" imgW="2145960" imgH="457200" progId="Equation.3">
                  <p:embed/>
                  <p:pic>
                    <p:nvPicPr>
                      <p:cNvPr id="7" name="Объект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560" y="2780928"/>
                        <a:ext cx="5153025" cy="1096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627680" y="3645024"/>
          <a:ext cx="6697663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2692080" imgH="431640" progId="Equation.3">
                  <p:embed/>
                </p:oleObj>
              </mc:Choice>
              <mc:Fallback>
                <p:oleObj name="Формула" r:id="rId6" imgW="2692080" imgH="431640" progId="Equation.3">
                  <p:embed/>
                  <p:pic>
                    <p:nvPicPr>
                      <p:cNvPr id="8" name="Объект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7680" y="3645024"/>
                        <a:ext cx="6697663" cy="1074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Стрелка вниз 8"/>
          <p:cNvSpPr/>
          <p:nvPr/>
        </p:nvSpPr>
        <p:spPr>
          <a:xfrm rot="18224005">
            <a:off x="1841836" y="4589193"/>
            <a:ext cx="340616" cy="889582"/>
          </a:xfrm>
          <a:prstGeom prst="down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низ 9"/>
          <p:cNvSpPr/>
          <p:nvPr/>
        </p:nvSpPr>
        <p:spPr>
          <a:xfrm>
            <a:off x="3635896" y="4432121"/>
            <a:ext cx="340616" cy="601863"/>
          </a:xfrm>
          <a:prstGeom prst="downArrow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778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792088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ru-RU" dirty="0"/>
              <a:t>Пифагорово разложение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en-US" dirty="0"/>
              <a:t>2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96752"/>
            <a:ext cx="8784976" cy="5661248"/>
          </a:xfrm>
        </p:spPr>
        <p:txBody>
          <a:bodyPr>
            <a:normAutofit fontScale="55000" lnSpcReduction="20000"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K-Means criterion: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sz="3600" dirty="0"/>
          </a:p>
          <a:p>
            <a:r>
              <a:rPr lang="en-US" sz="3600" dirty="0"/>
              <a:t>For proof and more, see </a:t>
            </a:r>
            <a:endParaRPr lang="ru-RU" sz="3600" dirty="0"/>
          </a:p>
          <a:p>
            <a:endParaRPr lang="ru-RU" sz="3600" dirty="0"/>
          </a:p>
          <a:p>
            <a:pPr lvl="1"/>
            <a:r>
              <a:rPr lang="en-US" sz="3400" dirty="0"/>
              <a:t>Sections 4.3.1 and 4.3.2, pp. 323-326 in Textbook by  Mirkin (2019)</a:t>
            </a:r>
            <a:endParaRPr lang="ru-RU" sz="3400" dirty="0"/>
          </a:p>
          <a:p>
            <a:pPr lvl="1"/>
            <a:endParaRPr lang="ru-RU" sz="3400" dirty="0"/>
          </a:p>
          <a:p>
            <a:pPr lvl="1"/>
            <a:r>
              <a:rPr lang="ru-RU" sz="3400" dirty="0"/>
              <a:t>А также </a:t>
            </a:r>
            <a:r>
              <a:rPr lang="ru-RU" sz="3400" b="1" dirty="0"/>
              <a:t>Миркин Б.Г. (2024) Базовые методы анализа данных, Юрайт, Москва, 297 с.</a:t>
            </a:r>
            <a:endParaRPr lang="en-US" sz="3400" b="1" dirty="0"/>
          </a:p>
          <a:p>
            <a:endParaRPr lang="en-US" dirty="0"/>
          </a:p>
          <a:p>
            <a:endParaRPr lang="en-US" dirty="0"/>
          </a:p>
          <a:p>
            <a:pPr marL="82296" indent="0">
              <a:buNone/>
            </a:pPr>
            <a:r>
              <a:rPr lang="en-US" sz="3200" i="1" dirty="0"/>
              <a:t>                  </a:t>
            </a:r>
            <a:endParaRPr lang="ru-RU" sz="3200" i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BacDataAnalysis_2024_7</a:t>
            </a:r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/>
        </p:nvGraphicFramePr>
        <p:xfrm>
          <a:off x="1347788" y="1700213"/>
          <a:ext cx="52387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057400" imgH="457200" progId="Equation.3">
                  <p:embed/>
                </p:oleObj>
              </mc:Choice>
              <mc:Fallback>
                <p:oleObj name="Формула" r:id="rId2" imgW="2057400" imgH="457200" progId="Equation.3">
                  <p:embed/>
                  <p:pic>
                    <p:nvPicPr>
                      <p:cNvPr id="6" name="Объект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47788" y="1700213"/>
                        <a:ext cx="5238750" cy="1165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2018073"/>
              </p:ext>
            </p:extLst>
          </p:nvPr>
        </p:nvGraphicFramePr>
        <p:xfrm>
          <a:off x="755576" y="2608105"/>
          <a:ext cx="6697663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2692080" imgH="431640" progId="Equation.3">
                  <p:embed/>
                </p:oleObj>
              </mc:Choice>
              <mc:Fallback>
                <p:oleObj name="Формула" r:id="rId4" imgW="2692080" imgH="431640" progId="Equation.3">
                  <p:embed/>
                  <p:pic>
                    <p:nvPicPr>
                      <p:cNvPr id="8" name="Объект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5576" y="2608105"/>
                        <a:ext cx="6697663" cy="1074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9C88E-D4C8-48E3-897A-F48C54F7B8B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070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17169</TotalTime>
  <Words>2400</Words>
  <Application>Microsoft Office PowerPoint</Application>
  <PresentationFormat>Экран (4:3)</PresentationFormat>
  <Paragraphs>393</Paragraphs>
  <Slides>30</Slides>
  <Notes>12</Notes>
  <HiddenSlides>1</HiddenSlides>
  <MMClips>0</MMClips>
  <ScaleCrop>false</ScaleCrop>
  <HeadingPairs>
    <vt:vector size="8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45" baseType="lpstr">
      <vt:lpstr>Aharoni</vt:lpstr>
      <vt:lpstr>Arial</vt:lpstr>
      <vt:lpstr>Bradley Hand ITC</vt:lpstr>
      <vt:lpstr>Calibri</vt:lpstr>
      <vt:lpstr>Cambria Math</vt:lpstr>
      <vt:lpstr>Corbel</vt:lpstr>
      <vt:lpstr>Gill Sans MT</vt:lpstr>
      <vt:lpstr>Symbol</vt:lpstr>
      <vt:lpstr>Times</vt:lpstr>
      <vt:lpstr>Times New Roman</vt:lpstr>
      <vt:lpstr>Verdana</vt:lpstr>
      <vt:lpstr>Wingdings 2</vt:lpstr>
      <vt:lpstr>Солнцестояние</vt:lpstr>
      <vt:lpstr>1_Солнцестояние</vt:lpstr>
      <vt:lpstr>Формула</vt:lpstr>
      <vt:lpstr>2024 ОМАД Лекция 7:   Метод К-средних: дополнительные главы</vt:lpstr>
      <vt:lpstr>Вопрос про таблицу данных, 1</vt:lpstr>
      <vt:lpstr>Вопрос про таблицу данных, 2</vt:lpstr>
      <vt:lpstr>Clustering with K-Means K-Means criterion:</vt:lpstr>
      <vt:lpstr>   Билинейная модель для метода К-средних</vt:lpstr>
      <vt:lpstr>          Модель матричной факторизации, 1</vt:lpstr>
      <vt:lpstr>Модель матричной факторизации,  2</vt:lpstr>
      <vt:lpstr>       Пифагорово разложение,1 </vt:lpstr>
      <vt:lpstr> Пифагорово разложение, 2 </vt:lpstr>
      <vt:lpstr>Clustering with K-Means, 2 K-Means computation converges</vt:lpstr>
      <vt:lpstr>Метод К-средних: дополнительный критерий, 1</vt:lpstr>
      <vt:lpstr>Метод К-средних: дополнительный критерий, 2</vt:lpstr>
      <vt:lpstr>Determining the Number of clusters: Two approaches</vt:lpstr>
      <vt:lpstr>One-by-One Approach</vt:lpstr>
      <vt:lpstr>Отыскание аномального кластера  (Mirkin 1998, Chiang&amp;Mirkin 2010)</vt:lpstr>
      <vt:lpstr>      Finding an Anomalous cluster</vt:lpstr>
      <vt:lpstr>Anomalous cluster and K-Means</vt:lpstr>
      <vt:lpstr>ik-means</vt:lpstr>
      <vt:lpstr>Clustering with K-Means Anomalous cluster</vt:lpstr>
      <vt:lpstr>Clustering with K-Means Anomalous cluster iterated</vt:lpstr>
      <vt:lpstr>Clustering with K-Means Iterated Anomalous cluster</vt:lpstr>
      <vt:lpstr>Anomalous cluster and iK-Means</vt:lpstr>
      <vt:lpstr>Clustering with K-Means at IRIS</vt:lpstr>
      <vt:lpstr>Дополнительный критерий при номинальных признаках, 1</vt:lpstr>
      <vt:lpstr>Дополнительный критерий при номинальных признаках, 2</vt:lpstr>
      <vt:lpstr>Дополнительный критерий при номинальных признаках, 3</vt:lpstr>
      <vt:lpstr>Дополнительный критерий при номинальных признаках, 4</vt:lpstr>
      <vt:lpstr>Дополнительный критерий метода к-средних при номинальных признаках, 5</vt:lpstr>
      <vt:lpstr>Concepts learned</vt:lpstr>
      <vt:lpstr>Домашний проект 3: Метод К-средних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Борис</dc:creator>
  <cp:lastModifiedBy>Boris Mirkin</cp:lastModifiedBy>
  <cp:revision>132</cp:revision>
  <dcterms:created xsi:type="dcterms:W3CDTF">2017-09-15T05:21:20Z</dcterms:created>
  <dcterms:modified xsi:type="dcterms:W3CDTF">2024-10-06T19:14:23Z</dcterms:modified>
</cp:coreProperties>
</file>