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sldIdLst>
    <p:sldId id="256" r:id="rId2"/>
    <p:sldId id="440" r:id="rId3"/>
    <p:sldId id="414" r:id="rId4"/>
    <p:sldId id="415" r:id="rId5"/>
    <p:sldId id="416" r:id="rId6"/>
    <p:sldId id="417" r:id="rId7"/>
    <p:sldId id="419" r:id="rId8"/>
    <p:sldId id="420" r:id="rId9"/>
    <p:sldId id="441" r:id="rId10"/>
    <p:sldId id="321" r:id="rId11"/>
    <p:sldId id="260" r:id="rId12"/>
    <p:sldId id="261" r:id="rId13"/>
    <p:sldId id="263" r:id="rId14"/>
    <p:sldId id="264" r:id="rId15"/>
    <p:sldId id="265" r:id="rId16"/>
    <p:sldId id="266" r:id="rId17"/>
    <p:sldId id="297" r:id="rId18"/>
    <p:sldId id="298" r:id="rId19"/>
    <p:sldId id="299" r:id="rId20"/>
    <p:sldId id="307" r:id="rId21"/>
    <p:sldId id="308" r:id="rId22"/>
    <p:sldId id="311" r:id="rId23"/>
    <p:sldId id="353" r:id="rId24"/>
    <p:sldId id="354" r:id="rId25"/>
    <p:sldId id="288" r:id="rId26"/>
    <p:sldId id="338" r:id="rId27"/>
    <p:sldId id="267" r:id="rId28"/>
    <p:sldId id="268" r:id="rId29"/>
    <p:sldId id="269" r:id="rId30"/>
    <p:sldId id="270" r:id="rId31"/>
    <p:sldId id="273" r:id="rId32"/>
    <p:sldId id="274" r:id="rId33"/>
    <p:sldId id="277" r:id="rId34"/>
    <p:sldId id="322" r:id="rId35"/>
    <p:sldId id="348" r:id="rId36"/>
    <p:sldId id="339" r:id="rId37"/>
    <p:sldId id="340" r:id="rId38"/>
    <p:sldId id="341" r:id="rId39"/>
    <p:sldId id="342" r:id="rId40"/>
    <p:sldId id="343" r:id="rId41"/>
    <p:sldId id="344" r:id="rId42"/>
    <p:sldId id="447" r:id="rId43"/>
    <p:sldId id="448" r:id="rId44"/>
    <p:sldId id="358" r:id="rId45"/>
    <p:sldId id="359" r:id="rId46"/>
    <p:sldId id="360" r:id="rId47"/>
    <p:sldId id="361" r:id="rId48"/>
    <p:sldId id="362" r:id="rId49"/>
    <p:sldId id="363" r:id="rId50"/>
    <p:sldId id="446" r:id="rId51"/>
    <p:sldId id="442" r:id="rId52"/>
    <p:sldId id="443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FADA7-A075-4CBE-A607-AE45D7010E5E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BF3EA-E6DA-40E5-BA1D-0DF9483C5B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34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51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22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89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3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0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4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99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91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7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5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04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9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1D91-0F31-4EAC-9B4D-76B6B93D4E60}" type="datetime1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88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6418-13D9-4287-8F13-7CBD3434F502}" type="datetime1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3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6F28-883F-4913-AC6A-2CAA1D7C7B09}" type="datetime1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81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69FE-2A55-4C3C-ADC1-2AA47E67C94B}" type="datetime1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56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9EF1-CA41-4FE0-8E61-F23A9412E003}" type="datetime1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82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1D935-97CE-498D-9A4E-F1DCC0829F76}" type="datetime1">
              <a:rPr lang="ru-RU" smtClean="0"/>
              <a:t>05.11.2024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780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033DF-7D77-4D71-93F4-81989719992B}" type="datetime1">
              <a:rPr lang="ru-RU" smtClean="0"/>
              <a:t>05.11.2024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845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6005F-DABE-4E13-81FE-535A61C55983}" type="datetime1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331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9597-D4A7-4402-94E7-04E466FEC54F}" type="datetime1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932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AC24-36F3-4BD1-941B-72EDDF4A08E1}" type="datetime1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95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963F-9807-41B5-ACF1-2F9569ADFAA5}" type="datetime1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68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C8B-108E-407A-9B6D-BCBCAAB8FAE4}" type="datetime1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58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867BE-DF91-4038-95BE-DCB5689B0B7E}" type="datetime1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71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30302-6578-4317-9163-C752A909CAA9}" type="datetime1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21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5C56-DB8E-4CAD-B2D4-49CBD12DD5AE}" type="datetime1">
              <a:rPr lang="ru-RU" smtClean="0"/>
              <a:t>05.11.2024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4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BA690-6BEC-4DA0-830A-72E363D1C869}" type="datetime1">
              <a:rPr lang="ru-RU" smtClean="0"/>
              <a:t>05.11.2024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94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5A6A-39FF-4521-8A04-EBC5A1A65827}" type="datetime1">
              <a:rPr lang="ru-RU" smtClean="0"/>
              <a:t>05.11.2024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0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8C4E-CED8-4F00-AB37-9139D83B9092}" type="datetime1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81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1702-767F-473F-B7C1-1E3F1733354F}" type="datetime1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76CBA86-0292-4411-9ABD-4EF2E170B906}" type="datetime1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316986-B57A-4877-B928-0B4A0FF958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30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CA24E-9838-46DB-8784-FC1C34F54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495" y="0"/>
            <a:ext cx="10497090" cy="2602523"/>
          </a:xfrm>
        </p:spPr>
        <p:txBody>
          <a:bodyPr>
            <a:normAutofit/>
          </a:bodyPr>
          <a:lstStyle/>
          <a:p>
            <a:pPr marL="598932" indent="-571500" algn="l"/>
            <a:r>
              <a:rPr lang="ru-RU" sz="3600" b="1" dirty="0">
                <a:latin typeface="+mn-lt"/>
              </a:rPr>
              <a:t>ОМАД </a:t>
            </a:r>
            <a:r>
              <a:rPr lang="ru-RU" sz="3600" b="1" dirty="0">
                <a:solidFill>
                  <a:srgbClr val="0070C0"/>
                </a:solidFill>
                <a:latin typeface="+mn-lt"/>
              </a:rPr>
              <a:t>Лекция 8 202</a:t>
            </a:r>
            <a:r>
              <a:rPr lang="en-US" sz="3600" b="1" dirty="0">
                <a:solidFill>
                  <a:srgbClr val="0070C0"/>
                </a:solidFill>
                <a:latin typeface="+mn-lt"/>
              </a:rPr>
              <a:t>4</a:t>
            </a:r>
            <a:br>
              <a:rPr lang="ru-RU" sz="3600" b="1" dirty="0">
                <a:solidFill>
                  <a:srgbClr val="0070C0"/>
                </a:solidFill>
                <a:latin typeface="+mn-lt"/>
              </a:rPr>
            </a:br>
            <a:r>
              <a:rPr lang="ru-RU" sz="3600" b="1" dirty="0">
                <a:latin typeface="+mn-lt"/>
              </a:rPr>
              <a:t>Интерпретация кластеров номинальными признаками и </a:t>
            </a:r>
            <a:r>
              <a:rPr lang="ru-RU" sz="3600" b="1">
                <a:latin typeface="+mn-lt"/>
              </a:rPr>
              <a:t>таблицы сопряженности</a:t>
            </a:r>
            <a:br>
              <a:rPr lang="en-US" sz="32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E41759-D3EA-47C6-9ED1-EE889DB9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5459"/>
            <a:ext cx="9144000" cy="3432676"/>
          </a:xfrm>
        </p:spPr>
        <p:txBody>
          <a:bodyPr>
            <a:normAutofit fontScale="92500"/>
          </a:bodyPr>
          <a:lstStyle/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Категоризация количественного признака</a:t>
            </a:r>
            <a:endParaRPr lang="en-US" sz="2400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Интерпретация кластера категориями</a:t>
            </a:r>
            <a:endParaRPr lang="en-US" sz="2400" dirty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</a:rPr>
              <a:t>Индексы Кетле: локальный и средний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</a:rPr>
              <a:t>Таблицы сопряженности и статистическая независимость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</a:rPr>
              <a:t>Индекс и критерий независимости Пирсона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70C0"/>
                </a:solidFill>
              </a:rPr>
              <a:t>Индекс Кетле = Индекс хи-квадрат Пирсона</a:t>
            </a:r>
            <a:endParaRPr lang="en-US" sz="2400" dirty="0">
              <a:solidFill>
                <a:srgbClr val="0070C0"/>
              </a:solidFill>
            </a:endParaRPr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Дом. Задание 4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600" dirty="0">
                <a:latin typeface="Calibri" panose="020F0502020204030204" pitchFamily="34" charset="0"/>
                <a:cs typeface="Calibri" panose="020F0502020204030204" pitchFamily="34" charset="0"/>
              </a:rPr>
              <a:t>Таблица сопряженности</a:t>
            </a:r>
            <a:br>
              <a:rPr lang="en-US" sz="2800" dirty="0"/>
            </a:br>
            <a:endParaRPr lang="ru-RU" sz="28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99C777-77B3-4137-96EC-94DD811D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6F1317-DFC4-4CD9-8CC4-BED8ECF0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3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4343C-CBC7-4AA6-96C9-66D591FC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76200"/>
            <a:ext cx="8754176" cy="1341120"/>
          </a:xfrm>
        </p:spPr>
        <p:txBody>
          <a:bodyPr>
            <a:normAutofit/>
          </a:bodyPr>
          <a:lstStyle/>
          <a:p>
            <a:r>
              <a:rPr lang="en-US" sz="3200" b="1" dirty="0"/>
              <a:t>Contingency table</a:t>
            </a:r>
            <a:r>
              <a:rPr lang="ru-RU" sz="3200" b="1" dirty="0"/>
              <a:t>/Таблица сопряженности</a:t>
            </a:r>
            <a:r>
              <a:rPr lang="en-US" sz="3200" b="1" dirty="0"/>
              <a:t>, 1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3AABFF-179F-439C-AF5F-9DA2F6225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0424" y="1268760"/>
            <a:ext cx="9077264" cy="5472608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600" dirty="0"/>
              <a:t>Two sets of categories on the same entity set, k</a:t>
            </a:r>
            <a:r>
              <a:rPr lang="en-US" sz="3600" b="1" dirty="0"/>
              <a:t>=1,…K</a:t>
            </a:r>
            <a:r>
              <a:rPr lang="en-US" sz="3600" dirty="0"/>
              <a:t>, and v</a:t>
            </a:r>
            <a:r>
              <a:rPr lang="en-US" sz="3600" b="1" dirty="0"/>
              <a:t>=1,…,L</a:t>
            </a:r>
          </a:p>
          <a:p>
            <a:pPr lvl="1"/>
            <a:r>
              <a:rPr lang="en-US" sz="3600" b="1" dirty="0"/>
              <a:t>Cross-classify them by putting k in rows and v in columns: the frequency of (</a:t>
            </a:r>
            <a:r>
              <a:rPr lang="en-US" sz="3600" b="1" dirty="0" err="1"/>
              <a:t>k,v</a:t>
            </a:r>
            <a:r>
              <a:rPr lang="en-US" sz="3600" b="1" dirty="0"/>
              <a:t>) cases, </a:t>
            </a:r>
            <a:r>
              <a:rPr lang="en-US" sz="3600" b="1" dirty="0" err="1"/>
              <a:t>N</a:t>
            </a:r>
            <a:r>
              <a:rPr lang="en-US" sz="3600" b="1" baseline="-25000" dirty="0" err="1"/>
              <a:t>kv</a:t>
            </a:r>
            <a:r>
              <a:rPr lang="en-US" sz="3600" b="1" dirty="0"/>
              <a:t>,  the relative frequency (</a:t>
            </a:r>
            <a:r>
              <a:rPr lang="ru-RU" sz="3600" b="1" dirty="0"/>
              <a:t>частота)</a:t>
            </a:r>
            <a:r>
              <a:rPr lang="en-US" sz="3600" b="1" dirty="0"/>
              <a:t> </a:t>
            </a:r>
            <a:r>
              <a:rPr lang="en-US" sz="3600" b="1" dirty="0" err="1"/>
              <a:t>p</a:t>
            </a:r>
            <a:r>
              <a:rPr lang="en-US" sz="3600" b="1" baseline="-25000" dirty="0" err="1"/>
              <a:t>kv</a:t>
            </a:r>
            <a:endParaRPr lang="en-US" sz="3600" b="1" baseline="-25000" dirty="0"/>
          </a:p>
          <a:p>
            <a:pPr lvl="1"/>
            <a:r>
              <a:rPr lang="en-US" sz="3600" dirty="0"/>
              <a:t>Conditional frequency (probability)</a:t>
            </a:r>
          </a:p>
          <a:p>
            <a:pPr marL="82296" indent="0">
              <a:buNone/>
            </a:pPr>
            <a:r>
              <a:rPr lang="en-US" sz="4000" dirty="0"/>
              <a:t>                  p(v/k)= </a:t>
            </a:r>
            <a:r>
              <a:rPr lang="en-US" sz="4000" dirty="0" err="1"/>
              <a:t>p</a:t>
            </a:r>
            <a:r>
              <a:rPr lang="en-US" sz="4000" baseline="-25000" dirty="0" err="1"/>
              <a:t>kv</a:t>
            </a:r>
            <a:r>
              <a:rPr lang="en-US" sz="4000" baseline="-25000" dirty="0"/>
              <a:t> </a:t>
            </a:r>
            <a:r>
              <a:rPr lang="en-US" sz="4000" dirty="0"/>
              <a:t>/ p</a:t>
            </a:r>
            <a:r>
              <a:rPr lang="en-US" sz="4000" baseline="-25000" dirty="0"/>
              <a:t>k</a:t>
            </a:r>
            <a:endParaRPr lang="ru-RU" sz="400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9B38DB-5977-4223-B8EA-702C49590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BacDataAnalysis_2024_8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49E5E4-ABB1-4CDD-B79A-12E7CB1E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94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672" y="631006"/>
            <a:ext cx="8466144" cy="529806"/>
          </a:xfrm>
        </p:spPr>
        <p:txBody>
          <a:bodyPr>
            <a:noAutofit/>
          </a:bodyPr>
          <a:lstStyle/>
          <a:p>
            <a:r>
              <a:rPr lang="en-US" sz="3200" b="1" dirty="0"/>
              <a:t>Contingency table</a:t>
            </a:r>
            <a:r>
              <a:rPr lang="ru-RU" sz="3200" b="1" dirty="0"/>
              <a:t>/Таблица сопряженности</a:t>
            </a:r>
            <a:r>
              <a:rPr lang="en-US" sz="3200" b="1" dirty="0"/>
              <a:t>, </a:t>
            </a:r>
            <a:r>
              <a:rPr lang="ru-RU" sz="3200" b="1" dirty="0"/>
              <a:t>2</a:t>
            </a:r>
            <a:endParaRPr lang="en-US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646802"/>
            <a:ext cx="9036496" cy="4266474"/>
          </a:xfrm>
        </p:spPr>
        <p:txBody>
          <a:bodyPr>
            <a:normAutofit fontScale="85000" lnSpcReduction="10000"/>
          </a:bodyPr>
          <a:lstStyle/>
          <a:p>
            <a:pPr marL="457189" lvl="1" indent="0">
              <a:spcAft>
                <a:spcPts val="600"/>
              </a:spcAft>
              <a:buNone/>
            </a:pPr>
            <a:r>
              <a:rPr lang="en-US" sz="3200" b="1" dirty="0"/>
              <a:t>        Iris data: 150</a:t>
            </a:r>
            <a:r>
              <a:rPr lang="en-US" sz="3200" b="1" dirty="0">
                <a:sym typeface="Symbol"/>
              </a:rPr>
              <a:t>4. </a:t>
            </a:r>
            <a:r>
              <a:rPr lang="en-US" sz="3200" b="1" dirty="0"/>
              <a:t>Nominal features</a:t>
            </a:r>
            <a:r>
              <a:rPr lang="ru-RU" sz="3200" b="1" dirty="0"/>
              <a:t>?</a:t>
            </a:r>
            <a:r>
              <a:rPr lang="en-US" sz="3200" b="1" dirty="0"/>
              <a:t> What is about three of them?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3200" b="1" dirty="0"/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</a:rPr>
              <a:t>A feature Taxon </a:t>
            </a:r>
            <a:r>
              <a:rPr lang="en-US" sz="3200" b="1" dirty="0"/>
              <a:t>is available</a:t>
            </a:r>
            <a:r>
              <a:rPr lang="ru-RU" sz="3200" b="1" dirty="0">
                <a:solidFill>
                  <a:srgbClr val="0070C0"/>
                </a:solidFill>
              </a:rPr>
              <a:t>,</a:t>
            </a:r>
            <a:r>
              <a:rPr lang="en-US" sz="3200" b="1" dirty="0"/>
              <a:t> 3 categories:  T1, T2, T3 (50 specimens each) – a partition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C00000"/>
                </a:solidFill>
              </a:rPr>
              <a:t>Let us develop two nominal features out of Sepal measures</a:t>
            </a:r>
            <a:r>
              <a:rPr lang="ru-RU" sz="3200" b="1" dirty="0">
                <a:solidFill>
                  <a:srgbClr val="C00000"/>
                </a:solidFill>
              </a:rPr>
              <a:t>:</a:t>
            </a:r>
            <a:endParaRPr lang="ru-RU" sz="3200" b="1" dirty="0"/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</a:rPr>
              <a:t>Sepal Length </a:t>
            </a:r>
            <a:r>
              <a:rPr lang="en-US" sz="3200" b="1" dirty="0"/>
              <a:t>and </a:t>
            </a:r>
            <a:r>
              <a:rPr lang="en-US" sz="3200" b="1" dirty="0">
                <a:solidFill>
                  <a:srgbClr val="0070C0"/>
                </a:solidFill>
              </a:rPr>
              <a:t>Sepal Width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74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052736"/>
            <a:ext cx="8933688" cy="54006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/>
              <a:t>Categorize a quantitative feature</a:t>
            </a:r>
            <a:r>
              <a:rPr lang="ru-RU" b="1" dirty="0"/>
              <a:t>,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74" y="1646802"/>
            <a:ext cx="9646722" cy="5211198"/>
          </a:xfrm>
        </p:spPr>
        <p:txBody>
          <a:bodyPr>
            <a:normAutofit/>
          </a:bodyPr>
          <a:lstStyle/>
          <a:p>
            <a:pPr marL="457189" lvl="1" indent="0">
              <a:spcAft>
                <a:spcPts val="600"/>
              </a:spcAft>
              <a:buNone/>
            </a:pPr>
            <a:r>
              <a:rPr lang="en-US" sz="3200" b="1" dirty="0"/>
              <a:t>        Iris data: 150</a:t>
            </a:r>
            <a:r>
              <a:rPr lang="en-US" sz="3200" b="1" dirty="0">
                <a:sym typeface="Symbol"/>
              </a:rPr>
              <a:t>4. </a:t>
            </a:r>
            <a:r>
              <a:rPr lang="en-US" sz="3200" b="1" dirty="0"/>
              <a:t>Nominal features</a:t>
            </a:r>
            <a:r>
              <a:rPr lang="ru-RU" sz="3200" b="1" dirty="0"/>
              <a:t>?</a:t>
            </a:r>
            <a:endParaRPr lang="en-US" sz="3200" b="1" dirty="0"/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b="1" dirty="0"/>
              <a:t>Let us categorize 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</a:rPr>
              <a:t>Sepal Length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by using 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</a:rPr>
              <a:t>its Histogram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0070C0"/>
                </a:solidFill>
              </a:rPr>
              <a:t>S.L.</a:t>
            </a:r>
            <a:r>
              <a:rPr lang="en-US" sz="3200" b="1" dirty="0"/>
              <a:t> 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b="1" dirty="0"/>
              <a:t>Minima define boundaries of categories (</a:t>
            </a:r>
            <a:r>
              <a:rPr lang="en-US" sz="3200" b="1" dirty="0">
                <a:solidFill>
                  <a:srgbClr val="FF0000"/>
                </a:solidFill>
              </a:rPr>
              <a:t>in red</a:t>
            </a:r>
            <a:r>
              <a:rPr lang="en-US" sz="3200" b="1" dirty="0"/>
              <a:t>)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32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097" y="2157705"/>
            <a:ext cx="3656061" cy="25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04665"/>
            <a:ext cx="8842248" cy="804963"/>
          </a:xfrm>
        </p:spPr>
        <p:txBody>
          <a:bodyPr>
            <a:normAutofit/>
          </a:bodyPr>
          <a:lstStyle/>
          <a:p>
            <a:r>
              <a:rPr lang="en-US" b="1" dirty="0"/>
              <a:t>Categorize a quantitative feature</a:t>
            </a:r>
            <a:r>
              <a:rPr lang="ru-RU" b="1" dirty="0"/>
              <a:t>, 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2145" y="1772816"/>
            <a:ext cx="9036496" cy="4266474"/>
          </a:xfrm>
        </p:spPr>
        <p:txBody>
          <a:bodyPr>
            <a:normAutofit fontScale="62500" lnSpcReduction="20000"/>
          </a:bodyPr>
          <a:lstStyle/>
          <a:p>
            <a:pPr marL="457189" lvl="1" indent="0">
              <a:spcAft>
                <a:spcPts val="600"/>
              </a:spcAft>
              <a:buNone/>
            </a:pPr>
            <a:r>
              <a:rPr lang="en-US" sz="3200" b="1" dirty="0"/>
              <a:t>        Iris data: 150</a:t>
            </a:r>
            <a:r>
              <a:rPr lang="en-US" sz="3200" b="1" dirty="0">
                <a:sym typeface="Symbol"/>
              </a:rPr>
              <a:t>4 table. </a:t>
            </a:r>
            <a:r>
              <a:rPr lang="en-US" sz="3200" b="1" dirty="0"/>
              <a:t>Nominal features?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categories of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Length,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by “minima” in its 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in 20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bins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Boundaries between categories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&gt;&gt;a=[4  5.2  6.1  7.0   8]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items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here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endpoints of the range interval.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32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188" y="2157706"/>
            <a:ext cx="3656061" cy="25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29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76672"/>
            <a:ext cx="8842248" cy="745830"/>
          </a:xfrm>
        </p:spPr>
        <p:txBody>
          <a:bodyPr>
            <a:normAutofit/>
          </a:bodyPr>
          <a:lstStyle/>
          <a:p>
            <a:r>
              <a:rPr lang="en-US" b="1" dirty="0"/>
              <a:t>Categorize a quantitative feature</a:t>
            </a:r>
            <a:r>
              <a:rPr lang="ru-RU" b="1" dirty="0"/>
              <a:t>, 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4200" y="1723002"/>
            <a:ext cx="9036496" cy="5134998"/>
          </a:xfrm>
        </p:spPr>
        <p:txBody>
          <a:bodyPr>
            <a:normAutofit fontScale="85000" lnSpcReduction="10000"/>
          </a:bodyPr>
          <a:lstStyle/>
          <a:p>
            <a:pPr marL="457189" lvl="1" indent="0">
              <a:spcAft>
                <a:spcPts val="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</a:t>
            </a:r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  <a:endParaRPr lang="ru-RU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dividers in (a)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a=[4  5.2  6.1  7.0   8]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000" b="1" dirty="0"/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000" b="1" dirty="0"/>
              <a:t>pseudocode</a:t>
            </a:r>
            <a:r>
              <a:rPr lang="ru-RU" sz="2000" b="1" dirty="0"/>
              <a:t>:</a:t>
            </a:r>
            <a:endParaRPr lang="en-US" sz="2000" b="1" dirty="0"/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&gt;&gt;for k=1:4;f=find(</a:t>
            </a:r>
            <a:r>
              <a:rPr lang="en-US" sz="2800" b="1" dirty="0" err="1">
                <a:solidFill>
                  <a:srgbClr val="0070C0"/>
                </a:solidFill>
              </a:rPr>
              <a:t>sl</a:t>
            </a:r>
            <a:r>
              <a:rPr lang="en-US" sz="2800" b="1" dirty="0">
                <a:solidFill>
                  <a:srgbClr val="0070C0"/>
                </a:solidFill>
              </a:rPr>
              <a:t>&gt;=a(k) &amp; </a:t>
            </a:r>
            <a:r>
              <a:rPr lang="en-US" sz="2800" b="1" dirty="0" err="1">
                <a:solidFill>
                  <a:srgbClr val="0070C0"/>
                </a:solidFill>
              </a:rPr>
              <a:t>sl</a:t>
            </a:r>
            <a:r>
              <a:rPr lang="en-US" sz="2800" b="1" dirty="0">
                <a:solidFill>
                  <a:srgbClr val="0070C0"/>
                </a:solidFill>
              </a:rPr>
              <a:t>&lt;a(k+1));g(f)=k; end;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000" dirty="0"/>
              <a:t>Here </a:t>
            </a:r>
            <a:r>
              <a:rPr lang="en-US" sz="2000" b="1" dirty="0" err="1">
                <a:solidFill>
                  <a:srgbClr val="0070C0"/>
                </a:solidFill>
              </a:rPr>
              <a:t>sl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ru-RU" sz="2000" dirty="0"/>
              <a:t>– </a:t>
            </a:r>
            <a:r>
              <a:rPr lang="en-US" sz="2000" dirty="0"/>
              <a:t>is a</a:t>
            </a:r>
            <a:r>
              <a:rPr lang="ru-RU" sz="2000" dirty="0"/>
              <a:t> 150х1 </a:t>
            </a:r>
            <a:r>
              <a:rPr lang="en-US" sz="2000" dirty="0"/>
              <a:t>array with Sepal Length feature;</a:t>
            </a:r>
            <a:r>
              <a:rPr lang="en-US" sz="2000" b="1" dirty="0"/>
              <a:t> 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000" b="1" dirty="0">
                <a:solidFill>
                  <a:srgbClr val="0070C0"/>
                </a:solidFill>
              </a:rPr>
              <a:t>find</a:t>
            </a:r>
            <a:r>
              <a:rPr lang="en-US" sz="2000" dirty="0"/>
              <a:t> </a:t>
            </a:r>
            <a:r>
              <a:rPr lang="ru-RU" sz="2000" dirty="0"/>
              <a:t>- </a:t>
            </a:r>
            <a:r>
              <a:rPr lang="en-US" sz="2000" dirty="0"/>
              <a:t>operation</a:t>
            </a:r>
            <a:r>
              <a:rPr lang="ru-RU" sz="2000" dirty="0"/>
              <a:t>, </a:t>
            </a:r>
            <a:r>
              <a:rPr lang="en-US" sz="2000" dirty="0"/>
              <a:t>for finding those  indices</a:t>
            </a:r>
            <a:r>
              <a:rPr lang="ru-RU" sz="2000" dirty="0"/>
              <a:t>, </a:t>
            </a:r>
            <a:r>
              <a:rPr lang="en-US" sz="2000" dirty="0"/>
              <a:t>for which the predicate holds 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000" b="1" dirty="0" err="1">
                <a:solidFill>
                  <a:srgbClr val="0070C0"/>
                </a:solidFill>
              </a:rPr>
              <a:t>sl</a:t>
            </a:r>
            <a:r>
              <a:rPr lang="en-US" sz="2000" b="1" dirty="0">
                <a:solidFill>
                  <a:srgbClr val="0070C0"/>
                </a:solidFill>
              </a:rPr>
              <a:t>&gt;=a(k) &amp; </a:t>
            </a:r>
            <a:r>
              <a:rPr lang="en-US" sz="2000" b="1" dirty="0" err="1">
                <a:solidFill>
                  <a:srgbClr val="0070C0"/>
                </a:solidFill>
              </a:rPr>
              <a:t>sl</a:t>
            </a:r>
            <a:r>
              <a:rPr lang="en-US" sz="2000" b="1" dirty="0">
                <a:solidFill>
                  <a:srgbClr val="0070C0"/>
                </a:solidFill>
              </a:rPr>
              <a:t>&lt;a(k+1));</a:t>
            </a:r>
            <a:r>
              <a:rPr lang="en-US" sz="2000" dirty="0"/>
              <a:t> “selects indices of the objects falling between boundaries in k-</a:t>
            </a:r>
            <a:r>
              <a:rPr lang="en-US" sz="2000" dirty="0" err="1"/>
              <a:t>th</a:t>
            </a:r>
            <a:r>
              <a:rPr lang="en-US" sz="2000" dirty="0"/>
              <a:t> category, with the exception of a(k+1)”</a:t>
            </a:r>
            <a:r>
              <a:rPr lang="ru-RU" sz="2000" dirty="0"/>
              <a:t>;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g</a:t>
            </a:r>
            <a:r>
              <a:rPr lang="ru-RU" sz="2000" dirty="0"/>
              <a:t> –</a:t>
            </a:r>
            <a:r>
              <a:rPr lang="en-US" sz="2000" dirty="0"/>
              <a:t>the nominal feature being defined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571304" y="6381328"/>
            <a:ext cx="6672887" cy="365125"/>
          </a:xfrm>
        </p:spPr>
        <p:txBody>
          <a:bodyPr/>
          <a:lstStyle/>
          <a:p>
            <a:r>
              <a:rPr lang="en-US" dirty="0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41" y="1222501"/>
            <a:ext cx="4124317" cy="286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8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3"/>
            <a:ext cx="11288192" cy="576064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Sepal Width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58721"/>
            <a:ext cx="12048661" cy="5982649"/>
          </a:xfrm>
        </p:spPr>
        <p:txBody>
          <a:bodyPr>
            <a:normAutofit fontScale="92500" lnSpcReduction="2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</a:t>
            </a:r>
            <a:r>
              <a:rPr lang="en-US" sz="3733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 </a:t>
            </a:r>
            <a:r>
              <a:rPr lang="en-US" sz="3733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endParaRPr lang="en-US" sz="3733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by the break and end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in its histogram: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&gt;&gt;b=[2   2.5  3.0   3.6   4.5]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 nominal feature </a:t>
            </a:r>
            <a:r>
              <a:rPr lang="en-US" sz="3733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733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cap="none" dirty="0">
                <a:solidFill>
                  <a:srgbClr val="0070C0"/>
                </a:solidFill>
              </a:rPr>
              <a:t>&gt;&gt;for k=1:4;f=find(</a:t>
            </a:r>
            <a:r>
              <a:rPr lang="en-US" sz="3733" b="1" cap="none" dirty="0" err="1">
                <a:solidFill>
                  <a:srgbClr val="0070C0"/>
                </a:solidFill>
              </a:rPr>
              <a:t>sw</a:t>
            </a:r>
            <a:r>
              <a:rPr lang="en-US" sz="3733" b="1" cap="none" dirty="0">
                <a:solidFill>
                  <a:srgbClr val="0070C0"/>
                </a:solidFill>
              </a:rPr>
              <a:t>&gt;=b(k) &amp; </a:t>
            </a:r>
            <a:r>
              <a:rPr lang="en-US" sz="3733" b="1" cap="none" dirty="0" err="1">
                <a:solidFill>
                  <a:srgbClr val="0070C0"/>
                </a:solidFill>
              </a:rPr>
              <a:t>sw</a:t>
            </a:r>
            <a:r>
              <a:rPr lang="en-US" sz="3733" b="1" cap="none" dirty="0">
                <a:solidFill>
                  <a:srgbClr val="0070C0"/>
                </a:solidFill>
              </a:rPr>
              <a:t>&lt;b(k+1));h(f)=k; end;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2667" cap="none" dirty="0"/>
              <a:t>Here </a:t>
            </a:r>
            <a:r>
              <a:rPr lang="en-US" sz="2667" b="1" cap="none" dirty="0" err="1">
                <a:solidFill>
                  <a:srgbClr val="0070C0"/>
                </a:solidFill>
              </a:rPr>
              <a:t>sw</a:t>
            </a:r>
            <a:r>
              <a:rPr lang="en-US" sz="2667" b="1" cap="none" dirty="0">
                <a:solidFill>
                  <a:srgbClr val="0070C0"/>
                </a:solidFill>
              </a:rPr>
              <a:t> </a:t>
            </a:r>
            <a:r>
              <a:rPr lang="en-US" sz="2667" cap="none" dirty="0"/>
              <a:t>is a feature Sepal Width 150</a:t>
            </a:r>
            <a:r>
              <a:rPr lang="en-US" sz="2667" cap="none" dirty="0">
                <a:sym typeface="Symbol"/>
              </a:rPr>
              <a:t>1</a:t>
            </a:r>
            <a:r>
              <a:rPr lang="en-US" sz="2667" cap="none" dirty="0"/>
              <a:t> array;</a:t>
            </a:r>
            <a:r>
              <a:rPr lang="en-US" sz="2667" b="1" cap="none" dirty="0"/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2667" b="1" cap="none" dirty="0">
                <a:solidFill>
                  <a:srgbClr val="0070C0"/>
                </a:solidFill>
              </a:rPr>
              <a:t>find</a:t>
            </a:r>
            <a:r>
              <a:rPr lang="en-US" sz="2667" cap="none" dirty="0">
                <a:solidFill>
                  <a:srgbClr val="0070C0"/>
                </a:solidFill>
              </a:rPr>
              <a:t>,</a:t>
            </a:r>
            <a:r>
              <a:rPr lang="en-US" sz="2667" cap="none" dirty="0"/>
              <a:t> a command returning indices of entities satisfying the predicate in ()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2667" cap="none" dirty="0"/>
              <a:t>and </a:t>
            </a:r>
            <a:r>
              <a:rPr lang="en-US" sz="2667" b="1" cap="none" dirty="0">
                <a:solidFill>
                  <a:srgbClr val="0070C0"/>
                </a:solidFill>
              </a:rPr>
              <a:t>h</a:t>
            </a:r>
            <a:r>
              <a:rPr lang="en-US" sz="2667" cap="none" dirty="0"/>
              <a:t>, the defined nominal feature assigning label  </a:t>
            </a:r>
            <a:r>
              <a:rPr lang="en-US" sz="2667" b="1" cap="none" dirty="0">
                <a:solidFill>
                  <a:srgbClr val="0070C0"/>
                </a:solidFill>
              </a:rPr>
              <a:t>k</a:t>
            </a:r>
            <a:r>
              <a:rPr lang="en-US" sz="2667" cap="none" dirty="0"/>
              <a:t> to all those entities.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15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032" y="692698"/>
            <a:ext cx="5807968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0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3"/>
            <a:ext cx="11288192" cy="576064"/>
          </a:xfrm>
        </p:spPr>
        <p:txBody>
          <a:bodyPr>
            <a:normAutofit fontScale="90000"/>
          </a:bodyPr>
          <a:lstStyle/>
          <a:p>
            <a:r>
              <a:rPr lang="en-US" sz="5867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“Taxon” partition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58721"/>
            <a:ext cx="12048661" cy="5982649"/>
          </a:xfrm>
        </p:spPr>
        <p:txBody>
          <a:bodyPr>
            <a:normAutofit fontScale="77500" lnSpcReduction="20000"/>
          </a:bodyPr>
          <a:lstStyle/>
          <a:p>
            <a:pPr marL="609585" lvl="1" indent="0">
              <a:spcAft>
                <a:spcPts val="800"/>
              </a:spcAft>
              <a:buNone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innate Taxon nominal feature </a:t>
            </a:r>
            <a:r>
              <a:rPr lang="en-US" sz="3733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generated in computer according to the rule: first 50 specimen belong to T1, next 50 to T2, and the last 50, to T3:</a:t>
            </a:r>
            <a:endParaRPr lang="en-US" sz="373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endParaRPr lang="en-US" sz="3733" b="1" dirty="0">
              <a:solidFill>
                <a:srgbClr val="0070C0"/>
              </a:solidFill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solidFill>
                  <a:srgbClr val="0070C0"/>
                </a:solidFill>
              </a:rPr>
              <a:t>&gt;&gt;for k=1:3;</a:t>
            </a:r>
            <a:r>
              <a:rPr lang="en-US" sz="3733" b="1" dirty="0">
                <a:solidFill>
                  <a:srgbClr val="C00000"/>
                </a:solidFill>
              </a:rPr>
              <a:t>f1</a:t>
            </a:r>
            <a:r>
              <a:rPr lang="en-US" sz="3733" b="1" dirty="0">
                <a:solidFill>
                  <a:srgbClr val="0070C0"/>
                </a:solidFill>
              </a:rPr>
              <a:t>=(k-1)*50+1; </a:t>
            </a:r>
            <a:r>
              <a:rPr lang="en-US" sz="3733" b="1" dirty="0">
                <a:solidFill>
                  <a:srgbClr val="C00000"/>
                </a:solidFill>
              </a:rPr>
              <a:t>f2</a:t>
            </a:r>
            <a:r>
              <a:rPr lang="en-US" sz="3733" b="1" dirty="0">
                <a:solidFill>
                  <a:srgbClr val="0070C0"/>
                </a:solidFill>
              </a:rPr>
              <a:t>=k*50; t([</a:t>
            </a:r>
            <a:r>
              <a:rPr lang="en-US" sz="3733" b="1" dirty="0">
                <a:solidFill>
                  <a:srgbClr val="C00000"/>
                </a:solidFill>
              </a:rPr>
              <a:t>f1:f2</a:t>
            </a:r>
            <a:r>
              <a:rPr lang="en-US" sz="3733" b="1" dirty="0">
                <a:solidFill>
                  <a:srgbClr val="0070C0"/>
                </a:solidFill>
              </a:rPr>
              <a:t>])=k; end;</a:t>
            </a:r>
          </a:p>
          <a:p>
            <a:pPr marL="609585" lvl="1" indent="0">
              <a:spcAft>
                <a:spcPts val="800"/>
              </a:spcAft>
              <a:buNone/>
            </a:pPr>
            <a:endParaRPr lang="en-US" sz="37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3733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f1:f2</a:t>
            </a:r>
            <a:r>
              <a:rPr lang="en-US" sz="3733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interval of integers between 1 and 50 at k=1, between 51 and 100 at k=2, and between 101 and 150 at k=3;</a:t>
            </a:r>
            <a:r>
              <a:rPr lang="en-US" sz="37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9585" lvl="1" indent="0">
              <a:spcAft>
                <a:spcPts val="800"/>
              </a:spcAft>
              <a:buNone/>
            </a:pPr>
            <a:r>
              <a:rPr lang="en-US" sz="3733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nominal feature assigning label  </a:t>
            </a:r>
            <a:r>
              <a:rPr lang="en-US" sz="3733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entities from taxon </a:t>
            </a:r>
            <a:r>
              <a:rPr lang="en-US" sz="37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37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(k=1, 2, 3).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438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3592" y="44624"/>
            <a:ext cx="8034096" cy="936104"/>
          </a:xfrm>
        </p:spPr>
        <p:txBody>
          <a:bodyPr>
            <a:normAutofit/>
          </a:bodyPr>
          <a:lstStyle/>
          <a:p>
            <a:r>
              <a:rPr lang="ru-RU" sz="3200" dirty="0"/>
              <a:t>Интерпретация кластера категориями</a:t>
            </a:r>
            <a:r>
              <a:rPr lang="en-US" sz="3200" dirty="0"/>
              <a:t>,1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47528" y="1253528"/>
            <a:ext cx="8610160" cy="533968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Category </a:t>
            </a:r>
            <a:r>
              <a:rPr lang="en-US" i="1" dirty="0"/>
              <a:t>v</a:t>
            </a:r>
            <a:r>
              <a:rPr lang="en-US" dirty="0"/>
              <a:t> quantified:            Category </a:t>
            </a:r>
            <a:r>
              <a:rPr lang="en-US" i="1" dirty="0"/>
              <a:t>v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/>
              <a:t>                             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 objects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…     …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…     …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Average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proportion of v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 /доля категории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v)</a:t>
            </a:r>
            <a:endParaRPr lang="ru-RU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17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5362618" y="4124472"/>
            <a:ext cx="252028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78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3592" y="44624"/>
            <a:ext cx="8034096" cy="720080"/>
          </a:xfrm>
        </p:spPr>
        <p:txBody>
          <a:bodyPr>
            <a:normAutofit/>
          </a:bodyPr>
          <a:lstStyle/>
          <a:p>
            <a:r>
              <a:rPr lang="ru-RU" sz="3200" dirty="0"/>
              <a:t>Интерпретация кластера категориями</a:t>
            </a:r>
            <a:r>
              <a:rPr lang="en-US" sz="3200" dirty="0"/>
              <a:t>,</a:t>
            </a:r>
            <a:r>
              <a:rPr lang="ru-RU" sz="3200" dirty="0"/>
              <a:t>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692696"/>
            <a:ext cx="9144000" cy="5976664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sz="3500" dirty="0"/>
              <a:t>Category </a:t>
            </a:r>
            <a:r>
              <a:rPr lang="en-US" sz="3500" i="1" dirty="0"/>
              <a:t>v</a:t>
            </a:r>
            <a:r>
              <a:rPr lang="en-US" sz="3500" dirty="0"/>
              <a:t> quantified:   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Average:   </a:t>
            </a:r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5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proportion of v  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</a:t>
            </a:r>
            <a:r>
              <a:rPr lang="en-US" sz="3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cluster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|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 </a:t>
            </a: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/>
              <a:t>                              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     …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…     …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/>
              <a:t>N</a:t>
            </a:r>
            <a:r>
              <a:rPr lang="en-US" baseline="-25000" dirty="0" err="1"/>
              <a:t>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Average: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4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p(v/k) =</a:t>
            </a:r>
            <a:r>
              <a:rPr lang="en-US" sz="4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200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sz="4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4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200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4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200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sz="4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en-US" sz="4200" b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4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4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2296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proportion of v in </a:t>
            </a:r>
            <a:r>
              <a:rPr lang="en-US" sz="33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3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probability [relative frequency] of v under condition </a:t>
            </a:r>
            <a:r>
              <a:rPr lang="en-US" sz="33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3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3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3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вероятность </a:t>
            </a:r>
            <a:r>
              <a:rPr lang="en-US" sz="3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3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условии </a:t>
            </a:r>
            <a:r>
              <a:rPr lang="en-US" sz="3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300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3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3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4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endParaRPr lang="ru-RU" sz="4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18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43872" y="4581128"/>
            <a:ext cx="252028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3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4624"/>
            <a:ext cx="9619488" cy="720080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Интерпретация кластера категориями</a:t>
            </a:r>
            <a:r>
              <a:rPr lang="en-US" sz="4400" dirty="0"/>
              <a:t>,</a:t>
            </a:r>
            <a:r>
              <a:rPr lang="ru-RU" dirty="0"/>
              <a:t>3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0" y="1155032"/>
            <a:ext cx="9144000" cy="551432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Category </a:t>
            </a:r>
            <a:r>
              <a:rPr lang="en-US" i="1" dirty="0"/>
              <a:t>v</a:t>
            </a:r>
            <a:r>
              <a:rPr lang="en-US" dirty="0"/>
              <a:t> quantified: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Average: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proportion of v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Within-cluster average: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p(v/k)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v in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probability [relative frequency] of v under condition 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b="1" baseline="-25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Interpretation, full analogy to the quantitative case: the center of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relates to the mean of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=[p(v/k) 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p(v/k)/p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endParaRPr lang="ru-RU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19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43872" y="4293096"/>
            <a:ext cx="252028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F42F59-2C09-4835-93B6-2B2A00B3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912" y="722675"/>
            <a:ext cx="8121316" cy="733145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Developing a nominal feature</a:t>
            </a:r>
            <a:r>
              <a:rPr lang="ru-RU" sz="2800" b="1" dirty="0">
                <a:latin typeface="+mn-lt"/>
              </a:rPr>
              <a:t>/ </a:t>
            </a:r>
            <a:br>
              <a:rPr lang="ru-RU" sz="2800" b="1" dirty="0">
                <a:latin typeface="+mn-lt"/>
              </a:rPr>
            </a:br>
            <a:r>
              <a:rPr lang="ru-RU" sz="2800" b="1" dirty="0">
                <a:latin typeface="+mn-lt"/>
              </a:rPr>
              <a:t>Категоризация количественного признака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F4768D-04EF-4FE8-BC9A-2DE4528FD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912" y="2587571"/>
            <a:ext cx="8400288" cy="6215534"/>
          </a:xfrm>
        </p:spPr>
        <p:txBody>
          <a:bodyPr>
            <a:normAutofit/>
          </a:bodyPr>
          <a:lstStyle/>
          <a:p>
            <a:r>
              <a:rPr lang="en-US" b="1" dirty="0"/>
              <a:t>How to categorize a quantitative feature</a:t>
            </a:r>
            <a:r>
              <a:rPr lang="ru-RU" b="1" dirty="0"/>
              <a:t>. </a:t>
            </a:r>
            <a:r>
              <a:rPr lang="en-US" b="1" dirty="0"/>
              <a:t>Partition and its distribution</a:t>
            </a:r>
            <a:r>
              <a:rPr lang="ru-RU" b="1" dirty="0"/>
              <a:t>.</a:t>
            </a:r>
            <a:endParaRPr lang="en-US" b="1" dirty="0"/>
          </a:p>
          <a:p>
            <a:r>
              <a:rPr lang="en-US" b="1" dirty="0"/>
              <a:t>Manually or automatically</a:t>
            </a:r>
            <a:endParaRPr lang="ru-RU" b="1" dirty="0"/>
          </a:p>
          <a:p>
            <a:endParaRPr lang="en-US" b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2D2F03-9E21-4F62-BF12-B1F58B8F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15A9507-0ABA-48C2-8BEB-EB9E7B26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58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9411" y="549951"/>
            <a:ext cx="9278593" cy="720080"/>
          </a:xfrm>
        </p:spPr>
        <p:txBody>
          <a:bodyPr>
            <a:normAutofit/>
          </a:bodyPr>
          <a:lstStyle/>
          <a:p>
            <a:r>
              <a:rPr lang="ru-RU" sz="3200" dirty="0"/>
              <a:t>Интерпретация кластера категориями</a:t>
            </a:r>
            <a:r>
              <a:rPr lang="en-US" sz="3200" dirty="0"/>
              <a:t>,</a:t>
            </a:r>
            <a:r>
              <a:rPr lang="ru-RU" sz="32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48326"/>
                <a:ext cx="9144000" cy="502103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dirty="0"/>
                  <a:t>Category </a:t>
                </a:r>
                <a:r>
                  <a:rPr lang="en-US" i="1" dirty="0"/>
                  <a:t>v</a:t>
                </a:r>
                <a:r>
                  <a:rPr lang="en-US" dirty="0"/>
                  <a:t> quantified, at cluster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spcBef>
                    <a:spcPts val="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Interpretation: the relative difference between cluster center and grand mean of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       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=[p(v/k)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]/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p(v/k)/p</a:t>
                </a:r>
                <a:r>
                  <a:rPr lang="en-US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This is equal to</a:t>
                </a:r>
              </a:p>
              <a:p>
                <a:pPr>
                  <a:spcBef>
                    <a:spcPts val="0"/>
                  </a:spcBef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Adolphe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Quételet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(1796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1874) index (1832)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=p(v/k)/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𝒗𝒌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𝒌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𝒗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- 1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</a:p>
              <a:p>
                <a:pPr>
                  <a:spcBef>
                    <a:spcPts val="0"/>
                  </a:spcBef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Shows the relative change of probability of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under condition of 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(from the average)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endParaRPr lang="ru-RU" b="1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48326"/>
                <a:ext cx="9144000" cy="5021034"/>
              </a:xfrm>
              <a:blipFill>
                <a:blip r:embed="rId2"/>
                <a:stretch>
                  <a:fillRect l="-600" r="-7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64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3592" y="44624"/>
            <a:ext cx="8034096" cy="720080"/>
          </a:xfrm>
        </p:spPr>
        <p:txBody>
          <a:bodyPr>
            <a:normAutofit/>
          </a:bodyPr>
          <a:lstStyle/>
          <a:p>
            <a:r>
              <a:rPr lang="ru-RU" sz="3200" dirty="0"/>
              <a:t>Интерпретация кластера категориями</a:t>
            </a:r>
            <a:r>
              <a:rPr lang="en-US" sz="3200" dirty="0"/>
              <a:t>,</a:t>
            </a:r>
            <a:r>
              <a:rPr lang="ru-RU" sz="3200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546100" y="692696"/>
                <a:ext cx="11239500" cy="640871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Adolphe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Quételet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(1796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1874) index (1832)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=p(v/k)/</a:t>
                </a:r>
                <a:r>
                  <a:rPr lang="en-US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𝒗𝒌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𝒌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𝒗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- 1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Shows the relative change of probability of </a:t>
                </a:r>
                <a:r>
                  <a:rPr lang="en-US" b="1" i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under condition of </a:t>
                </a:r>
                <a:r>
                  <a:rPr lang="en-US" b="1" i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="1" i="1" cap="none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(from the average)</a:t>
                </a:r>
                <a:r>
                  <a:rPr lang="en-US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Corresponds to concepts:        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“lift” (marketing), “overrepresentation” (biology)</a:t>
                </a:r>
                <a:endParaRPr lang="ru-RU" b="1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b="1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Example:</a:t>
                </a:r>
                <a:r>
                  <a:rPr lang="ru-RU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туберкулез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sz="3200" b="1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p(tbc)=0.001</a:t>
                </a:r>
                <a:r>
                  <a:rPr lang="ru-RU" sz="3200" b="1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</a:t>
                </a:r>
                <a:r>
                  <a:rPr lang="en-US" sz="3200" b="1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ru-RU" sz="3200" b="1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вероятность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sz="3200" b="1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p(tbc/bad housing)=0.01 </a:t>
                </a:r>
                <a:r>
                  <a:rPr lang="ru-RU" sz="3200" b="1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условная вер.</a:t>
                </a:r>
                <a:endParaRPr lang="en-US" sz="3200" b="1" cap="none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3200" b="1" cap="none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</a:t>
                </a:r>
                <a:r>
                  <a:rPr lang="en-US" sz="3200" b="1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q=0.01/0.001-1=900%</a:t>
                </a:r>
                <a:r>
                  <a:rPr lang="ru-RU" sz="3200" b="1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ru-RU" sz="3200" b="1" cap="none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относительное</a:t>
                </a:r>
              </a:p>
              <a:p>
                <a:pPr marL="457200" lvl="1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3200" b="1" cap="none" dirty="0">
                    <a:solidFill>
                      <a:srgbClr val="0070C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					изменение</a:t>
                </a:r>
                <a:endParaRPr lang="en-US" sz="3200" b="1" cap="none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endParaRPr lang="ru-RU" b="1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100" y="692696"/>
                <a:ext cx="11239500" cy="6408712"/>
              </a:xfrm>
              <a:blipFill>
                <a:blip r:embed="rId2"/>
                <a:stretch>
                  <a:fillRect l="-488" t="-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253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62FAB-A213-43A9-B01C-E0E492DB3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4" y="76200"/>
            <a:ext cx="10029364" cy="1624608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</a:rPr>
              <a:t>Lambert Adolphe Jacques </a:t>
            </a:r>
            <a:r>
              <a:rPr lang="en-US" sz="3200" b="1" dirty="0" err="1">
                <a:effectLst/>
              </a:rPr>
              <a:t>Quételet</a:t>
            </a:r>
            <a:r>
              <a:rPr lang="en-US" sz="3200" b="1" dirty="0">
                <a:effectLst/>
              </a:rPr>
              <a:t> (22.02.1796 – 17.02.1874, Belgium), founding father of social statistics</a:t>
            </a:r>
            <a:endParaRPr lang="ru-RU" sz="3200" b="1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BC4645-5D35-4D5B-AB4C-D312173A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F5C64D-DFB8-4398-9C9F-94349A1E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22</a:t>
            </a:fld>
            <a:endParaRPr lang="ru-RU"/>
          </a:p>
        </p:txBody>
      </p:sp>
      <p:pic>
        <p:nvPicPr>
          <p:cNvPr id="1026" name="Picture 2" descr="Adolphe QuÃ©telet by Joseph-Arnold Demannez.jpg">
            <a:extLst>
              <a:ext uri="{FF2B5EF4-FFF2-40B4-BE49-F238E27FC236}">
                <a16:creationId xmlns:a16="http://schemas.microsoft.com/office/drawing/2014/main" id="{9AC21B41-74B4-4451-A3CA-8DDCC89F6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034" y="1469479"/>
            <a:ext cx="3026309" cy="488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934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944727"/>
            <a:ext cx="8466144" cy="378041"/>
          </a:xfrm>
        </p:spPr>
        <p:txBody>
          <a:bodyPr>
            <a:normAutofit fontScale="90000"/>
          </a:bodyPr>
          <a:lstStyle/>
          <a:p>
            <a:r>
              <a:rPr lang="en-US" dirty="0"/>
              <a:t>Quetelet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00" y="1322767"/>
            <a:ext cx="10344596" cy="5535233"/>
          </a:xfrm>
        </p:spPr>
        <p:txBody>
          <a:bodyPr>
            <a:normAutofit fontScale="25000" lnSpcReduction="20000"/>
          </a:bodyPr>
          <a:lstStyle/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96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sz="9600" b="1" i="1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</a:t>
            </a:r>
            <a:r>
              <a:rPr lang="en-US" sz="96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9600" b="1" i="1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96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9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of probability of SW-category </a:t>
            </a:r>
            <a:r>
              <a:rPr lang="en-US" sz="9600" b="1" i="1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</a:t>
            </a:r>
            <a:r>
              <a:rPr lang="en-US" sz="9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condition SL-category </a:t>
            </a:r>
            <a:r>
              <a:rPr lang="en-US" sz="9600" b="1" i="1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ru-RU" sz="96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cent: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8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H4, given G4, is 82%</a:t>
            </a: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frequent than on average</a:t>
            </a:r>
            <a:endParaRPr lang="en-US" sz="8000" b="1" i="1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8000" b="1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8000" b="1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8000" b="1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8000" b="1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8000" b="1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8000" b="1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8000" b="1" dirty="0">
                <a:cs typeface="Times New Roman" panose="02020603050405020304" pitchFamily="18" charset="0"/>
              </a:rPr>
              <a:t>                      </a:t>
            </a:r>
            <a:endParaRPr lang="ru-RU" sz="8000" b="1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8000" b="1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8000" b="1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8000" b="1" dirty="0">
                <a:cs typeface="Times New Roman" panose="02020603050405020304" pitchFamily="18" charset="0"/>
              </a:rPr>
              <a:t>This could not be seen using conditional probabilities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11200" b="1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11200" b="1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-371466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23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36071"/>
              </p:ext>
            </p:extLst>
          </p:nvPr>
        </p:nvGraphicFramePr>
        <p:xfrm>
          <a:off x="3816860" y="3429000"/>
          <a:ext cx="5040560" cy="26170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30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216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Cat               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000" dirty="0"/>
                        <a:t>Quetelet  100*</a:t>
                      </a:r>
                      <a:r>
                        <a:rPr lang="en-US" sz="2000" i="1" dirty="0"/>
                        <a:t>q(</a:t>
                      </a:r>
                      <a:r>
                        <a:rPr lang="en-US" sz="2000" i="1" dirty="0" err="1"/>
                        <a:t>Hk</a:t>
                      </a:r>
                      <a:r>
                        <a:rPr lang="en-US" sz="2000" i="1" dirty="0"/>
                        <a:t>/</a:t>
                      </a:r>
                      <a:r>
                        <a:rPr lang="en-US" sz="2000" i="1" dirty="0" err="1"/>
                        <a:t>Gl</a:t>
                      </a:r>
                      <a:r>
                        <a:rPr lang="en-US" sz="2000" i="1" dirty="0"/>
                        <a:t>)</a:t>
                      </a:r>
                      <a:endParaRPr lang="ru-RU" sz="2000" i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Prob. </a:t>
                      </a:r>
                      <a:r>
                        <a:rPr lang="en-US" sz="2000" i="1" dirty="0"/>
                        <a:t>p(</a:t>
                      </a:r>
                      <a:r>
                        <a:rPr lang="en-US" sz="2000" i="1" dirty="0" err="1"/>
                        <a:t>Hk</a:t>
                      </a:r>
                      <a:r>
                        <a:rPr lang="en-US" sz="2000" i="1" dirty="0"/>
                        <a:t>)</a:t>
                      </a:r>
                      <a:endParaRPr lang="ru-RU" sz="2000" i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615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G1</a:t>
                      </a:r>
                      <a:endParaRPr lang="ru-RU" sz="20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G2</a:t>
                      </a:r>
                      <a:endParaRPr lang="ru-RU" sz="20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G3</a:t>
                      </a:r>
                      <a:endParaRPr lang="ru-RU" sz="20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G4</a:t>
                      </a:r>
                      <a:endParaRPr lang="ru-RU" sz="20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615">
                <a:tc>
                  <a:txBody>
                    <a:bodyPr/>
                    <a:lstStyle/>
                    <a:p>
                      <a:r>
                        <a:rPr lang="en-US" sz="2000" b="1" dirty="0"/>
                        <a:t>H1</a:t>
                      </a:r>
                      <a:endParaRPr lang="ru-RU" sz="20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  33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42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-43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 - 100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0.073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15">
                <a:tc>
                  <a:txBody>
                    <a:bodyPr/>
                    <a:lstStyle/>
                    <a:p>
                      <a:r>
                        <a:rPr lang="en-US" sz="2000" b="1" dirty="0"/>
                        <a:t>H2</a:t>
                      </a:r>
                      <a:endParaRPr lang="ru-RU" sz="20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-76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29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0.301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615">
                <a:tc>
                  <a:txBody>
                    <a:bodyPr/>
                    <a:lstStyle/>
                    <a:p>
                      <a:r>
                        <a:rPr lang="en-US" sz="2000" b="1" dirty="0"/>
                        <a:t>H3</a:t>
                      </a:r>
                      <a:endParaRPr lang="ru-RU" sz="20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</a:t>
                      </a:r>
                      <a:r>
                        <a:rPr lang="en-US" sz="2000" b="0" dirty="0"/>
                        <a:t>33</a:t>
                      </a:r>
                      <a:endParaRPr lang="ru-RU" sz="2000" b="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-40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 14</a:t>
                      </a:r>
                      <a:endParaRPr lang="ru-RU" sz="2000" b="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</a:t>
                      </a:r>
                      <a:r>
                        <a:rPr lang="en-US" sz="2000" b="0" dirty="0"/>
                        <a:t>- 6</a:t>
                      </a:r>
                      <a:endParaRPr lang="ru-RU" sz="2000" b="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0.493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615">
                <a:tc>
                  <a:txBody>
                    <a:bodyPr/>
                    <a:lstStyle/>
                    <a:p>
                      <a:r>
                        <a:rPr lang="en-US" sz="2000" b="1" dirty="0"/>
                        <a:t>H4</a:t>
                      </a:r>
                      <a:endParaRPr lang="ru-RU" sz="20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35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48</a:t>
                      </a:r>
                      <a:endParaRPr lang="ru-RU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-100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82</a:t>
                      </a:r>
                      <a:endParaRPr lang="ru-RU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0.127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687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176" y="129401"/>
            <a:ext cx="8466144" cy="378041"/>
          </a:xfrm>
        </p:spPr>
        <p:txBody>
          <a:bodyPr>
            <a:normAutofit fontScale="90000"/>
          </a:bodyPr>
          <a:lstStyle/>
          <a:p>
            <a:r>
              <a:rPr lang="en-US" dirty="0"/>
              <a:t>Quetelet index</a:t>
            </a:r>
            <a:r>
              <a:rPr lang="ru-RU" dirty="0"/>
              <a:t>,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7515" y="609600"/>
            <a:ext cx="9036496" cy="4590510"/>
          </a:xfrm>
        </p:spPr>
        <p:txBody>
          <a:bodyPr>
            <a:normAutofit fontScale="25000" lnSpcReduction="20000"/>
          </a:bodyPr>
          <a:lstStyle/>
          <a:p>
            <a:pPr marL="457189" lvl="1" indent="0">
              <a:spcAft>
                <a:spcPts val="600"/>
              </a:spcAft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Quetelet index </a:t>
            </a:r>
            <a:r>
              <a:rPr lang="en-US" sz="9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q(h/g)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category </a:t>
            </a:r>
            <a:r>
              <a:rPr lang="en-US" sz="9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SW at given </a:t>
            </a:r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SL</a:t>
            </a:r>
            <a:r>
              <a:rPr lang="en-US" sz="9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H4</a:t>
            </a:r>
            <a:r>
              <a:rPr lang="ru-RU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1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at G4,  is 82%</a:t>
            </a:r>
            <a:r>
              <a:rPr lang="en-US" sz="12800" b="1" dirty="0">
                <a:cs typeface="Times New Roman" panose="02020603050405020304" pitchFamily="18" charset="0"/>
              </a:rPr>
              <a:t> more frequent than the average</a:t>
            </a:r>
            <a:endParaRPr lang="en-US" sz="12800" b="1" i="1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11200" b="1" dirty="0">
                <a:cs typeface="Times New Roman" panose="02020603050405020304" pitchFamily="18" charset="0"/>
              </a:rPr>
              <a:t>Why cannot we see that with conditional prob.?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9600" b="1" dirty="0">
                <a:solidFill>
                  <a:srgbClr val="C00000"/>
                </a:solidFill>
                <a:cs typeface="Times New Roman" panose="02020603050405020304" pitchFamily="18" charset="0"/>
              </a:rPr>
              <a:t>In contrast,                                                                                  </a:t>
            </a:r>
            <a:r>
              <a:rPr lang="en-US" sz="9600" b="1" dirty="0">
                <a:solidFill>
                  <a:srgbClr val="0070C0"/>
                </a:solidFill>
                <a:cs typeface="Times New Roman" panose="02020603050405020304" pitchFamily="18" charset="0"/>
              </a:rPr>
              <a:t>p(H4|G4) =0.231</a:t>
            </a:r>
            <a:r>
              <a:rPr lang="en-US" sz="9600" b="1" dirty="0">
                <a:solidFill>
                  <a:srgbClr val="C00000"/>
                </a:solidFill>
                <a:cs typeface="Times New Roman" panose="02020603050405020304" pitchFamily="18" charset="0"/>
              </a:rPr>
              <a:t>, the minimum value</a:t>
            </a:r>
            <a:r>
              <a:rPr lang="ru-RU" sz="9600" b="1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sz="9600" b="1" dirty="0">
                <a:solidFill>
                  <a:srgbClr val="C00000"/>
                </a:solidFill>
                <a:cs typeface="Times New Roman" panose="02020603050405020304" pitchFamily="18" charset="0"/>
              </a:rPr>
              <a:t>in the column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-371466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24</a:t>
            </a:fld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AF56184-0B86-4BCA-AF4D-E84D31F4F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39279"/>
              </p:ext>
            </p:extLst>
          </p:nvPr>
        </p:nvGraphicFramePr>
        <p:xfrm>
          <a:off x="4104409" y="4049558"/>
          <a:ext cx="5332788" cy="219884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2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3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SW-Cat               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dirty="0"/>
                        <a:t>    Cond. Probability SW|SL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Total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624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G1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G2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G3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G4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r>
                        <a:rPr lang="en-US" sz="1500" b="1" dirty="0"/>
                        <a:t>H1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 </a:t>
                      </a:r>
                      <a:r>
                        <a:rPr lang="en-US" sz="1500" dirty="0"/>
                        <a:t> </a:t>
                      </a:r>
                      <a:r>
                        <a:rPr lang="ru-RU" sz="1500" dirty="0"/>
                        <a:t>0.09</a:t>
                      </a:r>
                      <a:r>
                        <a:rPr lang="en-US" sz="1500" dirty="0"/>
                        <a:t>8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0.104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0.04</a:t>
                      </a:r>
                      <a:r>
                        <a:rPr lang="en-US" sz="1500" dirty="0"/>
                        <a:t>2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 </a:t>
                      </a:r>
                      <a:r>
                        <a:rPr lang="en-US" sz="1500" dirty="0"/>
                        <a:t>   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11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b="1" dirty="0"/>
                        <a:t>H2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0.073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 0.417</a:t>
                      </a:r>
                      <a:endParaRPr lang="ru-RU" sz="15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0.396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0.308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46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b="1" dirty="0"/>
                        <a:t>H3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</a:t>
                      </a:r>
                      <a:r>
                        <a:rPr lang="en-US" sz="1500" b="1" dirty="0"/>
                        <a:t>0.658</a:t>
                      </a:r>
                      <a:endParaRPr lang="ru-RU" sz="15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0.292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0.562</a:t>
                      </a:r>
                      <a:endParaRPr lang="ru-RU" sz="15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</a:t>
                      </a:r>
                      <a:r>
                        <a:rPr lang="en-US" sz="1500" b="1" dirty="0"/>
                        <a:t>0.462</a:t>
                      </a:r>
                      <a:endParaRPr lang="ru-RU" sz="15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74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42">
                <a:tc>
                  <a:txBody>
                    <a:bodyPr/>
                    <a:lstStyle/>
                    <a:p>
                      <a:r>
                        <a:rPr lang="en-US" sz="1500" b="1" dirty="0"/>
                        <a:t>H4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0.171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0.188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   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</a:t>
                      </a:r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0.231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19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dirty="0"/>
                        <a:t>Total</a:t>
                      </a:r>
                      <a:endParaRPr lang="ru-RU" sz="15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41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48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48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13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629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928" y="152635"/>
            <a:ext cx="8466144" cy="360041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Quetelet index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64676" y="533680"/>
                <a:ext cx="10095275" cy="5328591"/>
              </a:xfrm>
            </p:spPr>
            <p:txBody>
              <a:bodyPr>
                <a:normAutofit fontScale="25000" lnSpcReduction="20000"/>
              </a:bodyPr>
              <a:lstStyle/>
              <a:p>
                <a:pPr marL="457189" lvl="1" indent="-188909">
                  <a:spcAft>
                    <a:spcPts val="600"/>
                  </a:spcAft>
                  <a:buNone/>
                </a:pPr>
                <a:r>
                  <a:rPr 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contingency table for</a:t>
                </a:r>
                <a:r>
                  <a:rPr lang="en-US" sz="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8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Sep_L</a:t>
                </a:r>
                <a:r>
                  <a:rPr lang="en-US" sz="8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</a:t>
                </a:r>
                <a:r>
                  <a:rPr lang="en-US" sz="8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Sep_W</a:t>
                </a:r>
                <a:endParaRPr lang="en-US" sz="8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9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</a:t>
                </a:r>
                <a:r>
                  <a:rPr lang="en-US" sz="9600" dirty="0"/>
                  <a:t>Average Quetelet index</a:t>
                </a:r>
                <a:r>
                  <a:rPr lang="en-US" sz="11200" dirty="0">
                    <a:cs typeface="Times New Roman" panose="02020603050405020304" pitchFamily="18" charset="0"/>
                  </a:rPr>
                  <a:t> is the inner 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11200" dirty="0">
                    <a:cs typeface="Times New Roman" panose="02020603050405020304" pitchFamily="18" charset="0"/>
                  </a:rPr>
                  <a:t>                                      product of two matrices:</a:t>
                </a:r>
                <a:r>
                  <a:rPr lang="ru-RU" sz="11200" dirty="0">
                    <a:cs typeface="Times New Roman" panose="02020603050405020304" pitchFamily="18" charset="0"/>
                  </a:rPr>
                  <a:t> </a:t>
                </a:r>
                <a:endParaRPr lang="en-US" sz="11200" dirty="0">
                  <a:cs typeface="Times New Roman" panose="02020603050405020304" pitchFamily="18" charset="0"/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11200" dirty="0">
                    <a:cs typeface="Times New Roman" panose="02020603050405020304" pitchFamily="18" charset="0"/>
                  </a:rPr>
                  <a:t>                                                     Q=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1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1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1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1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𝑘𝑙</m:t>
                        </m:r>
                      </m:sub>
                    </m:sSub>
                  </m:oMath>
                </a14:m>
                <a:endParaRPr lang="ru-RU" sz="11200" dirty="0">
                  <a:cs typeface="Times New Roman" panose="02020603050405020304" pitchFamily="18" charset="0"/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9600" b="1" dirty="0">
                  <a:cs typeface="Times New Roman" panose="02020603050405020304" pitchFamily="18" charset="0"/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9600" b="1" dirty="0">
                    <a:cs typeface="Times New Roman" panose="02020603050405020304" pitchFamily="18" charset="0"/>
                  </a:rPr>
                  <a:t>Quetelet index </a:t>
                </a:r>
                <a:r>
                  <a:rPr lang="en-US" sz="9600" dirty="0">
                    <a:cs typeface="Times New Roman" panose="02020603050405020304" pitchFamily="18" charset="0"/>
                  </a:rPr>
                  <a:t>table</a:t>
                </a:r>
                <a:r>
                  <a:rPr lang="en-US" sz="11200" b="1" dirty="0">
                    <a:cs typeface="Times New Roman" panose="02020603050405020304" pitchFamily="18" charset="0"/>
                  </a:rPr>
                  <a:t>                       </a:t>
                </a:r>
                <a:r>
                  <a:rPr lang="en-US" sz="8000" b="1" dirty="0">
                    <a:cs typeface="Times New Roman" panose="02020603050405020304" pitchFamily="18" charset="0"/>
                  </a:rPr>
                  <a:t>Observed relative                           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8000" b="1" dirty="0">
                    <a:cs typeface="Times New Roman" panose="02020603050405020304" pitchFamily="18" charset="0"/>
                  </a:rPr>
                  <a:t>                                                                  contingency table and the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table of Quetelet indices: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sz="80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                                                                   Q(H/G) = 0.193=19.3%</a:t>
                </a:r>
                <a:r>
                  <a:rPr lang="en-US" sz="8000" dirty="0">
                    <a:cs typeface="Times New Roman" panose="02020603050405020304" pitchFamily="18" charset="0"/>
                  </a:rPr>
                  <a:t>, 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sz="8000" dirty="0">
                    <a:cs typeface="Times New Roman" panose="02020603050405020304" pitchFamily="18" charset="0"/>
                  </a:rPr>
                  <a:t>                                                             Meaning</a:t>
                </a:r>
                <a:r>
                  <a:rPr lang="ru-RU" sz="8000" dirty="0">
                    <a:cs typeface="Times New Roman" panose="02020603050405020304" pitchFamily="18" charset="0"/>
                  </a:rPr>
                  <a:t>: </a:t>
                </a:r>
                <a:r>
                  <a:rPr lang="en-US" sz="8000" dirty="0">
                    <a:cs typeface="Times New Roman" panose="02020603050405020304" pitchFamily="18" charset="0"/>
                  </a:rPr>
                  <a:t>on average</a:t>
                </a:r>
                <a:r>
                  <a:rPr lang="ru-RU" sz="8000" dirty="0">
                    <a:cs typeface="Times New Roman" panose="02020603050405020304" pitchFamily="18" charset="0"/>
                  </a:rPr>
                  <a:t>, </a:t>
                </a:r>
                <a:endParaRPr lang="en-US" sz="8000" dirty="0">
                  <a:cs typeface="Times New Roman" panose="02020603050405020304" pitchFamily="18" charset="0"/>
                </a:endParaRP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sz="8000" dirty="0">
                    <a:cs typeface="Times New Roman" panose="02020603050405020304" pitchFamily="18" charset="0"/>
                  </a:rPr>
                  <a:t>                                                             knowledge of </a:t>
                </a:r>
                <a:r>
                  <a:rPr lang="en-US" sz="8000" dirty="0" err="1">
                    <a:cs typeface="Times New Roman" panose="02020603050405020304" pitchFamily="18" charset="0"/>
                  </a:rPr>
                  <a:t>Gl</a:t>
                </a:r>
                <a:r>
                  <a:rPr lang="en-US" sz="8000" dirty="0">
                    <a:cs typeface="Times New Roman" panose="02020603050405020304" pitchFamily="18" charset="0"/>
                  </a:rPr>
                  <a:t> categories</a:t>
                </a:r>
                <a:r>
                  <a:rPr lang="ru-RU" sz="8000" dirty="0">
                    <a:cs typeface="Times New Roman" panose="02020603050405020304" pitchFamily="18" charset="0"/>
                  </a:rPr>
                  <a:t> </a:t>
                </a:r>
                <a:r>
                  <a:rPr lang="en-US" sz="8000" dirty="0">
                    <a:cs typeface="Times New Roman" panose="02020603050405020304" pitchFamily="18" charset="0"/>
                  </a:rPr>
                  <a:t>“adds” </a:t>
                </a:r>
                <a:endParaRPr lang="ru-RU" sz="8000" dirty="0">
                  <a:cs typeface="Times New Roman" panose="02020603050405020304" pitchFamily="18" charset="0"/>
                </a:endParaRP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ru-RU" sz="8000" dirty="0">
                    <a:cs typeface="Times New Roman" panose="02020603050405020304" pitchFamily="18" charset="0"/>
                  </a:rPr>
                  <a:t>                                                       </a:t>
                </a:r>
                <a:r>
                  <a:rPr lang="en-US" sz="8000" dirty="0">
                    <a:cs typeface="Times New Roman" panose="02020603050405020304" pitchFamily="18" charset="0"/>
                  </a:rPr>
                  <a:t>               19.3% to the frequency of</a:t>
                </a:r>
                <a:r>
                  <a:rPr lang="ru-RU" sz="8000" dirty="0">
                    <a:cs typeface="Times New Roman" panose="02020603050405020304" pitchFamily="18" charset="0"/>
                  </a:rPr>
                  <a:t> </a:t>
                </a:r>
                <a:r>
                  <a:rPr lang="en-US" sz="8000" dirty="0" err="1">
                    <a:cs typeface="Times New Roman" panose="02020603050405020304" pitchFamily="18" charset="0"/>
                  </a:rPr>
                  <a:t>Hk</a:t>
                </a:r>
                <a:endParaRPr lang="en-US" sz="8000" b="1" dirty="0">
                  <a:solidFill>
                    <a:srgbClr val="0070C0"/>
                  </a:solidFill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>
                  <a:solidFill>
                    <a:srgbClr val="0070C0"/>
                  </a:solidFill>
                </a:endParaRPr>
              </a:p>
              <a:p>
                <a:pPr marL="457189" lvl="1" indent="-371466">
                  <a:spcAft>
                    <a:spcPts val="600"/>
                  </a:spcAft>
                  <a:buNone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64676" y="533680"/>
                <a:ext cx="10095275" cy="5328591"/>
              </a:xfrm>
              <a:blipFill>
                <a:blip r:embed="rId3"/>
                <a:stretch>
                  <a:fillRect t="-686" b="-121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25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660401"/>
              </p:ext>
            </p:extLst>
          </p:nvPr>
        </p:nvGraphicFramePr>
        <p:xfrm>
          <a:off x="676564" y="4160407"/>
          <a:ext cx="3960440" cy="153637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7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6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  G1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  G2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  G3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  G4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b="1" dirty="0"/>
                        <a:t>H1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 0.33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0.42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-0.43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-1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b="1" dirty="0"/>
                        <a:t>H2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-0.76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  0.</a:t>
                      </a:r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36</a:t>
                      </a:r>
                      <a:endParaRPr lang="ru-RU" sz="1500" b="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0.29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   0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930">
                <a:tc>
                  <a:txBody>
                    <a:bodyPr/>
                    <a:lstStyle/>
                    <a:p>
                      <a:r>
                        <a:rPr lang="en-US" sz="1500" b="1" dirty="0"/>
                        <a:t>H3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  0.</a:t>
                      </a:r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33</a:t>
                      </a:r>
                      <a:endParaRPr lang="ru-RU" sz="1500" b="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-0.40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 0.14</a:t>
                      </a:r>
                      <a:endParaRPr lang="ru-RU" sz="1500" b="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b="0" dirty="0">
                          <a:solidFill>
                            <a:srgbClr val="C00000"/>
                          </a:solidFill>
                        </a:rPr>
                        <a:t>- 0.06</a:t>
                      </a:r>
                      <a:endParaRPr lang="ru-RU" sz="1500" b="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b="1" dirty="0"/>
                        <a:t>H4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  0.35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  0.48</a:t>
                      </a:r>
                      <a:endParaRPr lang="ru-RU" sz="1500" b="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-1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 </a:t>
                      </a:r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0.82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326494"/>
              </p:ext>
            </p:extLst>
          </p:nvPr>
        </p:nvGraphicFramePr>
        <p:xfrm>
          <a:off x="748572" y="1439335"/>
          <a:ext cx="3888432" cy="15396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G1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G2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G3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G4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72">
                <a:tc>
                  <a:txBody>
                    <a:bodyPr/>
                    <a:lstStyle/>
                    <a:p>
                      <a:r>
                        <a:rPr lang="en-US" sz="1500" b="1" dirty="0"/>
                        <a:t>H1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0.027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0.033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0.013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b="1" dirty="0"/>
                        <a:t>H2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0.020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0.133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0.027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b="1" dirty="0"/>
                        <a:t>H3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0.180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0.093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0.180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r>
                        <a:rPr lang="en-US" sz="1500" b="1" dirty="0"/>
                        <a:t>H4                                                                 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0.047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0.060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0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 0.020</a:t>
                      </a:r>
                      <a:endParaRPr lang="ru-RU" sz="15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915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1C891B-A25C-4FAD-8260-CD876A8A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648"/>
            <a:ext cx="8892480" cy="1656184"/>
          </a:xfrm>
        </p:spPr>
        <p:txBody>
          <a:bodyPr>
            <a:noAutofit/>
          </a:bodyPr>
          <a:lstStyle/>
          <a:p>
            <a:r>
              <a:rPr lang="en-US" sz="4000" b="1" dirty="0"/>
              <a:t>Karl Pearson</a:t>
            </a:r>
            <a:br>
              <a:rPr lang="en-US" sz="4000" b="1" dirty="0"/>
            </a:br>
            <a:r>
              <a:rPr lang="en-US" sz="2800" b="1" dirty="0"/>
              <a:t>(27 March 1857 – 27 April 1936, UK), a founding father of data science and mathematical statistics</a:t>
            </a:r>
            <a:endParaRPr lang="ru-RU" sz="2800" b="1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751705-C36A-44C5-84E6-CB3E496D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7316" y="6259966"/>
            <a:ext cx="4114800" cy="365125"/>
          </a:xfrm>
        </p:spPr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80A6C9-768E-4ADE-BE82-6A339260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26</a:t>
            </a:fld>
            <a:endParaRPr lang="ru-RU"/>
          </a:p>
        </p:txBody>
      </p:sp>
      <p:pic>
        <p:nvPicPr>
          <p:cNvPr id="2050" name="Picture 2" descr="Karl Pearson, 1912.jpg">
            <a:extLst>
              <a:ext uri="{FF2B5EF4-FFF2-40B4-BE49-F238E27FC236}">
                <a16:creationId xmlns:a16="http://schemas.microsoft.com/office/drawing/2014/main" id="{885092BE-CF42-4337-9911-5DB3C8892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184" y="1577560"/>
            <a:ext cx="3441885" cy="45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975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944725"/>
            <a:ext cx="8466144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Contingency table,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426292"/>
            <a:ext cx="9036496" cy="5243069"/>
          </a:xfrm>
        </p:spPr>
        <p:txBody>
          <a:bodyPr>
            <a:normAutofit/>
          </a:bodyPr>
          <a:lstStyle/>
          <a:p>
            <a:pPr marL="457189" lvl="1" indent="0">
              <a:spcAft>
                <a:spcPts val="600"/>
              </a:spcAft>
              <a:buNone/>
            </a:pP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Categorized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i="1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182558" lvl="1" indent="0">
              <a:spcAft>
                <a:spcPts val="600"/>
              </a:spcAft>
              <a:buNone/>
            </a:pPr>
            <a:endParaRPr lang="ru-RU" b="1" dirty="0">
              <a:solidFill>
                <a:srgbClr val="C00000"/>
              </a:solidFill>
            </a:endParaRPr>
          </a:p>
          <a:p>
            <a:pPr marL="182558" lvl="1" indent="0">
              <a:spcAft>
                <a:spcPts val="600"/>
              </a:spcAft>
              <a:buNone/>
            </a:pPr>
            <a:r>
              <a:rPr lang="ru-RU" b="1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C00000"/>
                </a:solidFill>
              </a:rPr>
              <a:t>19 </a:t>
            </a:r>
            <a:r>
              <a:rPr lang="en-US" b="1" dirty="0"/>
              <a:t>in cell (T2,G3) </a:t>
            </a:r>
            <a:r>
              <a:rPr lang="ru-RU" b="1" dirty="0"/>
              <a:t>– </a:t>
            </a:r>
            <a:r>
              <a:rPr lang="en-US" b="1" dirty="0"/>
              <a:t>the number of objects in the intersection of T2 and G3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27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1599"/>
              </p:ext>
            </p:extLst>
          </p:nvPr>
        </p:nvGraphicFramePr>
        <p:xfrm>
          <a:off x="3128272" y="2225732"/>
          <a:ext cx="6192688" cy="24218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4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Taxon</a:t>
                      </a:r>
                      <a:endParaRPr lang="ru-RU" sz="2000" dirty="0"/>
                    </a:p>
                    <a:p>
                      <a:r>
                        <a:rPr lang="en-US" sz="2000" dirty="0"/>
                        <a:t>               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000" dirty="0"/>
                        <a:t>        </a:t>
                      </a:r>
                      <a:r>
                        <a:rPr lang="en-US" sz="2000" dirty="0" err="1"/>
                        <a:t>Sepal_Length_Category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97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G2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G3</a:t>
                      </a:r>
                      <a:endParaRPr lang="ru-RU" sz="20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G4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r>
                        <a:rPr lang="en-US" sz="2000" dirty="0"/>
                        <a:t>T1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36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002">
                <a:tc>
                  <a:txBody>
                    <a:bodyPr/>
                    <a:lstStyle/>
                    <a:p>
                      <a:r>
                        <a:rPr lang="en-US" sz="2000" b="1" dirty="0"/>
                        <a:t>T2</a:t>
                      </a:r>
                      <a:endParaRPr lang="ru-RU" sz="20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26</a:t>
                      </a:r>
                      <a:endParaRPr lang="ru-RU" sz="2000" b="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19</a:t>
                      </a:r>
                      <a:endParaRPr lang="ru-RU" sz="20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22">
                <a:tc>
                  <a:txBody>
                    <a:bodyPr/>
                    <a:lstStyle/>
                    <a:p>
                      <a:r>
                        <a:rPr lang="en-US" sz="2000" dirty="0"/>
                        <a:t>T3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29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268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520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944725"/>
            <a:ext cx="8466144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Contingency table</a:t>
            </a:r>
            <a:r>
              <a:rPr lang="ru-RU" dirty="0"/>
              <a:t>,  </a:t>
            </a:r>
            <a:r>
              <a:rPr lang="en-US"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3999" y="1426292"/>
            <a:ext cx="10238509" cy="5027045"/>
          </a:xfrm>
        </p:spPr>
        <p:txBody>
          <a:bodyPr>
            <a:normAutofit fontScale="92500" lnSpcReduction="20000"/>
          </a:bodyPr>
          <a:lstStyle/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Categorized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 err="1">
                <a:solidFill>
                  <a:srgbClr val="C00000"/>
                </a:solidFill>
              </a:rPr>
              <a:t>MatLab</a:t>
            </a:r>
            <a:r>
              <a:rPr lang="en-US" sz="2800" b="1" dirty="0">
                <a:solidFill>
                  <a:srgbClr val="C00000"/>
                </a:solidFill>
              </a:rPr>
              <a:t>:</a:t>
            </a:r>
          </a:p>
          <a:p>
            <a:pPr marL="457189" lvl="1" indent="-371466">
              <a:spcAft>
                <a:spcPts val="600"/>
              </a:spcAft>
              <a:buNone/>
            </a:pPr>
            <a:r>
              <a:rPr lang="en-US" sz="2600" b="1" cap="none" dirty="0">
                <a:cs typeface="Arial" panose="020B0604020202020204" pitchFamily="34" charset="0"/>
              </a:rPr>
              <a:t>&gt;&gt; for k=1:3;for l=1:4; </a:t>
            </a:r>
            <a:r>
              <a:rPr lang="en-US" sz="2600" b="1" cap="none" dirty="0" err="1">
                <a:cs typeface="Arial" panose="020B0604020202020204" pitchFamily="34" charset="0"/>
              </a:rPr>
              <a:t>nl</a:t>
            </a:r>
            <a:r>
              <a:rPr lang="en-US" sz="2600" b="1" cap="none" dirty="0">
                <a:cs typeface="Arial" panose="020B0604020202020204" pitchFamily="34" charset="0"/>
              </a:rPr>
              <a:t>(</a:t>
            </a:r>
            <a:r>
              <a:rPr lang="en-US" sz="2600" b="1" cap="none" dirty="0" err="1">
                <a:cs typeface="Arial" panose="020B0604020202020204" pitchFamily="34" charset="0"/>
              </a:rPr>
              <a:t>k,l</a:t>
            </a:r>
            <a:r>
              <a:rPr lang="en-US" sz="2600" b="1" cap="none" dirty="0">
                <a:cs typeface="Arial" panose="020B0604020202020204" pitchFamily="34" charset="0"/>
              </a:rPr>
              <a:t>)=length(find(g==l &amp; t==k));</a:t>
            </a:r>
            <a:r>
              <a:rPr lang="en-US" sz="2600" b="1" cap="none" dirty="0" err="1">
                <a:cs typeface="Arial" panose="020B0604020202020204" pitchFamily="34" charset="0"/>
              </a:rPr>
              <a:t>end;end</a:t>
            </a:r>
            <a:endParaRPr lang="en-US" sz="2600" b="1" cap="none" dirty="0"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913774" y="6140906"/>
            <a:ext cx="6672887" cy="365125"/>
          </a:xfrm>
        </p:spPr>
        <p:txBody>
          <a:bodyPr/>
          <a:lstStyle/>
          <a:p>
            <a:r>
              <a:rPr lang="en-US" dirty="0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28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3143673" y="2294874"/>
          <a:ext cx="6192688" cy="24218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4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Taxon</a:t>
                      </a:r>
                      <a:endParaRPr lang="ru-RU" sz="2000" dirty="0"/>
                    </a:p>
                    <a:p>
                      <a:r>
                        <a:rPr lang="en-US" sz="2000" dirty="0"/>
                        <a:t>               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000" dirty="0"/>
                        <a:t>        </a:t>
                      </a:r>
                      <a:r>
                        <a:rPr lang="en-US" sz="2000" dirty="0" err="1"/>
                        <a:t>Sepal_Length_Category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97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G2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G4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r>
                        <a:rPr lang="en-US" sz="2000" dirty="0"/>
                        <a:t>T1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36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002">
                <a:tc>
                  <a:txBody>
                    <a:bodyPr/>
                    <a:lstStyle/>
                    <a:p>
                      <a:r>
                        <a:rPr lang="en-US" sz="2000" dirty="0"/>
                        <a:t>T2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26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22">
                <a:tc>
                  <a:txBody>
                    <a:bodyPr/>
                    <a:lstStyle/>
                    <a:p>
                      <a:r>
                        <a:rPr lang="en-US" sz="2000" dirty="0"/>
                        <a:t>T3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29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268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7960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928" y="552438"/>
            <a:ext cx="8466144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Contingency table</a:t>
            </a:r>
            <a:r>
              <a:rPr lang="ru-RU" dirty="0"/>
              <a:t>, </a:t>
            </a:r>
            <a:r>
              <a:rPr lang="en-US" dirty="0"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163" y="987221"/>
            <a:ext cx="9070848" cy="5099053"/>
          </a:xfrm>
        </p:spPr>
        <p:txBody>
          <a:bodyPr>
            <a:normAutofit fontScale="85000" lnSpcReduction="20000"/>
          </a:bodyPr>
          <a:lstStyle/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Categorized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3300" b="1" dirty="0">
                <a:solidFill>
                  <a:srgbClr val="C00000"/>
                </a:solidFill>
              </a:rPr>
              <a:t>Marginal</a:t>
            </a:r>
            <a:r>
              <a:rPr lang="en-US" sz="3300" b="1" dirty="0">
                <a:solidFill>
                  <a:srgbClr val="0070C0"/>
                </a:solidFill>
              </a:rPr>
              <a:t> </a:t>
            </a:r>
            <a:r>
              <a:rPr lang="en-US" sz="3300" b="1" dirty="0">
                <a:solidFill>
                  <a:srgbClr val="C00000"/>
                </a:solidFill>
              </a:rPr>
              <a:t>frequencies: </a:t>
            </a:r>
            <a:r>
              <a:rPr lang="en-US" sz="3300" b="1" dirty="0"/>
              <a:t>totals of rows and columns –</a:t>
            </a:r>
            <a:r>
              <a:rPr lang="ru-RU" sz="3300" b="1" dirty="0"/>
              <a:t> </a:t>
            </a:r>
            <a:r>
              <a:rPr lang="en-US" sz="3300" b="1" dirty="0">
                <a:solidFill>
                  <a:srgbClr val="C00000"/>
                </a:solidFill>
              </a:rPr>
              <a:t>frequencies of</a:t>
            </a:r>
            <a:r>
              <a:rPr lang="en-US" sz="3300" b="1" dirty="0"/>
              <a:t> </a:t>
            </a:r>
            <a:r>
              <a:rPr lang="en-US" sz="3300" b="1" dirty="0">
                <a:solidFill>
                  <a:srgbClr val="C00000"/>
                </a:solidFill>
              </a:rPr>
              <a:t>Tk and </a:t>
            </a:r>
            <a:r>
              <a:rPr lang="en-US" sz="3300" b="1" dirty="0" err="1">
                <a:solidFill>
                  <a:srgbClr val="C00000"/>
                </a:solidFill>
              </a:rPr>
              <a:t>Gl</a:t>
            </a:r>
            <a:endParaRPr lang="en-US" sz="3300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29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2135561" y="2294874"/>
          <a:ext cx="6192688" cy="24218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4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Taxon</a:t>
                      </a:r>
                      <a:endParaRPr lang="ru-RU" sz="2000" dirty="0"/>
                    </a:p>
                    <a:p>
                      <a:r>
                        <a:rPr lang="en-US" sz="2000" dirty="0"/>
                        <a:t>               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000" dirty="0"/>
                        <a:t>        </a:t>
                      </a:r>
                      <a:r>
                        <a:rPr lang="en-US" sz="2000" dirty="0" err="1"/>
                        <a:t>Sepal_Length_Category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Total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97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G2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G4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75">
                <a:tc>
                  <a:txBody>
                    <a:bodyPr/>
                    <a:lstStyle/>
                    <a:p>
                      <a:r>
                        <a:rPr lang="en-US" sz="2000" dirty="0"/>
                        <a:t>T1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36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14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002">
                <a:tc>
                  <a:txBody>
                    <a:bodyPr/>
                    <a:lstStyle/>
                    <a:p>
                      <a:r>
                        <a:rPr lang="en-US" sz="2000" dirty="0"/>
                        <a:t>T2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26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22">
                <a:tc>
                  <a:txBody>
                    <a:bodyPr/>
                    <a:lstStyle/>
                    <a:p>
                      <a:r>
                        <a:rPr lang="en-US" sz="2000" dirty="0"/>
                        <a:t>T3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29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26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Total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41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48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48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150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" name="Прямая со стрелкой 7"/>
          <p:cNvCxnSpPr>
            <a:cxnSpLocks/>
          </p:cNvCxnSpPr>
          <p:nvPr/>
        </p:nvCxnSpPr>
        <p:spPr>
          <a:xfrm flipH="1" flipV="1">
            <a:off x="2855640" y="4563127"/>
            <a:ext cx="720080" cy="868583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cxnSpLocks/>
          </p:cNvCxnSpPr>
          <p:nvPr/>
        </p:nvCxnSpPr>
        <p:spPr>
          <a:xfrm flipV="1">
            <a:off x="3935760" y="2726922"/>
            <a:ext cx="3888432" cy="2574286"/>
          </a:xfrm>
          <a:prstGeom prst="straightConnector1">
            <a:avLst/>
          </a:prstGeom>
          <a:ln w="635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9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9513F0-81D4-4B10-8E90-569C5D05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252662"/>
            <a:ext cx="8682168" cy="800073"/>
          </a:xfrm>
        </p:spPr>
        <p:txBody>
          <a:bodyPr>
            <a:normAutofit/>
          </a:bodyPr>
          <a:lstStyle/>
          <a:p>
            <a:r>
              <a:rPr lang="ru-RU" sz="3200" dirty="0"/>
              <a:t>Произвольный количественный признак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9ADA4A-83D6-4056-A34E-E1EB8563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980728"/>
            <a:ext cx="8933688" cy="5267672"/>
          </a:xfrm>
        </p:spPr>
        <p:txBody>
          <a:bodyPr/>
          <a:lstStyle/>
          <a:p>
            <a:pPr marL="82296" indent="0">
              <a:buNone/>
            </a:pPr>
            <a:r>
              <a:rPr lang="en-US" dirty="0"/>
              <a:t>&gt;&gt;iris=load(‘Data/iris.dat’) % 150x4 dataset</a:t>
            </a:r>
          </a:p>
          <a:p>
            <a:pPr marL="82296" indent="0">
              <a:buNone/>
            </a:pPr>
            <a:r>
              <a:rPr lang="en-US" dirty="0"/>
              <a:t>&gt;&gt;w=iris(:,4); %4</a:t>
            </a:r>
            <a:r>
              <a:rPr lang="en-US" baseline="30000" dirty="0"/>
              <a:t>th</a:t>
            </a:r>
            <a:r>
              <a:rPr lang="en-US" dirty="0"/>
              <a:t> feature, Petal width</a:t>
            </a:r>
          </a:p>
          <a:p>
            <a:pPr marL="82296" indent="0">
              <a:buNone/>
            </a:pPr>
            <a:r>
              <a:rPr lang="en-US" dirty="0"/>
              <a:t>&gt;&gt; hist(w,20); %Histogram with 20 bins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ru-RU" dirty="0"/>
              <a:t>Выборка не однородна</a:t>
            </a:r>
            <a:r>
              <a:rPr lang="en-US" dirty="0"/>
              <a:t>. </a:t>
            </a:r>
            <a:r>
              <a:rPr lang="ru-RU" dirty="0"/>
              <a:t>В каком смысле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36B6DB-E206-4545-A196-648D27C8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E06B44-4C02-46B2-8D8C-42DE6C9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D818FC-784D-4BC4-8BF4-455C7D386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5" y="2636913"/>
            <a:ext cx="5333333" cy="2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07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176" y="268163"/>
            <a:ext cx="8466144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Contingency table</a:t>
            </a:r>
            <a:r>
              <a:rPr lang="ru-RU" dirty="0"/>
              <a:t>, </a:t>
            </a:r>
            <a:r>
              <a:rPr lang="en-US" dirty="0"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810492"/>
            <a:ext cx="9036496" cy="5858870"/>
          </a:xfrm>
        </p:spPr>
        <p:txBody>
          <a:bodyPr>
            <a:normAutofit/>
          </a:bodyPr>
          <a:lstStyle/>
          <a:p>
            <a:pPr marL="457189" lvl="1" indent="0">
              <a:spcAft>
                <a:spcPts val="600"/>
              </a:spcAft>
              <a:buNone/>
            </a:pP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Categorized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i="1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frequencies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     Proportions of the total</a:t>
            </a:r>
            <a:r>
              <a:rPr lang="en-US" b="1" dirty="0"/>
              <a:t> (found by dividing frequencies by</a:t>
            </a:r>
            <a:r>
              <a:rPr lang="ru-RU" b="1" dirty="0"/>
              <a:t> </a:t>
            </a:r>
            <a:r>
              <a:rPr lang="en-US" b="1" dirty="0"/>
              <a:t>N</a:t>
            </a:r>
            <a:r>
              <a:rPr lang="ru-RU" b="1" dirty="0"/>
              <a:t>=150</a:t>
            </a:r>
            <a:r>
              <a:rPr lang="en-US" b="1" dirty="0"/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30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75832"/>
              </p:ext>
            </p:extLst>
          </p:nvPr>
        </p:nvGraphicFramePr>
        <p:xfrm>
          <a:off x="3260157" y="2132855"/>
          <a:ext cx="6408714" cy="259228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7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7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656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Taxon</a:t>
                      </a:r>
                      <a:endParaRPr lang="ru-RU" sz="2000" dirty="0"/>
                    </a:p>
                    <a:p>
                      <a:r>
                        <a:rPr lang="en-US" sz="2000" dirty="0"/>
                        <a:t>               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000" dirty="0"/>
                        <a:t>        </a:t>
                      </a:r>
                      <a:r>
                        <a:rPr lang="en-US" sz="2000" dirty="0" err="1"/>
                        <a:t>Sepal_Length_Category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Total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16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G2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G4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529">
                <a:tc>
                  <a:txBody>
                    <a:bodyPr/>
                    <a:lstStyle/>
                    <a:p>
                      <a:r>
                        <a:rPr lang="en-US" sz="2000" dirty="0"/>
                        <a:t>T1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0.240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0.093         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  0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0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0.333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614">
                <a:tc>
                  <a:txBody>
                    <a:bodyPr/>
                    <a:lstStyle/>
                    <a:p>
                      <a:r>
                        <a:rPr lang="en-US" sz="2000" dirty="0"/>
                        <a:t>T2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0.027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0.173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0.127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0.007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0.333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618">
                <a:tc>
                  <a:txBody>
                    <a:bodyPr/>
                    <a:lstStyle/>
                    <a:p>
                      <a:r>
                        <a:rPr lang="en-US" sz="2000" dirty="0"/>
                        <a:t>T3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0.007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0.053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0.193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0.080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0.333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65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Total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0.273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0.320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0.320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0.087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ru-RU" sz="2000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040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59123"/>
            <a:ext cx="9144000" cy="43204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probability</a:t>
            </a:r>
            <a:r>
              <a:rPr lang="ru-RU" dirty="0"/>
              <a:t>, 1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904" y="1243729"/>
            <a:ext cx="9968214" cy="4486987"/>
          </a:xfrm>
        </p:spPr>
        <p:txBody>
          <a:bodyPr>
            <a:normAutofit/>
          </a:bodyPr>
          <a:lstStyle/>
          <a:p>
            <a:pPr marL="457189" lvl="1" indent="0">
              <a:spcAft>
                <a:spcPts val="600"/>
              </a:spcAft>
              <a:buNone/>
            </a:pP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Categorized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i="1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ru-RU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3" lvl="1" indent="0">
              <a:spcAft>
                <a:spcPts val="600"/>
              </a:spcAft>
              <a:buNone/>
            </a:pPr>
            <a:r>
              <a:rPr lang="en-US" sz="2600" b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</a:t>
            </a:r>
            <a:r>
              <a:rPr lang="en-US" sz="26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600" b="1" i="1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Tk|Gl</a:t>
            </a:r>
            <a:r>
              <a:rPr lang="en-US" sz="26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taxon </a:t>
            </a:r>
            <a:r>
              <a:rPr lang="en-US" sz="26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SL-category </a:t>
            </a:r>
            <a:r>
              <a:rPr lang="en-US" sz="2600" b="1" i="1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6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b="1" cap="none" dirty="0"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31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937641"/>
              </p:ext>
            </p:extLst>
          </p:nvPr>
        </p:nvGraphicFramePr>
        <p:xfrm>
          <a:off x="2907595" y="2697947"/>
          <a:ext cx="6552729" cy="291632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9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5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83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Taxon</a:t>
                      </a:r>
                      <a:endParaRPr lang="ru-RU" sz="2000" dirty="0"/>
                    </a:p>
                    <a:p>
                      <a:r>
                        <a:rPr lang="en-US" sz="2000" dirty="0"/>
                        <a:t>               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2000" dirty="0"/>
                        <a:t>        </a:t>
                      </a:r>
                      <a:r>
                        <a:rPr lang="en-US" sz="2000" dirty="0" err="1"/>
                        <a:t>Sepal_Length_Category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33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G1</a:t>
                      </a:r>
                      <a:endParaRPr lang="ru-RU" sz="20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G2</a:t>
                      </a:r>
                      <a:endParaRPr lang="ru-RU" sz="20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G3</a:t>
                      </a:r>
                      <a:endParaRPr lang="ru-RU" sz="20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G4</a:t>
                      </a:r>
                      <a:endParaRPr lang="ru-RU" sz="20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92">
                <a:tc>
                  <a:txBody>
                    <a:bodyPr/>
                    <a:lstStyle/>
                    <a:p>
                      <a:r>
                        <a:rPr lang="en-US" sz="2000" b="1" dirty="0"/>
                        <a:t>T1</a:t>
                      </a:r>
                      <a:endParaRPr lang="ru-RU" sz="20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36</a:t>
                      </a:r>
                      <a:r>
                        <a:rPr lang="en-US" sz="2000" dirty="0"/>
                        <a:t>/41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14</a:t>
                      </a:r>
                      <a:r>
                        <a:rPr lang="en-US" sz="2000" dirty="0"/>
                        <a:t>/48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0/48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 0/13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66">
                <a:tc>
                  <a:txBody>
                    <a:bodyPr/>
                    <a:lstStyle/>
                    <a:p>
                      <a:r>
                        <a:rPr lang="en-US" sz="2000" b="1" dirty="0"/>
                        <a:t>T2</a:t>
                      </a:r>
                      <a:endParaRPr lang="ru-RU" sz="20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4/41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26/48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19/48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1/13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509">
                <a:tc>
                  <a:txBody>
                    <a:bodyPr/>
                    <a:lstStyle/>
                    <a:p>
                      <a:r>
                        <a:rPr lang="en-US" sz="2000" b="1" dirty="0"/>
                        <a:t>T3</a:t>
                      </a:r>
                      <a:endParaRPr lang="ru-RU" sz="20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1/41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8/48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29/48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12/13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692"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  <a:endParaRPr lang="ru-RU" sz="20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41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 48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  48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   13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150</a:t>
                      </a:r>
                      <a:endParaRPr lang="ru-RU" sz="20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3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613123"/>
            <a:ext cx="9144000" cy="4320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Conditional probability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endParaRPr lang="en-US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74" y="1191127"/>
            <a:ext cx="10131762" cy="5334218"/>
          </a:xfrm>
        </p:spPr>
        <p:txBody>
          <a:bodyPr>
            <a:normAutofit fontScale="92500" lnSpcReduction="20000"/>
          </a:bodyPr>
          <a:lstStyle/>
          <a:p>
            <a:pPr marL="457189" lvl="1" indent="0">
              <a:spcAft>
                <a:spcPts val="600"/>
              </a:spcAft>
              <a:buNone/>
            </a:pP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en-US" sz="2800" b="1" i="1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Sepal_Length_Category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endParaRPr lang="en-US" sz="2800" b="1" i="1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3" lvl="1" indent="0">
              <a:spcAft>
                <a:spcPts val="600"/>
              </a:spcAft>
              <a:buNone/>
            </a:pP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probability </a:t>
            </a:r>
            <a:r>
              <a:rPr lang="en-US" sz="26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600" b="1" i="1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Tk|Gl</a:t>
            </a:r>
            <a:r>
              <a:rPr lang="en-US" sz="26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taxon </a:t>
            </a:r>
            <a:r>
              <a:rPr lang="en-US" sz="26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</a:t>
            </a:r>
            <a:r>
              <a:rPr lang="en-US" sz="26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-category </a:t>
            </a:r>
            <a:r>
              <a:rPr lang="en-US" sz="2600" b="1" i="1" cap="none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sz="2600" b="1" i="1" cap="none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600" b="1" dirty="0"/>
              <a:t>Those highlighted by bold </a:t>
            </a:r>
            <a:r>
              <a:rPr lang="en-US" sz="2600" b="1" dirty="0">
                <a:solidFill>
                  <a:srgbClr val="C00000"/>
                </a:solidFill>
              </a:rPr>
              <a:t>are indicative</a:t>
            </a:r>
            <a:r>
              <a:rPr lang="en-US" sz="2600" b="1" dirty="0"/>
              <a:t>, especially</a:t>
            </a:r>
            <a:r>
              <a:rPr lang="en-US" sz="2600" b="1" dirty="0">
                <a:solidFill>
                  <a:srgbClr val="0070C0"/>
                </a:solidFill>
              </a:rPr>
              <a:t> T1/ given G1 </a:t>
            </a:r>
            <a:r>
              <a:rPr lang="en-US" sz="2600" b="1" dirty="0"/>
              <a:t>and</a:t>
            </a:r>
            <a:r>
              <a:rPr lang="en-US" sz="2600" b="1" dirty="0">
                <a:solidFill>
                  <a:srgbClr val="0070C0"/>
                </a:solidFill>
              </a:rPr>
              <a:t> T3/given G4</a:t>
            </a:r>
            <a:r>
              <a:rPr lang="en-US" sz="2600" b="1" dirty="0"/>
              <a:t>: 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600" b="1" dirty="0"/>
              <a:t>                        almost conceptual rules</a:t>
            </a:r>
            <a:r>
              <a:rPr lang="en-US" sz="2600" b="1" dirty="0">
                <a:solidFill>
                  <a:srgbClr val="0070C0"/>
                </a:solidFill>
              </a:rPr>
              <a:t> G1</a:t>
            </a:r>
            <a:r>
              <a:rPr lang="en-US" sz="2600" b="1" dirty="0">
                <a:solidFill>
                  <a:srgbClr val="0070C0"/>
                </a:solidFill>
                <a:sym typeface="Symbol"/>
              </a:rPr>
              <a:t>T1 </a:t>
            </a:r>
            <a:r>
              <a:rPr lang="en-US" sz="2600" b="1" dirty="0">
                <a:sym typeface="Symbol"/>
              </a:rPr>
              <a:t>and</a:t>
            </a:r>
            <a:r>
              <a:rPr lang="en-US" sz="2600" b="1" dirty="0">
                <a:solidFill>
                  <a:srgbClr val="0070C0"/>
                </a:solidFill>
                <a:sym typeface="Symbol"/>
              </a:rPr>
              <a:t> G4 T3.</a:t>
            </a:r>
            <a:endParaRPr lang="en-US" sz="2600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913774" y="6065837"/>
            <a:ext cx="6672887" cy="365125"/>
          </a:xfrm>
        </p:spPr>
        <p:txBody>
          <a:bodyPr/>
          <a:lstStyle/>
          <a:p>
            <a:r>
              <a:rPr lang="en-US" dirty="0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32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454923"/>
              </p:ext>
            </p:extLst>
          </p:nvPr>
        </p:nvGraphicFramePr>
        <p:xfrm>
          <a:off x="3071664" y="2348882"/>
          <a:ext cx="6192688" cy="242332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4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3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Taxon</a:t>
                      </a:r>
                      <a:endParaRPr lang="ru-RU" sz="1800" dirty="0"/>
                    </a:p>
                    <a:p>
                      <a:r>
                        <a:rPr lang="en-US" sz="1800" dirty="0"/>
                        <a:t>               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dirty="0"/>
                        <a:t>        </a:t>
                      </a:r>
                      <a:r>
                        <a:rPr lang="en-US" sz="1800" dirty="0" err="1"/>
                        <a:t>Sepal_Length_Category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Total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997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G1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G2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G3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G4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1500" b="1" dirty="0"/>
                        <a:t>T1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0.878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0.29</a:t>
                      </a:r>
                      <a:r>
                        <a:rPr lang="en-US" sz="1500" dirty="0"/>
                        <a:t>2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 </a:t>
                      </a:r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 </a:t>
                      </a:r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002">
                <a:tc>
                  <a:txBody>
                    <a:bodyPr/>
                    <a:lstStyle/>
                    <a:p>
                      <a:r>
                        <a:rPr lang="en-US" sz="1500" b="1" dirty="0"/>
                        <a:t>T2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0.098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0.542</a:t>
                      </a:r>
                      <a:endParaRPr lang="ru-RU" sz="15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0.396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0.077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22">
                <a:tc>
                  <a:txBody>
                    <a:bodyPr/>
                    <a:lstStyle/>
                    <a:p>
                      <a:r>
                        <a:rPr lang="en-US" sz="1500" b="1" dirty="0"/>
                        <a:t>T3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0.024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0.167 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0.604</a:t>
                      </a:r>
                      <a:r>
                        <a:rPr lang="en-US" sz="1500" dirty="0"/>
                        <a:t> 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0.923</a:t>
                      </a:r>
                      <a:endParaRPr lang="ru-RU" sz="2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268">
                <a:tc>
                  <a:txBody>
                    <a:bodyPr/>
                    <a:lstStyle/>
                    <a:p>
                      <a:r>
                        <a:rPr lang="en-US" sz="1500" dirty="0"/>
                        <a:t>Total</a:t>
                      </a:r>
                      <a:endParaRPr lang="ru-RU" sz="15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41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48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48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13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890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624460"/>
            <a:ext cx="9144000" cy="4320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Conditional probability</a:t>
            </a:r>
            <a:r>
              <a:rPr lang="ru-RU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endParaRPr lang="en-US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5" y="1056508"/>
            <a:ext cx="9389503" cy="6102827"/>
          </a:xfrm>
        </p:spPr>
        <p:txBody>
          <a:bodyPr>
            <a:normAutofit fontScale="85000" lnSpcReduction="20000"/>
          </a:bodyPr>
          <a:lstStyle/>
          <a:p>
            <a:pPr marL="457189" lvl="1" indent="0">
              <a:spcAft>
                <a:spcPts val="600"/>
              </a:spcAft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function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Categorized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Sepal_Length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/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/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/>
              <a:t>Some values</a:t>
            </a:r>
            <a:r>
              <a:rPr lang="ru-RU" sz="2800" b="1" dirty="0"/>
              <a:t> (</a:t>
            </a:r>
            <a:r>
              <a:rPr lang="en-US" sz="2800" b="1" dirty="0"/>
              <a:t>very high or very low)</a:t>
            </a:r>
            <a:r>
              <a:rPr lang="ru-RU" sz="2800" b="1" dirty="0"/>
              <a:t> </a:t>
            </a:r>
            <a:r>
              <a:rPr lang="en-US" sz="2800" b="1" dirty="0"/>
              <a:t>are useful  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/>
              <a:t>Next will be shown a dull table</a:t>
            </a:r>
            <a:r>
              <a:rPr lang="ru-RU" sz="2800" b="1" dirty="0"/>
              <a:t>, </a:t>
            </a:r>
            <a:r>
              <a:rPr lang="en-US" sz="2800" b="1" dirty="0"/>
              <a:t>at which the conditional probability </a:t>
            </a:r>
            <a:r>
              <a:rPr lang="en-US" sz="2800" b="1" dirty="0">
                <a:solidFill>
                  <a:srgbClr val="C00000"/>
                </a:solidFill>
              </a:rPr>
              <a:t>does not help.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33</a:t>
            </a:fld>
            <a:endParaRPr lang="ru-RU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39209"/>
              </p:ext>
            </p:extLst>
          </p:nvPr>
        </p:nvGraphicFramePr>
        <p:xfrm>
          <a:off x="2639616" y="2060849"/>
          <a:ext cx="6720952" cy="312476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25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5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215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Taxon</a:t>
                      </a:r>
                      <a:endParaRPr lang="ru-RU" sz="1800" dirty="0"/>
                    </a:p>
                    <a:p>
                      <a:r>
                        <a:rPr lang="en-US" sz="1800" dirty="0"/>
                        <a:t>               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dirty="0"/>
                        <a:t>        </a:t>
                      </a:r>
                      <a:r>
                        <a:rPr lang="en-US" sz="1800" dirty="0" err="1"/>
                        <a:t>Sepal_Length_Category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Total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066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G1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G2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G3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G4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060">
                <a:tc>
                  <a:txBody>
                    <a:bodyPr/>
                    <a:lstStyle/>
                    <a:p>
                      <a:r>
                        <a:rPr lang="en-US" sz="1500" b="1" dirty="0"/>
                        <a:t>T1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/>
                        <a:t>0.878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0.29</a:t>
                      </a:r>
                      <a:r>
                        <a:rPr lang="en-US" sz="1500" dirty="0"/>
                        <a:t>2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 </a:t>
                      </a:r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 </a:t>
                      </a:r>
                      <a:r>
                        <a:rPr lang="en-US" sz="1500" dirty="0"/>
                        <a:t>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913">
                <a:tc>
                  <a:txBody>
                    <a:bodyPr/>
                    <a:lstStyle/>
                    <a:p>
                      <a:r>
                        <a:rPr lang="en-US" sz="1500" b="1" dirty="0"/>
                        <a:t>T2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0.098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0.542</a:t>
                      </a:r>
                      <a:endParaRPr lang="ru-RU" sz="15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0.396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0.077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602">
                <a:tc>
                  <a:txBody>
                    <a:bodyPr/>
                    <a:lstStyle/>
                    <a:p>
                      <a:r>
                        <a:rPr lang="en-US" sz="1500" b="1" dirty="0"/>
                        <a:t>T3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0.024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0.167 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0.604</a:t>
                      </a:r>
                      <a:r>
                        <a:rPr lang="en-US" sz="1500" dirty="0"/>
                        <a:t> 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0.923</a:t>
                      </a:r>
                      <a:endParaRPr lang="ru-RU" sz="2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968">
                <a:tc>
                  <a:txBody>
                    <a:bodyPr/>
                    <a:lstStyle/>
                    <a:p>
                      <a:r>
                        <a:rPr lang="en-US" sz="1500" dirty="0"/>
                        <a:t>Total</a:t>
                      </a:r>
                      <a:endParaRPr lang="ru-RU" sz="15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41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48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48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13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150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03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192" y="260648"/>
            <a:ext cx="9036496" cy="1800200"/>
          </a:xfrm>
        </p:spPr>
        <p:txBody>
          <a:bodyPr>
            <a:normAutofit fontScale="90000"/>
          </a:bodyPr>
          <a:lstStyle/>
          <a:p>
            <a:r>
              <a:rPr lang="en-US" dirty="0"/>
              <a:t>A dull contingency table: </a:t>
            </a:r>
            <a:br>
              <a:rPr lang="en-US" dirty="0"/>
            </a:br>
            <a:r>
              <a:rPr lang="en-US" b="1" dirty="0"/>
              <a:t>no contrasts</a:t>
            </a:r>
            <a:r>
              <a:rPr lang="ru-RU" b="1" dirty="0"/>
              <a:t>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categories of</a:t>
            </a:r>
            <a:r>
              <a:rPr lang="ru-RU" dirty="0"/>
              <a:t> </a:t>
            </a:r>
            <a:r>
              <a:rPr lang="en-US" dirty="0"/>
              <a:t>CSW</a:t>
            </a:r>
            <a:r>
              <a:rPr lang="ru-RU" dirty="0"/>
              <a:t> </a:t>
            </a:r>
            <a:r>
              <a:rPr lang="en-US" dirty="0"/>
              <a:t>as functions of</a:t>
            </a:r>
            <a:r>
              <a:rPr lang="ru-RU" dirty="0"/>
              <a:t> </a:t>
            </a:r>
            <a:r>
              <a:rPr lang="en-US" dirty="0"/>
              <a:t>CSL)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322767"/>
            <a:ext cx="9036496" cy="4590510"/>
          </a:xfrm>
        </p:spPr>
        <p:txBody>
          <a:bodyPr>
            <a:normAutofit fontScale="25000" lnSpcReduction="20000"/>
          </a:bodyPr>
          <a:lstStyle/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189" lvl="1" indent="-371466">
              <a:spcAft>
                <a:spcPts val="6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34</a:t>
            </a:fld>
            <a:endParaRPr lang="ru-RU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AF56184-0B86-4BCA-AF4D-E84D31F4FA0E}"/>
              </a:ext>
            </a:extLst>
          </p:cNvPr>
          <p:cNvGraphicFramePr>
            <a:graphicFrameLocks noGrp="1"/>
          </p:cNvGraphicFramePr>
          <p:nvPr/>
        </p:nvGraphicFramePr>
        <p:xfrm>
          <a:off x="2171564" y="2331536"/>
          <a:ext cx="7848872" cy="44502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19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2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9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78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78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400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SW-Cat </a:t>
                      </a:r>
                      <a:r>
                        <a:rPr lang="en-US" sz="1800" dirty="0"/>
                        <a:t>              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dirty="0"/>
                        <a:t>  </a:t>
                      </a:r>
                      <a:r>
                        <a:rPr lang="en-US" sz="2800" dirty="0"/>
                        <a:t>  Cond. Probability SW|SL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800" dirty="0"/>
                        <a:t>Total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819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G1</a:t>
                      </a:r>
                      <a:endParaRPr lang="ru-RU" sz="28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G2</a:t>
                      </a:r>
                      <a:endParaRPr lang="ru-RU" sz="28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G3</a:t>
                      </a:r>
                      <a:endParaRPr lang="ru-RU" sz="28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G4</a:t>
                      </a:r>
                      <a:endParaRPr lang="ru-RU" sz="28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821">
                <a:tc>
                  <a:txBody>
                    <a:bodyPr/>
                    <a:lstStyle/>
                    <a:p>
                      <a:r>
                        <a:rPr lang="en-US" sz="2800" b="1" dirty="0"/>
                        <a:t>H1</a:t>
                      </a:r>
                      <a:endParaRPr lang="ru-RU" sz="28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 </a:t>
                      </a:r>
                      <a:r>
                        <a:rPr lang="en-US" sz="2800" dirty="0"/>
                        <a:t> 0.098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0.104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0.042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 </a:t>
                      </a:r>
                      <a:r>
                        <a:rPr lang="en-US" sz="2800" dirty="0"/>
                        <a:t>   0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11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466">
                <a:tc>
                  <a:txBody>
                    <a:bodyPr/>
                    <a:lstStyle/>
                    <a:p>
                      <a:r>
                        <a:rPr lang="en-US" sz="2800" b="1" dirty="0"/>
                        <a:t>H2</a:t>
                      </a:r>
                      <a:endParaRPr lang="ru-RU" sz="28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0.073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 0.417</a:t>
                      </a:r>
                      <a:endParaRPr lang="ru-RU" sz="28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0.396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0.308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46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466">
                <a:tc>
                  <a:txBody>
                    <a:bodyPr/>
                    <a:lstStyle/>
                    <a:p>
                      <a:r>
                        <a:rPr lang="en-US" sz="2800" b="1" dirty="0"/>
                        <a:t>H3</a:t>
                      </a:r>
                      <a:endParaRPr lang="ru-RU" sz="28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</a:t>
                      </a:r>
                      <a:r>
                        <a:rPr lang="en-US" sz="2800" b="1" dirty="0"/>
                        <a:t>0.658</a:t>
                      </a:r>
                      <a:endParaRPr lang="ru-RU" sz="28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0.292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0.562</a:t>
                      </a:r>
                      <a:endParaRPr lang="ru-RU" sz="28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</a:t>
                      </a:r>
                      <a:r>
                        <a:rPr lang="en-US" sz="2800" b="1" dirty="0"/>
                        <a:t>0.462</a:t>
                      </a:r>
                      <a:endParaRPr lang="ru-RU" sz="28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74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226">
                <a:tc>
                  <a:txBody>
                    <a:bodyPr/>
                    <a:lstStyle/>
                    <a:p>
                      <a:r>
                        <a:rPr lang="en-US" sz="2800" b="1" dirty="0"/>
                        <a:t>H4</a:t>
                      </a:r>
                      <a:endParaRPr lang="ru-RU" sz="28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0.171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0.188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   0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  0.231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19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466">
                <a:tc>
                  <a:txBody>
                    <a:bodyPr/>
                    <a:lstStyle/>
                    <a:p>
                      <a:r>
                        <a:rPr lang="en-US" sz="2800" dirty="0"/>
                        <a:t>Total</a:t>
                      </a:r>
                      <a:endParaRPr lang="ru-RU" sz="28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41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48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48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13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150</a:t>
                      </a:r>
                      <a:endParaRPr lang="ru-RU" sz="2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392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1503" y="332655"/>
            <a:ext cx="9365359" cy="2278198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Statistical independence and Pearson’s chi-squared</a:t>
            </a:r>
            <a:r>
              <a:rPr lang="ru-RU" sz="3200" dirty="0"/>
              <a:t>/</a:t>
            </a:r>
            <a:br>
              <a:rPr lang="ru-RU" sz="3200" dirty="0"/>
            </a:br>
            <a:r>
              <a:rPr lang="ru-RU" sz="3200" dirty="0"/>
              <a:t>статистическая независимость и хи-квадрат Пирсона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03512" y="2060848"/>
            <a:ext cx="8856984" cy="4680520"/>
          </a:xfrm>
        </p:spPr>
        <p:txBody>
          <a:bodyPr>
            <a:normAutofit/>
          </a:bodyPr>
          <a:lstStyle/>
          <a:p>
            <a:r>
              <a:rPr lang="en-US" sz="2800" dirty="0"/>
              <a:t>                  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300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514" y="476672"/>
            <a:ext cx="8933688" cy="43204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Statistical independence</a:t>
            </a:r>
            <a:r>
              <a:rPr lang="ru-RU" sz="3600" b="1" dirty="0">
                <a:solidFill>
                  <a:schemeClr val="accent3">
                    <a:lumMod val="75000"/>
                  </a:schemeClr>
                </a:solidFill>
              </a:rPr>
              <a:t>,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endParaRPr lang="en-US" sz="3600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93518" y="1052737"/>
                <a:ext cx="11260282" cy="5472608"/>
              </a:xfrm>
            </p:spPr>
            <p:txBody>
              <a:bodyPr>
                <a:normAutofit fontScale="25000" lnSpcReduction="20000"/>
              </a:bodyPr>
              <a:lstStyle/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9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features are statistically independent if for all </a:t>
                </a:r>
                <a:r>
                  <a:rPr lang="en-US" sz="9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  l</a:t>
                </a:r>
                <a:r>
                  <a:rPr lang="en-US" sz="9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</m:t>
                      </m:r>
                      <m:r>
                        <a:rPr lang="en-US" sz="11200" b="1" i="1">
                          <a:latin typeface="Cambria Math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200" b="1" i="1">
                              <a:latin typeface="Cambria Math"/>
                              <a:cs typeface="Times New Roman" panose="02020603050405020304" pitchFamily="18" charset="0"/>
                            </a:rPr>
                            <m:t>𝑯𝒌</m:t>
                          </m:r>
                          <m:r>
                            <a:rPr lang="en-US" sz="11200" b="1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sz="11200" b="1" i="1">
                              <a:latin typeface="Cambria Math"/>
                              <a:cs typeface="Times New Roman" panose="02020603050405020304" pitchFamily="18" charset="0"/>
                            </a:rPr>
                            <m:t>𝑮𝒍</m:t>
                          </m:r>
                        </m:e>
                      </m:d>
                      <m:r>
                        <a:rPr lang="en-US" sz="11200" b="1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1200" b="1" i="1">
                          <a:latin typeface="Cambria Math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200" b="1" i="1">
                              <a:latin typeface="Cambria Math"/>
                              <a:cs typeface="Times New Roman" panose="02020603050405020304" pitchFamily="18" charset="0"/>
                            </a:rPr>
                            <m:t>𝑯𝒌</m:t>
                          </m:r>
                        </m:e>
                      </m:d>
                      <m:r>
                        <a:rPr lang="en-US" sz="11200" b="1" i="1">
                          <a:latin typeface="Cambria Math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1200" b="1" i="1">
                              <a:latin typeface="Cambria Math"/>
                              <a:cs typeface="Times New Roman" panose="02020603050405020304" pitchFamily="18" charset="0"/>
                            </a:rPr>
                            <m:t>𝑮𝒍</m:t>
                          </m:r>
                        </m:e>
                      </m:d>
                    </m:oMath>
                  </m:oMathPara>
                </a14:m>
                <a:endParaRPr lang="en-US" sz="1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8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p(</a:t>
                </a:r>
                <a:r>
                  <a:rPr lang="en-US" sz="80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Hk</a:t>
                </a:r>
                <a:r>
                  <a:rPr lang="en-US" sz="8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80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80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en-US" sz="8000" b="1" i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</a:t>
                </a:r>
                <a:r>
                  <a:rPr lang="en-US" sz="80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marginal probabilities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</a:t>
                </a:r>
                <a:endParaRPr lang="ru-RU" sz="8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                                           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96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                                      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96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                                  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9600" b="1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                    L</a:t>
                </a:r>
                <a14:m>
                  <m:oMath xmlns:m="http://schemas.openxmlformats.org/officeDocument/2006/math">
                    <m:r>
                      <a:rPr lang="en-US" sz="96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𝐞𝐭</m:t>
                    </m:r>
                    <m:r>
                      <a:rPr lang="en-US" sz="96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96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𝐮𝐬</m:t>
                    </m:r>
                    <m:r>
                      <a:rPr lang="en-US" sz="96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96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𝐜𝐡𝐞𝐜𝐤</m:t>
                    </m:r>
                    <m:r>
                      <a:rPr lang="en-US" sz="96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96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𝐰𝐡𝐞𝐭𝐡𝐞𝐫</m:t>
                    </m:r>
                    <m:r>
                      <a:rPr lang="ru-RU" sz="96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96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9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9600" b="1" i="1">
                            <a:latin typeface="Cambria Math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sz="9600" b="1" i="1">
                            <a:latin typeface="Cambria Math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sz="9600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sz="9600" b="1" i="1">
                            <a:latin typeface="Cambria Math"/>
                            <a:cs typeface="Times New Roman" panose="02020603050405020304" pitchFamily="18" charset="0"/>
                          </a:rPr>
                          <m:t>𝑮</m:t>
                        </m:r>
                        <m:r>
                          <a:rPr lang="en-US" sz="9600" b="1" i="1"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en-US" sz="9600" b="1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96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9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96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𝑯</m:t>
                        </m:r>
                        <m:r>
                          <a:rPr lang="en-US" sz="9600" b="1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𝟑</m:t>
                        </m:r>
                      </m:e>
                    </m:d>
                    <m:r>
                      <a:rPr lang="en-US" sz="9600" b="1" i="1">
                        <a:latin typeface="Cambria Math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sz="9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9600" b="1" i="1">
                            <a:solidFill>
                              <a:schemeClr val="accent4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𝑮</m:t>
                        </m:r>
                        <m:r>
                          <a:rPr lang="en-US" sz="9600" b="1" i="1">
                            <a:solidFill>
                              <a:schemeClr val="accent4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9600" b="1" dirty="0">
                    <a:solidFill>
                      <a:srgbClr val="0070C0"/>
                    </a:solidFill>
                  </a:rPr>
                  <a:t> </a:t>
                </a:r>
                <a:r>
                  <a:rPr lang="ru-RU" sz="9600" b="1" dirty="0">
                    <a:solidFill>
                      <a:srgbClr val="0070C0"/>
                    </a:solidFill>
                  </a:rPr>
                  <a:t>???</a:t>
                </a:r>
                <a:endParaRPr lang="en-US" sz="9600" b="1" dirty="0">
                  <a:solidFill>
                    <a:srgbClr val="0070C0"/>
                  </a:solidFill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8800" b="1" dirty="0"/>
                  <a:t>                                                                    </a:t>
                </a:r>
                <a:r>
                  <a:rPr lang="ru-RU" sz="8800" b="1" dirty="0"/>
                  <a:t>  </a:t>
                </a:r>
                <a:r>
                  <a:rPr lang="en-US" sz="8800" b="1" dirty="0"/>
                  <a:t>0.180              </a:t>
                </a:r>
                <a:r>
                  <a:rPr lang="en-US" sz="8800" b="1" dirty="0">
                    <a:solidFill>
                      <a:srgbClr val="C00000"/>
                    </a:solidFill>
                  </a:rPr>
                  <a:t>0.493*</a:t>
                </a:r>
                <a:r>
                  <a:rPr lang="en-US" sz="8800" b="1" dirty="0">
                    <a:solidFill>
                      <a:srgbClr val="7030A0"/>
                    </a:solidFill>
                  </a:rPr>
                  <a:t>0.273= </a:t>
                </a:r>
                <a:r>
                  <a:rPr lang="en-US" sz="8800" b="1" dirty="0"/>
                  <a:t>0.135</a:t>
                </a:r>
                <a:r>
                  <a:rPr lang="ru-RU" sz="8800" b="1" dirty="0"/>
                  <a:t>    </a:t>
                </a:r>
                <a:r>
                  <a:rPr lang="en-US" sz="8800" b="1" dirty="0"/>
                  <a:t>NO</a:t>
                </a:r>
                <a:r>
                  <a:rPr lang="ru-RU" sz="8800" b="1" dirty="0"/>
                  <a:t>!!!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sz="8800" b="1" dirty="0">
                    <a:solidFill>
                      <a:srgbClr val="C00000"/>
                    </a:solidFill>
                  </a:rPr>
                  <a:t>Difference </a:t>
                </a:r>
                <a:r>
                  <a:rPr lang="en-US" sz="8800" b="1" dirty="0"/>
                  <a:t>0.180 - 0.135=0.045, </a:t>
                </a:r>
                <a:r>
                  <a:rPr lang="en-US" sz="8800" b="1" dirty="0">
                    <a:solidFill>
                      <a:srgbClr val="C00000"/>
                    </a:solidFill>
                  </a:rPr>
                  <a:t>is rather high; </a:t>
                </a:r>
                <a:r>
                  <a:rPr lang="ru-RU" sz="8800" b="1" dirty="0">
                    <a:solidFill>
                      <a:srgbClr val="C00000"/>
                    </a:solidFill>
                  </a:rPr>
                  <a:t>  </a:t>
                </a:r>
                <a:r>
                  <a:rPr lang="en-US" sz="8800" b="1" dirty="0"/>
                  <a:t>H3 &amp; G1 co-occur more frequently than at the independence: positive association</a:t>
                </a:r>
                <a:endParaRPr lang="ru-RU" sz="8800" b="1" dirty="0"/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6200" b="1" dirty="0"/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>
                  <a:solidFill>
                    <a:srgbClr val="0070C0"/>
                  </a:solidFill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3518" y="1052737"/>
                <a:ext cx="11260282" cy="5472608"/>
              </a:xfrm>
              <a:blipFill>
                <a:blip r:embed="rId3"/>
                <a:stretch>
                  <a:fillRect t="-8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913775" y="5883275"/>
            <a:ext cx="2670674" cy="365125"/>
          </a:xfrm>
        </p:spPr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36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77768"/>
              </p:ext>
            </p:extLst>
          </p:nvPr>
        </p:nvGraphicFramePr>
        <p:xfrm>
          <a:off x="93518" y="1487204"/>
          <a:ext cx="5256584" cy="237626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79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013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SW-Cat               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dirty="0"/>
                        <a:t>     </a:t>
                      </a:r>
                      <a:r>
                        <a:rPr lang="en-US" sz="1800" dirty="0" err="1"/>
                        <a:t>Sepal_Length_Category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800" dirty="0"/>
                        <a:t>Total</a:t>
                      </a:r>
                      <a:endParaRPr lang="ru-RU" sz="18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096">
                <a:tc vMerge="1">
                  <a:txBody>
                    <a:bodyPr/>
                    <a:lstStyle/>
                    <a:p>
                      <a:endParaRPr lang="ru-R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G1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G2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G3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G4</a:t>
                      </a:r>
                      <a:endParaRPr lang="ru-RU" sz="1400" b="1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44">
                <a:tc>
                  <a:txBody>
                    <a:bodyPr/>
                    <a:lstStyle/>
                    <a:p>
                      <a:r>
                        <a:rPr lang="en-US" sz="1500" b="1" dirty="0"/>
                        <a:t>H1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62">
                <a:tc>
                  <a:txBody>
                    <a:bodyPr/>
                    <a:lstStyle/>
                    <a:p>
                      <a:r>
                        <a:rPr lang="en-US" sz="1500" b="1" dirty="0"/>
                        <a:t>H2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r>
                        <a:rPr lang="en-US" sz="1500" b="1" dirty="0"/>
                        <a:t>H3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53">
                <a:tc>
                  <a:txBody>
                    <a:bodyPr/>
                    <a:lstStyle/>
                    <a:p>
                      <a:r>
                        <a:rPr lang="en-US" sz="1500" b="1" dirty="0"/>
                        <a:t>H4</a:t>
                      </a:r>
                      <a:endParaRPr lang="ru-RU" sz="1500" b="1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144">
                <a:tc>
                  <a:txBody>
                    <a:bodyPr/>
                    <a:lstStyle/>
                    <a:p>
                      <a:r>
                        <a:rPr lang="en-US" sz="1500" dirty="0"/>
                        <a:t>Total</a:t>
                      </a:r>
                      <a:endParaRPr lang="ru-RU" sz="1500" dirty="0"/>
                    </a:p>
                  </a:txBody>
                  <a:tcPr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</a:t>
                      </a:r>
                      <a:endParaRPr lang="ru-RU" sz="1500" dirty="0"/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66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48680"/>
            <a:ext cx="8933688" cy="43204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Statistical independence</a:t>
            </a:r>
            <a:r>
              <a:rPr lang="ru-RU" sz="3600" b="1" dirty="0"/>
              <a:t>, </a:t>
            </a:r>
            <a:r>
              <a:rPr lang="en-US" sz="3600" b="1" dirty="0"/>
              <a:t>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70340" y="1068160"/>
                <a:ext cx="5199765" cy="5171061"/>
              </a:xfrm>
            </p:spPr>
            <p:txBody>
              <a:bodyPr>
                <a:normAutofit fontScale="25000" lnSpcReduction="20000"/>
              </a:bodyPr>
              <a:lstStyle/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ru-RU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ru-RU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Observed relative    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frequencies 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1" i="1">
                          <a:latin typeface="Cambria Math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8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8000" b="1" i="1">
                              <a:latin typeface="Cambria Math"/>
                              <a:cs typeface="Times New Roman" panose="02020603050405020304" pitchFamily="18" charset="0"/>
                            </a:rPr>
                            <m:t>𝑯𝒌</m:t>
                          </m:r>
                          <m:r>
                            <a:rPr lang="en-US" sz="8000" b="1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sz="8000" b="1" i="1">
                              <a:latin typeface="Cambria Math"/>
                              <a:cs typeface="Times New Roman" panose="02020603050405020304" pitchFamily="18" charset="0"/>
                            </a:rPr>
                            <m:t>𝑮𝒍</m:t>
                          </m:r>
                        </m:e>
                      </m:d>
                    </m:oMath>
                  </m:oMathPara>
                </a14:m>
                <a:endParaRPr lang="en-US" sz="8000" b="1" dirty="0">
                  <a:solidFill>
                    <a:srgbClr val="0070C0"/>
                  </a:solidFill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8000" b="1" dirty="0">
                    <a:solidFill>
                      <a:srgbClr val="0070C0"/>
                    </a:solidFill>
                  </a:rPr>
                  <a:t>                                                                         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8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en-US" sz="8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Expected at the independence: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:r>
                  <a:rPr lang="ru-RU" sz="80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8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</m:t>
                    </m:r>
                    <m:r>
                      <a:rPr lang="en-US" sz="80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80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8000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sz="8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8000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</m:e>
                    </m:d>
                    <m:r>
                      <a:rPr lang="en-US" sz="8000" b="1" i="1">
                        <a:latin typeface="Cambria Math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sz="8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8000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endParaRPr lang="en-US" sz="8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189" lvl="1" indent="-277806">
                  <a:spcAft>
                    <a:spcPts val="600"/>
                  </a:spcAft>
                  <a:buNone/>
                </a:pPr>
                <a:r>
                  <a:rPr lang="en-US" sz="80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12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Only 3 entries out of</a:t>
                </a:r>
                <a:r>
                  <a:rPr lang="ru-RU" sz="112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16</a:t>
                </a:r>
                <a:r>
                  <a:rPr lang="en-US" sz="112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   differ by more than 0.04 </a:t>
                </a:r>
                <a:r>
                  <a:rPr lang="en-US" sz="11200" b="1" dirty="0">
                    <a:cs typeface="Times New Roman" panose="02020603050405020304" pitchFamily="18" charset="0"/>
                  </a:rPr>
                  <a:t>(in bold)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/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/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/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>
                  <a:solidFill>
                    <a:srgbClr val="0070C0"/>
                  </a:solidFill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70340" y="1068160"/>
                <a:ext cx="5199765" cy="5171061"/>
              </a:xfrm>
              <a:blipFill>
                <a:blip r:embed="rId3"/>
                <a:stretch>
                  <a:fillRect r="-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37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627940" y="3224879"/>
          <a:ext cx="4642400" cy="179080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8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158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8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0.084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0.135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0.043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305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0.035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0.011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25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627940" y="1186575"/>
          <a:ext cx="4642400" cy="17908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8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94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7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26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26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26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843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697832"/>
            <a:ext cx="9829800" cy="678941"/>
          </a:xfrm>
        </p:spPr>
        <p:txBody>
          <a:bodyPr>
            <a:noAutofit/>
          </a:bodyPr>
          <a:lstStyle/>
          <a:p>
            <a:r>
              <a:rPr lang="en-US" sz="3600" b="1" dirty="0"/>
              <a:t>Testing independence with Pearson chi-squared</a:t>
            </a:r>
            <a:r>
              <a:rPr lang="ru-RU" sz="3600" b="1" dirty="0"/>
              <a:t>, 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03512" y="3807042"/>
                <a:ext cx="8891336" cy="2646294"/>
              </a:xfrm>
            </p:spPr>
            <p:txBody>
              <a:bodyPr>
                <a:normAutofit fontScale="77500" lnSpcReduction="20000"/>
              </a:bodyPr>
              <a:lstStyle/>
              <a:p>
                <a:pPr marL="457189" lvl="1" indent="-368291">
                  <a:spcAft>
                    <a:spcPts val="600"/>
                  </a:spcAft>
                  <a:buNone/>
                </a:pPr>
                <a:r>
                  <a:rPr 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Pearson chi-squared sums   quadratic differences between the observed bivariate distribution and that would be under the statistical independence:</a:t>
                </a:r>
              </a:p>
              <a:p>
                <a:pPr marL="457189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>
                          <a:latin typeface="Cambria Math"/>
                        </a:rPr>
                        <m:t>𝑿</m:t>
                      </m:r>
                      <m:r>
                        <a:rPr lang="en-US" sz="2600" b="1" i="1" baseline="30000">
                          <a:latin typeface="Cambria Math"/>
                        </a:rPr>
                        <m:t>𝟐</m:t>
                      </m:r>
                      <m:r>
                        <a:rPr lang="en-US" sz="26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1" i="1">
                              <a:latin typeface="Cambria Math"/>
                            </a:rPr>
                            <m:t>𝒌</m:t>
                          </m:r>
                          <m:r>
                            <a:rPr lang="en-US" sz="2600" b="1" i="1">
                              <a:latin typeface="Cambria Math"/>
                            </a:rPr>
                            <m:t>=</m:t>
                          </m:r>
                          <m:r>
                            <a:rPr lang="en-US" sz="2600" b="1" i="1"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600" b="1" i="1">
                              <a:latin typeface="Cambria Math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6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600" b="1" i="1">
                                  <a:latin typeface="Cambria Math"/>
                                </a:rPr>
                                <m:t>𝒍</m:t>
                              </m:r>
                              <m:r>
                                <a:rPr lang="en-US" sz="26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600" b="1" i="1"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600" b="1" i="1">
                                  <a:latin typeface="Cambria Math"/>
                                </a:rPr>
                                <m:t>𝑳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1" i="1">
                                          <a:latin typeface="Cambria Math"/>
                                        </a:rPr>
                                        <m:t>𝒑</m:t>
                                      </m:r>
                                      <m:d>
                                        <m:dPr>
                                          <m:ctrlPr>
                                            <a:rPr lang="en-US" sz="2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</a:rPr>
                                            <m:t>𝑯𝒌</m:t>
                                          </m:r>
                                          <m:r>
                                            <a:rPr lang="en-US" sz="2600" b="1" i="1">
                                              <a:latin typeface="Cambria Math"/>
                                              <a:ea typeface="Cambria Math"/>
                                            </a:rPr>
                                            <m:t>∩</m:t>
                                          </m:r>
                                          <m:r>
                                            <a:rPr lang="en-US" sz="26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𝑮𝒍</m:t>
                                          </m:r>
                                        </m:e>
                                      </m:d>
                                      <m:r>
                                        <a:rPr lang="en-US" sz="2600" b="1" i="1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600" b="1" i="1"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  <m:d>
                                        <m:dPr>
                                          <m:ctrlPr>
                                            <a:rPr lang="en-US" sz="2600" b="1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𝑯𝒌</m:t>
                                          </m:r>
                                        </m:e>
                                      </m:d>
                                      <m:r>
                                        <a:rPr lang="en-US" sz="2600" b="1" i="1">
                                          <a:latin typeface="Cambria Math"/>
                                          <a:ea typeface="Cambria Math"/>
                                        </a:rPr>
                                        <m:t>𝒑</m:t>
                                      </m:r>
                                      <m:d>
                                        <m:dPr>
                                          <m:ctrlPr>
                                            <a:rPr lang="en-US" sz="2600" b="1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600" b="1" i="1">
                                              <a:latin typeface="Cambria Math"/>
                                              <a:ea typeface="Cambria Math"/>
                                            </a:rPr>
                                            <m:t>𝑮𝒍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2600" b="1" i="1" baseline="30000">
                                      <a:latin typeface="Cambria Math"/>
                                      <a:ea typeface="Cambria Math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600" b="1" i="1">
                                      <a:latin typeface="Cambria Math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sz="2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1" i="1">
                                          <a:latin typeface="Cambria Math"/>
                                        </a:rPr>
                                        <m:t>𝑯𝒌</m:t>
                                      </m:r>
                                    </m:e>
                                  </m:d>
                                  <m:r>
                                    <a:rPr lang="en-US" sz="2600" b="1" i="1">
                                      <a:latin typeface="Cambria Math"/>
                                    </a:rPr>
                                    <m:t>𝒑</m:t>
                                  </m:r>
                                  <m:r>
                                    <a:rPr lang="en-US" sz="2600" b="1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600" b="1" i="1">
                                      <a:latin typeface="Cambria Math"/>
                                    </a:rPr>
                                    <m:t>𝑮𝒍</m:t>
                                  </m:r>
                                  <m:r>
                                    <a:rPr lang="en-US" sz="2600" b="1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sz="2600" b="1" baseline="30000" dirty="0"/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>
                  <a:solidFill>
                    <a:srgbClr val="C00000"/>
                  </a:solidFill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/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>
                  <a:solidFill>
                    <a:srgbClr val="0070C0"/>
                  </a:solidFill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03512" y="3807042"/>
                <a:ext cx="8891336" cy="2646294"/>
              </a:xfrm>
              <a:blipFill>
                <a:blip r:embed="rId3"/>
                <a:stretch>
                  <a:fillRect t="-13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38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162563" y="1962986"/>
          <a:ext cx="4354368" cy="15645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9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0.084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0.135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0.043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61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0.035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0.011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524000" y="1970838"/>
          <a:ext cx="4354368" cy="15747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9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95601" y="1646803"/>
                <a:ext cx="2232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cs typeface="Times New Roman" panose="02020603050405020304" pitchFamily="18" charset="0"/>
                            </a:rPr>
                            <m:t>𝑯𝒌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b="1" i="1">
                              <a:latin typeface="Cambria Math"/>
                              <a:cs typeface="Times New Roman" panose="02020603050405020304" pitchFamily="18" charset="0"/>
                            </a:rPr>
                            <m:t>𝑮𝒍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1646803"/>
                <a:ext cx="223224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60099" y="1656497"/>
                <a:ext cx="2759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cs typeface="Times New Roman" panose="02020603050405020304" pitchFamily="18" charset="0"/>
                            </a:rPr>
                            <m:t>𝑯𝒌</m:t>
                          </m:r>
                        </m:e>
                      </m:d>
                      <m:r>
                        <a:rPr lang="en-US" b="1" i="1">
                          <a:latin typeface="Cambria Math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cs typeface="Times New Roman" panose="02020603050405020304" pitchFamily="18" charset="0"/>
                            </a:rPr>
                            <m:t>𝑮𝒍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99" y="1656497"/>
                <a:ext cx="275930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381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680" y="165249"/>
            <a:ext cx="8933688" cy="432048"/>
          </a:xfrm>
        </p:spPr>
        <p:txBody>
          <a:bodyPr>
            <a:noAutofit/>
          </a:bodyPr>
          <a:lstStyle/>
          <a:p>
            <a:r>
              <a:rPr lang="en-US" sz="3600" b="1" dirty="0"/>
              <a:t>Pearson chi-squared</a:t>
            </a:r>
            <a:r>
              <a:rPr lang="ru-RU" sz="3600" b="1" dirty="0"/>
              <a:t>, 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19545" y="2577052"/>
                <a:ext cx="10952019" cy="4280949"/>
              </a:xfrm>
            </p:spPr>
            <p:txBody>
              <a:bodyPr>
                <a:normAutofit fontScale="62500" lnSpcReduction="20000"/>
              </a:bodyPr>
              <a:lstStyle/>
              <a:p>
                <a:pPr marL="609585" lvl="1" indent="-366175">
                  <a:spcAft>
                    <a:spcPts val="800"/>
                  </a:spcAft>
                  <a:buNone/>
                </a:pPr>
                <a:r>
                  <a:rPr lang="en-US" sz="3400" b="1" dirty="0">
                    <a:solidFill>
                      <a:srgbClr val="0070C0"/>
                    </a:solidFill>
                  </a:rPr>
                  <a:t>Pearson: </a:t>
                </a:r>
                <a:r>
                  <a:rPr lang="en-US" sz="3400" b="1" dirty="0"/>
                  <a:t>Under the hypothesis that the features are independent  in the population, and entity sampling has been done randomly and independently, the density function of random variable </a:t>
                </a:r>
                <a:r>
                  <a:rPr lang="en-US" sz="3400" b="1" i="1" dirty="0"/>
                  <a:t>NX</a:t>
                </a:r>
                <a:r>
                  <a:rPr lang="en-US" sz="3400" b="1" i="1" baseline="30000" dirty="0"/>
                  <a:t>2</a:t>
                </a:r>
                <a:r>
                  <a:rPr lang="en-US" sz="3400" b="1" dirty="0"/>
                  <a:t> tends to distribution </a:t>
                </a:r>
                <a:r>
                  <a:rPr lang="en-US" sz="3400" b="1" dirty="0">
                    <a:sym typeface="Symbol"/>
                  </a:rPr>
                  <a:t></a:t>
                </a:r>
                <a:r>
                  <a:rPr lang="en-US" sz="3400" b="1" baseline="30000" dirty="0">
                    <a:sym typeface="Symbol"/>
                  </a:rPr>
                  <a:t>2</a:t>
                </a:r>
                <a:r>
                  <a:rPr lang="en-US" sz="3400" b="1" dirty="0"/>
                  <a:t> with (K-1)(L-1) degrees of freedom. </a:t>
                </a:r>
              </a:p>
              <a:p>
                <a:pPr marL="609585" lvl="1" indent="-366175">
                  <a:spcAft>
                    <a:spcPts val="800"/>
                  </a:spcAft>
                  <a:buNone/>
                </a:pPr>
                <a:r>
                  <a:rPr lang="en-US" sz="33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Notes: </a:t>
                </a:r>
                <a:r>
                  <a:rPr lang="en-US" sz="33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In many textbooks, it is the value of </a:t>
                </a:r>
                <a:r>
                  <a:rPr lang="en-US" sz="33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NX</a:t>
                </a:r>
                <a:r>
                  <a:rPr lang="en-US" sz="3300" i="1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sz="33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denoted by </a:t>
                </a:r>
                <a:r>
                  <a:rPr lang="en-US" sz="33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300" i="1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3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while denoting our </a:t>
                </a:r>
                <a:r>
                  <a:rPr lang="en-US" sz="33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300" i="1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33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sz="33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</a:t>
                </a:r>
                <a:r>
                  <a:rPr lang="en-US" sz="3300" i="1" baseline="30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33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.</a:t>
                </a:r>
              </a:p>
              <a:p>
                <a:pPr marL="609585" lvl="1" indent="-366175">
                  <a:spcAft>
                    <a:spcPts val="800"/>
                  </a:spcAft>
                  <a:buNone/>
                </a:pPr>
                <a:r>
                  <a:rPr lang="en-US" sz="33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            2. This theorem allows for probabilistic testing of the hypothesis that the features are independent (see next slide).</a:t>
                </a:r>
                <a:endParaRPr lang="en-US" sz="33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09585" lvl="1" indent="-366175">
                  <a:spcAft>
                    <a:spcPts val="800"/>
                  </a:spcAft>
                  <a:buNone/>
                </a:pPr>
                <a:r>
                  <a:rPr lang="en-US" sz="33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3. Distribution</a:t>
                </a:r>
                <a:r>
                  <a:rPr lang="ru-RU" sz="33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300" b="1" dirty="0">
                    <a:sym typeface="Symbol"/>
                  </a:rPr>
                  <a:t></a:t>
                </a:r>
                <a:r>
                  <a:rPr lang="en-US" sz="3300" b="1" baseline="30000" dirty="0">
                    <a:sym typeface="Symbol"/>
                  </a:rPr>
                  <a:t>2</a:t>
                </a:r>
                <a:r>
                  <a:rPr lang="en-US" sz="3300" b="1" dirty="0"/>
                  <a:t> with n degrees of freedom is the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3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3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3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ru-RU" sz="33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3300" b="1" dirty="0"/>
                  <a:t>+</a:t>
                </a:r>
                <a:r>
                  <a:rPr lang="ru-RU" sz="33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3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3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3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ru-RU" sz="33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3300" b="1" dirty="0"/>
                  <a:t>+… +</a:t>
                </a:r>
                <a:r>
                  <a:rPr lang="ru-RU" sz="33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33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3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  <m:sup>
                        <m:r>
                          <a:rPr lang="ru-RU" sz="33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3300" b="1" dirty="0"/>
                  <a:t> </a:t>
                </a:r>
                <a:r>
                  <a:rPr lang="ru-RU" sz="3300" b="1" dirty="0"/>
                  <a:t>, </a:t>
                </a:r>
                <a:r>
                  <a:rPr lang="en-US" sz="3300" b="1" dirty="0"/>
                  <a:t>where every</a:t>
                </a:r>
                <a:r>
                  <a:rPr lang="ru-RU" sz="3300" b="1" dirty="0"/>
                  <a:t> </a:t>
                </a:r>
                <a:r>
                  <a:rPr lang="en-US" sz="3300" b="1" dirty="0"/>
                  <a:t>x</a:t>
                </a:r>
                <a:r>
                  <a:rPr lang="en-US" sz="3300" b="1" baseline="-25000" dirty="0"/>
                  <a:t>i</a:t>
                </a:r>
                <a:r>
                  <a:rPr lang="en-US" sz="3300" b="1" dirty="0"/>
                  <a:t> (</a:t>
                </a:r>
                <a:r>
                  <a:rPr lang="en-US" sz="3300" b="1" dirty="0" err="1"/>
                  <a:t>i</a:t>
                </a:r>
                <a:r>
                  <a:rPr lang="en-US" sz="3300" b="1" dirty="0"/>
                  <a:t>=1,2,…n)</a:t>
                </a:r>
                <a:r>
                  <a:rPr lang="ru-RU" sz="3300" b="1" dirty="0"/>
                  <a:t> </a:t>
                </a:r>
                <a:r>
                  <a:rPr lang="en-US" sz="3300" b="1" dirty="0"/>
                  <a:t>is a Gaussian</a:t>
                </a:r>
                <a:r>
                  <a:rPr lang="ru-RU" sz="3300" b="1" dirty="0"/>
                  <a:t> </a:t>
                </a:r>
                <a:r>
                  <a:rPr lang="en-US" sz="3300" b="1" dirty="0"/>
                  <a:t>N(0,1) random variable</a:t>
                </a:r>
                <a:endParaRPr lang="ru-RU" sz="3300" b="1" dirty="0"/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endParaRPr lang="en-US" sz="2800" b="1" dirty="0">
                  <a:solidFill>
                    <a:srgbClr val="0070C0"/>
                  </a:solidFill>
                </a:endParaRPr>
              </a:p>
              <a:p>
                <a:pPr marL="457189" lvl="1" indent="0">
                  <a:spcAft>
                    <a:spcPts val="600"/>
                  </a:spcAft>
                  <a:buNone/>
                </a:pP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9545" y="2577052"/>
                <a:ext cx="10952019" cy="4280949"/>
              </a:xfrm>
              <a:blipFill>
                <a:blip r:embed="rId3"/>
                <a:stretch>
                  <a:fillRect t="-1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39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132576" y="1012513"/>
          <a:ext cx="4354368" cy="15645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9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0.084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0.135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0.043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61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0.035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0.011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67429"/>
              </p:ext>
            </p:extLst>
          </p:nvPr>
        </p:nvGraphicFramePr>
        <p:xfrm>
          <a:off x="1599772" y="949109"/>
          <a:ext cx="4354368" cy="15747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9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07333" y="616196"/>
                <a:ext cx="2232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cs typeface="Times New Roman" panose="02020603050405020304" pitchFamily="18" charset="0"/>
                            </a:rPr>
                            <m:t>𝑯𝒌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b="1" i="1">
                              <a:latin typeface="Cambria Math"/>
                              <a:cs typeface="Times New Roman" panose="02020603050405020304" pitchFamily="18" charset="0"/>
                            </a:rPr>
                            <m:t>𝑮𝒍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333" y="616196"/>
                <a:ext cx="2232249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93533" y="643180"/>
                <a:ext cx="2759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cs typeface="Times New Roman" panose="02020603050405020304" pitchFamily="18" charset="0"/>
                            </a:rPr>
                            <m:t>𝑯𝒌</m:t>
                          </m:r>
                        </m:e>
                      </m:d>
                      <m:r>
                        <a:rPr lang="en-US" b="1" i="1">
                          <a:latin typeface="Cambria Math"/>
                          <a:cs typeface="Times New Roman" panose="020206030504050203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cs typeface="Times New Roman" panose="02020603050405020304" pitchFamily="18" charset="0"/>
                            </a:rPr>
                            <m:t>𝑮𝒍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533" y="643180"/>
                <a:ext cx="275930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0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C9DEE-1A01-4807-A201-3797EA29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2745"/>
          </a:xfrm>
        </p:spPr>
        <p:txBody>
          <a:bodyPr/>
          <a:lstStyle/>
          <a:p>
            <a:r>
              <a:rPr lang="ru-RU" dirty="0"/>
              <a:t>Пример однородной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819D2-106B-4361-A7C6-6BDCE305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454" y="1799492"/>
            <a:ext cx="7746064" cy="5221560"/>
          </a:xfrm>
        </p:spPr>
        <p:txBody>
          <a:bodyPr/>
          <a:lstStyle/>
          <a:p>
            <a:r>
              <a:rPr lang="en-US" dirty="0"/>
              <a:t>&gt;&gt; x=5*</a:t>
            </a:r>
            <a:r>
              <a:rPr lang="en-US" dirty="0" err="1"/>
              <a:t>randn</a:t>
            </a:r>
            <a:r>
              <a:rPr lang="en-US" dirty="0"/>
              <a:t>(500,1)+3;hist(x,20);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Как узнать? А вот как: Нет ярко выраженных минимумов!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EF7BB5-E3EC-4E09-82EF-2884BBC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C587B-19A8-41D9-B242-15389266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E81727-B995-4E25-AD02-34935A33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34" y="2243286"/>
            <a:ext cx="5333333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92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695" y="332656"/>
            <a:ext cx="8933688" cy="432048"/>
          </a:xfrm>
        </p:spPr>
        <p:txBody>
          <a:bodyPr>
            <a:noAutofit/>
          </a:bodyPr>
          <a:lstStyle/>
          <a:p>
            <a:r>
              <a:rPr lang="en-US" sz="3600" b="1" dirty="0"/>
              <a:t>Pearson chi-squared</a:t>
            </a:r>
            <a:r>
              <a:rPr lang="ru-RU" sz="3600" b="1" dirty="0"/>
              <a:t>, 3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0555" y="2910638"/>
            <a:ext cx="10279941" cy="3686714"/>
          </a:xfrm>
        </p:spPr>
        <p:txBody>
          <a:bodyPr>
            <a:normAutofit fontScale="92500" lnSpcReduction="20000"/>
          </a:bodyPr>
          <a:lstStyle/>
          <a:p>
            <a:pPr marL="457189" lvl="1" indent="-274631">
              <a:spcAft>
                <a:spcPts val="6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Pearson: </a:t>
            </a:r>
            <a:r>
              <a:rPr lang="en-US" b="1" dirty="0"/>
              <a:t>Under the hypothesis that the features are independent  in the population, and entity sampling has been done randomly and independently, the density function of random variable </a:t>
            </a:r>
            <a:r>
              <a:rPr lang="en-US" b="1" i="1" dirty="0"/>
              <a:t>NX</a:t>
            </a:r>
            <a:r>
              <a:rPr lang="en-US" b="1" i="1" baseline="30000" dirty="0"/>
              <a:t>2</a:t>
            </a:r>
            <a:r>
              <a:rPr lang="en-US" b="1" dirty="0"/>
              <a:t> tends to distribution </a:t>
            </a:r>
            <a:r>
              <a:rPr lang="en-US" b="1" dirty="0">
                <a:sym typeface="Symbol"/>
              </a:rPr>
              <a:t></a:t>
            </a:r>
            <a:r>
              <a:rPr lang="en-US" b="1" baseline="30000" dirty="0">
                <a:sym typeface="Symbol"/>
              </a:rPr>
              <a:t>2</a:t>
            </a:r>
            <a:r>
              <a:rPr lang="en-US" b="1" dirty="0"/>
              <a:t> with f=(K-1)(L-1) degrees of freedom.</a:t>
            </a:r>
            <a:r>
              <a:rPr lang="en-US" sz="2800" b="1" dirty="0"/>
              <a:t> </a:t>
            </a:r>
          </a:p>
          <a:p>
            <a:pPr marL="457189" lvl="1" indent="-274631">
              <a:spcBef>
                <a:spcPts val="0"/>
              </a:spcBef>
              <a:buNone/>
            </a:pPr>
            <a:r>
              <a:rPr lang="en-US" b="1" dirty="0">
                <a:solidFill>
                  <a:srgbClr val="0070C0"/>
                </a:solidFill>
              </a:rPr>
              <a:t>Apply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theorem to our case. </a:t>
            </a:r>
          </a:p>
          <a:p>
            <a:pPr marL="457189" lvl="1" indent="-274631"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-274631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K=4, L=4, therefore f=9. At f=9, there is a 5% chance that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will be greater than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16.92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hypothesis of independence is true. In our case </a:t>
            </a:r>
            <a:r>
              <a:rPr lang="en-US" i="1" dirty="0"/>
              <a:t>X</a:t>
            </a:r>
            <a:r>
              <a:rPr lang="en-US" i="1" baseline="30000" dirty="0"/>
              <a:t>2</a:t>
            </a:r>
            <a:r>
              <a:rPr lang="en-US" b="1" i="1" baseline="30000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=0.1929,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=150 so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28.93 &gt; 16.92. The hypothesis is to be rejected with 95% confidence (even with 99.9% confidence: the critical value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27.88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Amusingly, if there were only 50 specimen,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=9.64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independence could not be rejected. </a:t>
            </a:r>
          </a:p>
          <a:p>
            <a:pPr marL="457189" lvl="1" indent="-274631"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189" lvl="1" indent="-274631">
              <a:spcBef>
                <a:spcPts val="0"/>
              </a:spcBef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do not like that the judgement depends on the number of objects</a:t>
            </a:r>
          </a:p>
          <a:p>
            <a:pPr marL="457189" lvl="1" indent="0"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40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132004" y="1246166"/>
          <a:ext cx="4354368" cy="15645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9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0.084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0.135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0.043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61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0.035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0.011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524000" y="1246165"/>
          <a:ext cx="4354368" cy="15747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9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23592" y="787138"/>
                <a:ext cx="2736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1">
                          <a:latin typeface="Cambria Math"/>
                          <a:cs typeface="Times New Roman" panose="02020603050405020304" pitchFamily="18" charset="0"/>
                        </a:rPr>
                        <m:t>𝒑</m:t>
                      </m:r>
                      <m:r>
                        <a:rPr lang="en-US" b="1" i="1">
                          <a:latin typeface="Cambria Math"/>
                          <a:cs typeface="Times New Roman" panose="02020603050405020304" pitchFamily="18" charset="0"/>
                        </a:rPr>
                        <m:t>:    </m:t>
                      </m:r>
                      <m:r>
                        <a:rPr lang="en-US" b="1" i="1">
                          <a:latin typeface="Cambria Math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cs typeface="Times New Roman" panose="02020603050405020304" pitchFamily="18" charset="0"/>
                            </a:rPr>
                            <m:t>𝑯𝒌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∩</m:t>
                          </m:r>
                          <m:r>
                            <a:rPr lang="en-US" b="1" i="1">
                              <a:latin typeface="Cambria Math"/>
                              <a:cs typeface="Times New Roman" panose="02020603050405020304" pitchFamily="18" charset="0"/>
                            </a:rPr>
                            <m:t>𝑮𝒍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787138"/>
                <a:ext cx="273630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62562" y="813622"/>
                <a:ext cx="3479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Times New Roman" panose="02020603050405020304" pitchFamily="18" charset="0"/>
                  </a:rPr>
                  <a:t>         </a:t>
                </a:r>
                <a:r>
                  <a:rPr lang="en-US" b="1" i="1" dirty="0" err="1">
                    <a:cs typeface="Times New Roman" panose="02020603050405020304" pitchFamily="18" charset="0"/>
                  </a:rPr>
                  <a:t>pn</a:t>
                </a:r>
                <a:r>
                  <a:rPr lang="en-US" b="1" i="1" dirty="0">
                    <a:cs typeface="Times New Roman" panose="02020603050405020304" pitchFamily="18" charset="0"/>
                  </a:rPr>
                  <a:t>: </a:t>
                </a:r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</m:e>
                    </m:d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62" y="813622"/>
                <a:ext cx="347938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352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0648"/>
            <a:ext cx="8933688" cy="432048"/>
          </a:xfrm>
        </p:spPr>
        <p:txBody>
          <a:bodyPr>
            <a:noAutofit/>
          </a:bodyPr>
          <a:lstStyle/>
          <a:p>
            <a:r>
              <a:rPr lang="en-US" sz="3600" b="1" dirty="0"/>
              <a:t>Pearson chi-squared</a:t>
            </a:r>
            <a:r>
              <a:rPr lang="ru-RU" sz="3600" b="1" dirty="0"/>
              <a:t>, 4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473" y="2795060"/>
            <a:ext cx="11489063" cy="3802292"/>
          </a:xfrm>
        </p:spPr>
        <p:txBody>
          <a:bodyPr>
            <a:normAutofit/>
          </a:bodyPr>
          <a:lstStyle/>
          <a:p>
            <a:pPr marL="457189" lvl="1" indent="-274631">
              <a:spcAft>
                <a:spcPts val="6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Pearson: </a:t>
            </a:r>
            <a:r>
              <a:rPr lang="en-US" b="1" dirty="0"/>
              <a:t>Under the hypothesis that the features are independent  in the population, and entity sampling has been done randomly and independently, the density function of random variable </a:t>
            </a:r>
            <a:r>
              <a:rPr lang="en-US" b="1" i="1" dirty="0"/>
              <a:t>NX</a:t>
            </a:r>
            <a:r>
              <a:rPr lang="en-US" b="1" i="1" baseline="30000" dirty="0"/>
              <a:t>2</a:t>
            </a:r>
            <a:r>
              <a:rPr lang="en-US" b="1" dirty="0"/>
              <a:t> tends to distribution </a:t>
            </a:r>
            <a:r>
              <a:rPr lang="en-US" b="1" dirty="0">
                <a:sym typeface="Symbol"/>
              </a:rPr>
              <a:t></a:t>
            </a:r>
            <a:r>
              <a:rPr lang="en-US" b="1" baseline="30000" dirty="0">
                <a:sym typeface="Symbol"/>
              </a:rPr>
              <a:t>2</a:t>
            </a:r>
            <a:r>
              <a:rPr lang="en-US" b="1" dirty="0"/>
              <a:t> with f=(K-1)(L-1) degrees of freedom.</a:t>
            </a:r>
            <a:r>
              <a:rPr lang="en-US" sz="2800" b="1" dirty="0"/>
              <a:t> 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dirty="0"/>
              <a:t>In statistics texts, </a:t>
            </a:r>
            <a:r>
              <a:rPr lang="en-US" sz="2800" dirty="0">
                <a:solidFill>
                  <a:srgbClr val="C00000"/>
                </a:solidFill>
              </a:rPr>
              <a:t>Pearson chi-squared </a:t>
            </a:r>
            <a:r>
              <a:rPr lang="en-US" sz="2800" dirty="0"/>
              <a:t>is not recommended as a correlation measure</a:t>
            </a:r>
            <a:r>
              <a:rPr lang="ru-RU" sz="2800" dirty="0"/>
              <a:t> - </a:t>
            </a:r>
            <a:r>
              <a:rPr lang="en-US" sz="2800" dirty="0"/>
              <a:t> to be used for </a:t>
            </a:r>
            <a:r>
              <a:rPr lang="en-US" sz="2800" dirty="0">
                <a:solidFill>
                  <a:srgbClr val="C00000"/>
                </a:solidFill>
              </a:rPr>
              <a:t>testing the independence </a:t>
            </a:r>
            <a:r>
              <a:rPr lang="en-US" sz="2800" dirty="0"/>
              <a:t>only.                                                                               </a:t>
            </a:r>
          </a:p>
          <a:p>
            <a:pPr marL="457189" lvl="1" indent="0">
              <a:spcAft>
                <a:spcPts val="600"/>
              </a:spcAft>
              <a:buNone/>
            </a:pPr>
            <a:r>
              <a:rPr lang="en-US" sz="2800" dirty="0">
                <a:solidFill>
                  <a:srgbClr val="FF0000"/>
                </a:solidFill>
              </a:rPr>
              <a:t>                                           </a:t>
            </a:r>
            <a:r>
              <a:rPr lang="en-US" sz="3600" dirty="0">
                <a:solidFill>
                  <a:srgbClr val="FF0000"/>
                </a:solidFill>
              </a:rPr>
              <a:t>I disagree.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46755" y="6248400"/>
            <a:ext cx="6672887" cy="365125"/>
          </a:xfrm>
        </p:spPr>
        <p:txBody>
          <a:bodyPr/>
          <a:lstStyle/>
          <a:p>
            <a:r>
              <a:rPr lang="en-US" dirty="0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41</a:t>
            </a:fld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6206128" y="1124745"/>
          <a:ext cx="4354368" cy="156453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0.024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0.006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9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0.084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0.098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0.135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0.158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0.043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61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0.035</a:t>
                      </a: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0.011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1606015" y="1124744"/>
          <a:ext cx="4354368" cy="157477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0.033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0.013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0.073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98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0.020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0.133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0.307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0.093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0.180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0.493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0.047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0.060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 0.020</a:t>
                      </a:r>
                      <a:endParaRPr lang="ru-RU" sz="15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C00000"/>
                          </a:solidFill>
                        </a:rPr>
                        <a:t>0.127</a:t>
                      </a:r>
                      <a:endParaRPr lang="ru-RU" sz="1500" b="1" dirty="0">
                        <a:solidFill>
                          <a:srgbClr val="C0000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40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0.273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0.320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rgbClr val="7030A0"/>
                          </a:solidFill>
                        </a:rPr>
                        <a:t>0.087</a:t>
                      </a:r>
                      <a:endParaRPr lang="ru-RU" sz="1500" b="1" dirty="0">
                        <a:solidFill>
                          <a:srgbClr val="7030A0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95600" y="692696"/>
                <a:ext cx="2736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:    </m:t>
                    </m:r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  <m:r>
                          <a:rPr lang="en-US" b="1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r>
                  <a:rPr lang="en-US" dirty="0"/>
                  <a:t> are here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692696"/>
                <a:ext cx="2736306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62562" y="760058"/>
                <a:ext cx="3479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Times New Roman" panose="02020603050405020304" pitchFamily="18" charset="0"/>
                  </a:rPr>
                  <a:t>         </a:t>
                </a:r>
                <a:r>
                  <a:rPr lang="en-US" b="1" i="1" dirty="0" err="1">
                    <a:cs typeface="Times New Roman" panose="02020603050405020304" pitchFamily="18" charset="0"/>
                  </a:rPr>
                  <a:t>pn</a:t>
                </a:r>
                <a:r>
                  <a:rPr lang="en-US" b="1" i="1" dirty="0">
                    <a:cs typeface="Times New Roman" panose="02020603050405020304" pitchFamily="18" charset="0"/>
                  </a:rPr>
                  <a:t>: </a:t>
                </a:r>
                <a:r>
                  <a:rPr lang="en-US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𝑯𝒌</m:t>
                        </m:r>
                      </m:e>
                    </m:d>
                    <m:r>
                      <a:rPr lang="en-US" b="1" i="1">
                        <a:latin typeface="Cambria Math"/>
                        <a:cs typeface="Times New Roman" panose="02020603050405020304" pitchFamily="18" charset="0"/>
                      </a:rPr>
                      <m:t>𝑷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  <a:cs typeface="Times New Roman" panose="02020603050405020304" pitchFamily="18" charset="0"/>
                          </a:rPr>
                          <m:t>𝑮𝒍</m:t>
                        </m:r>
                      </m:e>
                    </m:d>
                  </m:oMath>
                </a14:m>
                <a:r>
                  <a:rPr lang="en-US" dirty="0"/>
                  <a:t> are here</a:t>
                </a:r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562" y="760058"/>
                <a:ext cx="3479382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3988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CE267-7132-573E-5E73-238B4C51F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8F5A2-BC84-1D28-B5F3-99D5B554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418" y="249560"/>
            <a:ext cx="9278593" cy="720080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Интерпретация </a:t>
            </a:r>
            <a:r>
              <a:rPr lang="en-US" sz="3200" dirty="0"/>
              <a:t>chi-squared</a:t>
            </a:r>
            <a:r>
              <a:rPr lang="ru-RU" sz="3200" dirty="0"/>
              <a:t> индексами Кетле</a:t>
            </a:r>
            <a:r>
              <a:rPr lang="en-US" sz="3200" dirty="0"/>
              <a:t>,</a:t>
            </a:r>
            <a:r>
              <a:rPr lang="ru-RU" sz="3200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E089F5-28C4-ACC1-867C-26B48C21C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3999" y="969640"/>
                <a:ext cx="10394373" cy="569972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ru-RU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Категории</a:t>
                </a:r>
                <a:r>
                  <a:rPr lang="en-US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cap="none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𝒌</m:t>
                    </m:r>
                    <m:r>
                      <a:rPr lang="en-US" b="1" i="1" cap="none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 </m:t>
                    </m:r>
                    <m:r>
                      <a:rPr lang="en-US" b="1" i="1" cap="none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𝒍</m:t>
                    </m:r>
                  </m:oMath>
                </a14:m>
                <a:r>
                  <a:rPr lang="ru-RU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двух номинальных признаков </a:t>
                </a:r>
                <a:endParaRPr lang="en-US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ru-RU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(Было: категория </a:t>
                </a:r>
                <a:r>
                  <a:rPr lang="en-US" b="1" i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кластер </a:t>
                </a: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b="1" cap="none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ru-RU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endParaRPr lang="en-US" b="1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Adolphe </a:t>
                </a:r>
                <a:r>
                  <a:rPr lang="en-US" b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Quételet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(1796</a:t>
                </a:r>
                <a:r>
                  <a:rPr lang="en-US" b="1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1874) index (1832)</a:t>
                </a:r>
                <a:r>
                  <a:rPr lang="en-US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r>
                  <a:rPr lang="en-US" b="1" i="1" cap="none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b="1" i="1" cap="none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ru-RU" b="1" i="1" cap="non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ru-RU" b="1" i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p(l/k)/p</a:t>
                </a:r>
                <a:r>
                  <a:rPr lang="en-US" b="1" i="1" cap="non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="1" i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- 1</a:t>
                </a:r>
                <a:r>
                  <a:rPr lang="en-US" b="1" i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1" i="1" cap="none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b="1" i="1" cap="none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cap="none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cap="none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cap="none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𝒌𝒍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1" i="1" cap="none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cap="none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cap="none" smtClean="0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𝒌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 cap="none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cap="none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cap="none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𝒍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r>
                  <a:rPr lang="en-US" b="1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- 1</a:t>
                </a:r>
                <a:r>
                  <a:rPr lang="en-US" cap="non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endParaRPr lang="en-US" b="1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ru-RU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Относительное изменение вероятности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i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условии</a:t>
                </a:r>
                <a:r>
                  <a:rPr lang="en-US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>
                  <a:spcBef>
                    <a:spcPts val="0"/>
                  </a:spcBef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</a:t>
                </a:r>
              </a:p>
              <a:p>
                <a:pPr>
                  <a:spcBef>
                    <a:spcPts val="0"/>
                  </a:spcBef>
                </a:pP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endParaRPr lang="ru-RU" b="1" i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E089F5-28C4-ACC1-867C-26B48C21C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3999" y="969640"/>
                <a:ext cx="10394373" cy="5699720"/>
              </a:xfrm>
              <a:blipFill>
                <a:blip r:embed="rId2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7D3B3F-53BA-FD32-61A1-A901EC50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D22432-D1D0-91A9-DC85-FBE99C67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4874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48B5B-4738-69E0-8A5E-6C3790B9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24498"/>
            <a:ext cx="10364451" cy="570203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Quetelet index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D54C14F-778A-F277-D1C3-1413A183526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71791757"/>
              </p:ext>
            </p:extLst>
          </p:nvPr>
        </p:nvGraphicFramePr>
        <p:xfrm>
          <a:off x="2649682" y="1188720"/>
          <a:ext cx="5985164" cy="2698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4574">
                  <a:extLst>
                    <a:ext uri="{9D8B030D-6E8A-4147-A177-3AD203B41FA5}">
                      <a16:colId xmlns:a16="http://schemas.microsoft.com/office/drawing/2014/main" val="1173277112"/>
                    </a:ext>
                  </a:extLst>
                </a:gridCol>
                <a:gridCol w="891821">
                  <a:extLst>
                    <a:ext uri="{9D8B030D-6E8A-4147-A177-3AD203B41FA5}">
                      <a16:colId xmlns:a16="http://schemas.microsoft.com/office/drawing/2014/main" val="1957763545"/>
                    </a:ext>
                  </a:extLst>
                </a:gridCol>
                <a:gridCol w="1094280">
                  <a:extLst>
                    <a:ext uri="{9D8B030D-6E8A-4147-A177-3AD203B41FA5}">
                      <a16:colId xmlns:a16="http://schemas.microsoft.com/office/drawing/2014/main" val="3006661260"/>
                    </a:ext>
                  </a:extLst>
                </a:gridCol>
                <a:gridCol w="1038163">
                  <a:extLst>
                    <a:ext uri="{9D8B030D-6E8A-4147-A177-3AD203B41FA5}">
                      <a16:colId xmlns:a16="http://schemas.microsoft.com/office/drawing/2014/main" val="1584891482"/>
                    </a:ext>
                  </a:extLst>
                </a:gridCol>
                <a:gridCol w="1038163">
                  <a:extLst>
                    <a:ext uri="{9D8B030D-6E8A-4147-A177-3AD203B41FA5}">
                      <a16:colId xmlns:a16="http://schemas.microsoft.com/office/drawing/2014/main" val="417141942"/>
                    </a:ext>
                  </a:extLst>
                </a:gridCol>
                <a:gridCol w="1038163">
                  <a:extLst>
                    <a:ext uri="{9D8B030D-6E8A-4147-A177-3AD203B41FA5}">
                      <a16:colId xmlns:a16="http://schemas.microsoft.com/office/drawing/2014/main" val="1450927187"/>
                    </a:ext>
                  </a:extLst>
                </a:gridCol>
              </a:tblGrid>
              <a:tr h="53900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F1_Cat              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 grid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                    F2_Categories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3232188637"/>
                  </a:ext>
                </a:extLst>
              </a:tr>
              <a:tr h="43305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G1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G2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G3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G4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168050"/>
                  </a:ext>
                </a:extLst>
              </a:tr>
              <a:tr h="4425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 p</a:t>
                      </a:r>
                      <a:r>
                        <a:rPr lang="en-US" sz="1800" baseline="-25000" dirty="0">
                          <a:effectLst/>
                        </a:rPr>
                        <a:t>11</a:t>
                      </a:r>
                      <a:endParaRPr lang="ru-RU" sz="1800" baseline="-25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p</a:t>
                      </a:r>
                      <a:r>
                        <a:rPr lang="en-US" sz="1800" baseline="-25000" dirty="0">
                          <a:effectLst/>
                        </a:rPr>
                        <a:t>12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r>
                        <a:rPr lang="en-US" sz="1800" baseline="-25000" dirty="0">
                          <a:effectLst/>
                        </a:rPr>
                        <a:t>13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 p</a:t>
                      </a:r>
                      <a:r>
                        <a:rPr lang="en-US" sz="1800" baseline="-25000" dirty="0">
                          <a:effectLst/>
                        </a:rPr>
                        <a:t>14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r>
                        <a:rPr lang="en-US" sz="1800" baseline="-25000" dirty="0">
                          <a:effectLst/>
                        </a:rPr>
                        <a:t>1+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3508274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p</a:t>
                      </a:r>
                      <a:r>
                        <a:rPr lang="en-US" sz="1800" baseline="-25000" dirty="0">
                          <a:effectLst/>
                        </a:rPr>
                        <a:t>21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p</a:t>
                      </a:r>
                      <a:r>
                        <a:rPr lang="en-US" sz="1800" baseline="-25000" dirty="0">
                          <a:effectLst/>
                        </a:rPr>
                        <a:t>22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r>
                        <a:rPr lang="en-US" sz="1800" baseline="-25000" dirty="0">
                          <a:effectLst/>
                        </a:rPr>
                        <a:t>23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p</a:t>
                      </a:r>
                      <a:r>
                        <a:rPr lang="en-US" sz="1800" baseline="-25000" dirty="0">
                          <a:effectLst/>
                        </a:rPr>
                        <a:t>24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r>
                        <a:rPr lang="en-US" sz="1800" baseline="-25000" dirty="0">
                          <a:effectLst/>
                        </a:rPr>
                        <a:t>2+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567076104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H3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p</a:t>
                      </a:r>
                      <a:r>
                        <a:rPr lang="en-US" sz="1800" baseline="-25000" dirty="0">
                          <a:effectLst/>
                        </a:rPr>
                        <a:t>31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p</a:t>
                      </a:r>
                      <a:r>
                        <a:rPr lang="en-US" sz="1800" baseline="-25000" dirty="0">
                          <a:effectLst/>
                        </a:rPr>
                        <a:t>32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r>
                        <a:rPr lang="en-US" sz="1800" baseline="-25000" dirty="0">
                          <a:effectLst/>
                        </a:rPr>
                        <a:t>33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p</a:t>
                      </a:r>
                      <a:r>
                        <a:rPr lang="en-US" sz="1800" baseline="-25000" dirty="0">
                          <a:effectLst/>
                        </a:rPr>
                        <a:t>34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r>
                        <a:rPr lang="en-US" sz="1800" baseline="-25000" dirty="0">
                          <a:effectLst/>
                        </a:rPr>
                        <a:t>3+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68741973"/>
                  </a:ext>
                </a:extLst>
              </a:tr>
              <a:tr h="4061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Total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P</a:t>
                      </a:r>
                      <a:r>
                        <a:rPr lang="en-US" sz="1800" baseline="-25000" dirty="0">
                          <a:effectLst/>
                        </a:rPr>
                        <a:t>+1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P</a:t>
                      </a:r>
                      <a:r>
                        <a:rPr lang="en-US" sz="1800" baseline="-25000" dirty="0">
                          <a:effectLst/>
                        </a:rPr>
                        <a:t>+2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r>
                        <a:rPr lang="en-US" sz="1800" baseline="-25000" dirty="0">
                          <a:effectLst/>
                        </a:rPr>
                        <a:t>+3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P</a:t>
                      </a:r>
                      <a:r>
                        <a:rPr lang="en-US" sz="1800" baseline="-25000" dirty="0">
                          <a:effectLst/>
                        </a:rPr>
                        <a:t>+4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1.00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3436884987"/>
                  </a:ext>
                </a:extLst>
              </a:tr>
            </a:tbl>
          </a:graphicData>
        </a:graphic>
      </p:graphicFrame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640E326-2FFA-0503-A726-7BA13385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BacDataAnalysis_2024_8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F023EF-9440-ABB7-7CE0-2217EBE6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43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6F58D-E0C7-5263-3EA6-2223AD52D085}"/>
                  </a:ext>
                </a:extLst>
              </p:cNvPr>
              <p:cNvSpPr txBox="1"/>
              <p:nvPr/>
            </p:nvSpPr>
            <p:spPr>
              <a:xfrm>
                <a:off x="1267691" y="4031673"/>
                <a:ext cx="8894617" cy="1955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cs typeface="Courier New" panose="02070309020205020404" pitchFamily="49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𝒌𝒍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2400" b="1" dirty="0"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  <a:cs typeface="Courier New" panose="02070309020205020404" pitchFamily="49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𝒌𝒍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𝒍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m:rPr>
                        <m:nor/>
                      </m:rPr>
                      <a:rPr lang="en-US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− 1</m:t>
                    </m:r>
                  </m:oMath>
                </a14:m>
                <a:endPara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>
                              <a:latin typeface="Cambria Math"/>
                              <a:cs typeface="Times New Roman" panose="02020603050405020304" pitchFamily="18" charset="0"/>
                            </a:rPr>
                            <m:t>𝒌</m:t>
                          </m:r>
                          <m:r>
                            <a:rPr lang="en-US" sz="2400" b="1" i="1">
                              <a:latin typeface="Cambria Math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/>
                              <a:cs typeface="Times New Roman" panose="02020603050405020304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𝒍</m:t>
                              </m:r>
                              <m:r>
                                <a:rPr lang="en-US" sz="2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sup>
                            <m:e>
                              <m:r>
                                <a:rPr lang="en-US" sz="2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𝒑</m:t>
                              </m:r>
                              <m:r>
                                <a:rPr lang="en-US" sz="2400" b="1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𝒌𝒍</m:t>
                              </m:r>
                              <m:r>
                                <m:rPr>
                                  <m:nor/>
                                </m:rPr>
                                <a:rPr lang="en-US" sz="2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q</m:t>
                              </m:r>
                              <m:r>
                                <a:rPr lang="en-US" sz="2400" b="1" i="1" baseline="-25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𝒌𝒍</m:t>
                              </m:r>
                              <m:r>
                                <m:rPr>
                                  <m:nor/>
                                </m:rPr>
                                <a:rPr lang="en-US" sz="2400" b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400" b="1" dirty="0"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𝒌</m:t>
                              </m:r>
                              <m:r>
                                <a:rPr lang="en-US" sz="2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2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𝑲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𝑳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US" sz="2400" b="1" i="1" baseline="3000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1" i="1" baseline="-250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𝒌𝒍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𝒌</m:t>
                                          </m:r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𝒍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24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dirty="0"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96F58D-E0C7-5263-3EA6-2223AD52D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691" y="4031673"/>
                <a:ext cx="8894617" cy="1955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410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419" y="288454"/>
            <a:ext cx="11388436" cy="559346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Quetelet index Q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chi-squared, 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36419" y="847800"/>
                <a:ext cx="11003972" cy="5749552"/>
              </a:xfrm>
            </p:spPr>
            <p:txBody>
              <a:bodyPr>
                <a:normAutofit/>
              </a:bodyPr>
              <a:lstStyle/>
              <a:p>
                <a:pPr marL="457189" lvl="1" indent="-274631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𝑿</m:t>
                    </m:r>
                    <m:r>
                      <a:rPr lang="en-US" sz="2800" b="1" i="1" baseline="30000">
                        <a:latin typeface="Cambria Math"/>
                      </a:rPr>
                      <m:t>𝟐</m:t>
                    </m:r>
                    <m:r>
                      <a:rPr lang="en-US" sz="28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latin typeface="Cambria Math"/>
                          </a:rPr>
                          <m:t>𝒌</m:t>
                        </m:r>
                        <m:r>
                          <a:rPr lang="en-US" sz="2800" b="1" i="1">
                            <a:latin typeface="Cambria Math"/>
                          </a:rPr>
                          <m:t>=</m:t>
                        </m:r>
                        <m:r>
                          <a:rPr lang="en-US" sz="28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</a:rPr>
                          <m:t>𝑲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1" i="1">
                                <a:latin typeface="Cambria Math"/>
                              </a:rPr>
                              <m:t>𝒍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/>
                              </a:rPr>
                              <m:t>𝑳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</a:rPr>
                                          <m:t>𝑯𝒌</m:t>
                                        </m:r>
                                        <m:r>
                                          <a:rPr lang="en-US" sz="2800" b="1" i="1">
                                            <a:latin typeface="Cambria Math"/>
                                            <a:ea typeface="Cambria Math"/>
                                          </a:rPr>
                                          <m:t>∩</m:t>
                                        </m:r>
                                        <m:r>
                                          <a:rPr lang="en-US" sz="2800" b="1" i="1">
                                            <a:latin typeface="Cambria Math"/>
                                            <a:ea typeface="Cambria Math"/>
                                          </a:rPr>
                                          <m:t>𝑮𝒍</m:t>
                                        </m:r>
                                      </m:e>
                                    </m:d>
                                    <m:r>
                                      <a:rPr lang="en-US" sz="2800" b="1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  <a:ea typeface="Cambria Math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  <a:ea typeface="Cambria Math"/>
                                          </a:rPr>
                                          <m:t>𝑯𝒌</m:t>
                                        </m:r>
                                      </m:e>
                                    </m:d>
                                    <m:r>
                                      <a:rPr lang="en-US" sz="2800" b="1" i="1">
                                        <a:latin typeface="Cambria Math"/>
                                        <a:ea typeface="Cambria Math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>
                                            <a:latin typeface="Cambria Math"/>
                                            <a:ea typeface="Cambria Math"/>
                                          </a:rPr>
                                          <m:t>𝑮𝒍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800" b="1" i="1" baseline="3000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2800" b="1" i="1">
                                    <a:latin typeface="Cambria Math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</a:rPr>
                                      <m:t>𝑯𝒌</m:t>
                                    </m:r>
                                  </m:e>
                                </m:d>
                                <m:r>
                                  <a:rPr lang="en-US" sz="2800" b="1" i="1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𝑮𝒍</m:t>
                                </m:r>
                                <m:r>
                                  <a:rPr lang="en-US" sz="2800" b="1" i="1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800" b="1" baseline="30000" dirty="0"/>
                  <a:t>                                          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(I)</a:t>
                </a:r>
                <a:r>
                  <a:rPr lang="en-US" sz="2800" b="1" baseline="30000" dirty="0"/>
                  <a:t>    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400" b="1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  <a:cs typeface="Times New Roman" panose="02020603050405020304" pitchFamily="18" charset="0"/>
                          </a:rPr>
                          <m:t>𝑲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𝒍</m:t>
                            </m:r>
                            <m: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sup>
                          <m:e>
                            <m: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𝒑</m:t>
                            </m:r>
                            <m: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𝑯𝒌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∩</m:t>
                            </m:r>
                            <m: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𝑮𝒍</m:t>
                            </m:r>
                            <m:r>
                              <m:rPr>
                                <m:nor/>
                              </m:rPr>
                              <a:rPr lang="en-US" sz="2400" b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𝑯𝒌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𝑮𝒍</m:t>
                            </m:r>
                            <m:r>
                              <m:rPr>
                                <m:nor/>
                              </m:rPr>
                              <a:rPr lang="en-US" sz="2400" b="1">
                                <a:latin typeface="Cambria Math"/>
                                <a:cs typeface="Times New Roman" panose="02020603050405020304" pitchFamily="18" charset="0"/>
                              </a:rPr>
                              <m:t>)=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sz="2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𝒍</m:t>
                                </m:r>
                                <m:r>
                                  <a:rPr lang="en-US" sz="2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𝑳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2400" b="1" i="1" baseline="3000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4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𝑯𝒌</m:t>
                                    </m:r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∩</m:t>
                                    </m:r>
                                    <m:r>
                                      <a:rPr lang="en-US" sz="24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𝑮𝒍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𝑯𝒌</m:t>
                                        </m:r>
                                      </m:e>
                                    </m:d>
                                    <m:r>
                                      <a:rPr lang="en-US" sz="24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24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𝑮𝒍</m:t>
                                    </m:r>
                                    <m:r>
                                      <a:rPr lang="en-US" sz="24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2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dirty="0"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b="1" baseline="30000" dirty="0"/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sz="2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)=(ii).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 proof see next slide:  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sz="2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en-US" sz="2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2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transformed to the right-hand expression in </a:t>
                </a:r>
                <a:r>
                  <a:rPr lang="en-US" sz="2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sz="28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Pearson’s X</a:t>
                </a:r>
                <a:r>
                  <a:rPr lang="en-US" sz="2800" b="1" baseline="30000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2</a:t>
                </a:r>
                <a:r>
                  <a:rPr lang="en-US" sz="2800" b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 is as a measure of correlation as Q is.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sz="2800" b="1" cap="none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Meaning: This is the average relative increase in the occurrence of </a:t>
                </a:r>
                <a:r>
                  <a:rPr lang="en-US" sz="2800" b="1" i="1" cap="none" dirty="0" err="1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Hk</a:t>
                </a:r>
                <a:r>
                  <a:rPr lang="en-US" sz="2800" b="1" cap="none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values when </a:t>
                </a:r>
                <a:r>
                  <a:rPr lang="en-US" sz="2800" b="1" i="1" cap="none" dirty="0" err="1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Gl</a:t>
                </a:r>
                <a:r>
                  <a:rPr lang="en-US" sz="2800" b="1" cap="none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become known.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36419" y="847800"/>
                <a:ext cx="11003972" cy="574955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968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64" y="332656"/>
            <a:ext cx="10182453" cy="79208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Q=Pearson chi-squared, 2: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(</a:t>
            </a:r>
            <a:r>
              <a:rPr lang="en-US" sz="3200" b="1" dirty="0" err="1">
                <a:solidFill>
                  <a:srgbClr val="C00000"/>
                </a:solidFill>
              </a:rPr>
              <a:t>i</a:t>
            </a:r>
            <a:r>
              <a:rPr lang="en-US" sz="3200" b="1" dirty="0">
                <a:solidFill>
                  <a:srgbClr val="C00000"/>
                </a:solidFill>
              </a:rPr>
              <a:t>) = (ii)</a:t>
            </a: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626808" y="1196752"/>
                <a:ext cx="8933688" cy="5585048"/>
              </a:xfrm>
            </p:spPr>
            <p:txBody>
              <a:bodyPr>
                <a:normAutofit/>
              </a:bodyPr>
              <a:lstStyle/>
              <a:p>
                <a:pPr marL="457189" lvl="1" indent="-274631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1" i="1" baseline="30000">
                        <a:latin typeface="Cambria Math"/>
                      </a:rPr>
                      <m:t>𝟐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/>
                          </a:rPr>
                          <m:t>𝒌</m:t>
                        </m:r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/>
                          </a:rPr>
                          <m:t>𝑲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1" i="1">
                                <a:latin typeface="Cambria Math"/>
                              </a:rPr>
                              <m:t>𝒍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/>
                              </a:rPr>
                              <m:t>𝑳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</a:rPr>
                                          <m:t>𝑯𝒌</m:t>
                                        </m:r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∩</m:t>
                                        </m:r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𝑮𝒍</m:t>
                                        </m:r>
                                      </m:e>
                                    </m:d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  <m:t>−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𝑯𝒌</m:t>
                                        </m:r>
                                      </m:e>
                                    </m:d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  <a:ea typeface="Cambria Math"/>
                                          </a:rPr>
                                          <m:t>𝑮𝒍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1" i="1" baseline="3000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US" sz="2000" b="1" i="1">
                                    <a:latin typeface="Cambria Math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/>
                                      </a:rPr>
                                      <m:t>𝑯𝒌</m:t>
                                    </m:r>
                                  </m:e>
                                </m:d>
                                <m:r>
                                  <a:rPr lang="en-US" sz="2000" b="1" i="1">
                                    <a:latin typeface="Cambria Math"/>
                                  </a:rPr>
                                  <m:t>𝒑</m:t>
                                </m:r>
                                <m:r>
                                  <a:rPr lang="en-US" sz="2000" b="1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/>
                                  </a:rPr>
                                  <m:t>𝑮𝒍</m:t>
                                </m:r>
                                <m:r>
                                  <a:rPr lang="en-US" sz="2000" b="1" i="1">
                                    <a:latin typeface="Cambria Math"/>
                                  </a:rPr>
                                  <m:t>)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en-US" sz="2000" b="1" baseline="30000" dirty="0"/>
                  <a:t>                                                                          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(i)</a:t>
                </a:r>
                <a:r>
                  <a:rPr lang="en-US" sz="2800" b="1" baseline="30000" dirty="0"/>
                  <a:t>    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1" i="1" baseline="30000">
                        <a:latin typeface="Cambria Math"/>
                      </a:rPr>
                      <m:t>𝟐</m:t>
                    </m:r>
                    <m:r>
                      <a:rPr lang="en-US" sz="2000" b="1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>
                            <a:latin typeface="Cambria Math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sz="2000" b="1" i="1"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/>
                            <a:cs typeface="Times New Roman" panose="02020603050405020304" pitchFamily="18" charset="0"/>
                          </a:rPr>
                          <m:t>𝑲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𝒍</m:t>
                            </m:r>
                            <m: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sup>
                          <m:e>
                            <m: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𝒑</m:t>
                            </m:r>
                            <m: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𝑯𝒌</m:t>
                            </m:r>
                            <m:r>
                              <a:rPr lang="en-US" sz="2000" b="1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∩</m:t>
                            </m:r>
                            <m: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𝑮𝒍</m:t>
                            </m:r>
                            <m:r>
                              <m:rPr>
                                <m:nor/>
                              </m:rPr>
                              <a:rPr lang="en-US" sz="2000" b="1">
                                <a:latin typeface="Cambria Math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𝑯𝒌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𝑮𝒍</m:t>
                            </m:r>
                            <m:r>
                              <m:rPr>
                                <m:nor/>
                              </m:rPr>
                              <a:rPr lang="en-US" sz="2000" b="1">
                                <a:latin typeface="Cambria Math"/>
                                <a:cs typeface="Times New Roman" panose="02020603050405020304" pitchFamily="18" charset="0"/>
                              </a:rPr>
                              <m:t>)=</m:t>
                            </m:r>
                            <m:r>
                              <m:rPr>
                                <m:nor/>
                              </m:rPr>
                              <a:rPr lang="en-US" sz="2000" b="1" dirty="0"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nary>
                          <m:naryPr>
                            <m:chr m:val="∑"/>
                            <m:ctrlP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𝑲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𝒍</m:t>
                                </m:r>
                                <m:r>
                                  <a:rPr lang="en-US" sz="20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0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0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𝑳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2000" b="1" i="1" baseline="3000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𝑯𝒌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  <a:ea typeface="Cambria Math"/>
                                        <a:cs typeface="Times New Roman" panose="02020603050405020304" pitchFamily="18" charset="0"/>
                                      </a:rPr>
                                      <m:t>∩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𝑮𝒍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0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sz="20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1" i="1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  <m:t>𝑯𝒌</m:t>
                                        </m:r>
                                      </m:e>
                                    </m:d>
                                    <m:r>
                                      <a:rPr lang="en-US" sz="20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𝑮𝒍</m:t>
                                    </m:r>
                                    <m:r>
                                      <a:rPr lang="en-US" sz="20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20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1" dirty="0"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000" b="1" baseline="30000" dirty="0"/>
                  <a:t>      </a:t>
                </a:r>
                <a:r>
                  <a:rPr lang="en-US" sz="28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b="1" dirty="0"/>
                  <a:t>Indeed,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𝑯𝒌</m:t>
                                </m:r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∩</m:t>
                                </m:r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𝑮𝒍</m:t>
                                </m:r>
                              </m:e>
                            </m:d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𝑯𝒌</m:t>
                                </m:r>
                              </m:e>
                            </m:d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  <a:ea typeface="Cambria Math"/>
                                  </a:rPr>
                                  <m:t>𝑮𝒍</m:t>
                                </m:r>
                              </m:e>
                            </m:d>
                          </m:e>
                        </m:d>
                        <m:r>
                          <a:rPr lang="en-US" b="1" i="1" baseline="30000">
                            <a:latin typeface="Cambria Math"/>
                            <a:ea typeface="Cambria Math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𝑯𝒌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𝑮𝒍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𝑯𝒌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𝑮𝒍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  <m:t>𝟐</m:t>
                        </m:r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𝑯𝒌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𝑮𝒍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𝑯𝒌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𝑮𝒍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𝑯𝒌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𝒑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𝑮𝒍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𝑯𝒌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𝑮𝒍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1" dirty="0"/>
                  <a:t> = 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𝑯𝒌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b="1" i="1">
                                <a:latin typeface="Cambria Math"/>
                                <a:ea typeface="Cambria Math"/>
                              </a:rPr>
                              <m:t>𝑮𝒍</m:t>
                            </m:r>
                          </m:e>
                        </m:d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𝑯𝒌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𝑮𝒍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𝑯𝒌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𝑮𝒍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𝑯𝒌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𝑮𝒍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dirty="0"/>
                  <a:t>Equations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𝐻𝑘</m:t>
                                </m:r>
                                <m:r>
                                  <a:rPr lang="en-US" b="0" i="1">
                                    <a:latin typeface="Cambria Math"/>
                                    <a:ea typeface="Cambria Math"/>
                                  </a:rPr>
                                  <m:t>∩</m:t>
                                </m:r>
                                <m:r>
                                  <a:rPr lang="en-US" b="0" i="1">
                                    <a:latin typeface="Cambria Math"/>
                                    <a:ea typeface="Cambria Math"/>
                                  </a:rPr>
                                  <m:t>𝐺𝑙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𝐻𝑘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b="0" i="1">
                                    <a:latin typeface="Cambria Math"/>
                                    <a:ea typeface="Cambria Math"/>
                                  </a:rPr>
                                  <m:t>𝐺𝑙</m:t>
                                </m:r>
                              </m:e>
                            </m:d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/>
                              </a:rPr>
                              <m:t>=1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dirty="0"/>
                  <a:t>warrant </a:t>
                </a:r>
                <a:r>
                  <a:rPr lang="en-US" dirty="0">
                    <a:solidFill>
                      <a:srgbClr val="C00000"/>
                    </a:solidFill>
                  </a:rPr>
                  <a:t>(</a:t>
                </a:r>
                <a:r>
                  <a:rPr lang="en-US" dirty="0" err="1">
                    <a:solidFill>
                      <a:srgbClr val="C00000"/>
                    </a:solidFill>
                  </a:rPr>
                  <a:t>i</a:t>
                </a:r>
                <a:r>
                  <a:rPr lang="en-US" dirty="0">
                    <a:solidFill>
                      <a:srgbClr val="C00000"/>
                    </a:solidFill>
                  </a:rPr>
                  <a:t>)=(ii)</a:t>
                </a:r>
                <a:r>
                  <a:rPr lang="en-US" dirty="0"/>
                  <a:t> indeed.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626808" y="1196752"/>
                <a:ext cx="8933688" cy="558504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8155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1" y="76200"/>
            <a:ext cx="9252519" cy="76051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Chi-squared (and Q) as association measure, 1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0" y="1196752"/>
                <a:ext cx="9036496" cy="5400600"/>
              </a:xfrm>
            </p:spPr>
            <p:txBody>
              <a:bodyPr>
                <a:normAutofit fontScale="92500" lnSpcReduction="20000"/>
              </a:bodyPr>
              <a:lstStyle/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of Q=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b="1" dirty="0"/>
                  <a:t> are in interval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8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min(K,L)-1]</a:t>
                </a:r>
                <a:r>
                  <a:rPr lang="en-US" sz="2800" b="1" dirty="0"/>
                  <a:t>.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sz="2800" b="1" dirty="0"/>
                  <a:t>Proof:</a:t>
                </a:r>
              </a:p>
              <a:p>
                <a:pPr marL="696908" lvl="1" indent="-514350">
                  <a:spcAft>
                    <a:spcPts val="600"/>
                  </a:spcAft>
                  <a:buAutoNum type="arabicParenR"/>
                </a:pP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 0, 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as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</a:rPr>
                                  <m:t>𝑯𝒌</m:t>
                                </m:r>
                                <m:r>
                                  <a:rPr lang="en-US" sz="2800" b="1" i="1">
                                    <a:latin typeface="Cambria Math"/>
                                    <a:ea typeface="Cambria Math"/>
                                  </a:rPr>
                                  <m:t>∩</m:t>
                                </m:r>
                                <m:r>
                                  <a:rPr lang="en-US" sz="2800" b="1" i="1">
                                    <a:latin typeface="Cambria Math"/>
                                    <a:ea typeface="Cambria Math"/>
                                  </a:rPr>
                                  <m:t>𝑮𝒍</m:t>
                                </m:r>
                              </m:e>
                            </m:d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  <a:ea typeface="Cambria Math"/>
                                  </a:rPr>
                                  <m:t>𝑯𝒌</m:t>
                                </m:r>
                              </m:e>
                            </m:d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800" b="1" i="1">
                                    <a:latin typeface="Cambria Math"/>
                                    <a:ea typeface="Cambria Math"/>
                                  </a:rPr>
                                  <m:t>𝑮𝒍</m:t>
                                </m:r>
                              </m:e>
                            </m:d>
                          </m:e>
                        </m:d>
                        <m:r>
                          <a:rPr lang="en-US" sz="2800" b="1" i="1" baseline="30000">
                            <a:latin typeface="Cambria Math"/>
                            <a:ea typeface="Cambria Math"/>
                          </a:rPr>
                          <m:t>𝟐</m:t>
                        </m:r>
                      </m:num>
                      <m:den>
                        <m:r>
                          <a:rPr lang="en-US" sz="2800" b="1" i="1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𝑯𝒌</m:t>
                            </m:r>
                          </m:e>
                        </m:d>
                        <m:r>
                          <a:rPr lang="en-US" sz="2800" b="1" i="1">
                            <a:latin typeface="Cambria Math"/>
                          </a:rPr>
                          <m:t>𝒑</m:t>
                        </m:r>
                        <m:r>
                          <a:rPr lang="en-US" sz="2800" b="1" i="1"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latin typeface="Cambria Math"/>
                          </a:rPr>
                          <m:t>𝑮𝒍</m:t>
                        </m:r>
                        <m:r>
                          <a:rPr lang="en-US" sz="2800" b="1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b="1" dirty="0"/>
                  <a:t> 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 0</a:t>
                </a:r>
              </a:p>
              <a:p>
                <a:pPr marL="696908" lvl="1" indent="-514350">
                  <a:spcAft>
                    <a:spcPts val="600"/>
                  </a:spcAft>
                  <a:buAutoNum type="arabicParenR"/>
                </a:pPr>
                <a:r>
                  <a:rPr lang="en-US" sz="2800" b="1" dirty="0"/>
                  <a:t>Min: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/>
                              </a:rPr>
                              <m:t>𝑯𝒌</m:t>
                            </m:r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𝑮𝒍</m:t>
                            </m:r>
                          </m:e>
                        </m:d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𝑯𝒌</m:t>
                            </m:r>
                          </m:e>
                        </m:d>
                        <m:r>
                          <a:rPr lang="en-US" sz="2800" b="1" i="1">
                            <a:latin typeface="Cambria Math"/>
                            <a:ea typeface="Cambria Math"/>
                          </a:rPr>
                          <m:t>𝒑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/>
                                <a:ea typeface="Cambria Math"/>
                              </a:rPr>
                              <m:t>𝑮𝒍</m:t>
                            </m:r>
                          </m:e>
                        </m:d>
                      </m:e>
                    </m:d>
                    <m:r>
                      <a:rPr lang="en-US" sz="2800" b="1" i="1" baseline="3000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sz="2800" b="1" dirty="0"/>
                  <a:t> = 0   </a:t>
                </a:r>
                <a:r>
                  <a:rPr lang="en-US" sz="2800" b="1" dirty="0" err="1"/>
                  <a:t>iff</a:t>
                </a:r>
                <a:r>
                  <a:rPr lang="en-US" sz="2800" b="1" dirty="0"/>
                  <a:t> </a:t>
                </a:r>
              </a:p>
              <a:p>
                <a:pPr marL="182558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</a:rPr>
                        <m:t>𝒑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</a:rPr>
                            <m:t>𝑯𝒌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∩</m:t>
                          </m:r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𝑮𝒍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𝒑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𝑯𝒌</m:t>
                          </m:r>
                        </m:e>
                      </m:d>
                      <m:r>
                        <a:rPr lang="en-US" sz="2800" b="1" i="1">
                          <a:latin typeface="Cambria Math"/>
                          <a:ea typeface="Cambria Math"/>
                        </a:rPr>
                        <m:t>𝒑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/>
                              <a:ea typeface="Cambria Math"/>
                            </a:rPr>
                            <m:t>𝑮𝒍</m:t>
                          </m:r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/>
                        </a:rPr>
                        <m:t>𝟎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/>
                        </a:rPr>
                        <m:t> − </m:t>
                      </m:r>
                    </m:oMath>
                  </m:oMathPara>
                </a14:m>
                <a:endParaRPr lang="en-US" sz="2800" b="1" dirty="0"/>
              </a:p>
              <a:p>
                <a:pPr marL="182558" lvl="1" indent="0">
                  <a:spcAft>
                    <a:spcPts val="600"/>
                  </a:spcAft>
                  <a:buNone/>
                </a:pPr>
                <a:r>
                  <a:rPr lang="en-US" sz="2800" b="1" dirty="0"/>
                  <a:t>statistical independence</a:t>
                </a:r>
              </a:p>
              <a:p>
                <a:pPr marL="182558" lvl="1" indent="0">
                  <a:spcAft>
                    <a:spcPts val="600"/>
                  </a:spcAft>
                  <a:buNone/>
                </a:pPr>
                <a:r>
                  <a:rPr lang="en-US" sz="2800" b="1" dirty="0"/>
                  <a:t>3) Max:  (ii)=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latin typeface="Cambria Math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sz="2800" b="1" i="1"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800" b="1" i="1"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  <a:cs typeface="Times New Roman" panose="02020603050405020304" pitchFamily="18" charset="0"/>
                          </a:rPr>
                          <m:t>𝑲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𝒍</m:t>
                            </m:r>
                            <m:r>
                              <a:rPr lang="en-US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baseline="3000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𝑯𝒌</m:t>
                                </m:r>
                                <m:r>
                                  <a:rPr lang="en-US" sz="2800" b="1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∩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𝑮𝒍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𝑯𝒌</m:t>
                                    </m:r>
                                  </m:e>
                                </m:d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𝑮𝒍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𝑲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𝒍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8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p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𝑯𝒌</m:t>
                                        </m:r>
                                      </m:e>
                                      <m:e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𝑮𝒍</m:t>
                                        </m:r>
                                      </m:e>
                                    </m:d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𝑮𝒍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𝑯𝒌</m:t>
                                    </m:r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)−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800" b="1" dirty="0"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0" y="1196752"/>
                <a:ext cx="9036496" cy="5400600"/>
              </a:xfrm>
              <a:blipFill>
                <a:blip r:embed="rId3"/>
                <a:stretch>
                  <a:fillRect t="-11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1195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811" y="404664"/>
            <a:ext cx="8933688" cy="43204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Chi-squared (and Q) as association measure, 2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0" y="1196752"/>
                <a:ext cx="9144000" cy="5400600"/>
              </a:xfrm>
            </p:spPr>
            <p:txBody>
              <a:bodyPr>
                <a:normAutofit fontScale="92500"/>
              </a:bodyPr>
              <a:lstStyle/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sz="2800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of Q=</a:t>
                </a:r>
                <a:r>
                  <a:rPr lang="en-US" sz="2800" b="1" i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b="1" i="1" cap="none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800" b="1" cap="none" dirty="0"/>
                  <a:t> are in interval</a:t>
                </a:r>
                <a:r>
                  <a:rPr lang="en-US" sz="2800" b="1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800" b="1" cap="none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[0, min(K,L)-1]</a:t>
                </a:r>
                <a:r>
                  <a:rPr lang="en-US" sz="2800" b="1" cap="none" dirty="0"/>
                  <a:t>.</a:t>
                </a:r>
              </a:p>
              <a:p>
                <a:pPr marL="457189" lvl="1" indent="-274631">
                  <a:spcAft>
                    <a:spcPts val="600"/>
                  </a:spcAft>
                  <a:buNone/>
                </a:pPr>
                <a:r>
                  <a:rPr lang="en-US" sz="2800" b="1" cap="none" dirty="0"/>
                  <a:t>Proof:</a:t>
                </a:r>
              </a:p>
              <a:p>
                <a:pPr marL="182558" lvl="1" indent="0">
                  <a:spcAft>
                    <a:spcPts val="600"/>
                  </a:spcAft>
                  <a:buNone/>
                </a:pPr>
                <a:r>
                  <a:rPr lang="en-US" sz="2800" b="1" dirty="0"/>
                  <a:t>3) Max: (ii)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latin typeface="Cambria Math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sz="2800" b="1" i="1"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800" b="1" i="1"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  <a:cs typeface="Times New Roman" panose="02020603050405020304" pitchFamily="18" charset="0"/>
                          </a:rPr>
                          <m:t>𝑲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𝒍</m:t>
                            </m:r>
                            <m:r>
                              <a:rPr lang="en-US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baseline="3000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𝑯𝒌</m:t>
                                </m:r>
                                <m:r>
                                  <a:rPr lang="en-US" sz="2800" b="1" i="1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∩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𝑮𝒍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𝑯𝒌</m:t>
                                    </m:r>
                                  </m:e>
                                </m:d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𝑮𝒍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800" b="1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𝑲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𝒍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8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𝑳</m:t>
                                    </m:r>
                                  </m:sup>
                                  <m:e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𝑯𝒌</m:t>
                                        </m:r>
                                      </m:e>
                                      <m:e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𝑮𝒍</m:t>
                                        </m:r>
                                      </m:e>
                                    </m:d>
                                    <m:r>
                                      <a:rPr lang="en-US" sz="2800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d>
                                      <m:dPr>
                                        <m:ctrlPr>
                                          <a:rPr lang="en-US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𝑮𝒍</m:t>
                                        </m:r>
                                      </m:e>
                                      <m:e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𝑯𝒌</m:t>
                                        </m:r>
                                      </m:e>
                                    </m:d>
                                    <m:r>
                                      <a:rPr lang="en-US" sz="28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1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sz="2800" b="1" dirty="0"/>
                  <a:t> </a:t>
                </a:r>
              </a:p>
              <a:p>
                <a:pPr marL="182558" lvl="1" indent="0">
                  <a:spcAft>
                    <a:spcPts val="600"/>
                  </a:spcAft>
                  <a:buNone/>
                </a:pPr>
                <a:r>
                  <a:rPr lang="en-US" sz="2800" b="1" dirty="0"/>
                  <a:t>(ii)</a:t>
                </a:r>
                <a:r>
                  <a:rPr lang="en-US" sz="28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800" b="1" dirty="0">
                    <a:cs typeface="Times New Roman" panose="02020603050405020304" pitchFamily="18" charset="0"/>
                    <a:sym typeface="Symbol" panose="05050102010706020507" pitchFamily="18" charset="2"/>
                  </a:rPr>
                  <a:t></a:t>
                </a:r>
                <a14:m>
                  <m:oMath xmlns:m="http://schemas.openxmlformats.org/officeDocument/2006/math">
                    <m:r>
                      <a:rPr lang="en-US" sz="2800" b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latin typeface="Cambria Math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sz="2800" b="1" i="1"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800" b="1" i="1">
                            <a:latin typeface="Cambria Math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latin typeface="Cambria Math"/>
                            <a:cs typeface="Times New Roman" panose="02020603050405020304" pitchFamily="18" charset="0"/>
                          </a:rPr>
                          <m:t>𝑲</m:t>
                        </m:r>
                      </m:sup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𝑮𝒍</m:t>
                            </m:r>
                          </m: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𝑯𝒌</m:t>
                            </m:r>
                          </m:e>
                        </m:d>
                        <m:r>
                          <a:rPr lang="en-US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nary>
                    <m:r>
                      <a:rPr lang="en-US" sz="2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800" b="1" dirty="0"/>
                  <a:t>   </a:t>
                </a:r>
                <a:r>
                  <a:rPr lang="en-US" sz="2800" b="1" cap="none" dirty="0">
                    <a:solidFill>
                      <a:schemeClr val="accent3">
                        <a:lumMod val="75000"/>
                      </a:schemeClr>
                    </a:solidFill>
                  </a:rPr>
                  <a:t>Let K </a:t>
                </a:r>
                <a:r>
                  <a:rPr lang="en-US" sz="2800" b="1" cap="none" dirty="0">
                    <a:solidFill>
                      <a:schemeClr val="accent3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 L : at each k, </a:t>
                </a:r>
                <a:r>
                  <a:rPr lang="en-US" sz="3000" b="1" cap="none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p(</a:t>
                </a:r>
                <a:r>
                  <a:rPr lang="en-US" sz="3000" b="1" cap="none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Gl</a:t>
                </a:r>
                <a:r>
                  <a:rPr lang="en-US" sz="3000" b="1" cap="none" baseline="-25000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k</a:t>
                </a:r>
                <a:r>
                  <a:rPr lang="en-US" sz="3000" b="1" cap="none" dirty="0" err="1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|Hk</a:t>
                </a:r>
                <a:r>
                  <a:rPr lang="en-US" sz="3000" b="1" cap="none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)=1</a:t>
                </a:r>
                <a:r>
                  <a:rPr lang="en-US" sz="2800" b="1" cap="none" dirty="0">
                    <a:solidFill>
                      <a:schemeClr val="accent3">
                        <a:lumMod val="75000"/>
                      </a:schemeClr>
                    </a:solidFill>
                    <a:sym typeface="Symbol" panose="05050102010706020507" pitchFamily="18" charset="2"/>
                  </a:rPr>
                  <a:t> . Then (ii)=min</a:t>
                </a:r>
                <a:r>
                  <a:rPr lang="en-US" sz="2800" b="1" cap="none" dirty="0">
                    <a:solidFill>
                      <a:schemeClr val="accent3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(K,L)-1.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0" y="1196752"/>
                <a:ext cx="9144000" cy="5400600"/>
              </a:xfrm>
              <a:blipFill>
                <a:blip r:embed="rId3"/>
                <a:stretch>
                  <a:fillRect t="-226" r="-1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47</a:t>
            </a:fld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416797A-A9C1-4BE1-94B4-3AD384EA5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09992"/>
              </p:ext>
            </p:extLst>
          </p:nvPr>
        </p:nvGraphicFramePr>
        <p:xfrm>
          <a:off x="5853546" y="5052993"/>
          <a:ext cx="6096000" cy="1660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18111912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063082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781132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65367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487077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99972503"/>
                    </a:ext>
                  </a:extLst>
                </a:gridCol>
              </a:tblGrid>
              <a:tr h="326347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l=1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l=L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2022"/>
                  </a:ext>
                </a:extLst>
              </a:tr>
              <a:tr h="32634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k=1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66730"/>
                  </a:ext>
                </a:extLst>
              </a:tr>
              <a:tr h="32634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k=2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25613"/>
                  </a:ext>
                </a:extLst>
              </a:tr>
              <a:tr h="56328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k=K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7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966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0648"/>
            <a:ext cx="8933688" cy="43204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Chi-squared (and Q) as association measure, 3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4704"/>
            <a:ext cx="10609047" cy="6093296"/>
          </a:xfrm>
        </p:spPr>
        <p:txBody>
          <a:bodyPr>
            <a:normAutofit/>
          </a:bodyPr>
          <a:lstStyle/>
          <a:p>
            <a:pPr marL="182558" lvl="1" indent="0">
              <a:spcAft>
                <a:spcPts val="600"/>
              </a:spcAft>
              <a:buNone/>
            </a:pPr>
            <a:r>
              <a:rPr lang="en-US" sz="2800" b="1" dirty="0"/>
              <a:t>3) Max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Q=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/>
              <a:t> </a:t>
            </a:r>
            <a:r>
              <a:rPr lang="en-US" sz="2800" b="1" dirty="0">
                <a:sym typeface="Symbol" panose="05050102010706020507" pitchFamily="18" charset="2"/>
              </a:rPr>
              <a:t>=min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(K,L)-1 at</a:t>
            </a:r>
          </a:p>
          <a:p>
            <a:pPr marL="182558" lvl="1" indent="0">
              <a:spcAft>
                <a:spcPts val="600"/>
              </a:spcAft>
              <a:buNone/>
            </a:pPr>
            <a:endParaRPr lang="en-US" sz="28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82558" lvl="1" indent="0">
              <a:spcAft>
                <a:spcPts val="600"/>
              </a:spcAft>
              <a:buNone/>
            </a:pPr>
            <a:endParaRPr lang="en-US" sz="28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82558" lvl="1" indent="0">
              <a:spcAft>
                <a:spcPts val="600"/>
              </a:spcAft>
              <a:buNone/>
            </a:pPr>
            <a:endParaRPr lang="en-US" sz="28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82558" lvl="1" indent="0">
              <a:spcAft>
                <a:spcPts val="600"/>
              </a:spcAft>
              <a:buNone/>
            </a:pPr>
            <a:endParaRPr lang="en-US" sz="28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82558" lvl="1" indent="0">
              <a:spcAft>
                <a:spcPts val="600"/>
              </a:spcAft>
              <a:buNone/>
            </a:pPr>
            <a:r>
              <a:rPr lang="en-US" b="1" cap="none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This is a case of LOGICAL / CONCEPTUAL association (out of statistical association):</a:t>
            </a:r>
          </a:p>
          <a:p>
            <a:pPr marL="182558" lvl="1" indent="0">
              <a:spcAft>
                <a:spcPts val="600"/>
              </a:spcAft>
              <a:buNone/>
            </a:pPr>
            <a:r>
              <a:rPr lang="en-US" b="1" cap="none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k=1		l=2</a:t>
            </a:r>
          </a:p>
          <a:p>
            <a:pPr marL="182558" lvl="1" indent="0">
              <a:spcAft>
                <a:spcPts val="600"/>
              </a:spcAft>
              <a:buNone/>
            </a:pPr>
            <a:r>
              <a:rPr lang="en-US" b="1" cap="none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k=2		l=3</a:t>
            </a:r>
          </a:p>
          <a:p>
            <a:pPr marL="182558" lvl="1" indent="0">
              <a:spcAft>
                <a:spcPts val="600"/>
              </a:spcAft>
              <a:buNone/>
            </a:pPr>
            <a:r>
              <a:rPr lang="en-US" b="1" cap="none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…………………</a:t>
            </a:r>
          </a:p>
          <a:p>
            <a:pPr marL="182558" lvl="1" indent="0">
              <a:spcAft>
                <a:spcPts val="600"/>
              </a:spcAft>
              <a:buNone/>
            </a:pPr>
            <a:r>
              <a:rPr lang="en-US" b="1" cap="none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	k=K		l=2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48</a:t>
            </a:fld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416797A-A9C1-4BE1-94B4-3AD384EA5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2870"/>
              </p:ext>
            </p:extLst>
          </p:nvPr>
        </p:nvGraphicFramePr>
        <p:xfrm>
          <a:off x="2666643" y="1264040"/>
          <a:ext cx="6296886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481">
                  <a:extLst>
                    <a:ext uri="{9D8B030D-6E8A-4147-A177-3AD203B41FA5}">
                      <a16:colId xmlns:a16="http://schemas.microsoft.com/office/drawing/2014/main" val="4181119128"/>
                    </a:ext>
                  </a:extLst>
                </a:gridCol>
                <a:gridCol w="1049481">
                  <a:extLst>
                    <a:ext uri="{9D8B030D-6E8A-4147-A177-3AD203B41FA5}">
                      <a16:colId xmlns:a16="http://schemas.microsoft.com/office/drawing/2014/main" val="220630825"/>
                    </a:ext>
                  </a:extLst>
                </a:gridCol>
                <a:gridCol w="1049481">
                  <a:extLst>
                    <a:ext uri="{9D8B030D-6E8A-4147-A177-3AD203B41FA5}">
                      <a16:colId xmlns:a16="http://schemas.microsoft.com/office/drawing/2014/main" val="2778113298"/>
                    </a:ext>
                  </a:extLst>
                </a:gridCol>
                <a:gridCol w="1049481">
                  <a:extLst>
                    <a:ext uri="{9D8B030D-6E8A-4147-A177-3AD203B41FA5}">
                      <a16:colId xmlns:a16="http://schemas.microsoft.com/office/drawing/2014/main" val="3716536772"/>
                    </a:ext>
                  </a:extLst>
                </a:gridCol>
                <a:gridCol w="1049481">
                  <a:extLst>
                    <a:ext uri="{9D8B030D-6E8A-4147-A177-3AD203B41FA5}">
                      <a16:colId xmlns:a16="http://schemas.microsoft.com/office/drawing/2014/main" val="2748707722"/>
                    </a:ext>
                  </a:extLst>
                </a:gridCol>
                <a:gridCol w="1049481">
                  <a:extLst>
                    <a:ext uri="{9D8B030D-6E8A-4147-A177-3AD203B41FA5}">
                      <a16:colId xmlns:a16="http://schemas.microsoft.com/office/drawing/2014/main" val="2799972503"/>
                    </a:ext>
                  </a:extLst>
                </a:gridCol>
              </a:tblGrid>
              <a:tr h="483754">
                <a:tc>
                  <a:txBody>
                    <a:bodyPr/>
                    <a:lstStyle/>
                    <a:p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l=1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l=2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l=3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l=L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092022"/>
                  </a:ext>
                </a:extLst>
              </a:tr>
              <a:tr h="483754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k=1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266730"/>
                  </a:ext>
                </a:extLst>
              </a:tr>
              <a:tr h="483754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k=2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800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225613"/>
                  </a:ext>
                </a:extLst>
              </a:tr>
              <a:tr h="8821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…….</a:t>
                      </a:r>
                    </a:p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k=K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8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  <a:p>
                      <a:r>
                        <a:rPr lang="en-US" sz="2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2800" b="1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ru-RU" sz="2800" b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73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053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0648"/>
            <a:ext cx="8933688" cy="432048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Chi-squared (and Q) as an association measure, 4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5047" y="764704"/>
            <a:ext cx="9144000" cy="6093296"/>
          </a:xfrm>
        </p:spPr>
        <p:txBody>
          <a:bodyPr>
            <a:normAutofit/>
          </a:bodyPr>
          <a:lstStyle/>
          <a:p>
            <a:pPr marL="182558" lvl="1" indent="0">
              <a:spcAft>
                <a:spcPts val="600"/>
              </a:spcAft>
              <a:buNone/>
            </a:pPr>
            <a:endParaRPr lang="en-US" sz="2800" b="1" dirty="0"/>
          </a:p>
          <a:p>
            <a:pPr marL="182558" lvl="1" indent="0">
              <a:spcAft>
                <a:spcPts val="600"/>
              </a:spcAft>
              <a:buNone/>
            </a:pPr>
            <a:endParaRPr lang="en-US" sz="2800" b="1" dirty="0"/>
          </a:p>
          <a:p>
            <a:pPr marL="182558" lvl="1" indent="0">
              <a:spcAft>
                <a:spcPts val="600"/>
              </a:spcAft>
              <a:buNone/>
            </a:pPr>
            <a:r>
              <a:rPr lang="en-US" sz="2800" b="1" dirty="0"/>
              <a:t>Min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Q=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/>
              <a:t> </a:t>
            </a:r>
            <a:r>
              <a:rPr lang="en-US" sz="2800" b="1" dirty="0">
                <a:sym typeface="Symbol" panose="05050102010706020507" pitchFamily="18" charset="2"/>
              </a:rPr>
              <a:t>= 0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82558" lvl="1" indent="0"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STATISTICAL INDEPENDENCE</a:t>
            </a:r>
          </a:p>
          <a:p>
            <a:pPr marL="182558" lvl="1" indent="0">
              <a:spcAft>
                <a:spcPts val="600"/>
              </a:spcAft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182558" lvl="1" indent="0">
              <a:spcAft>
                <a:spcPts val="600"/>
              </a:spcAft>
              <a:buNone/>
            </a:pPr>
            <a:r>
              <a:rPr lang="en-US" sz="2800" b="1" dirty="0"/>
              <a:t>Max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Q=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/>
              <a:t> </a:t>
            </a:r>
            <a:r>
              <a:rPr lang="en-US" sz="2800" b="1" dirty="0">
                <a:sym typeface="Symbol" panose="05050102010706020507" pitchFamily="18" charset="2"/>
              </a:rPr>
              <a:t>=min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(K,L)-1</a:t>
            </a:r>
          </a:p>
          <a:p>
            <a:pPr marL="182558" lvl="1" indent="0"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LOGICAL/CONCEPTUAL association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11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C9DEE-1A01-4807-A201-3797EA29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367" y="76200"/>
            <a:ext cx="10299201" cy="867891"/>
          </a:xfrm>
        </p:spPr>
        <p:txBody>
          <a:bodyPr>
            <a:normAutofit/>
          </a:bodyPr>
          <a:lstStyle/>
          <a:p>
            <a:r>
              <a:rPr lang="en-US" dirty="0"/>
              <a:t>Homogeneity versus non-homogeneity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819D2-106B-4361-A7C6-6BDCE305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3782" y="1735647"/>
            <a:ext cx="4837302" cy="3690595"/>
          </a:xfrm>
        </p:spPr>
        <p:txBody>
          <a:bodyPr/>
          <a:lstStyle/>
          <a:p>
            <a:r>
              <a:rPr lang="ru-RU" dirty="0"/>
              <a:t>   </a:t>
            </a:r>
            <a:r>
              <a:rPr lang="en-US" dirty="0"/>
              <a:t>No deep minima  </a:t>
            </a:r>
          </a:p>
          <a:p>
            <a:pPr marL="0" indent="0">
              <a:buNone/>
            </a:pPr>
            <a:r>
              <a:rPr lang="en-US" dirty="0"/>
              <a:t>      (homogeneity)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                                                    </a:t>
            </a:r>
            <a:endParaRPr lang="en-US" dirty="0"/>
          </a:p>
          <a:p>
            <a:r>
              <a:rPr lang="en-US" dirty="0"/>
              <a:t>There are deep</a:t>
            </a:r>
            <a:r>
              <a:rPr lang="ru-RU" dirty="0"/>
              <a:t> </a:t>
            </a:r>
            <a:r>
              <a:rPr lang="en-US" dirty="0"/>
              <a:t>minima</a:t>
            </a:r>
            <a:r>
              <a:rPr lang="ru-RU" dirty="0"/>
              <a:t>                                     (</a:t>
            </a:r>
            <a:r>
              <a:rPr lang="en-US" dirty="0"/>
              <a:t>non-homogeneity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EF7BB5-E3EC-4E09-82EF-2884BBC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C587B-19A8-41D9-B242-15389266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E81727-B995-4E25-AD02-34935A33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25" y="1193148"/>
            <a:ext cx="4198395" cy="18667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7140C5-A3A7-401A-B34E-C2F0554AB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25" y="3394997"/>
            <a:ext cx="4309153" cy="223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07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EFFC9-EE83-CAF7-58C2-3E29B12F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9" y="523008"/>
            <a:ext cx="11605846" cy="621510"/>
          </a:xfrm>
        </p:spPr>
        <p:txBody>
          <a:bodyPr>
            <a:noAutofit/>
          </a:bodyPr>
          <a:lstStyle/>
          <a:p>
            <a:pPr algn="l"/>
            <a:r>
              <a:rPr lang="ru-RU" sz="2800" b="1" dirty="0"/>
              <a:t>Пример:</a:t>
            </a:r>
            <a:br>
              <a:rPr lang="ru-RU" sz="2800" dirty="0"/>
            </a:br>
            <a:r>
              <a:rPr lang="en-US" sz="2800" dirty="0"/>
              <a:t>Pew Research Center</a:t>
            </a:r>
            <a:r>
              <a:rPr lang="ru-RU" sz="2800" dirty="0"/>
              <a:t>: </a:t>
            </a:r>
            <a:r>
              <a:rPr lang="en-US" sz="2800" dirty="0"/>
              <a:t>USA 2014 survey Income </a:t>
            </a:r>
            <a:r>
              <a:rPr lang="en-US" sz="2800" dirty="0">
                <a:sym typeface="Symbol" panose="05050102010706020507" pitchFamily="18" charset="2"/>
              </a:rPr>
              <a:t></a:t>
            </a:r>
            <a:r>
              <a:rPr lang="en-US" sz="2800" dirty="0"/>
              <a:t> Voting preference</a:t>
            </a:r>
            <a:endParaRPr lang="ru-RU" sz="28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4CB5BD-460C-70B8-4244-8868D503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0554B3-D0BB-F90B-BAA6-7F24DCC6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50</a:t>
            </a:fld>
            <a:endParaRPr lang="ru-RU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DF623F6-79B7-46F5-E353-4A600ABCAF5C}"/>
              </a:ext>
            </a:extLst>
          </p:cNvPr>
          <p:cNvGraphicFramePr>
            <a:graphicFrameLocks noGrp="1"/>
          </p:cNvGraphicFramePr>
          <p:nvPr/>
        </p:nvGraphicFramePr>
        <p:xfrm>
          <a:off x="1935678" y="3503844"/>
          <a:ext cx="7110941" cy="2588197"/>
        </p:xfrm>
        <a:graphic>
          <a:graphicData uri="http://schemas.openxmlformats.org/drawingml/2006/table">
            <a:tbl>
              <a:tblPr/>
              <a:tblGrid>
                <a:gridCol w="7110941">
                  <a:extLst>
                    <a:ext uri="{9D8B030D-6E8A-4147-A177-3AD203B41FA5}">
                      <a16:colId xmlns:a16="http://schemas.microsoft.com/office/drawing/2014/main" val="1329658376"/>
                    </a:ext>
                  </a:extLst>
                </a:gridCol>
              </a:tblGrid>
              <a:tr h="2588197">
                <a:tc>
                  <a:txBody>
                    <a:bodyPr/>
                    <a:lstStyle/>
                    <a:p>
                      <a:pPr marL="342900" indent="-342900">
                        <a:buAutoNum type="arabicPlain" startAt="11817"/>
                      </a:pPr>
                      <a:r>
                        <a:rPr lang="ru-RU" dirty="0"/>
                        <a:t>     4793     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13880    </a:t>
                      </a:r>
                      <a:r>
                        <a:rPr lang="en-US" dirty="0"/>
                        <a:t>    </a:t>
                      </a:r>
                      <a:r>
                        <a:rPr lang="ru-RU" b="1" dirty="0"/>
                        <a:t>30490</a:t>
                      </a:r>
                      <a:r>
                        <a:rPr lang="ru-RU" dirty="0"/>
                        <a:t>                </a:t>
                      </a:r>
                      <a:r>
                        <a:rPr lang="en-US" dirty="0"/>
                        <a:t> 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Quetelet index</a:t>
                      </a:r>
                      <a:endParaRPr lang="ru-RU" sz="2400" dirty="0">
                        <a:solidFill>
                          <a:srgbClr val="0070C0"/>
                        </a:solidFill>
                      </a:endParaRPr>
                    </a:p>
                    <a:p>
                      <a:pPr marL="342900" indent="-342900">
                        <a:buAutoNum type="arabicPlain" startAt="11817"/>
                      </a:pPr>
                      <a:endParaRPr lang="ru-RU" dirty="0"/>
                    </a:p>
                    <a:p>
                      <a:pPr marL="0" indent="0">
                        <a:buNone/>
                      </a:pPr>
                      <a:r>
                        <a:rPr lang="en-US" sz="2400" dirty="0"/>
                        <a:t>Globally</a:t>
                      </a:r>
                      <a:r>
                        <a:rPr lang="ru-RU" sz="2400" dirty="0"/>
                        <a:t>: </a:t>
                      </a:r>
                      <a:r>
                        <a:rPr lang="en-US" sz="2400" dirty="0"/>
                        <a:t>        No association</a:t>
                      </a:r>
                      <a:r>
                        <a:rPr lang="ru-RU" sz="2400" dirty="0"/>
                        <a:t>.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/>
                        <a:t>Locally</a:t>
                      </a:r>
                      <a:r>
                        <a:rPr lang="ru-RU" sz="2400" dirty="0"/>
                        <a:t>: </a:t>
                      </a:r>
                      <a:r>
                        <a:rPr lang="en-US" sz="2400" dirty="0"/>
                        <a:t>          There are rather clear associations</a:t>
                      </a:r>
                      <a:r>
                        <a:rPr lang="ru-RU" sz="2400" dirty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Rich prefer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 (+20%)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,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do not like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U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 (-37%).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Poor </a:t>
                      </a:r>
                      <a:r>
                        <a:rPr lang="en-US" sz="2400" b="0" u="none" dirty="0">
                          <a:solidFill>
                            <a:srgbClr val="0070C0"/>
                          </a:solidFill>
                        </a:rPr>
                        <a:t>are indifferent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  (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U 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+46%),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do not like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R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 (</a:t>
                      </a:r>
                      <a:r>
                        <a:rPr lang="en-US" sz="2400" dirty="0">
                          <a:solidFill>
                            <a:srgbClr val="0070C0"/>
                          </a:solidFill>
                        </a:rPr>
                        <a:t>-3</a:t>
                      </a:r>
                      <a:r>
                        <a:rPr lang="ru-RU" sz="2400" dirty="0">
                          <a:solidFill>
                            <a:srgbClr val="0070C0"/>
                          </a:solidFill>
                        </a:rPr>
                        <a:t>0%).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1569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8F2662F-83E2-6A24-9753-BFAB618BFFF1}"/>
              </a:ext>
            </a:extLst>
          </p:cNvPr>
          <p:cNvSpPr txBox="1"/>
          <p:nvPr/>
        </p:nvSpPr>
        <p:spPr>
          <a:xfrm>
            <a:off x="9144001" y="2078697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  <a:r>
              <a:rPr lang="ru-RU" dirty="0"/>
              <a:t> </a:t>
            </a:r>
            <a:r>
              <a:rPr lang="en-US" b="1" dirty="0"/>
              <a:t>Q=</a:t>
            </a:r>
            <a:r>
              <a:rPr lang="ru-RU" b="1" dirty="0">
                <a:sym typeface="Symbol" panose="05050102010706020507" pitchFamily="18" charset="2"/>
              </a:rPr>
              <a:t></a:t>
            </a:r>
            <a:r>
              <a:rPr lang="ru-RU" b="1" baseline="30000" dirty="0">
                <a:sym typeface="Symbol" panose="05050102010706020507" pitchFamily="18" charset="2"/>
              </a:rPr>
              <a:t>2</a:t>
            </a:r>
            <a:r>
              <a:rPr lang="ru-RU" b="1" dirty="0">
                <a:sym typeface="Symbol" panose="05050102010706020507" pitchFamily="18" charset="2"/>
              </a:rPr>
              <a:t>=0.0345</a:t>
            </a:r>
            <a:r>
              <a:rPr lang="ru-RU" dirty="0">
                <a:sym typeface="Symbol" panose="05050102010706020507" pitchFamily="18" charset="2"/>
              </a:rPr>
              <a:t>, </a:t>
            </a:r>
            <a:r>
              <a:rPr lang="en-US" dirty="0">
                <a:sym typeface="Symbol" panose="05050102010706020507" pitchFamily="18" charset="2"/>
              </a:rPr>
              <a:t>out of Maximum</a:t>
            </a:r>
            <a:r>
              <a:rPr lang="ru-RU" dirty="0">
                <a:sym typeface="Symbol" panose="05050102010706020507" pitchFamily="18" charset="2"/>
              </a:rPr>
              <a:t>=3</a:t>
            </a:r>
            <a:r>
              <a:rPr lang="en-US" dirty="0">
                <a:sym typeface="Symbol" panose="05050102010706020507" pitchFamily="18" charset="2"/>
              </a:rPr>
              <a:t>:</a:t>
            </a:r>
          </a:p>
          <a:p>
            <a:r>
              <a:rPr lang="en-US" dirty="0">
                <a:sym typeface="Symbol" panose="05050102010706020507" pitchFamily="18" charset="2"/>
              </a:rPr>
              <a:t>“Association is quite weak”</a:t>
            </a:r>
            <a:endParaRPr lang="ru-RU" dirty="0"/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1079C1CF-7AF1-2EDC-6600-E3E34608751E}"/>
              </a:ext>
            </a:extLst>
          </p:cNvPr>
          <p:cNvGraphicFramePr>
            <a:graphicFrameLocks noGrp="1"/>
          </p:cNvGraphicFramePr>
          <p:nvPr/>
        </p:nvGraphicFramePr>
        <p:xfrm>
          <a:off x="729342" y="1302551"/>
          <a:ext cx="8317277" cy="21963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7429">
                  <a:extLst>
                    <a:ext uri="{9D8B030D-6E8A-4147-A177-3AD203B41FA5}">
                      <a16:colId xmlns:a16="http://schemas.microsoft.com/office/drawing/2014/main" val="169919523"/>
                    </a:ext>
                  </a:extLst>
                </a:gridCol>
                <a:gridCol w="799326">
                  <a:extLst>
                    <a:ext uri="{9D8B030D-6E8A-4147-A177-3AD203B41FA5}">
                      <a16:colId xmlns:a16="http://schemas.microsoft.com/office/drawing/2014/main" val="1505798634"/>
                    </a:ext>
                  </a:extLst>
                </a:gridCol>
                <a:gridCol w="924504">
                  <a:extLst>
                    <a:ext uri="{9D8B030D-6E8A-4147-A177-3AD203B41FA5}">
                      <a16:colId xmlns:a16="http://schemas.microsoft.com/office/drawing/2014/main" val="1358142875"/>
                    </a:ext>
                  </a:extLst>
                </a:gridCol>
                <a:gridCol w="923418">
                  <a:extLst>
                    <a:ext uri="{9D8B030D-6E8A-4147-A177-3AD203B41FA5}">
                      <a16:colId xmlns:a16="http://schemas.microsoft.com/office/drawing/2014/main" val="3425337104"/>
                    </a:ext>
                  </a:extLst>
                </a:gridCol>
                <a:gridCol w="770240">
                  <a:extLst>
                    <a:ext uri="{9D8B030D-6E8A-4147-A177-3AD203B41FA5}">
                      <a16:colId xmlns:a16="http://schemas.microsoft.com/office/drawing/2014/main" val="3004678920"/>
                    </a:ext>
                  </a:extLst>
                </a:gridCol>
                <a:gridCol w="307443">
                  <a:extLst>
                    <a:ext uri="{9D8B030D-6E8A-4147-A177-3AD203B41FA5}">
                      <a16:colId xmlns:a16="http://schemas.microsoft.com/office/drawing/2014/main" val="232541795"/>
                    </a:ext>
                  </a:extLst>
                </a:gridCol>
                <a:gridCol w="1078769">
                  <a:extLst>
                    <a:ext uri="{9D8B030D-6E8A-4147-A177-3AD203B41FA5}">
                      <a16:colId xmlns:a16="http://schemas.microsoft.com/office/drawing/2014/main" val="780435808"/>
                    </a:ext>
                  </a:extLst>
                </a:gridCol>
                <a:gridCol w="1077683">
                  <a:extLst>
                    <a:ext uri="{9D8B030D-6E8A-4147-A177-3AD203B41FA5}">
                      <a16:colId xmlns:a16="http://schemas.microsoft.com/office/drawing/2014/main" val="1651201037"/>
                    </a:ext>
                  </a:extLst>
                </a:gridCol>
                <a:gridCol w="1238465">
                  <a:extLst>
                    <a:ext uri="{9D8B030D-6E8A-4147-A177-3AD203B41FA5}">
                      <a16:colId xmlns:a16="http://schemas.microsoft.com/office/drawing/2014/main" val="863973026"/>
                    </a:ext>
                  </a:extLst>
                </a:gridCol>
              </a:tblGrid>
              <a:tr h="500743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Party</a:t>
                      </a:r>
                      <a:endParaRPr lang="ru-RU" sz="1800" dirty="0"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Income      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Resp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 err="1">
                          <a:effectLst/>
                        </a:rPr>
                        <a:t>Undec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Demo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Total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R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U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730100"/>
                  </a:ext>
                </a:extLst>
              </a:tr>
              <a:tr h="2736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Respondent numbers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322268"/>
                  </a:ext>
                </a:extLst>
              </a:tr>
              <a:tr h="2865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(1) 30K</a:t>
                      </a:r>
                      <a:r>
                        <a:rPr lang="en-US" sz="1800" dirty="0"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2388       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 2034       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4423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8845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rgbClr val="0070C0"/>
                          </a:solidFill>
                          <a:effectLst/>
                        </a:rPr>
                        <a:t>-0.3034    </a:t>
                      </a:r>
                      <a:endParaRPr lang="ru-RU" sz="18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0070C0"/>
                          </a:solidFill>
                          <a:effectLst/>
                        </a:rPr>
                        <a:t>0.4629</a:t>
                      </a:r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    </a:t>
                      </a:r>
                      <a:endParaRPr lang="ru-RU" sz="1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ru-RU" sz="1800">
                          <a:solidFill>
                            <a:srgbClr val="0070C0"/>
                          </a:solidFill>
                          <a:effectLst/>
                        </a:rPr>
                        <a:t>0.0985</a:t>
                      </a:r>
                      <a:endParaRPr lang="ru-RU" sz="1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7787375"/>
                  </a:ext>
                </a:extLst>
              </a:tr>
              <a:tr h="2865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(2)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2286        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   938       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2696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5920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-0.0037    </a:t>
                      </a:r>
                      <a:endParaRPr lang="ru-RU" sz="1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ru-RU" sz="1800">
                          <a:solidFill>
                            <a:srgbClr val="0070C0"/>
                          </a:solidFill>
                          <a:effectLst/>
                        </a:rPr>
                        <a:t>0.0079    </a:t>
                      </a:r>
                      <a:endParaRPr lang="ru-RU" sz="1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ru-RU" sz="1800">
                          <a:solidFill>
                            <a:srgbClr val="0070C0"/>
                          </a:solidFill>
                          <a:effectLst/>
                        </a:rPr>
                        <a:t>0.0004</a:t>
                      </a:r>
                      <a:endParaRPr lang="ru-RU" sz="1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3501620"/>
                  </a:ext>
                </a:extLst>
              </a:tr>
              <a:tr h="2865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(3)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3885       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 </a:t>
                      </a:r>
                      <a:r>
                        <a:rPr lang="ru-RU" sz="1800">
                          <a:effectLst/>
                        </a:rPr>
                        <a:t>1126       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3712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8723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 0.1491   </a:t>
                      </a:r>
                      <a:endParaRPr lang="ru-RU" sz="1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70C0"/>
                          </a:solidFill>
                          <a:effectLst/>
                        </a:rPr>
                        <a:t>-0.1788   </a:t>
                      </a:r>
                      <a:endParaRPr lang="ru-RU" sz="1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70C0"/>
                          </a:solidFill>
                          <a:effectLst/>
                        </a:rPr>
                        <a:t>-0.0652</a:t>
                      </a:r>
                      <a:endParaRPr lang="ru-RU" sz="180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7327778"/>
                  </a:ext>
                </a:extLst>
              </a:tr>
              <a:tr h="28655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(4) 100K+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3258        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  </a:t>
                      </a:r>
                      <a:r>
                        <a:rPr lang="ru-RU" sz="1800" dirty="0">
                          <a:effectLst/>
                        </a:rPr>
                        <a:t> 695       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3049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7002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ru-RU" sz="1800" b="1" dirty="0">
                          <a:solidFill>
                            <a:srgbClr val="0070C0"/>
                          </a:solidFill>
                          <a:effectLst/>
                        </a:rPr>
                        <a:t>0.2005 </a:t>
                      </a:r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  </a:t>
                      </a:r>
                      <a:endParaRPr lang="ru-RU" sz="1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solidFill>
                            <a:srgbClr val="0070C0"/>
                          </a:solidFill>
                          <a:effectLst/>
                        </a:rPr>
                        <a:t>-0.3686</a:t>
                      </a:r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   </a:t>
                      </a:r>
                      <a:endParaRPr lang="ru-RU" sz="1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70C0"/>
                          </a:solidFill>
                          <a:effectLst/>
                        </a:rPr>
                        <a:t>-0.0435</a:t>
                      </a:r>
                      <a:endParaRPr lang="ru-RU" sz="18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07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6841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D1008-622A-4F20-A07F-30093206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52108"/>
            <a:ext cx="10364451" cy="714983"/>
          </a:xfrm>
        </p:spPr>
        <p:txBody>
          <a:bodyPr/>
          <a:lstStyle/>
          <a:p>
            <a:r>
              <a:rPr lang="en-US" dirty="0"/>
              <a:t>Concepts learned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88564E-8449-47DC-84D1-33CA7B90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155700"/>
            <a:ext cx="10364452" cy="4635501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Contingency table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Marginal row and column</a:t>
            </a:r>
          </a:p>
          <a:p>
            <a:r>
              <a:rPr lang="en-US" sz="2800" dirty="0">
                <a:solidFill>
                  <a:srgbClr val="0070C0"/>
                </a:solidFill>
              </a:rPr>
              <a:t>Statistical independence and testing it</a:t>
            </a:r>
          </a:p>
          <a:p>
            <a:r>
              <a:rPr lang="en-US" sz="2800" dirty="0">
                <a:solidFill>
                  <a:srgbClr val="0070C0"/>
                </a:solidFill>
              </a:rPr>
              <a:t>Chi-squared and degrees of freedom</a:t>
            </a:r>
          </a:p>
          <a:p>
            <a:r>
              <a:rPr lang="en-US" sz="2800" dirty="0">
                <a:solidFill>
                  <a:srgbClr val="0070C0"/>
                </a:solidFill>
              </a:rPr>
              <a:t>Quetelet index, interpreting a category in cluster</a:t>
            </a:r>
          </a:p>
          <a:p>
            <a:r>
              <a:rPr lang="en-US" sz="2800" dirty="0">
                <a:solidFill>
                  <a:srgbClr val="0070C0"/>
                </a:solidFill>
              </a:rPr>
              <a:t>Average Quetelet index</a:t>
            </a:r>
          </a:p>
          <a:p>
            <a:r>
              <a:rPr lang="en-US" sz="2800" dirty="0">
                <a:solidFill>
                  <a:srgbClr val="0070C0"/>
                </a:solidFill>
              </a:rPr>
              <a:t>Q=Chi-Squared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87AEE1-CD61-4E8E-9EF0-857B061A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E05121-C001-41BC-8892-6D72E79D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6986-B57A-4877-B928-0B4A0FF958AB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49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7640" y="188640"/>
            <a:ext cx="9070848" cy="648072"/>
          </a:xfrm>
        </p:spPr>
        <p:txBody>
          <a:bodyPr>
            <a:normAutofit fontScale="90000"/>
          </a:bodyPr>
          <a:lstStyle/>
          <a:p>
            <a:r>
              <a:rPr lang="ru-RU" dirty="0"/>
              <a:t>Домашнее задание 4</a:t>
            </a:r>
            <a:r>
              <a:rPr lang="en-US" dirty="0"/>
              <a:t>: </a:t>
            </a:r>
            <a:br>
              <a:rPr lang="ru-RU" dirty="0"/>
            </a:br>
            <a:r>
              <a:rPr lang="ru-RU" dirty="0"/>
              <a:t>Таблица сопряженности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55600" y="1025352"/>
            <a:ext cx="11557000" cy="583264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2800" cap="none" dirty="0"/>
              <a:t>Сформируйте три номинальных признака</a:t>
            </a:r>
            <a:r>
              <a:rPr lang="en-US" sz="2800" cap="none" dirty="0"/>
              <a:t> </a:t>
            </a:r>
            <a:r>
              <a:rPr lang="ru-RU" sz="2800" cap="none" dirty="0"/>
              <a:t>х1, х2 и х3 на Ваших данных </a:t>
            </a:r>
            <a:r>
              <a:rPr lang="en-US" sz="2800" cap="none" dirty="0"/>
              <a:t>(</a:t>
            </a:r>
            <a:r>
              <a:rPr lang="ru-RU" sz="2800" cap="none" dirty="0"/>
              <a:t>один, но не больше, может быть взят из  Вашей таблицы данных</a:t>
            </a:r>
            <a:r>
              <a:rPr lang="en-US" sz="2800" cap="none" dirty="0"/>
              <a:t>)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2800" cap="none" dirty="0"/>
              <a:t>Сформируйте две таблицы сопряженности, х1 и х2, х1 и х3. Постройте также матрицы условных вероятностей (х1 от х2 и х1 от х3) и таблицы коэффициентов Кетле. Прокомментируйте связи между категориями признака х1 и категориями х2 и х3 с использованием условных вероятностей и индекса Кетле</a:t>
            </a:r>
            <a:r>
              <a:rPr lang="en-US" sz="2800" cap="none" dirty="0"/>
              <a:t> </a:t>
            </a:r>
            <a:r>
              <a:rPr lang="ru-RU" sz="2800" cap="none" dirty="0"/>
              <a:t>. </a:t>
            </a:r>
            <a:endParaRPr lang="en-US" sz="2800" cap="none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2800" cap="none" dirty="0"/>
              <a:t>Вычислите среднее значение индекса Кетле на построенных таблицах сопряженности.</a:t>
            </a:r>
            <a:r>
              <a:rPr lang="en-US" sz="2800" cap="none" dirty="0"/>
              <a:t> </a:t>
            </a:r>
            <a:r>
              <a:rPr lang="ru-RU" sz="2800" cap="none" dirty="0"/>
              <a:t>В какой таблице связь больше и почему?</a:t>
            </a:r>
            <a:endParaRPr lang="en-US" sz="2800" cap="none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ru-RU" sz="2800" cap="none" dirty="0"/>
              <a:t>Рассчитайте значение коэффициента хи-квадрат для обеих таблиц; сравните со значениями среднего индекса Кетле.</a:t>
            </a:r>
            <a:endParaRPr lang="en-US" sz="2800" cap="none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FB7E3-E100-4D86-ADD8-2CBBC33CB0F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9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C9DEE-1A01-4807-A201-3797EA29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76200"/>
            <a:ext cx="11887201" cy="1108157"/>
          </a:xfrm>
        </p:spPr>
        <p:txBody>
          <a:bodyPr>
            <a:normAutofit/>
          </a:bodyPr>
          <a:lstStyle/>
          <a:p>
            <a:r>
              <a:rPr lang="ru-RU" sz="3200" dirty="0"/>
              <a:t>Однородные группы в неоднородной выборке </a:t>
            </a:r>
            <a:r>
              <a:rPr lang="en-US" sz="3200" dirty="0"/>
              <a:t>(</a:t>
            </a:r>
            <a:r>
              <a:rPr lang="ru-RU" sz="3200" dirty="0"/>
              <a:t>на глаз</a:t>
            </a:r>
            <a:r>
              <a:rPr lang="en-US" sz="3200" dirty="0"/>
              <a:t>)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819D2-106B-4361-A7C6-6BDCE305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184" y="1098104"/>
            <a:ext cx="8506942" cy="5296321"/>
          </a:xfrm>
        </p:spPr>
        <p:txBody>
          <a:bodyPr>
            <a:normAutofit/>
          </a:bodyPr>
          <a:lstStyle/>
          <a:p>
            <a:r>
              <a:rPr lang="ru-RU" dirty="0"/>
              <a:t>   </a:t>
            </a:r>
            <a:r>
              <a:rPr lang="en-US" dirty="0"/>
              <a:t>                                                 </a:t>
            </a:r>
            <a:r>
              <a:rPr lang="ru-RU" dirty="0"/>
              <a:t>                                                                        </a:t>
            </a:r>
          </a:p>
          <a:p>
            <a:r>
              <a:rPr lang="ru-RU" dirty="0"/>
              <a:t> </a:t>
            </a:r>
            <a:r>
              <a:rPr lang="en-US" dirty="0"/>
              <a:t>non-homogeneity                         </a:t>
            </a:r>
            <a:r>
              <a:rPr lang="ru-RU" dirty="0"/>
              <a:t>                           </a:t>
            </a:r>
            <a:endParaRPr lang="en-US" dirty="0"/>
          </a:p>
          <a:p>
            <a:r>
              <a:rPr lang="en-US" dirty="0"/>
              <a:t>                                                </a:t>
            </a:r>
            <a:r>
              <a:rPr lang="ru-RU" dirty="0"/>
              <a:t>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en-US" dirty="0"/>
              <a:t>Homogeneous groups in intervals</a:t>
            </a:r>
            <a:endParaRPr lang="ru-RU" dirty="0"/>
          </a:p>
          <a:p>
            <a:r>
              <a:rPr lang="en-US" dirty="0"/>
              <a:t>    A=[0, 0.8],  B=[0.8, 1.7],   C=[1.7 2.5]</a:t>
            </a:r>
            <a:r>
              <a:rPr lang="ru-RU" dirty="0"/>
              <a:t>   -</a:t>
            </a:r>
            <a:endParaRPr lang="en-US" dirty="0"/>
          </a:p>
          <a:p>
            <a:r>
              <a:rPr lang="en-US" dirty="0"/>
              <a:t>Define a nominal (or order) feature with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/>
              <a:t> </a:t>
            </a:r>
            <a:r>
              <a:rPr lang="en-US" dirty="0"/>
              <a:t>categories, A, B C.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EF7BB5-E3EC-4E09-82EF-2884BBC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C587B-19A8-41D9-B242-15389266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7140C5-A3A7-401A-B34E-C2F0554A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84" y="934716"/>
            <a:ext cx="5563053" cy="3050478"/>
          </a:xfrm>
          <a:prstGeom prst="rect">
            <a:avLst/>
          </a:prstGeom>
        </p:spPr>
      </p:pic>
      <p:sp>
        <p:nvSpPr>
          <p:cNvPr id="6" name="Стрелка: вверх 5">
            <a:extLst>
              <a:ext uri="{FF2B5EF4-FFF2-40B4-BE49-F238E27FC236}">
                <a16:creationId xmlns:a16="http://schemas.microsoft.com/office/drawing/2014/main" id="{A0655E04-858B-4BD5-8F14-F6BE8D47AC8C}"/>
              </a:ext>
            </a:extLst>
          </p:cNvPr>
          <p:cNvSpPr/>
          <p:nvPr/>
        </p:nvSpPr>
        <p:spPr>
          <a:xfrm>
            <a:off x="5319221" y="3652499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верх 8">
            <a:extLst>
              <a:ext uri="{FF2B5EF4-FFF2-40B4-BE49-F238E27FC236}">
                <a16:creationId xmlns:a16="http://schemas.microsoft.com/office/drawing/2014/main" id="{841B05B8-C136-4E02-BD10-61D872357ED7}"/>
              </a:ext>
            </a:extLst>
          </p:cNvPr>
          <p:cNvSpPr/>
          <p:nvPr/>
        </p:nvSpPr>
        <p:spPr>
          <a:xfrm>
            <a:off x="3791744" y="3652499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7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C9DEE-1A01-4807-A201-3797EA29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0"/>
            <a:ext cx="9070848" cy="52814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           Categorized feature as partition</a:t>
            </a:r>
            <a:r>
              <a:rPr lang="ru-RU" sz="3200" b="1" dirty="0"/>
              <a:t>,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819D2-106B-4361-A7C6-6BDCE305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5120" y="692697"/>
            <a:ext cx="8997696" cy="6089103"/>
          </a:xfrm>
        </p:spPr>
        <p:txBody>
          <a:bodyPr>
            <a:normAutofit/>
          </a:bodyPr>
          <a:lstStyle/>
          <a:p>
            <a:r>
              <a:rPr lang="ru-RU" dirty="0"/>
              <a:t>                                                                          </a:t>
            </a:r>
            <a:r>
              <a:rPr lang="en-US" dirty="0"/>
              <a:t>                 </a:t>
            </a:r>
          </a:p>
          <a:p>
            <a:r>
              <a:rPr lang="en-US" dirty="0"/>
              <a:t>                                                 </a:t>
            </a:r>
            <a:r>
              <a:rPr lang="ru-RU" dirty="0"/>
              <a:t>                  </a:t>
            </a:r>
            <a:r>
              <a:rPr lang="en-US" dirty="0"/>
              <a:t>  Non-homogeneity                         </a:t>
            </a:r>
          </a:p>
          <a:p>
            <a:r>
              <a:rPr lang="ru-RU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Nominal feature with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/>
              <a:t> </a:t>
            </a:r>
            <a:r>
              <a:rPr lang="en-US" dirty="0"/>
              <a:t>categories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    A=[0, 0.8],  B=[0.8, 1.7],   C=[1.7 2.5]</a:t>
            </a:r>
            <a:r>
              <a:rPr lang="ru-RU" dirty="0"/>
              <a:t>   </a:t>
            </a:r>
          </a:p>
          <a:p>
            <a:r>
              <a:rPr lang="en-US" dirty="0"/>
              <a:t>Corresponds to </a:t>
            </a:r>
            <a:r>
              <a:rPr lang="en-US" b="1" dirty="0"/>
              <a:t>partition</a:t>
            </a:r>
            <a:r>
              <a:rPr lang="en-US" dirty="0"/>
              <a:t> on the object set</a:t>
            </a:r>
            <a:r>
              <a:rPr lang="ru-RU" dirty="0"/>
              <a:t>: </a:t>
            </a:r>
            <a:r>
              <a:rPr lang="en-US" dirty="0"/>
              <a:t>      </a:t>
            </a:r>
            <a:r>
              <a:rPr lang="ru-RU" dirty="0"/>
              <a:t> </a:t>
            </a:r>
            <a:r>
              <a:rPr lang="en-US" dirty="0"/>
              <a:t>S={S</a:t>
            </a:r>
            <a:r>
              <a:rPr lang="en-US" baseline="-25000" dirty="0"/>
              <a:t>A</a:t>
            </a:r>
            <a:r>
              <a:rPr lang="en-US" dirty="0"/>
              <a:t>, S</a:t>
            </a:r>
            <a:r>
              <a:rPr lang="en-US" baseline="-25000" dirty="0"/>
              <a:t>B</a:t>
            </a:r>
            <a:r>
              <a:rPr lang="en-US" dirty="0"/>
              <a:t>, S</a:t>
            </a:r>
            <a:r>
              <a:rPr lang="en-US" baseline="-25000" dirty="0"/>
              <a:t>C</a:t>
            </a:r>
            <a:r>
              <a:rPr lang="en-US" dirty="0"/>
              <a:t>}                   </a:t>
            </a:r>
          </a:p>
          <a:p>
            <a:r>
              <a:rPr lang="en-US" dirty="0"/>
              <a:t>              S</a:t>
            </a:r>
            <a:r>
              <a:rPr lang="en-US" baseline="-25000" dirty="0"/>
              <a:t>A</a:t>
            </a:r>
            <a:r>
              <a:rPr lang="en-US" dirty="0"/>
              <a:t>={</a:t>
            </a:r>
            <a:r>
              <a:rPr lang="en-US" dirty="0" err="1"/>
              <a:t>i</a:t>
            </a:r>
            <a:r>
              <a:rPr lang="en-US" dirty="0"/>
              <a:t>: 0&lt;x(</a:t>
            </a:r>
            <a:r>
              <a:rPr lang="en-US" dirty="0" err="1"/>
              <a:t>i</a:t>
            </a:r>
            <a:r>
              <a:rPr lang="en-US" dirty="0"/>
              <a:t>)&lt;=0.8},   </a:t>
            </a:r>
          </a:p>
          <a:p>
            <a:pPr marL="82296" indent="0">
              <a:buNone/>
            </a:pPr>
            <a:r>
              <a:rPr lang="en-US" dirty="0"/>
              <a:t>    S</a:t>
            </a:r>
            <a:r>
              <a:rPr lang="en-US" baseline="-25000" dirty="0"/>
              <a:t>B</a:t>
            </a:r>
            <a:r>
              <a:rPr lang="en-US" dirty="0"/>
              <a:t>={</a:t>
            </a:r>
            <a:r>
              <a:rPr lang="en-US" dirty="0" err="1"/>
              <a:t>i</a:t>
            </a:r>
            <a:r>
              <a:rPr lang="en-US" dirty="0"/>
              <a:t>: 0.8&lt;x(</a:t>
            </a:r>
            <a:r>
              <a:rPr lang="en-US" dirty="0" err="1"/>
              <a:t>i</a:t>
            </a:r>
            <a:r>
              <a:rPr lang="en-US" dirty="0"/>
              <a:t>)&lt;=1.7},    S</a:t>
            </a:r>
            <a:r>
              <a:rPr lang="en-US" baseline="-25000" dirty="0"/>
              <a:t>C</a:t>
            </a:r>
            <a:r>
              <a:rPr lang="en-US" dirty="0"/>
              <a:t>={</a:t>
            </a:r>
            <a:r>
              <a:rPr lang="en-US" dirty="0" err="1"/>
              <a:t>i</a:t>
            </a:r>
            <a:r>
              <a:rPr lang="en-US" dirty="0"/>
              <a:t>: 1.7&lt;x(</a:t>
            </a:r>
            <a:r>
              <a:rPr lang="en-US" dirty="0" err="1"/>
              <a:t>i</a:t>
            </a:r>
            <a:r>
              <a:rPr lang="en-US" dirty="0"/>
              <a:t>)&lt;=2.5}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EF7BB5-E3EC-4E09-82EF-2884BBC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C587B-19A8-41D9-B242-15389266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7140C5-A3A7-401A-B34E-C2F0554A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948" y="448645"/>
            <a:ext cx="5563053" cy="3050478"/>
          </a:xfrm>
          <a:prstGeom prst="rect">
            <a:avLst/>
          </a:prstGeom>
        </p:spPr>
      </p:pic>
      <p:sp>
        <p:nvSpPr>
          <p:cNvPr id="6" name="Стрелка: вверх 5">
            <a:extLst>
              <a:ext uri="{FF2B5EF4-FFF2-40B4-BE49-F238E27FC236}">
                <a16:creationId xmlns:a16="http://schemas.microsoft.com/office/drawing/2014/main" id="{A0655E04-858B-4BD5-8F14-F6BE8D47AC8C}"/>
              </a:ext>
            </a:extLst>
          </p:cNvPr>
          <p:cNvSpPr/>
          <p:nvPr/>
        </p:nvSpPr>
        <p:spPr>
          <a:xfrm>
            <a:off x="5327510" y="3151323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верх 8">
            <a:extLst>
              <a:ext uri="{FF2B5EF4-FFF2-40B4-BE49-F238E27FC236}">
                <a16:creationId xmlns:a16="http://schemas.microsoft.com/office/drawing/2014/main" id="{841B05B8-C136-4E02-BD10-61D872357ED7}"/>
              </a:ext>
            </a:extLst>
          </p:cNvPr>
          <p:cNvSpPr/>
          <p:nvPr/>
        </p:nvSpPr>
        <p:spPr>
          <a:xfrm>
            <a:off x="3719736" y="3167111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4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C9DEE-1A01-4807-A201-3797EA29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592" y="-171400"/>
            <a:ext cx="9070848" cy="908719"/>
          </a:xfrm>
        </p:spPr>
        <p:txBody>
          <a:bodyPr>
            <a:normAutofit/>
          </a:bodyPr>
          <a:lstStyle/>
          <a:p>
            <a:r>
              <a:rPr lang="en-US" sz="3200" b="1" dirty="0"/>
              <a:t>Categorized feature</a:t>
            </a:r>
            <a:r>
              <a:rPr lang="ru-RU" sz="3200" b="1" dirty="0"/>
              <a:t> </a:t>
            </a:r>
            <a:r>
              <a:rPr lang="en-US" sz="3200" b="1" dirty="0"/>
              <a:t>as partition,</a:t>
            </a:r>
            <a:r>
              <a:rPr lang="ru-RU" sz="3200" b="1" dirty="0"/>
              <a:t> </a:t>
            </a:r>
            <a:r>
              <a:rPr lang="en-US" sz="3200" b="1" dirty="0"/>
              <a:t>2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819D2-106B-4361-A7C6-6BDCE305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592" y="1077340"/>
            <a:ext cx="8506942" cy="562478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                                                                          </a:t>
            </a:r>
            <a:endParaRPr lang="en-US" dirty="0"/>
          </a:p>
          <a:p>
            <a:endParaRPr lang="en-US" dirty="0"/>
          </a:p>
          <a:p>
            <a:r>
              <a:rPr lang="ru-RU" dirty="0"/>
              <a:t> </a:t>
            </a:r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Nominal/order feature with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/>
              <a:t> </a:t>
            </a:r>
            <a:r>
              <a:rPr lang="en-US" dirty="0"/>
              <a:t>categories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    A=[0, 0.8],  B=[0.8, 1.7],   C=[1.7 2.5]</a:t>
            </a:r>
            <a:r>
              <a:rPr lang="ru-RU" dirty="0"/>
              <a:t>   </a:t>
            </a:r>
          </a:p>
          <a:p>
            <a:r>
              <a:rPr lang="en-US" dirty="0"/>
              <a:t>Corresponds to (ordered) </a:t>
            </a:r>
            <a:r>
              <a:rPr lang="en-US" b="1" dirty="0"/>
              <a:t>partition</a:t>
            </a:r>
            <a:r>
              <a:rPr lang="en-US" dirty="0"/>
              <a:t> on the object set</a:t>
            </a:r>
            <a:r>
              <a:rPr lang="ru-RU" dirty="0"/>
              <a:t>:</a:t>
            </a:r>
            <a:r>
              <a:rPr lang="en-US" dirty="0"/>
              <a:t>  </a:t>
            </a:r>
          </a:p>
          <a:p>
            <a:r>
              <a:rPr lang="en-US" dirty="0"/>
              <a:t>S={S{1}, S{2}, S{3}}                        [</a:t>
            </a:r>
            <a:r>
              <a:rPr lang="en-US" b="1" dirty="0"/>
              <a:t>Quiz:</a:t>
            </a:r>
            <a:r>
              <a:rPr lang="en-US" dirty="0"/>
              <a:t> </a:t>
            </a:r>
            <a:r>
              <a:rPr lang="en-US" b="1" dirty="0"/>
              <a:t>What is partition?</a:t>
            </a:r>
            <a:r>
              <a:rPr lang="en-US" dirty="0"/>
              <a:t>  ]</a:t>
            </a:r>
          </a:p>
          <a:p>
            <a:r>
              <a:rPr lang="en-US" b="1" dirty="0"/>
              <a:t>Pseudo-Code:</a:t>
            </a:r>
            <a:r>
              <a:rPr lang="en-US" dirty="0"/>
              <a:t>               </a:t>
            </a:r>
          </a:p>
          <a:p>
            <a:pPr marL="82296" indent="0">
              <a:buNone/>
            </a:pPr>
            <a:r>
              <a:rPr lang="en-US" dirty="0"/>
              <a:t>&gt;&gt;f=[0 0.8 1.7 2.5]; </a:t>
            </a:r>
          </a:p>
          <a:p>
            <a:pPr marL="82296" indent="0">
              <a:buNone/>
            </a:pPr>
            <a:r>
              <a:rPr lang="en-US" dirty="0"/>
              <a:t>&gt;&gt;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k=1:3; s{k}=find(x&gt;f(k) &amp; x&lt;=f(k+1)); end; </a:t>
            </a:r>
            <a:r>
              <a:rPr lang="en-US" dirty="0"/>
              <a:t>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EF7BB5-E3EC-4E09-82EF-2884BBC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BacDataAnalysis_2024_8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C587B-19A8-41D9-B242-15389266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7140C5-A3A7-401A-B34E-C2F0554A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24" y="551222"/>
            <a:ext cx="4770508" cy="2615889"/>
          </a:xfrm>
          <a:prstGeom prst="rect">
            <a:avLst/>
          </a:prstGeom>
        </p:spPr>
      </p:pic>
      <p:sp>
        <p:nvSpPr>
          <p:cNvPr id="6" name="Стрелка: вверх 5">
            <a:extLst>
              <a:ext uri="{FF2B5EF4-FFF2-40B4-BE49-F238E27FC236}">
                <a16:creationId xmlns:a16="http://schemas.microsoft.com/office/drawing/2014/main" id="{A0655E04-858B-4BD5-8F14-F6BE8D47AC8C}"/>
              </a:ext>
            </a:extLst>
          </p:cNvPr>
          <p:cNvSpPr/>
          <p:nvPr/>
        </p:nvSpPr>
        <p:spPr>
          <a:xfrm>
            <a:off x="5159896" y="2807071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верх 8">
            <a:extLst>
              <a:ext uri="{FF2B5EF4-FFF2-40B4-BE49-F238E27FC236}">
                <a16:creationId xmlns:a16="http://schemas.microsoft.com/office/drawing/2014/main" id="{841B05B8-C136-4E02-BD10-61D872357ED7}"/>
              </a:ext>
            </a:extLst>
          </p:cNvPr>
          <p:cNvSpPr/>
          <p:nvPr/>
        </p:nvSpPr>
        <p:spPr>
          <a:xfrm>
            <a:off x="3870604" y="2852936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2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C9DEE-1A01-4807-A201-3797EA29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400"/>
            <a:ext cx="11494440" cy="908719"/>
          </a:xfrm>
        </p:spPr>
        <p:txBody>
          <a:bodyPr>
            <a:normAutofit/>
          </a:bodyPr>
          <a:lstStyle/>
          <a:p>
            <a:r>
              <a:rPr lang="en-US" sz="2800" b="1" dirty="0"/>
              <a:t>Categorized feature</a:t>
            </a:r>
            <a:r>
              <a:rPr lang="ru-RU" sz="2800" b="1" dirty="0"/>
              <a:t> </a:t>
            </a:r>
            <a:r>
              <a:rPr lang="en-US" sz="2800" b="1" dirty="0"/>
              <a:t>as partition, 3 : Distribution</a:t>
            </a:r>
            <a:endParaRPr lang="ru-RU" sz="2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0819D2-106B-4361-A7C6-6BDCE3054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152" y="1157015"/>
            <a:ext cx="8506942" cy="562478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                                                                          </a:t>
            </a:r>
            <a:endParaRPr lang="en-US" dirty="0"/>
          </a:p>
          <a:p>
            <a:endParaRPr lang="en-US" dirty="0"/>
          </a:p>
          <a:p>
            <a:r>
              <a:rPr lang="ru-RU" dirty="0"/>
              <a:t> </a:t>
            </a:r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Nominal/order feature with</a:t>
            </a:r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/>
              <a:t> </a:t>
            </a:r>
            <a:r>
              <a:rPr lang="en-US" dirty="0"/>
              <a:t>categories</a:t>
            </a:r>
            <a:r>
              <a:rPr lang="ru-RU" dirty="0"/>
              <a:t>:</a:t>
            </a:r>
            <a:endParaRPr lang="en-US" dirty="0"/>
          </a:p>
          <a:p>
            <a:r>
              <a:rPr lang="en-US" dirty="0"/>
              <a:t>    A=[0, 0.8],  B=[0.8, 1.7],   C=[1.7 2.5]</a:t>
            </a:r>
            <a:r>
              <a:rPr lang="ru-RU" dirty="0"/>
              <a:t>   </a:t>
            </a:r>
          </a:p>
          <a:p>
            <a:r>
              <a:rPr lang="en-US" dirty="0"/>
              <a:t>Corresponds to </a:t>
            </a:r>
            <a:r>
              <a:rPr lang="en-US" b="1" dirty="0"/>
              <a:t>partition</a:t>
            </a:r>
            <a:r>
              <a:rPr lang="en-US" dirty="0"/>
              <a:t> of the object set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en-US" dirty="0"/>
              <a:t>S={S{1}, S{2}, S{3}}</a:t>
            </a:r>
          </a:p>
          <a:p>
            <a:r>
              <a:rPr lang="en-US" dirty="0"/>
              <a:t>Frequencies:</a:t>
            </a:r>
            <a:r>
              <a:rPr lang="ru-RU" dirty="0"/>
              <a:t> </a:t>
            </a:r>
            <a:r>
              <a:rPr lang="en-US" dirty="0"/>
              <a:t>[|S{1}|, |S{2}|, |S{3}|}={50, 54, 46}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Relative frequencies (Distribution):</a:t>
            </a:r>
            <a:endParaRPr lang="ru-RU" dirty="0"/>
          </a:p>
          <a:p>
            <a:r>
              <a:rPr lang="en-US" dirty="0"/>
              <a:t>p = {50, 54, 46}/150= {0.33, 0.36, 0.31}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4EF7BB5-E3EC-4E09-82EF-2884BBC7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34609" y="5883275"/>
            <a:ext cx="3308529" cy="365125"/>
          </a:xfrm>
        </p:spPr>
        <p:txBody>
          <a:bodyPr/>
          <a:lstStyle/>
          <a:p>
            <a:r>
              <a:rPr lang="en-US"/>
              <a:t>BacDataAnalysis_2024_8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5C587B-19A8-41D9-B242-15389266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7140C5-A3A7-401A-B34E-C2F0554A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54" y="417067"/>
            <a:ext cx="4770508" cy="2615889"/>
          </a:xfrm>
          <a:prstGeom prst="rect">
            <a:avLst/>
          </a:prstGeom>
        </p:spPr>
      </p:pic>
      <p:sp>
        <p:nvSpPr>
          <p:cNvPr id="6" name="Стрелка: вверх 5">
            <a:extLst>
              <a:ext uri="{FF2B5EF4-FFF2-40B4-BE49-F238E27FC236}">
                <a16:creationId xmlns:a16="http://schemas.microsoft.com/office/drawing/2014/main" id="{A0655E04-858B-4BD5-8F14-F6BE8D47AC8C}"/>
              </a:ext>
            </a:extLst>
          </p:cNvPr>
          <p:cNvSpPr/>
          <p:nvPr/>
        </p:nvSpPr>
        <p:spPr>
          <a:xfrm>
            <a:off x="5159896" y="2807071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верх 8">
            <a:extLst>
              <a:ext uri="{FF2B5EF4-FFF2-40B4-BE49-F238E27FC236}">
                <a16:creationId xmlns:a16="http://schemas.microsoft.com/office/drawing/2014/main" id="{841B05B8-C136-4E02-BD10-61D872357ED7}"/>
              </a:ext>
            </a:extLst>
          </p:cNvPr>
          <p:cNvSpPr/>
          <p:nvPr/>
        </p:nvSpPr>
        <p:spPr>
          <a:xfrm>
            <a:off x="3870604" y="2852936"/>
            <a:ext cx="288032" cy="36004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31309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6857</TotalTime>
  <Words>4738</Words>
  <Application>Microsoft Office PowerPoint</Application>
  <PresentationFormat>Широкоэкранный</PresentationFormat>
  <Paragraphs>1441</Paragraphs>
  <Slides>52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60" baseType="lpstr">
      <vt:lpstr>Arial</vt:lpstr>
      <vt:lpstr>Calibri</vt:lpstr>
      <vt:lpstr>Cambria Math</vt:lpstr>
      <vt:lpstr>Courier New</vt:lpstr>
      <vt:lpstr>Symbol</vt:lpstr>
      <vt:lpstr>Times New Roman</vt:lpstr>
      <vt:lpstr>Tw Cen MT</vt:lpstr>
      <vt:lpstr>Капля</vt:lpstr>
      <vt:lpstr>ОМАД Лекция 8 2024 Интерпретация кластеров номинальными признаками и таблицы сопряженности </vt:lpstr>
      <vt:lpstr>Developing a nominal feature/  Категоризация количественного признака</vt:lpstr>
      <vt:lpstr>Произвольный количественный признак</vt:lpstr>
      <vt:lpstr>Пример однородной выборки</vt:lpstr>
      <vt:lpstr>Homogeneity versus non-homogeneity</vt:lpstr>
      <vt:lpstr>Однородные группы в неоднородной выборке (на глаз)</vt:lpstr>
      <vt:lpstr>           Categorized feature as partition, 1</vt:lpstr>
      <vt:lpstr>Categorized feature as partition, 2</vt:lpstr>
      <vt:lpstr>Categorized feature as partition, 3 : Distribution</vt:lpstr>
      <vt:lpstr>Contingency table/Таблица сопряженности, 1</vt:lpstr>
      <vt:lpstr>Contingency table/Таблица сопряженности, 2</vt:lpstr>
      <vt:lpstr> Categorize a quantitative feature, 1</vt:lpstr>
      <vt:lpstr>Categorize a quantitative feature,  2</vt:lpstr>
      <vt:lpstr>Categorize a quantitative feature, 3</vt:lpstr>
      <vt:lpstr>Sepal Width partition</vt:lpstr>
      <vt:lpstr>“Taxon” partition</vt:lpstr>
      <vt:lpstr>Интерпретация кластера категориями,1</vt:lpstr>
      <vt:lpstr>Интерпретация кластера категориями,2</vt:lpstr>
      <vt:lpstr>Интерпретация кластера категориями,3</vt:lpstr>
      <vt:lpstr>Интерпретация кластера категориями,4</vt:lpstr>
      <vt:lpstr>Интерпретация кластера категориями,5</vt:lpstr>
      <vt:lpstr>Lambert Adolphe Jacques Quételet (22.02.1796 – 17.02.1874, Belgium), founding father of social statistics</vt:lpstr>
      <vt:lpstr>Quetelet index</vt:lpstr>
      <vt:lpstr>Quetelet index, 2</vt:lpstr>
      <vt:lpstr>Average Quetelet index</vt:lpstr>
      <vt:lpstr>Karl Pearson (27 March 1857 – 27 April 1936, UK), a founding father of data science and mathematical statistics</vt:lpstr>
      <vt:lpstr>Contingency table, 3</vt:lpstr>
      <vt:lpstr>Contingency table,  4</vt:lpstr>
      <vt:lpstr>Contingency table, 5</vt:lpstr>
      <vt:lpstr>Contingency table, 6</vt:lpstr>
      <vt:lpstr>Conditional probability, 1</vt:lpstr>
      <vt:lpstr>Conditional probability, 2</vt:lpstr>
      <vt:lpstr>Conditional probability, 3</vt:lpstr>
      <vt:lpstr>A dull contingency table:  no contrasts  (categories of CSW as functions of CSL)</vt:lpstr>
      <vt:lpstr>Statistical independence and Pearson’s chi-squared/ статистическая независимость и хи-квадрат Пирсона</vt:lpstr>
      <vt:lpstr>Statistical independence, 1</vt:lpstr>
      <vt:lpstr>Statistical independence, 2</vt:lpstr>
      <vt:lpstr>Testing independence with Pearson chi-squared, 1</vt:lpstr>
      <vt:lpstr>Pearson chi-squared, 2</vt:lpstr>
      <vt:lpstr>Pearson chi-squared, 3 </vt:lpstr>
      <vt:lpstr>Pearson chi-squared, 4</vt:lpstr>
      <vt:lpstr>Интерпретация chi-squared индексами Кетле, 1</vt:lpstr>
      <vt:lpstr>average Quetelet index</vt:lpstr>
      <vt:lpstr>Average Quetelet index Q = Pearson chi-squared, 1</vt:lpstr>
      <vt:lpstr>Q=Pearson chi-squared, 2: (i) = (ii)</vt:lpstr>
      <vt:lpstr>Chi-squared (and Q) as association measure, 1 </vt:lpstr>
      <vt:lpstr>Chi-squared (and Q) as association measure, 2 </vt:lpstr>
      <vt:lpstr>Chi-squared (and Q) as association measure, 3</vt:lpstr>
      <vt:lpstr>Chi-squared (and Q) as an association measure, 4</vt:lpstr>
      <vt:lpstr>Пример: Pew Research Center: USA 2014 survey Income  Voting preference</vt:lpstr>
      <vt:lpstr>Concepts learned</vt:lpstr>
      <vt:lpstr>Домашнее задание 4:  Таблица сопряженности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 Mirkin</dc:creator>
  <cp:lastModifiedBy>Boris Mirkin</cp:lastModifiedBy>
  <cp:revision>64</cp:revision>
  <dcterms:created xsi:type="dcterms:W3CDTF">2021-10-10T11:49:10Z</dcterms:created>
  <dcterms:modified xsi:type="dcterms:W3CDTF">2024-11-05T07:53:32Z</dcterms:modified>
</cp:coreProperties>
</file>