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8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37" d="100"/>
          <a:sy n="37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7A5A-2B1A-468A-ADED-B65D71169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9A9F2-B2ED-4AF3-8ECA-7EC4DB31A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048C-6E08-451A-8499-6FD3ED6A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E4F0-4E4C-4834-BD4E-9907CAA0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4AFF1-B720-437A-AF67-E8287C4D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7CA6-E69E-452A-BBE4-55C6735F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D0568-BC9E-49F4-9C90-1F945726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FC22-9B3D-497C-B5BF-F0F3AD3B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137E-1E44-47D0-8B04-0F4D6546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0FF9-19F4-4957-BC8A-1C040085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91F2C-B540-465F-852B-C7CE8C040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335A0-DCAF-4E5E-A6AF-12EFCA18C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A3C5-E73A-4CEB-9A18-38B61C0D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2240-21B8-4ACA-8ECD-7A22E799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4B63-E20E-42AA-8DF5-F9DD8054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399-9014-4BD5-870D-B143C88A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D0AE-E998-4FE4-89F8-ECA0D8D8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2F5B-A0B9-47BB-A5CD-6909F94B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982E-F148-4219-A26F-FD3C429F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6C26-4A98-4DCD-91D4-8BDD8248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009C-D760-4927-96CB-0DC38787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FCD7A-F637-42CE-975B-C63B66E9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FA56-A4C1-46A1-93E3-1B8FC606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B6A2-12CF-4E7E-99BF-D2C8CDE7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EE2F-9750-4B5F-BAB2-8CDF71F5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2CB1-C5E7-4353-B126-D94E8B03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75D9-BAFB-4A69-A5E1-132A9F2B3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19313-BCC9-4861-AAF6-332B1B30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D0D10-B389-478F-8D80-AA98CD2A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B64BB-1C3B-49D3-B68A-7BB65F05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9BB4D-0549-499F-A9BF-28AD1F30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9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6841-C30C-4C9A-8AEF-BD0F60EB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DFD1F-9B9E-4A89-9B07-444CD606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DB65-A45C-47CF-A466-75431C9BA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5D86F-B9AD-44AD-B774-23A99BF0D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41CD4-72D6-4FAB-9A38-D883221F9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9A713-B55C-4A39-A0F2-633808CB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6D3F-98C9-4389-A599-14B26413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BBD8B-BD02-4153-A1F7-026DE174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9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C1E-6F5A-4BF4-9126-DCB7A56B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504A1-31B0-4908-AA6D-7AF3F434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62CDD-79C5-4416-BB2A-9B6D5F8D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FCD1A-DED8-485E-8931-5B36F6D1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2965F-703E-4623-B3A1-4D3FED80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78327-ADA5-414B-BF12-C323C769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79C3D-1D14-4285-9335-EE098B81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9AC9-713B-4395-8F27-905AC36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BC8C-BB0B-42A6-AE99-205D85A98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A798C-E1D1-4109-8867-B56F385B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ED4C2-4583-4053-8C2A-3971C0E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36279-3D7B-401A-A3ED-89AB25F2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46B0-0D1B-477C-87F7-092D5F2C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7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E336-CF61-4FBF-A25A-38F9B14F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9AB54-0A2F-403D-93B3-797EA490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7D42-818C-47CE-B077-256D2004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883CE-539F-4E06-ADCC-FD494789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85A5-3765-46B3-8DFD-0278260D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45A3-79BC-4227-9DC6-074F76DC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C69B9-7BBB-45F4-B975-3AC01576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6C73-ED0B-4A7F-9AE1-E4C05128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D696E-5108-4233-B78A-355FEEF48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63C85-FA86-4C21-B87B-4C8D4EE05B9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1148-03ED-4700-887D-F0D7EBD75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AE70-1436-4104-83DA-FA532F30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CD8F8-8D22-4F6F-ACD2-35F343346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evalcenter/evaluate-windows-10-enterprise" TargetMode="External"/><Relationship Id="rId2" Type="http://schemas.openxmlformats.org/officeDocument/2006/relationships/hyperlink" Target="https://www.microsoft.com/en-us/evalcenter/evaluate-windows-server-201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steps.com/en/t/269c6f8416427d51/create-virtual-machine-for-windows-8-on-vmware-workstation-9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lliamjturkel.net/2013/05/31/installing-debian-linux-in-a-vm/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register" TargetMode="External"/><Relationship Id="rId2" Type="http://schemas.openxmlformats.org/officeDocument/2006/relationships/hyperlink" Target="https://techterms.com/definition/archite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B_Stick.jp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ek.net/burn-audio-cd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2716C1-42D5-414C-9CBA-E520B7E968C7}"/>
              </a:ext>
            </a:extLst>
          </p:cNvPr>
          <p:cNvSpPr/>
          <p:nvPr/>
        </p:nvSpPr>
        <p:spPr>
          <a:xfrm>
            <a:off x="0" y="402671"/>
            <a:ext cx="12192000" cy="75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8727D-3ED4-4CF1-A3E6-1433C2E90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2671"/>
            <a:ext cx="12192000" cy="755009"/>
          </a:xfrm>
        </p:spPr>
        <p:txBody>
          <a:bodyPr>
            <a:normAutofit/>
          </a:bodyPr>
          <a:lstStyle/>
          <a:p>
            <a:r>
              <a:rPr lang="en-US" sz="3600" b="1" i="1" u="sng">
                <a:solidFill>
                  <a:schemeClr val="bg1"/>
                </a:solidFill>
              </a:rPr>
              <a:t>Module 3- </a:t>
            </a:r>
            <a:r>
              <a:rPr lang="en-US" sz="3600" b="1" i="1" u="sng" dirty="0">
                <a:solidFill>
                  <a:schemeClr val="bg1"/>
                </a:solidFill>
              </a:rPr>
              <a:t>WINDOWS INSTALLATION AND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ECA59-D2CD-4BC9-B6D7-BB7C84806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6404"/>
            <a:ext cx="12192000" cy="5528345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b="1" dirty="0"/>
              <a:t>1- Different part of an operating system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2- Different way to install an operating system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3- Download the OS on Microsoft website: technet.microsoft.com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4- Creating a virtual machine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5-  Installing Windows server 2016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6- Adding resources 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7- Hostname and system information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8- Windows server GUI overview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9- Quiz</a:t>
            </a:r>
          </a:p>
          <a:p>
            <a:pPr algn="l"/>
            <a:r>
              <a:rPr lang="en-US" dirty="0">
                <a:latin typeface="Franklin Gothic Heavy" panose="020B0903020102020204" pitchFamily="34" charset="0"/>
              </a:rPr>
              <a:t>10- Homework</a:t>
            </a:r>
          </a:p>
        </p:txBody>
      </p:sp>
    </p:spTree>
    <p:extLst>
      <p:ext uri="{BB962C8B-B14F-4D97-AF65-F5344CB8AC3E}">
        <p14:creationId xmlns:p14="http://schemas.microsoft.com/office/powerpoint/2010/main" val="377570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95D8E-C471-440E-9A01-87063C038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"/>
            <a:ext cx="10159999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9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71003-FAC9-4B4F-B5FA-0FA1665C4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5100"/>
            <a:ext cx="10998199" cy="650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99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74BCE-593C-450E-9A10-C051AD988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1" y="0"/>
            <a:ext cx="101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3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FC357C-C676-4D4E-AD27-27152F232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37679"/>
            <a:ext cx="10363200" cy="66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CC8D45-3EE7-4419-BE1A-99B9DF1F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09100"/>
            <a:ext cx="11569700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D4AB4-5504-427C-8675-2188B4B4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10477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5E3DE-445A-4C04-AD5D-86C3B45F6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190048"/>
            <a:ext cx="10744200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4CC5C-A8F3-4077-86E1-E2D650A7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7800"/>
            <a:ext cx="111379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0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0E17B6-3D92-4628-9460-5605FEE3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42416"/>
            <a:ext cx="11772899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0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6F3AE-2800-46C4-A14F-25EC6F44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499653"/>
            <a:ext cx="11620500" cy="62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6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B31A-F3A7-4359-BEEA-B1A58585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1- Different part of an operating system.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479B-D3E4-426F-916E-C53E166F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66850"/>
            <a:ext cx="11201400" cy="5229225"/>
          </a:xfrm>
        </p:spPr>
        <p:txBody>
          <a:bodyPr>
            <a:normAutofit/>
          </a:bodyPr>
          <a:lstStyle/>
          <a:p>
            <a:r>
              <a:rPr lang="en-US" sz="2000" dirty="0"/>
              <a:t>What’s an operating system?</a:t>
            </a:r>
          </a:p>
          <a:p>
            <a:pPr marL="0" indent="0">
              <a:buNone/>
            </a:pPr>
            <a:r>
              <a:rPr lang="en-US" sz="2000" dirty="0"/>
              <a:t>The whole package that manages our computer’s resources and let us interact with it.</a:t>
            </a:r>
          </a:p>
          <a:p>
            <a:pPr marL="0" indent="0">
              <a:buNone/>
            </a:pPr>
            <a:r>
              <a:rPr lang="en-US" sz="2000" dirty="0"/>
              <a:t>There are 2 main parts of an 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The kernel is main core of the OS, it talks directly to our hardware and manages our system resources. </a:t>
            </a:r>
          </a:p>
          <a:p>
            <a:pPr marL="0" indent="0">
              <a:buNone/>
            </a:pPr>
            <a:r>
              <a:rPr lang="en-US" sz="2000" dirty="0"/>
              <a:t>User space it’s basically everything outside the kernel and things that we interact directly like: system programs, user interfaces etc.….</a:t>
            </a:r>
          </a:p>
          <a:p>
            <a:pPr marL="0" indent="0">
              <a:buNone/>
            </a:pPr>
            <a:r>
              <a:rPr lang="en-US" sz="2000" dirty="0"/>
              <a:t>We have a lot of operating system out there but on this training we will talk about WINDOWS &amp; LINUX.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4062C-4DDB-45D1-9E7E-76C83DD9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81" y="2730799"/>
            <a:ext cx="2252663" cy="1912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2FB31-A940-44D6-A173-D270358D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069431"/>
            <a:ext cx="2552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8B9775-D9D3-4C08-9694-1BCC9026D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1" y="442495"/>
            <a:ext cx="12014200" cy="63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2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B54EA-E2F9-42E6-9120-A73C08CA4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39700"/>
            <a:ext cx="119507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8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B135E-B356-4798-90E2-949BE48D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66205"/>
            <a:ext cx="11468100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3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7BD7A-ADB4-47A0-985F-FCA8C26F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1562"/>
            <a:ext cx="110585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1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51E10-321C-4F38-B3E6-8FE146ED3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1162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1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DE71-01B0-48FC-A8F4-490CCCD7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OS on Microsoft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47B3-7F1F-4FDB-B35B-D86A388E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 server 2016</a:t>
            </a:r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https://www.microsoft.com/en-us/evalcenter/evaluate-windows-server-2016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Windows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https://www.microsoft.com/en-us/evalcenter/evaluate-windows-10-enterprise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2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8795-0D16-45C1-AD4A-5FFED194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Arial Rounded MT Bold" panose="020F0704030504030204" pitchFamily="34" charset="0"/>
              </a:rPr>
              <a:t>Creating virtual Machine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59448-43D9-4CB4-8084-0BD124C0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95444" y="2091265"/>
            <a:ext cx="4201111" cy="38200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F88A90-7947-45FA-9843-77C27EB33528}"/>
              </a:ext>
            </a:extLst>
          </p:cNvPr>
          <p:cNvSpPr txBox="1"/>
          <p:nvPr/>
        </p:nvSpPr>
        <p:spPr>
          <a:xfrm>
            <a:off x="3995444" y="5911323"/>
            <a:ext cx="4201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getsteps.com/en/t/269c6f8416427d51/create-virtual-machine-for-windows-8-on-vmware-workstation-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4EBB11-E64B-4491-B116-21E7AC924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1295400"/>
            <a:ext cx="12014200" cy="570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6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AD2E2-0C41-4BD7-950A-7789EF6C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u="sng" dirty="0">
                <a:latin typeface="Arial Rounded MT Bold" panose="020F0704030504030204" pitchFamily="34" charset="0"/>
              </a:rPr>
              <a:t>Adding resources to virtual machine(VM)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AA4C39-FCC5-410D-96EB-CAA3D486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690688"/>
            <a:ext cx="11226800" cy="5002212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Franklin Gothic Heavy" panose="020B0903020102020204" pitchFamily="34" charset="0"/>
              </a:rPr>
              <a:t> verify if you have enough resources in your physical machine.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Franklin Gothic Heavy" panose="020B0903020102020204" pitchFamily="34" charset="0"/>
              </a:rPr>
              <a:t> add </a:t>
            </a:r>
            <a:r>
              <a:rPr lang="en-US" dirty="0" err="1">
                <a:latin typeface="Franklin Gothic Heavy" panose="020B0903020102020204" pitchFamily="34" charset="0"/>
              </a:rPr>
              <a:t>cpu</a:t>
            </a:r>
            <a:r>
              <a:rPr lang="en-US" dirty="0">
                <a:latin typeface="Franklin Gothic Heavy" panose="020B0903020102020204" pitchFamily="34" charset="0"/>
              </a:rPr>
              <a:t> and memory (ram) to VM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4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44DA-782C-4380-A337-52A67808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pPr algn="ctr"/>
            <a:r>
              <a:rPr lang="en-US" b="1" dirty="0">
                <a:latin typeface="Franklin Gothic Heavy" panose="020B0903020102020204" pitchFamily="34" charset="0"/>
              </a:rPr>
              <a:t>HOSTNAME AND SYSTEM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3134-F093-4333-BECE-F6CC0381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1353800" cy="5027612"/>
          </a:xfrm>
        </p:spPr>
        <p:txBody>
          <a:bodyPr/>
          <a:lstStyle/>
          <a:p>
            <a:r>
              <a:rPr lang="en-US" dirty="0"/>
              <a:t>How to change hostname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C3C3C"/>
                </a:solidFill>
                <a:effectLst/>
                <a:latin typeface="OpenSansRegular"/>
              </a:rPr>
              <a:t>The hostname is a freely selectable name for a host. For example, you could call a server in a company network responsible for the central administration of emails “mail” or “mail123”.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system Information</a:t>
            </a:r>
          </a:p>
        </p:txBody>
      </p:sp>
    </p:spTree>
    <p:extLst>
      <p:ext uri="{BB962C8B-B14F-4D97-AF65-F5344CB8AC3E}">
        <p14:creationId xmlns:p14="http://schemas.microsoft.com/office/powerpoint/2010/main" val="286113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BADD-6958-42B0-A3D8-F214473E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Windows server GUI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C1AE-9A22-4F60-AAC0-1D2A0640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</a:t>
            </a:r>
          </a:p>
          <a:p>
            <a:r>
              <a:rPr lang="en-US" dirty="0"/>
              <a:t>Start menu</a:t>
            </a:r>
          </a:p>
          <a:p>
            <a:r>
              <a:rPr lang="en-US" dirty="0"/>
              <a:t>Task bar</a:t>
            </a:r>
          </a:p>
          <a:p>
            <a:r>
              <a:rPr lang="en-US" dirty="0"/>
              <a:t>Search bar</a:t>
            </a:r>
          </a:p>
        </p:txBody>
      </p:sp>
    </p:spTree>
    <p:extLst>
      <p:ext uri="{BB962C8B-B14F-4D97-AF65-F5344CB8AC3E}">
        <p14:creationId xmlns:p14="http://schemas.microsoft.com/office/powerpoint/2010/main" val="419357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6A05-6763-4B35-B6A0-BFB097D3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Boot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209F-6F54-4AF3-9803-4B807831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381124"/>
            <a:ext cx="12106275" cy="5476875"/>
          </a:xfrm>
        </p:spPr>
        <p:txBody>
          <a:bodyPr>
            <a:normAutofit/>
          </a:bodyPr>
          <a:lstStyle/>
          <a:p>
            <a:r>
              <a:rPr lang="en-US" sz="1800" dirty="0"/>
              <a:t>In this lesson we are going to learn how our operating system starts up.</a:t>
            </a:r>
          </a:p>
          <a:p>
            <a:pPr marL="0" indent="0">
              <a:buNone/>
            </a:pPr>
            <a:r>
              <a:rPr lang="en-US" sz="1800" dirty="0"/>
              <a:t>As a system admin it’s important to know the steps that an operating system takes so you can help diagnose some issues where computers won’t start.</a:t>
            </a:r>
          </a:p>
          <a:p>
            <a:pPr marL="0" indent="0">
              <a:buNone/>
            </a:pPr>
            <a:r>
              <a:rPr lang="en-US" sz="1800" dirty="0"/>
              <a:t>Booting a computer means to start from nothing and follow the series of steps to arrive at the  fully operating system.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BIOS/UEFI: it’s a low level software that initializes our computer hardware to make sure everything is good to go.</a:t>
            </a:r>
          </a:p>
          <a:p>
            <a:pPr marL="0" indent="0">
              <a:buNone/>
            </a:pPr>
            <a:r>
              <a:rPr lang="en-US" sz="1800" dirty="0"/>
              <a:t>Bootloader it’s a small program that loads the operating system.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9656C-A9F9-4F71-9650-6EA76798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2890838"/>
            <a:ext cx="6223490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15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E24-9CC0-4EB8-B88A-E30C6BAA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EF2B-5B94-4376-9828-8FA16594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4426"/>
            <a:ext cx="12192000" cy="574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Which one of the following is not a method to install an operating system?</a:t>
            </a:r>
          </a:p>
          <a:p>
            <a:pPr marL="0" indent="0">
              <a:buNone/>
            </a:pPr>
            <a:r>
              <a:rPr lang="en-US" dirty="0"/>
              <a:t>a) Attached ISO</a:t>
            </a:r>
          </a:p>
          <a:p>
            <a:pPr marL="0" indent="0">
              <a:buNone/>
            </a:pPr>
            <a:r>
              <a:rPr lang="en-US" dirty="0"/>
              <a:t>b) Run executable file in BIOS </a:t>
            </a:r>
          </a:p>
          <a:p>
            <a:pPr marL="0" indent="0">
              <a:buNone/>
            </a:pPr>
            <a:r>
              <a:rPr lang="en-US" dirty="0"/>
              <a:t>c) Network Boot</a:t>
            </a:r>
          </a:p>
          <a:p>
            <a:pPr marL="0" indent="0">
              <a:buNone/>
            </a:pPr>
            <a:r>
              <a:rPr lang="en-US" dirty="0"/>
              <a:t>d) Insert a CD or DVD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Which of the following can be pre-installed with the hardware?</a:t>
            </a:r>
          </a:p>
          <a:p>
            <a:pPr marL="514350" indent="-514350">
              <a:buAutoNum type="alphaLcParenR"/>
            </a:pPr>
            <a:r>
              <a:rPr lang="en-US" dirty="0"/>
              <a:t>User application             b) Operating system      c) None of the above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What is the </a:t>
            </a:r>
            <a:r>
              <a:rPr lang="en-US" dirty="0" err="1"/>
              <a:t>url</a:t>
            </a:r>
            <a:r>
              <a:rPr lang="en-US" dirty="0"/>
              <a:t> to download Microsoft Windows Server ISO?</a:t>
            </a:r>
          </a:p>
          <a:p>
            <a:pPr marL="0" indent="0">
              <a:buNone/>
            </a:pPr>
            <a:r>
              <a:rPr lang="en-US" dirty="0"/>
              <a:t>a) Technet.windows.com   b) Microsoft.technet.com     c) Technet.Microsoft.com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67FFD-455F-4330-82AD-3DBC756C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one of the following is not a method to install an operating system?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  <a:t>Attached ISO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9303B"/>
                </a:solidFill>
                <a:effectLst/>
                <a:latin typeface="sf pro text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7" name="HTMLOption1" r:id="rId2" imgW="228600" imgH="274320"/>
        </mc:Choice>
        <mc:Fallback>
          <p:control name="HTMLOption1" r:id="rId2" imgW="228600" imgH="274320">
            <p:pic>
              <p:nvPicPr>
                <p:cNvPr id="5" name="HTMLOption1">
                  <a:extLst>
                    <a:ext uri="{FF2B5EF4-FFF2-40B4-BE49-F238E27FC236}">
                      <a16:creationId xmlns:a16="http://schemas.microsoft.com/office/drawing/2014/main" id="{E1660366-89BE-420E-950F-6EFCA1DE6AE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371600" cy="3048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59766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6113C2-8CA1-44F3-BE7C-F9EB75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0650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EA05A-5BA3-4CF7-A2B5-0731EC6E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117600"/>
            <a:ext cx="12014200" cy="561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4) For how many days Windows evaluation is for?</a:t>
            </a:r>
          </a:p>
          <a:p>
            <a:pPr marL="514350" indent="-514350">
              <a:buAutoNum type="alphaLcParenR"/>
            </a:pPr>
            <a:r>
              <a:rPr lang="en-US" dirty="0"/>
              <a:t>172 ;    b)  190      ;      c)  180     ;  d)  150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</a:t>
            </a:r>
            <a:r>
              <a:rPr lang="en-US"/>
              <a:t>) Which key can be use  </a:t>
            </a:r>
            <a:r>
              <a:rPr lang="en-US" dirty="0"/>
              <a:t>to release mouse from the VM window?</a:t>
            </a:r>
          </a:p>
          <a:p>
            <a:pPr marL="514350" indent="-514350">
              <a:buAutoNum type="alphaLcParenR"/>
            </a:pPr>
            <a:r>
              <a:rPr lang="en-US" dirty="0"/>
              <a:t>Esc      b) </a:t>
            </a:r>
            <a:r>
              <a:rPr lang="en-US" dirty="0" err="1"/>
              <a:t>Alt+Ctrl+Del</a:t>
            </a:r>
            <a:r>
              <a:rPr lang="en-US" dirty="0"/>
              <a:t>        c) Enter     d) Right Ctrl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6) Which Windows 2016 operating system has the  most features?</a:t>
            </a:r>
          </a:p>
          <a:p>
            <a:pPr marL="514350" indent="-514350">
              <a:buAutoNum type="alphaLcParenR"/>
            </a:pPr>
            <a:r>
              <a:rPr lang="en-US" dirty="0"/>
              <a:t>Windows server Datacenter (Desktop experience)</a:t>
            </a:r>
          </a:p>
          <a:p>
            <a:pPr marL="514350" indent="-514350">
              <a:buAutoNum type="alphaLcParenR"/>
            </a:pPr>
            <a:r>
              <a:rPr lang="en-US" dirty="0"/>
              <a:t>Windows 2016 Datacenter</a:t>
            </a:r>
          </a:p>
          <a:p>
            <a:pPr marL="514350" indent="-514350">
              <a:buAutoNum type="alphaLcParenR"/>
            </a:pPr>
            <a:r>
              <a:rPr lang="en-US" dirty="0"/>
              <a:t>Widows 2016 standard Evaluation (Desktop experience)</a:t>
            </a:r>
          </a:p>
          <a:p>
            <a:pPr marL="514350" indent="-514350">
              <a:buAutoNum type="alphaLcParenR"/>
            </a:pPr>
            <a:r>
              <a:rPr lang="en-US" dirty="0"/>
              <a:t> Windows 2016 Standard Evaluation</a:t>
            </a:r>
          </a:p>
        </p:txBody>
      </p:sp>
    </p:spTree>
    <p:extLst>
      <p:ext uri="{BB962C8B-B14F-4D97-AF65-F5344CB8AC3E}">
        <p14:creationId xmlns:p14="http://schemas.microsoft.com/office/powerpoint/2010/main" val="594440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ABBD-F509-45E6-B16D-AA78390D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n-US" b="1" u="sng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79BB-C15D-47E5-8D0F-E86773B7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193800"/>
            <a:ext cx="11912600" cy="5575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8) Which of the following resources can be added to a VM?</a:t>
            </a:r>
          </a:p>
          <a:p>
            <a:pPr marL="514350" indent="-514350">
              <a:buAutoNum type="alphaLcParenR"/>
            </a:pPr>
            <a:r>
              <a:rPr lang="en-US" dirty="0"/>
              <a:t>Ram           b) Hard drive       c) CPU         d) All of the above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9) How to change Windows server hostname?</a:t>
            </a:r>
          </a:p>
          <a:p>
            <a:pPr marL="514350" indent="-514350">
              <a:buAutoNum type="alphaLcParenR"/>
            </a:pPr>
            <a:r>
              <a:rPr lang="en-US" dirty="0"/>
              <a:t>Server Manager then tools then computer management</a:t>
            </a:r>
          </a:p>
          <a:p>
            <a:pPr marL="514350" indent="-514350">
              <a:buAutoNum type="alphaLcParenR"/>
            </a:pPr>
            <a:r>
              <a:rPr lang="en-US" dirty="0"/>
              <a:t>Server Manager then Manage then Server Manager properties</a:t>
            </a:r>
          </a:p>
          <a:p>
            <a:pPr marL="514350" indent="-514350">
              <a:buAutoNum type="alphaLcParenR"/>
            </a:pPr>
            <a:r>
              <a:rPr lang="en-US" dirty="0"/>
              <a:t> Server Manager then tool then computer services</a:t>
            </a:r>
          </a:p>
          <a:p>
            <a:pPr marL="514350" indent="-514350">
              <a:buAutoNum type="alphaLcParenR"/>
            </a:pPr>
            <a:r>
              <a:rPr lang="en-US" dirty="0"/>
              <a:t> My pc then properties then </a:t>
            </a:r>
            <a:r>
              <a:rPr lang="en-US"/>
              <a:t>change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151-B137-441F-A4FB-31BDF4A5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pPr algn="ctr"/>
            <a:r>
              <a:rPr lang="en-US" b="1" u="sng" dirty="0"/>
              <a:t>The CPU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D502-F0CA-4195-8F57-7FB8BEBD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825624"/>
            <a:ext cx="12001500" cy="486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have 2 different types </a:t>
            </a:r>
            <a:r>
              <a:rPr lang="en-US" sz="1800" dirty="0" err="1"/>
              <a:t>cpu</a:t>
            </a:r>
            <a:r>
              <a:rPr lang="en-US" sz="1800" dirty="0"/>
              <a:t> architecture:</a:t>
            </a:r>
          </a:p>
          <a:p>
            <a:r>
              <a:rPr lang="en-US" sz="1800" dirty="0"/>
              <a:t>32 bits</a:t>
            </a:r>
          </a:p>
          <a:p>
            <a:r>
              <a:rPr lang="en-US" sz="1800" dirty="0"/>
              <a:t>64 bits</a:t>
            </a:r>
          </a:p>
          <a:p>
            <a:pPr marL="0" indent="0">
              <a:buNone/>
            </a:pPr>
            <a:r>
              <a:rPr lang="en-US" sz="1800" dirty="0"/>
              <a:t>The operating system will also be optimize for this architecture so make sure the </a:t>
            </a:r>
            <a:r>
              <a:rPr lang="en-US" sz="1800" dirty="0" err="1"/>
              <a:t>cpu</a:t>
            </a:r>
            <a:r>
              <a:rPr lang="en-US" sz="1800" dirty="0"/>
              <a:t> and </a:t>
            </a:r>
            <a:r>
              <a:rPr lang="en-US" sz="1800" dirty="0" err="1"/>
              <a:t>os</a:t>
            </a:r>
            <a:r>
              <a:rPr lang="en-US" sz="1800" dirty="0"/>
              <a:t> are compatible. </a:t>
            </a:r>
          </a:p>
          <a:p>
            <a:pPr marL="0" indent="0">
              <a:buNone/>
            </a:pPr>
            <a:r>
              <a:rPr lang="en-US" sz="1800" dirty="0"/>
              <a:t>If you have a 64 bits </a:t>
            </a:r>
            <a:r>
              <a:rPr lang="en-US" sz="1800" dirty="0" err="1"/>
              <a:t>cpu</a:t>
            </a:r>
            <a:r>
              <a:rPr lang="en-US" sz="1800" dirty="0"/>
              <a:t> you should also install a 64 bits version of the operating system.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Open Sans"/>
              </a:rPr>
              <a:t>32-bit and 64-bit are commonly used to describe processor </a:t>
            </a:r>
            <a:r>
              <a:rPr lang="en-US" sz="1800" b="0" i="0" u="none" strike="noStrike" dirty="0">
                <a:effectLst/>
                <a:latin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architecture</a:t>
            </a:r>
            <a:r>
              <a:rPr lang="en-US" sz="1800" b="0" i="0" dirty="0">
                <a:effectLst/>
                <a:latin typeface="Open Sans"/>
              </a:rPr>
              <a:t> or design. A 32-bit processor includes a 32-bit </a:t>
            </a:r>
            <a:r>
              <a:rPr lang="en-US" sz="1800" b="0" i="0" u="none" strike="noStrike" dirty="0">
                <a:effectLst/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</a:t>
            </a:r>
            <a:r>
              <a:rPr lang="en-US" sz="1800" b="0" i="0" dirty="0">
                <a:effectLst/>
                <a:latin typeface="Open Sans"/>
              </a:rPr>
              <a:t>, which can store 2</a:t>
            </a:r>
            <a:r>
              <a:rPr lang="en-US" sz="1800" b="0" i="0" baseline="30000" dirty="0">
                <a:effectLst/>
                <a:latin typeface="Open Sans"/>
              </a:rPr>
              <a:t>32</a:t>
            </a:r>
            <a:r>
              <a:rPr lang="en-US" sz="1800" b="0" i="0" dirty="0">
                <a:effectLst/>
                <a:latin typeface="Open Sans"/>
              </a:rPr>
              <a:t> or 4,294,967,296 values. A 64-bit processor includes a 64-bit register, which can store 2</a:t>
            </a:r>
            <a:r>
              <a:rPr lang="en-US" sz="1800" b="0" i="0" baseline="30000" dirty="0">
                <a:effectLst/>
                <a:latin typeface="Open Sans"/>
              </a:rPr>
              <a:t>64</a:t>
            </a:r>
            <a:r>
              <a:rPr lang="en-US" sz="1800" b="0" i="0" dirty="0">
                <a:effectLst/>
                <a:latin typeface="Open Sans"/>
              </a:rPr>
              <a:t> or 18,446,744,073,709,551,616 values. Therefore, a 64-bit register is not twice as large as a 32-bit register, but is 4,294,967,296 times larger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441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CC5F77-DF40-49B2-87B9-935334CCFBD4}"/>
              </a:ext>
            </a:extLst>
          </p:cNvPr>
          <p:cNvSpPr/>
          <p:nvPr/>
        </p:nvSpPr>
        <p:spPr>
          <a:xfrm>
            <a:off x="0" y="207962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C7F72-FCFF-4A64-8F62-8AD160A5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12192000" cy="9144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DIFFERENT WAY TO INSTALL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1B215-B7C5-4897-B770-99B862C10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2700"/>
            <a:ext cx="12192000" cy="5575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US" b="1" u="sng" dirty="0">
                <a:solidFill>
                  <a:srgbClr val="171717"/>
                </a:solidFill>
                <a:latin typeface="OCR A Extended" panose="02010509020102010303" pitchFamily="50" charset="0"/>
              </a:rPr>
              <a:t>Install windows with an </a:t>
            </a:r>
            <a:r>
              <a:rPr lang="en-US" sz="3200" b="1" u="sng" dirty="0">
                <a:latin typeface="OCR A Extended" panose="02010509020102010303" pitchFamily="50" charset="0"/>
              </a:rPr>
              <a:t>USB key</a:t>
            </a:r>
            <a:endParaRPr lang="en-US" b="1" u="sng" dirty="0">
              <a:latin typeface="OCR A Extended" panose="02010509020102010303" pitchFamily="50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What you need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10 install .iso or DVD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USB flash drive with at least 5GB free space. This drive will be formatted, so make sure it doesn't have any important files on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Technician PC - Windows PC that you'll use to format the USB flash drive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Destination PC - A PC that you'll install Windows 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F639C-4EF2-42A6-AD76-A41EA7D41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47300" y="1282699"/>
            <a:ext cx="1485900" cy="15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8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45B0-8AD3-443F-9D6A-D083CC0D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0700"/>
            <a:ext cx="12192000" cy="5461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7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r>
              <a:rPr lang="en-US" sz="2700" b="1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Step 1 - Format the drive and set the primary partition as active</a:t>
            </a:r>
            <a:br>
              <a:rPr lang="en-US" b="1" i="0" u="sng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F5D9-8F55-4F62-A01D-82B86C00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12306300" cy="58928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Connect the USB flash drive to your technician PC.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Open Disk Management: Right-click on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Start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and choose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Disk Management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Format the partition: Right-click the USB drive partition and choose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 Select the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FAT32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file system to be able to boot either BIOS-based or UEFI-based PCs.</a:t>
            </a:r>
          </a:p>
          <a:p>
            <a:pPr marL="0" indent="0" algn="l">
              <a:buNone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Set the partition as active: Right-click the USB drive partition and click 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Mark Partition as Active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6654-C084-4317-97E8-9C814186C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25"/>
            <a:ext cx="12077700" cy="3419475"/>
          </a:xfrm>
        </p:spPr>
        <p:txBody>
          <a:bodyPr>
            <a:normAutofit fontScale="90000"/>
          </a:bodyPr>
          <a:lstStyle/>
          <a:p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Step 2 - Copy Windows Setup to the USB flash drive</a:t>
            </a: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r>
              <a:rPr lang="en-US" sz="22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1- 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Use File Explorer to copy and paste the entire contents of the Windows product DVD or ISO to the USB flash drive.</a:t>
            </a:r>
            <a:br>
              <a:rPr lang="en-US" sz="24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2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br>
              <a:rPr lang="en-US" sz="1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5D31-AA3D-4FCB-9225-E060AFF8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197100"/>
            <a:ext cx="12077700" cy="4533900"/>
          </a:xfrm>
        </p:spPr>
        <p:txBody>
          <a:bodyPr/>
          <a:lstStyle/>
          <a:p>
            <a:pPr algn="l"/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Step 3 - Install Windows to the new PC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Connect the USB flash drive to a new PC.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Turn on the PC and press the key that opens the boot-device selection menu for the computer, such as the Esc/F10/F12 keys. Select the option that boots the PC from the USB flash drive.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Setup starts. Follow the instructions to install Windows.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Remove the USB flash drive.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8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8993-C655-4EC1-813D-8456E504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88"/>
            <a:ext cx="10515600" cy="1045044"/>
          </a:xfrm>
        </p:spPr>
        <p:txBody>
          <a:bodyPr/>
          <a:lstStyle/>
          <a:p>
            <a:pPr algn="ctr"/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Installing windows with DVD    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C3ED-F501-4F60-A461-DAD39DD9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5900"/>
            <a:ext cx="12192000" cy="53720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C934A64-5DF8-4BFB-B787-4709826F5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26600" y="190969"/>
            <a:ext cx="18288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467B34-78ED-47FA-BC2A-DAA2B6BDE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206032"/>
            <a:ext cx="12014200" cy="56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1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0E93F-2673-4C10-89D9-CA8588C69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22156</TotalTime>
  <Words>1084</Words>
  <Application>Microsoft Office PowerPoint</Application>
  <PresentationFormat>Widescreen</PresentationFormat>
  <Paragraphs>130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 Rounded MT Bold</vt:lpstr>
      <vt:lpstr>Baskerville Old Face</vt:lpstr>
      <vt:lpstr>Calibri</vt:lpstr>
      <vt:lpstr>Calibri Light</vt:lpstr>
      <vt:lpstr>Franklin Gothic Heavy</vt:lpstr>
      <vt:lpstr>OCR A Extended</vt:lpstr>
      <vt:lpstr>Open Sans</vt:lpstr>
      <vt:lpstr>OpenSansRegular</vt:lpstr>
      <vt:lpstr>Segoe UI</vt:lpstr>
      <vt:lpstr>sf pro text</vt:lpstr>
      <vt:lpstr>Wingdings</vt:lpstr>
      <vt:lpstr>Office Theme</vt:lpstr>
      <vt:lpstr>Module 3- WINDOWS INSTALLATION AND CONFIGURATION</vt:lpstr>
      <vt:lpstr>1- Different part of an operating system.</vt:lpstr>
      <vt:lpstr>Boot Process</vt:lpstr>
      <vt:lpstr>The CPU Architecture</vt:lpstr>
      <vt:lpstr>DIFFERENT WAY TO INSTALL WINDOWS</vt:lpstr>
      <vt:lpstr>  Step 1 - Format the drive and set the primary partition as active </vt:lpstr>
      <vt:lpstr>    Step 2 - Copy Windows Setup to the USB flash drive  1- Use File Explorer to copy and paste the entire contents of the Windows product DVD or ISO to the USB flash drive.    </vt:lpstr>
      <vt:lpstr>Installing windows with DVD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Downloading the OS on Microsoft website</vt:lpstr>
      <vt:lpstr>Creating virtual Machine</vt:lpstr>
      <vt:lpstr>Adding resources to virtual machine(VM)</vt:lpstr>
      <vt:lpstr>HOSTNAME AND SYSTEM INFORMATION</vt:lpstr>
      <vt:lpstr>Windows server GUI overview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3- WINDOWS INSTALLATION AND CONFIGURATION</dc:title>
  <dc:creator>OWNER</dc:creator>
  <cp:lastModifiedBy>Valery Nyandja Chuimi</cp:lastModifiedBy>
  <cp:revision>15</cp:revision>
  <dcterms:created xsi:type="dcterms:W3CDTF">2020-12-03T22:49:28Z</dcterms:created>
  <dcterms:modified xsi:type="dcterms:W3CDTF">2022-02-01T14:52:53Z</dcterms:modified>
</cp:coreProperties>
</file>