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1" r:id="rId7"/>
    <p:sldId id="262" r:id="rId8"/>
    <p:sldId id="274" r:id="rId9"/>
    <p:sldId id="263" r:id="rId10"/>
    <p:sldId id="264" r:id="rId11"/>
    <p:sldId id="265" r:id="rId12"/>
    <p:sldId id="266" r:id="rId13"/>
    <p:sldId id="267" r:id="rId14"/>
    <p:sldId id="268" r:id="rId15"/>
    <p:sldId id="269" r:id="rId16"/>
    <p:sldId id="270" r:id="rId17"/>
    <p:sldId id="276" r:id="rId18"/>
    <p:sldId id="271" r:id="rId19"/>
    <p:sldId id="272" r:id="rId20"/>
    <p:sldId id="273" r:id="rId21"/>
    <p:sldId id="275"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WNER" initials="O" lastIdx="2" clrIdx="0">
    <p:extLst>
      <p:ext uri="{19B8F6BF-5375-455C-9EA6-DF929625EA0E}">
        <p15:presenceInfo xmlns:p15="http://schemas.microsoft.com/office/powerpoint/2012/main" userId="OWN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7/8/2021</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563941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7/8/2021</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129148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7/8/2021</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726575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7/8/2021</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81733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7/8/2021</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200753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7/8/2021</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759756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7/8/2021</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631829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7/8/2021</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19668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7/8/2021</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754282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7/8/2021</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688375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7/8/2021</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952750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fld id="{B5898F52-2787-4BA2-BBBC-9395E9F86D50}" type="datetimeFigureOut">
              <a:rPr lang="en-US" smtClean="0"/>
              <a:pPr/>
              <a:t>7/8/2021</a:t>
            </a:fld>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76330281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0" r:id="rId5"/>
    <p:sldLayoutId id="2147483745" r:id="rId6"/>
    <p:sldLayoutId id="2147483741" r:id="rId7"/>
    <p:sldLayoutId id="2147483742" r:id="rId8"/>
    <p:sldLayoutId id="2147483743" r:id="rId9"/>
    <p:sldLayoutId id="2147483744" r:id="rId10"/>
    <p:sldLayoutId id="2147483746"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rverfault.com/questions/420764/group-policy-settings-for-event-logs" TargetMode="External"/><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pngall.com/maintenance-png/download/49905"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tackoverflow.com/questions/40537526/how-to-schedule-the-execution-of-spark-submit-to-specific-time"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pixabay.com/en/settings-gears-icon-symbol-service-743204/"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uperuser.com/questions/80182/best-defragmentation-tool-for-windows-vista" TargetMode="External"/><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hyperlink" Target="http://superuser.com/questions/61925/windows-disk-cleanup-compress-old-files-option" TargetMode="External"/><Relationship Id="rId4" Type="http://schemas.openxmlformats.org/officeDocument/2006/relationships/image" Target="../media/image17.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File:System-users.svg"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nigeria.tradeportal.org/Contacts/15?l=en"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kmkat.typepad.com/kmkat_and_her_kneedles/memes/"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technofaq.org/posts/2019/01/micro-management-the-benefits-of-employee-monitoring/"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kuwait10.wordpress.com/2009/09/01/%D8%A5%D8%AF%D8%B1%D8%A7%D8%AC-%D8%A7%D9%84%D9%88%D9%82%D8%AA-%D9%88%D8%A7%D9%84%D8%AA%D8%A7%D8%B1%D9%8A%D8%AE-%D9%81%D9%8A-%D8%A8%D8%B1%D9%86%D8%A7%D9%85%D8%AC-%D8%A7%D9%84%D9%85%D9%81%D9%83%D8%B1/" TargetMode="External"/><Relationship Id="rId7" Type="http://schemas.openxmlformats.org/officeDocument/2006/relationships/hyperlink" Target="https://en.wikipedia.org/wiki/Microsoft_Paint" TargetMode="Externa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s://en.wikipedia.org/wiki/WordPad" TargetMode="Externa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picpedia.org/highway-signs/a/application.html" TargetMode="External"/><Relationship Id="rId2" Type="http://schemas.openxmlformats.org/officeDocument/2006/relationships/image" Target="../media/image10.jp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D6F5F07B-A917-442C-82D5-5719737E9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a:extLst>
              <a:ext uri="{FF2B5EF4-FFF2-40B4-BE49-F238E27FC236}">
                <a16:creationId xmlns:a16="http://schemas.microsoft.com/office/drawing/2014/main" id="{8BC86D46-7C85-4C14-BEA2-279260F5C324}"/>
              </a:ext>
            </a:extLst>
          </p:cNvPr>
          <p:cNvPicPr>
            <a:picLocks noChangeAspect="1"/>
          </p:cNvPicPr>
          <p:nvPr/>
        </p:nvPicPr>
        <p:blipFill rotWithShape="1">
          <a:blip r:embed="rId2"/>
          <a:srcRect t="15716"/>
          <a:stretch/>
        </p:blipFill>
        <p:spPr>
          <a:xfrm>
            <a:off x="102646" y="-122390"/>
            <a:ext cx="12191982" cy="6859119"/>
          </a:xfrm>
          <a:prstGeom prst="rect">
            <a:avLst/>
          </a:prstGeom>
        </p:spPr>
      </p:pic>
      <p:sp>
        <p:nvSpPr>
          <p:cNvPr id="17" name="Rectangle 10">
            <a:extLst>
              <a:ext uri="{FF2B5EF4-FFF2-40B4-BE49-F238E27FC236}">
                <a16:creationId xmlns:a16="http://schemas.microsoft.com/office/drawing/2014/main" id="{C6C3E48C-655A-4982-8E73-7FB0D9E65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 y="3307170"/>
            <a:ext cx="12191982" cy="3558767"/>
          </a:xfrm>
          <a:prstGeom prst="rect">
            <a:avLst/>
          </a:prstGeom>
          <a:gradFill>
            <a:gsLst>
              <a:gs pos="89000">
                <a:srgbClr val="000000">
                  <a:alpha val="0"/>
                </a:srgbClr>
              </a:gs>
              <a:gs pos="0">
                <a:schemeClr val="tx1"/>
              </a:gs>
              <a:gs pos="56000">
                <a:srgbClr val="000000">
                  <a:alpha val="26000"/>
                </a:srgbClr>
              </a:gs>
              <a:gs pos="14000">
                <a:srgbClr val="000000">
                  <a:alpha val="37000"/>
                </a:srgbClr>
              </a:gs>
              <a:gs pos="0">
                <a:srgbClr val="000000">
                  <a:alpha val="2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5E51FF-C69F-4DDA-B04C-8CCB380FCE51}"/>
              </a:ext>
            </a:extLst>
          </p:cNvPr>
          <p:cNvSpPr>
            <a:spLocks noGrp="1"/>
          </p:cNvSpPr>
          <p:nvPr>
            <p:ph type="ctrTitle"/>
          </p:nvPr>
        </p:nvSpPr>
        <p:spPr>
          <a:xfrm>
            <a:off x="1783308" y="121272"/>
            <a:ext cx="8625385" cy="1137077"/>
          </a:xfrm>
        </p:spPr>
        <p:txBody>
          <a:bodyPr>
            <a:normAutofit fontScale="90000"/>
          </a:bodyPr>
          <a:lstStyle/>
          <a:p>
            <a:pPr algn="l"/>
            <a:r>
              <a:rPr lang="en-US" sz="4000" dirty="0">
                <a:solidFill>
                  <a:srgbClr val="FFFFFF"/>
                </a:solidFill>
              </a:rPr>
              <a:t>MODULE 5- SYSTEM ADMINISTRATION</a:t>
            </a:r>
          </a:p>
        </p:txBody>
      </p:sp>
      <p:sp>
        <p:nvSpPr>
          <p:cNvPr id="3" name="Subtitle 2">
            <a:extLst>
              <a:ext uri="{FF2B5EF4-FFF2-40B4-BE49-F238E27FC236}">
                <a16:creationId xmlns:a16="http://schemas.microsoft.com/office/drawing/2014/main" id="{38507719-F6AB-4478-9345-6932340E791E}"/>
              </a:ext>
            </a:extLst>
          </p:cNvPr>
          <p:cNvSpPr>
            <a:spLocks noGrp="1"/>
          </p:cNvSpPr>
          <p:nvPr>
            <p:ph type="subTitle" idx="1"/>
          </p:nvPr>
        </p:nvSpPr>
        <p:spPr>
          <a:xfrm>
            <a:off x="1434517" y="1317072"/>
            <a:ext cx="8405769" cy="5419656"/>
          </a:xfrm>
        </p:spPr>
        <p:txBody>
          <a:bodyPr>
            <a:normAutofit lnSpcReduction="10000"/>
          </a:bodyPr>
          <a:lstStyle/>
          <a:p>
            <a:pPr algn="l"/>
            <a:r>
              <a:rPr lang="en-US" sz="1100" dirty="0">
                <a:solidFill>
                  <a:srgbClr val="FFFFFF"/>
                </a:solidFill>
              </a:rPr>
              <a:t>I- USER ACCOUNT MANAGEMENT</a:t>
            </a:r>
          </a:p>
          <a:p>
            <a:pPr algn="l"/>
            <a:r>
              <a:rPr lang="en-US" sz="1100" dirty="0">
                <a:solidFill>
                  <a:srgbClr val="FFFFFF"/>
                </a:solidFill>
              </a:rPr>
              <a:t>II- ELEVATING USERS ROLES</a:t>
            </a:r>
          </a:p>
          <a:p>
            <a:pPr algn="l"/>
            <a:r>
              <a:rPr lang="en-US" sz="1100" dirty="0">
                <a:solidFill>
                  <a:srgbClr val="FFFFFF"/>
                </a:solidFill>
              </a:rPr>
              <a:t>III- MONITOR USERS ACTIVITY</a:t>
            </a:r>
          </a:p>
          <a:p>
            <a:pPr algn="l"/>
            <a:r>
              <a:rPr lang="en-US" sz="1100" dirty="0">
                <a:solidFill>
                  <a:srgbClr val="FFFFFF"/>
                </a:solidFill>
              </a:rPr>
              <a:t>IV- SYSTEM UTILITIES UNDER ACCESSORIES</a:t>
            </a:r>
          </a:p>
          <a:p>
            <a:pPr algn="l"/>
            <a:r>
              <a:rPr lang="en-US" sz="1100" dirty="0">
                <a:solidFill>
                  <a:srgbClr val="FFFFFF"/>
                </a:solidFill>
              </a:rPr>
              <a:t>V- PROGRAMS AND SERVICES MANAGEMENT</a:t>
            </a:r>
          </a:p>
          <a:p>
            <a:pPr algn="l"/>
            <a:r>
              <a:rPr lang="en-US" sz="1100" dirty="0">
                <a:solidFill>
                  <a:srgbClr val="FFFFFF"/>
                </a:solidFill>
              </a:rPr>
              <a:t>VI- SYSTEM RESSOURCES MONITORING</a:t>
            </a:r>
          </a:p>
          <a:p>
            <a:pPr algn="l"/>
            <a:r>
              <a:rPr lang="en-US" sz="1100" dirty="0">
                <a:solidFill>
                  <a:srgbClr val="FFFFFF"/>
                </a:solidFill>
              </a:rPr>
              <a:t>VII- WINDOWS EVENTS LOGS</a:t>
            </a:r>
          </a:p>
          <a:p>
            <a:pPr algn="l"/>
            <a:r>
              <a:rPr lang="en-US" sz="1100" dirty="0">
                <a:solidFill>
                  <a:srgbClr val="FFFFFF"/>
                </a:solidFill>
              </a:rPr>
              <a:t>VIII- JOBS AND SCHEDULES</a:t>
            </a:r>
          </a:p>
          <a:p>
            <a:pPr algn="l"/>
            <a:r>
              <a:rPr lang="en-US" sz="1100" dirty="0">
                <a:solidFill>
                  <a:srgbClr val="FFFFFF"/>
                </a:solidFill>
              </a:rPr>
              <a:t>IX- SYSTEM MAINTENANCE</a:t>
            </a:r>
          </a:p>
          <a:p>
            <a:pPr algn="l"/>
            <a:r>
              <a:rPr lang="en-US" sz="1100" dirty="0">
                <a:solidFill>
                  <a:srgbClr val="FFFFFF"/>
                </a:solidFill>
              </a:rPr>
              <a:t>X- WINDOWS SETTINGS</a:t>
            </a:r>
          </a:p>
          <a:p>
            <a:pPr algn="l"/>
            <a:r>
              <a:rPr lang="en-US" dirty="0">
                <a:solidFill>
                  <a:srgbClr val="FFFFFF"/>
                </a:solidFill>
              </a:rPr>
              <a:t>XI- SERVR MANAGER DASHBOARD</a:t>
            </a:r>
          </a:p>
          <a:p>
            <a:pPr algn="l"/>
            <a:r>
              <a:rPr lang="en-US" dirty="0">
                <a:solidFill>
                  <a:srgbClr val="FFFFFF"/>
                </a:solidFill>
              </a:rPr>
              <a:t>XII- INSTALLING AND UNINSTALLING PROGRAMS</a:t>
            </a:r>
          </a:p>
          <a:p>
            <a:pPr algn="l"/>
            <a:r>
              <a:rPr lang="en-US" dirty="0">
                <a:solidFill>
                  <a:srgbClr val="FFFFFF"/>
                </a:solidFill>
              </a:rPr>
              <a:t>XIII- CHECK SYSTEM HARDWARE</a:t>
            </a:r>
          </a:p>
          <a:p>
            <a:pPr algn="l"/>
            <a:r>
              <a:rPr lang="en-US" dirty="0">
                <a:solidFill>
                  <a:srgbClr val="FFFFFF"/>
                </a:solidFill>
              </a:rPr>
              <a:t>XIV- WINDOWS SHORT-CUT KEYS</a:t>
            </a:r>
          </a:p>
          <a:p>
            <a:pPr algn="l"/>
            <a:endParaRPr lang="en-US" dirty="0">
              <a:solidFill>
                <a:srgbClr val="FFFFFF"/>
              </a:solidFill>
            </a:endParaRPr>
          </a:p>
          <a:p>
            <a:pPr algn="l"/>
            <a:endParaRPr lang="en-US" dirty="0">
              <a:solidFill>
                <a:srgbClr val="FFFFFF"/>
              </a:solidFill>
            </a:endParaRPr>
          </a:p>
          <a:p>
            <a:endParaRPr lang="en-US" dirty="0">
              <a:solidFill>
                <a:srgbClr val="FFFFFF"/>
              </a:solidFill>
            </a:endParaRPr>
          </a:p>
          <a:p>
            <a:pPr marL="400050" indent="-400050">
              <a:buFont typeface="+mj-lt"/>
              <a:buAutoNum type="romanUcPeriod"/>
            </a:pPr>
            <a:endParaRPr lang="en-US" dirty="0">
              <a:solidFill>
                <a:srgbClr val="FFFFFF"/>
              </a:solidFill>
            </a:endParaRPr>
          </a:p>
          <a:p>
            <a:endParaRPr lang="en-US" dirty="0">
              <a:solidFill>
                <a:srgbClr val="FFFFFF"/>
              </a:solidFill>
            </a:endParaRPr>
          </a:p>
        </p:txBody>
      </p:sp>
    </p:spTree>
    <p:extLst>
      <p:ext uri="{BB962C8B-B14F-4D97-AF65-F5344CB8AC3E}">
        <p14:creationId xmlns:p14="http://schemas.microsoft.com/office/powerpoint/2010/main" val="1931466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B83B9-803E-4E70-AD88-29FE6F54AA34}"/>
              </a:ext>
            </a:extLst>
          </p:cNvPr>
          <p:cNvSpPr>
            <a:spLocks noGrp="1"/>
          </p:cNvSpPr>
          <p:nvPr>
            <p:ph type="title"/>
          </p:nvPr>
        </p:nvSpPr>
        <p:spPr/>
        <p:txBody>
          <a:bodyPr/>
          <a:lstStyle/>
          <a:p>
            <a:r>
              <a:rPr lang="en-US" dirty="0"/>
              <a:t>What we will learn</a:t>
            </a:r>
          </a:p>
        </p:txBody>
      </p:sp>
      <p:sp>
        <p:nvSpPr>
          <p:cNvPr id="3" name="Content Placeholder 2">
            <a:extLst>
              <a:ext uri="{FF2B5EF4-FFF2-40B4-BE49-F238E27FC236}">
                <a16:creationId xmlns:a16="http://schemas.microsoft.com/office/drawing/2014/main" id="{F2CE0A41-8880-4BA2-B06A-0DAD0E825A99}"/>
              </a:ext>
            </a:extLst>
          </p:cNvPr>
          <p:cNvSpPr>
            <a:spLocks noGrp="1"/>
          </p:cNvSpPr>
          <p:nvPr>
            <p:ph idx="1"/>
          </p:nvPr>
        </p:nvSpPr>
        <p:spPr/>
        <p:txBody>
          <a:bodyPr/>
          <a:lstStyle/>
          <a:p>
            <a:r>
              <a:rPr lang="en-US" dirty="0"/>
              <a:t>How to install a program/ Application</a:t>
            </a:r>
          </a:p>
          <a:p>
            <a:r>
              <a:rPr lang="en-US" dirty="0"/>
              <a:t>Delete an application</a:t>
            </a:r>
          </a:p>
          <a:p>
            <a:r>
              <a:rPr lang="en-US" dirty="0"/>
              <a:t>Package information</a:t>
            </a:r>
          </a:p>
          <a:p>
            <a:r>
              <a:rPr lang="en-US" dirty="0"/>
              <a:t>Accessing services</a:t>
            </a:r>
          </a:p>
          <a:p>
            <a:r>
              <a:rPr lang="en-US" dirty="0"/>
              <a:t>Managing services (meaning  stop, start, and restart)</a:t>
            </a:r>
          </a:p>
          <a:p>
            <a:r>
              <a:rPr lang="en-US" dirty="0"/>
              <a:t> Listing processes</a:t>
            </a:r>
          </a:p>
        </p:txBody>
      </p:sp>
    </p:spTree>
    <p:extLst>
      <p:ext uri="{BB962C8B-B14F-4D97-AF65-F5344CB8AC3E}">
        <p14:creationId xmlns:p14="http://schemas.microsoft.com/office/powerpoint/2010/main" val="1001074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D4016-F561-42E3-A090-5279B9716B16}"/>
              </a:ext>
            </a:extLst>
          </p:cNvPr>
          <p:cNvSpPr>
            <a:spLocks noGrp="1"/>
          </p:cNvSpPr>
          <p:nvPr>
            <p:ph type="title"/>
          </p:nvPr>
        </p:nvSpPr>
        <p:spPr/>
        <p:txBody>
          <a:bodyPr/>
          <a:lstStyle/>
          <a:p>
            <a:r>
              <a:rPr lang="en-US" dirty="0"/>
              <a:t>VI- </a:t>
            </a:r>
            <a:r>
              <a:rPr lang="en-US" u="sng" dirty="0"/>
              <a:t>SYSTEM RESOURCE MONITORING</a:t>
            </a:r>
          </a:p>
        </p:txBody>
      </p:sp>
      <p:sp>
        <p:nvSpPr>
          <p:cNvPr id="3" name="Content Placeholder 2">
            <a:extLst>
              <a:ext uri="{FF2B5EF4-FFF2-40B4-BE49-F238E27FC236}">
                <a16:creationId xmlns:a16="http://schemas.microsoft.com/office/drawing/2014/main" id="{2CE1B870-6F6C-4B98-9D2D-1DD261DBBE2E}"/>
              </a:ext>
            </a:extLst>
          </p:cNvPr>
          <p:cNvSpPr>
            <a:spLocks noGrp="1"/>
          </p:cNvSpPr>
          <p:nvPr>
            <p:ph idx="1"/>
          </p:nvPr>
        </p:nvSpPr>
        <p:spPr/>
        <p:txBody>
          <a:bodyPr/>
          <a:lstStyle/>
          <a:p>
            <a:r>
              <a:rPr lang="en-US" dirty="0"/>
              <a:t>What are system resources? Anything that you need your system to run an application</a:t>
            </a:r>
          </a:p>
          <a:p>
            <a:r>
              <a:rPr lang="en-US" dirty="0"/>
              <a:t>We will learn…</a:t>
            </a:r>
          </a:p>
          <a:p>
            <a:r>
              <a:rPr lang="en-US" dirty="0"/>
              <a:t>How to access resources monitoring tool.</a:t>
            </a:r>
          </a:p>
          <a:p>
            <a:r>
              <a:rPr lang="en-US" dirty="0"/>
              <a:t>Identify intensive processes utilizing high resources.</a:t>
            </a:r>
          </a:p>
          <a:p>
            <a:r>
              <a:rPr lang="en-US" dirty="0"/>
              <a:t> Manage resources</a:t>
            </a:r>
          </a:p>
          <a:p>
            <a:endParaRPr lang="en-US" dirty="0"/>
          </a:p>
        </p:txBody>
      </p:sp>
    </p:spTree>
    <p:extLst>
      <p:ext uri="{BB962C8B-B14F-4D97-AF65-F5344CB8AC3E}">
        <p14:creationId xmlns:p14="http://schemas.microsoft.com/office/powerpoint/2010/main" val="4119907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8065-D02D-4716-A80C-66B14C251059}"/>
              </a:ext>
            </a:extLst>
          </p:cNvPr>
          <p:cNvSpPr>
            <a:spLocks noGrp="1"/>
          </p:cNvSpPr>
          <p:nvPr>
            <p:ph type="title"/>
          </p:nvPr>
        </p:nvSpPr>
        <p:spPr/>
        <p:txBody>
          <a:bodyPr/>
          <a:lstStyle/>
          <a:p>
            <a:pPr algn="ctr"/>
            <a:r>
              <a:rPr lang="en-US" dirty="0"/>
              <a:t>VII- </a:t>
            </a:r>
            <a:r>
              <a:rPr lang="en-US" u="sng" dirty="0"/>
              <a:t>WINDOWS EVENT LOGS</a:t>
            </a:r>
          </a:p>
        </p:txBody>
      </p:sp>
      <p:sp>
        <p:nvSpPr>
          <p:cNvPr id="3" name="Content Placeholder 2">
            <a:extLst>
              <a:ext uri="{FF2B5EF4-FFF2-40B4-BE49-F238E27FC236}">
                <a16:creationId xmlns:a16="http://schemas.microsoft.com/office/drawing/2014/main" id="{516B91F0-0977-4220-9D1D-5094A45C7A3B}"/>
              </a:ext>
            </a:extLst>
          </p:cNvPr>
          <p:cNvSpPr>
            <a:spLocks noGrp="1"/>
          </p:cNvSpPr>
          <p:nvPr>
            <p:ph idx="1"/>
          </p:nvPr>
        </p:nvSpPr>
        <p:spPr>
          <a:xfrm>
            <a:off x="67112" y="1493241"/>
            <a:ext cx="11055040" cy="5268286"/>
          </a:xfrm>
        </p:spPr>
        <p:txBody>
          <a:bodyPr/>
          <a:lstStyle/>
          <a:p>
            <a:r>
              <a:rPr lang="en-US" sz="1600" dirty="0"/>
              <a:t>What are logs? </a:t>
            </a:r>
          </a:p>
          <a:p>
            <a:pPr marL="0" indent="0">
              <a:buNone/>
            </a:pPr>
            <a:r>
              <a:rPr lang="en-US" sz="1600" dirty="0"/>
              <a:t>In computing, a log file is a file that records either events that occur in an operating system or other software runs, or messages between different users of a communication software. </a:t>
            </a:r>
          </a:p>
          <a:p>
            <a:pPr>
              <a:buFont typeface="Wingdings" panose="05000000000000000000" pitchFamily="2" charset="2"/>
              <a:buChar char="v"/>
            </a:pPr>
            <a:r>
              <a:rPr lang="en-US" sz="1600" dirty="0"/>
              <a:t> types of logs:</a:t>
            </a:r>
          </a:p>
          <a:p>
            <a:pPr>
              <a:buFont typeface="Wingdings" panose="05000000000000000000" pitchFamily="2" charset="2"/>
              <a:buChar char="v"/>
            </a:pPr>
            <a:r>
              <a:rPr lang="en-US" sz="1600" dirty="0"/>
              <a:t> Hardware</a:t>
            </a:r>
          </a:p>
          <a:p>
            <a:pPr>
              <a:buFont typeface="Wingdings" panose="05000000000000000000" pitchFamily="2" charset="2"/>
              <a:buChar char="v"/>
            </a:pPr>
            <a:r>
              <a:rPr lang="en-US" sz="1600" dirty="0"/>
              <a:t> Operating system ( security, setup, etc.)</a:t>
            </a:r>
          </a:p>
          <a:p>
            <a:pPr>
              <a:buFont typeface="Wingdings" panose="05000000000000000000" pitchFamily="2" charset="2"/>
              <a:buChar char="v"/>
            </a:pPr>
            <a:r>
              <a:rPr lang="en-US" sz="1600" dirty="0"/>
              <a:t> Application</a:t>
            </a:r>
          </a:p>
          <a:p>
            <a:pPr marL="0" indent="0">
              <a:buNone/>
            </a:pPr>
            <a:r>
              <a:rPr lang="en-US" sz="1600" dirty="0"/>
              <a:t>Logs location:</a:t>
            </a:r>
          </a:p>
          <a:p>
            <a:pPr marL="0" indent="0">
              <a:buNone/>
            </a:pPr>
            <a:r>
              <a:rPr lang="en-US" sz="1600" dirty="0"/>
              <a:t>C:\Windows\System32\Winevt\Logs</a:t>
            </a:r>
          </a:p>
          <a:p>
            <a:pPr marL="0" indent="0">
              <a:buNone/>
            </a:pPr>
            <a:r>
              <a:rPr lang="en-US" sz="1600" dirty="0"/>
              <a:t> </a:t>
            </a:r>
          </a:p>
          <a:p>
            <a:pPr marL="0" indent="0">
              <a:buNone/>
            </a:pPr>
            <a:endParaRPr lang="en-US" dirty="0"/>
          </a:p>
        </p:txBody>
      </p:sp>
      <p:pic>
        <p:nvPicPr>
          <p:cNvPr id="5" name="Picture 4">
            <a:extLst>
              <a:ext uri="{FF2B5EF4-FFF2-40B4-BE49-F238E27FC236}">
                <a16:creationId xmlns:a16="http://schemas.microsoft.com/office/drawing/2014/main" id="{6909ED1D-A491-4EEC-8265-DDB5817F4D9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822910" y="3137958"/>
            <a:ext cx="4122358" cy="3032444"/>
          </a:xfrm>
          <a:prstGeom prst="rect">
            <a:avLst/>
          </a:prstGeom>
        </p:spPr>
      </p:pic>
    </p:spTree>
    <p:extLst>
      <p:ext uri="{BB962C8B-B14F-4D97-AF65-F5344CB8AC3E}">
        <p14:creationId xmlns:p14="http://schemas.microsoft.com/office/powerpoint/2010/main" val="1989726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4756D-F43C-4185-BE1F-E6557BD27D03}"/>
              </a:ext>
            </a:extLst>
          </p:cNvPr>
          <p:cNvSpPr>
            <a:spLocks noGrp="1"/>
          </p:cNvSpPr>
          <p:nvPr>
            <p:ph type="title"/>
          </p:nvPr>
        </p:nvSpPr>
        <p:spPr/>
        <p:txBody>
          <a:bodyPr/>
          <a:lstStyle/>
          <a:p>
            <a:r>
              <a:rPr lang="en-US" dirty="0"/>
              <a:t>VII- </a:t>
            </a:r>
            <a:r>
              <a:rPr lang="en-US" u="sng" dirty="0"/>
              <a:t>SYSTEM MAINTENANCE</a:t>
            </a:r>
          </a:p>
        </p:txBody>
      </p:sp>
      <p:sp>
        <p:nvSpPr>
          <p:cNvPr id="3" name="Content Placeholder 2">
            <a:extLst>
              <a:ext uri="{FF2B5EF4-FFF2-40B4-BE49-F238E27FC236}">
                <a16:creationId xmlns:a16="http://schemas.microsoft.com/office/drawing/2014/main" id="{96EB8859-3B51-4007-8DB8-6358424AEB85}"/>
              </a:ext>
            </a:extLst>
          </p:cNvPr>
          <p:cNvSpPr>
            <a:spLocks noGrp="1"/>
          </p:cNvSpPr>
          <p:nvPr>
            <p:ph idx="1"/>
          </p:nvPr>
        </p:nvSpPr>
        <p:spPr>
          <a:xfrm>
            <a:off x="226504" y="1671782"/>
            <a:ext cx="10477356" cy="4554076"/>
          </a:xfrm>
        </p:spPr>
        <p:txBody>
          <a:bodyPr/>
          <a:lstStyle/>
          <a:p>
            <a:pPr marL="0" indent="0">
              <a:buNone/>
            </a:pPr>
            <a:r>
              <a:rPr lang="en-US" dirty="0"/>
              <a:t>System maintenance tasks includes:</a:t>
            </a:r>
          </a:p>
          <a:p>
            <a:pPr>
              <a:buFont typeface="Wingdings" panose="05000000000000000000" pitchFamily="2" charset="2"/>
              <a:buChar char="Ø"/>
            </a:pPr>
            <a:r>
              <a:rPr lang="en-US" dirty="0"/>
              <a:t> Shutdown</a:t>
            </a:r>
          </a:p>
          <a:p>
            <a:pPr>
              <a:buFont typeface="Wingdings" panose="05000000000000000000" pitchFamily="2" charset="2"/>
              <a:buChar char="Ø"/>
            </a:pPr>
            <a:r>
              <a:rPr lang="en-US" dirty="0"/>
              <a:t> Reboot</a:t>
            </a:r>
          </a:p>
          <a:p>
            <a:pPr>
              <a:buFont typeface="Wingdings" panose="05000000000000000000" pitchFamily="2" charset="2"/>
              <a:buChar char="Ø"/>
            </a:pPr>
            <a:r>
              <a:rPr lang="en-US" dirty="0"/>
              <a:t> Reboot in single user mode (safe Mode)</a:t>
            </a:r>
          </a:p>
          <a:p>
            <a:pPr>
              <a:buFont typeface="Wingdings" panose="05000000000000000000" pitchFamily="2" charset="2"/>
              <a:buChar char="Ø"/>
            </a:pPr>
            <a:r>
              <a:rPr lang="en-US" dirty="0"/>
              <a:t> Windows updates</a:t>
            </a:r>
          </a:p>
          <a:p>
            <a:pPr>
              <a:buFont typeface="Wingdings" panose="05000000000000000000" pitchFamily="2" charset="2"/>
              <a:buChar char="Ø"/>
            </a:pPr>
            <a:r>
              <a:rPr lang="en-US" dirty="0"/>
              <a:t> Patch management (Hotfix)</a:t>
            </a:r>
          </a:p>
          <a:p>
            <a:pPr>
              <a:buFont typeface="Wingdings" panose="05000000000000000000" pitchFamily="2" charset="2"/>
              <a:buChar char="Ø"/>
            </a:pPr>
            <a:r>
              <a:rPr lang="en-US" dirty="0"/>
              <a:t> Disable remote access</a:t>
            </a:r>
          </a:p>
        </p:txBody>
      </p:sp>
      <p:pic>
        <p:nvPicPr>
          <p:cNvPr id="5" name="Picture 4">
            <a:extLst>
              <a:ext uri="{FF2B5EF4-FFF2-40B4-BE49-F238E27FC236}">
                <a16:creationId xmlns:a16="http://schemas.microsoft.com/office/drawing/2014/main" id="{2B5B8CE2-3DD8-4423-BB42-E48D890ED95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885958" y="1216404"/>
            <a:ext cx="3817901" cy="2563448"/>
          </a:xfrm>
          <a:prstGeom prst="rect">
            <a:avLst/>
          </a:prstGeom>
        </p:spPr>
      </p:pic>
    </p:spTree>
    <p:extLst>
      <p:ext uri="{BB962C8B-B14F-4D97-AF65-F5344CB8AC3E}">
        <p14:creationId xmlns:p14="http://schemas.microsoft.com/office/powerpoint/2010/main" val="4023784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C5436-0140-4D85-BA3F-6CB86BCBF7D4}"/>
              </a:ext>
            </a:extLst>
          </p:cNvPr>
          <p:cNvSpPr>
            <a:spLocks noGrp="1"/>
          </p:cNvSpPr>
          <p:nvPr>
            <p:ph type="title"/>
          </p:nvPr>
        </p:nvSpPr>
        <p:spPr/>
        <p:txBody>
          <a:bodyPr/>
          <a:lstStyle/>
          <a:p>
            <a:pPr algn="ctr"/>
            <a:r>
              <a:rPr lang="en-US" dirty="0"/>
              <a:t>VIII- </a:t>
            </a:r>
            <a:r>
              <a:rPr lang="en-US" u="sng" dirty="0"/>
              <a:t>JOBS AND SCHEDULES</a:t>
            </a:r>
          </a:p>
        </p:txBody>
      </p:sp>
      <p:sp>
        <p:nvSpPr>
          <p:cNvPr id="3" name="Content Placeholder 2">
            <a:extLst>
              <a:ext uri="{FF2B5EF4-FFF2-40B4-BE49-F238E27FC236}">
                <a16:creationId xmlns:a16="http://schemas.microsoft.com/office/drawing/2014/main" id="{0B4D5FD1-462A-4F45-B6B0-F4A3AD436F7B}"/>
              </a:ext>
            </a:extLst>
          </p:cNvPr>
          <p:cNvSpPr>
            <a:spLocks noGrp="1"/>
          </p:cNvSpPr>
          <p:nvPr>
            <p:ph idx="1"/>
          </p:nvPr>
        </p:nvSpPr>
        <p:spPr>
          <a:xfrm>
            <a:off x="243281" y="1874520"/>
            <a:ext cx="10771463" cy="4761172"/>
          </a:xfrm>
        </p:spPr>
        <p:txBody>
          <a:bodyPr>
            <a:normAutofit/>
          </a:bodyPr>
          <a:lstStyle/>
          <a:p>
            <a:r>
              <a:rPr lang="en-US" sz="1400" dirty="0"/>
              <a:t>What’s a job?</a:t>
            </a:r>
          </a:p>
          <a:p>
            <a:pPr marL="0" indent="0">
              <a:buNone/>
            </a:pPr>
            <a:r>
              <a:rPr lang="en-US" sz="1400" dirty="0"/>
              <a:t>Job is anything created by a user, administrator or system that perform certain tasks, like create a user, run application, run program, reboot the server.</a:t>
            </a:r>
          </a:p>
          <a:p>
            <a:r>
              <a:rPr lang="en-US" sz="1400" dirty="0"/>
              <a:t> What is scheduling a job?</a:t>
            </a:r>
          </a:p>
          <a:p>
            <a:pPr marL="0" indent="0">
              <a:buNone/>
            </a:pPr>
            <a:r>
              <a:rPr lang="en-US" sz="1400" dirty="0"/>
              <a:t>We will learn……….</a:t>
            </a:r>
          </a:p>
          <a:p>
            <a:pPr>
              <a:buFont typeface="Wingdings" panose="05000000000000000000" pitchFamily="2" charset="2"/>
              <a:buChar char="Ø"/>
            </a:pPr>
            <a:r>
              <a:rPr lang="en-US" sz="1400" dirty="0"/>
              <a:t> How to create a job (e.g. Reboot the server)</a:t>
            </a:r>
          </a:p>
          <a:p>
            <a:pPr marL="0" indent="0">
              <a:buNone/>
            </a:pPr>
            <a:r>
              <a:rPr lang="en-US" sz="1400" b="1" dirty="0"/>
              <a:t>Shutdown  /r  /t   0</a:t>
            </a:r>
          </a:p>
          <a:p>
            <a:pPr>
              <a:buFont typeface="Wingdings" panose="05000000000000000000" pitchFamily="2" charset="2"/>
              <a:buChar char="Ø"/>
            </a:pPr>
            <a:r>
              <a:rPr lang="en-US" sz="1400" b="1" dirty="0"/>
              <a:t> </a:t>
            </a:r>
            <a:r>
              <a:rPr lang="en-US" sz="1400" dirty="0"/>
              <a:t>How to schedule that job through </a:t>
            </a:r>
            <a:r>
              <a:rPr lang="en-US" sz="1400"/>
              <a:t>task scheduler?</a:t>
            </a:r>
            <a:endParaRPr lang="en-US" sz="1400" b="1" dirty="0"/>
          </a:p>
        </p:txBody>
      </p:sp>
      <p:pic>
        <p:nvPicPr>
          <p:cNvPr id="5" name="Picture 4">
            <a:extLst>
              <a:ext uri="{FF2B5EF4-FFF2-40B4-BE49-F238E27FC236}">
                <a16:creationId xmlns:a16="http://schemas.microsoft.com/office/drawing/2014/main" id="{5752B8B9-4FDD-438D-94F6-C009ADD1A51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159133" y="3271706"/>
            <a:ext cx="3060623" cy="2101442"/>
          </a:xfrm>
          <a:prstGeom prst="rect">
            <a:avLst/>
          </a:prstGeom>
        </p:spPr>
      </p:pic>
    </p:spTree>
    <p:extLst>
      <p:ext uri="{BB962C8B-B14F-4D97-AF65-F5344CB8AC3E}">
        <p14:creationId xmlns:p14="http://schemas.microsoft.com/office/powerpoint/2010/main" val="4178931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8DD05-21C3-4A75-9E07-D461D8CC39A1}"/>
              </a:ext>
            </a:extLst>
          </p:cNvPr>
          <p:cNvSpPr>
            <a:spLocks noGrp="1"/>
          </p:cNvSpPr>
          <p:nvPr>
            <p:ph type="title"/>
          </p:nvPr>
        </p:nvSpPr>
        <p:spPr>
          <a:xfrm>
            <a:off x="1069848" y="502921"/>
            <a:ext cx="9634011" cy="679928"/>
          </a:xfrm>
        </p:spPr>
        <p:txBody>
          <a:bodyPr>
            <a:normAutofit fontScale="90000"/>
          </a:bodyPr>
          <a:lstStyle/>
          <a:p>
            <a:pPr algn="ctr"/>
            <a:r>
              <a:rPr lang="en-US" dirty="0"/>
              <a:t>IX- </a:t>
            </a:r>
            <a:r>
              <a:rPr lang="en-US" u="sng" dirty="0"/>
              <a:t>WINDOWS SETTINGS</a:t>
            </a:r>
          </a:p>
        </p:txBody>
      </p:sp>
      <p:sp>
        <p:nvSpPr>
          <p:cNvPr id="3" name="Content Placeholder 2">
            <a:extLst>
              <a:ext uri="{FF2B5EF4-FFF2-40B4-BE49-F238E27FC236}">
                <a16:creationId xmlns:a16="http://schemas.microsoft.com/office/drawing/2014/main" id="{00D53ED7-09F6-4E85-814C-10D2C44CDD47}"/>
              </a:ext>
            </a:extLst>
          </p:cNvPr>
          <p:cNvSpPr>
            <a:spLocks noGrp="1"/>
          </p:cNvSpPr>
          <p:nvPr>
            <p:ph idx="1"/>
          </p:nvPr>
        </p:nvSpPr>
        <p:spPr>
          <a:xfrm>
            <a:off x="92279" y="1182849"/>
            <a:ext cx="10989577" cy="5469621"/>
          </a:xfrm>
        </p:spPr>
        <p:txBody>
          <a:bodyPr/>
          <a:lstStyle/>
          <a:p>
            <a:pPr>
              <a:lnSpc>
                <a:spcPct val="100000"/>
              </a:lnSpc>
            </a:pPr>
            <a:r>
              <a:rPr lang="en-US" dirty="0"/>
              <a:t>Windows Settings is an updated version of control panel.</a:t>
            </a:r>
          </a:p>
          <a:p>
            <a:pPr marL="0" indent="0">
              <a:lnSpc>
                <a:spcPct val="100000"/>
              </a:lnSpc>
              <a:buNone/>
            </a:pPr>
            <a:r>
              <a:rPr lang="en-US" b="1" dirty="0"/>
              <a:t>In windows settings we will learn……</a:t>
            </a:r>
          </a:p>
          <a:p>
            <a:pPr marL="0" indent="0">
              <a:lnSpc>
                <a:spcPct val="100000"/>
              </a:lnSpc>
              <a:buNone/>
            </a:pPr>
            <a:r>
              <a:rPr lang="en-US" dirty="0"/>
              <a:t>System</a:t>
            </a:r>
          </a:p>
          <a:p>
            <a:pPr marL="0" indent="0">
              <a:lnSpc>
                <a:spcPct val="100000"/>
              </a:lnSpc>
              <a:buNone/>
            </a:pPr>
            <a:r>
              <a:rPr lang="en-US" dirty="0"/>
              <a:t>Devices</a:t>
            </a:r>
          </a:p>
          <a:p>
            <a:pPr marL="0" indent="0">
              <a:lnSpc>
                <a:spcPct val="100000"/>
              </a:lnSpc>
              <a:buNone/>
            </a:pPr>
            <a:r>
              <a:rPr lang="en-US" dirty="0"/>
              <a:t>Network &amp; Internet</a:t>
            </a:r>
          </a:p>
          <a:p>
            <a:pPr marL="0" indent="0">
              <a:lnSpc>
                <a:spcPct val="100000"/>
              </a:lnSpc>
              <a:buNone/>
            </a:pPr>
            <a:r>
              <a:rPr lang="en-US" dirty="0"/>
              <a:t>Personalization </a:t>
            </a:r>
          </a:p>
          <a:p>
            <a:pPr marL="0" indent="0">
              <a:lnSpc>
                <a:spcPct val="100000"/>
              </a:lnSpc>
              <a:buNone/>
            </a:pPr>
            <a:r>
              <a:rPr lang="en-US" dirty="0"/>
              <a:t>Accounts</a:t>
            </a:r>
          </a:p>
          <a:p>
            <a:pPr marL="0" indent="0">
              <a:lnSpc>
                <a:spcPct val="100000"/>
              </a:lnSpc>
              <a:buNone/>
            </a:pPr>
            <a:r>
              <a:rPr lang="en-US" dirty="0"/>
              <a:t>Time &amp; Language</a:t>
            </a:r>
          </a:p>
          <a:p>
            <a:pPr marL="0" indent="0">
              <a:lnSpc>
                <a:spcPct val="100000"/>
              </a:lnSpc>
              <a:buNone/>
            </a:pPr>
            <a:r>
              <a:rPr lang="en-US" dirty="0"/>
              <a:t>Easy of access</a:t>
            </a:r>
          </a:p>
          <a:p>
            <a:pPr marL="0" indent="0">
              <a:lnSpc>
                <a:spcPct val="100000"/>
              </a:lnSpc>
              <a:buNone/>
            </a:pPr>
            <a:r>
              <a:rPr lang="en-US" dirty="0"/>
              <a:t>Privacy</a:t>
            </a:r>
          </a:p>
          <a:p>
            <a:pPr marL="0" indent="0">
              <a:lnSpc>
                <a:spcPct val="100000"/>
              </a:lnSpc>
              <a:buNone/>
            </a:pPr>
            <a:r>
              <a:rPr lang="en-US" dirty="0"/>
              <a:t>Update and security</a:t>
            </a:r>
          </a:p>
          <a:p>
            <a:pPr marL="0" indent="0">
              <a:buNone/>
            </a:pPr>
            <a:endParaRPr lang="en-US" b="1" dirty="0"/>
          </a:p>
        </p:txBody>
      </p:sp>
      <p:pic>
        <p:nvPicPr>
          <p:cNvPr id="5" name="Picture 4">
            <a:extLst>
              <a:ext uri="{FF2B5EF4-FFF2-40B4-BE49-F238E27FC236}">
                <a16:creationId xmlns:a16="http://schemas.microsoft.com/office/drawing/2014/main" id="{41F0DBF3-DF51-4B7D-B4FF-41EEC6729B5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667220" y="1803634"/>
            <a:ext cx="3335247" cy="3930242"/>
          </a:xfrm>
          <a:prstGeom prst="rect">
            <a:avLst/>
          </a:prstGeom>
        </p:spPr>
      </p:pic>
    </p:spTree>
    <p:extLst>
      <p:ext uri="{BB962C8B-B14F-4D97-AF65-F5344CB8AC3E}">
        <p14:creationId xmlns:p14="http://schemas.microsoft.com/office/powerpoint/2010/main" val="1757827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A2AAF-B685-40BF-A460-F5307A0E717A}"/>
              </a:ext>
            </a:extLst>
          </p:cNvPr>
          <p:cNvSpPr>
            <a:spLocks noGrp="1"/>
          </p:cNvSpPr>
          <p:nvPr>
            <p:ph type="title"/>
          </p:nvPr>
        </p:nvSpPr>
        <p:spPr/>
        <p:txBody>
          <a:bodyPr/>
          <a:lstStyle/>
          <a:p>
            <a:pPr algn="ctr"/>
            <a:r>
              <a:rPr lang="en-US" dirty="0"/>
              <a:t>X- </a:t>
            </a:r>
            <a:r>
              <a:rPr lang="en-US" u="sng" dirty="0"/>
              <a:t>SERVER MANAGER</a:t>
            </a:r>
          </a:p>
        </p:txBody>
      </p:sp>
      <p:sp>
        <p:nvSpPr>
          <p:cNvPr id="3" name="Content Placeholder 2">
            <a:extLst>
              <a:ext uri="{FF2B5EF4-FFF2-40B4-BE49-F238E27FC236}">
                <a16:creationId xmlns:a16="http://schemas.microsoft.com/office/drawing/2014/main" id="{FA5BFB42-24C1-4DBE-ACDF-53DD033A2C7D}"/>
              </a:ext>
            </a:extLst>
          </p:cNvPr>
          <p:cNvSpPr>
            <a:spLocks noGrp="1"/>
          </p:cNvSpPr>
          <p:nvPr>
            <p:ph idx="1"/>
          </p:nvPr>
        </p:nvSpPr>
        <p:spPr>
          <a:xfrm>
            <a:off x="0" y="1828166"/>
            <a:ext cx="10636747" cy="4828284"/>
          </a:xfrm>
        </p:spPr>
        <p:txBody>
          <a:bodyPr/>
          <a:lstStyle/>
          <a:p>
            <a:r>
              <a:rPr lang="en-US" sz="1600" dirty="0"/>
              <a:t>Server Manager is one of the administrator tool to perform many tasks such as, </a:t>
            </a:r>
          </a:p>
          <a:p>
            <a:pPr>
              <a:lnSpc>
                <a:spcPct val="100000"/>
              </a:lnSpc>
            </a:pPr>
            <a:r>
              <a:rPr lang="en-US" sz="1600" dirty="0"/>
              <a:t>Add roles</a:t>
            </a:r>
          </a:p>
          <a:p>
            <a:pPr>
              <a:lnSpc>
                <a:spcPct val="100000"/>
              </a:lnSpc>
            </a:pPr>
            <a:r>
              <a:rPr lang="en-US" sz="1600" dirty="0"/>
              <a:t>Add and remove features</a:t>
            </a:r>
          </a:p>
          <a:p>
            <a:pPr>
              <a:lnSpc>
                <a:spcPct val="100000"/>
              </a:lnSpc>
            </a:pPr>
            <a:r>
              <a:rPr lang="en-US" sz="1600" dirty="0"/>
              <a:t>Local server properties</a:t>
            </a:r>
          </a:p>
          <a:p>
            <a:pPr>
              <a:lnSpc>
                <a:spcPct val="100000"/>
              </a:lnSpc>
            </a:pPr>
            <a:r>
              <a:rPr lang="en-US" sz="1600" dirty="0"/>
              <a:t>Events </a:t>
            </a:r>
          </a:p>
          <a:p>
            <a:pPr>
              <a:lnSpc>
                <a:spcPct val="100000"/>
              </a:lnSpc>
            </a:pPr>
            <a:r>
              <a:rPr lang="en-US" sz="1600" dirty="0"/>
              <a:t>Services</a:t>
            </a:r>
          </a:p>
          <a:p>
            <a:pPr>
              <a:lnSpc>
                <a:spcPct val="100000"/>
              </a:lnSpc>
            </a:pPr>
            <a:r>
              <a:rPr lang="en-US" sz="1600" dirty="0"/>
              <a:t>Analyzer </a:t>
            </a:r>
          </a:p>
          <a:p>
            <a:pPr>
              <a:lnSpc>
                <a:spcPct val="100000"/>
              </a:lnSpc>
            </a:pPr>
            <a:r>
              <a:rPr lang="en-US" sz="1600" dirty="0"/>
              <a:t>Tools menu</a:t>
            </a:r>
          </a:p>
          <a:p>
            <a:pPr marL="0" indent="0">
              <a:lnSpc>
                <a:spcPct val="100000"/>
              </a:lnSpc>
              <a:buNone/>
            </a:pPr>
            <a:endParaRPr lang="en-US" sz="1600" dirty="0"/>
          </a:p>
          <a:p>
            <a:pPr marL="0" indent="0">
              <a:lnSpc>
                <a:spcPct val="100000"/>
              </a:lnSpc>
              <a:buNone/>
            </a:pPr>
            <a:r>
              <a:rPr lang="en-US" sz="1600" dirty="0"/>
              <a:t>What we will learn…….</a:t>
            </a:r>
          </a:p>
          <a:p>
            <a:pPr>
              <a:lnSpc>
                <a:spcPct val="100000"/>
              </a:lnSpc>
              <a:buFont typeface="Wingdings" panose="05000000000000000000" pitchFamily="2" charset="2"/>
              <a:buChar char="§"/>
            </a:pPr>
            <a:r>
              <a:rPr lang="en-US" sz="1600" dirty="0"/>
              <a:t>Everything about server manager and all the features it has to offer.</a:t>
            </a:r>
          </a:p>
          <a:p>
            <a:pPr marL="0" indent="0">
              <a:lnSpc>
                <a:spcPct val="100000"/>
              </a:lnSpc>
              <a:buNone/>
            </a:pPr>
            <a:endParaRPr lang="en-US" sz="1600" dirty="0"/>
          </a:p>
          <a:p>
            <a:pPr marL="0" indent="0">
              <a:lnSpc>
                <a:spcPct val="100000"/>
              </a:lnSpc>
              <a:buNone/>
            </a:pPr>
            <a:endParaRPr lang="en-US" dirty="0"/>
          </a:p>
        </p:txBody>
      </p:sp>
    </p:spTree>
    <p:extLst>
      <p:ext uri="{BB962C8B-B14F-4D97-AF65-F5344CB8AC3E}">
        <p14:creationId xmlns:p14="http://schemas.microsoft.com/office/powerpoint/2010/main" val="4194103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1D9BA-1552-45A0-B1C2-3D8E52FF2949}"/>
              </a:ext>
            </a:extLst>
          </p:cNvPr>
          <p:cNvSpPr>
            <a:spLocks noGrp="1"/>
          </p:cNvSpPr>
          <p:nvPr>
            <p:ph type="title"/>
          </p:nvPr>
        </p:nvSpPr>
        <p:spPr>
          <a:xfrm>
            <a:off x="1069848" y="502921"/>
            <a:ext cx="9634011" cy="660862"/>
          </a:xfrm>
        </p:spPr>
        <p:txBody>
          <a:bodyPr>
            <a:normAutofit fontScale="90000"/>
          </a:bodyPr>
          <a:lstStyle/>
          <a:p>
            <a:r>
              <a:rPr lang="en-US" dirty="0"/>
              <a:t>Server manager</a:t>
            </a:r>
          </a:p>
        </p:txBody>
      </p:sp>
      <p:sp>
        <p:nvSpPr>
          <p:cNvPr id="3" name="Content Placeholder 2">
            <a:extLst>
              <a:ext uri="{FF2B5EF4-FFF2-40B4-BE49-F238E27FC236}">
                <a16:creationId xmlns:a16="http://schemas.microsoft.com/office/drawing/2014/main" id="{E880114C-316B-4295-9BB9-89EB67E8E6CA}"/>
              </a:ext>
            </a:extLst>
          </p:cNvPr>
          <p:cNvSpPr>
            <a:spLocks noGrp="1"/>
          </p:cNvSpPr>
          <p:nvPr>
            <p:ph idx="1"/>
          </p:nvPr>
        </p:nvSpPr>
        <p:spPr>
          <a:xfrm>
            <a:off x="193964" y="1256145"/>
            <a:ext cx="10509895" cy="5384800"/>
          </a:xfrm>
        </p:spPr>
        <p:txBody>
          <a:bodyPr>
            <a:normAutofit/>
          </a:bodyPr>
          <a:lstStyle/>
          <a:p>
            <a:pPr>
              <a:lnSpc>
                <a:spcPct val="100000"/>
              </a:lnSpc>
            </a:pPr>
            <a:r>
              <a:rPr lang="en-US" sz="1400" b="1" i="0" dirty="0">
                <a:solidFill>
                  <a:srgbClr val="202124"/>
                </a:solidFill>
                <a:effectLst/>
                <a:latin typeface="Roboto"/>
              </a:rPr>
              <a:t>Disk defragmentation</a:t>
            </a:r>
            <a:r>
              <a:rPr lang="en-US" sz="1400" b="0" i="0" dirty="0">
                <a:solidFill>
                  <a:srgbClr val="202124"/>
                </a:solidFill>
                <a:effectLst/>
                <a:latin typeface="Roboto"/>
              </a:rPr>
              <a:t> takes all the pieces of each file, and stores them in one place. It also makes sure programs are each in one place, and that unused space on the hard </a:t>
            </a:r>
            <a:r>
              <a:rPr lang="en-US" sz="1400" b="1" i="0" dirty="0">
                <a:solidFill>
                  <a:srgbClr val="202124"/>
                </a:solidFill>
                <a:effectLst/>
                <a:latin typeface="Roboto"/>
              </a:rPr>
              <a:t>disk</a:t>
            </a:r>
            <a:r>
              <a:rPr lang="en-US" sz="1400" b="0" i="0" dirty="0">
                <a:solidFill>
                  <a:srgbClr val="202124"/>
                </a:solidFill>
                <a:effectLst/>
                <a:latin typeface="Roboto"/>
              </a:rPr>
              <a:t> is all together.</a:t>
            </a:r>
          </a:p>
          <a:p>
            <a:pPr>
              <a:lnSpc>
                <a:spcPct val="100000"/>
              </a:lnSpc>
            </a:pPr>
            <a:r>
              <a:rPr lang="en-US" sz="1200" b="1" i="0" dirty="0">
                <a:solidFill>
                  <a:srgbClr val="4D5156"/>
                </a:solidFill>
                <a:effectLst/>
                <a:latin typeface="Roboto"/>
              </a:rPr>
              <a:t>Disk Clean-up</a:t>
            </a:r>
            <a:r>
              <a:rPr lang="en-US" sz="1200" b="0" i="0" dirty="0">
                <a:solidFill>
                  <a:srgbClr val="4D5156"/>
                </a:solidFill>
                <a:effectLst/>
                <a:latin typeface="Roboto"/>
              </a:rPr>
              <a:t> is a computer maintenance utility included in Microsoft Windows designed to free up disk space on a computer's hard drive.</a:t>
            </a:r>
            <a:endParaRPr lang="en-US" sz="1400" dirty="0"/>
          </a:p>
        </p:txBody>
      </p:sp>
      <p:pic>
        <p:nvPicPr>
          <p:cNvPr id="5" name="Picture 4">
            <a:extLst>
              <a:ext uri="{FF2B5EF4-FFF2-40B4-BE49-F238E27FC236}">
                <a16:creationId xmlns:a16="http://schemas.microsoft.com/office/drawing/2014/main" id="{BB9B7EB3-2A9C-4084-BD21-5FA3069CA39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12466" y="2200897"/>
            <a:ext cx="4518152" cy="3846357"/>
          </a:xfrm>
          <a:prstGeom prst="rect">
            <a:avLst/>
          </a:prstGeom>
        </p:spPr>
      </p:pic>
      <p:sp>
        <p:nvSpPr>
          <p:cNvPr id="6" name="TextBox 5">
            <a:extLst>
              <a:ext uri="{FF2B5EF4-FFF2-40B4-BE49-F238E27FC236}">
                <a16:creationId xmlns:a16="http://schemas.microsoft.com/office/drawing/2014/main" id="{4ECD4351-96E1-428B-83CB-0CB7495D9D35}"/>
              </a:ext>
            </a:extLst>
          </p:cNvPr>
          <p:cNvSpPr txBox="1"/>
          <p:nvPr/>
        </p:nvSpPr>
        <p:spPr>
          <a:xfrm>
            <a:off x="276607" y="6110442"/>
            <a:ext cx="4518152" cy="338554"/>
          </a:xfrm>
          <a:prstGeom prst="rect">
            <a:avLst/>
          </a:prstGeom>
          <a:noFill/>
        </p:spPr>
        <p:txBody>
          <a:bodyPr wrap="square" rtlCol="0">
            <a:spAutoFit/>
          </a:bodyPr>
          <a:lstStyle/>
          <a:p>
            <a:pPr algn="ctr"/>
            <a:r>
              <a:rPr lang="en-US" sz="1600" b="1" u="sng" dirty="0"/>
              <a:t>Defragmentation</a:t>
            </a:r>
          </a:p>
        </p:txBody>
      </p:sp>
      <p:pic>
        <p:nvPicPr>
          <p:cNvPr id="8" name="Picture 7">
            <a:extLst>
              <a:ext uri="{FF2B5EF4-FFF2-40B4-BE49-F238E27FC236}">
                <a16:creationId xmlns:a16="http://schemas.microsoft.com/office/drawing/2014/main" id="{2798DEAA-2B9E-4780-8755-A34D8019A3F0}"/>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500234" y="2106980"/>
            <a:ext cx="3495675" cy="4248099"/>
          </a:xfrm>
          <a:prstGeom prst="rect">
            <a:avLst/>
          </a:prstGeom>
        </p:spPr>
      </p:pic>
      <p:sp>
        <p:nvSpPr>
          <p:cNvPr id="9" name="TextBox 8">
            <a:extLst>
              <a:ext uri="{FF2B5EF4-FFF2-40B4-BE49-F238E27FC236}">
                <a16:creationId xmlns:a16="http://schemas.microsoft.com/office/drawing/2014/main" id="{23E0C991-D342-4F10-9787-04B0C2C8AFC9}"/>
              </a:ext>
            </a:extLst>
          </p:cNvPr>
          <p:cNvSpPr txBox="1"/>
          <p:nvPr/>
        </p:nvSpPr>
        <p:spPr>
          <a:xfrm>
            <a:off x="6500234" y="6355080"/>
            <a:ext cx="3495675" cy="307777"/>
          </a:xfrm>
          <a:prstGeom prst="rect">
            <a:avLst/>
          </a:prstGeom>
          <a:noFill/>
        </p:spPr>
        <p:txBody>
          <a:bodyPr wrap="square" rtlCol="0">
            <a:spAutoFit/>
          </a:bodyPr>
          <a:lstStyle/>
          <a:p>
            <a:pPr algn="ctr"/>
            <a:r>
              <a:rPr lang="en-US" sz="900" dirty="0"/>
              <a:t> </a:t>
            </a:r>
            <a:r>
              <a:rPr lang="en-US" sz="1400" b="1" u="sng" dirty="0"/>
              <a:t>Disk cleanup</a:t>
            </a:r>
          </a:p>
        </p:txBody>
      </p:sp>
    </p:spTree>
    <p:extLst>
      <p:ext uri="{BB962C8B-B14F-4D97-AF65-F5344CB8AC3E}">
        <p14:creationId xmlns:p14="http://schemas.microsoft.com/office/powerpoint/2010/main" val="3435423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77CB4-7482-452B-B382-30CF3DEEB9AB}"/>
              </a:ext>
            </a:extLst>
          </p:cNvPr>
          <p:cNvSpPr>
            <a:spLocks noGrp="1"/>
          </p:cNvSpPr>
          <p:nvPr>
            <p:ph type="title"/>
          </p:nvPr>
        </p:nvSpPr>
        <p:spPr>
          <a:xfrm>
            <a:off x="1069848" y="502921"/>
            <a:ext cx="9634011" cy="797374"/>
          </a:xfrm>
        </p:spPr>
        <p:txBody>
          <a:bodyPr>
            <a:normAutofit/>
          </a:bodyPr>
          <a:lstStyle/>
          <a:p>
            <a:pPr algn="ctr"/>
            <a:r>
              <a:rPr lang="en-US" sz="2000" u="sng" dirty="0"/>
              <a:t>XI- INSTALLING AND UN-INSTALLING PROGRAMS</a:t>
            </a:r>
          </a:p>
        </p:txBody>
      </p:sp>
      <p:sp>
        <p:nvSpPr>
          <p:cNvPr id="3" name="Content Placeholder 2">
            <a:extLst>
              <a:ext uri="{FF2B5EF4-FFF2-40B4-BE49-F238E27FC236}">
                <a16:creationId xmlns:a16="http://schemas.microsoft.com/office/drawing/2014/main" id="{59192E1F-3E55-468C-A059-CC7832B9025D}"/>
              </a:ext>
            </a:extLst>
          </p:cNvPr>
          <p:cNvSpPr>
            <a:spLocks noGrp="1"/>
          </p:cNvSpPr>
          <p:nvPr>
            <p:ph idx="1"/>
          </p:nvPr>
        </p:nvSpPr>
        <p:spPr>
          <a:xfrm>
            <a:off x="125836" y="1535185"/>
            <a:ext cx="10578024" cy="5092117"/>
          </a:xfrm>
        </p:spPr>
        <p:txBody>
          <a:bodyPr/>
          <a:lstStyle/>
          <a:p>
            <a:pPr>
              <a:lnSpc>
                <a:spcPct val="100000"/>
              </a:lnSpc>
            </a:pPr>
            <a:r>
              <a:rPr lang="en-US" dirty="0"/>
              <a:t>A system administrator has to install, update or re-install programs all the time.</a:t>
            </a:r>
          </a:p>
          <a:p>
            <a:pPr>
              <a:lnSpc>
                <a:spcPct val="100000"/>
              </a:lnSpc>
            </a:pPr>
            <a:r>
              <a:rPr lang="en-US" dirty="0"/>
              <a:t>Reason behind program management </a:t>
            </a:r>
          </a:p>
          <a:p>
            <a:pPr>
              <a:lnSpc>
                <a:spcPct val="100000"/>
              </a:lnSpc>
              <a:buFont typeface="Wingdings" panose="05000000000000000000" pitchFamily="2" charset="2"/>
              <a:buChar char="Ø"/>
            </a:pPr>
            <a:r>
              <a:rPr lang="en-US" dirty="0"/>
              <a:t>  Programs are  needed by the users</a:t>
            </a:r>
          </a:p>
          <a:p>
            <a:pPr>
              <a:lnSpc>
                <a:spcPct val="100000"/>
              </a:lnSpc>
              <a:buFont typeface="Wingdings" panose="05000000000000000000" pitchFamily="2" charset="2"/>
              <a:buChar char="Ø"/>
            </a:pPr>
            <a:r>
              <a:rPr lang="en-US" dirty="0"/>
              <a:t> Updates are installed when newer version is available</a:t>
            </a:r>
          </a:p>
          <a:p>
            <a:pPr>
              <a:lnSpc>
                <a:spcPct val="100000"/>
              </a:lnSpc>
              <a:buFont typeface="Wingdings" panose="05000000000000000000" pitchFamily="2" charset="2"/>
              <a:buChar char="Ø"/>
            </a:pPr>
            <a:r>
              <a:rPr lang="en-US" dirty="0"/>
              <a:t> Un-install when a program is corrupted or no longer needed.       </a:t>
            </a:r>
          </a:p>
          <a:p>
            <a:pPr marL="0" indent="0">
              <a:lnSpc>
                <a:spcPct val="100000"/>
              </a:lnSpc>
              <a:buNone/>
            </a:pPr>
            <a:r>
              <a:rPr lang="en-US" dirty="0"/>
              <a:t>What we will learn….</a:t>
            </a:r>
          </a:p>
          <a:p>
            <a:pPr>
              <a:lnSpc>
                <a:spcPct val="100000"/>
              </a:lnSpc>
              <a:buFont typeface="Wingdings" panose="05000000000000000000" pitchFamily="2" charset="2"/>
              <a:buChar char="v"/>
            </a:pPr>
            <a:r>
              <a:rPr lang="en-US" dirty="0"/>
              <a:t> Download a package or program</a:t>
            </a:r>
          </a:p>
          <a:p>
            <a:pPr>
              <a:lnSpc>
                <a:spcPct val="100000"/>
              </a:lnSpc>
              <a:buFont typeface="Wingdings" panose="05000000000000000000" pitchFamily="2" charset="2"/>
              <a:buChar char="v"/>
            </a:pPr>
            <a:r>
              <a:rPr lang="en-US" dirty="0"/>
              <a:t> Install </a:t>
            </a:r>
          </a:p>
          <a:p>
            <a:pPr>
              <a:lnSpc>
                <a:spcPct val="100000"/>
              </a:lnSpc>
              <a:buFont typeface="Wingdings" panose="05000000000000000000" pitchFamily="2" charset="2"/>
              <a:buChar char="v"/>
            </a:pPr>
            <a:r>
              <a:rPr lang="en-US" dirty="0"/>
              <a:t> Configure</a:t>
            </a:r>
          </a:p>
          <a:p>
            <a:pPr>
              <a:lnSpc>
                <a:spcPct val="100000"/>
              </a:lnSpc>
              <a:buFont typeface="Wingdings" panose="05000000000000000000" pitchFamily="2" charset="2"/>
              <a:buChar char="v"/>
            </a:pPr>
            <a:r>
              <a:rPr lang="en-US" dirty="0"/>
              <a:t> Manage</a:t>
            </a:r>
          </a:p>
        </p:txBody>
      </p:sp>
    </p:spTree>
    <p:extLst>
      <p:ext uri="{BB962C8B-B14F-4D97-AF65-F5344CB8AC3E}">
        <p14:creationId xmlns:p14="http://schemas.microsoft.com/office/powerpoint/2010/main" val="538167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D17DB-B563-4B40-A8AB-6EB4EE37CD6A}"/>
              </a:ext>
            </a:extLst>
          </p:cNvPr>
          <p:cNvSpPr>
            <a:spLocks noGrp="1"/>
          </p:cNvSpPr>
          <p:nvPr>
            <p:ph type="title"/>
          </p:nvPr>
        </p:nvSpPr>
        <p:spPr>
          <a:xfrm>
            <a:off x="1069849" y="502921"/>
            <a:ext cx="9533836" cy="814152"/>
          </a:xfrm>
        </p:spPr>
        <p:txBody>
          <a:bodyPr/>
          <a:lstStyle/>
          <a:p>
            <a:r>
              <a:rPr lang="en-US" dirty="0"/>
              <a:t>XII- WINDOWS APPLICTATIONS</a:t>
            </a:r>
          </a:p>
        </p:txBody>
      </p:sp>
      <p:sp>
        <p:nvSpPr>
          <p:cNvPr id="3" name="Content Placeholder 2">
            <a:extLst>
              <a:ext uri="{FF2B5EF4-FFF2-40B4-BE49-F238E27FC236}">
                <a16:creationId xmlns:a16="http://schemas.microsoft.com/office/drawing/2014/main" id="{1959437E-E6CE-4FA7-8C29-778D904332C7}"/>
              </a:ext>
            </a:extLst>
          </p:cNvPr>
          <p:cNvSpPr>
            <a:spLocks noGrp="1"/>
          </p:cNvSpPr>
          <p:nvPr>
            <p:ph idx="1"/>
          </p:nvPr>
        </p:nvSpPr>
        <p:spPr>
          <a:xfrm>
            <a:off x="92280" y="1317073"/>
            <a:ext cx="10611580" cy="5352175"/>
          </a:xfrm>
        </p:spPr>
        <p:txBody>
          <a:bodyPr/>
          <a:lstStyle/>
          <a:p>
            <a:pPr>
              <a:lnSpc>
                <a:spcPct val="100000"/>
              </a:lnSpc>
            </a:pPr>
            <a:r>
              <a:rPr lang="en-US" dirty="0"/>
              <a:t>Some of the important native Windows Applications are:</a:t>
            </a:r>
          </a:p>
          <a:p>
            <a:pPr>
              <a:lnSpc>
                <a:spcPct val="100000"/>
              </a:lnSpc>
            </a:pPr>
            <a:r>
              <a:rPr lang="en-US" dirty="0"/>
              <a:t>Microsoft Domain Controller / Active Directory</a:t>
            </a:r>
          </a:p>
          <a:p>
            <a:pPr>
              <a:lnSpc>
                <a:spcPct val="100000"/>
              </a:lnSpc>
            </a:pPr>
            <a:r>
              <a:rPr lang="en-US" dirty="0"/>
              <a:t> Microsoft DNS or exchange</a:t>
            </a:r>
          </a:p>
          <a:p>
            <a:pPr>
              <a:lnSpc>
                <a:spcPct val="100000"/>
              </a:lnSpc>
            </a:pPr>
            <a:r>
              <a:rPr lang="en-US" dirty="0"/>
              <a:t> All the apps under accessories</a:t>
            </a:r>
          </a:p>
          <a:p>
            <a:pPr>
              <a:lnSpc>
                <a:spcPct val="100000"/>
              </a:lnSpc>
            </a:pPr>
            <a:r>
              <a:rPr lang="en-US" dirty="0"/>
              <a:t>Internet explorer</a:t>
            </a:r>
          </a:p>
          <a:p>
            <a:pPr>
              <a:lnSpc>
                <a:spcPct val="100000"/>
              </a:lnSpc>
            </a:pPr>
            <a:r>
              <a:rPr lang="en-US" dirty="0"/>
              <a:t> Microsoft office</a:t>
            </a:r>
          </a:p>
          <a:p>
            <a:pPr>
              <a:lnSpc>
                <a:spcPct val="100000"/>
              </a:lnSpc>
            </a:pPr>
            <a:r>
              <a:rPr lang="en-US" dirty="0"/>
              <a:t> Skype </a:t>
            </a:r>
          </a:p>
          <a:p>
            <a:pPr marL="0" indent="0">
              <a:lnSpc>
                <a:spcPct val="100000"/>
              </a:lnSpc>
              <a:buNone/>
            </a:pPr>
            <a:r>
              <a:rPr lang="en-US" dirty="0"/>
              <a:t>Some 3</a:t>
            </a:r>
            <a:r>
              <a:rPr lang="en-US" baseline="30000" dirty="0"/>
              <a:t>rd</a:t>
            </a:r>
            <a:r>
              <a:rPr lang="en-US" dirty="0"/>
              <a:t> party applications are:</a:t>
            </a:r>
          </a:p>
          <a:p>
            <a:pPr>
              <a:lnSpc>
                <a:spcPct val="100000"/>
              </a:lnSpc>
            </a:pPr>
            <a:r>
              <a:rPr lang="en-US" dirty="0"/>
              <a:t> Firefox or Google chrome</a:t>
            </a:r>
          </a:p>
          <a:p>
            <a:pPr>
              <a:lnSpc>
                <a:spcPct val="100000"/>
              </a:lnSpc>
            </a:pPr>
            <a:r>
              <a:rPr lang="en-US" dirty="0"/>
              <a:t>Adobe reader</a:t>
            </a:r>
          </a:p>
          <a:p>
            <a:pPr>
              <a:lnSpc>
                <a:spcPct val="100000"/>
              </a:lnSpc>
            </a:pPr>
            <a:r>
              <a:rPr lang="en-US" dirty="0"/>
              <a:t>Oracle VirtualBox</a:t>
            </a:r>
          </a:p>
          <a:p>
            <a:pPr>
              <a:lnSpc>
                <a:spcPct val="100000"/>
              </a:lnSpc>
            </a:pPr>
            <a:r>
              <a:rPr lang="en-US" dirty="0"/>
              <a:t>VMware vSphere</a:t>
            </a:r>
          </a:p>
        </p:txBody>
      </p:sp>
    </p:spTree>
    <p:extLst>
      <p:ext uri="{BB962C8B-B14F-4D97-AF65-F5344CB8AC3E}">
        <p14:creationId xmlns:p14="http://schemas.microsoft.com/office/powerpoint/2010/main" val="2124285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658CB-3842-4323-BBE7-40B839C57A11}"/>
              </a:ext>
            </a:extLst>
          </p:cNvPr>
          <p:cNvSpPr>
            <a:spLocks noGrp="1"/>
          </p:cNvSpPr>
          <p:nvPr>
            <p:ph type="title"/>
          </p:nvPr>
        </p:nvSpPr>
        <p:spPr>
          <a:xfrm>
            <a:off x="1069848" y="502920"/>
            <a:ext cx="9634011" cy="856097"/>
          </a:xfrm>
        </p:spPr>
        <p:txBody>
          <a:bodyPr/>
          <a:lstStyle/>
          <a:p>
            <a:r>
              <a:rPr lang="en-US" dirty="0"/>
              <a:t>I- </a:t>
            </a:r>
            <a:r>
              <a:rPr lang="en-US" u="sng" dirty="0"/>
              <a:t>USER ACCOUNT MANAGEMENT</a:t>
            </a:r>
          </a:p>
        </p:txBody>
      </p:sp>
      <p:sp>
        <p:nvSpPr>
          <p:cNvPr id="3" name="Content Placeholder 2">
            <a:extLst>
              <a:ext uri="{FF2B5EF4-FFF2-40B4-BE49-F238E27FC236}">
                <a16:creationId xmlns:a16="http://schemas.microsoft.com/office/drawing/2014/main" id="{8FF9074F-C977-46E9-964E-1EF6413B0A45}"/>
              </a:ext>
            </a:extLst>
          </p:cNvPr>
          <p:cNvSpPr>
            <a:spLocks noGrp="1"/>
          </p:cNvSpPr>
          <p:nvPr>
            <p:ph idx="1"/>
          </p:nvPr>
        </p:nvSpPr>
        <p:spPr>
          <a:xfrm>
            <a:off x="138545" y="1874520"/>
            <a:ext cx="11979563" cy="4983480"/>
          </a:xfrm>
        </p:spPr>
        <p:txBody>
          <a:bodyPr/>
          <a:lstStyle/>
          <a:p>
            <a:pPr marL="0" indent="0">
              <a:buNone/>
            </a:pPr>
            <a:r>
              <a:rPr lang="en-US" dirty="0"/>
              <a:t>Every machine needs an user account:</a:t>
            </a:r>
          </a:p>
          <a:p>
            <a:pPr>
              <a:buFont typeface="Wingdings" panose="05000000000000000000" pitchFamily="2" charset="2"/>
              <a:buChar char="§"/>
            </a:pPr>
            <a:r>
              <a:rPr lang="en-US" dirty="0"/>
              <a:t> Windows= administrator</a:t>
            </a:r>
          </a:p>
          <a:p>
            <a:pPr>
              <a:buFont typeface="Wingdings" panose="05000000000000000000" pitchFamily="2" charset="2"/>
              <a:buChar char="§"/>
            </a:pPr>
            <a:r>
              <a:rPr lang="en-US" dirty="0"/>
              <a:t> Linux= root</a:t>
            </a:r>
          </a:p>
          <a:p>
            <a:pPr marL="0" indent="0">
              <a:buNone/>
            </a:pPr>
            <a:r>
              <a:rPr lang="en-US" dirty="0"/>
              <a:t>There are 2 types of users account that are created on an operating system</a:t>
            </a:r>
          </a:p>
          <a:p>
            <a:pPr>
              <a:buFont typeface="Wingdings" panose="05000000000000000000" pitchFamily="2" charset="2"/>
              <a:buChar char="Ø"/>
            </a:pPr>
            <a:r>
              <a:rPr lang="en-US" dirty="0"/>
              <a:t> The local account ( local account meaning its just yours and it’s not connected to others computers or any other authenticated server)</a:t>
            </a:r>
          </a:p>
          <a:p>
            <a:pPr>
              <a:buFont typeface="Wingdings" panose="05000000000000000000" pitchFamily="2" charset="2"/>
              <a:buChar char="Ø"/>
            </a:pPr>
            <a:r>
              <a:rPr lang="en-US" dirty="0"/>
              <a:t> Directory Service account which allows users to be created at the server level then the user will be log in through that active directory authentication</a:t>
            </a:r>
          </a:p>
        </p:txBody>
      </p:sp>
      <p:pic>
        <p:nvPicPr>
          <p:cNvPr id="5" name="Picture 4">
            <a:extLst>
              <a:ext uri="{FF2B5EF4-FFF2-40B4-BE49-F238E27FC236}">
                <a16:creationId xmlns:a16="http://schemas.microsoft.com/office/drawing/2014/main" id="{799CBE30-2455-4339-88AB-640C5A871B1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235580" y="318780"/>
            <a:ext cx="2685176" cy="2411835"/>
          </a:xfrm>
          <a:prstGeom prst="rect">
            <a:avLst/>
          </a:prstGeom>
        </p:spPr>
      </p:pic>
    </p:spTree>
    <p:extLst>
      <p:ext uri="{BB962C8B-B14F-4D97-AF65-F5344CB8AC3E}">
        <p14:creationId xmlns:p14="http://schemas.microsoft.com/office/powerpoint/2010/main" val="1799972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7FBB4-5A57-4DF9-8395-C74DDD3C617D}"/>
              </a:ext>
            </a:extLst>
          </p:cNvPr>
          <p:cNvSpPr>
            <a:spLocks noGrp="1"/>
          </p:cNvSpPr>
          <p:nvPr>
            <p:ph type="title"/>
          </p:nvPr>
        </p:nvSpPr>
        <p:spPr/>
        <p:txBody>
          <a:bodyPr/>
          <a:lstStyle/>
          <a:p>
            <a:pPr algn="ctr"/>
            <a:r>
              <a:rPr lang="en-US" dirty="0"/>
              <a:t>XII- Windows short-cut key</a:t>
            </a:r>
          </a:p>
        </p:txBody>
      </p:sp>
      <p:pic>
        <p:nvPicPr>
          <p:cNvPr id="5" name="Content Placeholder 4">
            <a:extLst>
              <a:ext uri="{FF2B5EF4-FFF2-40B4-BE49-F238E27FC236}">
                <a16:creationId xmlns:a16="http://schemas.microsoft.com/office/drawing/2014/main" id="{483D7DDD-D353-408B-90CB-EEBBE7E3F0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782" y="1551963"/>
            <a:ext cx="10813409" cy="5150841"/>
          </a:xfrm>
        </p:spPr>
      </p:pic>
    </p:spTree>
    <p:extLst>
      <p:ext uri="{BB962C8B-B14F-4D97-AF65-F5344CB8AC3E}">
        <p14:creationId xmlns:p14="http://schemas.microsoft.com/office/powerpoint/2010/main" val="3477240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93648-ED6B-4E70-AC70-6B40E783A2B0}"/>
              </a:ext>
            </a:extLst>
          </p:cNvPr>
          <p:cNvSpPr>
            <a:spLocks noGrp="1"/>
          </p:cNvSpPr>
          <p:nvPr>
            <p:ph type="title"/>
          </p:nvPr>
        </p:nvSpPr>
        <p:spPr>
          <a:xfrm>
            <a:off x="1069848" y="502921"/>
            <a:ext cx="9634011" cy="847708"/>
          </a:xfrm>
        </p:spPr>
        <p:txBody>
          <a:bodyPr>
            <a:normAutofit fontScale="90000"/>
          </a:bodyPr>
          <a:lstStyle/>
          <a:p>
            <a:r>
              <a:rPr lang="en-US" dirty="0"/>
              <a:t>XIII- System Hardware (Device Manager)</a:t>
            </a:r>
          </a:p>
        </p:txBody>
      </p:sp>
      <p:sp>
        <p:nvSpPr>
          <p:cNvPr id="3" name="Content Placeholder 2">
            <a:extLst>
              <a:ext uri="{FF2B5EF4-FFF2-40B4-BE49-F238E27FC236}">
                <a16:creationId xmlns:a16="http://schemas.microsoft.com/office/drawing/2014/main" id="{EF1FE307-A766-4CE6-8D15-2B2845A63A06}"/>
              </a:ext>
            </a:extLst>
          </p:cNvPr>
          <p:cNvSpPr>
            <a:spLocks noGrp="1"/>
          </p:cNvSpPr>
          <p:nvPr>
            <p:ph idx="1"/>
          </p:nvPr>
        </p:nvSpPr>
        <p:spPr>
          <a:xfrm>
            <a:off x="134224" y="1510018"/>
            <a:ext cx="10569635" cy="5108896"/>
          </a:xfrm>
        </p:spPr>
        <p:txBody>
          <a:bodyPr/>
          <a:lstStyle/>
          <a:p>
            <a:r>
              <a:rPr lang="en-US" dirty="0"/>
              <a:t>Hardware is anything inside of your computer or attached to your computer.</a:t>
            </a:r>
          </a:p>
          <a:p>
            <a:r>
              <a:rPr lang="en-US" dirty="0"/>
              <a:t>A computer can have hardware from different manufacturer.</a:t>
            </a:r>
          </a:p>
          <a:p>
            <a:r>
              <a:rPr lang="en-US" dirty="0"/>
              <a:t>Knowing your hardware is important to troubleshoot issues</a:t>
            </a:r>
          </a:p>
        </p:txBody>
      </p:sp>
    </p:spTree>
    <p:extLst>
      <p:ext uri="{BB962C8B-B14F-4D97-AF65-F5344CB8AC3E}">
        <p14:creationId xmlns:p14="http://schemas.microsoft.com/office/powerpoint/2010/main" val="976153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9CB34-B44F-4B5D-A108-30A435E4A164}"/>
              </a:ext>
            </a:extLst>
          </p:cNvPr>
          <p:cNvSpPr>
            <a:spLocks noGrp="1"/>
          </p:cNvSpPr>
          <p:nvPr>
            <p:ph type="title"/>
          </p:nvPr>
        </p:nvSpPr>
        <p:spPr/>
        <p:txBody>
          <a:bodyPr/>
          <a:lstStyle/>
          <a:p>
            <a:pPr algn="ctr"/>
            <a:r>
              <a:rPr lang="en-US" b="1" u="sng" dirty="0"/>
              <a:t>The Boot Process</a:t>
            </a:r>
          </a:p>
        </p:txBody>
      </p:sp>
      <p:sp>
        <p:nvSpPr>
          <p:cNvPr id="3" name="Content Placeholder 2">
            <a:extLst>
              <a:ext uri="{FF2B5EF4-FFF2-40B4-BE49-F238E27FC236}">
                <a16:creationId xmlns:a16="http://schemas.microsoft.com/office/drawing/2014/main" id="{8612F92F-3C66-43E2-99B1-AA53ABD6C88F}"/>
              </a:ext>
            </a:extLst>
          </p:cNvPr>
          <p:cNvSpPr>
            <a:spLocks noGrp="1"/>
          </p:cNvSpPr>
          <p:nvPr>
            <p:ph idx="1"/>
          </p:nvPr>
        </p:nvSpPr>
        <p:spPr>
          <a:xfrm>
            <a:off x="1069848" y="992038"/>
            <a:ext cx="9634011" cy="5865962"/>
          </a:xfrm>
        </p:spPr>
        <p:txBody>
          <a:bodyPr>
            <a:normAutofit fontScale="85000" lnSpcReduction="20000"/>
          </a:bodyPr>
          <a:lstStyle/>
          <a:p>
            <a:pPr algn="l"/>
            <a:endParaRPr lang="en-US" b="1" i="0" dirty="0">
              <a:solidFill>
                <a:srgbClr val="141412"/>
              </a:solidFill>
              <a:effectLst/>
              <a:latin typeface="Bitter"/>
            </a:endParaRPr>
          </a:p>
          <a:p>
            <a:pPr algn="l"/>
            <a:r>
              <a:rPr lang="en-US" b="1" i="0" dirty="0">
                <a:solidFill>
                  <a:srgbClr val="141412"/>
                </a:solidFill>
                <a:effectLst/>
                <a:latin typeface="Bitter"/>
              </a:rPr>
              <a:t>Phase 1 – </a:t>
            </a:r>
            <a:r>
              <a:rPr lang="en-US" b="1" i="0" dirty="0" err="1">
                <a:solidFill>
                  <a:srgbClr val="141412"/>
                </a:solidFill>
                <a:effectLst/>
                <a:latin typeface="Bitter"/>
              </a:rPr>
              <a:t>Preboot</a:t>
            </a:r>
            <a:endParaRPr lang="en-US" b="1" i="0" dirty="0">
              <a:solidFill>
                <a:srgbClr val="141412"/>
              </a:solidFill>
              <a:effectLst/>
              <a:latin typeface="Bitter"/>
            </a:endParaRPr>
          </a:p>
          <a:p>
            <a:pPr algn="l"/>
            <a:r>
              <a:rPr lang="en-US" b="0" i="0" dirty="0">
                <a:solidFill>
                  <a:srgbClr val="141412"/>
                </a:solidFill>
                <a:effectLst/>
                <a:latin typeface="Source Sans Pro" panose="020B0503030403020204" pitchFamily="34" charset="0"/>
              </a:rPr>
              <a:t>In this phase, the PC’s firmware is in charge and initiates a POST and loads the firmware settings. Once all this works (hopefully), the system identifies a valid system disk and reads the MBR. The system then starts the Windows Boot Manager. This is located here: %</a:t>
            </a:r>
            <a:r>
              <a:rPr lang="en-US" b="0" i="0" dirty="0" err="1">
                <a:solidFill>
                  <a:srgbClr val="141412"/>
                </a:solidFill>
                <a:effectLst/>
                <a:latin typeface="Source Sans Pro" panose="020B0503030403020204" pitchFamily="34" charset="0"/>
              </a:rPr>
              <a:t>SystemDrive</a:t>
            </a:r>
            <a:r>
              <a:rPr lang="en-US" b="0" i="0" dirty="0">
                <a:solidFill>
                  <a:srgbClr val="141412"/>
                </a:solidFill>
                <a:effectLst/>
                <a:latin typeface="Source Sans Pro" panose="020B0503030403020204" pitchFamily="34" charset="0"/>
              </a:rPr>
              <a:t>%\</a:t>
            </a:r>
            <a:r>
              <a:rPr lang="en-US" b="0" i="0" dirty="0" err="1">
                <a:solidFill>
                  <a:srgbClr val="141412"/>
                </a:solidFill>
                <a:effectLst/>
                <a:latin typeface="Source Sans Pro" panose="020B0503030403020204" pitchFamily="34" charset="0"/>
              </a:rPr>
              <a:t>bootmgr</a:t>
            </a:r>
            <a:endParaRPr lang="en-US" b="0" i="0" dirty="0">
              <a:solidFill>
                <a:srgbClr val="141412"/>
              </a:solidFill>
              <a:effectLst/>
              <a:latin typeface="Source Sans Pro" panose="020B0503030403020204" pitchFamily="34" charset="0"/>
            </a:endParaRPr>
          </a:p>
          <a:p>
            <a:pPr algn="l"/>
            <a:r>
              <a:rPr lang="en-US" b="1" i="0" dirty="0">
                <a:solidFill>
                  <a:srgbClr val="141412"/>
                </a:solidFill>
                <a:effectLst/>
                <a:latin typeface="Bitter"/>
              </a:rPr>
              <a:t>Phase 2 – Windows Boot Manager </a:t>
            </a:r>
            <a:r>
              <a:rPr lang="en-US" b="0" i="0" dirty="0">
                <a:solidFill>
                  <a:srgbClr val="333333"/>
                </a:solidFill>
                <a:effectLst/>
                <a:latin typeface="source sans pro" panose="020B0503030403020204" pitchFamily="34" charset="0"/>
              </a:rPr>
              <a:t>This step determines if you have multiple OS installed on your computer. If yes, then it offers a menu with the names of the OSs. When you select the OS, it will load the right program, i.e., Winload.exe to boot you into the correct OS</a:t>
            </a:r>
            <a:endParaRPr lang="en-US" b="1" i="0" dirty="0">
              <a:solidFill>
                <a:srgbClr val="141412"/>
              </a:solidFill>
              <a:effectLst/>
              <a:latin typeface="Bitter"/>
            </a:endParaRPr>
          </a:p>
          <a:p>
            <a:pPr algn="l"/>
            <a:r>
              <a:rPr lang="en-US" b="1" i="0" dirty="0">
                <a:solidFill>
                  <a:srgbClr val="141412"/>
                </a:solidFill>
                <a:effectLst/>
                <a:latin typeface="Bitter"/>
              </a:rPr>
              <a:t>Phase 3 – Windows Operating System Loader </a:t>
            </a:r>
            <a:r>
              <a:rPr lang="en-US" b="0" i="0" dirty="0">
                <a:solidFill>
                  <a:srgbClr val="333333"/>
                </a:solidFill>
                <a:effectLst/>
                <a:latin typeface="source sans pro" panose="020B0503030403020204" pitchFamily="34" charset="0"/>
              </a:rPr>
              <a:t>Like its name, </a:t>
            </a:r>
            <a:r>
              <a:rPr lang="en-US" b="0" i="1" dirty="0">
                <a:solidFill>
                  <a:srgbClr val="333333"/>
                </a:solidFill>
                <a:effectLst/>
                <a:latin typeface="source sans pro" panose="020B0503030403020204" pitchFamily="34" charset="0"/>
              </a:rPr>
              <a:t>WinLoad.exe</a:t>
            </a:r>
            <a:r>
              <a:rPr lang="en-US" b="0" i="0" dirty="0">
                <a:solidFill>
                  <a:srgbClr val="333333"/>
                </a:solidFill>
                <a:effectLst/>
                <a:latin typeface="source sans pro" panose="020B0503030403020204" pitchFamily="34" charset="0"/>
              </a:rPr>
              <a:t> loads important drivers to kick start the Windows Kernel. The kernel uses the drivers to talk to the hardware and do rest of the things required for the boot process to continue</a:t>
            </a:r>
            <a:endParaRPr lang="en-US" b="1" i="0" dirty="0">
              <a:solidFill>
                <a:srgbClr val="141412"/>
              </a:solidFill>
              <a:effectLst/>
              <a:latin typeface="Bitter"/>
            </a:endParaRPr>
          </a:p>
          <a:p>
            <a:pPr algn="l"/>
            <a:r>
              <a:rPr lang="en-US" b="1" i="0" dirty="0">
                <a:solidFill>
                  <a:srgbClr val="141412"/>
                </a:solidFill>
                <a:effectLst/>
                <a:latin typeface="Bitter"/>
              </a:rPr>
              <a:t>Phase 4 – Windows NT OS Kernel  : </a:t>
            </a:r>
            <a:r>
              <a:rPr lang="en-US" i="0" dirty="0">
                <a:solidFill>
                  <a:srgbClr val="141412"/>
                </a:solidFill>
                <a:effectLst/>
                <a:latin typeface="Bitter"/>
              </a:rPr>
              <a:t>This is the last stage that picks up the Registry settings, additional drivers, etc. Once that has been read, the control is taken by the system manager process. It loads up the UI, the rest of the hardware and software. That’s when you finally get to see your Windows 10 Login screen</a:t>
            </a:r>
          </a:p>
          <a:p>
            <a:pPr algn="l"/>
            <a:endParaRPr lang="en-US" b="1" i="0" dirty="0">
              <a:solidFill>
                <a:srgbClr val="141412"/>
              </a:solidFill>
              <a:effectLst/>
              <a:latin typeface="Bitter"/>
            </a:endParaRPr>
          </a:p>
          <a:p>
            <a:pPr algn="l"/>
            <a:endParaRPr lang="en-US" b="1" i="0" dirty="0">
              <a:solidFill>
                <a:srgbClr val="141412"/>
              </a:solidFill>
              <a:effectLst/>
              <a:latin typeface="Bitter"/>
            </a:endParaRPr>
          </a:p>
          <a:p>
            <a:pPr algn="l"/>
            <a:endParaRPr lang="en-US" b="1" i="0" dirty="0">
              <a:solidFill>
                <a:srgbClr val="141412"/>
              </a:solidFill>
              <a:effectLst/>
              <a:latin typeface="Bitter"/>
            </a:endParaRPr>
          </a:p>
          <a:p>
            <a:pPr algn="l"/>
            <a:endParaRPr lang="en-US" b="0" i="0" dirty="0">
              <a:solidFill>
                <a:srgbClr val="141412"/>
              </a:solidFill>
              <a:effectLst/>
              <a:latin typeface="Source Sans Pro" panose="020B0503030403020204" pitchFamily="34" charset="0"/>
            </a:endParaRPr>
          </a:p>
          <a:p>
            <a:endParaRPr lang="en-US" dirty="0"/>
          </a:p>
        </p:txBody>
      </p:sp>
    </p:spTree>
    <p:extLst>
      <p:ext uri="{BB962C8B-B14F-4D97-AF65-F5344CB8AC3E}">
        <p14:creationId xmlns:p14="http://schemas.microsoft.com/office/powerpoint/2010/main" val="2112740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0F501F-C41F-4C6B-B589-C422E944F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2914" y="1123628"/>
            <a:ext cx="8926171" cy="4610743"/>
          </a:xfrm>
          <a:prstGeom prst="rect">
            <a:avLst/>
          </a:prstGeom>
        </p:spPr>
      </p:pic>
    </p:spTree>
    <p:extLst>
      <p:ext uri="{BB962C8B-B14F-4D97-AF65-F5344CB8AC3E}">
        <p14:creationId xmlns:p14="http://schemas.microsoft.com/office/powerpoint/2010/main" val="2989750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51763-E570-48B6-B3FC-BFA312720B29}"/>
              </a:ext>
            </a:extLst>
          </p:cNvPr>
          <p:cNvSpPr>
            <a:spLocks noGrp="1"/>
          </p:cNvSpPr>
          <p:nvPr>
            <p:ph type="title"/>
          </p:nvPr>
        </p:nvSpPr>
        <p:spPr/>
        <p:txBody>
          <a:bodyPr/>
          <a:lstStyle/>
          <a:p>
            <a:r>
              <a:rPr lang="en-US" u="sng" dirty="0"/>
              <a:t>User Account Management</a:t>
            </a:r>
          </a:p>
        </p:txBody>
      </p:sp>
      <p:sp>
        <p:nvSpPr>
          <p:cNvPr id="3" name="Content Placeholder 2">
            <a:extLst>
              <a:ext uri="{FF2B5EF4-FFF2-40B4-BE49-F238E27FC236}">
                <a16:creationId xmlns:a16="http://schemas.microsoft.com/office/drawing/2014/main" id="{18B16F74-F3AC-4789-BBD5-D0477D120D85}"/>
              </a:ext>
            </a:extLst>
          </p:cNvPr>
          <p:cNvSpPr>
            <a:spLocks noGrp="1"/>
          </p:cNvSpPr>
          <p:nvPr>
            <p:ph idx="1"/>
          </p:nvPr>
        </p:nvSpPr>
        <p:spPr>
          <a:xfrm>
            <a:off x="1069848" y="1874520"/>
            <a:ext cx="9634011" cy="4784898"/>
          </a:xfrm>
        </p:spPr>
        <p:txBody>
          <a:bodyPr/>
          <a:lstStyle/>
          <a:p>
            <a:pPr>
              <a:buFont typeface="Wingdings" panose="05000000000000000000" pitchFamily="2" charset="2"/>
              <a:buChar char="§"/>
            </a:pPr>
            <a:r>
              <a:rPr lang="en-US" dirty="0"/>
              <a:t>What we will learn in this lesson:</a:t>
            </a:r>
          </a:p>
          <a:p>
            <a:pPr>
              <a:buFont typeface="Wingdings" panose="05000000000000000000" pitchFamily="2" charset="2"/>
              <a:buChar char="§"/>
            </a:pPr>
            <a:r>
              <a:rPr lang="en-US" dirty="0"/>
              <a:t> Add a user account</a:t>
            </a:r>
          </a:p>
          <a:p>
            <a:pPr>
              <a:buFont typeface="Wingdings" panose="05000000000000000000" pitchFamily="2" charset="2"/>
              <a:buChar char="§"/>
            </a:pPr>
            <a:r>
              <a:rPr lang="en-US" dirty="0"/>
              <a:t>Remove a user account</a:t>
            </a:r>
          </a:p>
          <a:p>
            <a:pPr>
              <a:buFont typeface="Wingdings" panose="05000000000000000000" pitchFamily="2" charset="2"/>
              <a:buChar char="§"/>
            </a:pPr>
            <a:r>
              <a:rPr lang="en-US" dirty="0"/>
              <a:t> Change the display name of the user account</a:t>
            </a:r>
          </a:p>
          <a:p>
            <a:pPr>
              <a:buFont typeface="Wingdings" panose="05000000000000000000" pitchFamily="2" charset="2"/>
              <a:buChar char="§"/>
            </a:pPr>
            <a:r>
              <a:rPr lang="en-US" dirty="0"/>
              <a:t> Activate the user account</a:t>
            </a:r>
          </a:p>
          <a:p>
            <a:pPr>
              <a:buFont typeface="Wingdings" panose="05000000000000000000" pitchFamily="2" charset="2"/>
              <a:buChar char="§"/>
            </a:pPr>
            <a:r>
              <a:rPr lang="en-US" dirty="0"/>
              <a:t> Deactivate user account </a:t>
            </a:r>
          </a:p>
          <a:p>
            <a:pPr>
              <a:buFont typeface="Wingdings" panose="05000000000000000000" pitchFamily="2" charset="2"/>
              <a:buChar char="§"/>
            </a:pPr>
            <a:r>
              <a:rPr lang="en-US" dirty="0"/>
              <a:t>Understand user accounts.</a:t>
            </a:r>
          </a:p>
          <a:p>
            <a:pPr>
              <a:buFont typeface="Wingdings" panose="05000000000000000000" pitchFamily="2" charset="2"/>
              <a:buChar char="§"/>
            </a:pPr>
            <a:r>
              <a:rPr lang="en-US" dirty="0"/>
              <a:t>View user accounts</a:t>
            </a:r>
          </a:p>
        </p:txBody>
      </p:sp>
      <p:pic>
        <p:nvPicPr>
          <p:cNvPr id="5" name="Picture 4">
            <a:extLst>
              <a:ext uri="{FF2B5EF4-FFF2-40B4-BE49-F238E27FC236}">
                <a16:creationId xmlns:a16="http://schemas.microsoft.com/office/drawing/2014/main" id="{41C3DEF2-5105-469A-972A-699E332A3EB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506437" y="337280"/>
            <a:ext cx="2713054" cy="3074480"/>
          </a:xfrm>
          <a:prstGeom prst="rect">
            <a:avLst/>
          </a:prstGeom>
        </p:spPr>
      </p:pic>
    </p:spTree>
    <p:extLst>
      <p:ext uri="{BB962C8B-B14F-4D97-AF65-F5344CB8AC3E}">
        <p14:creationId xmlns:p14="http://schemas.microsoft.com/office/powerpoint/2010/main" val="1020327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0D99-3F97-4668-A989-E455BEB0BF9F}"/>
              </a:ext>
            </a:extLst>
          </p:cNvPr>
          <p:cNvSpPr>
            <a:spLocks noGrp="1"/>
          </p:cNvSpPr>
          <p:nvPr>
            <p:ph type="title"/>
          </p:nvPr>
        </p:nvSpPr>
        <p:spPr>
          <a:xfrm>
            <a:off x="1069848" y="502921"/>
            <a:ext cx="9634011" cy="614680"/>
          </a:xfrm>
        </p:spPr>
        <p:txBody>
          <a:bodyPr>
            <a:normAutofit fontScale="90000"/>
          </a:bodyPr>
          <a:lstStyle/>
          <a:p>
            <a:pPr algn="ctr"/>
            <a:r>
              <a:rPr lang="en-US" u="sng" dirty="0"/>
              <a:t>II- Elevating User Roles</a:t>
            </a:r>
          </a:p>
        </p:txBody>
      </p:sp>
      <p:sp>
        <p:nvSpPr>
          <p:cNvPr id="3" name="Content Placeholder 2">
            <a:extLst>
              <a:ext uri="{FF2B5EF4-FFF2-40B4-BE49-F238E27FC236}">
                <a16:creationId xmlns:a16="http://schemas.microsoft.com/office/drawing/2014/main" id="{DA230498-87F3-4A80-A28B-63CAB9263629}"/>
              </a:ext>
            </a:extLst>
          </p:cNvPr>
          <p:cNvSpPr>
            <a:spLocks noGrp="1"/>
          </p:cNvSpPr>
          <p:nvPr>
            <p:ph idx="1"/>
          </p:nvPr>
        </p:nvSpPr>
        <p:spPr/>
        <p:txBody>
          <a:bodyPr/>
          <a:lstStyle/>
          <a:p>
            <a:pPr>
              <a:buFont typeface="Wingdings" panose="05000000000000000000" pitchFamily="2" charset="2"/>
              <a:buChar char="§"/>
            </a:pPr>
            <a:r>
              <a:rPr lang="en-US" dirty="0"/>
              <a:t>Every user in windows has a group</a:t>
            </a:r>
          </a:p>
          <a:p>
            <a:pPr>
              <a:buFont typeface="Wingdings" panose="05000000000000000000" pitchFamily="2" charset="2"/>
              <a:buChar char="§"/>
            </a:pPr>
            <a:r>
              <a:rPr lang="en-US" dirty="0"/>
              <a:t> By default a user created without a group will have users group.</a:t>
            </a:r>
          </a:p>
          <a:p>
            <a:pPr marL="0" indent="0">
              <a:buNone/>
            </a:pPr>
            <a:r>
              <a:rPr lang="en-US" dirty="0"/>
              <a:t>We will learn</a:t>
            </a:r>
          </a:p>
          <a:p>
            <a:pPr>
              <a:buFont typeface="Wingdings" panose="05000000000000000000" pitchFamily="2" charset="2"/>
              <a:buChar char="§"/>
            </a:pPr>
            <a:r>
              <a:rPr lang="en-US" dirty="0"/>
              <a:t> Give regular users  administrative right</a:t>
            </a:r>
          </a:p>
          <a:p>
            <a:pPr>
              <a:buFont typeface="Wingdings" panose="05000000000000000000" pitchFamily="2" charset="2"/>
              <a:buChar char="§"/>
            </a:pPr>
            <a:r>
              <a:rPr lang="en-US" dirty="0"/>
              <a:t> Give users access to filesystem</a:t>
            </a:r>
          </a:p>
          <a:p>
            <a:pPr>
              <a:buFont typeface="Wingdings" panose="05000000000000000000" pitchFamily="2" charset="2"/>
              <a:buChar char="§"/>
            </a:pPr>
            <a:endParaRPr lang="en-US" dirty="0"/>
          </a:p>
        </p:txBody>
      </p:sp>
      <p:pic>
        <p:nvPicPr>
          <p:cNvPr id="5" name="Picture 4">
            <a:extLst>
              <a:ext uri="{FF2B5EF4-FFF2-40B4-BE49-F238E27FC236}">
                <a16:creationId xmlns:a16="http://schemas.microsoft.com/office/drawing/2014/main" id="{9CD8BEC3-42C4-48D1-82A6-25A6CCBC200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678681" y="303752"/>
            <a:ext cx="787400" cy="1905000"/>
          </a:xfrm>
          <a:prstGeom prst="rect">
            <a:avLst/>
          </a:prstGeom>
        </p:spPr>
      </p:pic>
    </p:spTree>
    <p:extLst>
      <p:ext uri="{BB962C8B-B14F-4D97-AF65-F5344CB8AC3E}">
        <p14:creationId xmlns:p14="http://schemas.microsoft.com/office/powerpoint/2010/main" val="1859584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31CA5-70E6-4BCB-BE03-AFA434BF6991}"/>
              </a:ext>
            </a:extLst>
          </p:cNvPr>
          <p:cNvSpPr>
            <a:spLocks noGrp="1"/>
          </p:cNvSpPr>
          <p:nvPr>
            <p:ph type="title"/>
          </p:nvPr>
        </p:nvSpPr>
        <p:spPr/>
        <p:txBody>
          <a:bodyPr/>
          <a:lstStyle/>
          <a:p>
            <a:r>
              <a:rPr lang="en-US" dirty="0"/>
              <a:t>III- </a:t>
            </a:r>
            <a:r>
              <a:rPr lang="en-US" u="sng" dirty="0"/>
              <a:t>MONITOR USERS</a:t>
            </a:r>
          </a:p>
        </p:txBody>
      </p:sp>
      <p:sp>
        <p:nvSpPr>
          <p:cNvPr id="3" name="Content Placeholder 2">
            <a:extLst>
              <a:ext uri="{FF2B5EF4-FFF2-40B4-BE49-F238E27FC236}">
                <a16:creationId xmlns:a16="http://schemas.microsoft.com/office/drawing/2014/main" id="{4C5927DB-2B64-453C-BCE0-B88A1A426AD7}"/>
              </a:ext>
            </a:extLst>
          </p:cNvPr>
          <p:cNvSpPr>
            <a:spLocks noGrp="1"/>
          </p:cNvSpPr>
          <p:nvPr>
            <p:ph idx="1"/>
          </p:nvPr>
        </p:nvSpPr>
        <p:spPr/>
        <p:txBody>
          <a:bodyPr/>
          <a:lstStyle/>
          <a:p>
            <a:r>
              <a:rPr lang="en-US" dirty="0"/>
              <a:t>It is critical for every system administrator to monitor each user activity</a:t>
            </a:r>
          </a:p>
          <a:p>
            <a:pPr marL="0" indent="0">
              <a:buNone/>
            </a:pPr>
            <a:r>
              <a:rPr lang="en-US" dirty="0"/>
              <a:t>We will learn:</a:t>
            </a:r>
          </a:p>
          <a:p>
            <a:pPr>
              <a:buFont typeface="Wingdings" panose="05000000000000000000" pitchFamily="2" charset="2"/>
              <a:buChar char="Ø"/>
            </a:pPr>
            <a:r>
              <a:rPr lang="en-US" dirty="0"/>
              <a:t> How to monitor users</a:t>
            </a:r>
          </a:p>
          <a:p>
            <a:pPr>
              <a:buFont typeface="Wingdings" panose="05000000000000000000" pitchFamily="2" charset="2"/>
              <a:buChar char="Ø"/>
            </a:pPr>
            <a:r>
              <a:rPr lang="en-US" dirty="0"/>
              <a:t> How to see their activity</a:t>
            </a:r>
          </a:p>
          <a:p>
            <a:pPr>
              <a:buFont typeface="Wingdings" panose="05000000000000000000" pitchFamily="2" charset="2"/>
              <a:buChar char="Ø"/>
            </a:pPr>
            <a:r>
              <a:rPr lang="en-US" dirty="0"/>
              <a:t> Manage their running tasks</a:t>
            </a:r>
          </a:p>
        </p:txBody>
      </p:sp>
      <p:pic>
        <p:nvPicPr>
          <p:cNvPr id="5" name="Picture 4">
            <a:extLst>
              <a:ext uri="{FF2B5EF4-FFF2-40B4-BE49-F238E27FC236}">
                <a16:creationId xmlns:a16="http://schemas.microsoft.com/office/drawing/2014/main" id="{415B9B7F-4005-4FBA-B8AB-3BC2055D49D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708052" y="600036"/>
            <a:ext cx="1889760" cy="1066800"/>
          </a:xfrm>
          <a:prstGeom prst="rect">
            <a:avLst/>
          </a:prstGeom>
        </p:spPr>
      </p:pic>
    </p:spTree>
    <p:extLst>
      <p:ext uri="{BB962C8B-B14F-4D97-AF65-F5344CB8AC3E}">
        <p14:creationId xmlns:p14="http://schemas.microsoft.com/office/powerpoint/2010/main" val="4127329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A3A2E-B3CF-474D-AF49-04652B72CB00}"/>
              </a:ext>
            </a:extLst>
          </p:cNvPr>
          <p:cNvSpPr>
            <a:spLocks noGrp="1"/>
          </p:cNvSpPr>
          <p:nvPr>
            <p:ph type="title"/>
          </p:nvPr>
        </p:nvSpPr>
        <p:spPr/>
        <p:txBody>
          <a:bodyPr/>
          <a:lstStyle/>
          <a:p>
            <a:r>
              <a:rPr lang="en-US" dirty="0"/>
              <a:t>IV- </a:t>
            </a:r>
            <a:r>
              <a:rPr lang="en-US" sz="3200" u="sng" dirty="0"/>
              <a:t>SYSTEM UTILITY UNDER ACCESSORIES</a:t>
            </a:r>
          </a:p>
        </p:txBody>
      </p:sp>
      <p:sp>
        <p:nvSpPr>
          <p:cNvPr id="3" name="Content Placeholder 2">
            <a:extLst>
              <a:ext uri="{FF2B5EF4-FFF2-40B4-BE49-F238E27FC236}">
                <a16:creationId xmlns:a16="http://schemas.microsoft.com/office/drawing/2014/main" id="{FDFF379E-62C6-42B6-A6D0-8B1122BE4DE7}"/>
              </a:ext>
            </a:extLst>
          </p:cNvPr>
          <p:cNvSpPr>
            <a:spLocks noGrp="1"/>
          </p:cNvSpPr>
          <p:nvPr>
            <p:ph idx="1"/>
          </p:nvPr>
        </p:nvSpPr>
        <p:spPr>
          <a:xfrm>
            <a:off x="209726" y="1493241"/>
            <a:ext cx="10494134" cy="5301842"/>
          </a:xfrm>
        </p:spPr>
        <p:txBody>
          <a:bodyPr>
            <a:normAutofit/>
          </a:bodyPr>
          <a:lstStyle/>
          <a:p>
            <a:pPr marL="0" indent="0">
              <a:buNone/>
            </a:pPr>
            <a:r>
              <a:rPr lang="en-US" sz="1400" dirty="0"/>
              <a:t>We will learn…</a:t>
            </a:r>
          </a:p>
          <a:p>
            <a:pPr>
              <a:buFont typeface="Wingdings" panose="05000000000000000000" pitchFamily="2" charset="2"/>
              <a:buChar char="v"/>
            </a:pPr>
            <a:r>
              <a:rPr lang="en-US" sz="1400" dirty="0"/>
              <a:t> Accessing the accessory                              </a:t>
            </a:r>
          </a:p>
          <a:p>
            <a:pPr>
              <a:buFont typeface="Wingdings" panose="05000000000000000000" pitchFamily="2" charset="2"/>
              <a:buChar char="v"/>
            </a:pPr>
            <a:r>
              <a:rPr lang="en-US" sz="1400" dirty="0"/>
              <a:t> Calculator</a:t>
            </a:r>
          </a:p>
          <a:p>
            <a:pPr>
              <a:buFont typeface="Wingdings" panose="05000000000000000000" pitchFamily="2" charset="2"/>
              <a:buChar char="v"/>
            </a:pPr>
            <a:r>
              <a:rPr lang="en-US" sz="1400" dirty="0"/>
              <a:t> Browser</a:t>
            </a:r>
          </a:p>
          <a:p>
            <a:pPr>
              <a:buFont typeface="Wingdings" panose="05000000000000000000" pitchFamily="2" charset="2"/>
              <a:buChar char="v"/>
            </a:pPr>
            <a:r>
              <a:rPr lang="en-US" sz="1400" dirty="0"/>
              <a:t> Notepad</a:t>
            </a:r>
          </a:p>
          <a:p>
            <a:pPr>
              <a:buFont typeface="Wingdings" panose="05000000000000000000" pitchFamily="2" charset="2"/>
              <a:buChar char="v"/>
            </a:pPr>
            <a:r>
              <a:rPr lang="en-US" sz="1400" dirty="0"/>
              <a:t> Paint</a:t>
            </a:r>
          </a:p>
          <a:p>
            <a:pPr>
              <a:buFont typeface="Wingdings" panose="05000000000000000000" pitchFamily="2" charset="2"/>
              <a:buChar char="v"/>
            </a:pPr>
            <a:r>
              <a:rPr lang="en-US" sz="1400" dirty="0"/>
              <a:t> Remote Desktop Connection</a:t>
            </a:r>
          </a:p>
          <a:p>
            <a:pPr>
              <a:buFont typeface="Wingdings" panose="05000000000000000000" pitchFamily="2" charset="2"/>
              <a:buChar char="v"/>
            </a:pPr>
            <a:r>
              <a:rPr lang="en-US" sz="1400" dirty="0"/>
              <a:t> Spinning tool</a:t>
            </a:r>
          </a:p>
          <a:p>
            <a:pPr>
              <a:buFont typeface="Wingdings" panose="05000000000000000000" pitchFamily="2" charset="2"/>
              <a:buChar char="v"/>
            </a:pPr>
            <a:r>
              <a:rPr lang="en-US" sz="1400" dirty="0"/>
              <a:t> Steps Recorder</a:t>
            </a:r>
          </a:p>
          <a:p>
            <a:pPr>
              <a:buFont typeface="Wingdings" panose="05000000000000000000" pitchFamily="2" charset="2"/>
              <a:buChar char="v"/>
            </a:pPr>
            <a:r>
              <a:rPr lang="en-US" sz="1400" dirty="0"/>
              <a:t>Windows Media Player</a:t>
            </a:r>
          </a:p>
          <a:p>
            <a:pPr>
              <a:buFont typeface="Wingdings" panose="05000000000000000000" pitchFamily="2" charset="2"/>
              <a:buChar char="v"/>
            </a:pPr>
            <a:r>
              <a:rPr lang="en-US" sz="1400" dirty="0"/>
              <a:t>Windows Server Backup</a:t>
            </a:r>
          </a:p>
          <a:p>
            <a:pPr>
              <a:buFont typeface="Wingdings" panose="05000000000000000000" pitchFamily="2" charset="2"/>
              <a:buChar char="v"/>
            </a:pPr>
            <a:r>
              <a:rPr lang="en-US" sz="1400" dirty="0"/>
              <a:t> WordPad</a:t>
            </a:r>
          </a:p>
        </p:txBody>
      </p:sp>
      <p:pic>
        <p:nvPicPr>
          <p:cNvPr id="5" name="Picture 4">
            <a:extLst>
              <a:ext uri="{FF2B5EF4-FFF2-40B4-BE49-F238E27FC236}">
                <a16:creationId xmlns:a16="http://schemas.microsoft.com/office/drawing/2014/main" id="{6CADC7CB-6457-4085-9D95-9C33DCE2DA0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045323" y="74485"/>
            <a:ext cx="1317071" cy="1753998"/>
          </a:xfrm>
          <a:prstGeom prst="rect">
            <a:avLst/>
          </a:prstGeom>
        </p:spPr>
      </p:pic>
      <p:pic>
        <p:nvPicPr>
          <p:cNvPr id="8" name="Picture 7">
            <a:extLst>
              <a:ext uri="{FF2B5EF4-FFF2-40B4-BE49-F238E27FC236}">
                <a16:creationId xmlns:a16="http://schemas.microsoft.com/office/drawing/2014/main" id="{71B25D83-28EA-4C06-9918-7266975F832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093666" y="1279812"/>
            <a:ext cx="884750" cy="977106"/>
          </a:xfrm>
          <a:prstGeom prst="rect">
            <a:avLst/>
          </a:prstGeom>
        </p:spPr>
      </p:pic>
      <p:pic>
        <p:nvPicPr>
          <p:cNvPr id="11" name="Picture 10">
            <a:extLst>
              <a:ext uri="{FF2B5EF4-FFF2-40B4-BE49-F238E27FC236}">
                <a16:creationId xmlns:a16="http://schemas.microsoft.com/office/drawing/2014/main" id="{82162340-A4B5-4102-B4A8-D2DDE384E8D7}"/>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9978416" y="1952118"/>
            <a:ext cx="952439" cy="1160198"/>
          </a:xfrm>
          <a:prstGeom prst="rect">
            <a:avLst/>
          </a:prstGeom>
        </p:spPr>
      </p:pic>
    </p:spTree>
    <p:extLst>
      <p:ext uri="{BB962C8B-B14F-4D97-AF65-F5344CB8AC3E}">
        <p14:creationId xmlns:p14="http://schemas.microsoft.com/office/powerpoint/2010/main" val="4104480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7F886-3DD5-48DF-828F-5E2DD0A601FE}"/>
              </a:ext>
            </a:extLst>
          </p:cNvPr>
          <p:cNvSpPr>
            <a:spLocks noGrp="1"/>
          </p:cNvSpPr>
          <p:nvPr>
            <p:ph type="title"/>
          </p:nvPr>
        </p:nvSpPr>
        <p:spPr>
          <a:xfrm>
            <a:off x="1069848" y="234892"/>
            <a:ext cx="9634011" cy="805343"/>
          </a:xfrm>
        </p:spPr>
        <p:txBody>
          <a:bodyPr>
            <a:normAutofit/>
          </a:bodyPr>
          <a:lstStyle/>
          <a:p>
            <a:r>
              <a:rPr lang="en-US" dirty="0"/>
              <a:t>V- </a:t>
            </a:r>
            <a:r>
              <a:rPr lang="en-US" sz="3200" u="sng" dirty="0"/>
              <a:t>PROGRAM AND SERVICE MANAGEMENT</a:t>
            </a:r>
          </a:p>
        </p:txBody>
      </p:sp>
      <p:sp>
        <p:nvSpPr>
          <p:cNvPr id="3" name="Content Placeholder 2">
            <a:extLst>
              <a:ext uri="{FF2B5EF4-FFF2-40B4-BE49-F238E27FC236}">
                <a16:creationId xmlns:a16="http://schemas.microsoft.com/office/drawing/2014/main" id="{BE63B2F2-622D-4836-A726-170E4E2EDCA8}"/>
              </a:ext>
            </a:extLst>
          </p:cNvPr>
          <p:cNvSpPr>
            <a:spLocks noGrp="1"/>
          </p:cNvSpPr>
          <p:nvPr>
            <p:ph idx="1"/>
          </p:nvPr>
        </p:nvSpPr>
        <p:spPr>
          <a:xfrm>
            <a:off x="67112" y="914400"/>
            <a:ext cx="11987868" cy="5943600"/>
          </a:xfrm>
        </p:spPr>
        <p:txBody>
          <a:bodyPr>
            <a:normAutofit fontScale="77500" lnSpcReduction="20000"/>
          </a:bodyPr>
          <a:lstStyle/>
          <a:p>
            <a:pPr marL="0" indent="0">
              <a:buNone/>
            </a:pPr>
            <a:r>
              <a:rPr lang="en-US" dirty="0"/>
              <a:t>Programs or Applications are the main reasons we use computers.</a:t>
            </a:r>
          </a:p>
          <a:p>
            <a:pPr marL="0" indent="0">
              <a:buNone/>
            </a:pPr>
            <a:r>
              <a:rPr lang="en-US" dirty="0"/>
              <a:t>What is…..</a:t>
            </a:r>
          </a:p>
          <a:p>
            <a:pPr>
              <a:buFont typeface="Wingdings" panose="05000000000000000000" pitchFamily="2" charset="2"/>
              <a:buChar char="§"/>
            </a:pPr>
            <a:r>
              <a:rPr lang="en-US" dirty="0"/>
              <a:t> Package ? Something that is put together into a file and that file is usually like a tar or zip file you can download it from the internet or copy it somewhere</a:t>
            </a:r>
          </a:p>
          <a:p>
            <a:pPr>
              <a:buFont typeface="Wingdings" panose="05000000000000000000" pitchFamily="2" charset="2"/>
              <a:buChar char="§"/>
            </a:pPr>
            <a:r>
              <a:rPr lang="en-US" dirty="0"/>
              <a:t>Application ? Is a computer program designed to carry out a specific task other than one relating to the computer itself, typically to be used by </a:t>
            </a:r>
            <a:r>
              <a:rPr lang="en-US" dirty="0" err="1"/>
              <a:t>en</a:t>
            </a:r>
            <a:r>
              <a:rPr lang="en-US" dirty="0"/>
              <a:t>-users. </a:t>
            </a:r>
          </a:p>
          <a:p>
            <a:pPr>
              <a:buFont typeface="Wingdings" panose="05000000000000000000" pitchFamily="2" charset="2"/>
              <a:buChar char="§"/>
            </a:pPr>
            <a:r>
              <a:rPr lang="en-US" dirty="0"/>
              <a:t>Program ?</a:t>
            </a:r>
            <a:r>
              <a:rPr lang="en-US" b="1" i="0" dirty="0">
                <a:solidFill>
                  <a:srgbClr val="202124"/>
                </a:solidFill>
                <a:effectLst/>
                <a:latin typeface="Roboto"/>
              </a:rPr>
              <a:t>  </a:t>
            </a:r>
            <a:r>
              <a:rPr lang="en-US" dirty="0">
                <a:solidFill>
                  <a:srgbClr val="202124"/>
                </a:solidFill>
                <a:latin typeface="Roboto"/>
              </a:rPr>
              <a:t>Is a set of instructions that a computer uses to perform</a:t>
            </a:r>
            <a:r>
              <a:rPr lang="en-US" b="1" i="0" dirty="0">
                <a:solidFill>
                  <a:srgbClr val="202124"/>
                </a:solidFill>
                <a:effectLst/>
                <a:latin typeface="Roboto"/>
              </a:rPr>
              <a:t> a specific function.                      </a:t>
            </a:r>
            <a:endParaRPr lang="en-US" dirty="0"/>
          </a:p>
          <a:p>
            <a:pPr>
              <a:buFont typeface="Wingdings" panose="05000000000000000000" pitchFamily="2" charset="2"/>
              <a:buChar char="§"/>
            </a:pPr>
            <a:r>
              <a:rPr lang="en-US" dirty="0"/>
              <a:t> Service ?  </a:t>
            </a:r>
            <a:r>
              <a:rPr lang="en-US" b="1" dirty="0">
                <a:solidFill>
                  <a:srgbClr val="202124"/>
                </a:solidFill>
                <a:latin typeface="Roboto"/>
              </a:rPr>
              <a:t>S</a:t>
            </a:r>
            <a:r>
              <a:rPr lang="en-US" b="1" i="0" dirty="0">
                <a:solidFill>
                  <a:srgbClr val="202124"/>
                </a:solidFill>
                <a:effectLst/>
                <a:latin typeface="Roboto"/>
              </a:rPr>
              <a:t>ervice</a:t>
            </a:r>
            <a:r>
              <a:rPr lang="en-US" b="0" i="0" dirty="0">
                <a:solidFill>
                  <a:srgbClr val="202124"/>
                </a:solidFill>
                <a:effectLst/>
                <a:latin typeface="Roboto"/>
              </a:rPr>
              <a:t> is software that performs automated tasks, responds to hardware events, or listens for data requests from other software</a:t>
            </a:r>
            <a:endParaRPr lang="en-US" dirty="0"/>
          </a:p>
          <a:p>
            <a:pPr>
              <a:buFont typeface="Wingdings" panose="05000000000000000000" pitchFamily="2" charset="2"/>
              <a:buChar char="§"/>
            </a:pPr>
            <a:r>
              <a:rPr lang="en-US" dirty="0"/>
              <a:t> Daemon ? </a:t>
            </a:r>
            <a:r>
              <a:rPr lang="en-US" b="1" i="0" dirty="0">
                <a:solidFill>
                  <a:srgbClr val="5F6368"/>
                </a:solidFill>
                <a:effectLst/>
                <a:latin typeface="Roboto"/>
              </a:rPr>
              <a:t>Daemon</a:t>
            </a:r>
            <a:r>
              <a:rPr lang="en-US" b="0" i="0" dirty="0">
                <a:solidFill>
                  <a:srgbClr val="4D5156"/>
                </a:solidFill>
                <a:effectLst/>
                <a:latin typeface="Roboto"/>
              </a:rPr>
              <a:t> is a process that runs in the background and performs a </a:t>
            </a:r>
            <a:r>
              <a:rPr lang="en-US" b="0" i="0">
                <a:solidFill>
                  <a:srgbClr val="4D5156"/>
                </a:solidFill>
                <a:effectLst/>
                <a:latin typeface="Roboto"/>
              </a:rPr>
              <a:t>specific function </a:t>
            </a:r>
            <a:r>
              <a:rPr lang="en-US" b="0" i="0" dirty="0">
                <a:solidFill>
                  <a:srgbClr val="4D5156"/>
                </a:solidFill>
                <a:effectLst/>
                <a:latin typeface="Roboto"/>
              </a:rPr>
              <a:t>... It exists for the purpose of handling periodic service requests that a </a:t>
            </a:r>
            <a:r>
              <a:rPr lang="en-US" b="1" i="0" dirty="0">
                <a:solidFill>
                  <a:srgbClr val="5F6368"/>
                </a:solidFill>
                <a:effectLst/>
                <a:latin typeface="Roboto"/>
              </a:rPr>
              <a:t>computer</a:t>
            </a:r>
            <a:r>
              <a:rPr lang="en-US" dirty="0">
                <a:solidFill>
                  <a:srgbClr val="4D5156"/>
                </a:solidFill>
                <a:latin typeface="Roboto"/>
              </a:rPr>
              <a:t>.</a:t>
            </a:r>
            <a:endParaRPr lang="en-US" dirty="0"/>
          </a:p>
          <a:p>
            <a:pPr>
              <a:buFont typeface="Wingdings" panose="05000000000000000000" pitchFamily="2" charset="2"/>
              <a:buChar char="§"/>
            </a:pPr>
            <a:r>
              <a:rPr lang="en-US" dirty="0"/>
              <a:t> Process ?  </a:t>
            </a:r>
            <a:r>
              <a:rPr lang="en-US" b="1" dirty="0"/>
              <a:t>Process</a:t>
            </a:r>
            <a:r>
              <a:rPr lang="en-US" dirty="0"/>
              <a:t> is simply a program in execution. One program strictly has one process associated with it.</a:t>
            </a:r>
          </a:p>
          <a:p>
            <a:pPr>
              <a:buFont typeface="Wingdings" panose="05000000000000000000" pitchFamily="2" charset="2"/>
              <a:buChar char="§"/>
            </a:pPr>
            <a:r>
              <a:rPr lang="en-US" dirty="0"/>
              <a:t>Threads ? </a:t>
            </a:r>
            <a:r>
              <a:rPr lang="en-US" b="1" i="0" dirty="0">
                <a:solidFill>
                  <a:srgbClr val="202124"/>
                </a:solidFill>
                <a:effectLst/>
                <a:latin typeface="Roboto"/>
              </a:rPr>
              <a:t>Threads</a:t>
            </a:r>
            <a:r>
              <a:rPr lang="en-US" b="0" i="0" dirty="0">
                <a:solidFill>
                  <a:srgbClr val="202124"/>
                </a:solidFill>
                <a:effectLst/>
                <a:latin typeface="Roboto"/>
              </a:rPr>
              <a:t> are a way for a program to divide (termed "split") itself into two or more simultaneously (or pseudo-simultaneously) running tasks. ... </a:t>
            </a:r>
            <a:r>
              <a:rPr lang="en-US" b="1" i="0" dirty="0">
                <a:solidFill>
                  <a:srgbClr val="202124"/>
                </a:solidFill>
                <a:effectLst/>
                <a:latin typeface="Roboto"/>
              </a:rPr>
              <a:t>Threads</a:t>
            </a:r>
            <a:r>
              <a:rPr lang="en-US" b="0" i="0" dirty="0">
                <a:solidFill>
                  <a:srgbClr val="202124"/>
                </a:solidFill>
                <a:effectLst/>
                <a:latin typeface="Roboto"/>
              </a:rPr>
              <a:t> are lightweight, in terms of the system resources they consume, as compared with processes.</a:t>
            </a: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1333079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07E96-83BA-4082-9B7D-239C4F6F745B}"/>
              </a:ext>
            </a:extLst>
          </p:cNvPr>
          <p:cNvSpPr>
            <a:spLocks noGrp="1"/>
          </p:cNvSpPr>
          <p:nvPr>
            <p:ph type="title"/>
          </p:nvPr>
        </p:nvSpPr>
        <p:spPr>
          <a:xfrm>
            <a:off x="1069848" y="502920"/>
            <a:ext cx="9634011" cy="721873"/>
          </a:xfrm>
        </p:spPr>
        <p:txBody>
          <a:bodyPr/>
          <a:lstStyle/>
          <a:p>
            <a:pPr algn="ctr"/>
            <a:r>
              <a:rPr lang="en-US" dirty="0"/>
              <a:t>Program and service management</a:t>
            </a:r>
          </a:p>
        </p:txBody>
      </p:sp>
      <p:pic>
        <p:nvPicPr>
          <p:cNvPr id="5" name="Content Placeholder 4">
            <a:extLst>
              <a:ext uri="{FF2B5EF4-FFF2-40B4-BE49-F238E27FC236}">
                <a16:creationId xmlns:a16="http://schemas.microsoft.com/office/drawing/2014/main" id="{95B8B792-835F-426C-8E4B-964A72FEF0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8350" y="1300294"/>
            <a:ext cx="9731228" cy="5402510"/>
          </a:xfrm>
        </p:spPr>
      </p:pic>
    </p:spTree>
    <p:extLst>
      <p:ext uri="{BB962C8B-B14F-4D97-AF65-F5344CB8AC3E}">
        <p14:creationId xmlns:p14="http://schemas.microsoft.com/office/powerpoint/2010/main" val="3588311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1C324F-4E70-4B42-9AA7-85705C396B91}"/>
              </a:ext>
            </a:extLst>
          </p:cNvPr>
          <p:cNvSpPr/>
          <p:nvPr/>
        </p:nvSpPr>
        <p:spPr>
          <a:xfrm>
            <a:off x="562061" y="822121"/>
            <a:ext cx="2785146"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Package ( tar, zip, WinZip)</a:t>
            </a:r>
          </a:p>
          <a:p>
            <a:pPr algn="ctr"/>
            <a:r>
              <a:rPr lang="en-US" dirty="0"/>
              <a:t>Download from internet</a:t>
            </a:r>
          </a:p>
        </p:txBody>
      </p:sp>
      <p:sp>
        <p:nvSpPr>
          <p:cNvPr id="5" name="Arrow: Right 4">
            <a:extLst>
              <a:ext uri="{FF2B5EF4-FFF2-40B4-BE49-F238E27FC236}">
                <a16:creationId xmlns:a16="http://schemas.microsoft.com/office/drawing/2014/main" id="{1E5D91DE-5930-4EB5-AF4D-F23ADB91B47F}"/>
              </a:ext>
            </a:extLst>
          </p:cNvPr>
          <p:cNvSpPr/>
          <p:nvPr/>
        </p:nvSpPr>
        <p:spPr>
          <a:xfrm>
            <a:off x="3414320" y="1037005"/>
            <a:ext cx="978408" cy="48463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FC026EF-0B08-4213-B6DA-027B114CA8B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555223" y="761402"/>
            <a:ext cx="2575418" cy="1047786"/>
          </a:xfrm>
          <a:prstGeom prst="rect">
            <a:avLst/>
          </a:prstGeom>
        </p:spPr>
      </p:pic>
      <p:pic>
        <p:nvPicPr>
          <p:cNvPr id="9" name="Picture 8">
            <a:extLst>
              <a:ext uri="{FF2B5EF4-FFF2-40B4-BE49-F238E27FC236}">
                <a16:creationId xmlns:a16="http://schemas.microsoft.com/office/drawing/2014/main" id="{21910B14-DDFB-46ED-B3DB-F2B08AEE3ED3}"/>
              </a:ext>
            </a:extLst>
          </p:cNvPr>
          <p:cNvPicPr>
            <a:picLocks noChangeAspect="1"/>
          </p:cNvPicPr>
          <p:nvPr/>
        </p:nvPicPr>
        <p:blipFill>
          <a:blip r:embed="rId4"/>
          <a:stretch>
            <a:fillRect/>
          </a:stretch>
        </p:blipFill>
        <p:spPr>
          <a:xfrm>
            <a:off x="7215159" y="1037005"/>
            <a:ext cx="999831" cy="524301"/>
          </a:xfrm>
          <a:prstGeom prst="rect">
            <a:avLst/>
          </a:prstGeom>
        </p:spPr>
      </p:pic>
      <p:sp>
        <p:nvSpPr>
          <p:cNvPr id="11" name="Rectangle 10">
            <a:extLst>
              <a:ext uri="{FF2B5EF4-FFF2-40B4-BE49-F238E27FC236}">
                <a16:creationId xmlns:a16="http://schemas.microsoft.com/office/drawing/2014/main" id="{44EB5F9E-8111-4021-AF12-6C9F5276659D}"/>
              </a:ext>
            </a:extLst>
          </p:cNvPr>
          <p:cNvSpPr/>
          <p:nvPr/>
        </p:nvSpPr>
        <p:spPr>
          <a:xfrm>
            <a:off x="8214990" y="841955"/>
            <a:ext cx="2078302"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Programs</a:t>
            </a:r>
          </a:p>
        </p:txBody>
      </p:sp>
      <p:sp>
        <p:nvSpPr>
          <p:cNvPr id="12" name="Arrow: Down 11">
            <a:extLst>
              <a:ext uri="{FF2B5EF4-FFF2-40B4-BE49-F238E27FC236}">
                <a16:creationId xmlns:a16="http://schemas.microsoft.com/office/drawing/2014/main" id="{C76F0DC5-D7FE-4E52-9B69-B33D9B050F24}"/>
              </a:ext>
            </a:extLst>
          </p:cNvPr>
          <p:cNvSpPr/>
          <p:nvPr/>
        </p:nvSpPr>
        <p:spPr>
          <a:xfrm>
            <a:off x="9185946" y="1809188"/>
            <a:ext cx="484632" cy="978408"/>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503B886-2329-456D-AFFC-429AE0B09904}"/>
              </a:ext>
            </a:extLst>
          </p:cNvPr>
          <p:cNvSpPr/>
          <p:nvPr/>
        </p:nvSpPr>
        <p:spPr>
          <a:xfrm>
            <a:off x="8388991" y="2840429"/>
            <a:ext cx="1979801"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Services</a:t>
            </a:r>
          </a:p>
        </p:txBody>
      </p:sp>
      <p:sp>
        <p:nvSpPr>
          <p:cNvPr id="14" name="Arrow: Left 13">
            <a:extLst>
              <a:ext uri="{FF2B5EF4-FFF2-40B4-BE49-F238E27FC236}">
                <a16:creationId xmlns:a16="http://schemas.microsoft.com/office/drawing/2014/main" id="{556D2465-6D48-448D-9A4C-CF9DC30BE6DB}"/>
              </a:ext>
            </a:extLst>
          </p:cNvPr>
          <p:cNvSpPr/>
          <p:nvPr/>
        </p:nvSpPr>
        <p:spPr>
          <a:xfrm>
            <a:off x="7340367" y="3055313"/>
            <a:ext cx="978408" cy="484632"/>
          </a:xfrm>
          <a:prstGeom prst="lef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BC30F36-2277-4CAF-AA5C-7BB082BC5BEE}"/>
              </a:ext>
            </a:extLst>
          </p:cNvPr>
          <p:cNvSpPr/>
          <p:nvPr/>
        </p:nvSpPr>
        <p:spPr>
          <a:xfrm>
            <a:off x="4392728" y="2840429"/>
            <a:ext cx="2877423"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Processes or Daemon</a:t>
            </a:r>
          </a:p>
        </p:txBody>
      </p:sp>
      <p:sp>
        <p:nvSpPr>
          <p:cNvPr id="16" name="Arrow: Left 15">
            <a:extLst>
              <a:ext uri="{FF2B5EF4-FFF2-40B4-BE49-F238E27FC236}">
                <a16:creationId xmlns:a16="http://schemas.microsoft.com/office/drawing/2014/main" id="{ECB27EF4-81F0-4D07-9208-A19DBC018155}"/>
              </a:ext>
            </a:extLst>
          </p:cNvPr>
          <p:cNvSpPr/>
          <p:nvPr/>
        </p:nvSpPr>
        <p:spPr>
          <a:xfrm>
            <a:off x="3344104" y="3055313"/>
            <a:ext cx="978408" cy="484632"/>
          </a:xfrm>
          <a:prstGeom prst="lef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C14F8205-2437-40CE-9C87-8EE94F55338F}"/>
              </a:ext>
            </a:extLst>
          </p:cNvPr>
          <p:cNvSpPr/>
          <p:nvPr/>
        </p:nvSpPr>
        <p:spPr>
          <a:xfrm>
            <a:off x="1040235" y="2800935"/>
            <a:ext cx="2233653" cy="9144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Threads</a:t>
            </a:r>
          </a:p>
        </p:txBody>
      </p:sp>
    </p:spTree>
    <p:extLst>
      <p:ext uri="{BB962C8B-B14F-4D97-AF65-F5344CB8AC3E}">
        <p14:creationId xmlns:p14="http://schemas.microsoft.com/office/powerpoint/2010/main" val="4249609150"/>
      </p:ext>
    </p:extLst>
  </p:cSld>
  <p:clrMapOvr>
    <a:masterClrMapping/>
  </p:clrMapOvr>
</p:sld>
</file>

<file path=ppt/theme/theme1.xml><?xml version="1.0" encoding="utf-8"?>
<a:theme xmlns:a="http://schemas.openxmlformats.org/drawingml/2006/main" name="BohemianVTI">
  <a:themeElements>
    <a:clrScheme name="AnalogousFromRegularSeedLeftStep">
      <a:dk1>
        <a:srgbClr val="000000"/>
      </a:dk1>
      <a:lt1>
        <a:srgbClr val="FFFFFF"/>
      </a:lt1>
      <a:dk2>
        <a:srgbClr val="1C2831"/>
      </a:dk2>
      <a:lt2>
        <a:srgbClr val="F2F3F0"/>
      </a:lt2>
      <a:accent1>
        <a:srgbClr val="904DC3"/>
      </a:accent1>
      <a:accent2>
        <a:srgbClr val="5443B4"/>
      </a:accent2>
      <a:accent3>
        <a:srgbClr val="4D6CC3"/>
      </a:accent3>
      <a:accent4>
        <a:srgbClr val="3B8BB1"/>
      </a:accent4>
      <a:accent5>
        <a:srgbClr val="4BBFB4"/>
      </a:accent5>
      <a:accent6>
        <a:srgbClr val="3BB175"/>
      </a:accent6>
      <a:hlink>
        <a:srgbClr val="609B33"/>
      </a:hlink>
      <a:folHlink>
        <a:srgbClr val="7F7F7F"/>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docProps/app.xml><?xml version="1.0" encoding="utf-8"?>
<Properties xmlns="http://schemas.openxmlformats.org/officeDocument/2006/extended-properties" xmlns:vt="http://schemas.openxmlformats.org/officeDocument/2006/docPropsVTypes">
  <TotalTime>28877</TotalTime>
  <Words>1367</Words>
  <Application>Microsoft Office PowerPoint</Application>
  <PresentationFormat>Widescreen</PresentationFormat>
  <Paragraphs>183</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Avenir Next LT Pro</vt:lpstr>
      <vt:lpstr>Bitter</vt:lpstr>
      <vt:lpstr>Modern Love</vt:lpstr>
      <vt:lpstr>Roboto</vt:lpstr>
      <vt:lpstr>Source Sans Pro</vt:lpstr>
      <vt:lpstr>Source Sans Pro</vt:lpstr>
      <vt:lpstr>Wingdings</vt:lpstr>
      <vt:lpstr>BohemianVTI</vt:lpstr>
      <vt:lpstr>MODULE 5- SYSTEM ADMINISTRATION</vt:lpstr>
      <vt:lpstr>I- USER ACCOUNT MANAGEMENT</vt:lpstr>
      <vt:lpstr>User Account Management</vt:lpstr>
      <vt:lpstr>II- Elevating User Roles</vt:lpstr>
      <vt:lpstr>III- MONITOR USERS</vt:lpstr>
      <vt:lpstr>IV- SYSTEM UTILITY UNDER ACCESSORIES</vt:lpstr>
      <vt:lpstr>V- PROGRAM AND SERVICE MANAGEMENT</vt:lpstr>
      <vt:lpstr>Program and service management</vt:lpstr>
      <vt:lpstr>PowerPoint Presentation</vt:lpstr>
      <vt:lpstr>What we will learn</vt:lpstr>
      <vt:lpstr>VI- SYSTEM RESOURCE MONITORING</vt:lpstr>
      <vt:lpstr>VII- WINDOWS EVENT LOGS</vt:lpstr>
      <vt:lpstr>VII- SYSTEM MAINTENANCE</vt:lpstr>
      <vt:lpstr>VIII- JOBS AND SCHEDULES</vt:lpstr>
      <vt:lpstr>IX- WINDOWS SETTINGS</vt:lpstr>
      <vt:lpstr>X- SERVER MANAGER</vt:lpstr>
      <vt:lpstr>Server manager</vt:lpstr>
      <vt:lpstr>XI- INSTALLING AND UN-INSTALLING PROGRAMS</vt:lpstr>
      <vt:lpstr>XII- WINDOWS APPLICTATIONS</vt:lpstr>
      <vt:lpstr>XII- Windows short-cut key</vt:lpstr>
      <vt:lpstr>XIII- System Hardware (Device Manager)</vt:lpstr>
      <vt:lpstr>The Boot Process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 SYSTEM ADMINISTRATION</dc:title>
  <dc:creator>OWNER</dc:creator>
  <cp:lastModifiedBy>OWNER</cp:lastModifiedBy>
  <cp:revision>15</cp:revision>
  <dcterms:created xsi:type="dcterms:W3CDTF">2021-01-02T22:53:54Z</dcterms:created>
  <dcterms:modified xsi:type="dcterms:W3CDTF">2021-07-10T22:28:40Z</dcterms:modified>
</cp:coreProperties>
</file>