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9" r:id="rId2"/>
    <p:sldId id="256" r:id="rId3"/>
    <p:sldId id="268" r:id="rId4"/>
    <p:sldId id="257" r:id="rId5"/>
    <p:sldId id="259" r:id="rId6"/>
    <p:sldId id="258" r:id="rId7"/>
    <p:sldId id="269" r:id="rId8"/>
    <p:sldId id="260" r:id="rId9"/>
    <p:sldId id="261" r:id="rId10"/>
    <p:sldId id="262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027AD-CA0D-4D72-85E2-28574F1FEF5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ADAE9-FCA8-47F8-84BA-DAEA34A2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0A00-9D9D-41A1-A8C9-2E9AD9A41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8D2B0-54D2-4894-A085-EF75C87DF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123B-67DF-45AC-A432-F41E436C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6F0F6-2609-416F-9FAE-EC2F54BD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A08A-05E1-4EF7-9FCB-B3B18D9D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0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E7A7-9BBF-4F25-B91B-47D758BD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DBFD2-3263-42F2-93FC-6EB94FF6C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E5B3-9B16-4213-A521-980675EA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5C70-5A1D-427A-AEF0-528009F6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9B3F1-687B-48F1-816E-0897FF1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4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1D7D0-1012-41D9-A6CA-B4E0A4943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2CEE5-093A-431C-8CDE-0DB01921A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E0E0-A813-4751-ADF8-835922E4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7ACB-B8E2-4213-A5EC-21B0DE9F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D95B9-90F3-4DA8-8317-E59E7497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7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3AB8-E2CF-45B6-BCE1-538183B0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FDE0-7119-404A-9E1A-9D96F86A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B270-B714-40D7-BAFE-E5ADE975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8E14-0944-4EA9-83D7-17F1525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85D5-3583-4A4E-AF3E-3017D17E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0DCB-333E-43D5-BB61-17641732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5D9E4-82A1-42A3-91F6-20B40199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0611-E3E4-46EF-BD6E-E8DC81C0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5392-BE3A-46D5-9BBE-8FB5F665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4312-C968-4838-8CF7-E2FAFFBE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9ED8-1767-47FB-AEEF-F3B23E12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89FD-73AF-4214-8FE5-52DC567FC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D2E8C-1482-4F54-A230-B17B11C02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D9A7A-B4B1-4676-BECB-857AB0AD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FC891-6062-403B-9B3D-93BD8C91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28FD7-1974-409E-81C1-9E7220D4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1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8171-7A30-495E-B304-15191542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9E70-4941-45F4-89DD-ACA97E16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A47E2-357C-4A69-BD11-64AE25097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26BD8-043F-43BD-B050-35695D296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81DD-4B1B-4314-B70F-73A02D69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7245D-A4AA-4258-9F65-F9408557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B1C86-5EAA-4CEB-90E3-FEE02228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3D914-6280-4EED-B72E-0BDC6B56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FB21-08E8-408F-A7AF-1B3B424D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613E5-2BE9-4DBB-9F8A-D3486AA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86A52-7863-4035-90DA-8ED2F768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28CE7-6F09-4779-9790-0AEED94D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5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38D46-070D-4473-87BD-E4AC464D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3E75A-8DB8-45E5-BC9B-0A9FC048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89EED-FACD-4C5A-B6A0-938E06C9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135D-DFFC-45E8-8FE1-255D88DF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F5AA-CB28-4207-981C-6B93E163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289A7-98FC-4681-9374-97D80BD7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C64D-1867-4A2E-8C02-46A3D7EC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EB8C8-BA65-4B9D-A90A-EA7BA260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7D93-B596-4DAC-8F18-FC65017A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791B-A7B8-4AEA-B951-94113705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D7260-C367-4F8C-8F18-91DB91BE0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C515-0CFB-4AD1-A9B3-B257F62D6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11941-FAE7-449E-9BCB-8C1B2587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AE04-3FCC-4463-BDF5-7965538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E5211-B9EC-4D5B-8F41-172AE07C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B307C-C2EC-4B94-87CB-F9FF6AB5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25ED-2D13-4D01-A389-9AA6B31F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B49CF-6F4D-43AD-A624-B5996CEED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670C-BDCF-4813-BEF1-F70BFDD4F9C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AFD6-4DAF-4BA7-AB24-FCF815B8C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8757-0F0E-4091-B16E-129254F73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VirtualBox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kit.co.in/virtualization-software-linux/" TargetMode="Externa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tualbox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26217_01/E26796/html/qs-create-vm.html#fig-vbox-manag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en.wikipedia.org/wiki/Skype_Technologies" TargetMode="External"/><Relationship Id="rId18" Type="http://schemas.openxmlformats.org/officeDocument/2006/relationships/image" Target="../media/image10.jpg"/><Relationship Id="rId26" Type="http://schemas.openxmlformats.org/officeDocument/2006/relationships/image" Target="../media/image14.jpg"/><Relationship Id="rId3" Type="http://schemas.openxmlformats.org/officeDocument/2006/relationships/hyperlink" Target="http://www.pngall.com/microsoft-windows-png" TargetMode="External"/><Relationship Id="rId21" Type="http://schemas.openxmlformats.org/officeDocument/2006/relationships/hyperlink" Target="https://en.bmstu.wiki/Active_Directory" TargetMode="External"/><Relationship Id="rId7" Type="http://schemas.openxmlformats.org/officeDocument/2006/relationships/hyperlink" Target="https://res-intel.com/partner-logo-azure/" TargetMode="External"/><Relationship Id="rId12" Type="http://schemas.openxmlformats.org/officeDocument/2006/relationships/image" Target="../media/image7.png"/><Relationship Id="rId17" Type="http://schemas.openxmlformats.org/officeDocument/2006/relationships/hyperlink" Target="https://blog.pablofain.com/tag/sharepoint/" TargetMode="External"/><Relationship Id="rId25" Type="http://schemas.openxmlformats.org/officeDocument/2006/relationships/hyperlink" Target="http://wccftech.com/microsoft-officially-launches-surface-pro-3-tablet-features-core-i7-processor-starting-price-799/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9.jpg"/><Relationship Id="rId20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ar.wikipedia.org/wiki/%D9%85%D9%84%D9%81:MSN_(logo).png" TargetMode="External"/><Relationship Id="rId24" Type="http://schemas.openxmlformats.org/officeDocument/2006/relationships/image" Target="../media/image13.jpg"/><Relationship Id="rId5" Type="http://schemas.openxmlformats.org/officeDocument/2006/relationships/hyperlink" Target="http://oleggapp.blogspot.com/2012/12/microsoft-office-2013.html" TargetMode="External"/><Relationship Id="rId15" Type="http://schemas.openxmlformats.org/officeDocument/2006/relationships/hyperlink" Target="https://superuser.com/tags/microsoft-visio-2013/info" TargetMode="External"/><Relationship Id="rId23" Type="http://schemas.openxmlformats.org/officeDocument/2006/relationships/hyperlink" Target="https://pc-gaming.it/lemulazione-xbox-arriva-ufficialmente-pc/" TargetMode="External"/><Relationship Id="rId10" Type="http://schemas.openxmlformats.org/officeDocument/2006/relationships/image" Target="../media/image6.png"/><Relationship Id="rId19" Type="http://schemas.openxmlformats.org/officeDocument/2006/relationships/hyperlink" Target="https://sys-advisor.com/en/2015/07/28/en_tshoot-exchange-2013-get-serverhealth-unknown-components-inactive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oakleafblog.blogspot.com/2011/01/windows-azure-and-cloud-computing-posts_18.html" TargetMode="External"/><Relationship Id="rId14" Type="http://schemas.openxmlformats.org/officeDocument/2006/relationships/image" Target="../media/image8.png"/><Relationship Id="rId22" Type="http://schemas.openxmlformats.org/officeDocument/2006/relationships/image" Target="../media/image12.jpg"/><Relationship Id="rId27" Type="http://schemas.openxmlformats.org/officeDocument/2006/relationships/hyperlink" Target="https://commons.wikimedia.org/wiki/File:Windows_Phone_7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Illuminated server room panel">
            <a:extLst>
              <a:ext uri="{FF2B5EF4-FFF2-40B4-BE49-F238E27FC236}">
                <a16:creationId xmlns:a16="http://schemas.microsoft.com/office/drawing/2014/main" id="{A610D314-6CDB-4AD6-A5FF-6DC912AB8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4" r="21552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63AC-D9F1-46D9-BF57-A64B3B44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802186"/>
          </a:xfrm>
        </p:spPr>
        <p:txBody>
          <a:bodyPr anchor="t">
            <a:normAutofit lnSpcReduction="10000"/>
          </a:bodyPr>
          <a:lstStyle/>
          <a:p>
            <a:endParaRPr lang="en-US" sz="1800" dirty="0"/>
          </a:p>
          <a:p>
            <a:r>
              <a:rPr lang="en-US" sz="1800" dirty="0"/>
              <a:t>WELCOME MESSAGE </a:t>
            </a:r>
          </a:p>
          <a:p>
            <a:endParaRPr lang="en-US" sz="1800" dirty="0"/>
          </a:p>
          <a:p>
            <a:r>
              <a:rPr lang="en-US" sz="2400" dirty="0">
                <a:solidFill>
                  <a:schemeClr val="accent1"/>
                </a:solidFill>
              </a:rPr>
              <a:t>WINDOWS SERVER ADMINISTRATION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INSTRUCTOR: VALERY NYANDJA CHUIMI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I’M CERTIFIED RHCSA &amp; AWS SOLUTION ARCHITEC</a:t>
            </a:r>
          </a:p>
          <a:p>
            <a:endParaRPr lang="en-US" sz="1800" dirty="0"/>
          </a:p>
          <a:p>
            <a:r>
              <a:rPr lang="en-US" sz="1800"/>
              <a:t>CLOUD ENGINEER AT HUB INTERNATIONAL </a:t>
            </a:r>
            <a:r>
              <a:rPr lang="en-US" sz="1800" dirty="0"/>
              <a:t>			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4116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Windows vs Linux vs Mac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BE6544-53A6-4F58-B920-356D406D7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679" y="1568741"/>
            <a:ext cx="11006355" cy="5004034"/>
          </a:xfrm>
        </p:spPr>
      </p:pic>
    </p:spTree>
    <p:extLst>
      <p:ext uri="{BB962C8B-B14F-4D97-AF65-F5344CB8AC3E}">
        <p14:creationId xmlns:p14="http://schemas.microsoft.com/office/powerpoint/2010/main" val="201593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MODULE 2-  SITTING UP THE LAB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8BA85-619C-4620-9483-5B377184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99626"/>
            <a:ext cx="12066165" cy="56583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u="sng" dirty="0"/>
          </a:p>
          <a:p>
            <a:pPr marL="0" indent="0" algn="ctr">
              <a:buNone/>
            </a:pPr>
            <a:r>
              <a:rPr lang="en-US" sz="3200" b="1" u="sng" dirty="0"/>
              <a:t>Steps to setup the lab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What is a virtual environment or virtual machine.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Download and installing oracle VirtualBox.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Creating first virtual machine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326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 oracle virtual box?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8BA85-619C-4620-9483-5B377184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99626"/>
            <a:ext cx="12066165" cy="56583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0" dirty="0">
                <a:solidFill>
                  <a:srgbClr val="313B3D"/>
                </a:solidFill>
                <a:effectLst/>
                <a:latin typeface="Avenir Next LT Pro Light" panose="020B0304020202020204" pitchFamily="34" charset="0"/>
              </a:rPr>
              <a:t>Oracle VM VirtualBox</a:t>
            </a:r>
            <a:r>
              <a:rPr lang="en-US" sz="1400" b="0" i="0" dirty="0">
                <a:solidFill>
                  <a:srgbClr val="313B3D"/>
                </a:solidFill>
                <a:effectLst/>
                <a:latin typeface="Avenir Next LT Pro Light" panose="020B0304020202020204" pitchFamily="34" charset="0"/>
              </a:rPr>
              <a:t> is a free, open source, cross-platform application for creating, managing and running virtual machines (VMs).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202124"/>
                </a:solidFill>
                <a:effectLst/>
                <a:latin typeface="Avenir Next LT Pro Light" panose="020B0304020202020204" pitchFamily="34" charset="0"/>
              </a:rPr>
              <a:t>Virtual machines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venir Next LT Pro Light" panose="020B0304020202020204" pitchFamily="34" charset="0"/>
              </a:rPr>
              <a:t> allow you to run an operating system in an app window on your desktop that behaves like a full, separate computer. You can use them play around with different operating systems, run software your main operating system can't, and try out apps in a safe, sandboxed environment.</a:t>
            </a:r>
            <a:endParaRPr lang="en-US" sz="1400" b="0" i="0" dirty="0">
              <a:solidFill>
                <a:srgbClr val="313B3D"/>
              </a:solidFill>
              <a:effectLst/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400" b="1" i="0" dirty="0">
                <a:solidFill>
                  <a:srgbClr val="313B3D"/>
                </a:solidFill>
                <a:effectLst/>
                <a:latin typeface="Avenir Next LT Pro Light" panose="020B0304020202020204" pitchFamily="34" charset="0"/>
              </a:rPr>
              <a:t>Oracle VirtualBox </a:t>
            </a:r>
            <a:r>
              <a:rPr lang="en-US" sz="1400" b="0" i="0" dirty="0">
                <a:solidFill>
                  <a:srgbClr val="313B3D"/>
                </a:solidFill>
                <a:effectLst/>
                <a:latin typeface="Avenir Next LT Pro Light" panose="020B0304020202020204" pitchFamily="34" charset="0"/>
              </a:rPr>
              <a:t>enables you to set up one or more virtual machines (VMs) on a single physical machine, and use them simultaneously, along with the actual machine. Each virtual machine can execute its own operating system, including versions of Microsoft Windows, Linux, BSD, and MS-DOS. You can install and run as many virtual machines as you like – the only practical limits are disk space and memory.</a:t>
            </a:r>
            <a:endParaRPr lang="en-US" sz="1400" dirty="0">
              <a:latin typeface="Avenir Next LT Pro Light" panose="020B03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5A7A5C-1FB2-460E-A502-C97ACA2E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6981" y="3692250"/>
            <a:ext cx="2890982" cy="2573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CA073E-6EA1-43E7-81EE-F0252FD3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31578" y="3429000"/>
            <a:ext cx="5915025" cy="27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9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VirtualBox installation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DCD8E40-0065-439E-A509-ADEA11A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site for downloading VirtualBox: </a:t>
            </a:r>
            <a:r>
              <a:rPr lang="en-US" dirty="0">
                <a:hlinkClick r:id="rId2"/>
              </a:rPr>
              <a:t>www.virtualbox.org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our fist virtual machine.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C821-AEB6-4792-9604-1CC58161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3600" b="1" i="1" u="sng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Creating</a:t>
            </a:r>
            <a:r>
              <a:rPr lang="en-US" sz="3600" b="1" i="1" u="sng" dirty="0">
                <a:solidFill>
                  <a:schemeClr val="accent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3600" b="1" i="1" u="sng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a New Virtual Machine in VirtualBox</a:t>
            </a:r>
            <a:br>
              <a:rPr lang="en-US" b="1" i="1" u="sng" dirty="0">
                <a:solidFill>
                  <a:schemeClr val="accent1"/>
                </a:solidFill>
                <a:effectLst/>
                <a:latin typeface="Helvetica" panose="020B0604020202020204" pitchFamily="34" charset="0"/>
              </a:rPr>
            </a:br>
            <a:endParaRPr lang="en-US" i="1" u="sng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1CE304-38C4-4D35-8736-D934D4A9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To create a new virtual machine, you need to start VirtualBox. On the host where you installed Oracle VDI and VirtualBox, select the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Applications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menu on the desktop, then the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System Tools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menu, and then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Oracle VM VirtualBox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Alternatively, you can run the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VirtualBox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command in a terminal. The Oracle VM VirtualBox Manager is displayed  as shown in </a:t>
            </a:r>
            <a:r>
              <a:rPr lang="en-US" b="0" i="0" u="sng" dirty="0">
                <a:solidFill>
                  <a:srgbClr val="00759F"/>
                </a:solidFill>
                <a:effectLst/>
                <a:latin typeface="Helvetica" panose="020B0604020202020204" pitchFamily="34" charset="0"/>
                <a:hlinkClick r:id="rId2" tooltip="Figure 6.4. Oracle VM VirtualBox Manager"/>
              </a:rPr>
              <a:t>Figure 6.4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9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83078-DAC1-420D-907B-C26B40B3E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80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7CA3D-67E6-4E00-BBDA-51D84B0F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17" y="457200"/>
            <a:ext cx="91089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3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08AF0-BAE9-4B0B-8DFB-BD0C9C55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457200"/>
            <a:ext cx="950976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8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9B7C6-7FC7-4EDC-ADE0-7168DF93C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0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0E70C-5667-4EF4-9169-95E91B6D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6" y="204281"/>
            <a:ext cx="11352178" cy="64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0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3C0A62-9A93-4BE3-BF2D-ECDFC2593B45}"/>
              </a:ext>
            </a:extLst>
          </p:cNvPr>
          <p:cNvSpPr/>
          <p:nvPr/>
        </p:nvSpPr>
        <p:spPr>
          <a:xfrm>
            <a:off x="134223" y="251927"/>
            <a:ext cx="11996257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133E-98FD-465D-AAC5-7DD499A03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" y="251927"/>
            <a:ext cx="11996257" cy="83975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i="1" u="sng" dirty="0">
                <a:latin typeface="Algerian" panose="04020705040A02060702" pitchFamily="82" charset="0"/>
              </a:rPr>
              <a:t>Welcome to windows server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EE96-3205-4E39-8310-D84B98B3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200727"/>
            <a:ext cx="12127344" cy="5657274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600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Brought by: unixcloudtrainings.</a:t>
            </a:r>
          </a:p>
          <a:p>
            <a:pPr algn="l"/>
            <a:endParaRPr lang="en-US" sz="3600" b="1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600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this course:</a:t>
            </a:r>
          </a:p>
          <a:p>
            <a:pPr algn="l"/>
            <a:r>
              <a:rPr lang="en-US" dirty="0"/>
              <a:t>At the end of this course you will be able to Install and configure a Domain Controller, Active Directory, DNS, </a:t>
            </a:r>
            <a:r>
              <a:rPr lang="en-US" dirty="0" err="1"/>
              <a:t>WebServer</a:t>
            </a:r>
            <a:r>
              <a:rPr lang="en-US" dirty="0"/>
              <a:t> (IIS), Group Policy, WSUS, get your IT dream job and more…….</a:t>
            </a:r>
          </a:p>
          <a:p>
            <a:pPr algn="l"/>
            <a:endParaRPr lang="en-US" sz="3600" dirty="0">
              <a:solidFill>
                <a:srgbClr val="0070C0"/>
              </a:solidFill>
            </a:endParaRPr>
          </a:p>
          <a:p>
            <a:pPr algn="l"/>
            <a:r>
              <a:rPr lang="en-US" sz="3600" u="sng" dirty="0">
                <a:solidFill>
                  <a:srgbClr val="0070C0"/>
                </a:solidFill>
              </a:rPr>
              <a:t>Website</a:t>
            </a:r>
            <a:r>
              <a:rPr lang="en-US" sz="3600" dirty="0">
                <a:solidFill>
                  <a:srgbClr val="0070C0"/>
                </a:solidFill>
              </a:rPr>
              <a:t>: unixcloudtrainings.com</a:t>
            </a:r>
          </a:p>
          <a:p>
            <a:pPr algn="l"/>
            <a:r>
              <a:rPr lang="en-US" sz="3600" u="sng" dirty="0">
                <a:solidFill>
                  <a:srgbClr val="0070C0"/>
                </a:solidFill>
              </a:rPr>
              <a:t>E-mail</a:t>
            </a:r>
            <a:r>
              <a:rPr lang="en-US" sz="3600" dirty="0">
                <a:solidFill>
                  <a:srgbClr val="0070C0"/>
                </a:solidFill>
              </a:rPr>
              <a:t>: unixcloudtraining73@gmail.com</a:t>
            </a:r>
          </a:p>
          <a:p>
            <a:pPr algn="l"/>
            <a:r>
              <a:rPr lang="en-US" sz="3600" dirty="0">
                <a:solidFill>
                  <a:srgbClr val="0070C0"/>
                </a:solidFill>
              </a:rPr>
              <a:t>Contact: +1(412)-808-4437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83354-5547-4E67-A474-91DD72CEB2E5}"/>
              </a:ext>
            </a:extLst>
          </p:cNvPr>
          <p:cNvSpPr/>
          <p:nvPr/>
        </p:nvSpPr>
        <p:spPr>
          <a:xfrm>
            <a:off x="9494982" y="6262253"/>
            <a:ext cx="2632363" cy="48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By: VALERY NYANDJA</a:t>
            </a:r>
          </a:p>
        </p:txBody>
      </p:sp>
    </p:spTree>
    <p:extLst>
      <p:ext uri="{BB962C8B-B14F-4D97-AF65-F5344CB8AC3E}">
        <p14:creationId xmlns:p14="http://schemas.microsoft.com/office/powerpoint/2010/main" val="12265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17D4A-3AEF-4E56-B7A9-0E36F762A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96"/>
          <a:stretch/>
        </p:blipFill>
        <p:spPr>
          <a:xfrm>
            <a:off x="301557" y="204281"/>
            <a:ext cx="11614826" cy="64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8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AC1CB-57DD-4358-BEE2-8C95E948E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5" b="21870"/>
          <a:stretch/>
        </p:blipFill>
        <p:spPr>
          <a:xfrm>
            <a:off x="223736" y="175099"/>
            <a:ext cx="11770468" cy="642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94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5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B4142-1003-44B6-9203-2C90A119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2" y="243190"/>
            <a:ext cx="11751012" cy="63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3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quiz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8BA85-619C-4620-9483-5B377184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99626"/>
            <a:ext cx="12066165" cy="565837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1-</a:t>
            </a:r>
            <a:r>
              <a:rPr lang="en-US" dirty="0"/>
              <a:t> </a:t>
            </a:r>
            <a:r>
              <a:rPr lang="en-US" sz="1400" dirty="0"/>
              <a:t>What’s Microsoft windows?                                                                                                      </a:t>
            </a:r>
          </a:p>
          <a:p>
            <a:pPr marL="514350" indent="-514350">
              <a:buAutoNum type="alphaLcParenR"/>
            </a:pPr>
            <a:r>
              <a:rPr lang="en-US" sz="1400" dirty="0"/>
              <a:t>Home structure windows?</a:t>
            </a:r>
          </a:p>
          <a:p>
            <a:pPr marL="514350" indent="-514350">
              <a:buAutoNum type="alphaLcParenR"/>
            </a:pPr>
            <a:r>
              <a:rPr lang="en-US" sz="1400" dirty="0"/>
              <a:t>Operating system</a:t>
            </a:r>
          </a:p>
          <a:p>
            <a:pPr marL="514350" indent="-514350">
              <a:buAutoNum type="alphaLcParenR"/>
            </a:pPr>
            <a:r>
              <a:rPr lang="en-US" sz="1400" dirty="0"/>
              <a:t>Hardware </a:t>
            </a:r>
          </a:p>
          <a:p>
            <a:pPr marL="514350" indent="-514350">
              <a:buAutoNum type="alphaLcParenR"/>
            </a:pPr>
            <a:r>
              <a:rPr lang="en-US" sz="1400" dirty="0"/>
              <a:t>Peripherals</a:t>
            </a:r>
          </a:p>
          <a:p>
            <a:pPr marL="0" indent="0">
              <a:buNone/>
            </a:pPr>
            <a:r>
              <a:rPr lang="en-US" sz="1400" dirty="0"/>
              <a:t>2- Why do we need and operating system?</a:t>
            </a:r>
          </a:p>
          <a:p>
            <a:pPr marL="342900" indent="-342900">
              <a:buAutoNum type="alphaLcParenR"/>
            </a:pPr>
            <a:r>
              <a:rPr lang="en-US" sz="1400" dirty="0"/>
              <a:t>Without operating system there is no communication with hardware.</a:t>
            </a:r>
          </a:p>
          <a:p>
            <a:pPr marL="342900" indent="-342900">
              <a:buAutoNum type="alphaLcParenR"/>
            </a:pPr>
            <a:r>
              <a:rPr lang="en-US" sz="1400" dirty="0"/>
              <a:t>Without operating system there is no communication with users.</a:t>
            </a:r>
          </a:p>
          <a:p>
            <a:pPr marL="342900" indent="-342900">
              <a:buAutoNum type="alphaLcParenR"/>
            </a:pPr>
            <a:r>
              <a:rPr lang="en-US" sz="1400" dirty="0"/>
              <a:t>Without operating system there is no operating between hardware and users.</a:t>
            </a:r>
          </a:p>
          <a:p>
            <a:pPr marL="342900" indent="-342900">
              <a:buAutoNum type="alphaLcParenR"/>
            </a:pPr>
            <a:r>
              <a:rPr lang="en-US" sz="1400" dirty="0"/>
              <a:t>Without operating system there is no communication with applications.</a:t>
            </a:r>
          </a:p>
          <a:p>
            <a:pPr marL="0" indent="0">
              <a:buNone/>
            </a:pPr>
            <a:r>
              <a:rPr lang="en-US" sz="1400" dirty="0"/>
              <a:t>3- what are different versions of windows?</a:t>
            </a:r>
          </a:p>
          <a:p>
            <a:pPr marL="342900" indent="-342900">
              <a:buAutoNum type="alphaLcParenR"/>
            </a:pPr>
            <a:r>
              <a:rPr lang="en-US" sz="1400" dirty="0"/>
              <a:t>Windows 2003</a:t>
            </a:r>
          </a:p>
          <a:p>
            <a:pPr marL="342900" indent="-342900">
              <a:buAutoNum type="alphaLcParenR"/>
            </a:pPr>
            <a:r>
              <a:rPr lang="en-US" sz="1400" dirty="0"/>
              <a:t>Windows 2012</a:t>
            </a:r>
          </a:p>
          <a:p>
            <a:pPr marL="342900" indent="-342900">
              <a:buAutoNum type="alphaLcParenR"/>
            </a:pPr>
            <a:r>
              <a:rPr lang="en-US" sz="1400" dirty="0"/>
              <a:t>Windows server 2016</a:t>
            </a:r>
          </a:p>
          <a:p>
            <a:pPr marL="342900" indent="-342900">
              <a:buAutoNum type="alphaLcParenR"/>
            </a:pPr>
            <a:r>
              <a:rPr lang="en-US" sz="1400" dirty="0"/>
              <a:t>Windows 7 &amp; XP</a:t>
            </a:r>
          </a:p>
          <a:p>
            <a:pPr marL="342900" indent="-342900">
              <a:buAutoNum type="alphaLcParenR"/>
            </a:pPr>
            <a:r>
              <a:rPr lang="en-US" sz="1400" dirty="0"/>
              <a:t>All above</a:t>
            </a:r>
          </a:p>
          <a:p>
            <a:pPr marL="342900" indent="-342900">
              <a:buAutoNum type="alphaLcParenR"/>
            </a:pPr>
            <a:endParaRPr lang="en-US" sz="1400" dirty="0"/>
          </a:p>
          <a:p>
            <a:pPr marL="342900" indent="-342900">
              <a:buAutoNum type="alphaLcParenR"/>
            </a:pPr>
            <a:endParaRPr lang="en-US" sz="1400" dirty="0"/>
          </a:p>
          <a:p>
            <a:pPr marL="342900" indent="-342900">
              <a:buAutoNum type="alphaL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101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Quiz (HOMEWORK)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8BA85-619C-4620-9483-5B377184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99626"/>
            <a:ext cx="12066165" cy="565837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4- </a:t>
            </a:r>
            <a:r>
              <a:rPr lang="en-US" sz="1400" b="1" dirty="0"/>
              <a:t>Microsoft was funded by Bill Gates and Paul Allen on?                                                     </a:t>
            </a:r>
          </a:p>
          <a:p>
            <a:pPr marL="342900" indent="-342900">
              <a:buAutoNum type="alphaLcParenR"/>
            </a:pPr>
            <a:r>
              <a:rPr lang="en-US" sz="1400" dirty="0"/>
              <a:t>April 4</a:t>
            </a:r>
            <a:r>
              <a:rPr lang="en-US" sz="1400" baseline="30000" dirty="0"/>
              <a:t>th</a:t>
            </a:r>
            <a:r>
              <a:rPr lang="en-US" sz="1400" dirty="0"/>
              <a:t> , 1975</a:t>
            </a:r>
          </a:p>
          <a:p>
            <a:pPr marL="342900" indent="-342900">
              <a:buAutoNum type="alphaLcParenR"/>
            </a:pPr>
            <a:r>
              <a:rPr lang="en-US" sz="1400" dirty="0"/>
              <a:t>April 4</a:t>
            </a:r>
            <a:r>
              <a:rPr lang="en-US" sz="1400" baseline="30000" dirty="0"/>
              <a:t>th</a:t>
            </a:r>
            <a:r>
              <a:rPr lang="en-US" sz="1400" dirty="0"/>
              <a:t> , 1976</a:t>
            </a:r>
          </a:p>
          <a:p>
            <a:pPr marL="342900" indent="-342900">
              <a:buAutoNum type="alphaLcParenR"/>
            </a:pPr>
            <a:r>
              <a:rPr lang="en-US" sz="1400" dirty="0"/>
              <a:t>April 5</a:t>
            </a:r>
            <a:r>
              <a:rPr lang="en-US" sz="1400" baseline="30000" dirty="0"/>
              <a:t>th</a:t>
            </a:r>
            <a:r>
              <a:rPr lang="en-US" sz="1400" dirty="0"/>
              <a:t> , 1975</a:t>
            </a:r>
          </a:p>
          <a:p>
            <a:pPr marL="342900" indent="-342900">
              <a:buAutoNum type="alphaLcParenR"/>
            </a:pPr>
            <a:r>
              <a:rPr lang="en-US" sz="1400" dirty="0"/>
              <a:t>May 6</a:t>
            </a:r>
            <a:r>
              <a:rPr lang="en-US" sz="1400" baseline="30000" dirty="0"/>
              <a:t>th</a:t>
            </a:r>
            <a:r>
              <a:rPr lang="en-US" sz="1400" dirty="0"/>
              <a:t> , 1976</a:t>
            </a:r>
          </a:p>
          <a:p>
            <a:pPr marL="0" indent="0">
              <a:buNone/>
            </a:pPr>
            <a:r>
              <a:rPr lang="en-US" sz="1400" dirty="0"/>
              <a:t>5- </a:t>
            </a:r>
            <a:r>
              <a:rPr lang="en-US" sz="1400" b="1" i="0" dirty="0">
                <a:solidFill>
                  <a:srgbClr val="29303B"/>
                </a:solidFill>
                <a:effectLst/>
                <a:latin typeface="sf pro text"/>
              </a:rPr>
              <a:t>Which ones are the products of Microsoft?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PlayStation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Linux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Chrome Web Browser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None of the above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6- </a:t>
            </a:r>
            <a:r>
              <a:rPr lang="en-US" sz="1400" b="1" dirty="0">
                <a:solidFill>
                  <a:srgbClr val="29303B"/>
                </a:solidFill>
                <a:latin typeface="sf pro text"/>
              </a:rPr>
              <a:t>What is common on Windows, Mac and Linux.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They are all hardware.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They are all personal computers.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All of them are operating system.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All of them are paid software.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7- Which operating system is more vulnerable to viruses.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a)  Linux  ;    b) Windows        ;           c) Mac          ;      d) VMware </a:t>
            </a:r>
          </a:p>
          <a:p>
            <a:pPr marL="342900" indent="-342900">
              <a:buAutoNum type="alphaL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045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3C0A62-9A93-4BE3-BF2D-ECDFC2593B45}"/>
              </a:ext>
            </a:extLst>
          </p:cNvPr>
          <p:cNvSpPr/>
          <p:nvPr/>
        </p:nvSpPr>
        <p:spPr>
          <a:xfrm>
            <a:off x="134223" y="251927"/>
            <a:ext cx="11996257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133E-98FD-465D-AAC5-7DD499A03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" y="251927"/>
            <a:ext cx="11996257" cy="83975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1" u="sng" dirty="0">
                <a:latin typeface="Algerian" panose="04020705040A02060702" pitchFamily="82" charset="0"/>
              </a:rPr>
              <a:t>MODULE I- What is WINDOWS?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EE96-3205-4E39-8310-D84B98B3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4196"/>
            <a:ext cx="9144000" cy="3643604"/>
          </a:xfrm>
        </p:spPr>
        <p:txBody>
          <a:bodyPr/>
          <a:lstStyle/>
          <a:p>
            <a:pPr algn="l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en-US" dirty="0"/>
              <a:t>: is a collection of programs as an operating system that controls a pc ( personal computer).</a:t>
            </a:r>
          </a:p>
          <a:p>
            <a:pPr algn="l"/>
            <a:endParaRPr lang="en-US" dirty="0"/>
          </a:p>
          <a:p>
            <a:r>
              <a:rPr lang="en-US" b="1" i="1" u="sng" dirty="0"/>
              <a:t>DIFFERENT VERSIONS OF WINDOWS</a:t>
            </a:r>
          </a:p>
          <a:p>
            <a:pPr algn="l"/>
            <a:endParaRPr lang="en-US" b="1" i="1" u="sng" dirty="0"/>
          </a:p>
          <a:p>
            <a:pPr algn="l"/>
            <a:r>
              <a:rPr lang="en-US" b="1" i="1" u="sng" dirty="0"/>
              <a:t>Link:</a:t>
            </a:r>
            <a:r>
              <a:rPr lang="en-US" b="1" i="1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https://en.wikipedia.org/wiki/List_of_Microsoft_Windows_versions</a:t>
            </a:r>
          </a:p>
        </p:txBody>
      </p:sp>
    </p:spTree>
    <p:extLst>
      <p:ext uri="{BB962C8B-B14F-4D97-AF65-F5344CB8AC3E}">
        <p14:creationId xmlns:p14="http://schemas.microsoft.com/office/powerpoint/2010/main" val="158504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6FBFB3B-AFD5-40E2-B430-C4C45BC07AE7}"/>
              </a:ext>
            </a:extLst>
          </p:cNvPr>
          <p:cNvSpPr/>
          <p:nvPr/>
        </p:nvSpPr>
        <p:spPr>
          <a:xfrm>
            <a:off x="104995" y="131829"/>
            <a:ext cx="11874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0FF92-4163-4021-B09D-525F8078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" y="151004"/>
            <a:ext cx="11874484" cy="85298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MICROSOFT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BBAD1-2FA3-4694-91E2-13D56305E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774" y="1159649"/>
            <a:ext cx="1597972" cy="203851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8755-6C24-4621-9026-40DD0E815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64491" y="1108077"/>
            <a:ext cx="1806167" cy="2103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AA8711-C7B3-4AFA-8642-34B83EBC8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881175" y="1569860"/>
            <a:ext cx="2284733" cy="1868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DFF375-A139-4C5C-B8EF-05457F7FA1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60553" y="1493240"/>
            <a:ext cx="1866376" cy="17049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B872ED-2DB6-4FF7-9CC1-A0B1403EAD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6732" y="1320722"/>
            <a:ext cx="1806168" cy="1716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883ED4-F642-4A57-9C30-957C6DE65B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858956" y="1569860"/>
            <a:ext cx="1628994" cy="16222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4D9098-7BA5-4F5D-B7F7-F8F76FD135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4995" y="3659833"/>
            <a:ext cx="1295966" cy="14469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23667E-6C81-4FFE-992F-07E0209190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491111" y="3367494"/>
            <a:ext cx="1996580" cy="18085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8F2713-8C6C-4AB8-AFB9-F82801403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685694" y="3514516"/>
            <a:ext cx="2085932" cy="11674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EA3F3A-A82C-4C45-944E-B47EDCA5CF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771626" y="3429000"/>
            <a:ext cx="2571163" cy="14469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39C335-77F2-4A8C-8965-B314549DC8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8523216" y="3237096"/>
            <a:ext cx="1710024" cy="113871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76C384D-9D00-4D54-B6BF-D9E5616D2E4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3624044" y="4955805"/>
            <a:ext cx="2986482" cy="124839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B40587-6221-4EEA-AB97-1D4B9293882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6885964" y="4692551"/>
            <a:ext cx="3274503" cy="141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382FCE-960D-4A2C-9734-8736700E8CE8}"/>
              </a:ext>
            </a:extLst>
          </p:cNvPr>
          <p:cNvSpPr/>
          <p:nvPr/>
        </p:nvSpPr>
        <p:spPr>
          <a:xfrm>
            <a:off x="144011" y="223837"/>
            <a:ext cx="119039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28F73-0919-4C0E-A379-CC51B133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1" y="223838"/>
            <a:ext cx="11903977" cy="9002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WINDOWS BACKGROUD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73C3-154C-4BB0-92BD-D1430715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latin typeface="Arial Rounded MT Bold" panose="020F0704030504030204" pitchFamily="34" charset="0"/>
              </a:rPr>
              <a:t>Windows is owned by………………….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 Microsoft is co-funded by                       and PAUL ALLEN on April 4, 1975.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7BDE5D-DD68-4A40-ADEB-2DB65E6226E9}"/>
              </a:ext>
            </a:extLst>
          </p:cNvPr>
          <p:cNvCxnSpPr>
            <a:cxnSpLocks/>
          </p:cNvCxnSpPr>
          <p:nvPr/>
        </p:nvCxnSpPr>
        <p:spPr>
          <a:xfrm>
            <a:off x="5696125" y="2625755"/>
            <a:ext cx="19043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3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2CE89-02C7-40B6-B6AE-BCEF536F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6" cy="60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4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A68C6-F15F-48C2-98C1-B44021DD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36" y="643467"/>
            <a:ext cx="87389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Windows vs Linux vs Mac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D45EDC-3B11-4220-A1A9-694562D69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17" y="1795244"/>
            <a:ext cx="11492917" cy="4504888"/>
          </a:xfrm>
        </p:spPr>
      </p:pic>
    </p:spTree>
    <p:extLst>
      <p:ext uri="{BB962C8B-B14F-4D97-AF65-F5344CB8AC3E}">
        <p14:creationId xmlns:p14="http://schemas.microsoft.com/office/powerpoint/2010/main" val="393013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Windows vs Linux vs Mac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22D4BE-88B0-4222-821A-620221EC6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233" y="1728132"/>
            <a:ext cx="10679185" cy="4672668"/>
          </a:xfrm>
        </p:spPr>
      </p:pic>
    </p:spTree>
    <p:extLst>
      <p:ext uri="{BB962C8B-B14F-4D97-AF65-F5344CB8AC3E}">
        <p14:creationId xmlns:p14="http://schemas.microsoft.com/office/powerpoint/2010/main" val="28504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4299</TotalTime>
  <Words>682</Words>
  <Application>Microsoft Office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Algerian</vt:lpstr>
      <vt:lpstr>Arial</vt:lpstr>
      <vt:lpstr>Arial Rounded MT Bold</vt:lpstr>
      <vt:lpstr>Avenir Next LT Pro Light</vt:lpstr>
      <vt:lpstr>Calibri</vt:lpstr>
      <vt:lpstr>Calibri Light</vt:lpstr>
      <vt:lpstr>Helvetica</vt:lpstr>
      <vt:lpstr>sf pro text</vt:lpstr>
      <vt:lpstr>Wingdings</vt:lpstr>
      <vt:lpstr>Office Theme</vt:lpstr>
      <vt:lpstr>PowerPoint Presentation</vt:lpstr>
      <vt:lpstr>Welcome to windows server administration</vt:lpstr>
      <vt:lpstr>MODULE I- What is WINDOWS?</vt:lpstr>
      <vt:lpstr>MICROSOFT PRODUCTS</vt:lpstr>
      <vt:lpstr>WINDOWS BACKGROUD</vt:lpstr>
      <vt:lpstr>PowerPoint Presentation</vt:lpstr>
      <vt:lpstr>PowerPoint Presentation</vt:lpstr>
      <vt:lpstr>Windows vs Linux vs Mac</vt:lpstr>
      <vt:lpstr>Windows vs Linux vs Mac</vt:lpstr>
      <vt:lpstr>Windows vs Linux vs Mac</vt:lpstr>
      <vt:lpstr>MODULE 2-  SITTING UP THE LAB</vt:lpstr>
      <vt:lpstr>What is  oracle virtual box?</vt:lpstr>
      <vt:lpstr>VirtualBox installation</vt:lpstr>
      <vt:lpstr>Creating a New Virtual Machine in VirtualBox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Quiz (HOMEWORK)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WINDOWS?</dc:title>
  <dc:creator>OWNER</dc:creator>
  <cp:lastModifiedBy>Valery Nyandja Chuimi</cp:lastModifiedBy>
  <cp:revision>18</cp:revision>
  <dcterms:created xsi:type="dcterms:W3CDTF">2020-11-27T14:15:37Z</dcterms:created>
  <dcterms:modified xsi:type="dcterms:W3CDTF">2022-01-29T21:34:14Z</dcterms:modified>
</cp:coreProperties>
</file>