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1"/>
  </p:notesMasterIdLst>
  <p:handoutMasterIdLst>
    <p:handoutMasterId r:id="rId42"/>
  </p:handout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94"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96" r:id="rId29"/>
    <p:sldId id="295" r:id="rId30"/>
    <p:sldId id="289" r:id="rId31"/>
    <p:sldId id="290" r:id="rId32"/>
    <p:sldId id="282" r:id="rId33"/>
    <p:sldId id="285" r:id="rId34"/>
    <p:sldId id="283" r:id="rId35"/>
    <p:sldId id="284" r:id="rId36"/>
    <p:sldId id="286" r:id="rId37"/>
    <p:sldId id="291" r:id="rId38"/>
    <p:sldId id="292" r:id="rId39"/>
    <p:sldId id="29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658225-E444-4EFE-A6DB-4F5A6B1115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PRESENTED BY VALERY NYANDJA CHUIM</a:t>
            </a:r>
          </a:p>
        </p:txBody>
      </p:sp>
      <p:sp>
        <p:nvSpPr>
          <p:cNvPr id="3" name="Date Placeholder 2">
            <a:extLst>
              <a:ext uri="{FF2B5EF4-FFF2-40B4-BE49-F238E27FC236}">
                <a16:creationId xmlns:a16="http://schemas.microsoft.com/office/drawing/2014/main" id="{4E743A5A-EF55-4059-B666-0643F14E49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A94733-8D32-49A1-A7E1-41B46CC8809A}" type="datetimeFigureOut">
              <a:rPr lang="en-US" smtClean="0"/>
              <a:t>11/16/2021</a:t>
            </a:fld>
            <a:endParaRPr lang="en-US"/>
          </a:p>
        </p:txBody>
      </p:sp>
      <p:sp>
        <p:nvSpPr>
          <p:cNvPr id="4" name="Footer Placeholder 3">
            <a:extLst>
              <a:ext uri="{FF2B5EF4-FFF2-40B4-BE49-F238E27FC236}">
                <a16:creationId xmlns:a16="http://schemas.microsoft.com/office/drawing/2014/main" id="{4CE2B4B8-7321-475C-8A54-D073C8FFB6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F7FC557-701A-4ECE-83A9-5E7D538E46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E45F8D-A04A-4C80-8BF9-C9B73CD6CCB7}" type="slidenum">
              <a:rPr lang="en-US" smtClean="0"/>
              <a:t>‹#›</a:t>
            </a:fld>
            <a:endParaRPr lang="en-US"/>
          </a:p>
        </p:txBody>
      </p:sp>
    </p:spTree>
    <p:extLst>
      <p:ext uri="{BB962C8B-B14F-4D97-AF65-F5344CB8AC3E}">
        <p14:creationId xmlns:p14="http://schemas.microsoft.com/office/powerpoint/2010/main" val="287657481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04T01:09:48.431"/>
    </inkml:context>
    <inkml:brush xml:id="br0">
      <inkml:brushProperty name="width" value="0.05292" units="cm"/>
      <inkml:brushProperty name="height" value="0.05292" units="cm"/>
      <inkml:brushProperty name="color" value="#FF0000"/>
    </inkml:brush>
  </inkml:definitions>
  <inkml:trace contextRef="#ctx0" brushRef="#br0">12418 8290 0,'-35'106'93,"70"-212"-93,-53 230 0,18-107 0,18 19 16,-18-19-16,0 1 16,0-36-1,17-70 1,19-71 15,-19-17-15,19 17-1,-19 142 1,1 34 0,-18 71-1,0 1 1,0 34-1,0-35 1,0-17 0,0-54-1,0-52 17,0-35-17</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04T03:14:11.195"/>
    </inkml:context>
    <inkml:brush xml:id="br0">
      <inkml:brushProperty name="width" value="0.05292" units="cm"/>
      <inkml:brushProperty name="height" value="0.05292" units="cm"/>
      <inkml:brushProperty name="color" value="#FF0000"/>
    </inkml:brush>
  </inkml:definitions>
  <inkml:trace contextRef="#ctx0" brushRef="#br0">23036 4516 0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PRESENTED BY VALERY NYANDJA CHUIM</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69A68-09D4-42FD-AE50-FFB01DE6CEE3}" type="datetimeFigureOut">
              <a:rPr lang="en-US" smtClean="0"/>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8503C-D4FF-419B-B2BE-AC7BA457E895}" type="slidenum">
              <a:rPr lang="en-US" smtClean="0"/>
              <a:t>‹#›</a:t>
            </a:fld>
            <a:endParaRPr lang="en-US"/>
          </a:p>
        </p:txBody>
      </p:sp>
    </p:spTree>
    <p:extLst>
      <p:ext uri="{BB962C8B-B14F-4D97-AF65-F5344CB8AC3E}">
        <p14:creationId xmlns:p14="http://schemas.microsoft.com/office/powerpoint/2010/main" val="19198797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157A7A-E9B0-477C-A99D-4AD1769CA7B8}" type="datetime1">
              <a:rPr lang="en-US" smtClean="0"/>
              <a:t>11/16/2021</a:t>
            </a:fld>
            <a:endParaRPr lang="en-US"/>
          </a:p>
        </p:txBody>
      </p:sp>
      <p:sp>
        <p:nvSpPr>
          <p:cNvPr id="5" name="Footer Placeholder 4"/>
          <p:cNvSpPr>
            <a:spLocks noGrp="1"/>
          </p:cNvSpPr>
          <p:nvPr>
            <p:ph type="ftr" sz="quarter" idx="11"/>
          </p:nvPr>
        </p:nvSpPr>
        <p:spPr/>
        <p:txBody>
          <a:bodyPr/>
          <a:lstStyle/>
          <a:p>
            <a:r>
              <a:rPr lang="en-US"/>
              <a:t>unixcloudtrainings                                                                By: VALERY N.</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413054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31FA2-15D8-4817-9A98-C028B8AD5E81}" type="datetime1">
              <a:rPr lang="en-US" smtClean="0"/>
              <a:t>11/16/2021</a:t>
            </a:fld>
            <a:endParaRPr lang="en-US"/>
          </a:p>
        </p:txBody>
      </p:sp>
      <p:sp>
        <p:nvSpPr>
          <p:cNvPr id="5" name="Footer Placeholder 4"/>
          <p:cNvSpPr>
            <a:spLocks noGrp="1"/>
          </p:cNvSpPr>
          <p:nvPr>
            <p:ph type="ftr" sz="quarter" idx="11"/>
          </p:nvPr>
        </p:nvSpPr>
        <p:spPr/>
        <p:txBody>
          <a:bodyPr/>
          <a:lstStyle/>
          <a:p>
            <a:r>
              <a:rPr lang="en-US"/>
              <a:t>unixcloudtrainings                                                                By: VALERY 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3808013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644BBE-2639-41DE-9EEA-DCF2542E2C98}" type="datetime1">
              <a:rPr lang="en-US" smtClean="0"/>
              <a:t>11/16/2021</a:t>
            </a:fld>
            <a:endParaRPr lang="en-US"/>
          </a:p>
        </p:txBody>
      </p:sp>
      <p:sp>
        <p:nvSpPr>
          <p:cNvPr id="5" name="Footer Placeholder 4"/>
          <p:cNvSpPr>
            <a:spLocks noGrp="1"/>
          </p:cNvSpPr>
          <p:nvPr>
            <p:ph type="ftr" sz="quarter" idx="11"/>
          </p:nvPr>
        </p:nvSpPr>
        <p:spPr/>
        <p:txBody>
          <a:bodyPr/>
          <a:lstStyle/>
          <a:p>
            <a:r>
              <a:rPr lang="en-US"/>
              <a:t>unixcloudtrainings                                                                By: VALERY N.</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2050D3-00BE-4CA1-802E-2369E2E7FF6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55007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F5298B-77D4-410A-B126-C37A8C1DB294}" type="datetime1">
              <a:rPr lang="en-US" smtClean="0"/>
              <a:t>11/16/2021</a:t>
            </a:fld>
            <a:endParaRPr lang="en-US"/>
          </a:p>
        </p:txBody>
      </p:sp>
      <p:sp>
        <p:nvSpPr>
          <p:cNvPr id="6" name="Footer Placeholder 5"/>
          <p:cNvSpPr>
            <a:spLocks noGrp="1"/>
          </p:cNvSpPr>
          <p:nvPr>
            <p:ph type="ftr" sz="quarter" idx="11"/>
          </p:nvPr>
        </p:nvSpPr>
        <p:spPr/>
        <p:txBody>
          <a:bodyPr/>
          <a:lstStyle/>
          <a:p>
            <a:r>
              <a:rPr lang="en-US"/>
              <a:t>unixcloudtrainings                                                                By: VALERY 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3609792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0D2C0B-ADBD-4B9D-8141-5811CE48E24D}" type="datetime1">
              <a:rPr lang="en-US" smtClean="0"/>
              <a:t>11/16/2021</a:t>
            </a:fld>
            <a:endParaRPr lang="en-US"/>
          </a:p>
        </p:txBody>
      </p:sp>
      <p:sp>
        <p:nvSpPr>
          <p:cNvPr id="6" name="Footer Placeholder 5"/>
          <p:cNvSpPr>
            <a:spLocks noGrp="1"/>
          </p:cNvSpPr>
          <p:nvPr>
            <p:ph type="ftr" sz="quarter" idx="11"/>
          </p:nvPr>
        </p:nvSpPr>
        <p:spPr/>
        <p:txBody>
          <a:bodyPr/>
          <a:lstStyle/>
          <a:p>
            <a:r>
              <a:rPr lang="en-US"/>
              <a:t>unixcloudtrainings                                                                By: VALERY N.</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2050D3-00BE-4CA1-802E-2369E2E7FF6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0061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26D02A-3D96-4F17-BEAF-8D7C9C0109F5}" type="datetime1">
              <a:rPr lang="en-US" smtClean="0"/>
              <a:t>11/16/2021</a:t>
            </a:fld>
            <a:endParaRPr lang="en-US"/>
          </a:p>
        </p:txBody>
      </p:sp>
      <p:sp>
        <p:nvSpPr>
          <p:cNvPr id="6" name="Footer Placeholder 5"/>
          <p:cNvSpPr>
            <a:spLocks noGrp="1"/>
          </p:cNvSpPr>
          <p:nvPr>
            <p:ph type="ftr" sz="quarter" idx="11"/>
          </p:nvPr>
        </p:nvSpPr>
        <p:spPr/>
        <p:txBody>
          <a:bodyPr/>
          <a:lstStyle/>
          <a:p>
            <a:r>
              <a:rPr lang="en-US"/>
              <a:t>unixcloudtrainings                                                                By: VALERY 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1088551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B23AB-D372-40C6-92C2-5AE0DD1E8908}" type="datetime1">
              <a:rPr lang="en-US" smtClean="0"/>
              <a:t>11/16/2021</a:t>
            </a:fld>
            <a:endParaRPr lang="en-US"/>
          </a:p>
        </p:txBody>
      </p:sp>
      <p:sp>
        <p:nvSpPr>
          <p:cNvPr id="5" name="Footer Placeholder 4"/>
          <p:cNvSpPr>
            <a:spLocks noGrp="1"/>
          </p:cNvSpPr>
          <p:nvPr>
            <p:ph type="ftr" sz="quarter" idx="11"/>
          </p:nvPr>
        </p:nvSpPr>
        <p:spPr/>
        <p:txBody>
          <a:bodyPr/>
          <a:lstStyle/>
          <a:p>
            <a:r>
              <a:rPr lang="en-US"/>
              <a:t>unixcloudtrainings                                                                By: VALERY 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1456419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8BDD9-0DA9-4BDE-BE3F-AE7218D4F167}" type="datetime1">
              <a:rPr lang="en-US" smtClean="0"/>
              <a:t>11/16/2021</a:t>
            </a:fld>
            <a:endParaRPr lang="en-US"/>
          </a:p>
        </p:txBody>
      </p:sp>
      <p:sp>
        <p:nvSpPr>
          <p:cNvPr id="5" name="Footer Placeholder 4"/>
          <p:cNvSpPr>
            <a:spLocks noGrp="1"/>
          </p:cNvSpPr>
          <p:nvPr>
            <p:ph type="ftr" sz="quarter" idx="11"/>
          </p:nvPr>
        </p:nvSpPr>
        <p:spPr/>
        <p:txBody>
          <a:bodyPr/>
          <a:lstStyle/>
          <a:p>
            <a:r>
              <a:rPr lang="en-US"/>
              <a:t>unixcloudtrainings                                                                By: VALERY 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1860149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D64252-6514-41E4-8BD3-B9AEBD3AAC53}" type="datetime1">
              <a:rPr lang="en-US" smtClean="0"/>
              <a:t>11/16/2021</a:t>
            </a:fld>
            <a:endParaRPr lang="en-US"/>
          </a:p>
        </p:txBody>
      </p:sp>
      <p:sp>
        <p:nvSpPr>
          <p:cNvPr id="5" name="Footer Placeholder 4"/>
          <p:cNvSpPr>
            <a:spLocks noGrp="1"/>
          </p:cNvSpPr>
          <p:nvPr>
            <p:ph type="ftr" sz="quarter" idx="11"/>
          </p:nvPr>
        </p:nvSpPr>
        <p:spPr/>
        <p:txBody>
          <a:bodyPr/>
          <a:lstStyle/>
          <a:p>
            <a:r>
              <a:rPr lang="en-US"/>
              <a:t>unixcloudtrainings                                                                By: VALERY 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256567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A53C7D-63F4-4C69-AF12-A3E10B3C1CFA}" type="datetime1">
              <a:rPr lang="en-US" smtClean="0"/>
              <a:t>11/16/2021</a:t>
            </a:fld>
            <a:endParaRPr lang="en-US"/>
          </a:p>
        </p:txBody>
      </p:sp>
      <p:sp>
        <p:nvSpPr>
          <p:cNvPr id="5" name="Footer Placeholder 4"/>
          <p:cNvSpPr>
            <a:spLocks noGrp="1"/>
          </p:cNvSpPr>
          <p:nvPr>
            <p:ph type="ftr" sz="quarter" idx="11"/>
          </p:nvPr>
        </p:nvSpPr>
        <p:spPr/>
        <p:txBody>
          <a:bodyPr/>
          <a:lstStyle/>
          <a:p>
            <a:r>
              <a:rPr lang="en-US"/>
              <a:t>unixcloudtrainings                                                                By: VALERY 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360474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41E669-FF43-46CB-BD96-95614B956BDE}" type="datetime1">
              <a:rPr lang="en-US" smtClean="0"/>
              <a:t>11/16/2021</a:t>
            </a:fld>
            <a:endParaRPr lang="en-US"/>
          </a:p>
        </p:txBody>
      </p:sp>
      <p:sp>
        <p:nvSpPr>
          <p:cNvPr id="6" name="Footer Placeholder 5"/>
          <p:cNvSpPr>
            <a:spLocks noGrp="1"/>
          </p:cNvSpPr>
          <p:nvPr>
            <p:ph type="ftr" sz="quarter" idx="11"/>
          </p:nvPr>
        </p:nvSpPr>
        <p:spPr/>
        <p:txBody>
          <a:bodyPr/>
          <a:lstStyle/>
          <a:p>
            <a:r>
              <a:rPr lang="en-US"/>
              <a:t>unixcloudtrainings                                                                By: VALERY N.</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2664113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0B7820-B1B0-4800-A532-E961A0BB15D8}" type="datetime1">
              <a:rPr lang="en-US" smtClean="0"/>
              <a:t>11/16/2021</a:t>
            </a:fld>
            <a:endParaRPr lang="en-US"/>
          </a:p>
        </p:txBody>
      </p:sp>
      <p:sp>
        <p:nvSpPr>
          <p:cNvPr id="8" name="Footer Placeholder 7"/>
          <p:cNvSpPr>
            <a:spLocks noGrp="1"/>
          </p:cNvSpPr>
          <p:nvPr>
            <p:ph type="ftr" sz="quarter" idx="11"/>
          </p:nvPr>
        </p:nvSpPr>
        <p:spPr/>
        <p:txBody>
          <a:bodyPr/>
          <a:lstStyle/>
          <a:p>
            <a:r>
              <a:rPr lang="en-US"/>
              <a:t>unixcloudtrainings                                                                By: VALERY 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1294734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1441D-0EBB-49FA-A814-D09B2B205067}" type="datetime1">
              <a:rPr lang="en-US" smtClean="0"/>
              <a:t>11/16/2021</a:t>
            </a:fld>
            <a:endParaRPr lang="en-US"/>
          </a:p>
        </p:txBody>
      </p:sp>
      <p:sp>
        <p:nvSpPr>
          <p:cNvPr id="4" name="Footer Placeholder 3"/>
          <p:cNvSpPr>
            <a:spLocks noGrp="1"/>
          </p:cNvSpPr>
          <p:nvPr>
            <p:ph type="ftr" sz="quarter" idx="11"/>
          </p:nvPr>
        </p:nvSpPr>
        <p:spPr/>
        <p:txBody>
          <a:bodyPr/>
          <a:lstStyle/>
          <a:p>
            <a:r>
              <a:rPr lang="en-US"/>
              <a:t>unixcloudtrainings                                                                By: VALERY N.</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359967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C7A80-60C0-4CE8-BA8D-78A6807778A0}" type="datetime1">
              <a:rPr lang="en-US" smtClean="0"/>
              <a:t>11/16/2021</a:t>
            </a:fld>
            <a:endParaRPr lang="en-US"/>
          </a:p>
        </p:txBody>
      </p:sp>
      <p:sp>
        <p:nvSpPr>
          <p:cNvPr id="3" name="Footer Placeholder 2"/>
          <p:cNvSpPr>
            <a:spLocks noGrp="1"/>
          </p:cNvSpPr>
          <p:nvPr>
            <p:ph type="ftr" sz="quarter" idx="11"/>
          </p:nvPr>
        </p:nvSpPr>
        <p:spPr/>
        <p:txBody>
          <a:bodyPr/>
          <a:lstStyle/>
          <a:p>
            <a:r>
              <a:rPr lang="en-US"/>
              <a:t>unixcloudtrainings                                                                By: VALERY N.</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1643711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78B29-EF60-48F1-91B0-4D7404ECF247}" type="datetime1">
              <a:rPr lang="en-US" smtClean="0"/>
              <a:t>11/16/2021</a:t>
            </a:fld>
            <a:endParaRPr lang="en-US"/>
          </a:p>
        </p:txBody>
      </p:sp>
      <p:sp>
        <p:nvSpPr>
          <p:cNvPr id="6" name="Footer Placeholder 5"/>
          <p:cNvSpPr>
            <a:spLocks noGrp="1"/>
          </p:cNvSpPr>
          <p:nvPr>
            <p:ph type="ftr" sz="quarter" idx="11"/>
          </p:nvPr>
        </p:nvSpPr>
        <p:spPr/>
        <p:txBody>
          <a:bodyPr/>
          <a:lstStyle/>
          <a:p>
            <a:r>
              <a:rPr lang="en-US"/>
              <a:t>unixcloudtrainings                                                                By: VALERY N.</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140952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D09D8A-54B1-4AAB-9E4C-63F2C5845212}" type="datetime1">
              <a:rPr lang="en-US" smtClean="0"/>
              <a:t>11/16/2021</a:t>
            </a:fld>
            <a:endParaRPr lang="en-US"/>
          </a:p>
        </p:txBody>
      </p:sp>
      <p:sp>
        <p:nvSpPr>
          <p:cNvPr id="6" name="Footer Placeholder 5"/>
          <p:cNvSpPr>
            <a:spLocks noGrp="1"/>
          </p:cNvSpPr>
          <p:nvPr>
            <p:ph type="ftr" sz="quarter" idx="11"/>
          </p:nvPr>
        </p:nvSpPr>
        <p:spPr/>
        <p:txBody>
          <a:bodyPr/>
          <a:lstStyle/>
          <a:p>
            <a:r>
              <a:rPr lang="en-US"/>
              <a:t>unixcloudtrainings                                                                By: VALERY 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47279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D123474-044D-452A-AEBE-50F22E79AAC0}" type="datetime1">
              <a:rPr lang="en-US" smtClean="0"/>
              <a:t>11/16/2021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unixcloudtrainings                                                                By: VALERY N.</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22050D3-00BE-4CA1-802E-2369E2E7FF6E}" type="slidenum">
              <a:rPr lang="en-US" smtClean="0"/>
              <a:t>‹#›</a:t>
            </a:fld>
            <a:endParaRPr lang="en-US"/>
          </a:p>
        </p:txBody>
      </p:sp>
    </p:spTree>
    <p:extLst>
      <p:ext uri="{BB962C8B-B14F-4D97-AF65-F5344CB8AC3E}">
        <p14:creationId xmlns:p14="http://schemas.microsoft.com/office/powerpoint/2010/main" val="214210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kb.iu.edu/d/amb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azurecurve.co.uk/2014/04/trust-relationship-between-this-workstation-and-the-primary-domain-failed/"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cloudflare.com/learning/dns/glossary/what-is-my-ip-address/" TargetMode="External"/><Relationship Id="rId2" Type="http://schemas.openxmlformats.org/officeDocument/2006/relationships/hyperlink" Target="https://www.cloudflare.com/learning/dns/dns-server-types/" TargetMode="External"/><Relationship Id="rId1" Type="http://schemas.openxmlformats.org/officeDocument/2006/relationships/slideLayout" Target="../slideLayouts/slideLayout2.xml"/><Relationship Id="rId4" Type="http://schemas.openxmlformats.org/officeDocument/2006/relationships/hyperlink" Target="https://www.cloudflare.com/learning/cdn/glossary/time-to-live-ttl/"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B71741-F299-4284-9D7C-C86187CC5120}"/>
              </a:ext>
            </a:extLst>
          </p:cNvPr>
          <p:cNvSpPr/>
          <p:nvPr/>
        </p:nvSpPr>
        <p:spPr>
          <a:xfrm>
            <a:off x="67113" y="447870"/>
            <a:ext cx="12076592"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1B518D-3E59-4F6E-8A4A-23D547F4EB26}"/>
              </a:ext>
            </a:extLst>
          </p:cNvPr>
          <p:cNvSpPr>
            <a:spLocks noGrp="1"/>
          </p:cNvSpPr>
          <p:nvPr>
            <p:ph type="ctrTitle"/>
          </p:nvPr>
        </p:nvSpPr>
        <p:spPr>
          <a:xfrm>
            <a:off x="942391" y="447870"/>
            <a:ext cx="10599575" cy="597160"/>
          </a:xfrm>
        </p:spPr>
        <p:txBody>
          <a:bodyPr>
            <a:normAutofit/>
          </a:bodyPr>
          <a:lstStyle/>
          <a:p>
            <a:pPr algn="ctr"/>
            <a:r>
              <a:rPr lang="en-US" sz="2800" b="1" dirty="0"/>
              <a:t>WELCOME TO MODULE 6 </a:t>
            </a:r>
          </a:p>
        </p:txBody>
      </p:sp>
      <p:sp>
        <p:nvSpPr>
          <p:cNvPr id="3" name="Subtitle 2">
            <a:extLst>
              <a:ext uri="{FF2B5EF4-FFF2-40B4-BE49-F238E27FC236}">
                <a16:creationId xmlns:a16="http://schemas.microsoft.com/office/drawing/2014/main" id="{A5A77D40-1C6B-49F8-B75E-B0864361F242}"/>
              </a:ext>
            </a:extLst>
          </p:cNvPr>
          <p:cNvSpPr>
            <a:spLocks noGrp="1"/>
          </p:cNvSpPr>
          <p:nvPr>
            <p:ph type="subTitle" idx="1"/>
          </p:nvPr>
        </p:nvSpPr>
        <p:spPr>
          <a:xfrm>
            <a:off x="1459684" y="2835479"/>
            <a:ext cx="8422548" cy="1573621"/>
          </a:xfrm>
        </p:spPr>
        <p:txBody>
          <a:bodyPr>
            <a:normAutofit fontScale="92500" lnSpcReduction="20000"/>
          </a:bodyPr>
          <a:lstStyle/>
          <a:p>
            <a:r>
              <a:rPr lang="en-US" sz="6000" dirty="0"/>
              <a:t>ADVANCE SYSTEM ADMINISTRATION</a:t>
            </a:r>
          </a:p>
        </p:txBody>
      </p:sp>
    </p:spTree>
    <p:extLst>
      <p:ext uri="{BB962C8B-B14F-4D97-AF65-F5344CB8AC3E}">
        <p14:creationId xmlns:p14="http://schemas.microsoft.com/office/powerpoint/2010/main" val="177171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017A-AFBB-439C-820F-0A3C49BCEF12}"/>
              </a:ext>
            </a:extLst>
          </p:cNvPr>
          <p:cNvSpPr>
            <a:spLocks noGrp="1"/>
          </p:cNvSpPr>
          <p:nvPr>
            <p:ph type="title"/>
          </p:nvPr>
        </p:nvSpPr>
        <p:spPr>
          <a:xfrm>
            <a:off x="838200" y="365126"/>
            <a:ext cx="10515600" cy="960336"/>
          </a:xfrm>
        </p:spPr>
        <p:txBody>
          <a:bodyPr/>
          <a:lstStyle/>
          <a:p>
            <a:pPr algn="ctr"/>
            <a:r>
              <a:rPr lang="en-US" b="1" u="sng" dirty="0"/>
              <a:t>2- WHAT IS ACTIVE DIRECTORY</a:t>
            </a:r>
          </a:p>
        </p:txBody>
      </p:sp>
      <p:sp>
        <p:nvSpPr>
          <p:cNvPr id="3" name="Content Placeholder 2">
            <a:extLst>
              <a:ext uri="{FF2B5EF4-FFF2-40B4-BE49-F238E27FC236}">
                <a16:creationId xmlns:a16="http://schemas.microsoft.com/office/drawing/2014/main" id="{7A8A011C-4895-4B93-B305-C0D0F71436AD}"/>
              </a:ext>
            </a:extLst>
          </p:cNvPr>
          <p:cNvSpPr>
            <a:spLocks noGrp="1"/>
          </p:cNvSpPr>
          <p:nvPr>
            <p:ph idx="1"/>
          </p:nvPr>
        </p:nvSpPr>
        <p:spPr>
          <a:xfrm>
            <a:off x="302004" y="1825625"/>
            <a:ext cx="11051796" cy="4351338"/>
          </a:xfrm>
        </p:spPr>
        <p:txBody>
          <a:bodyPr/>
          <a:lstStyle/>
          <a:p>
            <a:r>
              <a:rPr lang="en-US" dirty="0"/>
              <a:t>Active Directory is one of the primary service role of a domain controller</a:t>
            </a:r>
          </a:p>
          <a:p>
            <a:endParaRPr lang="en-US" dirty="0"/>
          </a:p>
          <a:p>
            <a:r>
              <a:rPr lang="en-US" dirty="0"/>
              <a:t>It stores information about objects on the network and make this information available to users and network administrators. AD DS uses domain controllers to give network users access to permitted resources anywhere on the network through a single logon process.</a:t>
            </a:r>
          </a:p>
        </p:txBody>
      </p:sp>
      <p:sp>
        <p:nvSpPr>
          <p:cNvPr id="4" name="Footer Placeholder 3">
            <a:extLst>
              <a:ext uri="{FF2B5EF4-FFF2-40B4-BE49-F238E27FC236}">
                <a16:creationId xmlns:a16="http://schemas.microsoft.com/office/drawing/2014/main" id="{80D1BEEA-2984-40FD-9826-8EFD0EDBB404}"/>
              </a:ext>
            </a:extLst>
          </p:cNvPr>
          <p:cNvSpPr>
            <a:spLocks noGrp="1"/>
          </p:cNvSpPr>
          <p:nvPr>
            <p:ph type="ftr" sz="quarter" idx="11"/>
          </p:nvPr>
        </p:nvSpPr>
        <p:spPr>
          <a:xfrm>
            <a:off x="953477" y="6135808"/>
            <a:ext cx="9255735" cy="365125"/>
          </a:xfrm>
        </p:spPr>
        <p:txBody>
          <a:bodyPr/>
          <a:lstStyle/>
          <a:p>
            <a:r>
              <a:rPr lang="en-US" sz="2000" dirty="0">
                <a:solidFill>
                  <a:schemeClr val="accent6"/>
                </a:solidFill>
              </a:rPr>
              <a:t>UNIXCLOUDTRAININGS                                                                By: VALERY N.</a:t>
            </a:r>
            <a:endParaRPr lang="en-US" dirty="0">
              <a:solidFill>
                <a:schemeClr val="accent6"/>
              </a:solidFill>
            </a:endParaRPr>
          </a:p>
        </p:txBody>
      </p:sp>
      <p:sp>
        <p:nvSpPr>
          <p:cNvPr id="5" name="Slide Number Placeholder 4">
            <a:extLst>
              <a:ext uri="{FF2B5EF4-FFF2-40B4-BE49-F238E27FC236}">
                <a16:creationId xmlns:a16="http://schemas.microsoft.com/office/drawing/2014/main" id="{19BCC7AB-90E7-4148-92D7-66DF2BE2A4CE}"/>
              </a:ext>
            </a:extLst>
          </p:cNvPr>
          <p:cNvSpPr>
            <a:spLocks noGrp="1"/>
          </p:cNvSpPr>
          <p:nvPr>
            <p:ph type="sldNum" sz="quarter" idx="12"/>
          </p:nvPr>
        </p:nvSpPr>
        <p:spPr/>
        <p:txBody>
          <a:bodyPr/>
          <a:lstStyle/>
          <a:p>
            <a:fld id="{922050D3-00BE-4CA1-802E-2369E2E7FF6E}" type="slidenum">
              <a:rPr lang="en-US" smtClean="0"/>
              <a:t>10</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D4A3495A-686F-4DF7-9690-55A12170A977}"/>
                  </a:ext>
                </a:extLst>
              </p14:cNvPr>
              <p14:cNvContentPartPr/>
              <p14:nvPr/>
            </p14:nvContentPartPr>
            <p14:xfrm>
              <a:off x="8292960" y="1625760"/>
              <a:ext cx="360" cy="360"/>
            </p14:xfrm>
          </p:contentPart>
        </mc:Choice>
        <mc:Fallback xmlns="">
          <p:pic>
            <p:nvPicPr>
              <p:cNvPr id="6" name="Ink 5">
                <a:extLst>
                  <a:ext uri="{FF2B5EF4-FFF2-40B4-BE49-F238E27FC236}">
                    <a16:creationId xmlns:a16="http://schemas.microsoft.com/office/drawing/2014/main" id="{D4A3495A-686F-4DF7-9690-55A12170A977}"/>
                  </a:ext>
                </a:extLst>
              </p:cNvPr>
              <p:cNvPicPr/>
              <p:nvPr/>
            </p:nvPicPr>
            <p:blipFill>
              <a:blip r:embed="rId3"/>
              <a:stretch>
                <a:fillRect/>
              </a:stretch>
            </p:blipFill>
            <p:spPr>
              <a:xfrm>
                <a:off x="8283600" y="1616400"/>
                <a:ext cx="19080" cy="19080"/>
              </a:xfrm>
              <a:prstGeom prst="rect">
                <a:avLst/>
              </a:prstGeom>
            </p:spPr>
          </p:pic>
        </mc:Fallback>
      </mc:AlternateContent>
    </p:spTree>
    <p:extLst>
      <p:ext uri="{BB962C8B-B14F-4D97-AF65-F5344CB8AC3E}">
        <p14:creationId xmlns:p14="http://schemas.microsoft.com/office/powerpoint/2010/main" val="420734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8586-521C-4354-9EAE-DDFCD312FA89}"/>
              </a:ext>
            </a:extLst>
          </p:cNvPr>
          <p:cNvSpPr>
            <a:spLocks noGrp="1"/>
          </p:cNvSpPr>
          <p:nvPr>
            <p:ph type="title"/>
          </p:nvPr>
        </p:nvSpPr>
        <p:spPr/>
        <p:txBody>
          <a:bodyPr>
            <a:normAutofit fontScale="90000"/>
          </a:bodyPr>
          <a:lstStyle/>
          <a:p>
            <a:pPr algn="ctr"/>
            <a:r>
              <a:rPr lang="en-US" sz="4400" b="1" u="sng" dirty="0">
                <a:latin typeface="Arial Narrow" panose="020B0606020202030204" pitchFamily="34" charset="0"/>
              </a:rPr>
              <a:t>Chapter V- Active Directory Prerequisites</a:t>
            </a:r>
            <a:endParaRPr lang="en-US" b="1" u="sng" dirty="0"/>
          </a:p>
        </p:txBody>
      </p:sp>
      <p:sp>
        <p:nvSpPr>
          <p:cNvPr id="3" name="Content Placeholder 2">
            <a:extLst>
              <a:ext uri="{FF2B5EF4-FFF2-40B4-BE49-F238E27FC236}">
                <a16:creationId xmlns:a16="http://schemas.microsoft.com/office/drawing/2014/main" id="{9B742863-6FFF-4174-9AA5-A34767BF7738}"/>
              </a:ext>
            </a:extLst>
          </p:cNvPr>
          <p:cNvSpPr>
            <a:spLocks noGrp="1"/>
          </p:cNvSpPr>
          <p:nvPr>
            <p:ph idx="1"/>
          </p:nvPr>
        </p:nvSpPr>
        <p:spPr/>
        <p:txBody>
          <a:bodyPr/>
          <a:lstStyle/>
          <a:p>
            <a:r>
              <a:rPr lang="en-US" dirty="0"/>
              <a:t>DNS</a:t>
            </a:r>
          </a:p>
          <a:p>
            <a:r>
              <a:rPr lang="en-US" dirty="0"/>
              <a:t>Static IP ADDRESS</a:t>
            </a:r>
          </a:p>
          <a:p>
            <a:r>
              <a:rPr lang="en-US" dirty="0"/>
              <a:t>DOMAIN CONTROLLER= </a:t>
            </a:r>
            <a:r>
              <a:rPr lang="en-US" dirty="0" err="1"/>
              <a:t>mylabdc.local</a:t>
            </a:r>
            <a:endParaRPr lang="en-US" dirty="0"/>
          </a:p>
          <a:p>
            <a:r>
              <a:rPr lang="en-US" dirty="0"/>
              <a:t>NETBIOS DOMAIN NAME= lab</a:t>
            </a:r>
          </a:p>
        </p:txBody>
      </p:sp>
      <p:sp>
        <p:nvSpPr>
          <p:cNvPr id="4" name="Footer Placeholder 3">
            <a:extLst>
              <a:ext uri="{FF2B5EF4-FFF2-40B4-BE49-F238E27FC236}">
                <a16:creationId xmlns:a16="http://schemas.microsoft.com/office/drawing/2014/main" id="{4D6FA210-CD26-4416-AE97-0A67FAE14988}"/>
              </a:ext>
            </a:extLst>
          </p:cNvPr>
          <p:cNvSpPr>
            <a:spLocks noGrp="1"/>
          </p:cNvSpPr>
          <p:nvPr>
            <p:ph type="ftr" sz="quarter" idx="11"/>
          </p:nvPr>
        </p:nvSpPr>
        <p:spPr>
          <a:xfrm>
            <a:off x="1311580" y="6315561"/>
            <a:ext cx="9614328" cy="365125"/>
          </a:xfrm>
        </p:spPr>
        <p:txBody>
          <a:bodyPr/>
          <a:lstStyle/>
          <a:p>
            <a:r>
              <a:rPr lang="en-US" sz="2000" dirty="0">
                <a:solidFill>
                  <a:schemeClr val="accent6"/>
                </a:solidFill>
              </a:rPr>
              <a:t>UNIXCLOUDTRAININGS                                                                By: VALERY N.</a:t>
            </a:r>
            <a:endParaRPr lang="en-US" dirty="0">
              <a:solidFill>
                <a:schemeClr val="accent6"/>
              </a:solidFill>
            </a:endParaRPr>
          </a:p>
        </p:txBody>
      </p:sp>
      <p:sp>
        <p:nvSpPr>
          <p:cNvPr id="5" name="Slide Number Placeholder 4">
            <a:extLst>
              <a:ext uri="{FF2B5EF4-FFF2-40B4-BE49-F238E27FC236}">
                <a16:creationId xmlns:a16="http://schemas.microsoft.com/office/drawing/2014/main" id="{D775C3E1-29D5-4D8D-A29C-3E2EEC5FBF23}"/>
              </a:ext>
            </a:extLst>
          </p:cNvPr>
          <p:cNvSpPr>
            <a:spLocks noGrp="1"/>
          </p:cNvSpPr>
          <p:nvPr>
            <p:ph type="sldNum" sz="quarter" idx="12"/>
          </p:nvPr>
        </p:nvSpPr>
        <p:spPr/>
        <p:txBody>
          <a:bodyPr/>
          <a:lstStyle/>
          <a:p>
            <a:fld id="{922050D3-00BE-4CA1-802E-2369E2E7FF6E}" type="slidenum">
              <a:rPr lang="en-US" smtClean="0"/>
              <a:t>11</a:t>
            </a:fld>
            <a:endParaRPr lang="en-US"/>
          </a:p>
        </p:txBody>
      </p:sp>
    </p:spTree>
    <p:extLst>
      <p:ext uri="{BB962C8B-B14F-4D97-AF65-F5344CB8AC3E}">
        <p14:creationId xmlns:p14="http://schemas.microsoft.com/office/powerpoint/2010/main" val="90772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6B16-687C-44EB-A362-88847B254AB1}"/>
              </a:ext>
            </a:extLst>
          </p:cNvPr>
          <p:cNvSpPr>
            <a:spLocks noGrp="1"/>
          </p:cNvSpPr>
          <p:nvPr>
            <p:ph type="title"/>
          </p:nvPr>
        </p:nvSpPr>
        <p:spPr>
          <a:xfrm>
            <a:off x="838200" y="365126"/>
            <a:ext cx="10515600" cy="960336"/>
          </a:xfrm>
        </p:spPr>
        <p:txBody>
          <a:bodyPr>
            <a:normAutofit fontScale="90000"/>
          </a:bodyPr>
          <a:lstStyle/>
          <a:p>
            <a:pPr algn="ctr"/>
            <a:r>
              <a:rPr lang="en-US" sz="4400" b="1" u="sng" dirty="0">
                <a:latin typeface="Arial Narrow" panose="020B0606020202030204" pitchFamily="34" charset="0"/>
              </a:rPr>
              <a:t>Chapter VI- What is DNS</a:t>
            </a:r>
            <a:br>
              <a:rPr lang="en-US" sz="4400" b="1" dirty="0">
                <a:latin typeface="Arial Narrow" panose="020B0606020202030204" pitchFamily="34" charset="0"/>
              </a:rPr>
            </a:br>
            <a:endParaRPr lang="en-US" dirty="0"/>
          </a:p>
        </p:txBody>
      </p:sp>
      <p:sp>
        <p:nvSpPr>
          <p:cNvPr id="3" name="Content Placeholder 2">
            <a:extLst>
              <a:ext uri="{FF2B5EF4-FFF2-40B4-BE49-F238E27FC236}">
                <a16:creationId xmlns:a16="http://schemas.microsoft.com/office/drawing/2014/main" id="{3E67DBC6-ECD6-4DF5-B4FD-A594E1C94939}"/>
              </a:ext>
            </a:extLst>
          </p:cNvPr>
          <p:cNvSpPr>
            <a:spLocks noGrp="1"/>
          </p:cNvSpPr>
          <p:nvPr>
            <p:ph idx="1"/>
          </p:nvPr>
        </p:nvSpPr>
        <p:spPr>
          <a:xfrm>
            <a:off x="318782" y="1325462"/>
            <a:ext cx="11035018" cy="5030887"/>
          </a:xfrm>
        </p:spPr>
        <p:txBody>
          <a:bodyPr/>
          <a:lstStyle/>
          <a:p>
            <a:r>
              <a:rPr lang="en-US" dirty="0"/>
              <a:t> Domain Name Service</a:t>
            </a:r>
          </a:p>
          <a:p>
            <a:r>
              <a:rPr lang="en-US" dirty="0"/>
              <a:t>Domain Name system or Server</a:t>
            </a:r>
          </a:p>
          <a:p>
            <a:endParaRPr lang="en-US" dirty="0"/>
          </a:p>
          <a:p>
            <a:r>
              <a:rPr lang="en-US" dirty="0"/>
              <a:t>DNS is actually resolved the HOSTNAME to IP ADDRESS</a:t>
            </a:r>
          </a:p>
          <a:p>
            <a:r>
              <a:rPr lang="en-US" dirty="0"/>
              <a:t>DNS also resolves HOSTNAME to IP ADDRESS</a:t>
            </a:r>
          </a:p>
          <a:p>
            <a:r>
              <a:rPr lang="en-US" dirty="0"/>
              <a:t> It also resolves  HOSTNAME to HOSTNAME (Alias or CNAME)</a:t>
            </a:r>
          </a:p>
          <a:p>
            <a:pPr marL="0" indent="0">
              <a:buNone/>
            </a:pPr>
            <a:endParaRPr lang="en-US" dirty="0"/>
          </a:p>
          <a:p>
            <a:pPr marL="0" indent="0">
              <a:buNone/>
            </a:pPr>
            <a:r>
              <a:rPr lang="en-US" b="1" i="0" dirty="0">
                <a:solidFill>
                  <a:srgbClr val="5F6368"/>
                </a:solidFill>
                <a:effectLst/>
                <a:latin typeface="Roboto"/>
              </a:rPr>
              <a:t>Cache memory</a:t>
            </a:r>
            <a:r>
              <a:rPr lang="en-US" b="0" i="0" dirty="0">
                <a:solidFill>
                  <a:srgbClr val="4D5156"/>
                </a:solidFill>
                <a:effectLst/>
                <a:latin typeface="Roboto"/>
              </a:rPr>
              <a:t> is a chip-based computer component that makes retrieving data from the computer's memory more efficient. It acts as a temporary storage area ...</a:t>
            </a:r>
            <a:endParaRPr lang="en-US" dirty="0"/>
          </a:p>
        </p:txBody>
      </p:sp>
      <p:sp>
        <p:nvSpPr>
          <p:cNvPr id="4" name="Footer Placeholder 3">
            <a:extLst>
              <a:ext uri="{FF2B5EF4-FFF2-40B4-BE49-F238E27FC236}">
                <a16:creationId xmlns:a16="http://schemas.microsoft.com/office/drawing/2014/main" id="{2F24DC98-BA64-483A-93B1-341E67EAB92B}"/>
              </a:ext>
            </a:extLst>
          </p:cNvPr>
          <p:cNvSpPr>
            <a:spLocks noGrp="1"/>
          </p:cNvSpPr>
          <p:nvPr>
            <p:ph type="ftr" sz="quarter" idx="11"/>
          </p:nvPr>
        </p:nvSpPr>
        <p:spPr>
          <a:xfrm>
            <a:off x="1172308" y="6356349"/>
            <a:ext cx="9115057"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AB9C356A-4637-4725-B192-6BDD2373401E}"/>
              </a:ext>
            </a:extLst>
          </p:cNvPr>
          <p:cNvSpPr>
            <a:spLocks noGrp="1"/>
          </p:cNvSpPr>
          <p:nvPr>
            <p:ph type="sldNum" sz="quarter" idx="12"/>
          </p:nvPr>
        </p:nvSpPr>
        <p:spPr/>
        <p:txBody>
          <a:bodyPr/>
          <a:lstStyle/>
          <a:p>
            <a:fld id="{922050D3-00BE-4CA1-802E-2369E2E7FF6E}" type="slidenum">
              <a:rPr lang="en-US" smtClean="0"/>
              <a:t>12</a:t>
            </a:fld>
            <a:endParaRPr lang="en-US"/>
          </a:p>
        </p:txBody>
      </p:sp>
    </p:spTree>
    <p:extLst>
      <p:ext uri="{BB962C8B-B14F-4D97-AF65-F5344CB8AC3E}">
        <p14:creationId xmlns:p14="http://schemas.microsoft.com/office/powerpoint/2010/main" val="322186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9D45-F78A-41EF-8B99-48FBAEF5EEA2}"/>
              </a:ext>
            </a:extLst>
          </p:cNvPr>
          <p:cNvSpPr>
            <a:spLocks noGrp="1"/>
          </p:cNvSpPr>
          <p:nvPr>
            <p:ph type="title"/>
          </p:nvPr>
        </p:nvSpPr>
        <p:spPr/>
        <p:txBody>
          <a:bodyPr/>
          <a:lstStyle/>
          <a:p>
            <a:pPr algn="ctr"/>
            <a:r>
              <a:rPr lang="en-US" b="1" u="sng" dirty="0"/>
              <a:t>DNS </a:t>
            </a:r>
          </a:p>
        </p:txBody>
      </p:sp>
      <p:pic>
        <p:nvPicPr>
          <p:cNvPr id="7" name="Content Placeholder 6">
            <a:extLst>
              <a:ext uri="{FF2B5EF4-FFF2-40B4-BE49-F238E27FC236}">
                <a16:creationId xmlns:a16="http://schemas.microsoft.com/office/drawing/2014/main" id="{07C7585E-8A74-4BFC-92E9-E1E6F37432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6218" y="2133600"/>
            <a:ext cx="8541390" cy="3778250"/>
          </a:xfrm>
        </p:spPr>
      </p:pic>
      <p:sp>
        <p:nvSpPr>
          <p:cNvPr id="4" name="Footer Placeholder 3">
            <a:extLst>
              <a:ext uri="{FF2B5EF4-FFF2-40B4-BE49-F238E27FC236}">
                <a16:creationId xmlns:a16="http://schemas.microsoft.com/office/drawing/2014/main" id="{5D20BC89-86C2-4BD8-978C-E6998F60D61A}"/>
              </a:ext>
            </a:extLst>
          </p:cNvPr>
          <p:cNvSpPr>
            <a:spLocks noGrp="1"/>
          </p:cNvSpPr>
          <p:nvPr>
            <p:ph type="ftr" sz="quarter" idx="11"/>
          </p:nvPr>
        </p:nvSpPr>
        <p:spPr>
          <a:xfrm>
            <a:off x="1242646" y="6135808"/>
            <a:ext cx="9722339"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80DFADA2-36F3-4634-902E-A2F6E5747576}"/>
              </a:ext>
            </a:extLst>
          </p:cNvPr>
          <p:cNvSpPr>
            <a:spLocks noGrp="1"/>
          </p:cNvSpPr>
          <p:nvPr>
            <p:ph type="sldNum" sz="quarter" idx="12"/>
          </p:nvPr>
        </p:nvSpPr>
        <p:spPr/>
        <p:txBody>
          <a:bodyPr/>
          <a:lstStyle/>
          <a:p>
            <a:fld id="{922050D3-00BE-4CA1-802E-2369E2E7FF6E}" type="slidenum">
              <a:rPr lang="en-US" smtClean="0"/>
              <a:t>13</a:t>
            </a:fld>
            <a:endParaRPr lang="en-US"/>
          </a:p>
        </p:txBody>
      </p:sp>
    </p:spTree>
    <p:extLst>
      <p:ext uri="{BB962C8B-B14F-4D97-AF65-F5344CB8AC3E}">
        <p14:creationId xmlns:p14="http://schemas.microsoft.com/office/powerpoint/2010/main" val="41597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DBE1-AF23-49F7-B25B-23283BF29C79}"/>
              </a:ext>
            </a:extLst>
          </p:cNvPr>
          <p:cNvSpPr>
            <a:spLocks noGrp="1"/>
          </p:cNvSpPr>
          <p:nvPr>
            <p:ph type="title"/>
          </p:nvPr>
        </p:nvSpPr>
        <p:spPr>
          <a:xfrm>
            <a:off x="838200" y="365126"/>
            <a:ext cx="10515600" cy="977114"/>
          </a:xfrm>
        </p:spPr>
        <p:txBody>
          <a:bodyPr>
            <a:normAutofit fontScale="90000"/>
          </a:bodyPr>
          <a:lstStyle/>
          <a:p>
            <a:pPr algn="ctr"/>
            <a:r>
              <a:rPr lang="en-US" sz="4400" b="1" u="sng" dirty="0">
                <a:latin typeface="Arial Narrow" panose="020B0606020202030204" pitchFamily="34" charset="0"/>
              </a:rPr>
              <a:t>Chapter VII- Active Directory Installation</a:t>
            </a:r>
            <a:br>
              <a:rPr lang="en-US" sz="4400" b="1" dirty="0">
                <a:latin typeface="Arial Narrow" panose="020B0606020202030204" pitchFamily="34" charset="0"/>
              </a:rPr>
            </a:br>
            <a:endParaRPr lang="en-US" dirty="0"/>
          </a:p>
        </p:txBody>
      </p:sp>
      <p:sp>
        <p:nvSpPr>
          <p:cNvPr id="3" name="Content Placeholder 2">
            <a:extLst>
              <a:ext uri="{FF2B5EF4-FFF2-40B4-BE49-F238E27FC236}">
                <a16:creationId xmlns:a16="http://schemas.microsoft.com/office/drawing/2014/main" id="{E330834F-CCAA-4947-B910-1B9209BC04A3}"/>
              </a:ext>
            </a:extLst>
          </p:cNvPr>
          <p:cNvSpPr>
            <a:spLocks noGrp="1"/>
          </p:cNvSpPr>
          <p:nvPr>
            <p:ph idx="1"/>
          </p:nvPr>
        </p:nvSpPr>
        <p:spPr/>
        <p:txBody>
          <a:bodyPr/>
          <a:lstStyle/>
          <a:p>
            <a:r>
              <a:rPr lang="en-US" dirty="0"/>
              <a:t>DNS</a:t>
            </a:r>
          </a:p>
          <a:p>
            <a:r>
              <a:rPr lang="en-US" dirty="0"/>
              <a:t>STATIC IP ADDRESS= 10.0.0.25</a:t>
            </a:r>
          </a:p>
          <a:p>
            <a:r>
              <a:rPr lang="en-US" dirty="0"/>
              <a:t>DOMAIN CONTROLLER NAME= </a:t>
            </a:r>
            <a:r>
              <a:rPr lang="en-US" dirty="0" err="1"/>
              <a:t>mylabdc.local</a:t>
            </a:r>
            <a:endParaRPr lang="en-US" dirty="0"/>
          </a:p>
          <a:p>
            <a:r>
              <a:rPr lang="en-US" dirty="0"/>
              <a:t> NETBIOS Domaine name= lab</a:t>
            </a:r>
          </a:p>
          <a:p>
            <a:r>
              <a:rPr lang="en-US" b="1" i="0" dirty="0" err="1">
                <a:solidFill>
                  <a:srgbClr val="5F6368"/>
                </a:solidFill>
                <a:effectLst/>
                <a:latin typeface="Roboto"/>
              </a:rPr>
              <a:t>NSLookup</a:t>
            </a:r>
            <a:r>
              <a:rPr lang="en-US" b="0" i="0" dirty="0">
                <a:solidFill>
                  <a:srgbClr val="4D5156"/>
                </a:solidFill>
                <a:effectLst/>
                <a:latin typeface="Roboto"/>
              </a:rPr>
              <a:t> is a primary diagnostic tool for debugging a Domain Name System (DNS) architecture. You can use it to display any resource record on ...</a:t>
            </a:r>
            <a:endParaRPr lang="en-US" dirty="0"/>
          </a:p>
        </p:txBody>
      </p:sp>
      <p:sp>
        <p:nvSpPr>
          <p:cNvPr id="4" name="Footer Placeholder 3">
            <a:extLst>
              <a:ext uri="{FF2B5EF4-FFF2-40B4-BE49-F238E27FC236}">
                <a16:creationId xmlns:a16="http://schemas.microsoft.com/office/drawing/2014/main" id="{103344B6-1C66-43AE-B864-A216508D5990}"/>
              </a:ext>
            </a:extLst>
          </p:cNvPr>
          <p:cNvSpPr>
            <a:spLocks noGrp="1"/>
          </p:cNvSpPr>
          <p:nvPr>
            <p:ph type="ftr" sz="quarter" idx="11"/>
          </p:nvPr>
        </p:nvSpPr>
        <p:spPr>
          <a:xfrm>
            <a:off x="1311579" y="6337457"/>
            <a:ext cx="9741695"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BA22BE16-B8F2-4CBA-9927-0FF716D0C905}"/>
              </a:ext>
            </a:extLst>
          </p:cNvPr>
          <p:cNvSpPr>
            <a:spLocks noGrp="1"/>
          </p:cNvSpPr>
          <p:nvPr>
            <p:ph type="sldNum" sz="quarter" idx="12"/>
          </p:nvPr>
        </p:nvSpPr>
        <p:spPr/>
        <p:txBody>
          <a:bodyPr/>
          <a:lstStyle/>
          <a:p>
            <a:fld id="{922050D3-00BE-4CA1-802E-2369E2E7FF6E}" type="slidenum">
              <a:rPr lang="en-US" smtClean="0"/>
              <a:t>14</a:t>
            </a:fld>
            <a:endParaRPr lang="en-US"/>
          </a:p>
        </p:txBody>
      </p:sp>
    </p:spTree>
    <p:extLst>
      <p:ext uri="{BB962C8B-B14F-4D97-AF65-F5344CB8AC3E}">
        <p14:creationId xmlns:p14="http://schemas.microsoft.com/office/powerpoint/2010/main" val="79444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4759-72B4-47F1-B250-0EBFEF5F2114}"/>
              </a:ext>
            </a:extLst>
          </p:cNvPr>
          <p:cNvSpPr>
            <a:spLocks noGrp="1"/>
          </p:cNvSpPr>
          <p:nvPr>
            <p:ph type="title"/>
          </p:nvPr>
        </p:nvSpPr>
        <p:spPr>
          <a:xfrm>
            <a:off x="1644242" y="624110"/>
            <a:ext cx="10242957" cy="1280890"/>
          </a:xfrm>
        </p:spPr>
        <p:txBody>
          <a:bodyPr>
            <a:normAutofit/>
          </a:bodyPr>
          <a:lstStyle/>
          <a:p>
            <a:pPr algn="ctr"/>
            <a:r>
              <a:rPr lang="en-US" sz="2800" b="1" i="0" u="sng" dirty="0">
                <a:solidFill>
                  <a:srgbClr val="202124"/>
                </a:solidFill>
                <a:effectLst/>
                <a:latin typeface="Roboto" panose="02000000000000000000" pitchFamily="2" charset="0"/>
              </a:rPr>
              <a:t>What is the purpose of additional domain controller?</a:t>
            </a:r>
            <a:endParaRPr lang="en-US" sz="2800" b="1" u="sng" dirty="0"/>
          </a:p>
        </p:txBody>
      </p:sp>
      <p:sp>
        <p:nvSpPr>
          <p:cNvPr id="3" name="Content Placeholder 2">
            <a:extLst>
              <a:ext uri="{FF2B5EF4-FFF2-40B4-BE49-F238E27FC236}">
                <a16:creationId xmlns:a16="http://schemas.microsoft.com/office/drawing/2014/main" id="{130980BA-A735-4FD9-B20F-809AB77C0EB8}"/>
              </a:ext>
            </a:extLst>
          </p:cNvPr>
          <p:cNvSpPr>
            <a:spLocks noGrp="1"/>
          </p:cNvSpPr>
          <p:nvPr>
            <p:ph idx="1"/>
          </p:nvPr>
        </p:nvSpPr>
        <p:spPr>
          <a:xfrm>
            <a:off x="620785" y="1577129"/>
            <a:ext cx="10883827" cy="4923803"/>
          </a:xfrm>
        </p:spPr>
        <p:txBody>
          <a:bodyPr/>
          <a:lstStyle/>
          <a:p>
            <a:r>
              <a:rPr lang="en-US" b="0" i="0" dirty="0">
                <a:solidFill>
                  <a:srgbClr val="202124"/>
                </a:solidFill>
                <a:effectLst/>
                <a:latin typeface="Roboto" panose="02000000000000000000" pitchFamily="2" charset="0"/>
              </a:rPr>
              <a:t>Additional AD domain controller is </a:t>
            </a:r>
            <a:r>
              <a:rPr lang="en-US" b="1" i="0" dirty="0">
                <a:solidFill>
                  <a:srgbClr val="202124"/>
                </a:solidFill>
                <a:effectLst/>
                <a:latin typeface="Roboto" panose="02000000000000000000" pitchFamily="2" charset="0"/>
              </a:rPr>
              <a:t>used to balance the load among existing domain controllers</a:t>
            </a:r>
            <a:r>
              <a:rPr lang="en-US" b="0" i="0" dirty="0">
                <a:solidFill>
                  <a:srgbClr val="202124"/>
                </a:solidFill>
                <a:effectLst/>
                <a:latin typeface="Roboto" panose="02000000000000000000" pitchFamily="2" charset="0"/>
              </a:rPr>
              <a:t>. It also provides fault-tolerance that in case primary AD DC is down, additional AD DC can be used for authentications without any business discontinuity.</a:t>
            </a:r>
          </a:p>
          <a:p>
            <a:r>
              <a:rPr lang="en-US" dirty="0">
                <a:solidFill>
                  <a:srgbClr val="202124"/>
                </a:solidFill>
                <a:latin typeface="Roboto" panose="02000000000000000000" pitchFamily="2" charset="0"/>
              </a:rPr>
              <a:t> </a:t>
            </a:r>
            <a:r>
              <a:rPr lang="en-US" b="0" i="0" dirty="0">
                <a:solidFill>
                  <a:srgbClr val="202124"/>
                </a:solidFill>
                <a:effectLst/>
                <a:latin typeface="Roboto" panose="02000000000000000000" pitchFamily="2" charset="0"/>
              </a:rPr>
              <a:t>If your one Domain Controller goes down users will be unable to log in to the domain, access resources in the domain, won't have access to their Exchange mailbox, </a:t>
            </a:r>
            <a:r>
              <a:rPr lang="en-US" b="0" i="0" dirty="0" err="1">
                <a:solidFill>
                  <a:srgbClr val="202124"/>
                </a:solidFill>
                <a:effectLst/>
                <a:latin typeface="Roboto" panose="02000000000000000000" pitchFamily="2" charset="0"/>
              </a:rPr>
              <a:t>etc</a:t>
            </a:r>
            <a:r>
              <a:rPr lang="en-US" b="0" i="0" dirty="0">
                <a:solidFill>
                  <a:srgbClr val="202124"/>
                </a:solidFill>
                <a:effectLst/>
                <a:latin typeface="Roboto" panose="02000000000000000000" pitchFamily="2" charset="0"/>
              </a:rPr>
              <a:t>…</a:t>
            </a:r>
          </a:p>
          <a:p>
            <a:pPr algn="l"/>
            <a:r>
              <a:rPr lang="en-US" b="0" i="0" dirty="0">
                <a:solidFill>
                  <a:srgbClr val="202124"/>
                </a:solidFill>
                <a:effectLst/>
                <a:latin typeface="Roboto" panose="02000000000000000000" pitchFamily="2" charset="0"/>
              </a:rPr>
              <a:t>Additional AD domain controller is </a:t>
            </a:r>
            <a:r>
              <a:rPr lang="en-US" b="1" i="0" dirty="0">
                <a:solidFill>
                  <a:srgbClr val="202124"/>
                </a:solidFill>
                <a:effectLst/>
                <a:latin typeface="Roboto" panose="02000000000000000000" pitchFamily="2" charset="0"/>
              </a:rPr>
              <a:t>used to balance the load among existing domain controllers</a:t>
            </a:r>
            <a:r>
              <a:rPr lang="en-US" b="0" i="0" dirty="0">
                <a:solidFill>
                  <a:srgbClr val="202124"/>
                </a:solidFill>
                <a:effectLst/>
                <a:latin typeface="Roboto" panose="02000000000000000000" pitchFamily="2" charset="0"/>
              </a:rPr>
              <a:t>. It also provides fault-tolerance that in case primary AD DC is down, additional AD DC can be used for authentications without any business discontinuity.</a:t>
            </a:r>
          </a:p>
          <a:p>
            <a:pPr marL="0" indent="0">
              <a:buNone/>
            </a:pPr>
            <a:endParaRPr lang="en-US" dirty="0"/>
          </a:p>
        </p:txBody>
      </p:sp>
      <p:sp>
        <p:nvSpPr>
          <p:cNvPr id="4" name="Footer Placeholder 3">
            <a:extLst>
              <a:ext uri="{FF2B5EF4-FFF2-40B4-BE49-F238E27FC236}">
                <a16:creationId xmlns:a16="http://schemas.microsoft.com/office/drawing/2014/main" id="{9A9585A1-7475-4299-B20B-BC1D8B2E51BB}"/>
              </a:ext>
            </a:extLst>
          </p:cNvPr>
          <p:cNvSpPr>
            <a:spLocks noGrp="1"/>
          </p:cNvSpPr>
          <p:nvPr>
            <p:ph type="ftr" sz="quarter" idx="11"/>
          </p:nvPr>
        </p:nvSpPr>
        <p:spPr>
          <a:xfrm>
            <a:off x="335560" y="5645791"/>
            <a:ext cx="11652307" cy="1037703"/>
          </a:xfrm>
        </p:spPr>
        <p:txBody>
          <a:bodyPr/>
          <a:lstStyle/>
          <a:p>
            <a:r>
              <a:rPr lang="en-US" dirty="0" err="1"/>
              <a:t>unixcloudtrainings</a:t>
            </a:r>
            <a:r>
              <a:rPr lang="en-US" dirty="0"/>
              <a:t>                                                                                                                                                                                                                                                                                             By: VALERY N.</a:t>
            </a:r>
          </a:p>
        </p:txBody>
      </p:sp>
      <p:sp>
        <p:nvSpPr>
          <p:cNvPr id="5" name="Slide Number Placeholder 4">
            <a:extLst>
              <a:ext uri="{FF2B5EF4-FFF2-40B4-BE49-F238E27FC236}">
                <a16:creationId xmlns:a16="http://schemas.microsoft.com/office/drawing/2014/main" id="{DBB81EF0-B852-4785-82A5-61B67CA5CEEA}"/>
              </a:ext>
            </a:extLst>
          </p:cNvPr>
          <p:cNvSpPr>
            <a:spLocks noGrp="1"/>
          </p:cNvSpPr>
          <p:nvPr>
            <p:ph type="sldNum" sz="quarter" idx="12"/>
          </p:nvPr>
        </p:nvSpPr>
        <p:spPr/>
        <p:txBody>
          <a:bodyPr/>
          <a:lstStyle/>
          <a:p>
            <a:fld id="{922050D3-00BE-4CA1-802E-2369E2E7FF6E}" type="slidenum">
              <a:rPr lang="en-US" smtClean="0"/>
              <a:t>15</a:t>
            </a:fld>
            <a:endParaRPr lang="en-US"/>
          </a:p>
        </p:txBody>
      </p:sp>
    </p:spTree>
    <p:extLst>
      <p:ext uri="{BB962C8B-B14F-4D97-AF65-F5344CB8AC3E}">
        <p14:creationId xmlns:p14="http://schemas.microsoft.com/office/powerpoint/2010/main" val="3014540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EC0E-2F2D-47FA-8A5E-D45E42910624}"/>
              </a:ext>
            </a:extLst>
          </p:cNvPr>
          <p:cNvSpPr>
            <a:spLocks noGrp="1"/>
          </p:cNvSpPr>
          <p:nvPr>
            <p:ph type="title"/>
          </p:nvPr>
        </p:nvSpPr>
        <p:spPr>
          <a:xfrm>
            <a:off x="1711569" y="624110"/>
            <a:ext cx="10262317" cy="1280890"/>
          </a:xfrm>
        </p:spPr>
        <p:txBody>
          <a:bodyPr>
            <a:normAutofit fontScale="90000"/>
          </a:bodyPr>
          <a:lstStyle/>
          <a:p>
            <a:r>
              <a:rPr lang="en-US" sz="4400" b="1" u="sng" dirty="0">
                <a:latin typeface="Arial Narrow" panose="020B0606020202030204" pitchFamily="34" charset="0"/>
              </a:rPr>
              <a:t>Chapter VIII- Active Directory Users and Computers</a:t>
            </a:r>
            <a:br>
              <a:rPr lang="en-US" sz="4400" b="1" u="sng" dirty="0">
                <a:latin typeface="Arial Narrow" panose="020B0606020202030204" pitchFamily="34" charset="0"/>
              </a:rPr>
            </a:br>
            <a:endParaRPr lang="en-US" u="sng" dirty="0"/>
          </a:p>
        </p:txBody>
      </p:sp>
      <p:sp>
        <p:nvSpPr>
          <p:cNvPr id="3" name="Content Placeholder 2">
            <a:extLst>
              <a:ext uri="{FF2B5EF4-FFF2-40B4-BE49-F238E27FC236}">
                <a16:creationId xmlns:a16="http://schemas.microsoft.com/office/drawing/2014/main" id="{4A15F19C-3270-4F6E-B199-56D5B54E933A}"/>
              </a:ext>
            </a:extLst>
          </p:cNvPr>
          <p:cNvSpPr>
            <a:spLocks noGrp="1"/>
          </p:cNvSpPr>
          <p:nvPr>
            <p:ph idx="1"/>
          </p:nvPr>
        </p:nvSpPr>
        <p:spPr>
          <a:xfrm>
            <a:off x="218114" y="1501628"/>
            <a:ext cx="11551640" cy="4991247"/>
          </a:xfrm>
        </p:spPr>
        <p:txBody>
          <a:bodyPr>
            <a:normAutofit/>
          </a:bodyPr>
          <a:lstStyle/>
          <a:p>
            <a:endParaRPr lang="en-US" sz="2400" dirty="0"/>
          </a:p>
          <a:p>
            <a:r>
              <a:rPr lang="en-US" sz="2400" dirty="0"/>
              <a:t>Organization unit</a:t>
            </a:r>
          </a:p>
          <a:p>
            <a:pPr marL="0" indent="0">
              <a:buNone/>
            </a:pPr>
            <a:r>
              <a:rPr lang="en-US" sz="2400" dirty="0"/>
              <a:t>An organizational unit (OU) is a subdivision within an Active Directory into which you can place users, groups, computers and others organizational units.</a:t>
            </a:r>
          </a:p>
          <a:p>
            <a:r>
              <a:rPr lang="en-US" sz="2400" dirty="0"/>
              <a:t> Objects</a:t>
            </a:r>
          </a:p>
          <a:p>
            <a:pPr marL="0" indent="0">
              <a:buNone/>
            </a:pPr>
            <a:r>
              <a:rPr lang="en-US" sz="2400" dirty="0"/>
              <a:t>Are like Users, Groups, Contacts, Shared Folder, Printers etc.….</a:t>
            </a:r>
          </a:p>
          <a:p>
            <a:r>
              <a:rPr lang="en-US" sz="2400" dirty="0"/>
              <a:t>Attributes</a:t>
            </a:r>
          </a:p>
          <a:p>
            <a:pPr marL="0" indent="0">
              <a:buNone/>
            </a:pPr>
            <a:r>
              <a:rPr lang="en-US" sz="2400" dirty="0"/>
              <a:t>Objects have attributes that define and describe them. Form example, the attributes of a user object might include the user’s name, e-mail address, and phone number.</a:t>
            </a:r>
          </a:p>
        </p:txBody>
      </p:sp>
      <p:sp>
        <p:nvSpPr>
          <p:cNvPr id="4" name="Footer Placeholder 3">
            <a:extLst>
              <a:ext uri="{FF2B5EF4-FFF2-40B4-BE49-F238E27FC236}">
                <a16:creationId xmlns:a16="http://schemas.microsoft.com/office/drawing/2014/main" id="{0B89D7B8-54BB-46CC-BE2F-D8C22B9D5D7B}"/>
              </a:ext>
            </a:extLst>
          </p:cNvPr>
          <p:cNvSpPr>
            <a:spLocks noGrp="1"/>
          </p:cNvSpPr>
          <p:nvPr>
            <p:ph type="ftr" sz="quarter" idx="11"/>
          </p:nvPr>
        </p:nvSpPr>
        <p:spPr>
          <a:xfrm>
            <a:off x="1538090" y="6310312"/>
            <a:ext cx="9286217"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B9B91E8C-8585-4B9D-85A4-B482B91CBD7F}"/>
              </a:ext>
            </a:extLst>
          </p:cNvPr>
          <p:cNvSpPr>
            <a:spLocks noGrp="1"/>
          </p:cNvSpPr>
          <p:nvPr>
            <p:ph type="sldNum" sz="quarter" idx="12"/>
          </p:nvPr>
        </p:nvSpPr>
        <p:spPr/>
        <p:txBody>
          <a:bodyPr/>
          <a:lstStyle/>
          <a:p>
            <a:fld id="{922050D3-00BE-4CA1-802E-2369E2E7FF6E}" type="slidenum">
              <a:rPr lang="en-US" smtClean="0"/>
              <a:t>16</a:t>
            </a:fld>
            <a:endParaRPr lang="en-US"/>
          </a:p>
        </p:txBody>
      </p:sp>
    </p:spTree>
    <p:extLst>
      <p:ext uri="{BB962C8B-B14F-4D97-AF65-F5344CB8AC3E}">
        <p14:creationId xmlns:p14="http://schemas.microsoft.com/office/powerpoint/2010/main" val="18739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E89B-52F7-4193-A218-1BE36533895F}"/>
              </a:ext>
            </a:extLst>
          </p:cNvPr>
          <p:cNvSpPr>
            <a:spLocks noGrp="1"/>
          </p:cNvSpPr>
          <p:nvPr>
            <p:ph type="title"/>
          </p:nvPr>
        </p:nvSpPr>
        <p:spPr/>
        <p:txBody>
          <a:bodyPr>
            <a:normAutofit fontScale="90000"/>
          </a:bodyPr>
          <a:lstStyle/>
          <a:p>
            <a:pPr algn="ctr"/>
            <a:r>
              <a:rPr lang="en-US" sz="4000" b="1" u="sng" dirty="0"/>
              <a:t>Active Directory “Additional Information</a:t>
            </a:r>
            <a:r>
              <a:rPr lang="en-US" b="1" u="sng" dirty="0"/>
              <a:t>”</a:t>
            </a:r>
          </a:p>
        </p:txBody>
      </p:sp>
      <p:sp>
        <p:nvSpPr>
          <p:cNvPr id="3" name="Content Placeholder 2">
            <a:extLst>
              <a:ext uri="{FF2B5EF4-FFF2-40B4-BE49-F238E27FC236}">
                <a16:creationId xmlns:a16="http://schemas.microsoft.com/office/drawing/2014/main" id="{472608FE-C311-4388-8064-FB443EDF20F9}"/>
              </a:ext>
            </a:extLst>
          </p:cNvPr>
          <p:cNvSpPr>
            <a:spLocks noGrp="1"/>
          </p:cNvSpPr>
          <p:nvPr>
            <p:ph idx="1"/>
          </p:nvPr>
        </p:nvSpPr>
        <p:spPr>
          <a:xfrm>
            <a:off x="394283" y="1468074"/>
            <a:ext cx="11450972" cy="4888276"/>
          </a:xfrm>
        </p:spPr>
        <p:txBody>
          <a:bodyPr/>
          <a:lstStyle/>
          <a:p>
            <a:r>
              <a:rPr lang="en-US" sz="1600" dirty="0"/>
              <a:t>Forest in AD</a:t>
            </a:r>
          </a:p>
          <a:p>
            <a:pPr marL="0" indent="0">
              <a:lnSpc>
                <a:spcPct val="100000"/>
              </a:lnSpc>
              <a:buNone/>
            </a:pPr>
            <a:r>
              <a:rPr lang="en-US" sz="1600" dirty="0"/>
              <a:t>Forest is used to define an assembly of AD domains that share a single schema for the AD. All DC’s in the forest share this schema and is replicated in a hierarchical fashion among them.</a:t>
            </a:r>
          </a:p>
          <a:p>
            <a:pPr>
              <a:lnSpc>
                <a:spcPct val="100000"/>
              </a:lnSpc>
            </a:pPr>
            <a:r>
              <a:rPr lang="en-US" sz="1600" dirty="0"/>
              <a:t>AD runs on LDAP(lightweight Directory Access Protocol) protocol.</a:t>
            </a:r>
          </a:p>
          <a:p>
            <a:pPr marL="0" indent="0">
              <a:lnSpc>
                <a:spcPct val="100000"/>
              </a:lnSpc>
              <a:buNone/>
            </a:pPr>
            <a:r>
              <a:rPr lang="en-US" sz="1600" dirty="0"/>
              <a:t>A lot of people mistake LDAP as an active directory. Remember that LDAP is a protocol uses for directory services. There are different directory services </a:t>
            </a:r>
            <a:r>
              <a:rPr lang="en-US" sz="1600" dirty="0" err="1"/>
              <a:t>e.g</a:t>
            </a:r>
            <a:r>
              <a:rPr lang="en-US" sz="1600" dirty="0"/>
              <a:t>: Active directory on windows and OPENLDAP on Linux.</a:t>
            </a:r>
          </a:p>
          <a:p>
            <a:pPr>
              <a:lnSpc>
                <a:spcPct val="100000"/>
              </a:lnSpc>
            </a:pPr>
            <a:r>
              <a:rPr lang="en-US" sz="1600" dirty="0"/>
              <a:t> SYSVOL</a:t>
            </a:r>
          </a:p>
          <a:p>
            <a:pPr marL="0" indent="0">
              <a:lnSpc>
                <a:spcPct val="100000"/>
              </a:lnSpc>
              <a:buNone/>
            </a:pPr>
            <a:r>
              <a:rPr lang="en-US" sz="1600" dirty="0"/>
              <a:t>The </a:t>
            </a:r>
            <a:r>
              <a:rPr lang="en-US" sz="1600" dirty="0" err="1"/>
              <a:t>sysVOL</a:t>
            </a:r>
            <a:r>
              <a:rPr lang="en-US" sz="1600" dirty="0"/>
              <a:t> keeps the server’s copy of the domain’s public files. The contents such as users, group policy, etc. of the </a:t>
            </a:r>
            <a:r>
              <a:rPr lang="en-US" sz="1600" dirty="0" err="1"/>
              <a:t>sysVOL</a:t>
            </a:r>
            <a:r>
              <a:rPr lang="en-US" sz="1600" dirty="0"/>
              <a:t> folder are replicated to all domain controllers in the domain.</a:t>
            </a:r>
          </a:p>
          <a:p>
            <a:pPr>
              <a:lnSpc>
                <a:spcPct val="100000"/>
              </a:lnSpc>
            </a:pPr>
            <a:r>
              <a:rPr lang="en-US" sz="1600" dirty="0"/>
              <a:t>AD Database</a:t>
            </a:r>
          </a:p>
          <a:p>
            <a:pPr marL="0" indent="0">
              <a:lnSpc>
                <a:spcPct val="100000"/>
              </a:lnSpc>
              <a:buNone/>
            </a:pPr>
            <a:r>
              <a:rPr lang="en-US" sz="1600" dirty="0"/>
              <a:t>AD database is saved into in C:\WINDOWS\NTDS</a:t>
            </a:r>
          </a:p>
          <a:p>
            <a:pPr>
              <a:lnSpc>
                <a:spcPct val="100000"/>
              </a:lnSpc>
            </a:pPr>
            <a:r>
              <a:rPr lang="en-US" sz="1600" dirty="0"/>
              <a:t>Component of AD includes</a:t>
            </a:r>
          </a:p>
          <a:p>
            <a:pPr>
              <a:lnSpc>
                <a:spcPct val="100000"/>
              </a:lnSpc>
              <a:buFont typeface="Wingdings" panose="05000000000000000000" pitchFamily="2" charset="2"/>
              <a:buChar char="ü"/>
            </a:pPr>
            <a:r>
              <a:rPr lang="en-US" sz="1600" dirty="0"/>
              <a:t> Logical structure, Trees, Forest and Domains or OU</a:t>
            </a:r>
          </a:p>
          <a:p>
            <a:pPr>
              <a:lnSpc>
                <a:spcPct val="100000"/>
              </a:lnSpc>
              <a:buFont typeface="Wingdings" panose="05000000000000000000" pitchFamily="2" charset="2"/>
              <a:buChar char="ü"/>
            </a:pPr>
            <a:r>
              <a:rPr lang="en-US" sz="1600" dirty="0"/>
              <a:t> Physical structure, Domain Controller and Sites.</a:t>
            </a:r>
          </a:p>
          <a:p>
            <a:pPr marL="0" indent="0">
              <a:lnSpc>
                <a:spcPct val="100000"/>
              </a:lnSpc>
              <a:buNone/>
            </a:pPr>
            <a:endParaRPr lang="en-US" dirty="0"/>
          </a:p>
        </p:txBody>
      </p:sp>
      <p:sp>
        <p:nvSpPr>
          <p:cNvPr id="4" name="Footer Placeholder 3">
            <a:extLst>
              <a:ext uri="{FF2B5EF4-FFF2-40B4-BE49-F238E27FC236}">
                <a16:creationId xmlns:a16="http://schemas.microsoft.com/office/drawing/2014/main" id="{B2A19DBE-502C-4066-A1DB-0046F0409531}"/>
              </a:ext>
            </a:extLst>
          </p:cNvPr>
          <p:cNvSpPr>
            <a:spLocks noGrp="1"/>
          </p:cNvSpPr>
          <p:nvPr>
            <p:ph type="ftr" sz="quarter" idx="11"/>
          </p:nvPr>
        </p:nvSpPr>
        <p:spPr>
          <a:xfrm>
            <a:off x="1109785" y="6356350"/>
            <a:ext cx="9161949"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4885C9C3-36C0-4B39-A6A0-066BE28A0361}"/>
              </a:ext>
            </a:extLst>
          </p:cNvPr>
          <p:cNvSpPr>
            <a:spLocks noGrp="1"/>
          </p:cNvSpPr>
          <p:nvPr>
            <p:ph type="sldNum" sz="quarter" idx="12"/>
          </p:nvPr>
        </p:nvSpPr>
        <p:spPr/>
        <p:txBody>
          <a:bodyPr/>
          <a:lstStyle/>
          <a:p>
            <a:fld id="{922050D3-00BE-4CA1-802E-2369E2E7FF6E}" type="slidenum">
              <a:rPr lang="en-US" smtClean="0"/>
              <a:t>17</a:t>
            </a:fld>
            <a:endParaRPr lang="en-US"/>
          </a:p>
        </p:txBody>
      </p:sp>
    </p:spTree>
    <p:extLst>
      <p:ext uri="{BB962C8B-B14F-4D97-AF65-F5344CB8AC3E}">
        <p14:creationId xmlns:p14="http://schemas.microsoft.com/office/powerpoint/2010/main" val="1233338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0D26-F287-4A61-9985-97E5F9BB3CE3}"/>
              </a:ext>
            </a:extLst>
          </p:cNvPr>
          <p:cNvSpPr>
            <a:spLocks noGrp="1"/>
          </p:cNvSpPr>
          <p:nvPr>
            <p:ph type="title"/>
          </p:nvPr>
        </p:nvSpPr>
        <p:spPr>
          <a:xfrm>
            <a:off x="838200" y="365125"/>
            <a:ext cx="10515600" cy="842889"/>
          </a:xfrm>
        </p:spPr>
        <p:txBody>
          <a:bodyPr>
            <a:normAutofit fontScale="90000"/>
          </a:bodyPr>
          <a:lstStyle/>
          <a:p>
            <a:r>
              <a:rPr lang="en-US" sz="4400" b="1" u="sng" dirty="0">
                <a:latin typeface="Arial Narrow" panose="020B0606020202030204" pitchFamily="34" charset="0"/>
              </a:rPr>
              <a:t>Chapter VIII- Active Directory Users and Computers</a:t>
            </a:r>
            <a:br>
              <a:rPr lang="en-US" sz="4400" b="1" u="sng" dirty="0">
                <a:latin typeface="Arial Narrow" panose="020B0606020202030204" pitchFamily="34" charset="0"/>
              </a:rPr>
            </a:br>
            <a:endParaRPr lang="en-US" u="sng" dirty="0"/>
          </a:p>
        </p:txBody>
      </p:sp>
      <p:sp>
        <p:nvSpPr>
          <p:cNvPr id="3" name="Content Placeholder 2">
            <a:extLst>
              <a:ext uri="{FF2B5EF4-FFF2-40B4-BE49-F238E27FC236}">
                <a16:creationId xmlns:a16="http://schemas.microsoft.com/office/drawing/2014/main" id="{ADC82B26-E0F5-4C1C-86DF-3AF6DEFF71E8}"/>
              </a:ext>
            </a:extLst>
          </p:cNvPr>
          <p:cNvSpPr>
            <a:spLocks noGrp="1"/>
          </p:cNvSpPr>
          <p:nvPr>
            <p:ph idx="1"/>
          </p:nvPr>
        </p:nvSpPr>
        <p:spPr>
          <a:xfrm>
            <a:off x="260059" y="838900"/>
            <a:ext cx="11681849" cy="5517450"/>
          </a:xfrm>
        </p:spPr>
        <p:txBody>
          <a:bodyPr>
            <a:normAutofit/>
          </a:bodyPr>
          <a:lstStyle/>
          <a:p>
            <a:pPr marL="571500" indent="-571500" algn="ctr">
              <a:buFont typeface="+mj-lt"/>
              <a:buAutoNum type="romanUcPeriod"/>
            </a:pPr>
            <a:r>
              <a:rPr lang="en-US" u="sng" dirty="0"/>
              <a:t>AD User Account Management</a:t>
            </a:r>
          </a:p>
          <a:p>
            <a:pPr marL="0" indent="0">
              <a:buNone/>
            </a:pPr>
            <a:r>
              <a:rPr lang="en-US" sz="1600" dirty="0"/>
              <a:t>Managing Active Directory is one of the main responsibility of system administrator.</a:t>
            </a:r>
          </a:p>
          <a:p>
            <a:pPr marL="0" indent="0">
              <a:buNone/>
            </a:pPr>
            <a:r>
              <a:rPr lang="en-US" sz="1600" dirty="0"/>
              <a:t>What we will learn…….</a:t>
            </a:r>
          </a:p>
          <a:p>
            <a:r>
              <a:rPr lang="en-US" sz="1600" dirty="0"/>
              <a:t>Creating Organization Unit</a:t>
            </a:r>
          </a:p>
          <a:p>
            <a:pPr>
              <a:buFont typeface="Wingdings" panose="05000000000000000000" pitchFamily="2" charset="2"/>
              <a:buChar char="v"/>
            </a:pPr>
            <a:r>
              <a:rPr lang="en-US" sz="1600" dirty="0"/>
              <a:t> HR, IT, FINANCE etc.</a:t>
            </a:r>
          </a:p>
          <a:p>
            <a:pPr marL="0" indent="0">
              <a:buNone/>
            </a:pPr>
            <a:r>
              <a:rPr lang="en-US" sz="1600" b="0" i="0" dirty="0">
                <a:solidFill>
                  <a:srgbClr val="181818"/>
                </a:solidFill>
                <a:effectLst/>
                <a:latin typeface="BentonSans"/>
              </a:rPr>
              <a:t>An organizational unit (OU) is a subdivision within an </a:t>
            </a:r>
            <a:r>
              <a:rPr lang="en-US" sz="1600" b="0" i="0" u="sng" dirty="0">
                <a:solidFill>
                  <a:srgbClr val="006298"/>
                </a:solidFill>
                <a:effectLst/>
                <a:latin typeface="BentonSans"/>
                <a:hlinkClick r:id="rId2"/>
              </a:rPr>
              <a:t>Active Directory</a:t>
            </a:r>
            <a:r>
              <a:rPr lang="en-US" sz="1600" b="0" i="0" dirty="0">
                <a:solidFill>
                  <a:srgbClr val="181818"/>
                </a:solidFill>
                <a:effectLst/>
                <a:latin typeface="BentonSans"/>
              </a:rPr>
              <a:t> into which you can place users, groups, computers, and other organizational units. You can create organizational units to mirror your organization's functional or business structure.</a:t>
            </a:r>
          </a:p>
          <a:p>
            <a:r>
              <a:rPr lang="en-US" sz="1600" dirty="0">
                <a:solidFill>
                  <a:srgbClr val="181818"/>
                </a:solidFill>
                <a:latin typeface="BentonSans"/>
              </a:rPr>
              <a:t>Settings Sub-OU</a:t>
            </a:r>
          </a:p>
          <a:p>
            <a:pPr>
              <a:buFont typeface="Wingdings" panose="05000000000000000000" pitchFamily="2" charset="2"/>
              <a:buChar char="v"/>
            </a:pPr>
            <a:r>
              <a:rPr lang="en-US" sz="1600" dirty="0">
                <a:solidFill>
                  <a:srgbClr val="181818"/>
                </a:solidFill>
                <a:latin typeface="BentonSans"/>
              </a:rPr>
              <a:t> IT= System, Network, Developer, </a:t>
            </a:r>
            <a:r>
              <a:rPr lang="en-US" sz="1600" dirty="0" err="1">
                <a:solidFill>
                  <a:srgbClr val="181818"/>
                </a:solidFill>
                <a:latin typeface="BentonSans"/>
              </a:rPr>
              <a:t>Devops</a:t>
            </a:r>
            <a:r>
              <a:rPr lang="en-US" sz="1600" dirty="0">
                <a:solidFill>
                  <a:srgbClr val="181818"/>
                </a:solidFill>
                <a:latin typeface="BentonSans"/>
              </a:rPr>
              <a:t> Etc.</a:t>
            </a:r>
          </a:p>
          <a:p>
            <a:pPr>
              <a:buFont typeface="Wingdings" panose="05000000000000000000" pitchFamily="2" charset="2"/>
              <a:buChar char="v"/>
            </a:pPr>
            <a:r>
              <a:rPr lang="en-US" sz="1600" dirty="0">
                <a:solidFill>
                  <a:srgbClr val="181818"/>
                </a:solidFill>
                <a:latin typeface="BentonSans"/>
              </a:rPr>
              <a:t>FINANCE= Accounting, Taxation etc.</a:t>
            </a:r>
          </a:p>
          <a:p>
            <a:pPr marL="0" indent="0">
              <a:buNone/>
            </a:pPr>
            <a:r>
              <a:rPr lang="en-US" sz="1600" dirty="0">
                <a:solidFill>
                  <a:srgbClr val="181818"/>
                </a:solidFill>
                <a:latin typeface="BentonSans"/>
              </a:rPr>
              <a:t>You can create a sub OU within the main OU. </a:t>
            </a:r>
          </a:p>
          <a:p>
            <a:pPr marL="0" indent="0">
              <a:buNone/>
            </a:pPr>
            <a:r>
              <a:rPr lang="en-US" sz="1600" dirty="0">
                <a:solidFill>
                  <a:srgbClr val="181818"/>
                </a:solidFill>
                <a:latin typeface="BentonSans"/>
              </a:rPr>
              <a:t>We can create group within Sub OU e.g. Systems= Windows, Linux, VMWare.</a:t>
            </a:r>
          </a:p>
          <a:p>
            <a:pPr marL="0" indent="0">
              <a:buNone/>
            </a:pPr>
            <a:r>
              <a:rPr lang="en-US" sz="1600" dirty="0">
                <a:solidFill>
                  <a:srgbClr val="181818"/>
                </a:solidFill>
                <a:latin typeface="BentonSans"/>
              </a:rPr>
              <a:t>Create a User e.g. Windows= James, Sean etc.</a:t>
            </a:r>
          </a:p>
          <a:p>
            <a:pPr marL="0" indent="0">
              <a:buNone/>
            </a:pPr>
            <a:r>
              <a:rPr lang="en-US" sz="1600" dirty="0">
                <a:solidFill>
                  <a:srgbClr val="181818"/>
                </a:solidFill>
                <a:latin typeface="BentonSans"/>
              </a:rPr>
              <a:t>If you are working for a multi national company and you have office everywhere (Europe, India, Africa) each location will have an OU and Domain Controller then all  Domains controller will be under the same Forest.</a:t>
            </a:r>
          </a:p>
          <a:p>
            <a:pPr marL="0" indent="0">
              <a:buNone/>
            </a:pPr>
            <a:endParaRPr lang="en-US" sz="1800" dirty="0"/>
          </a:p>
        </p:txBody>
      </p:sp>
      <p:sp>
        <p:nvSpPr>
          <p:cNvPr id="4" name="Footer Placeholder 3">
            <a:extLst>
              <a:ext uri="{FF2B5EF4-FFF2-40B4-BE49-F238E27FC236}">
                <a16:creationId xmlns:a16="http://schemas.microsoft.com/office/drawing/2014/main" id="{5E83AC2F-2E1F-4586-AAA8-80E8E9540D04}"/>
              </a:ext>
            </a:extLst>
          </p:cNvPr>
          <p:cNvSpPr>
            <a:spLocks noGrp="1"/>
          </p:cNvSpPr>
          <p:nvPr>
            <p:ph type="ftr" sz="quarter" idx="11"/>
          </p:nvPr>
        </p:nvSpPr>
        <p:spPr>
          <a:xfrm>
            <a:off x="1602520" y="6310312"/>
            <a:ext cx="9677399" cy="365125"/>
          </a:xfrm>
        </p:spPr>
        <p:txBody>
          <a:bodyPr/>
          <a:lstStyle/>
          <a:p>
            <a:r>
              <a:rPr lang="en-US" sz="2000" dirty="0">
                <a:solidFill>
                  <a:srgbClr val="92D050"/>
                </a:solidFill>
              </a:rPr>
              <a:t>UNIXCLOUDTRAININGS                                                                By: VALERY N.</a:t>
            </a:r>
          </a:p>
        </p:txBody>
      </p:sp>
      <p:sp>
        <p:nvSpPr>
          <p:cNvPr id="5" name="Slide Number Placeholder 4">
            <a:extLst>
              <a:ext uri="{FF2B5EF4-FFF2-40B4-BE49-F238E27FC236}">
                <a16:creationId xmlns:a16="http://schemas.microsoft.com/office/drawing/2014/main" id="{5D0183B1-6868-4334-A951-B1F2CBB1E57B}"/>
              </a:ext>
            </a:extLst>
          </p:cNvPr>
          <p:cNvSpPr>
            <a:spLocks noGrp="1"/>
          </p:cNvSpPr>
          <p:nvPr>
            <p:ph type="sldNum" sz="quarter" idx="12"/>
          </p:nvPr>
        </p:nvSpPr>
        <p:spPr/>
        <p:txBody>
          <a:bodyPr/>
          <a:lstStyle/>
          <a:p>
            <a:fld id="{922050D3-00BE-4CA1-802E-2369E2E7FF6E}" type="slidenum">
              <a:rPr lang="en-US" smtClean="0"/>
              <a:t>18</a:t>
            </a:fld>
            <a:endParaRPr lang="en-US"/>
          </a:p>
        </p:txBody>
      </p:sp>
    </p:spTree>
    <p:extLst>
      <p:ext uri="{BB962C8B-B14F-4D97-AF65-F5344CB8AC3E}">
        <p14:creationId xmlns:p14="http://schemas.microsoft.com/office/powerpoint/2010/main" val="3422347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3EE2A2E-8D3C-4C74-8B80-97366440189F}"/>
              </a:ext>
            </a:extLst>
          </p:cNvPr>
          <p:cNvSpPr>
            <a:spLocks noGrp="1"/>
          </p:cNvSpPr>
          <p:nvPr>
            <p:ph type="ftr" sz="quarter" idx="11"/>
          </p:nvPr>
        </p:nvSpPr>
        <p:spPr>
          <a:xfrm>
            <a:off x="961292" y="6135808"/>
            <a:ext cx="9247919"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6F39183A-88FC-4FDD-954C-C3E544154B65}"/>
              </a:ext>
            </a:extLst>
          </p:cNvPr>
          <p:cNvSpPr>
            <a:spLocks noGrp="1"/>
          </p:cNvSpPr>
          <p:nvPr>
            <p:ph type="sldNum" sz="quarter" idx="12"/>
          </p:nvPr>
        </p:nvSpPr>
        <p:spPr/>
        <p:txBody>
          <a:bodyPr/>
          <a:lstStyle/>
          <a:p>
            <a:fld id="{922050D3-00BE-4CA1-802E-2369E2E7FF6E}" type="slidenum">
              <a:rPr lang="en-US" smtClean="0"/>
              <a:t>19</a:t>
            </a:fld>
            <a:endParaRPr lang="en-US"/>
          </a:p>
        </p:txBody>
      </p:sp>
      <p:pic>
        <p:nvPicPr>
          <p:cNvPr id="7" name="Picture 6">
            <a:extLst>
              <a:ext uri="{FF2B5EF4-FFF2-40B4-BE49-F238E27FC236}">
                <a16:creationId xmlns:a16="http://schemas.microsoft.com/office/drawing/2014/main" id="{EC7E4C4C-F677-4AA3-8DB7-2FE8E546680A}"/>
              </a:ext>
            </a:extLst>
          </p:cNvPr>
          <p:cNvPicPr>
            <a:picLocks noChangeAspect="1"/>
          </p:cNvPicPr>
          <p:nvPr/>
        </p:nvPicPr>
        <p:blipFill>
          <a:blip r:embed="rId2"/>
          <a:stretch>
            <a:fillRect/>
          </a:stretch>
        </p:blipFill>
        <p:spPr>
          <a:xfrm>
            <a:off x="1979802" y="922789"/>
            <a:ext cx="7717871" cy="4261607"/>
          </a:xfrm>
          <a:prstGeom prst="rect">
            <a:avLst/>
          </a:prstGeom>
        </p:spPr>
      </p:pic>
    </p:spTree>
    <p:extLst>
      <p:ext uri="{BB962C8B-B14F-4D97-AF65-F5344CB8AC3E}">
        <p14:creationId xmlns:p14="http://schemas.microsoft.com/office/powerpoint/2010/main" val="393026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A6AD-BF22-4745-8662-4622C0137E7D}"/>
              </a:ext>
            </a:extLst>
          </p:cNvPr>
          <p:cNvSpPr>
            <a:spLocks noGrp="1"/>
          </p:cNvSpPr>
          <p:nvPr>
            <p:ph type="title"/>
          </p:nvPr>
        </p:nvSpPr>
        <p:spPr>
          <a:xfrm>
            <a:off x="838200" y="365125"/>
            <a:ext cx="10515600" cy="415051"/>
          </a:xfrm>
        </p:spPr>
        <p:txBody>
          <a:bodyPr>
            <a:normAutofit fontScale="90000"/>
          </a:bodyPr>
          <a:lstStyle/>
          <a:p>
            <a:r>
              <a:rPr lang="en-US" dirty="0"/>
              <a:t>What we will learn…..</a:t>
            </a:r>
          </a:p>
        </p:txBody>
      </p:sp>
      <p:sp>
        <p:nvSpPr>
          <p:cNvPr id="3" name="Content Placeholder 2">
            <a:extLst>
              <a:ext uri="{FF2B5EF4-FFF2-40B4-BE49-F238E27FC236}">
                <a16:creationId xmlns:a16="http://schemas.microsoft.com/office/drawing/2014/main" id="{A36805F4-FE05-45E3-98D9-3B16452D85AD}"/>
              </a:ext>
            </a:extLst>
          </p:cNvPr>
          <p:cNvSpPr>
            <a:spLocks noGrp="1"/>
          </p:cNvSpPr>
          <p:nvPr>
            <p:ph idx="1"/>
          </p:nvPr>
        </p:nvSpPr>
        <p:spPr>
          <a:xfrm>
            <a:off x="260059" y="864066"/>
            <a:ext cx="11853644" cy="5993934"/>
          </a:xfrm>
        </p:spPr>
        <p:txBody>
          <a:bodyPr>
            <a:normAutofit fontScale="92500" lnSpcReduction="10000"/>
          </a:bodyPr>
          <a:lstStyle/>
          <a:p>
            <a:pPr marL="0" indent="0">
              <a:buNone/>
            </a:pPr>
            <a:endParaRPr lang="en-US" sz="1400" b="1" dirty="0">
              <a:latin typeface="Arial Narrow" panose="020B0606020202030204" pitchFamily="34" charset="0"/>
            </a:endParaRPr>
          </a:p>
          <a:p>
            <a:pPr marL="0" indent="0">
              <a:buNone/>
            </a:pPr>
            <a:r>
              <a:rPr lang="en-US" sz="1400" b="1" dirty="0">
                <a:latin typeface="Arial Narrow" panose="020B0606020202030204" pitchFamily="34" charset="0"/>
              </a:rPr>
              <a:t>Chapter I- Role vs Features</a:t>
            </a:r>
          </a:p>
          <a:p>
            <a:pPr marL="0" indent="0">
              <a:buNone/>
            </a:pPr>
            <a:r>
              <a:rPr lang="en-US" sz="1400" b="1" dirty="0">
                <a:latin typeface="Arial Narrow" panose="020B0606020202030204" pitchFamily="34" charset="0"/>
              </a:rPr>
              <a:t>Chapter II- Adding Roles And Features</a:t>
            </a:r>
          </a:p>
          <a:p>
            <a:pPr marL="0" indent="0">
              <a:buNone/>
            </a:pPr>
            <a:r>
              <a:rPr lang="en-US" sz="1400" b="1" dirty="0">
                <a:latin typeface="Arial Narrow" panose="020B0606020202030204" pitchFamily="34" charset="0"/>
              </a:rPr>
              <a:t>Chapter III- What is domain controller</a:t>
            </a:r>
          </a:p>
          <a:p>
            <a:pPr marL="0" indent="0">
              <a:buNone/>
            </a:pPr>
            <a:r>
              <a:rPr lang="en-US" sz="1400" b="1" dirty="0">
                <a:latin typeface="Arial Narrow" panose="020B0606020202030204" pitchFamily="34" charset="0"/>
              </a:rPr>
              <a:t>Chapter IV- Domain Controller and Active Directory</a:t>
            </a:r>
          </a:p>
          <a:p>
            <a:pPr marL="0" indent="0">
              <a:buNone/>
            </a:pPr>
            <a:r>
              <a:rPr lang="en-US" sz="1400" b="1" dirty="0">
                <a:latin typeface="Arial Narrow" panose="020B0606020202030204" pitchFamily="34" charset="0"/>
              </a:rPr>
              <a:t>Chapter V- Active Directory Prerequisites </a:t>
            </a:r>
          </a:p>
          <a:p>
            <a:pPr marL="0" indent="0">
              <a:buNone/>
            </a:pPr>
            <a:r>
              <a:rPr lang="en-US" sz="1400" b="1" dirty="0">
                <a:latin typeface="Arial Narrow" panose="020B0606020202030204" pitchFamily="34" charset="0"/>
              </a:rPr>
              <a:t>Chapter VI- What is DNS</a:t>
            </a:r>
          </a:p>
          <a:p>
            <a:pPr marL="0" indent="0">
              <a:buNone/>
            </a:pPr>
            <a:r>
              <a:rPr lang="en-US" sz="1400" b="1" dirty="0">
                <a:latin typeface="Arial Narrow" panose="020B0606020202030204" pitchFamily="34" charset="0"/>
              </a:rPr>
              <a:t>Chapter VII- Active Directory Installation</a:t>
            </a:r>
          </a:p>
          <a:p>
            <a:pPr marL="0" indent="0">
              <a:buNone/>
            </a:pPr>
            <a:r>
              <a:rPr lang="en-US" sz="1400" b="1" dirty="0">
                <a:latin typeface="Arial Narrow" panose="020B0606020202030204" pitchFamily="34" charset="0"/>
              </a:rPr>
              <a:t>Chapter VIII- Active Directory Users and Computers</a:t>
            </a:r>
          </a:p>
          <a:p>
            <a:pPr marL="0" indent="0">
              <a:buNone/>
            </a:pPr>
            <a:r>
              <a:rPr lang="en-US" sz="1400" b="1" dirty="0">
                <a:latin typeface="Arial Narrow" panose="020B0606020202030204" pitchFamily="34" charset="0"/>
              </a:rPr>
              <a:t>Chapter IX- Active Directory User Account Management</a:t>
            </a:r>
          </a:p>
          <a:p>
            <a:pPr marL="0" indent="0">
              <a:buNone/>
            </a:pPr>
            <a:r>
              <a:rPr lang="en-US" sz="1400" b="1" dirty="0">
                <a:latin typeface="Arial Narrow" panose="020B0606020202030204" pitchFamily="34" charset="0"/>
              </a:rPr>
              <a:t>Chapter x- Installing Windows client</a:t>
            </a:r>
          </a:p>
          <a:p>
            <a:pPr marL="0" indent="0">
              <a:buNone/>
            </a:pPr>
            <a:r>
              <a:rPr lang="en-US" sz="1400" b="1" dirty="0">
                <a:latin typeface="Arial Narrow" panose="020B0606020202030204" pitchFamily="34" charset="0"/>
              </a:rPr>
              <a:t>Chapter XI- Joining the domain from windows 7 &amp; 10</a:t>
            </a:r>
          </a:p>
          <a:p>
            <a:pPr marL="0" indent="0">
              <a:buNone/>
            </a:pPr>
            <a:r>
              <a:rPr lang="en-US" sz="1400" b="1" dirty="0">
                <a:latin typeface="Arial Narrow" panose="020B0606020202030204" pitchFamily="34" charset="0"/>
              </a:rPr>
              <a:t>Chapter XI- Active Directory “Administrative Center”</a:t>
            </a:r>
          </a:p>
          <a:p>
            <a:pPr marL="0" indent="0">
              <a:buNone/>
            </a:pPr>
            <a:r>
              <a:rPr lang="en-US" sz="1400" b="1" dirty="0">
                <a:latin typeface="Arial Narrow" panose="020B0606020202030204" pitchFamily="34" charset="0"/>
              </a:rPr>
              <a:t>Chapter XII- Active Directory “Domain and Trust”</a:t>
            </a:r>
          </a:p>
          <a:p>
            <a:pPr marL="0" indent="0">
              <a:buNone/>
            </a:pPr>
            <a:r>
              <a:rPr lang="en-US" sz="1400" b="1" dirty="0">
                <a:latin typeface="Arial Narrow" panose="020B0606020202030204" pitchFamily="34" charset="0"/>
              </a:rPr>
              <a:t>Chapter XIII- Active Directory “ Module for Windows </a:t>
            </a:r>
            <a:r>
              <a:rPr lang="en-US" sz="1400" b="1" dirty="0" err="1">
                <a:latin typeface="Arial Narrow" panose="020B0606020202030204" pitchFamily="34" charset="0"/>
              </a:rPr>
              <a:t>Powershell</a:t>
            </a:r>
            <a:r>
              <a:rPr lang="en-US" sz="1400" b="1" dirty="0">
                <a:latin typeface="Arial Narrow" panose="020B0606020202030204" pitchFamily="34" charset="0"/>
              </a:rPr>
              <a:t>”</a:t>
            </a:r>
          </a:p>
          <a:p>
            <a:pPr marL="0" indent="0">
              <a:buNone/>
            </a:pPr>
            <a:r>
              <a:rPr lang="en-US" sz="1400" b="1" dirty="0">
                <a:latin typeface="Arial Narrow" panose="020B0606020202030204" pitchFamily="34" charset="0"/>
              </a:rPr>
              <a:t>Chapter XIV- Active Directory “Site and Services”</a:t>
            </a:r>
          </a:p>
          <a:p>
            <a:pPr marL="0" indent="0">
              <a:buNone/>
            </a:pPr>
            <a:r>
              <a:rPr lang="en-US" sz="1400" b="1" dirty="0">
                <a:latin typeface="Arial Narrow" panose="020B0606020202030204" pitchFamily="34" charset="0"/>
              </a:rPr>
              <a:t>Chapter XV- Active Directory Group Policy Management</a:t>
            </a:r>
          </a:p>
          <a:p>
            <a:pPr marL="0" indent="0">
              <a:buNone/>
            </a:pPr>
            <a:r>
              <a:rPr lang="en-US" sz="1400" b="1" dirty="0">
                <a:latin typeface="Arial Narrow" panose="020B0606020202030204" pitchFamily="34" charset="0"/>
              </a:rPr>
              <a:t>Chapter XVI- DNS Administration</a:t>
            </a:r>
          </a:p>
          <a:p>
            <a:pPr marL="0" indent="0">
              <a:buNone/>
            </a:pPr>
            <a:r>
              <a:rPr lang="en-US" sz="1400" b="1" dirty="0">
                <a:latin typeface="Arial Narrow" panose="020B0606020202030204" pitchFamily="34" charset="0"/>
              </a:rPr>
              <a:t>Chapter XVII- </a:t>
            </a:r>
            <a:r>
              <a:rPr lang="en-US" sz="1400" b="1" dirty="0" err="1">
                <a:latin typeface="Arial Narrow" panose="020B0606020202030204" pitchFamily="34" charset="0"/>
              </a:rPr>
              <a:t>WebServer</a:t>
            </a:r>
            <a:r>
              <a:rPr lang="en-US" sz="1400" b="1" dirty="0">
                <a:latin typeface="Arial Narrow" panose="020B0606020202030204" pitchFamily="34" charset="0"/>
              </a:rPr>
              <a:t> (IIS) Installation</a:t>
            </a:r>
          </a:p>
        </p:txBody>
      </p:sp>
      <p:sp>
        <p:nvSpPr>
          <p:cNvPr id="4" name="Footer Placeholder 3">
            <a:extLst>
              <a:ext uri="{FF2B5EF4-FFF2-40B4-BE49-F238E27FC236}">
                <a16:creationId xmlns:a16="http://schemas.microsoft.com/office/drawing/2014/main" id="{664B32F4-DFE8-4675-A0D6-C3CEBEDACF6F}"/>
              </a:ext>
            </a:extLst>
          </p:cNvPr>
          <p:cNvSpPr>
            <a:spLocks noGrp="1"/>
          </p:cNvSpPr>
          <p:nvPr>
            <p:ph type="ftr" sz="quarter" idx="11"/>
          </p:nvPr>
        </p:nvSpPr>
        <p:spPr>
          <a:xfrm>
            <a:off x="2761150" y="6475535"/>
            <a:ext cx="7619999" cy="365125"/>
          </a:xfrm>
        </p:spPr>
        <p:txBody>
          <a:bodyPr/>
          <a:lstStyle/>
          <a:p>
            <a:r>
              <a:rPr lang="en-US" sz="14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F52ED476-7441-4841-8FA3-BD707EE3F016}"/>
              </a:ext>
            </a:extLst>
          </p:cNvPr>
          <p:cNvSpPr>
            <a:spLocks noGrp="1"/>
          </p:cNvSpPr>
          <p:nvPr>
            <p:ph type="sldNum" sz="quarter" idx="12"/>
          </p:nvPr>
        </p:nvSpPr>
        <p:spPr/>
        <p:txBody>
          <a:bodyPr/>
          <a:lstStyle/>
          <a:p>
            <a:fld id="{922050D3-00BE-4CA1-802E-2369E2E7FF6E}" type="slidenum">
              <a:rPr lang="en-US" smtClean="0"/>
              <a:t>2</a:t>
            </a:fld>
            <a:endParaRPr lang="en-US"/>
          </a:p>
        </p:txBody>
      </p:sp>
    </p:spTree>
    <p:extLst>
      <p:ext uri="{BB962C8B-B14F-4D97-AF65-F5344CB8AC3E}">
        <p14:creationId xmlns:p14="http://schemas.microsoft.com/office/powerpoint/2010/main" val="730397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9040A-0ED5-4C73-834E-F8FABCB86E48}"/>
              </a:ext>
            </a:extLst>
          </p:cNvPr>
          <p:cNvSpPr>
            <a:spLocks noGrp="1"/>
          </p:cNvSpPr>
          <p:nvPr>
            <p:ph type="title"/>
          </p:nvPr>
        </p:nvSpPr>
        <p:spPr>
          <a:xfrm>
            <a:off x="511728" y="365126"/>
            <a:ext cx="10842072" cy="977114"/>
          </a:xfrm>
        </p:spPr>
        <p:txBody>
          <a:bodyPr>
            <a:normAutofit fontScale="90000"/>
          </a:bodyPr>
          <a:lstStyle/>
          <a:p>
            <a:pPr algn="ctr"/>
            <a:r>
              <a:rPr lang="en-US" sz="3600" b="1" u="sng" dirty="0">
                <a:latin typeface="Arial Narrow" panose="020B0606020202030204" pitchFamily="34" charset="0"/>
              </a:rPr>
              <a:t>Chapter IX- Active Directory User Account Management</a:t>
            </a:r>
            <a:br>
              <a:rPr lang="en-US" sz="4400" b="1" dirty="0">
                <a:latin typeface="Arial Narrow" panose="020B0606020202030204" pitchFamily="34" charset="0"/>
              </a:rPr>
            </a:br>
            <a:endParaRPr lang="en-US" dirty="0"/>
          </a:p>
        </p:txBody>
      </p:sp>
      <p:sp>
        <p:nvSpPr>
          <p:cNvPr id="5" name="Content Placeholder 4">
            <a:extLst>
              <a:ext uri="{FF2B5EF4-FFF2-40B4-BE49-F238E27FC236}">
                <a16:creationId xmlns:a16="http://schemas.microsoft.com/office/drawing/2014/main" id="{31FDD608-2E88-409D-AF85-BA0D36851706}"/>
              </a:ext>
            </a:extLst>
          </p:cNvPr>
          <p:cNvSpPr>
            <a:spLocks noGrp="1"/>
          </p:cNvSpPr>
          <p:nvPr>
            <p:ph idx="1"/>
          </p:nvPr>
        </p:nvSpPr>
        <p:spPr>
          <a:xfrm>
            <a:off x="295013" y="1171347"/>
            <a:ext cx="11601974" cy="4834723"/>
          </a:xfrm>
        </p:spPr>
        <p:txBody>
          <a:bodyPr/>
          <a:lstStyle/>
          <a:p>
            <a:pPr>
              <a:buFont typeface="Wingdings" panose="05000000000000000000" pitchFamily="2" charset="2"/>
              <a:buChar char="q"/>
            </a:pPr>
            <a:endParaRPr lang="en-US" dirty="0"/>
          </a:p>
          <a:p>
            <a:pPr marL="0" indent="0">
              <a:buNone/>
            </a:pPr>
            <a:r>
              <a:rPr lang="en-US" dirty="0"/>
              <a:t> What will learn here……..</a:t>
            </a:r>
          </a:p>
          <a:p>
            <a:pPr marL="0" indent="0">
              <a:buNone/>
            </a:pPr>
            <a:endParaRPr lang="en-US" dirty="0"/>
          </a:p>
          <a:p>
            <a:pPr>
              <a:buFont typeface="Wingdings" panose="05000000000000000000" pitchFamily="2" charset="2"/>
              <a:buChar char="q"/>
            </a:pPr>
            <a:r>
              <a:rPr lang="en-US" dirty="0"/>
              <a:t>   How to create an OU(organization Unit)</a:t>
            </a:r>
          </a:p>
          <a:p>
            <a:pPr>
              <a:buFont typeface="Wingdings" panose="05000000000000000000" pitchFamily="2" charset="2"/>
              <a:buChar char="q"/>
            </a:pPr>
            <a:r>
              <a:rPr lang="en-US" dirty="0"/>
              <a:t>   How to create a Sub OU</a:t>
            </a:r>
          </a:p>
          <a:p>
            <a:pPr>
              <a:buFont typeface="Wingdings" panose="05000000000000000000" pitchFamily="2" charset="2"/>
              <a:buChar char="q"/>
            </a:pPr>
            <a:r>
              <a:rPr lang="en-US" dirty="0"/>
              <a:t>   How to create Users</a:t>
            </a:r>
          </a:p>
          <a:p>
            <a:pPr>
              <a:buFont typeface="Wingdings" panose="05000000000000000000" pitchFamily="2" charset="2"/>
              <a:buChar char="q"/>
            </a:pPr>
            <a:r>
              <a:rPr lang="en-US" dirty="0"/>
              <a:t>   How to add Users into a Group</a:t>
            </a:r>
          </a:p>
        </p:txBody>
      </p:sp>
      <p:sp>
        <p:nvSpPr>
          <p:cNvPr id="2" name="Footer Placeholder 1">
            <a:extLst>
              <a:ext uri="{FF2B5EF4-FFF2-40B4-BE49-F238E27FC236}">
                <a16:creationId xmlns:a16="http://schemas.microsoft.com/office/drawing/2014/main" id="{B4BA8AF8-55AD-4FBC-98AF-C8254C01A045}"/>
              </a:ext>
            </a:extLst>
          </p:cNvPr>
          <p:cNvSpPr>
            <a:spLocks noGrp="1"/>
          </p:cNvSpPr>
          <p:nvPr>
            <p:ph type="ftr" sz="quarter" idx="11"/>
          </p:nvPr>
        </p:nvSpPr>
        <p:spPr>
          <a:xfrm>
            <a:off x="1311579" y="6310311"/>
            <a:ext cx="9357334" cy="365125"/>
          </a:xfrm>
        </p:spPr>
        <p:txBody>
          <a:bodyPr/>
          <a:lstStyle/>
          <a:p>
            <a:r>
              <a:rPr lang="en-US" sz="2000" dirty="0">
                <a:solidFill>
                  <a:schemeClr val="accent6"/>
                </a:solidFill>
              </a:rPr>
              <a:t>UNIXCLOUDTRAININGS                                                                By: VALERY N.</a:t>
            </a:r>
          </a:p>
        </p:txBody>
      </p:sp>
      <p:sp>
        <p:nvSpPr>
          <p:cNvPr id="3" name="Slide Number Placeholder 2">
            <a:extLst>
              <a:ext uri="{FF2B5EF4-FFF2-40B4-BE49-F238E27FC236}">
                <a16:creationId xmlns:a16="http://schemas.microsoft.com/office/drawing/2014/main" id="{B5D1E5FE-A715-452C-8DEF-0F2D3222F550}"/>
              </a:ext>
            </a:extLst>
          </p:cNvPr>
          <p:cNvSpPr>
            <a:spLocks noGrp="1"/>
          </p:cNvSpPr>
          <p:nvPr>
            <p:ph type="sldNum" sz="quarter" idx="12"/>
          </p:nvPr>
        </p:nvSpPr>
        <p:spPr/>
        <p:txBody>
          <a:bodyPr/>
          <a:lstStyle/>
          <a:p>
            <a:fld id="{922050D3-00BE-4CA1-802E-2369E2E7FF6E}" type="slidenum">
              <a:rPr lang="en-US" smtClean="0"/>
              <a:t>20</a:t>
            </a:fld>
            <a:endParaRPr lang="en-US"/>
          </a:p>
        </p:txBody>
      </p:sp>
    </p:spTree>
    <p:extLst>
      <p:ext uri="{BB962C8B-B14F-4D97-AF65-F5344CB8AC3E}">
        <p14:creationId xmlns:p14="http://schemas.microsoft.com/office/powerpoint/2010/main" val="1620908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091C-B5C4-44F9-A54C-F0BB328F0553}"/>
              </a:ext>
            </a:extLst>
          </p:cNvPr>
          <p:cNvSpPr>
            <a:spLocks noGrp="1"/>
          </p:cNvSpPr>
          <p:nvPr>
            <p:ph type="title"/>
          </p:nvPr>
        </p:nvSpPr>
        <p:spPr>
          <a:xfrm>
            <a:off x="838200" y="365126"/>
            <a:ext cx="10515600" cy="1069392"/>
          </a:xfrm>
        </p:spPr>
        <p:txBody>
          <a:bodyPr>
            <a:normAutofit fontScale="90000"/>
          </a:bodyPr>
          <a:lstStyle/>
          <a:p>
            <a:pPr algn="ctr"/>
            <a:r>
              <a:rPr lang="en-US" sz="4400" b="1" u="sng" dirty="0">
                <a:latin typeface="Arial Narrow" panose="020B0606020202030204" pitchFamily="34" charset="0"/>
              </a:rPr>
              <a:t>Chapter x- Installing Windows client</a:t>
            </a:r>
            <a:br>
              <a:rPr lang="en-US" sz="4400" b="1" u="sng" dirty="0">
                <a:latin typeface="Arial Narrow" panose="020B0606020202030204" pitchFamily="34" charset="0"/>
              </a:rPr>
            </a:br>
            <a:endParaRPr lang="en-US" u="sng" dirty="0"/>
          </a:p>
        </p:txBody>
      </p:sp>
      <p:sp>
        <p:nvSpPr>
          <p:cNvPr id="3" name="Content Placeholder 2">
            <a:extLst>
              <a:ext uri="{FF2B5EF4-FFF2-40B4-BE49-F238E27FC236}">
                <a16:creationId xmlns:a16="http://schemas.microsoft.com/office/drawing/2014/main" id="{4BA09AE8-DFBF-46C4-9510-43F069525D47}"/>
              </a:ext>
            </a:extLst>
          </p:cNvPr>
          <p:cNvSpPr>
            <a:spLocks noGrp="1"/>
          </p:cNvSpPr>
          <p:nvPr>
            <p:ph idx="1"/>
          </p:nvPr>
        </p:nvSpPr>
        <p:spPr/>
        <p:txBody>
          <a:bodyPr/>
          <a:lstStyle/>
          <a:p>
            <a:r>
              <a:rPr lang="en-US" dirty="0"/>
              <a:t>Download windows 10 client in Microsoft website</a:t>
            </a:r>
          </a:p>
          <a:p>
            <a:r>
              <a:rPr lang="en-US" dirty="0"/>
              <a:t>Create a virtual machine and install windows 10 on it.</a:t>
            </a:r>
          </a:p>
          <a:p>
            <a:r>
              <a:rPr lang="en-US" dirty="0"/>
              <a:t>Change the hostname of the client machine.</a:t>
            </a:r>
          </a:p>
        </p:txBody>
      </p:sp>
      <p:sp>
        <p:nvSpPr>
          <p:cNvPr id="4" name="Footer Placeholder 3">
            <a:extLst>
              <a:ext uri="{FF2B5EF4-FFF2-40B4-BE49-F238E27FC236}">
                <a16:creationId xmlns:a16="http://schemas.microsoft.com/office/drawing/2014/main" id="{F4F87F7F-A210-46FA-8A26-295E974E9056}"/>
              </a:ext>
            </a:extLst>
          </p:cNvPr>
          <p:cNvSpPr>
            <a:spLocks noGrp="1"/>
          </p:cNvSpPr>
          <p:nvPr>
            <p:ph type="ftr" sz="quarter" idx="11"/>
          </p:nvPr>
        </p:nvSpPr>
        <p:spPr>
          <a:xfrm>
            <a:off x="1219200" y="6135808"/>
            <a:ext cx="8990011" cy="365125"/>
          </a:xfrm>
        </p:spPr>
        <p:txBody>
          <a:bodyPr/>
          <a:lstStyle/>
          <a:p>
            <a:r>
              <a:rPr lang="en-US" sz="2000" dirty="0" err="1">
                <a:solidFill>
                  <a:schemeClr val="accent6"/>
                </a:solidFill>
              </a:rPr>
              <a:t>unixcloudtrainings</a:t>
            </a:r>
            <a:r>
              <a:rPr lang="en-US" sz="2000" dirty="0">
                <a:solidFill>
                  <a:schemeClr val="accent6"/>
                </a:solidFill>
              </a:rPr>
              <a:t>                                                                By: VALERY N.</a:t>
            </a:r>
          </a:p>
        </p:txBody>
      </p:sp>
      <p:sp>
        <p:nvSpPr>
          <p:cNvPr id="5" name="Slide Number Placeholder 4">
            <a:extLst>
              <a:ext uri="{FF2B5EF4-FFF2-40B4-BE49-F238E27FC236}">
                <a16:creationId xmlns:a16="http://schemas.microsoft.com/office/drawing/2014/main" id="{347AEF75-61E3-4118-912D-678A5F548F8F}"/>
              </a:ext>
            </a:extLst>
          </p:cNvPr>
          <p:cNvSpPr>
            <a:spLocks noGrp="1"/>
          </p:cNvSpPr>
          <p:nvPr>
            <p:ph type="sldNum" sz="quarter" idx="12"/>
          </p:nvPr>
        </p:nvSpPr>
        <p:spPr/>
        <p:txBody>
          <a:bodyPr/>
          <a:lstStyle/>
          <a:p>
            <a:fld id="{922050D3-00BE-4CA1-802E-2369E2E7FF6E}" type="slidenum">
              <a:rPr lang="en-US" smtClean="0"/>
              <a:t>21</a:t>
            </a:fld>
            <a:endParaRPr lang="en-US"/>
          </a:p>
        </p:txBody>
      </p:sp>
    </p:spTree>
    <p:extLst>
      <p:ext uri="{BB962C8B-B14F-4D97-AF65-F5344CB8AC3E}">
        <p14:creationId xmlns:p14="http://schemas.microsoft.com/office/powerpoint/2010/main" val="3516710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1D5E-A8A9-4A11-88DE-C707B5479AAE}"/>
              </a:ext>
            </a:extLst>
          </p:cNvPr>
          <p:cNvSpPr>
            <a:spLocks noGrp="1"/>
          </p:cNvSpPr>
          <p:nvPr>
            <p:ph type="title"/>
          </p:nvPr>
        </p:nvSpPr>
        <p:spPr>
          <a:xfrm>
            <a:off x="703976" y="320675"/>
            <a:ext cx="10515600" cy="1325563"/>
          </a:xfrm>
        </p:spPr>
        <p:txBody>
          <a:bodyPr>
            <a:normAutofit/>
          </a:bodyPr>
          <a:lstStyle/>
          <a:p>
            <a:pPr algn="ctr"/>
            <a:r>
              <a:rPr lang="en-US" sz="3600" b="1" u="sng" dirty="0">
                <a:latin typeface="Arial Narrow" panose="020B0606020202030204" pitchFamily="34" charset="0"/>
              </a:rPr>
              <a:t>Chapter XI- Joining the domain from windows 7 &amp; 10</a:t>
            </a:r>
            <a:br>
              <a:rPr lang="en-US" sz="4400" b="1" dirty="0">
                <a:latin typeface="Arial Narrow" panose="020B0606020202030204" pitchFamily="34" charset="0"/>
              </a:rPr>
            </a:br>
            <a:endParaRPr lang="en-US" dirty="0"/>
          </a:p>
        </p:txBody>
      </p:sp>
      <p:pic>
        <p:nvPicPr>
          <p:cNvPr id="7" name="Content Placeholder 6">
            <a:extLst>
              <a:ext uri="{FF2B5EF4-FFF2-40B4-BE49-F238E27FC236}">
                <a16:creationId xmlns:a16="http://schemas.microsoft.com/office/drawing/2014/main" id="{BEF85F17-B988-4D73-9F94-52FAE46E50C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68368" y="1646239"/>
            <a:ext cx="5842232" cy="3840956"/>
          </a:xfrm>
        </p:spPr>
      </p:pic>
      <p:sp>
        <p:nvSpPr>
          <p:cNvPr id="4" name="Footer Placeholder 3">
            <a:extLst>
              <a:ext uri="{FF2B5EF4-FFF2-40B4-BE49-F238E27FC236}">
                <a16:creationId xmlns:a16="http://schemas.microsoft.com/office/drawing/2014/main" id="{E33787E0-8370-48DC-B723-08E707D9650F}"/>
              </a:ext>
            </a:extLst>
          </p:cNvPr>
          <p:cNvSpPr>
            <a:spLocks noGrp="1"/>
          </p:cNvSpPr>
          <p:nvPr>
            <p:ph type="ftr" sz="quarter" idx="11"/>
          </p:nvPr>
        </p:nvSpPr>
        <p:spPr>
          <a:xfrm>
            <a:off x="703975" y="6135808"/>
            <a:ext cx="9878055" cy="365125"/>
          </a:xfrm>
        </p:spPr>
        <p:txBody>
          <a:bodyPr/>
          <a:lstStyle/>
          <a:p>
            <a:r>
              <a:rPr lang="en-US" sz="2000" dirty="0">
                <a:solidFill>
                  <a:schemeClr val="accent6"/>
                </a:solidFill>
              </a:rPr>
              <a:t>UNIXCLOUDTRAININGS                                                                By: VALERY N.</a:t>
            </a:r>
            <a:endParaRPr lang="en-US" dirty="0">
              <a:solidFill>
                <a:schemeClr val="accent6"/>
              </a:solidFill>
            </a:endParaRPr>
          </a:p>
        </p:txBody>
      </p:sp>
      <p:sp>
        <p:nvSpPr>
          <p:cNvPr id="5" name="Slide Number Placeholder 4">
            <a:extLst>
              <a:ext uri="{FF2B5EF4-FFF2-40B4-BE49-F238E27FC236}">
                <a16:creationId xmlns:a16="http://schemas.microsoft.com/office/drawing/2014/main" id="{E2FD48AE-A396-498A-BC40-8965C6F54472}"/>
              </a:ext>
            </a:extLst>
          </p:cNvPr>
          <p:cNvSpPr>
            <a:spLocks noGrp="1"/>
          </p:cNvSpPr>
          <p:nvPr>
            <p:ph type="sldNum" sz="quarter" idx="12"/>
          </p:nvPr>
        </p:nvSpPr>
        <p:spPr/>
        <p:txBody>
          <a:bodyPr/>
          <a:lstStyle/>
          <a:p>
            <a:fld id="{922050D3-00BE-4CA1-802E-2369E2E7FF6E}" type="slidenum">
              <a:rPr lang="en-US" smtClean="0"/>
              <a:t>22</a:t>
            </a:fld>
            <a:endParaRPr lang="en-US"/>
          </a:p>
        </p:txBody>
      </p:sp>
    </p:spTree>
    <p:extLst>
      <p:ext uri="{BB962C8B-B14F-4D97-AF65-F5344CB8AC3E}">
        <p14:creationId xmlns:p14="http://schemas.microsoft.com/office/powerpoint/2010/main" val="472898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60FA-CA84-405A-91BA-E2C59888C86B}"/>
              </a:ext>
            </a:extLst>
          </p:cNvPr>
          <p:cNvSpPr>
            <a:spLocks noGrp="1"/>
          </p:cNvSpPr>
          <p:nvPr>
            <p:ph type="title"/>
          </p:nvPr>
        </p:nvSpPr>
        <p:spPr>
          <a:xfrm>
            <a:off x="838200" y="365125"/>
            <a:ext cx="10515600" cy="884835"/>
          </a:xfrm>
        </p:spPr>
        <p:txBody>
          <a:bodyPr>
            <a:noAutofit/>
          </a:bodyPr>
          <a:lstStyle/>
          <a:p>
            <a:pPr marL="0" marR="0" lvl="0" indent="0" algn="ctr" defTabSz="914400" rtl="0" eaLnBrk="1" fontAlgn="auto" latinLnBrk="0" hangingPunct="1">
              <a:lnSpc>
                <a:spcPct val="90000"/>
              </a:lnSpc>
              <a:spcBef>
                <a:spcPts val="1000"/>
              </a:spcBef>
              <a:spcAft>
                <a:spcPts val="0"/>
              </a:spcAft>
              <a:tabLst/>
              <a:defRPr/>
            </a:pPr>
            <a:r>
              <a:rPr kumimoji="0" lang="en-US" sz="3200" b="1" i="0" u="sng" strike="noStrike" kern="1200" cap="none" spc="0" normalizeH="0" baseline="0" noProof="0" dirty="0">
                <a:ln>
                  <a:noFill/>
                </a:ln>
                <a:solidFill>
                  <a:prstClr val="black"/>
                </a:solidFill>
                <a:effectLst/>
                <a:uLnTx/>
                <a:uFillTx/>
                <a:latin typeface="Arial Narrow" panose="020B0606020202030204" pitchFamily="34" charset="0"/>
                <a:ea typeface="+mn-ea"/>
                <a:cs typeface="+mn-cs"/>
              </a:rPr>
              <a:t>Chapter XI- Joining the domain from windows 7 &amp; 10</a:t>
            </a:r>
            <a:br>
              <a:rPr kumimoji="0" lang="en-US" sz="3200" b="1" i="0" u="sng" strike="noStrike" kern="1200" cap="none" spc="0" normalizeH="0" baseline="0" noProof="0" dirty="0">
                <a:ln>
                  <a:noFill/>
                </a:ln>
                <a:solidFill>
                  <a:prstClr val="black"/>
                </a:solidFill>
                <a:effectLst/>
                <a:uLnTx/>
                <a:uFillTx/>
                <a:latin typeface="Arial Narrow" panose="020B0606020202030204" pitchFamily="34" charset="0"/>
                <a:ea typeface="+mn-ea"/>
                <a:cs typeface="+mn-cs"/>
              </a:rPr>
            </a:br>
            <a:endParaRPr lang="en-US" sz="3200" u="sng" dirty="0"/>
          </a:p>
        </p:txBody>
      </p:sp>
      <p:pic>
        <p:nvPicPr>
          <p:cNvPr id="7" name="Content Placeholder 6">
            <a:extLst>
              <a:ext uri="{FF2B5EF4-FFF2-40B4-BE49-F238E27FC236}">
                <a16:creationId xmlns:a16="http://schemas.microsoft.com/office/drawing/2014/main" id="{DCBC0A8E-EA10-4330-A89D-C3C258F683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243" y="1541159"/>
            <a:ext cx="10850489" cy="4562655"/>
          </a:xfrm>
        </p:spPr>
      </p:pic>
      <p:sp>
        <p:nvSpPr>
          <p:cNvPr id="4" name="Footer Placeholder 3">
            <a:extLst>
              <a:ext uri="{FF2B5EF4-FFF2-40B4-BE49-F238E27FC236}">
                <a16:creationId xmlns:a16="http://schemas.microsoft.com/office/drawing/2014/main" id="{DB9F8160-8789-4559-BB77-B71CB97AAEF6}"/>
              </a:ext>
            </a:extLst>
          </p:cNvPr>
          <p:cNvSpPr>
            <a:spLocks noGrp="1"/>
          </p:cNvSpPr>
          <p:nvPr>
            <p:ph type="ftr" sz="quarter" idx="11"/>
          </p:nvPr>
        </p:nvSpPr>
        <p:spPr>
          <a:xfrm>
            <a:off x="531812" y="6135808"/>
            <a:ext cx="9677399" cy="365125"/>
          </a:xfrm>
        </p:spPr>
        <p:txBody>
          <a:bodyPr/>
          <a:lstStyle/>
          <a:p>
            <a:r>
              <a:rPr lang="en-US" sz="2000" dirty="0" err="1">
                <a:solidFill>
                  <a:schemeClr val="accent6"/>
                </a:solidFill>
              </a:rPr>
              <a:t>unixcloudtrainings</a:t>
            </a:r>
            <a:r>
              <a:rPr lang="en-US" sz="2000" dirty="0">
                <a:solidFill>
                  <a:schemeClr val="accent6"/>
                </a:solidFill>
              </a:rPr>
              <a:t>                                                                By: VALERY N.</a:t>
            </a:r>
          </a:p>
        </p:txBody>
      </p:sp>
      <p:sp>
        <p:nvSpPr>
          <p:cNvPr id="5" name="Slide Number Placeholder 4">
            <a:extLst>
              <a:ext uri="{FF2B5EF4-FFF2-40B4-BE49-F238E27FC236}">
                <a16:creationId xmlns:a16="http://schemas.microsoft.com/office/drawing/2014/main" id="{0328D353-FDCC-430A-BD25-B23682D116DF}"/>
              </a:ext>
            </a:extLst>
          </p:cNvPr>
          <p:cNvSpPr>
            <a:spLocks noGrp="1"/>
          </p:cNvSpPr>
          <p:nvPr>
            <p:ph type="sldNum" sz="quarter" idx="12"/>
          </p:nvPr>
        </p:nvSpPr>
        <p:spPr/>
        <p:txBody>
          <a:bodyPr/>
          <a:lstStyle/>
          <a:p>
            <a:fld id="{922050D3-00BE-4CA1-802E-2369E2E7FF6E}" type="slidenum">
              <a:rPr lang="en-US" smtClean="0"/>
              <a:t>23</a:t>
            </a:fld>
            <a:endParaRPr lang="en-US"/>
          </a:p>
        </p:txBody>
      </p:sp>
    </p:spTree>
    <p:extLst>
      <p:ext uri="{BB962C8B-B14F-4D97-AF65-F5344CB8AC3E}">
        <p14:creationId xmlns:p14="http://schemas.microsoft.com/office/powerpoint/2010/main" val="2694337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6104-7392-4A1D-A637-BB5241FDBC6F}"/>
              </a:ext>
            </a:extLst>
          </p:cNvPr>
          <p:cNvSpPr>
            <a:spLocks noGrp="1"/>
          </p:cNvSpPr>
          <p:nvPr>
            <p:ph type="title"/>
          </p:nvPr>
        </p:nvSpPr>
        <p:spPr/>
        <p:txBody>
          <a:bodyPr/>
          <a:lstStyle/>
          <a:p>
            <a:r>
              <a:rPr lang="en-US" b="1" u="sng" dirty="0"/>
              <a:t>PREREQUISITES FOR JOINING THE DOMAIN</a:t>
            </a:r>
          </a:p>
        </p:txBody>
      </p:sp>
      <p:sp>
        <p:nvSpPr>
          <p:cNvPr id="3" name="Content Placeholder 2">
            <a:extLst>
              <a:ext uri="{FF2B5EF4-FFF2-40B4-BE49-F238E27FC236}">
                <a16:creationId xmlns:a16="http://schemas.microsoft.com/office/drawing/2014/main" id="{A0C7A235-DC93-4776-B2CF-C68C9F13F66F}"/>
              </a:ext>
            </a:extLst>
          </p:cNvPr>
          <p:cNvSpPr>
            <a:spLocks noGrp="1"/>
          </p:cNvSpPr>
          <p:nvPr>
            <p:ph idx="1"/>
          </p:nvPr>
        </p:nvSpPr>
        <p:spPr/>
        <p:txBody>
          <a:bodyPr/>
          <a:lstStyle/>
          <a:p>
            <a:r>
              <a:rPr lang="en-US" dirty="0"/>
              <a:t> AD should be up and running with static IP </a:t>
            </a:r>
          </a:p>
          <a:p>
            <a:r>
              <a:rPr lang="en-US" dirty="0"/>
              <a:t>Client can reach the active directory.</a:t>
            </a:r>
          </a:p>
          <a:p>
            <a:r>
              <a:rPr lang="en-US" dirty="0"/>
              <a:t>A User account </a:t>
            </a:r>
            <a:r>
              <a:rPr lang="en-US"/>
              <a:t>should exist </a:t>
            </a:r>
            <a:r>
              <a:rPr lang="en-US" dirty="0"/>
              <a:t>on </a:t>
            </a:r>
            <a:r>
              <a:rPr lang="en-US"/>
              <a:t>active directory.</a:t>
            </a:r>
            <a:endParaRPr lang="en-US" dirty="0"/>
          </a:p>
        </p:txBody>
      </p:sp>
      <p:sp>
        <p:nvSpPr>
          <p:cNvPr id="4" name="Footer Placeholder 3">
            <a:extLst>
              <a:ext uri="{FF2B5EF4-FFF2-40B4-BE49-F238E27FC236}">
                <a16:creationId xmlns:a16="http://schemas.microsoft.com/office/drawing/2014/main" id="{6C4CC190-6912-42E0-A705-5DDB7E5FC770}"/>
              </a:ext>
            </a:extLst>
          </p:cNvPr>
          <p:cNvSpPr>
            <a:spLocks noGrp="1"/>
          </p:cNvSpPr>
          <p:nvPr>
            <p:ph type="ftr" sz="quarter" idx="11"/>
          </p:nvPr>
        </p:nvSpPr>
        <p:spPr>
          <a:xfrm>
            <a:off x="1180123" y="6135808"/>
            <a:ext cx="9472245"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FDB5E24B-D5F1-4379-80CD-6A80492B0CAA}"/>
              </a:ext>
            </a:extLst>
          </p:cNvPr>
          <p:cNvSpPr>
            <a:spLocks noGrp="1"/>
          </p:cNvSpPr>
          <p:nvPr>
            <p:ph type="sldNum" sz="quarter" idx="12"/>
          </p:nvPr>
        </p:nvSpPr>
        <p:spPr/>
        <p:txBody>
          <a:bodyPr/>
          <a:lstStyle/>
          <a:p>
            <a:fld id="{922050D3-00BE-4CA1-802E-2369E2E7FF6E}" type="slidenum">
              <a:rPr lang="en-US" smtClean="0"/>
              <a:t>24</a:t>
            </a:fld>
            <a:endParaRPr lang="en-US"/>
          </a:p>
        </p:txBody>
      </p:sp>
    </p:spTree>
    <p:extLst>
      <p:ext uri="{BB962C8B-B14F-4D97-AF65-F5344CB8AC3E}">
        <p14:creationId xmlns:p14="http://schemas.microsoft.com/office/powerpoint/2010/main" val="878409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50FBE-5AF7-4ED6-8BE0-BF10C909E587}"/>
              </a:ext>
            </a:extLst>
          </p:cNvPr>
          <p:cNvSpPr>
            <a:spLocks noGrp="1"/>
          </p:cNvSpPr>
          <p:nvPr>
            <p:ph type="title"/>
          </p:nvPr>
        </p:nvSpPr>
        <p:spPr>
          <a:xfrm>
            <a:off x="1670181" y="624110"/>
            <a:ext cx="9834432" cy="607531"/>
          </a:xfrm>
        </p:spPr>
        <p:txBody>
          <a:bodyPr>
            <a:normAutofit fontScale="90000"/>
          </a:bodyPr>
          <a:lstStyle/>
          <a:p>
            <a:pPr algn="ctr"/>
            <a:r>
              <a:rPr lang="en-US" sz="4000" b="1" u="sng" dirty="0">
                <a:latin typeface="Arial Narrow" panose="020B0606020202030204" pitchFamily="34" charset="0"/>
              </a:rPr>
              <a:t>Chapter XI- Active Directory “Administrative Center</a:t>
            </a:r>
            <a:r>
              <a:rPr lang="en-US" sz="4400" b="1" dirty="0">
                <a:latin typeface="Arial Narrow" panose="020B0606020202030204" pitchFamily="34" charset="0"/>
              </a:rPr>
              <a:t>”</a:t>
            </a:r>
            <a:br>
              <a:rPr lang="en-US" sz="4400" b="1" dirty="0">
                <a:latin typeface="Arial Narrow" panose="020B0606020202030204" pitchFamily="34" charset="0"/>
              </a:rPr>
            </a:br>
            <a:endParaRPr lang="en-US" dirty="0"/>
          </a:p>
        </p:txBody>
      </p:sp>
      <p:pic>
        <p:nvPicPr>
          <p:cNvPr id="10" name="Content Placeholder 9">
            <a:extLst>
              <a:ext uri="{FF2B5EF4-FFF2-40B4-BE49-F238E27FC236}">
                <a16:creationId xmlns:a16="http://schemas.microsoft.com/office/drawing/2014/main" id="{598A1CD1-5793-4FD9-9577-15AE7E7A92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83408"/>
            <a:ext cx="10515600" cy="4354759"/>
          </a:xfrm>
        </p:spPr>
      </p:pic>
      <p:sp>
        <p:nvSpPr>
          <p:cNvPr id="4" name="Footer Placeholder 3">
            <a:extLst>
              <a:ext uri="{FF2B5EF4-FFF2-40B4-BE49-F238E27FC236}">
                <a16:creationId xmlns:a16="http://schemas.microsoft.com/office/drawing/2014/main" id="{F1D7D9DD-8238-4C83-949C-67C89145FEFE}"/>
              </a:ext>
            </a:extLst>
          </p:cNvPr>
          <p:cNvSpPr>
            <a:spLocks noGrp="1"/>
          </p:cNvSpPr>
          <p:nvPr>
            <p:ph type="ftr" sz="quarter" idx="11"/>
          </p:nvPr>
        </p:nvSpPr>
        <p:spPr>
          <a:xfrm>
            <a:off x="988646" y="6331454"/>
            <a:ext cx="10214707"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CDCCD86F-2E34-4C23-A472-E667E0711B46}"/>
              </a:ext>
            </a:extLst>
          </p:cNvPr>
          <p:cNvSpPr>
            <a:spLocks noGrp="1"/>
          </p:cNvSpPr>
          <p:nvPr>
            <p:ph type="sldNum" sz="quarter" idx="12"/>
          </p:nvPr>
        </p:nvSpPr>
        <p:spPr/>
        <p:txBody>
          <a:bodyPr/>
          <a:lstStyle/>
          <a:p>
            <a:fld id="{922050D3-00BE-4CA1-802E-2369E2E7FF6E}" type="slidenum">
              <a:rPr lang="en-US" smtClean="0"/>
              <a:t>25</a:t>
            </a:fld>
            <a:endParaRPr lang="en-US"/>
          </a:p>
        </p:txBody>
      </p:sp>
    </p:spTree>
    <p:extLst>
      <p:ext uri="{BB962C8B-B14F-4D97-AF65-F5344CB8AC3E}">
        <p14:creationId xmlns:p14="http://schemas.microsoft.com/office/powerpoint/2010/main" val="1554046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0ED0-649E-4E7E-A268-6C9851A0A311}"/>
              </a:ext>
            </a:extLst>
          </p:cNvPr>
          <p:cNvSpPr>
            <a:spLocks noGrp="1"/>
          </p:cNvSpPr>
          <p:nvPr>
            <p:ph type="title"/>
          </p:nvPr>
        </p:nvSpPr>
        <p:spPr>
          <a:xfrm>
            <a:off x="1664677" y="512462"/>
            <a:ext cx="9995511" cy="1280890"/>
          </a:xfrm>
        </p:spPr>
        <p:txBody>
          <a:bodyPr/>
          <a:lstStyle/>
          <a:p>
            <a:r>
              <a:rPr lang="en-US" sz="3600" b="1" u="sng" dirty="0">
                <a:latin typeface="Arial Narrow" panose="020B0606020202030204" pitchFamily="34" charset="0"/>
              </a:rPr>
              <a:t>Chapter XII- Active Directory “Domain and Trust”</a:t>
            </a:r>
            <a:br>
              <a:rPr lang="en-US" sz="3600" b="1" u="sng" dirty="0">
                <a:latin typeface="Arial Narrow" panose="020B0606020202030204" pitchFamily="34" charset="0"/>
              </a:rPr>
            </a:br>
            <a:endParaRPr lang="en-US" u="sng" dirty="0"/>
          </a:p>
        </p:txBody>
      </p:sp>
      <p:sp>
        <p:nvSpPr>
          <p:cNvPr id="3" name="Content Placeholder 2">
            <a:extLst>
              <a:ext uri="{FF2B5EF4-FFF2-40B4-BE49-F238E27FC236}">
                <a16:creationId xmlns:a16="http://schemas.microsoft.com/office/drawing/2014/main" id="{3DA5B630-70A2-44D7-9C9B-DA008BC453AA}"/>
              </a:ext>
            </a:extLst>
          </p:cNvPr>
          <p:cNvSpPr>
            <a:spLocks noGrp="1"/>
          </p:cNvSpPr>
          <p:nvPr>
            <p:ph idx="1"/>
          </p:nvPr>
        </p:nvSpPr>
        <p:spPr>
          <a:xfrm>
            <a:off x="531812" y="2068010"/>
            <a:ext cx="10972800" cy="4002208"/>
          </a:xfrm>
        </p:spPr>
        <p:txBody>
          <a:bodyPr/>
          <a:lstStyle/>
          <a:p>
            <a:pPr lvl="1"/>
            <a:r>
              <a:rPr lang="en-US" dirty="0"/>
              <a:t>The active directory domains and trust console is a standard Microsoft management console (MMC) with the usual layout and elements. The left pane shows the domain list and the right pan shows objects, such as trust, associated with the selected domain.</a:t>
            </a:r>
          </a:p>
          <a:p>
            <a:pPr marL="457200" lvl="1" indent="0">
              <a:buNone/>
            </a:pPr>
            <a:r>
              <a:rPr lang="en-US" b="1" dirty="0"/>
              <a:t>Two of main features are:</a:t>
            </a:r>
          </a:p>
          <a:p>
            <a:pPr marL="457200" lvl="1" indent="0">
              <a:buNone/>
            </a:pPr>
            <a:endParaRPr lang="en-US" b="1" dirty="0"/>
          </a:p>
          <a:p>
            <a:pPr lvl="1">
              <a:buFont typeface="Wingdings" panose="05000000000000000000" pitchFamily="2" charset="2"/>
              <a:buChar char="Ø"/>
            </a:pPr>
            <a:r>
              <a:rPr lang="en-US" dirty="0"/>
              <a:t> Manage Domain trust = There are several tasks you can perform with the console, including verifying or removing a trust and creating shortcut, realm, and external trusts. These trusts task will be explain later.</a:t>
            </a:r>
          </a:p>
          <a:p>
            <a:pPr lvl="1">
              <a:buFont typeface="Wingdings" panose="05000000000000000000" pitchFamily="2" charset="2"/>
              <a:buChar char="Ø"/>
            </a:pPr>
            <a:r>
              <a:rPr lang="en-US" dirty="0"/>
              <a:t>Manage forest trust = you can accomplish several tasks related to forest trust, including creating a forest trust and managing routing for specific names suffixes</a:t>
            </a:r>
          </a:p>
        </p:txBody>
      </p:sp>
      <p:sp>
        <p:nvSpPr>
          <p:cNvPr id="4" name="Footer Placeholder 3">
            <a:extLst>
              <a:ext uri="{FF2B5EF4-FFF2-40B4-BE49-F238E27FC236}">
                <a16:creationId xmlns:a16="http://schemas.microsoft.com/office/drawing/2014/main" id="{A6981866-E41E-458A-B4F7-8916C8952D53}"/>
              </a:ext>
            </a:extLst>
          </p:cNvPr>
          <p:cNvSpPr>
            <a:spLocks noGrp="1"/>
          </p:cNvSpPr>
          <p:nvPr>
            <p:ph type="ftr" sz="quarter" idx="11"/>
          </p:nvPr>
        </p:nvSpPr>
        <p:spPr>
          <a:xfrm>
            <a:off x="1516186" y="6344876"/>
            <a:ext cx="9568350"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A1F041D0-A120-42EC-BD58-85ADE1D5C195}"/>
              </a:ext>
            </a:extLst>
          </p:cNvPr>
          <p:cNvSpPr>
            <a:spLocks noGrp="1"/>
          </p:cNvSpPr>
          <p:nvPr>
            <p:ph type="sldNum" sz="quarter" idx="12"/>
          </p:nvPr>
        </p:nvSpPr>
        <p:spPr/>
        <p:txBody>
          <a:bodyPr/>
          <a:lstStyle/>
          <a:p>
            <a:fld id="{922050D3-00BE-4CA1-802E-2369E2E7FF6E}" type="slidenum">
              <a:rPr lang="en-US" smtClean="0"/>
              <a:t>26</a:t>
            </a:fld>
            <a:endParaRPr lang="en-US"/>
          </a:p>
        </p:txBody>
      </p:sp>
    </p:spTree>
    <p:extLst>
      <p:ext uri="{BB962C8B-B14F-4D97-AF65-F5344CB8AC3E}">
        <p14:creationId xmlns:p14="http://schemas.microsoft.com/office/powerpoint/2010/main" val="688321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0082C-A108-42C7-BA08-D9252B150890}"/>
              </a:ext>
            </a:extLst>
          </p:cNvPr>
          <p:cNvSpPr>
            <a:spLocks noGrp="1"/>
          </p:cNvSpPr>
          <p:nvPr>
            <p:ph type="title"/>
          </p:nvPr>
        </p:nvSpPr>
        <p:spPr>
          <a:xfrm>
            <a:off x="1311579" y="624110"/>
            <a:ext cx="10193033" cy="980755"/>
          </a:xfrm>
        </p:spPr>
        <p:txBody>
          <a:bodyPr>
            <a:normAutofit/>
          </a:bodyPr>
          <a:lstStyle/>
          <a:p>
            <a:r>
              <a:rPr lang="en-US" sz="2800" b="1" u="sng" dirty="0">
                <a:latin typeface="Arial Narrow" panose="020B0606020202030204" pitchFamily="34" charset="0"/>
              </a:rPr>
              <a:t>Chapter XIII- Active Directory “ Module for Windows </a:t>
            </a:r>
            <a:r>
              <a:rPr lang="en-US" sz="2800" b="1" u="sng" dirty="0" err="1">
                <a:latin typeface="Arial Narrow" panose="020B0606020202030204" pitchFamily="34" charset="0"/>
              </a:rPr>
              <a:t>Powershell</a:t>
            </a:r>
            <a:r>
              <a:rPr lang="en-US" sz="2800" b="1" u="sng" dirty="0">
                <a:latin typeface="Arial Narrow" panose="020B0606020202030204" pitchFamily="34" charset="0"/>
              </a:rPr>
              <a:t>”</a:t>
            </a:r>
            <a:br>
              <a:rPr lang="en-US" sz="2800" b="1" u="sng" dirty="0">
                <a:latin typeface="Arial Narrow" panose="020B0606020202030204" pitchFamily="34" charset="0"/>
              </a:rPr>
            </a:br>
            <a:endParaRPr lang="en-US" sz="2800" u="sng" dirty="0"/>
          </a:p>
        </p:txBody>
      </p:sp>
      <p:pic>
        <p:nvPicPr>
          <p:cNvPr id="7" name="Content Placeholder 6">
            <a:extLst>
              <a:ext uri="{FF2B5EF4-FFF2-40B4-BE49-F238E27FC236}">
                <a16:creationId xmlns:a16="http://schemas.microsoft.com/office/drawing/2014/main" id="{9DBE3577-69FD-433D-B4B7-79B8FFB486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951" y="1427163"/>
            <a:ext cx="10883007" cy="4643055"/>
          </a:xfrm>
        </p:spPr>
      </p:pic>
      <p:sp>
        <p:nvSpPr>
          <p:cNvPr id="4" name="Footer Placeholder 3">
            <a:extLst>
              <a:ext uri="{FF2B5EF4-FFF2-40B4-BE49-F238E27FC236}">
                <a16:creationId xmlns:a16="http://schemas.microsoft.com/office/drawing/2014/main" id="{E143675F-CB0D-430D-B8F3-18DB685061FA}"/>
              </a:ext>
            </a:extLst>
          </p:cNvPr>
          <p:cNvSpPr>
            <a:spLocks noGrp="1"/>
          </p:cNvSpPr>
          <p:nvPr>
            <p:ph type="ftr" sz="quarter" idx="11"/>
          </p:nvPr>
        </p:nvSpPr>
        <p:spPr>
          <a:xfrm>
            <a:off x="1311579" y="6349571"/>
            <a:ext cx="9857163" cy="365125"/>
          </a:xfrm>
        </p:spPr>
        <p:txBody>
          <a:bodyPr/>
          <a:lstStyle/>
          <a:p>
            <a:r>
              <a:rPr lang="en-US" sz="2000" dirty="0">
                <a:solidFill>
                  <a:schemeClr val="accent6"/>
                </a:solidFill>
              </a:rPr>
              <a:t>UNIXCLOUDTRAININGS </a:t>
            </a:r>
            <a:r>
              <a:rPr lang="en-US" dirty="0"/>
              <a:t>                                                                                                                                                  </a:t>
            </a:r>
            <a:r>
              <a:rPr lang="en-US" sz="2000" dirty="0">
                <a:solidFill>
                  <a:schemeClr val="accent6"/>
                </a:solidFill>
              </a:rPr>
              <a:t>By: VALERY N</a:t>
            </a:r>
            <a:r>
              <a:rPr lang="en-US" dirty="0"/>
              <a:t>.</a:t>
            </a:r>
          </a:p>
        </p:txBody>
      </p:sp>
      <p:sp>
        <p:nvSpPr>
          <p:cNvPr id="5" name="Slide Number Placeholder 4">
            <a:extLst>
              <a:ext uri="{FF2B5EF4-FFF2-40B4-BE49-F238E27FC236}">
                <a16:creationId xmlns:a16="http://schemas.microsoft.com/office/drawing/2014/main" id="{770AC5FD-6D1F-483A-8035-FA4B56F2AB7A}"/>
              </a:ext>
            </a:extLst>
          </p:cNvPr>
          <p:cNvSpPr>
            <a:spLocks noGrp="1"/>
          </p:cNvSpPr>
          <p:nvPr>
            <p:ph type="sldNum" sz="quarter" idx="12"/>
          </p:nvPr>
        </p:nvSpPr>
        <p:spPr/>
        <p:txBody>
          <a:bodyPr/>
          <a:lstStyle/>
          <a:p>
            <a:fld id="{922050D3-00BE-4CA1-802E-2369E2E7FF6E}" type="slidenum">
              <a:rPr lang="en-US" smtClean="0"/>
              <a:t>27</a:t>
            </a:fld>
            <a:endParaRPr lang="en-US"/>
          </a:p>
        </p:txBody>
      </p:sp>
    </p:spTree>
    <p:extLst>
      <p:ext uri="{BB962C8B-B14F-4D97-AF65-F5344CB8AC3E}">
        <p14:creationId xmlns:p14="http://schemas.microsoft.com/office/powerpoint/2010/main" val="3134216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3D811-8964-4C8E-89D6-955B2CB861CA}"/>
              </a:ext>
            </a:extLst>
          </p:cNvPr>
          <p:cNvSpPr>
            <a:spLocks noGrp="1"/>
          </p:cNvSpPr>
          <p:nvPr>
            <p:ph type="title"/>
          </p:nvPr>
        </p:nvSpPr>
        <p:spPr/>
        <p:txBody>
          <a:bodyPr>
            <a:normAutofit/>
          </a:bodyPr>
          <a:lstStyle/>
          <a:p>
            <a:pPr algn="ctr"/>
            <a:r>
              <a:rPr lang="en-US" sz="2800" b="1" u="sng" dirty="0"/>
              <a:t>INRODUCTION TO POWERSHELL</a:t>
            </a:r>
          </a:p>
        </p:txBody>
      </p:sp>
      <p:sp>
        <p:nvSpPr>
          <p:cNvPr id="3" name="Content Placeholder 2">
            <a:extLst>
              <a:ext uri="{FF2B5EF4-FFF2-40B4-BE49-F238E27FC236}">
                <a16:creationId xmlns:a16="http://schemas.microsoft.com/office/drawing/2014/main" id="{F44C4902-08DE-4479-AAF3-0923EDC2DFB0}"/>
              </a:ext>
            </a:extLst>
          </p:cNvPr>
          <p:cNvSpPr>
            <a:spLocks noGrp="1"/>
          </p:cNvSpPr>
          <p:nvPr>
            <p:ph idx="1"/>
          </p:nvPr>
        </p:nvSpPr>
        <p:spPr>
          <a:xfrm>
            <a:off x="1164566" y="1561381"/>
            <a:ext cx="10340046" cy="4442604"/>
          </a:xfrm>
        </p:spPr>
        <p:txBody>
          <a:bodyPr/>
          <a:lstStyle/>
          <a:p>
            <a:r>
              <a:rPr lang="en-US" dirty="0"/>
              <a:t>$</a:t>
            </a:r>
            <a:r>
              <a:rPr lang="en-US" dirty="0" err="1"/>
              <a:t>PSVersionTable</a:t>
            </a:r>
            <a:r>
              <a:rPr lang="en-US" dirty="0"/>
              <a:t>: will display </a:t>
            </a:r>
            <a:r>
              <a:rPr lang="en-US" dirty="0" err="1"/>
              <a:t>powershell</a:t>
            </a:r>
            <a:r>
              <a:rPr lang="en-US" dirty="0"/>
              <a:t> version.</a:t>
            </a:r>
          </a:p>
          <a:p>
            <a:r>
              <a:rPr lang="en-US" dirty="0"/>
              <a:t>Invoke-</a:t>
            </a:r>
            <a:r>
              <a:rPr lang="en-US" dirty="0" err="1"/>
              <a:t>WebRequest</a:t>
            </a:r>
            <a:r>
              <a:rPr lang="en-US" dirty="0"/>
              <a:t>: Download a file or app from the internet</a:t>
            </a:r>
          </a:p>
          <a:p>
            <a:r>
              <a:rPr lang="en-US" dirty="0"/>
              <a:t>Get-commands will display all available commands</a:t>
            </a:r>
          </a:p>
          <a:p>
            <a:r>
              <a:rPr lang="en-US" dirty="0"/>
              <a:t>New-</a:t>
            </a:r>
            <a:r>
              <a:rPr lang="en-US" dirty="0" err="1"/>
              <a:t>Aduser</a:t>
            </a:r>
            <a:r>
              <a:rPr lang="en-US" dirty="0"/>
              <a:t> to create a new user</a:t>
            </a:r>
          </a:p>
          <a:p>
            <a:r>
              <a:rPr lang="en-US" dirty="0"/>
              <a:t>Get-Hel for help</a:t>
            </a:r>
          </a:p>
          <a:p>
            <a:r>
              <a:rPr lang="en-US" dirty="0"/>
              <a:t>Update-Help </a:t>
            </a:r>
          </a:p>
          <a:p>
            <a:r>
              <a:rPr lang="en-US" dirty="0"/>
              <a:t>Get-Help Get-Process –online </a:t>
            </a:r>
          </a:p>
          <a:p>
            <a:r>
              <a:rPr lang="en-US" dirty="0"/>
              <a:t> </a:t>
            </a:r>
            <a:r>
              <a:rPr lang="en-US" b="0" i="0" dirty="0">
                <a:solidFill>
                  <a:srgbClr val="171717"/>
                </a:solidFill>
                <a:effectLst/>
                <a:latin typeface="SFMono-Regular"/>
              </a:rPr>
              <a:t>import-module </a:t>
            </a:r>
            <a:r>
              <a:rPr lang="en-US" b="0" i="0" dirty="0" err="1">
                <a:solidFill>
                  <a:srgbClr val="171717"/>
                </a:solidFill>
                <a:effectLst/>
                <a:latin typeface="SFMono-Regular"/>
              </a:rPr>
              <a:t>ActiveDirectory</a:t>
            </a:r>
            <a:r>
              <a:rPr lang="en-US" b="0" i="0" dirty="0">
                <a:solidFill>
                  <a:srgbClr val="171717"/>
                </a:solidFill>
                <a:effectLst/>
                <a:latin typeface="SFMono-Regular"/>
              </a:rPr>
              <a:t>   </a:t>
            </a:r>
            <a:endParaRPr lang="en-US" dirty="0"/>
          </a:p>
          <a:p>
            <a:endParaRPr lang="en-US" dirty="0"/>
          </a:p>
          <a:p>
            <a:r>
              <a:rPr lang="en-US" dirty="0" err="1"/>
              <a:t>Powershell</a:t>
            </a:r>
            <a:r>
              <a:rPr lang="en-US" dirty="0"/>
              <a:t> is also defined as command line management and administration environment.</a:t>
            </a:r>
          </a:p>
        </p:txBody>
      </p:sp>
      <p:sp>
        <p:nvSpPr>
          <p:cNvPr id="4" name="Footer Placeholder 3">
            <a:extLst>
              <a:ext uri="{FF2B5EF4-FFF2-40B4-BE49-F238E27FC236}">
                <a16:creationId xmlns:a16="http://schemas.microsoft.com/office/drawing/2014/main" id="{D6C17623-4737-4493-A142-21DFE94D2A9D}"/>
              </a:ext>
            </a:extLst>
          </p:cNvPr>
          <p:cNvSpPr>
            <a:spLocks noGrp="1"/>
          </p:cNvSpPr>
          <p:nvPr>
            <p:ph type="ftr" sz="quarter" idx="11"/>
          </p:nvPr>
        </p:nvSpPr>
        <p:spPr/>
        <p:txBody>
          <a:bodyPr/>
          <a:lstStyle/>
          <a:p>
            <a:r>
              <a:rPr lang="en-US"/>
              <a:t>unixcloudtrainings                                                                By: VALERY N.</a:t>
            </a:r>
          </a:p>
        </p:txBody>
      </p:sp>
      <p:sp>
        <p:nvSpPr>
          <p:cNvPr id="5" name="Slide Number Placeholder 4">
            <a:extLst>
              <a:ext uri="{FF2B5EF4-FFF2-40B4-BE49-F238E27FC236}">
                <a16:creationId xmlns:a16="http://schemas.microsoft.com/office/drawing/2014/main" id="{D70E33E3-75E2-4318-962F-D4129CD3E5C2}"/>
              </a:ext>
            </a:extLst>
          </p:cNvPr>
          <p:cNvSpPr>
            <a:spLocks noGrp="1"/>
          </p:cNvSpPr>
          <p:nvPr>
            <p:ph type="sldNum" sz="quarter" idx="12"/>
          </p:nvPr>
        </p:nvSpPr>
        <p:spPr/>
        <p:txBody>
          <a:bodyPr/>
          <a:lstStyle/>
          <a:p>
            <a:fld id="{922050D3-00BE-4CA1-802E-2369E2E7FF6E}" type="slidenum">
              <a:rPr lang="en-US" smtClean="0"/>
              <a:t>28</a:t>
            </a:fld>
            <a:endParaRPr lang="en-US"/>
          </a:p>
        </p:txBody>
      </p:sp>
    </p:spTree>
    <p:extLst>
      <p:ext uri="{BB962C8B-B14F-4D97-AF65-F5344CB8AC3E}">
        <p14:creationId xmlns:p14="http://schemas.microsoft.com/office/powerpoint/2010/main" val="1239951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E62C-204E-4A75-8594-C8987857945E}"/>
              </a:ext>
            </a:extLst>
          </p:cNvPr>
          <p:cNvSpPr>
            <a:spLocks noGrp="1"/>
          </p:cNvSpPr>
          <p:nvPr>
            <p:ph type="title"/>
          </p:nvPr>
        </p:nvSpPr>
        <p:spPr/>
        <p:txBody>
          <a:bodyPr/>
          <a:lstStyle/>
          <a:p>
            <a:pPr algn="ctr"/>
            <a:r>
              <a:rPr lang="en-US" b="1" dirty="0"/>
              <a:t>	</a:t>
            </a:r>
            <a:r>
              <a:rPr lang="en-US" b="1" u="sng" dirty="0"/>
              <a:t>WSL</a:t>
            </a:r>
          </a:p>
        </p:txBody>
      </p:sp>
      <p:sp>
        <p:nvSpPr>
          <p:cNvPr id="3" name="Content Placeholder 2">
            <a:extLst>
              <a:ext uri="{FF2B5EF4-FFF2-40B4-BE49-F238E27FC236}">
                <a16:creationId xmlns:a16="http://schemas.microsoft.com/office/drawing/2014/main" id="{C0B2B825-42C0-460B-9036-4028FFC9AB13}"/>
              </a:ext>
            </a:extLst>
          </p:cNvPr>
          <p:cNvSpPr>
            <a:spLocks noGrp="1"/>
          </p:cNvSpPr>
          <p:nvPr>
            <p:ph idx="1"/>
          </p:nvPr>
        </p:nvSpPr>
        <p:spPr>
          <a:xfrm>
            <a:off x="1140903" y="2133600"/>
            <a:ext cx="10363709" cy="3777622"/>
          </a:xfrm>
        </p:spPr>
        <p:txBody>
          <a:bodyPr/>
          <a:lstStyle/>
          <a:p>
            <a:r>
              <a:rPr lang="en-US" b="0" i="0" dirty="0">
                <a:solidFill>
                  <a:srgbClr val="4D5156"/>
                </a:solidFill>
                <a:effectLst/>
                <a:latin typeface="Roboto" panose="02000000000000000000" pitchFamily="2" charset="0"/>
              </a:rPr>
              <a:t>Windows Subsystem for Linux is a compatibility layer for running Linux binary executables natively on Windows 10, Windows 11, and Windows Server 2019. In May 2019, WSL 2 was announced, introducing important changes such as a real Linux kernel, through a subset of Hyper-V feature.</a:t>
            </a:r>
          </a:p>
          <a:p>
            <a:r>
              <a:rPr lang="en-US" b="0" i="0" dirty="0">
                <a:solidFill>
                  <a:srgbClr val="202124"/>
                </a:solidFill>
                <a:effectLst/>
                <a:latin typeface="Roboto" panose="02000000000000000000" pitchFamily="2" charset="0"/>
              </a:rPr>
              <a:t>WSL </a:t>
            </a:r>
            <a:r>
              <a:rPr lang="en-US" b="1" i="0" dirty="0">
                <a:solidFill>
                  <a:srgbClr val="202124"/>
                </a:solidFill>
                <a:effectLst/>
                <a:latin typeface="Roboto" panose="02000000000000000000" pitchFamily="2" charset="0"/>
              </a:rPr>
              <a:t>provides a layer for mapping Windows kernel system calls to Linux kernel system calls</a:t>
            </a:r>
            <a:r>
              <a:rPr lang="en-US" b="0" i="0" dirty="0">
                <a:solidFill>
                  <a:srgbClr val="202124"/>
                </a:solidFill>
                <a:effectLst/>
                <a:latin typeface="Roboto" panose="02000000000000000000" pitchFamily="2" charset="0"/>
              </a:rPr>
              <a:t>. ... Instead of using a VM or container, WSL virtualizes a Linux kernel interface on top of the Windows kernel. This means that running WSL only requires a minimal amount of RAM</a:t>
            </a:r>
            <a:r>
              <a:rPr lang="en-US" dirty="0">
                <a:solidFill>
                  <a:srgbClr val="4D5156"/>
                </a:solidFill>
                <a:latin typeface="Roboto" panose="02000000000000000000" pitchFamily="2" charset="0"/>
              </a:rPr>
              <a:t>.</a:t>
            </a:r>
            <a:endParaRPr lang="en-US" dirty="0"/>
          </a:p>
        </p:txBody>
      </p:sp>
      <p:sp>
        <p:nvSpPr>
          <p:cNvPr id="4" name="Footer Placeholder 3">
            <a:extLst>
              <a:ext uri="{FF2B5EF4-FFF2-40B4-BE49-F238E27FC236}">
                <a16:creationId xmlns:a16="http://schemas.microsoft.com/office/drawing/2014/main" id="{5A85DF6E-189C-40CE-B32D-65EDA63E0927}"/>
              </a:ext>
            </a:extLst>
          </p:cNvPr>
          <p:cNvSpPr>
            <a:spLocks noGrp="1"/>
          </p:cNvSpPr>
          <p:nvPr>
            <p:ph type="ftr" sz="quarter" idx="11"/>
          </p:nvPr>
        </p:nvSpPr>
        <p:spPr/>
        <p:txBody>
          <a:bodyPr/>
          <a:lstStyle/>
          <a:p>
            <a:r>
              <a:rPr lang="en-US"/>
              <a:t>unixcloudtrainings                                                                By: VALERY N.</a:t>
            </a:r>
          </a:p>
        </p:txBody>
      </p:sp>
      <p:sp>
        <p:nvSpPr>
          <p:cNvPr id="5" name="Slide Number Placeholder 4">
            <a:extLst>
              <a:ext uri="{FF2B5EF4-FFF2-40B4-BE49-F238E27FC236}">
                <a16:creationId xmlns:a16="http://schemas.microsoft.com/office/drawing/2014/main" id="{EBEDFFCA-0173-4613-8AB5-0CC1EF8E1D50}"/>
              </a:ext>
            </a:extLst>
          </p:cNvPr>
          <p:cNvSpPr>
            <a:spLocks noGrp="1"/>
          </p:cNvSpPr>
          <p:nvPr>
            <p:ph type="sldNum" sz="quarter" idx="12"/>
          </p:nvPr>
        </p:nvSpPr>
        <p:spPr/>
        <p:txBody>
          <a:bodyPr/>
          <a:lstStyle/>
          <a:p>
            <a:fld id="{922050D3-00BE-4CA1-802E-2369E2E7FF6E}" type="slidenum">
              <a:rPr lang="en-US" smtClean="0"/>
              <a:t>29</a:t>
            </a:fld>
            <a:endParaRPr lang="en-US"/>
          </a:p>
        </p:txBody>
      </p:sp>
    </p:spTree>
    <p:extLst>
      <p:ext uri="{BB962C8B-B14F-4D97-AF65-F5344CB8AC3E}">
        <p14:creationId xmlns:p14="http://schemas.microsoft.com/office/powerpoint/2010/main" val="89699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9ED77-AAA3-427B-9099-222D1D867BFE}"/>
              </a:ext>
            </a:extLst>
          </p:cNvPr>
          <p:cNvSpPr>
            <a:spLocks noGrp="1"/>
          </p:cNvSpPr>
          <p:nvPr>
            <p:ph type="title"/>
          </p:nvPr>
        </p:nvSpPr>
        <p:spPr>
          <a:xfrm>
            <a:off x="838200" y="365126"/>
            <a:ext cx="10515600" cy="725444"/>
          </a:xfrm>
        </p:spPr>
        <p:txBody>
          <a:bodyPr/>
          <a:lstStyle/>
          <a:p>
            <a:pPr algn="ctr"/>
            <a:r>
              <a:rPr lang="en-US" b="1" u="sng" dirty="0"/>
              <a:t>Chapter I- ROLES VS FEATURES</a:t>
            </a:r>
          </a:p>
        </p:txBody>
      </p:sp>
      <p:sp>
        <p:nvSpPr>
          <p:cNvPr id="3" name="Content Placeholder 2">
            <a:extLst>
              <a:ext uri="{FF2B5EF4-FFF2-40B4-BE49-F238E27FC236}">
                <a16:creationId xmlns:a16="http://schemas.microsoft.com/office/drawing/2014/main" id="{C71EA1D5-5125-48D8-8D15-17B68A57DDDB}"/>
              </a:ext>
            </a:extLst>
          </p:cNvPr>
          <p:cNvSpPr>
            <a:spLocks noGrp="1"/>
          </p:cNvSpPr>
          <p:nvPr>
            <p:ph idx="1"/>
          </p:nvPr>
        </p:nvSpPr>
        <p:spPr>
          <a:xfrm>
            <a:off x="209725" y="1451294"/>
            <a:ext cx="11144075" cy="4781725"/>
          </a:xfrm>
        </p:spPr>
        <p:txBody>
          <a:bodyPr/>
          <a:lstStyle/>
          <a:p>
            <a:r>
              <a:rPr lang="en-US" dirty="0"/>
              <a:t>Roles</a:t>
            </a:r>
          </a:p>
          <a:p>
            <a:pPr marL="0" indent="0">
              <a:lnSpc>
                <a:spcPct val="100000"/>
              </a:lnSpc>
              <a:buNone/>
            </a:pPr>
            <a:r>
              <a:rPr lang="en-US" sz="1600" dirty="0"/>
              <a:t>A server role is a set of software programs that, when they are installed and properly configured, lets a computer perform a specific function for multiples users or other computers within a network.</a:t>
            </a:r>
          </a:p>
          <a:p>
            <a:pPr>
              <a:lnSpc>
                <a:spcPct val="100000"/>
              </a:lnSpc>
            </a:pPr>
            <a:r>
              <a:rPr lang="en-US" dirty="0"/>
              <a:t> Roles services </a:t>
            </a:r>
          </a:p>
          <a:p>
            <a:pPr marL="0" indent="0">
              <a:lnSpc>
                <a:spcPct val="100000"/>
              </a:lnSpc>
              <a:buNone/>
            </a:pPr>
            <a:r>
              <a:rPr lang="en-US" sz="1800" dirty="0"/>
              <a:t>Are software programs that provide the functionality of a role. When you install a role, you can choose which services the role provides for other users and computers in your enterprise.</a:t>
            </a:r>
          </a:p>
          <a:p>
            <a:pPr>
              <a:lnSpc>
                <a:spcPct val="100000"/>
              </a:lnSpc>
            </a:pPr>
            <a:r>
              <a:rPr lang="en-US" dirty="0"/>
              <a:t> Features</a:t>
            </a:r>
          </a:p>
          <a:p>
            <a:pPr marL="0" indent="0">
              <a:lnSpc>
                <a:spcPct val="100000"/>
              </a:lnSpc>
              <a:buNone/>
            </a:pPr>
            <a:r>
              <a:rPr lang="en-US" sz="1600" dirty="0"/>
              <a:t>Are software programs that, although they are not directly part of  roles or augment the functionality of one or more role, or improve the functionality of the server, regardless of which roles are installed.</a:t>
            </a:r>
          </a:p>
        </p:txBody>
      </p:sp>
      <p:sp>
        <p:nvSpPr>
          <p:cNvPr id="4" name="Footer Placeholder 3">
            <a:extLst>
              <a:ext uri="{FF2B5EF4-FFF2-40B4-BE49-F238E27FC236}">
                <a16:creationId xmlns:a16="http://schemas.microsoft.com/office/drawing/2014/main" id="{4C6EF137-12C6-448C-BEA6-9AAE2AC3F366}"/>
              </a:ext>
            </a:extLst>
          </p:cNvPr>
          <p:cNvSpPr>
            <a:spLocks noGrp="1"/>
          </p:cNvSpPr>
          <p:nvPr>
            <p:ph type="ftr" sz="quarter" idx="11"/>
          </p:nvPr>
        </p:nvSpPr>
        <p:spPr>
          <a:xfrm>
            <a:off x="1211386" y="6135808"/>
            <a:ext cx="9534768" cy="365125"/>
          </a:xfrm>
        </p:spPr>
        <p:txBody>
          <a:bodyPr/>
          <a:lstStyle/>
          <a:p>
            <a:r>
              <a:rPr lang="en-US" sz="2000" dirty="0">
                <a:solidFill>
                  <a:schemeClr val="accent6">
                    <a:lumMod val="75000"/>
                  </a:schemeClr>
                </a:solidFill>
              </a:rPr>
              <a:t>UNIXCLOUDTRAININGS                                                                By: VALERY N.</a:t>
            </a:r>
          </a:p>
        </p:txBody>
      </p:sp>
      <p:sp>
        <p:nvSpPr>
          <p:cNvPr id="5" name="Slide Number Placeholder 4">
            <a:extLst>
              <a:ext uri="{FF2B5EF4-FFF2-40B4-BE49-F238E27FC236}">
                <a16:creationId xmlns:a16="http://schemas.microsoft.com/office/drawing/2014/main" id="{B72F8855-0741-491E-AA2E-2D36F2D6CA73}"/>
              </a:ext>
            </a:extLst>
          </p:cNvPr>
          <p:cNvSpPr>
            <a:spLocks noGrp="1"/>
          </p:cNvSpPr>
          <p:nvPr>
            <p:ph type="sldNum" sz="quarter" idx="12"/>
          </p:nvPr>
        </p:nvSpPr>
        <p:spPr/>
        <p:txBody>
          <a:bodyPr/>
          <a:lstStyle/>
          <a:p>
            <a:fld id="{922050D3-00BE-4CA1-802E-2369E2E7FF6E}" type="slidenum">
              <a:rPr lang="en-US" smtClean="0"/>
              <a:t>3</a:t>
            </a:fld>
            <a:endParaRPr lang="en-US"/>
          </a:p>
        </p:txBody>
      </p:sp>
    </p:spTree>
    <p:extLst>
      <p:ext uri="{BB962C8B-B14F-4D97-AF65-F5344CB8AC3E}">
        <p14:creationId xmlns:p14="http://schemas.microsoft.com/office/powerpoint/2010/main" val="127440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057D-EF82-4210-B6EC-C72E90C2307E}"/>
              </a:ext>
            </a:extLst>
          </p:cNvPr>
          <p:cNvSpPr>
            <a:spLocks noGrp="1"/>
          </p:cNvSpPr>
          <p:nvPr>
            <p:ph type="title"/>
          </p:nvPr>
        </p:nvSpPr>
        <p:spPr>
          <a:xfrm>
            <a:off x="1721709" y="624110"/>
            <a:ext cx="9782904" cy="784560"/>
          </a:xfrm>
        </p:spPr>
        <p:txBody>
          <a:bodyPr/>
          <a:lstStyle/>
          <a:p>
            <a:r>
              <a:rPr lang="en-US" dirty="0"/>
              <a:t>WORKGROUP VS DOMAIN</a:t>
            </a:r>
          </a:p>
        </p:txBody>
      </p:sp>
      <p:pic>
        <p:nvPicPr>
          <p:cNvPr id="7" name="Content Placeholder 6">
            <a:extLst>
              <a:ext uri="{FF2B5EF4-FFF2-40B4-BE49-F238E27FC236}">
                <a16:creationId xmlns:a16="http://schemas.microsoft.com/office/drawing/2014/main" id="{0E44A674-ABC2-4AD7-AFE6-7EDE4E07B3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5891" y="1515762"/>
            <a:ext cx="7447005" cy="4489622"/>
          </a:xfrm>
        </p:spPr>
      </p:pic>
      <p:sp>
        <p:nvSpPr>
          <p:cNvPr id="4" name="Footer Placeholder 3">
            <a:extLst>
              <a:ext uri="{FF2B5EF4-FFF2-40B4-BE49-F238E27FC236}">
                <a16:creationId xmlns:a16="http://schemas.microsoft.com/office/drawing/2014/main" id="{64DCDE70-D42B-4C0C-A9B5-6C5E0BB179C9}"/>
              </a:ext>
            </a:extLst>
          </p:cNvPr>
          <p:cNvSpPr>
            <a:spLocks noGrp="1"/>
          </p:cNvSpPr>
          <p:nvPr>
            <p:ph type="ftr" sz="quarter" idx="11"/>
          </p:nvPr>
        </p:nvSpPr>
        <p:spPr/>
        <p:txBody>
          <a:bodyPr/>
          <a:lstStyle/>
          <a:p>
            <a:r>
              <a:rPr lang="en-US"/>
              <a:t>unixcloudtrainings                                                                By: VALERY N.</a:t>
            </a:r>
          </a:p>
        </p:txBody>
      </p:sp>
      <p:sp>
        <p:nvSpPr>
          <p:cNvPr id="5" name="Slide Number Placeholder 4">
            <a:extLst>
              <a:ext uri="{FF2B5EF4-FFF2-40B4-BE49-F238E27FC236}">
                <a16:creationId xmlns:a16="http://schemas.microsoft.com/office/drawing/2014/main" id="{BEA4204B-F01C-4E6A-B07A-F98E9B19A312}"/>
              </a:ext>
            </a:extLst>
          </p:cNvPr>
          <p:cNvSpPr>
            <a:spLocks noGrp="1"/>
          </p:cNvSpPr>
          <p:nvPr>
            <p:ph type="sldNum" sz="quarter" idx="12"/>
          </p:nvPr>
        </p:nvSpPr>
        <p:spPr/>
        <p:txBody>
          <a:bodyPr/>
          <a:lstStyle/>
          <a:p>
            <a:fld id="{922050D3-00BE-4CA1-802E-2369E2E7FF6E}" type="slidenum">
              <a:rPr lang="en-US" smtClean="0"/>
              <a:t>30</a:t>
            </a:fld>
            <a:endParaRPr lang="en-US"/>
          </a:p>
        </p:txBody>
      </p:sp>
    </p:spTree>
    <p:extLst>
      <p:ext uri="{BB962C8B-B14F-4D97-AF65-F5344CB8AC3E}">
        <p14:creationId xmlns:p14="http://schemas.microsoft.com/office/powerpoint/2010/main" val="2430581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A135551-7399-4A35-8E58-05575FD7361B}"/>
              </a:ext>
            </a:extLst>
          </p:cNvPr>
          <p:cNvSpPr>
            <a:spLocks noGrp="1"/>
          </p:cNvSpPr>
          <p:nvPr>
            <p:ph type="ftr" sz="quarter" idx="11"/>
          </p:nvPr>
        </p:nvSpPr>
        <p:spPr>
          <a:xfrm>
            <a:off x="2589212" y="6135808"/>
            <a:ext cx="7619999" cy="365125"/>
          </a:xfrm>
        </p:spPr>
        <p:txBody>
          <a:bodyPr/>
          <a:lstStyle/>
          <a:p>
            <a:r>
              <a:rPr lang="en-US"/>
              <a:t>unixcloudtrainings                                                                By: VALERY N.</a:t>
            </a:r>
          </a:p>
        </p:txBody>
      </p:sp>
      <p:sp>
        <p:nvSpPr>
          <p:cNvPr id="5" name="Slide Number Placeholder 4">
            <a:extLst>
              <a:ext uri="{FF2B5EF4-FFF2-40B4-BE49-F238E27FC236}">
                <a16:creationId xmlns:a16="http://schemas.microsoft.com/office/drawing/2014/main" id="{ABFB2B75-B290-4A8F-A2E1-1657EE9E799B}"/>
              </a:ext>
            </a:extLst>
          </p:cNvPr>
          <p:cNvSpPr>
            <a:spLocks noGrp="1"/>
          </p:cNvSpPr>
          <p:nvPr>
            <p:ph type="sldNum" sz="quarter" idx="12"/>
          </p:nvPr>
        </p:nvSpPr>
        <p:spPr>
          <a:xfrm>
            <a:off x="531812" y="787782"/>
            <a:ext cx="779767" cy="365125"/>
          </a:xfrm>
        </p:spPr>
        <p:txBody>
          <a:bodyPr/>
          <a:lstStyle/>
          <a:p>
            <a:fld id="{922050D3-00BE-4CA1-802E-2369E2E7FF6E}" type="slidenum">
              <a:rPr lang="en-US" smtClean="0"/>
              <a:pPr/>
              <a:t>31</a:t>
            </a:fld>
            <a:endParaRPr lang="en-US"/>
          </a:p>
        </p:txBody>
      </p:sp>
      <p:pic>
        <p:nvPicPr>
          <p:cNvPr id="9" name="Picture 8">
            <a:extLst>
              <a:ext uri="{FF2B5EF4-FFF2-40B4-BE49-F238E27FC236}">
                <a16:creationId xmlns:a16="http://schemas.microsoft.com/office/drawing/2014/main" id="{E9BA4BB7-B4D3-4D6B-991A-3F3B3A997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598" y="1243914"/>
            <a:ext cx="9154803" cy="4891774"/>
          </a:xfrm>
          <a:prstGeom prst="rect">
            <a:avLst/>
          </a:prstGeom>
        </p:spPr>
      </p:pic>
    </p:spTree>
    <p:extLst>
      <p:ext uri="{BB962C8B-B14F-4D97-AF65-F5344CB8AC3E}">
        <p14:creationId xmlns:p14="http://schemas.microsoft.com/office/powerpoint/2010/main" val="1711459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631F-4384-477F-8F59-4566BA55CA79}"/>
              </a:ext>
            </a:extLst>
          </p:cNvPr>
          <p:cNvSpPr>
            <a:spLocks noGrp="1"/>
          </p:cNvSpPr>
          <p:nvPr>
            <p:ph type="title"/>
          </p:nvPr>
        </p:nvSpPr>
        <p:spPr>
          <a:xfrm>
            <a:off x="1558213" y="624110"/>
            <a:ext cx="8220269" cy="952763"/>
          </a:xfrm>
        </p:spPr>
        <p:txBody>
          <a:bodyPr>
            <a:normAutofit fontScale="90000"/>
          </a:bodyPr>
          <a:lstStyle/>
          <a:p>
            <a:r>
              <a:rPr lang="en-US" sz="3600" b="1" u="sng" dirty="0">
                <a:latin typeface="Arial Narrow" panose="020B0606020202030204" pitchFamily="34" charset="0"/>
              </a:rPr>
              <a:t>Chapter XIV- Active Directory “Site and Services”</a:t>
            </a:r>
            <a:br>
              <a:rPr lang="en-US" sz="3600" b="1" u="sng" dirty="0">
                <a:latin typeface="Arial Narrow" panose="020B0606020202030204" pitchFamily="34" charset="0"/>
              </a:rPr>
            </a:br>
            <a:endParaRPr lang="en-US" u="sng" dirty="0"/>
          </a:p>
        </p:txBody>
      </p:sp>
      <p:pic>
        <p:nvPicPr>
          <p:cNvPr id="9" name="Content Placeholder 8">
            <a:extLst>
              <a:ext uri="{FF2B5EF4-FFF2-40B4-BE49-F238E27FC236}">
                <a16:creationId xmlns:a16="http://schemas.microsoft.com/office/drawing/2014/main" id="{76C7F902-99FD-41CF-A514-E6602A3F8B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835" y="1371600"/>
            <a:ext cx="10717967" cy="4540250"/>
          </a:xfrm>
        </p:spPr>
      </p:pic>
      <p:sp>
        <p:nvSpPr>
          <p:cNvPr id="4" name="Footer Placeholder 3">
            <a:extLst>
              <a:ext uri="{FF2B5EF4-FFF2-40B4-BE49-F238E27FC236}">
                <a16:creationId xmlns:a16="http://schemas.microsoft.com/office/drawing/2014/main" id="{C3A6C5CF-8A4D-46FC-A869-07E6AF2A2764}"/>
              </a:ext>
            </a:extLst>
          </p:cNvPr>
          <p:cNvSpPr>
            <a:spLocks noGrp="1"/>
          </p:cNvSpPr>
          <p:nvPr>
            <p:ph type="ftr" sz="quarter" idx="11"/>
          </p:nvPr>
        </p:nvSpPr>
        <p:spPr>
          <a:xfrm>
            <a:off x="1311579" y="6285386"/>
            <a:ext cx="10790225" cy="497969"/>
          </a:xfrm>
        </p:spPr>
        <p:txBody>
          <a:bodyPr/>
          <a:lstStyle/>
          <a:p>
            <a:r>
              <a:rPr lang="en-US" sz="2000" dirty="0">
                <a:solidFill>
                  <a:schemeClr val="accent6"/>
                </a:solidFill>
              </a:rPr>
              <a:t>UNIXCLOUDTRAININGS  </a:t>
            </a:r>
            <a:r>
              <a:rPr lang="en-US" dirty="0">
                <a:solidFill>
                  <a:schemeClr val="accent6"/>
                </a:solidFill>
              </a:rPr>
              <a:t>                                                                                                                                                                                                 </a:t>
            </a:r>
            <a:r>
              <a:rPr lang="en-US" sz="1600" dirty="0">
                <a:solidFill>
                  <a:schemeClr val="accent6"/>
                </a:solidFill>
              </a:rPr>
              <a:t>BY: VALERY N.</a:t>
            </a:r>
          </a:p>
        </p:txBody>
      </p:sp>
      <p:sp>
        <p:nvSpPr>
          <p:cNvPr id="5" name="Slide Number Placeholder 4">
            <a:extLst>
              <a:ext uri="{FF2B5EF4-FFF2-40B4-BE49-F238E27FC236}">
                <a16:creationId xmlns:a16="http://schemas.microsoft.com/office/drawing/2014/main" id="{4AA357D8-A4DB-4BB2-A0FE-EB2D3C219B0A}"/>
              </a:ext>
            </a:extLst>
          </p:cNvPr>
          <p:cNvSpPr>
            <a:spLocks noGrp="1"/>
          </p:cNvSpPr>
          <p:nvPr>
            <p:ph type="sldNum" sz="quarter" idx="12"/>
          </p:nvPr>
        </p:nvSpPr>
        <p:spPr/>
        <p:txBody>
          <a:bodyPr/>
          <a:lstStyle/>
          <a:p>
            <a:fld id="{922050D3-00BE-4CA1-802E-2369E2E7FF6E}" type="slidenum">
              <a:rPr lang="en-US" smtClean="0"/>
              <a:t>32</a:t>
            </a:fld>
            <a:endParaRPr lang="en-US"/>
          </a:p>
        </p:txBody>
      </p:sp>
    </p:spTree>
    <p:extLst>
      <p:ext uri="{BB962C8B-B14F-4D97-AF65-F5344CB8AC3E}">
        <p14:creationId xmlns:p14="http://schemas.microsoft.com/office/powerpoint/2010/main" val="1786999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6259-2FE4-4438-8BBB-1BA4145AF7E7}"/>
              </a:ext>
            </a:extLst>
          </p:cNvPr>
          <p:cNvSpPr>
            <a:spLocks noGrp="1"/>
          </p:cNvSpPr>
          <p:nvPr>
            <p:ph type="title"/>
          </p:nvPr>
        </p:nvSpPr>
        <p:spPr>
          <a:xfrm>
            <a:off x="1626669" y="624110"/>
            <a:ext cx="9877943" cy="810054"/>
          </a:xfrm>
        </p:spPr>
        <p:txBody>
          <a:bodyPr>
            <a:normAutofit fontScale="90000"/>
          </a:bodyPr>
          <a:lstStyle/>
          <a:p>
            <a:r>
              <a:rPr lang="en-US" dirty="0"/>
              <a:t>Why do you need to create site and services ?</a:t>
            </a:r>
          </a:p>
        </p:txBody>
      </p:sp>
      <p:sp>
        <p:nvSpPr>
          <p:cNvPr id="3" name="Content Placeholder 2">
            <a:extLst>
              <a:ext uri="{FF2B5EF4-FFF2-40B4-BE49-F238E27FC236}">
                <a16:creationId xmlns:a16="http://schemas.microsoft.com/office/drawing/2014/main" id="{6DDC5B31-7931-405C-AEF1-8FC1ACA8962E}"/>
              </a:ext>
            </a:extLst>
          </p:cNvPr>
          <p:cNvSpPr>
            <a:spLocks noGrp="1"/>
          </p:cNvSpPr>
          <p:nvPr>
            <p:ph idx="1"/>
          </p:nvPr>
        </p:nvSpPr>
        <p:spPr>
          <a:xfrm>
            <a:off x="531812" y="1713297"/>
            <a:ext cx="10972800" cy="4197925"/>
          </a:xfrm>
        </p:spPr>
        <p:txBody>
          <a:bodyPr/>
          <a:lstStyle/>
          <a:p>
            <a:pPr marL="0" indent="0">
              <a:buNone/>
            </a:pPr>
            <a:r>
              <a:rPr lang="en-US" dirty="0"/>
              <a:t>From a user point view which domain controller do I actually if I am a user in Seattle ?</a:t>
            </a:r>
          </a:p>
          <a:p>
            <a:pPr marL="0" indent="0">
              <a:buNone/>
            </a:pPr>
            <a:r>
              <a:rPr lang="en-US" dirty="0"/>
              <a:t>If a user logon in Seattle office we what him to talk to a DC in Seattle. </a:t>
            </a:r>
          </a:p>
          <a:p>
            <a:pPr marL="0" indent="0">
              <a:buNone/>
            </a:pPr>
            <a:endParaRPr lang="en-US" dirty="0"/>
          </a:p>
          <a:p>
            <a:r>
              <a:rPr lang="en-US" dirty="0"/>
              <a:t>Services Localization, you will always use local active directory first in your physical location before you cross a wired link and by pass a DC in your location and go to Washington or Phoenix to authenticate</a:t>
            </a:r>
          </a:p>
          <a:p>
            <a:pPr marL="0" indent="0">
              <a:buNone/>
            </a:pPr>
            <a:endParaRPr lang="en-US" dirty="0"/>
          </a:p>
          <a:p>
            <a:r>
              <a:rPr lang="en-US" dirty="0"/>
              <a:t>Managed Replication, that means every domain controller within the same active directory domain will be a replica of each other.</a:t>
            </a:r>
          </a:p>
        </p:txBody>
      </p:sp>
      <p:sp>
        <p:nvSpPr>
          <p:cNvPr id="4" name="Footer Placeholder 3">
            <a:extLst>
              <a:ext uri="{FF2B5EF4-FFF2-40B4-BE49-F238E27FC236}">
                <a16:creationId xmlns:a16="http://schemas.microsoft.com/office/drawing/2014/main" id="{8734D71C-A52C-4BA2-8E3A-B3FE6F4A5842}"/>
              </a:ext>
            </a:extLst>
          </p:cNvPr>
          <p:cNvSpPr>
            <a:spLocks noGrp="1"/>
          </p:cNvSpPr>
          <p:nvPr>
            <p:ph type="ftr" sz="quarter" idx="11"/>
          </p:nvPr>
        </p:nvSpPr>
        <p:spPr>
          <a:xfrm>
            <a:off x="269507" y="6135808"/>
            <a:ext cx="11146055" cy="365125"/>
          </a:xfrm>
        </p:spPr>
        <p:txBody>
          <a:bodyPr/>
          <a:lstStyle/>
          <a:p>
            <a:r>
              <a:rPr lang="en-US" sz="1600" dirty="0">
                <a:solidFill>
                  <a:schemeClr val="accent6"/>
                </a:solidFill>
              </a:rPr>
              <a:t>UNIXCLOUDTRAININGS </a:t>
            </a:r>
            <a:r>
              <a:rPr lang="en-US" sz="1050" dirty="0"/>
              <a:t>                                                                                                                                                                                                        </a:t>
            </a:r>
            <a:r>
              <a:rPr lang="en-US" sz="1400" dirty="0">
                <a:solidFill>
                  <a:schemeClr val="accent6"/>
                </a:solidFill>
              </a:rPr>
              <a:t>By: VALERY N.</a:t>
            </a:r>
          </a:p>
        </p:txBody>
      </p:sp>
      <p:sp>
        <p:nvSpPr>
          <p:cNvPr id="5" name="Slide Number Placeholder 4">
            <a:extLst>
              <a:ext uri="{FF2B5EF4-FFF2-40B4-BE49-F238E27FC236}">
                <a16:creationId xmlns:a16="http://schemas.microsoft.com/office/drawing/2014/main" id="{29331041-EF63-41AB-8B66-08653B79F799}"/>
              </a:ext>
            </a:extLst>
          </p:cNvPr>
          <p:cNvSpPr>
            <a:spLocks noGrp="1"/>
          </p:cNvSpPr>
          <p:nvPr>
            <p:ph type="sldNum" sz="quarter" idx="12"/>
          </p:nvPr>
        </p:nvSpPr>
        <p:spPr/>
        <p:txBody>
          <a:bodyPr/>
          <a:lstStyle/>
          <a:p>
            <a:fld id="{922050D3-00BE-4CA1-802E-2369E2E7FF6E}" type="slidenum">
              <a:rPr lang="en-US" smtClean="0"/>
              <a:t>33</a:t>
            </a:fld>
            <a:endParaRPr lang="en-US"/>
          </a:p>
        </p:txBody>
      </p:sp>
    </p:spTree>
    <p:extLst>
      <p:ext uri="{BB962C8B-B14F-4D97-AF65-F5344CB8AC3E}">
        <p14:creationId xmlns:p14="http://schemas.microsoft.com/office/powerpoint/2010/main" val="3160389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7E5D-076C-4497-A945-8E6497CA7B35}"/>
              </a:ext>
            </a:extLst>
          </p:cNvPr>
          <p:cNvSpPr>
            <a:spLocks noGrp="1"/>
          </p:cNvSpPr>
          <p:nvPr>
            <p:ph type="title"/>
          </p:nvPr>
        </p:nvSpPr>
        <p:spPr>
          <a:xfrm>
            <a:off x="1640156" y="535005"/>
            <a:ext cx="8911687" cy="663514"/>
          </a:xfrm>
        </p:spPr>
        <p:txBody>
          <a:bodyPr/>
          <a:lstStyle/>
          <a:p>
            <a:r>
              <a:rPr lang="en-US" dirty="0"/>
              <a:t>PRATICE SCENARIO</a:t>
            </a:r>
          </a:p>
        </p:txBody>
      </p:sp>
      <p:pic>
        <p:nvPicPr>
          <p:cNvPr id="7" name="Content Placeholder 6">
            <a:extLst>
              <a:ext uri="{FF2B5EF4-FFF2-40B4-BE49-F238E27FC236}">
                <a16:creationId xmlns:a16="http://schemas.microsoft.com/office/drawing/2014/main" id="{5B366C87-ACE6-4290-96DE-EDE973A06B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086" y="1436914"/>
            <a:ext cx="10898155" cy="4796976"/>
          </a:xfrm>
        </p:spPr>
      </p:pic>
      <p:sp>
        <p:nvSpPr>
          <p:cNvPr id="4" name="Footer Placeholder 3">
            <a:extLst>
              <a:ext uri="{FF2B5EF4-FFF2-40B4-BE49-F238E27FC236}">
                <a16:creationId xmlns:a16="http://schemas.microsoft.com/office/drawing/2014/main" id="{52D35512-5CC3-4BBE-ABFE-CD14B734D64F}"/>
              </a:ext>
            </a:extLst>
          </p:cNvPr>
          <p:cNvSpPr>
            <a:spLocks noGrp="1"/>
          </p:cNvSpPr>
          <p:nvPr>
            <p:ph type="ftr" sz="quarter" idx="11"/>
          </p:nvPr>
        </p:nvSpPr>
        <p:spPr/>
        <p:txBody>
          <a:bodyPr/>
          <a:lstStyle/>
          <a:p>
            <a:r>
              <a:rPr lang="en-US"/>
              <a:t>unixcloudtrainings                                                                By: VALERY N.</a:t>
            </a:r>
          </a:p>
        </p:txBody>
      </p:sp>
      <p:sp>
        <p:nvSpPr>
          <p:cNvPr id="5" name="Slide Number Placeholder 4">
            <a:extLst>
              <a:ext uri="{FF2B5EF4-FFF2-40B4-BE49-F238E27FC236}">
                <a16:creationId xmlns:a16="http://schemas.microsoft.com/office/drawing/2014/main" id="{14CE4560-EEF5-485A-B900-B5719E01265C}"/>
              </a:ext>
            </a:extLst>
          </p:cNvPr>
          <p:cNvSpPr>
            <a:spLocks noGrp="1"/>
          </p:cNvSpPr>
          <p:nvPr>
            <p:ph type="sldNum" sz="quarter" idx="12"/>
          </p:nvPr>
        </p:nvSpPr>
        <p:spPr/>
        <p:txBody>
          <a:bodyPr/>
          <a:lstStyle/>
          <a:p>
            <a:fld id="{922050D3-00BE-4CA1-802E-2369E2E7FF6E}" type="slidenum">
              <a:rPr lang="en-US" smtClean="0"/>
              <a:t>34</a:t>
            </a:fld>
            <a:endParaRPr lang="en-US"/>
          </a:p>
        </p:txBody>
      </p:sp>
    </p:spTree>
    <p:extLst>
      <p:ext uri="{BB962C8B-B14F-4D97-AF65-F5344CB8AC3E}">
        <p14:creationId xmlns:p14="http://schemas.microsoft.com/office/powerpoint/2010/main" val="929662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E065-73CE-4B16-9042-68A2E78F3FB7}"/>
              </a:ext>
            </a:extLst>
          </p:cNvPr>
          <p:cNvSpPr>
            <a:spLocks noGrp="1"/>
          </p:cNvSpPr>
          <p:nvPr>
            <p:ph type="title"/>
          </p:nvPr>
        </p:nvSpPr>
        <p:spPr>
          <a:xfrm>
            <a:off x="1688841" y="624110"/>
            <a:ext cx="9815771" cy="663514"/>
          </a:xfrm>
        </p:spPr>
        <p:txBody>
          <a:bodyPr>
            <a:noAutofit/>
          </a:bodyPr>
          <a:lstStyle/>
          <a:p>
            <a:pPr marL="0" marR="0" lvl="0" indent="0" defTabSz="457200" rtl="0" eaLnBrk="1" fontAlgn="auto" latinLnBrk="0" hangingPunct="1">
              <a:lnSpc>
                <a:spcPct val="100000"/>
              </a:lnSpc>
              <a:spcBef>
                <a:spcPts val="1000"/>
              </a:spcBef>
              <a:spcAft>
                <a:spcPts val="0"/>
              </a:spcAft>
              <a:tabLst/>
              <a:defRPr/>
            </a:pPr>
            <a:r>
              <a:rPr kumimoji="0" lang="en-US" sz="2800" b="1" i="0" u="sng" strike="noStrike" kern="1200" cap="none" spc="0" normalizeH="0" baseline="0" noProof="0" dirty="0">
                <a:ln>
                  <a:noFill/>
                </a:ln>
                <a:solidFill>
                  <a:prstClr val="black">
                    <a:lumMod val="75000"/>
                    <a:lumOff val="25000"/>
                  </a:prstClr>
                </a:solidFill>
                <a:effectLst/>
                <a:uLnTx/>
                <a:uFillTx/>
                <a:latin typeface="Arial Narrow" panose="020B0606020202030204" pitchFamily="34" charset="0"/>
                <a:ea typeface="+mn-ea"/>
                <a:cs typeface="+mn-cs"/>
              </a:rPr>
              <a:t>Chapter XV- Active Directory Group Policy Management</a:t>
            </a:r>
            <a:br>
              <a:rPr kumimoji="0" lang="en-US" sz="2800" b="1" i="0" u="sng" strike="noStrike" kern="1200" cap="none" spc="0" normalizeH="0" baseline="0" noProof="0" dirty="0">
                <a:ln>
                  <a:noFill/>
                </a:ln>
                <a:solidFill>
                  <a:prstClr val="black">
                    <a:lumMod val="75000"/>
                    <a:lumOff val="25000"/>
                  </a:prstClr>
                </a:solidFill>
                <a:effectLst/>
                <a:uLnTx/>
                <a:uFillTx/>
                <a:latin typeface="Arial Narrow" panose="020B0606020202030204" pitchFamily="34" charset="0"/>
                <a:ea typeface="+mn-ea"/>
                <a:cs typeface="+mn-cs"/>
              </a:rPr>
            </a:br>
            <a:endParaRPr lang="en-US" sz="2800" u="sng" dirty="0"/>
          </a:p>
        </p:txBody>
      </p:sp>
      <p:pic>
        <p:nvPicPr>
          <p:cNvPr id="7" name="Content Placeholder 6">
            <a:extLst>
              <a:ext uri="{FF2B5EF4-FFF2-40B4-BE49-F238E27FC236}">
                <a16:creationId xmlns:a16="http://schemas.microsoft.com/office/drawing/2014/main" id="{2AB30C45-09E6-4802-86E3-23D915FF4C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233" y="1400175"/>
            <a:ext cx="11081327" cy="4870350"/>
          </a:xfrm>
        </p:spPr>
      </p:pic>
      <p:sp>
        <p:nvSpPr>
          <p:cNvPr id="4" name="Footer Placeholder 3">
            <a:extLst>
              <a:ext uri="{FF2B5EF4-FFF2-40B4-BE49-F238E27FC236}">
                <a16:creationId xmlns:a16="http://schemas.microsoft.com/office/drawing/2014/main" id="{8B018407-130E-488A-ACF7-1B81BA4743D7}"/>
              </a:ext>
            </a:extLst>
          </p:cNvPr>
          <p:cNvSpPr>
            <a:spLocks noGrp="1"/>
          </p:cNvSpPr>
          <p:nvPr>
            <p:ph type="ftr" sz="quarter" idx="11"/>
          </p:nvPr>
        </p:nvSpPr>
        <p:spPr>
          <a:xfrm>
            <a:off x="625151" y="6135808"/>
            <a:ext cx="10972799" cy="663514"/>
          </a:xfrm>
        </p:spPr>
        <p:txBody>
          <a:bodyPr/>
          <a:lstStyle/>
          <a:p>
            <a:r>
              <a:rPr lang="en-US" sz="16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4D3E8FE6-9440-446F-BD44-8B6433A36177}"/>
              </a:ext>
            </a:extLst>
          </p:cNvPr>
          <p:cNvSpPr>
            <a:spLocks noGrp="1"/>
          </p:cNvSpPr>
          <p:nvPr>
            <p:ph type="sldNum" sz="quarter" idx="12"/>
          </p:nvPr>
        </p:nvSpPr>
        <p:spPr/>
        <p:txBody>
          <a:bodyPr/>
          <a:lstStyle/>
          <a:p>
            <a:fld id="{922050D3-00BE-4CA1-802E-2369E2E7FF6E}" type="slidenum">
              <a:rPr lang="en-US" smtClean="0"/>
              <a:t>35</a:t>
            </a:fld>
            <a:endParaRPr lang="en-US"/>
          </a:p>
        </p:txBody>
      </p:sp>
    </p:spTree>
    <p:extLst>
      <p:ext uri="{BB962C8B-B14F-4D97-AF65-F5344CB8AC3E}">
        <p14:creationId xmlns:p14="http://schemas.microsoft.com/office/powerpoint/2010/main" val="137688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A012-7316-46D4-BE98-8D10A4798164}"/>
              </a:ext>
            </a:extLst>
          </p:cNvPr>
          <p:cNvSpPr>
            <a:spLocks noGrp="1"/>
          </p:cNvSpPr>
          <p:nvPr>
            <p:ph type="title"/>
          </p:nvPr>
        </p:nvSpPr>
        <p:spPr>
          <a:xfrm>
            <a:off x="1742173" y="624110"/>
            <a:ext cx="9762439" cy="598298"/>
          </a:xfrm>
        </p:spPr>
        <p:txBody>
          <a:bodyPr>
            <a:normAutofit fontScale="90000"/>
          </a:bodyPr>
          <a:lstStyle/>
          <a:p>
            <a:r>
              <a:rPr lang="en-US" sz="3600" b="1" u="sng" dirty="0">
                <a:latin typeface="Arial Narrow" panose="020B0606020202030204" pitchFamily="34" charset="0"/>
              </a:rPr>
              <a:t>Chapter XVI- DNS Administration</a:t>
            </a:r>
            <a:br>
              <a:rPr lang="en-US" sz="3600" b="1" dirty="0">
                <a:latin typeface="Arial Narrow" panose="020B0606020202030204" pitchFamily="34" charset="0"/>
              </a:rPr>
            </a:br>
            <a:endParaRPr lang="en-US" dirty="0"/>
          </a:p>
        </p:txBody>
      </p:sp>
      <p:sp>
        <p:nvSpPr>
          <p:cNvPr id="3" name="Content Placeholder 2">
            <a:extLst>
              <a:ext uri="{FF2B5EF4-FFF2-40B4-BE49-F238E27FC236}">
                <a16:creationId xmlns:a16="http://schemas.microsoft.com/office/drawing/2014/main" id="{FCCF8ED7-3093-4F86-8578-A66AD5EAAF2C}"/>
              </a:ext>
            </a:extLst>
          </p:cNvPr>
          <p:cNvSpPr>
            <a:spLocks noGrp="1"/>
          </p:cNvSpPr>
          <p:nvPr>
            <p:ph idx="1"/>
          </p:nvPr>
        </p:nvSpPr>
        <p:spPr>
          <a:xfrm>
            <a:off x="308008" y="1665171"/>
            <a:ext cx="11196604" cy="4246051"/>
          </a:xfrm>
        </p:spPr>
        <p:txBody>
          <a:bodyPr/>
          <a:lstStyle/>
          <a:p>
            <a:pPr marL="0" indent="0">
              <a:buNone/>
            </a:pPr>
            <a:r>
              <a:rPr lang="en-US" b="0" i="0" dirty="0">
                <a:solidFill>
                  <a:srgbClr val="424242"/>
                </a:solidFill>
                <a:effectLst/>
                <a:latin typeface="-apple-system"/>
              </a:rPr>
              <a:t>DNS records  are instructions that live in authoritative </a:t>
            </a:r>
            <a:r>
              <a:rPr lang="en-US" b="0" i="0" u="sng" dirty="0">
                <a:solidFill>
                  <a:srgbClr val="7D4788"/>
                </a:solidFill>
                <a:effectLst/>
                <a:latin typeface="-apple-system"/>
                <a:hlinkClick r:id="rId2"/>
              </a:rPr>
              <a:t>DNS servers</a:t>
            </a:r>
            <a:r>
              <a:rPr lang="en-US" b="0" i="0" dirty="0">
                <a:solidFill>
                  <a:srgbClr val="424242"/>
                </a:solidFill>
                <a:effectLst/>
                <a:latin typeface="-apple-system"/>
              </a:rPr>
              <a:t> and provide information about a domain including what </a:t>
            </a:r>
            <a:r>
              <a:rPr lang="en-US" b="0" i="0" u="sng" dirty="0">
                <a:solidFill>
                  <a:srgbClr val="7D4788"/>
                </a:solidFill>
                <a:effectLst/>
                <a:latin typeface="-apple-system"/>
                <a:hlinkClick r:id="rId3"/>
              </a:rPr>
              <a:t>IP address</a:t>
            </a:r>
            <a:r>
              <a:rPr lang="en-US" b="0" i="0" dirty="0">
                <a:solidFill>
                  <a:srgbClr val="424242"/>
                </a:solidFill>
                <a:effectLst/>
                <a:latin typeface="-apple-system"/>
              </a:rPr>
              <a:t> is associated with that domain and how to handle requests for that domain. These records consist of a series of text files written in what is known as DNS syntax. DNS syntax is just a string of characters used as commands that tell the DNS server what to do. All DNS records also have a ‘</a:t>
            </a:r>
            <a:r>
              <a:rPr lang="en-US" b="0" i="0" u="sng" dirty="0">
                <a:solidFill>
                  <a:srgbClr val="7D4788"/>
                </a:solidFill>
                <a:effectLst/>
                <a:latin typeface="-apple-system"/>
                <a:hlinkClick r:id="rId4"/>
              </a:rPr>
              <a:t>TTL</a:t>
            </a:r>
            <a:r>
              <a:rPr lang="en-US" b="0" i="0" dirty="0">
                <a:solidFill>
                  <a:srgbClr val="424242"/>
                </a:solidFill>
                <a:effectLst/>
                <a:latin typeface="-apple-system"/>
              </a:rPr>
              <a:t>’, which stands for time-to-live, and indicates how often a DNS server will refresh that record.</a:t>
            </a:r>
          </a:p>
          <a:p>
            <a:pPr>
              <a:buFont typeface="Wingdings" panose="05000000000000000000" pitchFamily="2" charset="2"/>
              <a:buChar char="Ø"/>
            </a:pPr>
            <a:r>
              <a:rPr lang="en-US" dirty="0">
                <a:solidFill>
                  <a:srgbClr val="424242"/>
                </a:solidFill>
                <a:latin typeface="-apple-system"/>
              </a:rPr>
              <a:t>Type of DNS records</a:t>
            </a:r>
          </a:p>
          <a:p>
            <a:pPr>
              <a:buFont typeface="Courier New" panose="02070309020205020404" pitchFamily="49" charset="0"/>
              <a:buChar char="o"/>
            </a:pPr>
            <a:r>
              <a:rPr lang="en-US" b="1" dirty="0">
                <a:solidFill>
                  <a:srgbClr val="424242"/>
                </a:solidFill>
                <a:latin typeface="-apple-system"/>
              </a:rPr>
              <a:t>A record </a:t>
            </a:r>
            <a:r>
              <a:rPr lang="en-US" dirty="0">
                <a:solidFill>
                  <a:srgbClr val="424242"/>
                </a:solidFill>
                <a:latin typeface="-apple-system"/>
              </a:rPr>
              <a:t>(host ipv4) that’s resolution for hostname to </a:t>
            </a:r>
            <a:r>
              <a:rPr lang="en-US" dirty="0" err="1">
                <a:solidFill>
                  <a:srgbClr val="424242"/>
                </a:solidFill>
                <a:latin typeface="-apple-system"/>
              </a:rPr>
              <a:t>ip</a:t>
            </a:r>
            <a:r>
              <a:rPr lang="en-US" dirty="0">
                <a:solidFill>
                  <a:srgbClr val="424242"/>
                </a:solidFill>
                <a:latin typeface="-apple-system"/>
              </a:rPr>
              <a:t> address.</a:t>
            </a:r>
          </a:p>
          <a:p>
            <a:pPr>
              <a:buFont typeface="Courier New" panose="02070309020205020404" pitchFamily="49" charset="0"/>
              <a:buChar char="o"/>
            </a:pPr>
            <a:r>
              <a:rPr lang="en-US" b="1" dirty="0">
                <a:solidFill>
                  <a:srgbClr val="424242"/>
                </a:solidFill>
                <a:latin typeface="-apple-system"/>
              </a:rPr>
              <a:t>AAAA record </a:t>
            </a:r>
            <a:r>
              <a:rPr lang="en-US" dirty="0">
                <a:solidFill>
                  <a:srgbClr val="424242"/>
                </a:solidFill>
                <a:latin typeface="-apple-system"/>
              </a:rPr>
              <a:t>(host ipv6) ipv6 is an enhance version of </a:t>
            </a:r>
            <a:r>
              <a:rPr lang="en-US" dirty="0" err="1">
                <a:solidFill>
                  <a:srgbClr val="424242"/>
                </a:solidFill>
                <a:latin typeface="-apple-system"/>
              </a:rPr>
              <a:t>ipsec</a:t>
            </a:r>
            <a:r>
              <a:rPr lang="en-US" dirty="0">
                <a:solidFill>
                  <a:srgbClr val="424242"/>
                </a:solidFill>
                <a:latin typeface="-apple-system"/>
              </a:rPr>
              <a:t> </a:t>
            </a:r>
          </a:p>
          <a:p>
            <a:pPr>
              <a:buFont typeface="Courier New" panose="02070309020205020404" pitchFamily="49" charset="0"/>
              <a:buChar char="o"/>
            </a:pPr>
            <a:r>
              <a:rPr lang="en-US" b="1" dirty="0">
                <a:solidFill>
                  <a:srgbClr val="424242"/>
                </a:solidFill>
                <a:latin typeface="-apple-system"/>
              </a:rPr>
              <a:t>PTR record </a:t>
            </a:r>
            <a:r>
              <a:rPr lang="en-US" dirty="0">
                <a:solidFill>
                  <a:srgbClr val="424242"/>
                </a:solidFill>
                <a:latin typeface="-apple-system"/>
              </a:rPr>
              <a:t>(reverse) it will create a resolution for </a:t>
            </a:r>
            <a:r>
              <a:rPr lang="en-US" dirty="0" err="1">
                <a:solidFill>
                  <a:srgbClr val="424242"/>
                </a:solidFill>
                <a:latin typeface="-apple-system"/>
              </a:rPr>
              <a:t>ip</a:t>
            </a:r>
            <a:r>
              <a:rPr lang="en-US" dirty="0">
                <a:solidFill>
                  <a:srgbClr val="424242"/>
                </a:solidFill>
                <a:latin typeface="-apple-system"/>
              </a:rPr>
              <a:t> address to hostname.</a:t>
            </a:r>
          </a:p>
          <a:p>
            <a:pPr>
              <a:buFont typeface="Courier New" panose="02070309020205020404" pitchFamily="49" charset="0"/>
              <a:buChar char="o"/>
            </a:pPr>
            <a:r>
              <a:rPr lang="en-US" b="1" dirty="0">
                <a:solidFill>
                  <a:srgbClr val="424242"/>
                </a:solidFill>
                <a:latin typeface="-apple-system"/>
              </a:rPr>
              <a:t>CNAME record </a:t>
            </a:r>
            <a:r>
              <a:rPr lang="en-US" dirty="0">
                <a:solidFill>
                  <a:srgbClr val="424242"/>
                </a:solidFill>
                <a:latin typeface="-apple-system"/>
              </a:rPr>
              <a:t>(Alias) </a:t>
            </a:r>
            <a:r>
              <a:rPr lang="en-US" b="0" i="0" dirty="0">
                <a:solidFill>
                  <a:srgbClr val="424242"/>
                </a:solidFill>
                <a:effectLst/>
                <a:latin typeface="-apple-system"/>
              </a:rPr>
              <a:t>Forwards one domain or subdomain to another domain, does NOT provide an IP address.</a:t>
            </a:r>
          </a:p>
          <a:p>
            <a:pPr>
              <a:buFont typeface="Courier New" panose="02070309020205020404" pitchFamily="49" charset="0"/>
              <a:buChar char="o"/>
            </a:pPr>
            <a:r>
              <a:rPr lang="en-US" dirty="0">
                <a:solidFill>
                  <a:srgbClr val="424242"/>
                </a:solidFill>
                <a:latin typeface="-apple-system"/>
              </a:rPr>
              <a:t> </a:t>
            </a:r>
            <a:r>
              <a:rPr lang="en-US" b="1" i="0" dirty="0">
                <a:solidFill>
                  <a:srgbClr val="424242"/>
                </a:solidFill>
                <a:effectLst/>
                <a:latin typeface="-apple-system"/>
              </a:rPr>
              <a:t>MX record</a:t>
            </a:r>
            <a:r>
              <a:rPr lang="en-US" b="0" i="0" dirty="0">
                <a:solidFill>
                  <a:srgbClr val="424242"/>
                </a:solidFill>
                <a:effectLst/>
                <a:latin typeface="-apple-system"/>
              </a:rPr>
              <a:t> - Directs mail to an email server.</a:t>
            </a:r>
            <a:endParaRPr lang="en-US" dirty="0"/>
          </a:p>
        </p:txBody>
      </p:sp>
      <p:sp>
        <p:nvSpPr>
          <p:cNvPr id="4" name="Footer Placeholder 3">
            <a:extLst>
              <a:ext uri="{FF2B5EF4-FFF2-40B4-BE49-F238E27FC236}">
                <a16:creationId xmlns:a16="http://schemas.microsoft.com/office/drawing/2014/main" id="{80CEAF12-D34A-44B0-96CD-45660E94BDCB}"/>
              </a:ext>
            </a:extLst>
          </p:cNvPr>
          <p:cNvSpPr>
            <a:spLocks noGrp="1"/>
          </p:cNvSpPr>
          <p:nvPr>
            <p:ph type="ftr" sz="quarter" idx="11"/>
          </p:nvPr>
        </p:nvSpPr>
        <p:spPr>
          <a:xfrm>
            <a:off x="433136" y="6353985"/>
            <a:ext cx="11319309" cy="365125"/>
          </a:xfrm>
        </p:spPr>
        <p:txBody>
          <a:bodyPr/>
          <a:lstStyle/>
          <a:p>
            <a:r>
              <a:rPr lang="en-US" sz="1800" dirty="0">
                <a:solidFill>
                  <a:schemeClr val="accent6"/>
                </a:solidFill>
              </a:rPr>
              <a:t>UNIXCLOUDTRAININGS  </a:t>
            </a:r>
            <a:r>
              <a:rPr lang="en-US" dirty="0">
                <a:solidFill>
                  <a:schemeClr val="accent6"/>
                </a:solidFill>
              </a:rPr>
              <a:t>                                                                                                                                                                                                               </a:t>
            </a:r>
            <a:r>
              <a:rPr lang="en-US" sz="2000" dirty="0">
                <a:solidFill>
                  <a:schemeClr val="accent6"/>
                </a:solidFill>
              </a:rPr>
              <a:t>By: VALERY N</a:t>
            </a:r>
            <a:r>
              <a:rPr lang="en-US" sz="2000" dirty="0"/>
              <a:t>.</a:t>
            </a:r>
          </a:p>
        </p:txBody>
      </p:sp>
      <p:sp>
        <p:nvSpPr>
          <p:cNvPr id="5" name="Slide Number Placeholder 4">
            <a:extLst>
              <a:ext uri="{FF2B5EF4-FFF2-40B4-BE49-F238E27FC236}">
                <a16:creationId xmlns:a16="http://schemas.microsoft.com/office/drawing/2014/main" id="{0ADBFC98-EA54-4CE5-9A86-9E26ABEB71C4}"/>
              </a:ext>
            </a:extLst>
          </p:cNvPr>
          <p:cNvSpPr>
            <a:spLocks noGrp="1"/>
          </p:cNvSpPr>
          <p:nvPr>
            <p:ph type="sldNum" sz="quarter" idx="12"/>
          </p:nvPr>
        </p:nvSpPr>
        <p:spPr/>
        <p:txBody>
          <a:bodyPr/>
          <a:lstStyle/>
          <a:p>
            <a:fld id="{922050D3-00BE-4CA1-802E-2369E2E7FF6E}" type="slidenum">
              <a:rPr lang="en-US" smtClean="0"/>
              <a:t>36</a:t>
            </a:fld>
            <a:endParaRPr lang="en-US"/>
          </a:p>
        </p:txBody>
      </p:sp>
    </p:spTree>
    <p:extLst>
      <p:ext uri="{BB962C8B-B14F-4D97-AF65-F5344CB8AC3E}">
        <p14:creationId xmlns:p14="http://schemas.microsoft.com/office/powerpoint/2010/main" val="2000882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BB95-05D8-456F-911A-8AC5C992C8E7}"/>
              </a:ext>
            </a:extLst>
          </p:cNvPr>
          <p:cNvSpPr>
            <a:spLocks noGrp="1"/>
          </p:cNvSpPr>
          <p:nvPr>
            <p:ph type="title"/>
          </p:nvPr>
        </p:nvSpPr>
        <p:spPr>
          <a:xfrm>
            <a:off x="1688757" y="624110"/>
            <a:ext cx="9815855" cy="776322"/>
          </a:xfrm>
        </p:spPr>
        <p:txBody>
          <a:bodyPr>
            <a:normAutofit fontScale="90000"/>
          </a:bodyPr>
          <a:lstStyle/>
          <a:p>
            <a:r>
              <a:rPr lang="en-US" sz="3600" b="1" dirty="0">
                <a:latin typeface="Arial Narrow" panose="020B0606020202030204" pitchFamily="34" charset="0"/>
              </a:rPr>
              <a:t>Chapter XVII- </a:t>
            </a:r>
            <a:r>
              <a:rPr lang="en-US" sz="3600" b="1" dirty="0" err="1">
                <a:latin typeface="Arial Narrow" panose="020B0606020202030204" pitchFamily="34" charset="0"/>
              </a:rPr>
              <a:t>WebServer</a:t>
            </a:r>
            <a:r>
              <a:rPr lang="en-US" sz="3600" b="1" dirty="0">
                <a:latin typeface="Arial Narrow" panose="020B0606020202030204" pitchFamily="34" charset="0"/>
              </a:rPr>
              <a:t> (IIS) Installation</a:t>
            </a:r>
            <a:br>
              <a:rPr lang="en-US" sz="3600" b="1" dirty="0">
                <a:latin typeface="Arial Narrow" panose="020B0606020202030204" pitchFamily="34" charset="0"/>
              </a:rPr>
            </a:br>
            <a:endParaRPr lang="en-US" dirty="0"/>
          </a:p>
        </p:txBody>
      </p:sp>
      <p:sp>
        <p:nvSpPr>
          <p:cNvPr id="3" name="Content Placeholder 2">
            <a:extLst>
              <a:ext uri="{FF2B5EF4-FFF2-40B4-BE49-F238E27FC236}">
                <a16:creationId xmlns:a16="http://schemas.microsoft.com/office/drawing/2014/main" id="{4973D9E8-28C8-4637-9CAF-26622402FF16}"/>
              </a:ext>
            </a:extLst>
          </p:cNvPr>
          <p:cNvSpPr>
            <a:spLocks noGrp="1"/>
          </p:cNvSpPr>
          <p:nvPr>
            <p:ph idx="1"/>
          </p:nvPr>
        </p:nvSpPr>
        <p:spPr>
          <a:xfrm>
            <a:off x="531812" y="1400432"/>
            <a:ext cx="10972800" cy="4510790"/>
          </a:xfrm>
        </p:spPr>
        <p:txBody>
          <a:bodyPr/>
          <a:lstStyle/>
          <a:p>
            <a:r>
              <a:rPr lang="en-US" b="0" i="0" dirty="0">
                <a:solidFill>
                  <a:srgbClr val="4D5156"/>
                </a:solidFill>
                <a:effectLst/>
                <a:latin typeface="Roboto"/>
              </a:rPr>
              <a:t>A web server is server software, or a system of one or more computers dedicated to running this software, that can satisfy client HTTP requests on the public World Wide Web or also on private LANs and WANs</a:t>
            </a:r>
          </a:p>
          <a:p>
            <a:r>
              <a:rPr lang="en-US" b="0" i="0" dirty="0">
                <a:solidFill>
                  <a:srgbClr val="4D5156"/>
                </a:solidFill>
                <a:effectLst/>
                <a:latin typeface="Roboto"/>
              </a:rPr>
              <a:t>A </a:t>
            </a:r>
            <a:r>
              <a:rPr lang="en-US" b="1" i="0" dirty="0">
                <a:solidFill>
                  <a:srgbClr val="5F6368"/>
                </a:solidFill>
                <a:effectLst/>
                <a:latin typeface="Roboto"/>
              </a:rPr>
              <a:t>web server</a:t>
            </a:r>
            <a:r>
              <a:rPr lang="en-US" b="0" i="0" dirty="0">
                <a:solidFill>
                  <a:srgbClr val="4D5156"/>
                </a:solidFill>
                <a:effectLst/>
                <a:latin typeface="Roboto"/>
              </a:rPr>
              <a:t> delivers content for a website to a client that requests it, like a web browser. A </a:t>
            </a:r>
            <a:r>
              <a:rPr lang="en-US" b="1" i="0" dirty="0">
                <a:solidFill>
                  <a:srgbClr val="5F6368"/>
                </a:solidFill>
                <a:effectLst/>
                <a:latin typeface="Roboto"/>
              </a:rPr>
              <a:t>web server</a:t>
            </a:r>
            <a:r>
              <a:rPr lang="en-US" b="0" i="0" dirty="0">
                <a:solidFill>
                  <a:srgbClr val="4D5156"/>
                </a:solidFill>
                <a:effectLst/>
                <a:latin typeface="Roboto"/>
              </a:rPr>
              <a:t> communicates with a web browser using HTTP.</a:t>
            </a:r>
          </a:p>
          <a:p>
            <a:endParaRPr lang="en-US" dirty="0"/>
          </a:p>
        </p:txBody>
      </p:sp>
      <p:sp>
        <p:nvSpPr>
          <p:cNvPr id="4" name="Footer Placeholder 3">
            <a:extLst>
              <a:ext uri="{FF2B5EF4-FFF2-40B4-BE49-F238E27FC236}">
                <a16:creationId xmlns:a16="http://schemas.microsoft.com/office/drawing/2014/main" id="{B719DC4F-4D77-4531-8416-CC5BFDB837AA}"/>
              </a:ext>
            </a:extLst>
          </p:cNvPr>
          <p:cNvSpPr>
            <a:spLocks noGrp="1"/>
          </p:cNvSpPr>
          <p:nvPr>
            <p:ph type="ftr" sz="quarter" idx="11"/>
          </p:nvPr>
        </p:nvSpPr>
        <p:spPr/>
        <p:txBody>
          <a:bodyPr/>
          <a:lstStyle/>
          <a:p>
            <a:r>
              <a:rPr lang="en-US"/>
              <a:t>unixcloudtrainings                                                                By: VALERY N.</a:t>
            </a:r>
          </a:p>
        </p:txBody>
      </p:sp>
      <p:sp>
        <p:nvSpPr>
          <p:cNvPr id="5" name="Slide Number Placeholder 4">
            <a:extLst>
              <a:ext uri="{FF2B5EF4-FFF2-40B4-BE49-F238E27FC236}">
                <a16:creationId xmlns:a16="http://schemas.microsoft.com/office/drawing/2014/main" id="{F1ECF820-07C4-4EEF-816E-FE7543D03EFD}"/>
              </a:ext>
            </a:extLst>
          </p:cNvPr>
          <p:cNvSpPr>
            <a:spLocks noGrp="1"/>
          </p:cNvSpPr>
          <p:nvPr>
            <p:ph type="sldNum" sz="quarter" idx="12"/>
          </p:nvPr>
        </p:nvSpPr>
        <p:spPr/>
        <p:txBody>
          <a:bodyPr/>
          <a:lstStyle/>
          <a:p>
            <a:fld id="{922050D3-00BE-4CA1-802E-2369E2E7FF6E}" type="slidenum">
              <a:rPr lang="en-US" smtClean="0"/>
              <a:t>37</a:t>
            </a:fld>
            <a:endParaRPr lang="en-US"/>
          </a:p>
        </p:txBody>
      </p:sp>
      <p:pic>
        <p:nvPicPr>
          <p:cNvPr id="9" name="Picture 8">
            <a:extLst>
              <a:ext uri="{FF2B5EF4-FFF2-40B4-BE49-F238E27FC236}">
                <a16:creationId xmlns:a16="http://schemas.microsoft.com/office/drawing/2014/main" id="{772D54F9-35E6-453B-AB0D-A9842C6B58D3}"/>
              </a:ext>
            </a:extLst>
          </p:cNvPr>
          <p:cNvPicPr>
            <a:picLocks noChangeAspect="1"/>
          </p:cNvPicPr>
          <p:nvPr/>
        </p:nvPicPr>
        <p:blipFill>
          <a:blip r:embed="rId2"/>
          <a:stretch>
            <a:fillRect/>
          </a:stretch>
        </p:blipFill>
        <p:spPr>
          <a:xfrm>
            <a:off x="466016" y="3026216"/>
            <a:ext cx="11104391" cy="3661328"/>
          </a:xfrm>
          <a:prstGeom prst="rect">
            <a:avLst/>
          </a:prstGeom>
        </p:spPr>
      </p:pic>
    </p:spTree>
    <p:extLst>
      <p:ext uri="{BB962C8B-B14F-4D97-AF65-F5344CB8AC3E}">
        <p14:creationId xmlns:p14="http://schemas.microsoft.com/office/powerpoint/2010/main" val="2048486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B62-0AE8-4D30-A989-C2466509D179}"/>
              </a:ext>
            </a:extLst>
          </p:cNvPr>
          <p:cNvSpPr>
            <a:spLocks noGrp="1"/>
          </p:cNvSpPr>
          <p:nvPr>
            <p:ph type="title"/>
          </p:nvPr>
        </p:nvSpPr>
        <p:spPr>
          <a:xfrm>
            <a:off x="1688757" y="624110"/>
            <a:ext cx="9815855" cy="652755"/>
          </a:xfrm>
        </p:spPr>
        <p:txBody>
          <a:bodyPr>
            <a:normAutofit fontScale="90000"/>
          </a:bodyPr>
          <a:lstStyle/>
          <a:p>
            <a:r>
              <a:rPr lang="en-US" b="1" u="sng" dirty="0"/>
              <a:t>Chapter XVIII- SERVER CORE OPERATING SYSTEM</a:t>
            </a:r>
          </a:p>
        </p:txBody>
      </p:sp>
      <p:sp>
        <p:nvSpPr>
          <p:cNvPr id="3" name="Content Placeholder 2">
            <a:extLst>
              <a:ext uri="{FF2B5EF4-FFF2-40B4-BE49-F238E27FC236}">
                <a16:creationId xmlns:a16="http://schemas.microsoft.com/office/drawing/2014/main" id="{1B1A00FC-29C0-47AD-9448-AD2446CC0F9B}"/>
              </a:ext>
            </a:extLst>
          </p:cNvPr>
          <p:cNvSpPr>
            <a:spLocks noGrp="1"/>
          </p:cNvSpPr>
          <p:nvPr>
            <p:ph idx="1"/>
          </p:nvPr>
        </p:nvSpPr>
        <p:spPr>
          <a:xfrm>
            <a:off x="531812" y="1466335"/>
            <a:ext cx="10972800" cy="4444887"/>
          </a:xfrm>
        </p:spPr>
        <p:txBody>
          <a:bodyPr/>
          <a:lstStyle/>
          <a:p>
            <a:r>
              <a:rPr lang="en-US" b="0" i="0" dirty="0">
                <a:solidFill>
                  <a:srgbClr val="202124"/>
                </a:solidFill>
                <a:effectLst/>
                <a:latin typeface="Roboto"/>
              </a:rPr>
              <a:t>Windows </a:t>
            </a:r>
            <a:r>
              <a:rPr lang="en-US" b="1" i="0" dirty="0">
                <a:solidFill>
                  <a:srgbClr val="202124"/>
                </a:solidFill>
                <a:effectLst/>
                <a:latin typeface="Roboto"/>
              </a:rPr>
              <a:t>Server Core</a:t>
            </a:r>
            <a:r>
              <a:rPr lang="en-US" b="0" i="0" dirty="0">
                <a:solidFill>
                  <a:srgbClr val="202124"/>
                </a:solidFill>
                <a:effectLst/>
                <a:latin typeface="Roboto"/>
              </a:rPr>
              <a:t> is a minimal installation option for the Windows </a:t>
            </a:r>
            <a:r>
              <a:rPr lang="en-US" b="1" i="0" dirty="0">
                <a:solidFill>
                  <a:srgbClr val="202124"/>
                </a:solidFill>
                <a:effectLst/>
                <a:latin typeface="Roboto"/>
              </a:rPr>
              <a:t>Server operating system</a:t>
            </a:r>
            <a:r>
              <a:rPr lang="en-US" b="0" i="0" dirty="0">
                <a:solidFill>
                  <a:srgbClr val="202124"/>
                </a:solidFill>
                <a:effectLst/>
                <a:latin typeface="Roboto"/>
              </a:rPr>
              <a:t> (</a:t>
            </a:r>
            <a:r>
              <a:rPr lang="en-US" b="1" i="0" dirty="0">
                <a:solidFill>
                  <a:srgbClr val="202124"/>
                </a:solidFill>
                <a:effectLst/>
                <a:latin typeface="Roboto"/>
              </a:rPr>
              <a:t>OS</a:t>
            </a:r>
            <a:r>
              <a:rPr lang="en-US" b="0" i="0" dirty="0">
                <a:solidFill>
                  <a:srgbClr val="202124"/>
                </a:solidFill>
                <a:effectLst/>
                <a:latin typeface="Roboto"/>
              </a:rPr>
              <a:t>) that has no GUI and only includes the components required to perform </a:t>
            </a:r>
            <a:r>
              <a:rPr lang="en-US" b="1" i="0" dirty="0">
                <a:solidFill>
                  <a:srgbClr val="202124"/>
                </a:solidFill>
                <a:effectLst/>
                <a:latin typeface="Roboto"/>
              </a:rPr>
              <a:t>server</a:t>
            </a:r>
            <a:r>
              <a:rPr lang="en-US" b="0" i="0" dirty="0">
                <a:solidFill>
                  <a:srgbClr val="202124"/>
                </a:solidFill>
                <a:effectLst/>
                <a:latin typeface="Roboto"/>
              </a:rPr>
              <a:t> roles and run applications.</a:t>
            </a:r>
          </a:p>
          <a:p>
            <a:pPr marL="0" indent="0">
              <a:buNone/>
            </a:pPr>
            <a:endParaRPr lang="en-US" dirty="0"/>
          </a:p>
        </p:txBody>
      </p:sp>
      <p:sp>
        <p:nvSpPr>
          <p:cNvPr id="4" name="Footer Placeholder 3">
            <a:extLst>
              <a:ext uri="{FF2B5EF4-FFF2-40B4-BE49-F238E27FC236}">
                <a16:creationId xmlns:a16="http://schemas.microsoft.com/office/drawing/2014/main" id="{A15D6FF2-CE9C-4A23-8BE3-7C90DDCB890D}"/>
              </a:ext>
            </a:extLst>
          </p:cNvPr>
          <p:cNvSpPr>
            <a:spLocks noGrp="1"/>
          </p:cNvSpPr>
          <p:nvPr>
            <p:ph type="ftr" sz="quarter" idx="11"/>
          </p:nvPr>
        </p:nvSpPr>
        <p:spPr>
          <a:xfrm>
            <a:off x="2482120" y="6366467"/>
            <a:ext cx="7619999" cy="365125"/>
          </a:xfrm>
        </p:spPr>
        <p:txBody>
          <a:bodyPr/>
          <a:lstStyle/>
          <a:p>
            <a:r>
              <a:rPr lang="en-US" dirty="0" err="1"/>
              <a:t>unixcloudtrainings</a:t>
            </a:r>
            <a:r>
              <a:rPr lang="en-US" dirty="0"/>
              <a:t>                                                                                                                                                    By: VALERY N.</a:t>
            </a:r>
          </a:p>
        </p:txBody>
      </p:sp>
      <p:sp>
        <p:nvSpPr>
          <p:cNvPr id="5" name="Slide Number Placeholder 4">
            <a:extLst>
              <a:ext uri="{FF2B5EF4-FFF2-40B4-BE49-F238E27FC236}">
                <a16:creationId xmlns:a16="http://schemas.microsoft.com/office/drawing/2014/main" id="{E9EC386D-C55B-4FDC-B892-E0574D2A39D5}"/>
              </a:ext>
            </a:extLst>
          </p:cNvPr>
          <p:cNvSpPr>
            <a:spLocks noGrp="1"/>
          </p:cNvSpPr>
          <p:nvPr>
            <p:ph type="sldNum" sz="quarter" idx="12"/>
          </p:nvPr>
        </p:nvSpPr>
        <p:spPr/>
        <p:txBody>
          <a:bodyPr/>
          <a:lstStyle/>
          <a:p>
            <a:fld id="{922050D3-00BE-4CA1-802E-2369E2E7FF6E}" type="slidenum">
              <a:rPr lang="en-US" smtClean="0"/>
              <a:t>38</a:t>
            </a:fld>
            <a:endParaRPr lang="en-US"/>
          </a:p>
        </p:txBody>
      </p:sp>
      <p:pic>
        <p:nvPicPr>
          <p:cNvPr id="7" name="Picture 6">
            <a:extLst>
              <a:ext uri="{FF2B5EF4-FFF2-40B4-BE49-F238E27FC236}">
                <a16:creationId xmlns:a16="http://schemas.microsoft.com/office/drawing/2014/main" id="{9638FD45-879F-4501-928D-1B9736F2A3A0}"/>
              </a:ext>
            </a:extLst>
          </p:cNvPr>
          <p:cNvPicPr>
            <a:picLocks noChangeAspect="1"/>
          </p:cNvPicPr>
          <p:nvPr/>
        </p:nvPicPr>
        <p:blipFill>
          <a:blip r:embed="rId2"/>
          <a:stretch>
            <a:fillRect/>
          </a:stretch>
        </p:blipFill>
        <p:spPr>
          <a:xfrm>
            <a:off x="1423987" y="2380736"/>
            <a:ext cx="9344025" cy="3853154"/>
          </a:xfrm>
          <a:prstGeom prst="rect">
            <a:avLst/>
          </a:prstGeom>
        </p:spPr>
      </p:pic>
    </p:spTree>
    <p:extLst>
      <p:ext uri="{BB962C8B-B14F-4D97-AF65-F5344CB8AC3E}">
        <p14:creationId xmlns:p14="http://schemas.microsoft.com/office/powerpoint/2010/main" val="2037132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4E6D-02FE-4583-9E6A-3D982661C28C}"/>
              </a:ext>
            </a:extLst>
          </p:cNvPr>
          <p:cNvSpPr>
            <a:spLocks noGrp="1"/>
          </p:cNvSpPr>
          <p:nvPr>
            <p:ph type="title"/>
          </p:nvPr>
        </p:nvSpPr>
        <p:spPr>
          <a:xfrm>
            <a:off x="1738185" y="624110"/>
            <a:ext cx="9766428" cy="693944"/>
          </a:xfrm>
        </p:spPr>
        <p:txBody>
          <a:bodyPr/>
          <a:lstStyle/>
          <a:p>
            <a:pPr algn="ctr"/>
            <a:r>
              <a:rPr lang="en-US" b="1" u="sng" dirty="0"/>
              <a:t>Chapter XIX- NANO SERVER </a:t>
            </a:r>
          </a:p>
        </p:txBody>
      </p:sp>
      <p:pic>
        <p:nvPicPr>
          <p:cNvPr id="7" name="Content Placeholder 6">
            <a:extLst>
              <a:ext uri="{FF2B5EF4-FFF2-40B4-BE49-F238E27FC236}">
                <a16:creationId xmlns:a16="http://schemas.microsoft.com/office/drawing/2014/main" id="{5578537F-7F68-4FBD-8F39-9E192867FC94}"/>
              </a:ext>
            </a:extLst>
          </p:cNvPr>
          <p:cNvPicPr>
            <a:picLocks noGrp="1" noChangeAspect="1"/>
          </p:cNvPicPr>
          <p:nvPr>
            <p:ph idx="1"/>
          </p:nvPr>
        </p:nvPicPr>
        <p:blipFill>
          <a:blip r:embed="rId2"/>
          <a:stretch>
            <a:fillRect/>
          </a:stretch>
        </p:blipFill>
        <p:spPr>
          <a:xfrm>
            <a:off x="659027" y="1573427"/>
            <a:ext cx="10156783" cy="4338423"/>
          </a:xfrm>
        </p:spPr>
      </p:pic>
      <p:sp>
        <p:nvSpPr>
          <p:cNvPr id="4" name="Footer Placeholder 3">
            <a:extLst>
              <a:ext uri="{FF2B5EF4-FFF2-40B4-BE49-F238E27FC236}">
                <a16:creationId xmlns:a16="http://schemas.microsoft.com/office/drawing/2014/main" id="{97E96F0D-B937-41EC-93A2-347A96D7DF3D}"/>
              </a:ext>
            </a:extLst>
          </p:cNvPr>
          <p:cNvSpPr>
            <a:spLocks noGrp="1"/>
          </p:cNvSpPr>
          <p:nvPr>
            <p:ph type="ftr" sz="quarter" idx="11"/>
          </p:nvPr>
        </p:nvSpPr>
        <p:spPr>
          <a:xfrm>
            <a:off x="2103180" y="6332370"/>
            <a:ext cx="9108517" cy="365125"/>
          </a:xfrm>
        </p:spPr>
        <p:txBody>
          <a:bodyPr/>
          <a:lstStyle/>
          <a:p>
            <a:r>
              <a:rPr lang="en-US" sz="1600" dirty="0"/>
              <a:t>UNIXCLOUDTRAININGS </a:t>
            </a:r>
            <a:r>
              <a:rPr lang="en-US" dirty="0"/>
              <a:t>                                                                                                                                                                 </a:t>
            </a:r>
            <a:r>
              <a:rPr lang="en-US" sz="1600" dirty="0"/>
              <a:t>By: VALERY N.</a:t>
            </a:r>
          </a:p>
        </p:txBody>
      </p:sp>
      <p:sp>
        <p:nvSpPr>
          <p:cNvPr id="5" name="Slide Number Placeholder 4">
            <a:extLst>
              <a:ext uri="{FF2B5EF4-FFF2-40B4-BE49-F238E27FC236}">
                <a16:creationId xmlns:a16="http://schemas.microsoft.com/office/drawing/2014/main" id="{11B90F4D-660C-4135-829F-A156091C9B28}"/>
              </a:ext>
            </a:extLst>
          </p:cNvPr>
          <p:cNvSpPr>
            <a:spLocks noGrp="1"/>
          </p:cNvSpPr>
          <p:nvPr>
            <p:ph type="sldNum" sz="quarter" idx="12"/>
          </p:nvPr>
        </p:nvSpPr>
        <p:spPr/>
        <p:txBody>
          <a:bodyPr/>
          <a:lstStyle/>
          <a:p>
            <a:fld id="{922050D3-00BE-4CA1-802E-2369E2E7FF6E}" type="slidenum">
              <a:rPr lang="en-US" smtClean="0"/>
              <a:t>39</a:t>
            </a:fld>
            <a:endParaRPr lang="en-US"/>
          </a:p>
        </p:txBody>
      </p:sp>
    </p:spTree>
    <p:extLst>
      <p:ext uri="{BB962C8B-B14F-4D97-AF65-F5344CB8AC3E}">
        <p14:creationId xmlns:p14="http://schemas.microsoft.com/office/powerpoint/2010/main" val="342872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5418-DFEB-402F-A421-7017708172D3}"/>
              </a:ext>
            </a:extLst>
          </p:cNvPr>
          <p:cNvSpPr>
            <a:spLocks noGrp="1"/>
          </p:cNvSpPr>
          <p:nvPr>
            <p:ph type="title"/>
          </p:nvPr>
        </p:nvSpPr>
        <p:spPr>
          <a:xfrm>
            <a:off x="838200" y="365125"/>
            <a:ext cx="10515600" cy="784167"/>
          </a:xfrm>
        </p:spPr>
        <p:txBody>
          <a:bodyPr/>
          <a:lstStyle/>
          <a:p>
            <a:pPr algn="ctr"/>
            <a:r>
              <a:rPr lang="en-US" u="sng" dirty="0"/>
              <a:t>Roles vs Features</a:t>
            </a:r>
          </a:p>
        </p:txBody>
      </p:sp>
      <p:pic>
        <p:nvPicPr>
          <p:cNvPr id="7" name="Content Placeholder 6">
            <a:extLst>
              <a:ext uri="{FF2B5EF4-FFF2-40B4-BE49-F238E27FC236}">
                <a16:creationId xmlns:a16="http://schemas.microsoft.com/office/drawing/2014/main" id="{6DFBF573-5AA3-4725-9226-8261F08F41A9}"/>
              </a:ext>
            </a:extLst>
          </p:cNvPr>
          <p:cNvPicPr>
            <a:picLocks noGrp="1" noChangeAspect="1"/>
          </p:cNvPicPr>
          <p:nvPr>
            <p:ph idx="1"/>
          </p:nvPr>
        </p:nvPicPr>
        <p:blipFill>
          <a:blip r:embed="rId2"/>
          <a:stretch>
            <a:fillRect/>
          </a:stretch>
        </p:blipFill>
        <p:spPr>
          <a:xfrm>
            <a:off x="1404679" y="1283516"/>
            <a:ext cx="9358396" cy="4893447"/>
          </a:xfrm>
        </p:spPr>
      </p:pic>
      <p:sp>
        <p:nvSpPr>
          <p:cNvPr id="4" name="Footer Placeholder 3">
            <a:extLst>
              <a:ext uri="{FF2B5EF4-FFF2-40B4-BE49-F238E27FC236}">
                <a16:creationId xmlns:a16="http://schemas.microsoft.com/office/drawing/2014/main" id="{D16337FF-EE77-4D22-BB9B-4445B03D5C04}"/>
              </a:ext>
            </a:extLst>
          </p:cNvPr>
          <p:cNvSpPr>
            <a:spLocks noGrp="1"/>
          </p:cNvSpPr>
          <p:nvPr>
            <p:ph type="ftr" sz="quarter" idx="11"/>
          </p:nvPr>
        </p:nvSpPr>
        <p:spPr/>
        <p:txBody>
          <a:bodyPr/>
          <a:lstStyle/>
          <a:p>
            <a:r>
              <a:rPr lang="en-US"/>
              <a:t>unixcloudtrainings                                                                By: VALERY N.</a:t>
            </a:r>
          </a:p>
        </p:txBody>
      </p:sp>
      <p:sp>
        <p:nvSpPr>
          <p:cNvPr id="5" name="Slide Number Placeholder 4">
            <a:extLst>
              <a:ext uri="{FF2B5EF4-FFF2-40B4-BE49-F238E27FC236}">
                <a16:creationId xmlns:a16="http://schemas.microsoft.com/office/drawing/2014/main" id="{C151D641-AC5A-4D49-9E5C-236CF0221960}"/>
              </a:ext>
            </a:extLst>
          </p:cNvPr>
          <p:cNvSpPr>
            <a:spLocks noGrp="1"/>
          </p:cNvSpPr>
          <p:nvPr>
            <p:ph type="sldNum" sz="quarter" idx="12"/>
          </p:nvPr>
        </p:nvSpPr>
        <p:spPr/>
        <p:txBody>
          <a:bodyPr/>
          <a:lstStyle/>
          <a:p>
            <a:fld id="{922050D3-00BE-4CA1-802E-2369E2E7FF6E}" type="slidenum">
              <a:rPr lang="en-US" smtClean="0"/>
              <a:t>4</a:t>
            </a:fld>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3124196-693C-426A-9F33-CF060E52FAD0}"/>
                  </a:ext>
                </a:extLst>
              </p14:cNvPr>
              <p14:cNvContentPartPr/>
              <p14:nvPr/>
            </p14:nvContentPartPr>
            <p14:xfrm>
              <a:off x="4457880" y="2838600"/>
              <a:ext cx="63720" cy="222480"/>
            </p14:xfrm>
          </p:contentPart>
        </mc:Choice>
        <mc:Fallback xmlns="">
          <p:pic>
            <p:nvPicPr>
              <p:cNvPr id="3" name="Ink 2">
                <a:extLst>
                  <a:ext uri="{FF2B5EF4-FFF2-40B4-BE49-F238E27FC236}">
                    <a16:creationId xmlns:a16="http://schemas.microsoft.com/office/drawing/2014/main" id="{13124196-693C-426A-9F33-CF060E52FAD0}"/>
                  </a:ext>
                </a:extLst>
              </p:cNvPr>
              <p:cNvPicPr/>
              <p:nvPr/>
            </p:nvPicPr>
            <p:blipFill>
              <a:blip r:embed="rId4"/>
              <a:stretch>
                <a:fillRect/>
              </a:stretch>
            </p:blipFill>
            <p:spPr>
              <a:xfrm>
                <a:off x="4448520" y="2829240"/>
                <a:ext cx="82440" cy="241200"/>
              </a:xfrm>
              <a:prstGeom prst="rect">
                <a:avLst/>
              </a:prstGeom>
            </p:spPr>
          </p:pic>
        </mc:Fallback>
      </mc:AlternateContent>
    </p:spTree>
    <p:extLst>
      <p:ext uri="{BB962C8B-B14F-4D97-AF65-F5344CB8AC3E}">
        <p14:creationId xmlns:p14="http://schemas.microsoft.com/office/powerpoint/2010/main" val="164620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940E-E948-46DF-8F68-3F3EA868EB5F}"/>
              </a:ext>
            </a:extLst>
          </p:cNvPr>
          <p:cNvSpPr>
            <a:spLocks noGrp="1"/>
          </p:cNvSpPr>
          <p:nvPr>
            <p:ph type="title"/>
          </p:nvPr>
        </p:nvSpPr>
        <p:spPr/>
        <p:txBody>
          <a:bodyPr/>
          <a:lstStyle/>
          <a:p>
            <a:pPr algn="ctr"/>
            <a:r>
              <a:rPr lang="en-US" b="1" u="sng" dirty="0"/>
              <a:t>Chapter II- Adding Roles and Features</a:t>
            </a:r>
          </a:p>
        </p:txBody>
      </p:sp>
      <p:sp>
        <p:nvSpPr>
          <p:cNvPr id="3" name="Content Placeholder 2">
            <a:extLst>
              <a:ext uri="{FF2B5EF4-FFF2-40B4-BE49-F238E27FC236}">
                <a16:creationId xmlns:a16="http://schemas.microsoft.com/office/drawing/2014/main" id="{8314882F-E262-4666-941F-700453B6CB25}"/>
              </a:ext>
            </a:extLst>
          </p:cNvPr>
          <p:cNvSpPr>
            <a:spLocks noGrp="1"/>
          </p:cNvSpPr>
          <p:nvPr>
            <p:ph idx="1"/>
          </p:nvPr>
        </p:nvSpPr>
        <p:spPr>
          <a:xfrm>
            <a:off x="201336" y="1825624"/>
            <a:ext cx="11152464" cy="4530725"/>
          </a:xfrm>
        </p:spPr>
        <p:txBody>
          <a:bodyPr/>
          <a:lstStyle/>
          <a:p>
            <a:pPr lvl="1"/>
            <a:r>
              <a:rPr lang="en-US" dirty="0">
                <a:latin typeface="Avenir Next LT Pro Light" panose="020B0304020202020204" pitchFamily="34" charset="0"/>
              </a:rPr>
              <a:t>When adding a role it may not requires service role or features.</a:t>
            </a:r>
          </a:p>
          <a:p>
            <a:pPr marL="457200" lvl="1" indent="0">
              <a:buNone/>
            </a:pPr>
            <a:endParaRPr lang="en-US" dirty="0">
              <a:latin typeface="Avenir Next LT Pro Light" panose="020B0304020202020204" pitchFamily="34" charset="0"/>
            </a:endParaRPr>
          </a:p>
          <a:p>
            <a:pPr lvl="1"/>
            <a:r>
              <a:rPr lang="en-US" dirty="0">
                <a:latin typeface="Avenir Next LT Pro Light" panose="020B0304020202020204" pitchFamily="34" charset="0"/>
              </a:rPr>
              <a:t>Service Roles are directly associated with roles and can’t be installed without roles.</a:t>
            </a:r>
          </a:p>
          <a:p>
            <a:pPr marL="457200" lvl="1" indent="0">
              <a:buNone/>
            </a:pPr>
            <a:endParaRPr lang="en-US" dirty="0">
              <a:latin typeface="Avenir Next LT Pro Light" panose="020B0304020202020204" pitchFamily="34" charset="0"/>
            </a:endParaRPr>
          </a:p>
          <a:p>
            <a:pPr lvl="1"/>
            <a:r>
              <a:rPr lang="en-US" dirty="0">
                <a:latin typeface="Avenir Next LT Pro Light" panose="020B0304020202020204" pitchFamily="34" charset="0"/>
              </a:rPr>
              <a:t>When adding features it may or  may </a:t>
            </a:r>
            <a:r>
              <a:rPr lang="en-US">
                <a:latin typeface="Avenir Next LT Pro Light" panose="020B0304020202020204" pitchFamily="34" charset="0"/>
              </a:rPr>
              <a:t>not require </a:t>
            </a:r>
            <a:r>
              <a:rPr lang="en-US" dirty="0">
                <a:latin typeface="Avenir Next LT Pro Light" panose="020B0304020202020204" pitchFamily="34" charset="0"/>
              </a:rPr>
              <a:t>service roles.</a:t>
            </a:r>
          </a:p>
          <a:p>
            <a:pPr marL="457200" lvl="1" indent="0">
              <a:buNone/>
            </a:pPr>
            <a:endParaRPr lang="en-US" dirty="0">
              <a:latin typeface="Avenir Next LT Pro Light" panose="020B0304020202020204" pitchFamily="34" charset="0"/>
            </a:endParaRPr>
          </a:p>
          <a:p>
            <a:pPr lvl="1"/>
            <a:r>
              <a:rPr lang="en-US" dirty="0">
                <a:latin typeface="Avenir Next LT Pro Light" panose="020B0304020202020204" pitchFamily="34" charset="0"/>
              </a:rPr>
              <a:t>When adding features it does not require roles.</a:t>
            </a:r>
          </a:p>
        </p:txBody>
      </p:sp>
      <p:sp>
        <p:nvSpPr>
          <p:cNvPr id="4" name="Footer Placeholder 3">
            <a:extLst>
              <a:ext uri="{FF2B5EF4-FFF2-40B4-BE49-F238E27FC236}">
                <a16:creationId xmlns:a16="http://schemas.microsoft.com/office/drawing/2014/main" id="{2F38A1A1-2606-4D9A-B8BE-5386885EFA8E}"/>
              </a:ext>
            </a:extLst>
          </p:cNvPr>
          <p:cNvSpPr>
            <a:spLocks noGrp="1"/>
          </p:cNvSpPr>
          <p:nvPr>
            <p:ph type="ftr" sz="quarter" idx="11"/>
          </p:nvPr>
        </p:nvSpPr>
        <p:spPr>
          <a:xfrm>
            <a:off x="1413180" y="6292116"/>
            <a:ext cx="9254820"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B2C7B749-757C-4FC7-BDD9-B84CC27260B9}"/>
              </a:ext>
            </a:extLst>
          </p:cNvPr>
          <p:cNvSpPr>
            <a:spLocks noGrp="1"/>
          </p:cNvSpPr>
          <p:nvPr>
            <p:ph type="sldNum" sz="quarter" idx="12"/>
          </p:nvPr>
        </p:nvSpPr>
        <p:spPr/>
        <p:txBody>
          <a:bodyPr/>
          <a:lstStyle/>
          <a:p>
            <a:fld id="{922050D3-00BE-4CA1-802E-2369E2E7FF6E}" type="slidenum">
              <a:rPr lang="en-US" smtClean="0"/>
              <a:t>5</a:t>
            </a:fld>
            <a:endParaRPr lang="en-US"/>
          </a:p>
        </p:txBody>
      </p:sp>
    </p:spTree>
    <p:extLst>
      <p:ext uri="{BB962C8B-B14F-4D97-AF65-F5344CB8AC3E}">
        <p14:creationId xmlns:p14="http://schemas.microsoft.com/office/powerpoint/2010/main" val="246860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328-A4AF-4172-B1CE-C6E289940819}"/>
              </a:ext>
            </a:extLst>
          </p:cNvPr>
          <p:cNvSpPr>
            <a:spLocks noGrp="1"/>
          </p:cNvSpPr>
          <p:nvPr>
            <p:ph type="title"/>
          </p:nvPr>
        </p:nvSpPr>
        <p:spPr>
          <a:xfrm>
            <a:off x="838200" y="365125"/>
            <a:ext cx="10515600" cy="717055"/>
          </a:xfrm>
        </p:spPr>
        <p:txBody>
          <a:bodyPr/>
          <a:lstStyle/>
          <a:p>
            <a:pPr algn="ctr"/>
            <a:r>
              <a:rPr lang="en-US" u="sng" dirty="0">
                <a:latin typeface="Arial Black" panose="020B0A04020102020204" pitchFamily="34" charset="0"/>
              </a:rPr>
              <a:t>Chapter III- Domain Controller</a:t>
            </a:r>
          </a:p>
        </p:txBody>
      </p:sp>
      <p:sp>
        <p:nvSpPr>
          <p:cNvPr id="3" name="Content Placeholder 2">
            <a:extLst>
              <a:ext uri="{FF2B5EF4-FFF2-40B4-BE49-F238E27FC236}">
                <a16:creationId xmlns:a16="http://schemas.microsoft.com/office/drawing/2014/main" id="{999D2E91-8CE6-4E91-9353-CD16A5AB202E}"/>
              </a:ext>
            </a:extLst>
          </p:cNvPr>
          <p:cNvSpPr>
            <a:spLocks noGrp="1"/>
          </p:cNvSpPr>
          <p:nvPr>
            <p:ph idx="1"/>
          </p:nvPr>
        </p:nvSpPr>
        <p:spPr>
          <a:xfrm>
            <a:off x="218114" y="1191236"/>
            <a:ext cx="11135686" cy="5165113"/>
          </a:xfrm>
        </p:spPr>
        <p:txBody>
          <a:bodyPr/>
          <a:lstStyle/>
          <a:p>
            <a:r>
              <a:rPr lang="en-US" dirty="0">
                <a:latin typeface="Arial Narrow" panose="020B0606020202030204" pitchFamily="34" charset="0"/>
              </a:rPr>
              <a:t>Domain is an area of territory owned or controlled by a ruler or government</a:t>
            </a:r>
          </a:p>
          <a:p>
            <a:r>
              <a:rPr lang="en-US" dirty="0">
                <a:latin typeface="Arial Narrow" panose="020B0606020202030204" pitchFamily="34" charset="0"/>
              </a:rPr>
              <a:t>Kingdom of resources</a:t>
            </a:r>
          </a:p>
          <a:p>
            <a:r>
              <a:rPr lang="en-US" dirty="0">
                <a:latin typeface="Arial Narrow" panose="020B0606020202030204" pitchFamily="34" charset="0"/>
              </a:rPr>
              <a:t>Domain Controller Controls major group services such as:</a:t>
            </a:r>
          </a:p>
          <a:p>
            <a:pPr>
              <a:buFont typeface="Wingdings" panose="05000000000000000000" pitchFamily="2" charset="2"/>
              <a:buChar char="q"/>
            </a:pPr>
            <a:r>
              <a:rPr lang="en-US" dirty="0">
                <a:latin typeface="Arial Narrow" panose="020B0606020202030204" pitchFamily="34" charset="0"/>
              </a:rPr>
              <a:t> User Activation (AD)</a:t>
            </a:r>
          </a:p>
          <a:p>
            <a:pPr>
              <a:buFont typeface="Wingdings" panose="05000000000000000000" pitchFamily="2" charset="2"/>
              <a:buChar char="q"/>
            </a:pPr>
            <a:r>
              <a:rPr lang="en-US" dirty="0">
                <a:latin typeface="Arial Narrow" panose="020B0606020202030204" pitchFamily="34" charset="0"/>
              </a:rPr>
              <a:t> DNS</a:t>
            </a:r>
          </a:p>
          <a:p>
            <a:pPr>
              <a:buFont typeface="Wingdings" panose="05000000000000000000" pitchFamily="2" charset="2"/>
              <a:buChar char="q"/>
            </a:pPr>
            <a:r>
              <a:rPr lang="en-US" dirty="0">
                <a:latin typeface="Arial Narrow" panose="020B0606020202030204" pitchFamily="34" charset="0"/>
              </a:rPr>
              <a:t> Print Services</a:t>
            </a:r>
          </a:p>
          <a:p>
            <a:pPr>
              <a:buFont typeface="Wingdings" panose="05000000000000000000" pitchFamily="2" charset="2"/>
              <a:buChar char="q"/>
            </a:pPr>
            <a:r>
              <a:rPr lang="en-US" dirty="0">
                <a:latin typeface="Arial Narrow" panose="020B0606020202030204" pitchFamily="34" charset="0"/>
              </a:rPr>
              <a:t> Files System Separation</a:t>
            </a:r>
          </a:p>
          <a:p>
            <a:pPr>
              <a:buFont typeface="Wingdings" panose="05000000000000000000" pitchFamily="2" charset="2"/>
              <a:buChar char="q"/>
            </a:pPr>
            <a:r>
              <a:rPr lang="en-US" dirty="0">
                <a:latin typeface="Arial Narrow" panose="020B0606020202030204" pitchFamily="34" charset="0"/>
              </a:rPr>
              <a:t> Windows Time Service</a:t>
            </a:r>
          </a:p>
          <a:p>
            <a:pPr>
              <a:buFont typeface="Wingdings" panose="05000000000000000000" pitchFamily="2" charset="2"/>
              <a:buChar char="q"/>
            </a:pPr>
            <a:r>
              <a:rPr lang="en-US" dirty="0">
                <a:latin typeface="Arial Narrow" panose="020B0606020202030204" pitchFamily="34" charset="0"/>
              </a:rPr>
              <a:t> DHCP</a:t>
            </a:r>
          </a:p>
        </p:txBody>
      </p:sp>
      <p:sp>
        <p:nvSpPr>
          <p:cNvPr id="4" name="Footer Placeholder 3">
            <a:extLst>
              <a:ext uri="{FF2B5EF4-FFF2-40B4-BE49-F238E27FC236}">
                <a16:creationId xmlns:a16="http://schemas.microsoft.com/office/drawing/2014/main" id="{2942B5BB-C50B-40A5-9AF1-7749A627F3F0}"/>
              </a:ext>
            </a:extLst>
          </p:cNvPr>
          <p:cNvSpPr>
            <a:spLocks noGrp="1"/>
          </p:cNvSpPr>
          <p:nvPr>
            <p:ph type="ftr" sz="quarter" idx="11"/>
          </p:nvPr>
        </p:nvSpPr>
        <p:spPr>
          <a:xfrm>
            <a:off x="1492738" y="6135808"/>
            <a:ext cx="9861062"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4F5244D6-AFF0-48DE-A8BA-D5FA3DE537BA}"/>
              </a:ext>
            </a:extLst>
          </p:cNvPr>
          <p:cNvSpPr>
            <a:spLocks noGrp="1"/>
          </p:cNvSpPr>
          <p:nvPr>
            <p:ph type="sldNum" sz="quarter" idx="12"/>
          </p:nvPr>
        </p:nvSpPr>
        <p:spPr/>
        <p:txBody>
          <a:bodyPr/>
          <a:lstStyle/>
          <a:p>
            <a:fld id="{922050D3-00BE-4CA1-802E-2369E2E7FF6E}" type="slidenum">
              <a:rPr lang="en-US" smtClean="0"/>
              <a:t>6</a:t>
            </a:fld>
            <a:endParaRPr lang="en-US"/>
          </a:p>
        </p:txBody>
      </p:sp>
    </p:spTree>
    <p:extLst>
      <p:ext uri="{BB962C8B-B14F-4D97-AF65-F5344CB8AC3E}">
        <p14:creationId xmlns:p14="http://schemas.microsoft.com/office/powerpoint/2010/main" val="327862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09B55E1-7ADF-45CD-893A-4D824A281630}"/>
              </a:ext>
            </a:extLst>
          </p:cNvPr>
          <p:cNvSpPr>
            <a:spLocks noGrp="1"/>
          </p:cNvSpPr>
          <p:nvPr>
            <p:ph type="ftr" sz="quarter" idx="11"/>
          </p:nvPr>
        </p:nvSpPr>
        <p:spPr/>
        <p:txBody>
          <a:bodyPr/>
          <a:lstStyle/>
          <a:p>
            <a:r>
              <a:rPr lang="en-US" sz="2000">
                <a:solidFill>
                  <a:schemeClr val="accent6"/>
                </a:solidFill>
              </a:rPr>
              <a:t>unixcloudtrainings                                                                By: VALERY N.</a:t>
            </a:r>
            <a:endParaRPr lang="en-US" sz="2000" dirty="0">
              <a:solidFill>
                <a:schemeClr val="accent6"/>
              </a:solidFill>
            </a:endParaRPr>
          </a:p>
        </p:txBody>
      </p:sp>
      <p:sp>
        <p:nvSpPr>
          <p:cNvPr id="5" name="Slide Number Placeholder 4">
            <a:extLst>
              <a:ext uri="{FF2B5EF4-FFF2-40B4-BE49-F238E27FC236}">
                <a16:creationId xmlns:a16="http://schemas.microsoft.com/office/drawing/2014/main" id="{1BD12107-809A-4583-923E-A3937069BAAE}"/>
              </a:ext>
            </a:extLst>
          </p:cNvPr>
          <p:cNvSpPr>
            <a:spLocks noGrp="1"/>
          </p:cNvSpPr>
          <p:nvPr>
            <p:ph type="sldNum" sz="quarter" idx="12"/>
          </p:nvPr>
        </p:nvSpPr>
        <p:spPr/>
        <p:txBody>
          <a:bodyPr/>
          <a:lstStyle/>
          <a:p>
            <a:fld id="{922050D3-00BE-4CA1-802E-2369E2E7FF6E}" type="slidenum">
              <a:rPr lang="en-US" smtClean="0"/>
              <a:t>7</a:t>
            </a:fld>
            <a:endParaRPr lang="en-US"/>
          </a:p>
        </p:txBody>
      </p:sp>
      <p:pic>
        <p:nvPicPr>
          <p:cNvPr id="7" name="Picture 6">
            <a:extLst>
              <a:ext uri="{FF2B5EF4-FFF2-40B4-BE49-F238E27FC236}">
                <a16:creationId xmlns:a16="http://schemas.microsoft.com/office/drawing/2014/main" id="{45F42020-A391-46CA-86C1-62D13BB99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63" y="503340"/>
            <a:ext cx="10402349" cy="5780014"/>
          </a:xfrm>
          <a:prstGeom prst="rect">
            <a:avLst/>
          </a:prstGeom>
        </p:spPr>
      </p:pic>
    </p:spTree>
    <p:extLst>
      <p:ext uri="{BB962C8B-B14F-4D97-AF65-F5344CB8AC3E}">
        <p14:creationId xmlns:p14="http://schemas.microsoft.com/office/powerpoint/2010/main" val="59723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580E-EC8D-4A36-A2E4-CF03D64BD371}"/>
              </a:ext>
            </a:extLst>
          </p:cNvPr>
          <p:cNvSpPr>
            <a:spLocks noGrp="1"/>
          </p:cNvSpPr>
          <p:nvPr>
            <p:ph type="title"/>
          </p:nvPr>
        </p:nvSpPr>
        <p:spPr/>
        <p:txBody>
          <a:bodyPr/>
          <a:lstStyle/>
          <a:p>
            <a:pPr algn="ctr"/>
            <a:r>
              <a:rPr lang="en-US" b="1" u="sng" dirty="0"/>
              <a:t>Chapter IV- Domain Controller and Active directory</a:t>
            </a:r>
          </a:p>
        </p:txBody>
      </p:sp>
      <p:sp>
        <p:nvSpPr>
          <p:cNvPr id="3" name="Content Placeholder 2">
            <a:extLst>
              <a:ext uri="{FF2B5EF4-FFF2-40B4-BE49-F238E27FC236}">
                <a16:creationId xmlns:a16="http://schemas.microsoft.com/office/drawing/2014/main" id="{68C68521-E29E-499E-8C1D-BDB8715792FE}"/>
              </a:ext>
            </a:extLst>
          </p:cNvPr>
          <p:cNvSpPr>
            <a:spLocks noGrp="1"/>
          </p:cNvSpPr>
          <p:nvPr>
            <p:ph idx="1"/>
          </p:nvPr>
        </p:nvSpPr>
        <p:spPr>
          <a:xfrm>
            <a:off x="192947" y="1825624"/>
            <a:ext cx="11160853" cy="4591953"/>
          </a:xfrm>
        </p:spPr>
        <p:txBody>
          <a:bodyPr/>
          <a:lstStyle/>
          <a:p>
            <a:r>
              <a:rPr lang="en-US" dirty="0"/>
              <a:t>Domain Controller (DC) is the main service that serves Active directory (AD) Service.</a:t>
            </a:r>
          </a:p>
          <a:p>
            <a:endParaRPr lang="en-US" dirty="0"/>
          </a:p>
          <a:p>
            <a:r>
              <a:rPr lang="en-US" dirty="0"/>
              <a:t>Active directory is a directory service which allows user to authenticate logins, login to the clients.</a:t>
            </a:r>
          </a:p>
          <a:p>
            <a:pPr marL="0" indent="0">
              <a:buNone/>
            </a:pPr>
            <a:endParaRPr lang="en-US" dirty="0"/>
          </a:p>
        </p:txBody>
      </p:sp>
      <p:sp>
        <p:nvSpPr>
          <p:cNvPr id="4" name="Footer Placeholder 3">
            <a:extLst>
              <a:ext uri="{FF2B5EF4-FFF2-40B4-BE49-F238E27FC236}">
                <a16:creationId xmlns:a16="http://schemas.microsoft.com/office/drawing/2014/main" id="{76ADB0D5-C799-455A-8C50-9E2F17422BD2}"/>
              </a:ext>
            </a:extLst>
          </p:cNvPr>
          <p:cNvSpPr>
            <a:spLocks noGrp="1"/>
          </p:cNvSpPr>
          <p:nvPr>
            <p:ph type="ftr" sz="quarter" idx="11"/>
          </p:nvPr>
        </p:nvSpPr>
        <p:spPr>
          <a:xfrm>
            <a:off x="1109786" y="6339008"/>
            <a:ext cx="9508574" cy="365125"/>
          </a:xfrm>
        </p:spPr>
        <p:txBody>
          <a:bodyPr/>
          <a:lstStyle/>
          <a:p>
            <a:r>
              <a:rPr lang="en-US" sz="2000" dirty="0">
                <a:solidFill>
                  <a:schemeClr val="accent6"/>
                </a:solidFill>
              </a:rPr>
              <a:t>UNIXCLOUDTRAININGS                                                                By: VALERY N.</a:t>
            </a:r>
            <a:endParaRPr lang="en-US" dirty="0">
              <a:solidFill>
                <a:schemeClr val="accent6"/>
              </a:solidFill>
            </a:endParaRPr>
          </a:p>
        </p:txBody>
      </p:sp>
      <p:sp>
        <p:nvSpPr>
          <p:cNvPr id="5" name="Slide Number Placeholder 4">
            <a:extLst>
              <a:ext uri="{FF2B5EF4-FFF2-40B4-BE49-F238E27FC236}">
                <a16:creationId xmlns:a16="http://schemas.microsoft.com/office/drawing/2014/main" id="{B4B4AE58-AE8F-42D5-8803-A2C2BB194D70}"/>
              </a:ext>
            </a:extLst>
          </p:cNvPr>
          <p:cNvSpPr>
            <a:spLocks noGrp="1"/>
          </p:cNvSpPr>
          <p:nvPr>
            <p:ph type="sldNum" sz="quarter" idx="12"/>
          </p:nvPr>
        </p:nvSpPr>
        <p:spPr/>
        <p:txBody>
          <a:bodyPr/>
          <a:lstStyle/>
          <a:p>
            <a:fld id="{922050D3-00BE-4CA1-802E-2369E2E7FF6E}" type="slidenum">
              <a:rPr lang="en-US" smtClean="0"/>
              <a:t>8</a:t>
            </a:fld>
            <a:endParaRPr lang="en-US"/>
          </a:p>
        </p:txBody>
      </p:sp>
    </p:spTree>
    <p:extLst>
      <p:ext uri="{BB962C8B-B14F-4D97-AF65-F5344CB8AC3E}">
        <p14:creationId xmlns:p14="http://schemas.microsoft.com/office/powerpoint/2010/main" val="402888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0BB0D2-3A16-410B-8155-002774AA343C}"/>
              </a:ext>
            </a:extLst>
          </p:cNvPr>
          <p:cNvSpPr>
            <a:spLocks noGrp="1"/>
          </p:cNvSpPr>
          <p:nvPr>
            <p:ph type="title"/>
          </p:nvPr>
        </p:nvSpPr>
        <p:spPr/>
        <p:txBody>
          <a:bodyPr/>
          <a:lstStyle/>
          <a:p>
            <a:pPr algn="ctr"/>
            <a:r>
              <a:rPr lang="en-US" b="1" u="sng" dirty="0"/>
              <a:t>1- Domain Controller Installation</a:t>
            </a:r>
          </a:p>
        </p:txBody>
      </p:sp>
      <p:sp>
        <p:nvSpPr>
          <p:cNvPr id="5" name="Content Placeholder 4">
            <a:extLst>
              <a:ext uri="{FF2B5EF4-FFF2-40B4-BE49-F238E27FC236}">
                <a16:creationId xmlns:a16="http://schemas.microsoft.com/office/drawing/2014/main" id="{BFD92930-D09E-482C-9D9B-456098AC2537}"/>
              </a:ext>
            </a:extLst>
          </p:cNvPr>
          <p:cNvSpPr>
            <a:spLocks noGrp="1"/>
          </p:cNvSpPr>
          <p:nvPr>
            <p:ph idx="1"/>
          </p:nvPr>
        </p:nvSpPr>
        <p:spPr>
          <a:xfrm>
            <a:off x="360727" y="1690688"/>
            <a:ext cx="11492917" cy="4665662"/>
          </a:xfrm>
        </p:spPr>
        <p:txBody>
          <a:bodyPr/>
          <a:lstStyle/>
          <a:p>
            <a:r>
              <a:rPr lang="en-US" dirty="0"/>
              <a:t>Domain Controller cannot be installed without a role</a:t>
            </a:r>
          </a:p>
          <a:p>
            <a:r>
              <a:rPr lang="en-US" dirty="0"/>
              <a:t>  e.g. you can open a company but it is useless if it does not provide any products or services.</a:t>
            </a:r>
          </a:p>
          <a:p>
            <a:endParaRPr lang="en-US" dirty="0"/>
          </a:p>
          <a:p>
            <a:r>
              <a:rPr lang="en-US" dirty="0"/>
              <a:t>You will need a role service to install domain controller</a:t>
            </a:r>
          </a:p>
          <a:p>
            <a:pPr marL="0" indent="0">
              <a:buNone/>
            </a:pPr>
            <a:endParaRPr lang="en-US" dirty="0"/>
          </a:p>
        </p:txBody>
      </p:sp>
      <p:sp>
        <p:nvSpPr>
          <p:cNvPr id="2" name="Footer Placeholder 1">
            <a:extLst>
              <a:ext uri="{FF2B5EF4-FFF2-40B4-BE49-F238E27FC236}">
                <a16:creationId xmlns:a16="http://schemas.microsoft.com/office/drawing/2014/main" id="{92932FA2-D62A-4BCC-BFD1-050384564493}"/>
              </a:ext>
            </a:extLst>
          </p:cNvPr>
          <p:cNvSpPr>
            <a:spLocks noGrp="1"/>
          </p:cNvSpPr>
          <p:nvPr>
            <p:ph type="ftr" sz="quarter" idx="11"/>
          </p:nvPr>
        </p:nvSpPr>
        <p:spPr>
          <a:xfrm>
            <a:off x="1703754" y="6299931"/>
            <a:ext cx="9091611" cy="365125"/>
          </a:xfrm>
        </p:spPr>
        <p:txBody>
          <a:bodyPr/>
          <a:lstStyle/>
          <a:p>
            <a:r>
              <a:rPr lang="en-US" sz="2000" dirty="0">
                <a:solidFill>
                  <a:schemeClr val="accent6"/>
                </a:solidFill>
              </a:rPr>
              <a:t>UNIXCLOUDTRAININGS                                                                By: VALERY N.</a:t>
            </a:r>
          </a:p>
        </p:txBody>
      </p:sp>
      <p:sp>
        <p:nvSpPr>
          <p:cNvPr id="3" name="Slide Number Placeholder 2">
            <a:extLst>
              <a:ext uri="{FF2B5EF4-FFF2-40B4-BE49-F238E27FC236}">
                <a16:creationId xmlns:a16="http://schemas.microsoft.com/office/drawing/2014/main" id="{CD1781B4-6A2A-44EA-9A51-C7C3A98D55B1}"/>
              </a:ext>
            </a:extLst>
          </p:cNvPr>
          <p:cNvSpPr>
            <a:spLocks noGrp="1"/>
          </p:cNvSpPr>
          <p:nvPr>
            <p:ph type="sldNum" sz="quarter" idx="12"/>
          </p:nvPr>
        </p:nvSpPr>
        <p:spPr/>
        <p:txBody>
          <a:bodyPr/>
          <a:lstStyle/>
          <a:p>
            <a:fld id="{922050D3-00BE-4CA1-802E-2369E2E7FF6E}" type="slidenum">
              <a:rPr lang="en-US" smtClean="0"/>
              <a:t>9</a:t>
            </a:fld>
            <a:endParaRPr lang="en-US"/>
          </a:p>
        </p:txBody>
      </p:sp>
    </p:spTree>
    <p:extLst>
      <p:ext uri="{BB962C8B-B14F-4D97-AF65-F5344CB8AC3E}">
        <p14:creationId xmlns:p14="http://schemas.microsoft.com/office/powerpoint/2010/main" val="24164809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85441</TotalTime>
  <Words>2369</Words>
  <Application>Microsoft Office PowerPoint</Application>
  <PresentationFormat>Widescreen</PresentationFormat>
  <Paragraphs>261</Paragraphs>
  <Slides>39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39</vt:i4>
      </vt:variant>
    </vt:vector>
  </HeadingPairs>
  <TitlesOfParts>
    <vt:vector size="53" baseType="lpstr">
      <vt:lpstr>-apple-system</vt:lpstr>
      <vt:lpstr>Arial</vt:lpstr>
      <vt:lpstr>Arial Black</vt:lpstr>
      <vt:lpstr>Arial Narrow</vt:lpstr>
      <vt:lpstr>Avenir Next LT Pro Light</vt:lpstr>
      <vt:lpstr>BentonSans</vt:lpstr>
      <vt:lpstr>Calibri</vt:lpstr>
      <vt:lpstr>Century Gothic</vt:lpstr>
      <vt:lpstr>Courier New</vt:lpstr>
      <vt:lpstr>Roboto</vt:lpstr>
      <vt:lpstr>SFMono-Regular</vt:lpstr>
      <vt:lpstr>Wingdings</vt:lpstr>
      <vt:lpstr>Wingdings 3</vt:lpstr>
      <vt:lpstr>Wisp</vt:lpstr>
      <vt:lpstr>WELCOME TO MODULE 6 </vt:lpstr>
      <vt:lpstr>What we will learn…..</vt:lpstr>
      <vt:lpstr>Chapter I- ROLES VS FEATURES</vt:lpstr>
      <vt:lpstr>Roles vs Features</vt:lpstr>
      <vt:lpstr>Chapter II- Adding Roles and Features</vt:lpstr>
      <vt:lpstr>Chapter III- Domain Controller</vt:lpstr>
      <vt:lpstr>PowerPoint Presentation</vt:lpstr>
      <vt:lpstr>Chapter IV- Domain Controller and Active directory</vt:lpstr>
      <vt:lpstr>1- Domain Controller Installation</vt:lpstr>
      <vt:lpstr>2- WHAT IS ACTIVE DIRECTORY</vt:lpstr>
      <vt:lpstr>Chapter V- Active Directory Prerequisites</vt:lpstr>
      <vt:lpstr>Chapter VI- What is DNS </vt:lpstr>
      <vt:lpstr>DNS </vt:lpstr>
      <vt:lpstr>Chapter VII- Active Directory Installation </vt:lpstr>
      <vt:lpstr>What is the purpose of additional domain controller?</vt:lpstr>
      <vt:lpstr>Chapter VIII- Active Directory Users and Computers </vt:lpstr>
      <vt:lpstr>Active Directory “Additional Information”</vt:lpstr>
      <vt:lpstr>Chapter VIII- Active Directory Users and Computers </vt:lpstr>
      <vt:lpstr>PowerPoint Presentation</vt:lpstr>
      <vt:lpstr>Chapter IX- Active Directory User Account Management </vt:lpstr>
      <vt:lpstr>Chapter x- Installing Windows client </vt:lpstr>
      <vt:lpstr>Chapter XI- Joining the domain from windows 7 &amp; 10 </vt:lpstr>
      <vt:lpstr>Chapter XI- Joining the domain from windows 7 &amp; 10 </vt:lpstr>
      <vt:lpstr>PREREQUISITES FOR JOINING THE DOMAIN</vt:lpstr>
      <vt:lpstr>Chapter XI- Active Directory “Administrative Center” </vt:lpstr>
      <vt:lpstr>Chapter XII- Active Directory “Domain and Trust” </vt:lpstr>
      <vt:lpstr>Chapter XIII- Active Directory “ Module for Windows Powershell” </vt:lpstr>
      <vt:lpstr>INRODUCTION TO POWERSHELL</vt:lpstr>
      <vt:lpstr> WSL</vt:lpstr>
      <vt:lpstr>WORKGROUP VS DOMAIN</vt:lpstr>
      <vt:lpstr>PowerPoint Presentation</vt:lpstr>
      <vt:lpstr>Chapter XIV- Active Directory “Site and Services” </vt:lpstr>
      <vt:lpstr>Why do you need to create site and services ?</vt:lpstr>
      <vt:lpstr>PRATICE SCENARIO</vt:lpstr>
      <vt:lpstr>Chapter XV- Active Directory Group Policy Management </vt:lpstr>
      <vt:lpstr>Chapter XVI- DNS Administration </vt:lpstr>
      <vt:lpstr>Chapter XVII- WebServer (IIS) Installation </vt:lpstr>
      <vt:lpstr>Chapter XVIII- SERVER CORE OPERATING SYSTEM</vt:lpstr>
      <vt:lpstr>Chapter XIX- NANO SERVER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MODULE 6</dc:title>
  <dc:creator>OWNER</dc:creator>
  <cp:lastModifiedBy>OWNER</cp:lastModifiedBy>
  <cp:revision>25</cp:revision>
  <dcterms:created xsi:type="dcterms:W3CDTF">2021-01-18T13:54:38Z</dcterms:created>
  <dcterms:modified xsi:type="dcterms:W3CDTF">2021-11-16T23:04:02Z</dcterms:modified>
</cp:coreProperties>
</file>