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8" r:id="rId2"/>
    <p:sldId id="261" r:id="rId3"/>
    <p:sldId id="289" r:id="rId4"/>
    <p:sldId id="263" r:id="rId5"/>
    <p:sldId id="266" r:id="rId6"/>
    <p:sldId id="265" r:id="rId7"/>
    <p:sldId id="287" r:id="rId8"/>
    <p:sldId id="286" r:id="rId9"/>
    <p:sldId id="285" r:id="rId10"/>
    <p:sldId id="284" r:id="rId11"/>
    <p:sldId id="283" r:id="rId12"/>
    <p:sldId id="290" r:id="rId13"/>
    <p:sldId id="291" r:id="rId14"/>
    <p:sldId id="292" r:id="rId15"/>
    <p:sldId id="29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1D21BE-244B-4605-BA1F-165FE580C839}">
          <p14:sldIdLst>
            <p14:sldId id="258"/>
          </p14:sldIdLst>
        </p14:section>
        <p14:section name="Untitled Section" id="{0F8BCFDE-8E5F-4BCD-AE30-FED79F7E3DE0}">
          <p14:sldIdLst>
            <p14:sldId id="261"/>
            <p14:sldId id="289"/>
            <p14:sldId id="263"/>
            <p14:sldId id="266"/>
            <p14:sldId id="265"/>
            <p14:sldId id="287"/>
            <p14:sldId id="286"/>
            <p14:sldId id="285"/>
            <p14:sldId id="284"/>
            <p14:sldId id="283"/>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3663" autoAdjust="0"/>
  </p:normalViewPr>
  <p:slideViewPr>
    <p:cSldViewPr snapToGrid="0">
      <p:cViewPr varScale="1">
        <p:scale>
          <a:sx n="63" d="100"/>
          <a:sy n="63" d="100"/>
        </p:scale>
        <p:origin x="122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7E9B3-B900-2B4F-815F-3376286B2D7A}" type="datetimeFigureOut">
              <a:rPr lang="en-US" smtClean="0"/>
              <a:t>12/17/2021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985C79-42AC-AE46-A1A0-A75C698EAA6B}" type="slidenum">
              <a:rPr lang="en-US" smtClean="0"/>
              <a:t>‹#›</a:t>
            </a:fld>
            <a:endParaRPr lang="en-US"/>
          </a:p>
        </p:txBody>
      </p:sp>
    </p:spTree>
    <p:extLst>
      <p:ext uri="{BB962C8B-B14F-4D97-AF65-F5344CB8AC3E}">
        <p14:creationId xmlns:p14="http://schemas.microsoft.com/office/powerpoint/2010/main" val="141278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85C79-42AC-AE46-A1A0-A75C698EAA6B}" type="slidenum">
              <a:rPr lang="en-US" smtClean="0"/>
              <a:t>2</a:t>
            </a:fld>
            <a:endParaRPr lang="en-US"/>
          </a:p>
        </p:txBody>
      </p:sp>
    </p:spTree>
    <p:extLst>
      <p:ext uri="{BB962C8B-B14F-4D97-AF65-F5344CB8AC3E}">
        <p14:creationId xmlns:p14="http://schemas.microsoft.com/office/powerpoint/2010/main" val="2896366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85C79-42AC-AE46-A1A0-A75C698EAA6B}" type="slidenum">
              <a:rPr lang="en-US" smtClean="0"/>
              <a:t>3</a:t>
            </a:fld>
            <a:endParaRPr lang="en-US"/>
          </a:p>
        </p:txBody>
      </p:sp>
    </p:spTree>
    <p:extLst>
      <p:ext uri="{BB962C8B-B14F-4D97-AF65-F5344CB8AC3E}">
        <p14:creationId xmlns:p14="http://schemas.microsoft.com/office/powerpoint/2010/main" val="1003135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85C79-42AC-AE46-A1A0-A75C698EAA6B}" type="slidenum">
              <a:rPr lang="en-US" smtClean="0"/>
              <a:t>4</a:t>
            </a:fld>
            <a:endParaRPr lang="en-US"/>
          </a:p>
        </p:txBody>
      </p:sp>
    </p:spTree>
    <p:extLst>
      <p:ext uri="{BB962C8B-B14F-4D97-AF65-F5344CB8AC3E}">
        <p14:creationId xmlns:p14="http://schemas.microsoft.com/office/powerpoint/2010/main" val="883841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985C79-42AC-AE46-A1A0-A75C698EAA6B}" type="slidenum">
              <a:rPr lang="en-US" smtClean="0"/>
              <a:t>8</a:t>
            </a:fld>
            <a:endParaRPr lang="en-US"/>
          </a:p>
        </p:txBody>
      </p:sp>
    </p:spTree>
    <p:extLst>
      <p:ext uri="{BB962C8B-B14F-4D97-AF65-F5344CB8AC3E}">
        <p14:creationId xmlns:p14="http://schemas.microsoft.com/office/powerpoint/2010/main" val="71006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135469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48384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43515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F333F7-AD7A-4A5E-B1B0-1C889837F4AB}" type="datetimeFigureOut">
              <a:rPr lang="id-ID" smtClean="0"/>
              <a:t>17/12/2021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889259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F333F7-AD7A-4A5E-B1B0-1C889837F4AB}" type="datetimeFigureOut">
              <a:rPr lang="id-ID" smtClean="0"/>
              <a:t>17/12/2021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422504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F333F7-AD7A-4A5E-B1B0-1C889837F4AB}" type="datetimeFigureOut">
              <a:rPr lang="id-ID" smtClean="0"/>
              <a:t>17/12/2021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01115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F333F7-AD7A-4A5E-B1B0-1C889837F4AB}" type="datetimeFigureOut">
              <a:rPr lang="id-ID" smtClean="0"/>
              <a:t>17/12/2021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474968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F333F7-AD7A-4A5E-B1B0-1C889837F4AB}" type="datetimeFigureOut">
              <a:rPr lang="id-ID" smtClean="0"/>
              <a:t>17/12/2021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3737812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333F7-AD7A-4A5E-B1B0-1C889837F4AB}" type="datetimeFigureOut">
              <a:rPr lang="id-ID" smtClean="0"/>
              <a:t>17/12/2021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36072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17/12/2021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278443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F333F7-AD7A-4A5E-B1B0-1C889837F4AB}" type="datetimeFigureOut">
              <a:rPr lang="id-ID" smtClean="0"/>
              <a:t>17/12/2021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6B28D9F6-2694-4EC6-BE5C-60CD7D94A6CA}" type="slidenum">
              <a:rPr lang="id-ID" smtClean="0"/>
              <a:t>‹#›</a:t>
            </a:fld>
            <a:endParaRPr lang="id-ID"/>
          </a:p>
        </p:txBody>
      </p:sp>
    </p:spTree>
    <p:extLst>
      <p:ext uri="{BB962C8B-B14F-4D97-AF65-F5344CB8AC3E}">
        <p14:creationId xmlns:p14="http://schemas.microsoft.com/office/powerpoint/2010/main" val="1450816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333F7-AD7A-4A5E-B1B0-1C889837F4AB}" type="datetimeFigureOut">
              <a:rPr lang="id-ID" smtClean="0"/>
              <a:t>17/12/2021</a:t>
            </a:fld>
            <a:endParaRPr lang="id-ID"/>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8D9F6-2694-4EC6-BE5C-60CD7D94A6CA}" type="slidenum">
              <a:rPr lang="id-ID" smtClean="0"/>
              <a:t>‹#›</a:t>
            </a:fld>
            <a:endParaRPr lang="id-ID"/>
          </a:p>
        </p:txBody>
      </p:sp>
    </p:spTree>
    <p:extLst>
      <p:ext uri="{BB962C8B-B14F-4D97-AF65-F5344CB8AC3E}">
        <p14:creationId xmlns:p14="http://schemas.microsoft.com/office/powerpoint/2010/main" val="4185259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A21FF6A-2A98-4148-9E5F-6CF3B043D8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846848"/>
          </a:xfrm>
          <a:prstGeom prst="rect">
            <a:avLst/>
          </a:prstGeom>
        </p:spPr>
      </p:pic>
      <p:sp>
        <p:nvSpPr>
          <p:cNvPr id="3" name="Title 1">
            <a:extLst>
              <a:ext uri="{FF2B5EF4-FFF2-40B4-BE49-F238E27FC236}">
                <a16:creationId xmlns:a16="http://schemas.microsoft.com/office/drawing/2014/main" id="{DD24A379-463E-401B-BE72-A3106252682B}"/>
              </a:ext>
            </a:extLst>
          </p:cNvPr>
          <p:cNvSpPr>
            <a:spLocks noGrp="1"/>
          </p:cNvSpPr>
          <p:nvPr>
            <p:ph type="ctrTitle"/>
          </p:nvPr>
        </p:nvSpPr>
        <p:spPr>
          <a:xfrm>
            <a:off x="1427356" y="4071590"/>
            <a:ext cx="7716644" cy="2440969"/>
          </a:xfrm>
        </p:spPr>
        <p:txBody>
          <a:bodyPr>
            <a:normAutofit/>
          </a:bodyPr>
          <a:lstStyle/>
          <a:p>
            <a:pPr>
              <a:lnSpc>
                <a:spcPct val="100000"/>
              </a:lnSpc>
              <a:spcAft>
                <a:spcPts val="600"/>
              </a:spcAft>
            </a:pPr>
            <a:r>
              <a:rPr lang="en-US" sz="3600" b="1" dirty="0">
                <a:latin typeface="Open Sans" panose="020B0606030504020204" pitchFamily="34" charset="0"/>
                <a:ea typeface="Open Sans" panose="020B0606030504020204" pitchFamily="34" charset="0"/>
                <a:cs typeface="Open Sans" panose="020B0606030504020204" pitchFamily="34" charset="0"/>
              </a:rPr>
              <a:t>INTRODUCTION TO </a:t>
            </a:r>
            <a:br>
              <a:rPr lang="en-US" sz="3600" b="1" dirty="0">
                <a:latin typeface="Open Sans" panose="020B0606030504020204" pitchFamily="34" charset="0"/>
                <a:ea typeface="Open Sans" panose="020B0606030504020204" pitchFamily="34" charset="0"/>
                <a:cs typeface="Open Sans" panose="020B0606030504020204" pitchFamily="34" charset="0"/>
              </a:rPr>
            </a:br>
            <a:r>
              <a:rPr lang="en-US" sz="3600" b="1" dirty="0">
                <a:latin typeface="Open Sans" panose="020B0606030504020204" pitchFamily="34" charset="0"/>
                <a:ea typeface="Open Sans" panose="020B0606030504020204" pitchFamily="34" charset="0"/>
                <a:cs typeface="Open Sans" panose="020B0606030504020204" pitchFamily="34" charset="0"/>
              </a:rPr>
              <a:t>CB: RELIGION</a:t>
            </a:r>
            <a:br>
              <a:rPr lang="en-US" sz="3600" b="1">
                <a:latin typeface="Open Sans" panose="020B0606030504020204" pitchFamily="34" charset="0"/>
                <a:ea typeface="Open Sans" panose="020B0606030504020204" pitchFamily="34" charset="0"/>
                <a:cs typeface="Open Sans" panose="020B0606030504020204" pitchFamily="34" charset="0"/>
              </a:rPr>
            </a:br>
            <a:br>
              <a:rPr lang="en-US" sz="3600" b="1">
                <a:latin typeface="Open Sans" panose="020B0606030504020204" pitchFamily="34" charset="0"/>
                <a:ea typeface="Open Sans" panose="020B0606030504020204" pitchFamily="34" charset="0"/>
                <a:cs typeface="Open Sans" panose="020B0606030504020204" pitchFamily="34" charset="0"/>
              </a:rPr>
            </a:br>
            <a:r>
              <a:rPr lang="en-US" sz="2800" b="1">
                <a:latin typeface="Open Sans" panose="020B0606030504020204" pitchFamily="34" charset="0"/>
                <a:ea typeface="Open Sans" panose="020B0606030504020204" pitchFamily="34" charset="0"/>
                <a:cs typeface="Open Sans" panose="020B0606030504020204" pitchFamily="34" charset="0"/>
              </a:rPr>
              <a:t>Session </a:t>
            </a:r>
            <a:r>
              <a:rPr lang="en-US" sz="2800" b="1" dirty="0">
                <a:latin typeface="Open Sans" panose="020B0606030504020204" pitchFamily="34" charset="0"/>
                <a:ea typeface="Open Sans" panose="020B0606030504020204" pitchFamily="34" charset="0"/>
                <a:cs typeface="Open Sans" panose="020B0606030504020204" pitchFamily="34" charset="0"/>
              </a:rPr>
              <a:t>1</a:t>
            </a:r>
            <a:endParaRPr lang="en-ID"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Subtitle 1">
            <a:extLst>
              <a:ext uri="{FF2B5EF4-FFF2-40B4-BE49-F238E27FC236}">
                <a16:creationId xmlns:a16="http://schemas.microsoft.com/office/drawing/2014/main" id="{F6A3075D-B490-4071-B353-AF842947E42C}"/>
              </a:ext>
            </a:extLst>
          </p:cNvPr>
          <p:cNvSpPr>
            <a:spLocks noGrp="1"/>
          </p:cNvSpPr>
          <p:nvPr>
            <p:ph type="subTitle" idx="1"/>
          </p:nvPr>
        </p:nvSpPr>
        <p:spPr>
          <a:xfrm>
            <a:off x="1427356" y="2865864"/>
            <a:ext cx="7716644" cy="932136"/>
          </a:xfrm>
        </p:spPr>
        <p:txBody>
          <a:bodyPr>
            <a:noAutofit/>
          </a:bodyPr>
          <a:lstStyle/>
          <a:p>
            <a:pPr algn="l" eaLnBrk="1" hangingPunct="1">
              <a:buFontTx/>
              <a:buNone/>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Course</a:t>
            </a:r>
            <a:r>
              <a:rPr lang="id-ID"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id-ID"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CHAR6015/</a:t>
            </a: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C</a:t>
            </a:r>
            <a:r>
              <a:rPr lang="id-ID"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haracter </a:t>
            </a: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B</a:t>
            </a:r>
            <a:r>
              <a:rPr lang="id-ID"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uilding: Agama</a:t>
            </a:r>
            <a:endPar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eaLnBrk="1" hangingPunct="1">
              <a:buFontTx/>
              <a:buNone/>
            </a:pP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Year</a:t>
            </a:r>
            <a:r>
              <a:rPr lang="id-ID"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altLang="en-US">
                <a:solidFill>
                  <a:schemeClr val="bg1"/>
                </a:solidFill>
                <a:latin typeface="Open Sans" panose="020B0606030504020204" pitchFamily="34" charset="0"/>
                <a:ea typeface="Open Sans" panose="020B0606030504020204" pitchFamily="34" charset="0"/>
                <a:cs typeface="Open Sans" panose="020B0606030504020204" pitchFamily="34" charset="0"/>
              </a:rPr>
              <a:t>:  2022</a:t>
            </a:r>
            <a:endParaRPr lang="en-US" alt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785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768790"/>
          </a:xfrm>
          <a:prstGeom prst="rect">
            <a:avLst/>
          </a:prstGeom>
        </p:spPr>
      </p:pic>
      <p:sp>
        <p:nvSpPr>
          <p:cNvPr id="5" name="Title 1">
            <a:extLst>
              <a:ext uri="{FF2B5EF4-FFF2-40B4-BE49-F238E27FC236}">
                <a16:creationId xmlns:a16="http://schemas.microsoft.com/office/drawing/2014/main" id="{FCAD9E66-186A-4B6A-AD32-934D1CD9D8C2}"/>
              </a:ext>
            </a:extLst>
          </p:cNvPr>
          <p:cNvSpPr>
            <a:spLocks noGrp="1"/>
          </p:cNvSpPr>
          <p:nvPr>
            <p:ph type="title"/>
          </p:nvPr>
        </p:nvSpPr>
        <p:spPr>
          <a:xfrm>
            <a:off x="284356" y="877291"/>
            <a:ext cx="8575288" cy="994172"/>
          </a:xfrm>
        </p:spPr>
        <p:txBody>
          <a:bodyPr>
            <a:no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Important Things Related To Religion-Based Character Building</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1860D9C9-E6BD-42E4-924F-54656B643ABB}"/>
              </a:ext>
            </a:extLst>
          </p:cNvPr>
          <p:cNvSpPr>
            <a:spLocks noGrp="1"/>
          </p:cNvSpPr>
          <p:nvPr>
            <p:ph idx="1"/>
          </p:nvPr>
        </p:nvSpPr>
        <p:spPr>
          <a:xfrm>
            <a:off x="628650" y="2274849"/>
            <a:ext cx="7886700" cy="4371277"/>
          </a:xfrm>
        </p:spPr>
        <p:txBody>
          <a:bodyPr>
            <a:noAutofit/>
          </a:bodyPr>
          <a:lstStyle/>
          <a:p>
            <a:pPr marL="534988" indent="-534988">
              <a:buFont typeface="Wingdings" panose="05000000000000000000" pitchFamily="2" charset="2"/>
              <a:buChar char="q"/>
            </a:pPr>
            <a:r>
              <a:rPr lang="en-US" sz="2200" dirty="0">
                <a:effectLst/>
                <a:latin typeface="Open Sans" panose="020B0606030504020204" pitchFamily="34" charset="0"/>
                <a:ea typeface="Open Sans" panose="020B0606030504020204" pitchFamily="34" charset="0"/>
                <a:cs typeface="Open Sans" panose="020B0606030504020204" pitchFamily="34" charset="0"/>
              </a:rPr>
              <a:t>It is necessary to understand the differences in sacred texts and the reasons for these differences.</a:t>
            </a:r>
          </a:p>
          <a:p>
            <a:pPr marL="534988" indent="-534988">
              <a:buFont typeface="Wingdings" panose="05000000000000000000" pitchFamily="2" charset="2"/>
              <a:buChar char="q"/>
            </a:pPr>
            <a:r>
              <a:rPr lang="en-US" sz="2200" dirty="0">
                <a:effectLst/>
                <a:latin typeface="Open Sans" panose="020B0606030504020204" pitchFamily="34" charset="0"/>
                <a:ea typeface="Open Sans" panose="020B0606030504020204" pitchFamily="34" charset="0"/>
                <a:cs typeface="Open Sans" panose="020B0606030504020204" pitchFamily="34" charset="0"/>
              </a:rPr>
              <a:t>It is important to find similarities (main moral principle from God) that far exceed all differences.</a:t>
            </a:r>
          </a:p>
          <a:p>
            <a:pPr marL="534988" indent="-534988">
              <a:buFont typeface="Wingdings" panose="05000000000000000000" pitchFamily="2" charset="2"/>
              <a:buChar char="q"/>
            </a:pPr>
            <a:r>
              <a:rPr lang="en-US" sz="2200" dirty="0">
                <a:effectLst/>
                <a:latin typeface="Open Sans" panose="020B0606030504020204" pitchFamily="34" charset="0"/>
                <a:ea typeface="Open Sans" panose="020B0606030504020204" pitchFamily="34" charset="0"/>
                <a:cs typeface="Open Sans" panose="020B0606030504020204" pitchFamily="34" charset="0"/>
              </a:rPr>
              <a:t>Religions have the same mission, we are brothers-in-arms to make a better life.</a:t>
            </a:r>
          </a:p>
          <a:p>
            <a:pPr marL="534988" indent="-534988">
              <a:buFont typeface="Wingdings" panose="05000000000000000000" pitchFamily="2" charset="2"/>
              <a:buChar char="q"/>
            </a:pPr>
            <a:r>
              <a:rPr lang="en-US" sz="2200" dirty="0">
                <a:effectLst/>
                <a:latin typeface="Open Sans" panose="020B0606030504020204" pitchFamily="34" charset="0"/>
                <a:ea typeface="Open Sans" panose="020B0606030504020204" pitchFamily="34" charset="0"/>
                <a:cs typeface="Open Sans" panose="020B0606030504020204" pitchFamily="34" charset="0"/>
              </a:rPr>
              <a:t>In matters of faith and religion, one should not get rid of reason (critical thinking, common sense) the main gift from God to humans.</a:t>
            </a:r>
          </a:p>
          <a:p>
            <a:pPr marL="534988" indent="-534988">
              <a:buFont typeface="Wingdings" panose="05000000000000000000" pitchFamily="2" charset="2"/>
              <a:buChar char="q"/>
            </a:pPr>
            <a:r>
              <a:rPr lang="en-US" sz="2200" dirty="0">
                <a:effectLst/>
                <a:latin typeface="Open Sans" panose="020B0606030504020204" pitchFamily="34" charset="0"/>
                <a:ea typeface="Open Sans" panose="020B0606030504020204" pitchFamily="34" charset="0"/>
                <a:cs typeface="Open Sans" panose="020B0606030504020204" pitchFamily="34" charset="0"/>
              </a:rPr>
              <a:t>The texts of the holy </a:t>
            </a:r>
            <a:r>
              <a:rPr lang="en-US" sz="2200" dirty="0">
                <a:latin typeface="Open Sans" panose="020B0606030504020204" pitchFamily="34" charset="0"/>
                <a:ea typeface="Open Sans" panose="020B0606030504020204" pitchFamily="34" charset="0"/>
                <a:cs typeface="Open Sans" panose="020B0606030504020204" pitchFamily="34" charset="0"/>
              </a:rPr>
              <a:t>s</a:t>
            </a:r>
            <a:r>
              <a:rPr lang="en-US" sz="2200" dirty="0">
                <a:effectLst/>
                <a:latin typeface="Open Sans" panose="020B0606030504020204" pitchFamily="34" charset="0"/>
                <a:ea typeface="Open Sans" panose="020B0606030504020204" pitchFamily="34" charset="0"/>
                <a:cs typeface="Open Sans" panose="020B0606030504020204" pitchFamily="34" charset="0"/>
              </a:rPr>
              <a:t>criptures (revelation) are intended for all ages, but primarily they are contextual.</a:t>
            </a:r>
            <a:endParaRPr lang="en-ID" sz="22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5758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779940"/>
          </a:xfrm>
          <a:prstGeom prst="rect">
            <a:avLst/>
          </a:prstGeom>
        </p:spPr>
      </p:pic>
      <p:sp>
        <p:nvSpPr>
          <p:cNvPr id="5" name="Title 1">
            <a:extLst>
              <a:ext uri="{FF2B5EF4-FFF2-40B4-BE49-F238E27FC236}">
                <a16:creationId xmlns:a16="http://schemas.microsoft.com/office/drawing/2014/main" id="{082E1B7E-0124-451B-91FE-9EEAA2FB726D}"/>
              </a:ext>
            </a:extLst>
          </p:cNvPr>
          <p:cNvSpPr>
            <a:spLocks noGrp="1"/>
          </p:cNvSpPr>
          <p:nvPr>
            <p:ph type="title"/>
          </p:nvPr>
        </p:nvSpPr>
        <p:spPr>
          <a:xfrm>
            <a:off x="628650" y="839855"/>
            <a:ext cx="7886700" cy="605864"/>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Closing</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32BDDEE4-D9FB-435D-B1C7-4DF4999E7A57}"/>
              </a:ext>
            </a:extLst>
          </p:cNvPr>
          <p:cNvSpPr>
            <a:spLocks noGrp="1"/>
          </p:cNvSpPr>
          <p:nvPr>
            <p:ph idx="1"/>
          </p:nvPr>
        </p:nvSpPr>
        <p:spPr>
          <a:xfrm>
            <a:off x="628650" y="1739591"/>
            <a:ext cx="7991243" cy="4850780"/>
          </a:xfrm>
        </p:spPr>
        <p:txBody>
          <a:bodyPr>
            <a:noAutofit/>
          </a:bodyPr>
          <a:lstStyle/>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Character is formed from the internalization of values, one of which is religious values.</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Character controls our lives (knowing what’s good, wanting it to happen, and doing it).</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Focused on two sides: To oneself and to others (including in living as a nation, in working and using science and technology, as well as in treating the environment).</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The formation of religion-based character really requires adequate use of common sense, the main gift of God that marks humans as special and noble creatures</a:t>
            </a:r>
            <a:r>
              <a:rPr lang="en-US" sz="2400" dirty="0"/>
              <a:t>.</a:t>
            </a:r>
            <a:endParaRPr lang="en-ID" sz="2400" dirty="0"/>
          </a:p>
        </p:txBody>
      </p:sp>
    </p:spTree>
    <p:extLst>
      <p:ext uri="{BB962C8B-B14F-4D97-AF65-F5344CB8AC3E}">
        <p14:creationId xmlns:p14="http://schemas.microsoft.com/office/powerpoint/2010/main" val="371995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81F5F7B5-6B39-40FC-B908-0568832B41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a:extLst>
              <a:ext uri="{FF2B5EF4-FFF2-40B4-BE49-F238E27FC236}">
                <a16:creationId xmlns:a16="http://schemas.microsoft.com/office/drawing/2014/main" id="{17EE6C9B-2F9B-4252-9880-ED306F999278}"/>
              </a:ext>
            </a:extLst>
          </p:cNvPr>
          <p:cNvSpPr>
            <a:spLocks noGrp="1"/>
          </p:cNvSpPr>
          <p:nvPr>
            <p:ph type="title"/>
          </p:nvPr>
        </p:nvSpPr>
        <p:spPr>
          <a:xfrm>
            <a:off x="628650" y="911536"/>
            <a:ext cx="7886700" cy="1325563"/>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Discussion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63EF92BD-8A1B-4D36-A79C-04F7E0029D62}"/>
              </a:ext>
            </a:extLst>
          </p:cNvPr>
          <p:cNvSpPr>
            <a:spLocks noGrp="1"/>
          </p:cNvSpPr>
          <p:nvPr>
            <p:ph idx="1"/>
          </p:nvPr>
        </p:nvSpPr>
        <p:spPr>
          <a:xfrm>
            <a:off x="1048215" y="2559204"/>
            <a:ext cx="7348654" cy="1739591"/>
          </a:xfrm>
        </p:spPr>
        <p:txBody>
          <a:bodyPr>
            <a:normAutofit/>
          </a:bodyPr>
          <a:lstStyle/>
          <a:p>
            <a:pPr marL="0" indent="0" algn="ctr">
              <a:buNone/>
            </a:pPr>
            <a:r>
              <a:rPr lang="en-US" dirty="0">
                <a:latin typeface="Open Sans" panose="020B0606030504020204" pitchFamily="34" charset="0"/>
                <a:ea typeface="Open Sans" panose="020B0606030504020204" pitchFamily="34" charset="0"/>
                <a:cs typeface="Open Sans" panose="020B0606030504020204" pitchFamily="34" charset="0"/>
              </a:rPr>
              <a:t>How to properly internalize the basic and universal values contained in religions so that they become characters that are able to control human life?</a:t>
            </a:r>
            <a:endParaRPr lang="en-ID"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260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ell phone&#10;&#10;Description automatically generated">
            <a:extLst>
              <a:ext uri="{FF2B5EF4-FFF2-40B4-BE49-F238E27FC236}">
                <a16:creationId xmlns:a16="http://schemas.microsoft.com/office/drawing/2014/main" id="{308C503C-C27A-4DCF-AA84-7AB145FC7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1">
            <a:extLst>
              <a:ext uri="{FF2B5EF4-FFF2-40B4-BE49-F238E27FC236}">
                <a16:creationId xmlns:a16="http://schemas.microsoft.com/office/drawing/2014/main" id="{1B8601F3-8DD3-4FC8-84C6-4F2114188838}"/>
              </a:ext>
            </a:extLst>
          </p:cNvPr>
          <p:cNvSpPr>
            <a:spLocks noGrp="1"/>
          </p:cNvSpPr>
          <p:nvPr>
            <p:ph type="title"/>
          </p:nvPr>
        </p:nvSpPr>
        <p:spPr>
          <a:xfrm>
            <a:off x="1683542" y="1636654"/>
            <a:ext cx="5776913" cy="792163"/>
          </a:xfrm>
        </p:spPr>
        <p:txBody>
          <a:bodyPr>
            <a:normAutofit/>
          </a:bodyPr>
          <a:lstStyle/>
          <a:p>
            <a:r>
              <a:rPr lang="en-US" altLang="en-US" sz="3600" b="1" dirty="0">
                <a:latin typeface="Open Sans" panose="020B0606030504020204" pitchFamily="34" charset="0"/>
                <a:ea typeface="Open Sans" panose="020B0606030504020204" pitchFamily="34" charset="0"/>
                <a:cs typeface="Open Sans" panose="020B0606030504020204" pitchFamily="34" charset="0"/>
              </a:rPr>
              <a:t>Question and Answer  </a:t>
            </a:r>
          </a:p>
        </p:txBody>
      </p:sp>
      <p:sp>
        <p:nvSpPr>
          <p:cNvPr id="5" name="Content Placeholder 2">
            <a:extLst>
              <a:ext uri="{FF2B5EF4-FFF2-40B4-BE49-F238E27FC236}">
                <a16:creationId xmlns:a16="http://schemas.microsoft.com/office/drawing/2014/main" id="{253C7B2D-A0F0-45FA-A75A-F35A1B32E910}"/>
              </a:ext>
            </a:extLst>
          </p:cNvPr>
          <p:cNvSpPr>
            <a:spLocks noGrp="1"/>
          </p:cNvSpPr>
          <p:nvPr>
            <p:ph idx="1"/>
          </p:nvPr>
        </p:nvSpPr>
        <p:spPr>
          <a:xfrm>
            <a:off x="1153318" y="3429000"/>
            <a:ext cx="6837363" cy="1447800"/>
          </a:xfrm>
        </p:spPr>
        <p:txBody>
          <a:bodyPr/>
          <a:lstStyle/>
          <a:p>
            <a:pPr algn="ctr">
              <a:buFont typeface="Arial" pitchFamily="34" charset="0"/>
              <a:buNone/>
              <a:defRPr/>
            </a:pPr>
            <a:r>
              <a:rPr lang="en-US" dirty="0"/>
              <a:t> </a:t>
            </a:r>
            <a:r>
              <a:rPr lang="en-US" sz="9600" dirty="0">
                <a:solidFill>
                  <a:schemeClr val="accent2">
                    <a:lumMod val="75000"/>
                  </a:schemeClr>
                </a:solidFill>
              </a:rPr>
              <a:t>? </a:t>
            </a:r>
          </a:p>
        </p:txBody>
      </p:sp>
    </p:spTree>
    <p:extLst>
      <p:ext uri="{BB962C8B-B14F-4D97-AF65-F5344CB8AC3E}">
        <p14:creationId xmlns:p14="http://schemas.microsoft.com/office/powerpoint/2010/main" val="3220645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1E16FBCE-D108-41BD-9034-C677F09FF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679580"/>
          </a:xfrm>
          <a:prstGeom prst="rect">
            <a:avLst/>
          </a:prstGeom>
        </p:spPr>
      </p:pic>
      <p:sp>
        <p:nvSpPr>
          <p:cNvPr id="2" name="Title 1">
            <a:extLst>
              <a:ext uri="{FF2B5EF4-FFF2-40B4-BE49-F238E27FC236}">
                <a16:creationId xmlns:a16="http://schemas.microsoft.com/office/drawing/2014/main" id="{AA7A96B1-98B2-4952-88D6-DACEA82C6F92}"/>
              </a:ext>
            </a:extLst>
          </p:cNvPr>
          <p:cNvSpPr>
            <a:spLocks noGrp="1"/>
          </p:cNvSpPr>
          <p:nvPr>
            <p:ph type="title"/>
          </p:nvPr>
        </p:nvSpPr>
        <p:spPr>
          <a:xfrm>
            <a:off x="628650" y="365127"/>
            <a:ext cx="7886700" cy="783450"/>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References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F40A2D33-B4B3-4DA0-A82F-3E464CB55A7A}"/>
              </a:ext>
            </a:extLst>
          </p:cNvPr>
          <p:cNvSpPr>
            <a:spLocks noGrp="1"/>
          </p:cNvSpPr>
          <p:nvPr>
            <p:ph idx="1"/>
          </p:nvPr>
        </p:nvSpPr>
        <p:spPr>
          <a:xfrm>
            <a:off x="628650" y="1282390"/>
            <a:ext cx="7886700" cy="5210483"/>
          </a:xfrm>
        </p:spPr>
        <p:txBody>
          <a:bodyPr>
            <a:normAutofit fontScale="85000" lnSpcReduction="20000"/>
          </a:bodyPr>
          <a:lstStyle/>
          <a:p>
            <a:pPr marL="342900" lvl="0" indent="-342900">
              <a:lnSpc>
                <a:spcPct val="107000"/>
              </a:lnSpc>
              <a:buFont typeface="+mj-lt"/>
              <a:buAutoNum type="arabicPeriod"/>
            </a:pPr>
            <a:r>
              <a:rPr lang="en-US" sz="2100" dirty="0">
                <a:effectLst/>
                <a:latin typeface="Open Sans" panose="020B0606030504020204" pitchFamily="34" charset="0"/>
                <a:ea typeface="Open Sans" panose="020B0606030504020204" pitchFamily="34" charset="0"/>
                <a:cs typeface="Open Sans" panose="020B0606030504020204" pitchFamily="34" charset="0"/>
              </a:rPr>
              <a:t>Gea, Antonius Atosokhi,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dkk</a:t>
            </a:r>
            <a:r>
              <a:rPr lang="en-US" sz="2100" dirty="0">
                <a:effectLst/>
                <a:latin typeface="Open Sans" panose="020B0606030504020204" pitchFamily="34" charset="0"/>
                <a:ea typeface="Open Sans" panose="020B0606030504020204" pitchFamily="34" charset="0"/>
                <a:cs typeface="Open Sans" panose="020B0606030504020204" pitchFamily="34" charset="0"/>
              </a:rPr>
              <a:t> (2002). Character Building II Relasi dengan Sesama,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Percetakan</a:t>
            </a:r>
            <a:r>
              <a:rPr lang="en-US" sz="2100" dirty="0">
                <a:effectLst/>
                <a:latin typeface="Open Sans" panose="020B0606030504020204" pitchFamily="34" charset="0"/>
                <a:ea typeface="Open Sans" panose="020B0606030504020204" pitchFamily="34" charset="0"/>
                <a:cs typeface="Open Sans" panose="020B0606030504020204" pitchFamily="34" charset="0"/>
              </a:rPr>
              <a:t> PT Gramedia, Jakarta</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mj-lt"/>
              <a:buAutoNum type="arabicPeriod"/>
            </a:pPr>
            <a:r>
              <a:rPr lang="en-US" sz="2100" dirty="0" err="1">
                <a:effectLst/>
                <a:latin typeface="Open Sans" panose="020B0606030504020204" pitchFamily="34" charset="0"/>
                <a:ea typeface="Open Sans" panose="020B0606030504020204" pitchFamily="34" charset="0"/>
                <a:cs typeface="Open Sans" panose="020B0606030504020204" pitchFamily="34" charset="0"/>
              </a:rPr>
              <a:t>Klann</a:t>
            </a:r>
            <a:r>
              <a:rPr lang="en-US" sz="2100" dirty="0">
                <a:effectLst/>
                <a:latin typeface="Open Sans" panose="020B0606030504020204" pitchFamily="34" charset="0"/>
                <a:ea typeface="Open Sans" panose="020B0606030504020204" pitchFamily="34" charset="0"/>
                <a:cs typeface="Open Sans" panose="020B0606030504020204" pitchFamily="34" charset="0"/>
              </a:rPr>
              <a:t>, Gene (2007). Building Character. Strengthening the Heart of Good Leadership, John Wiley &amp; Sons,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Inc.USA</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mj-lt"/>
              <a:buAutoNum type="arabicPeriod"/>
            </a:pPr>
            <a:r>
              <a:rPr lang="en-US" sz="2100" dirty="0" err="1">
                <a:effectLst/>
                <a:latin typeface="Open Sans" panose="020B0606030504020204" pitchFamily="34" charset="0"/>
                <a:ea typeface="Open Sans" panose="020B0606030504020204" pitchFamily="34" charset="0"/>
                <a:cs typeface="Open Sans" panose="020B0606030504020204" pitchFamily="34" charset="0"/>
              </a:rPr>
              <a:t>Lickona</a:t>
            </a:r>
            <a:r>
              <a:rPr lang="en-US" sz="2100" dirty="0">
                <a:effectLst/>
                <a:latin typeface="Open Sans" panose="020B0606030504020204" pitchFamily="34" charset="0"/>
                <a:ea typeface="Open Sans" panose="020B0606030504020204" pitchFamily="34" charset="0"/>
                <a:cs typeface="Open Sans" panose="020B0606030504020204" pitchFamily="34" charset="0"/>
              </a:rPr>
              <a:t>, Thomas (2016). Educating for Character. Bagaimana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Sekolah</a:t>
            </a:r>
            <a:r>
              <a:rPr lang="en-US" sz="2100" dirty="0">
                <a:effectLst/>
                <a:latin typeface="Open Sans" panose="020B0606030504020204" pitchFamily="34" charset="0"/>
                <a:ea typeface="Open Sans" panose="020B0606030504020204" pitchFamily="34" charset="0"/>
                <a:cs typeface="Open Sans" panose="020B0606030504020204" pitchFamily="34" charset="0"/>
              </a:rPr>
              <a:t> dapat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Mengajarkan</a:t>
            </a:r>
            <a:r>
              <a:rPr lang="en-US" sz="2100" dirty="0">
                <a:effectLst/>
                <a:latin typeface="Open Sans" panose="020B0606030504020204" pitchFamily="34" charset="0"/>
                <a:ea typeface="Open Sans" panose="020B0606030504020204" pitchFamily="34" charset="0"/>
                <a:cs typeface="Open Sans" panose="020B0606030504020204" pitchFamily="34" charset="0"/>
              </a:rPr>
              <a:t> Sikap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Hormat</a:t>
            </a:r>
            <a:r>
              <a:rPr lang="en-US" sz="2100" dirty="0">
                <a:effectLst/>
                <a:latin typeface="Open Sans" panose="020B0606030504020204" pitchFamily="34" charset="0"/>
                <a:ea typeface="Open Sans" panose="020B0606030504020204" pitchFamily="34" charset="0"/>
                <a:cs typeface="Open Sans" panose="020B0606030504020204" pitchFamily="34" charset="0"/>
              </a:rPr>
              <a:t> dan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Tanggungjawab</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Diterjemahkan</a:t>
            </a:r>
            <a:r>
              <a:rPr lang="en-US" sz="2100" dirty="0">
                <a:effectLst/>
                <a:latin typeface="Open Sans" panose="020B0606030504020204" pitchFamily="34" charset="0"/>
                <a:ea typeface="Open Sans" panose="020B0606030504020204" pitchFamily="34" charset="0"/>
                <a:cs typeface="Open Sans" panose="020B0606030504020204" pitchFamily="34" charset="0"/>
              </a:rPr>
              <a:t> oleh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Juma</a:t>
            </a:r>
            <a:r>
              <a:rPr lang="en-US" sz="2100" dirty="0">
                <a:effectLst/>
                <a:latin typeface="Open Sans" panose="020B0606030504020204" pitchFamily="34" charset="0"/>
                <a:ea typeface="Open Sans" panose="020B0606030504020204" pitchFamily="34" charset="0"/>
                <a:cs typeface="Open Sans" panose="020B0606030504020204" pitchFamily="34" charset="0"/>
              </a:rPr>
              <a:t> Abdu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Wamaungo</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Penerbit</a:t>
            </a:r>
            <a:r>
              <a:rPr lang="en-US" sz="2100" dirty="0">
                <a:effectLst/>
                <a:latin typeface="Open Sans" panose="020B0606030504020204" pitchFamily="34" charset="0"/>
                <a:ea typeface="Open Sans" panose="020B0606030504020204" pitchFamily="34" charset="0"/>
                <a:cs typeface="Open Sans" panose="020B0606030504020204" pitchFamily="34" charset="0"/>
              </a:rPr>
              <a:t> PT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Bumi</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Aksara</a:t>
            </a:r>
            <a:r>
              <a:rPr lang="en-US" sz="2100" dirty="0">
                <a:effectLst/>
                <a:latin typeface="Open Sans" panose="020B0606030504020204" pitchFamily="34" charset="0"/>
                <a:ea typeface="Open Sans" panose="020B0606030504020204" pitchFamily="34" charset="0"/>
                <a:cs typeface="Open Sans" panose="020B0606030504020204" pitchFamily="34" charset="0"/>
              </a:rPr>
              <a:t>, Jakarta</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mj-lt"/>
              <a:buAutoNum type="arabicPeriod"/>
            </a:pPr>
            <a:r>
              <a:rPr lang="en-US" sz="2100" dirty="0">
                <a:effectLst/>
                <a:latin typeface="Open Sans" panose="020B0606030504020204" pitchFamily="34" charset="0"/>
                <a:ea typeface="Open Sans" panose="020B0606030504020204" pitchFamily="34" charset="0"/>
                <a:cs typeface="Open Sans" panose="020B0606030504020204" pitchFamily="34" charset="0"/>
              </a:rPr>
              <a:t>Pendidikan Agama Islam untuk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Perguruan</a:t>
            </a:r>
            <a:r>
              <a:rPr lang="en-US" sz="2100" dirty="0">
                <a:effectLst/>
                <a:latin typeface="Open Sans" panose="020B0606030504020204" pitchFamily="34" charset="0"/>
                <a:ea typeface="Open Sans" panose="020B0606030504020204" pitchFamily="34" charset="0"/>
                <a:cs typeface="Open Sans" panose="020B0606030504020204" pitchFamily="34" charset="0"/>
              </a:rPr>
              <a:t> Tinggi (2016).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Kemeterian</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Riset</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Teknologi</a:t>
            </a:r>
            <a:r>
              <a:rPr lang="en-US" sz="2100" dirty="0">
                <a:effectLst/>
                <a:latin typeface="Open Sans" panose="020B0606030504020204" pitchFamily="34" charset="0"/>
                <a:ea typeface="Open Sans" panose="020B0606030504020204" pitchFamily="34" charset="0"/>
                <a:cs typeface="Open Sans" panose="020B0606030504020204" pitchFamily="34" charset="0"/>
              </a:rPr>
              <a:t> dan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Pendidkan</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Tingi</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Republik</a:t>
            </a:r>
            <a:r>
              <a:rPr lang="en-US" sz="2100" dirty="0">
                <a:effectLst/>
                <a:latin typeface="Open Sans" panose="020B0606030504020204" pitchFamily="34" charset="0"/>
                <a:ea typeface="Open Sans" panose="020B0606030504020204" pitchFamily="34" charset="0"/>
                <a:cs typeface="Open Sans" panose="020B0606030504020204" pitchFamily="34" charset="0"/>
              </a:rPr>
              <a:t> Indonesia,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Direktorat</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Jenderal</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Pembelajaran</a:t>
            </a:r>
            <a:r>
              <a:rPr lang="en-US" sz="2100" dirty="0">
                <a:effectLst/>
                <a:latin typeface="Open Sans" panose="020B0606030504020204" pitchFamily="34" charset="0"/>
                <a:ea typeface="Open Sans" panose="020B0606030504020204" pitchFamily="34" charset="0"/>
                <a:cs typeface="Open Sans" panose="020B0606030504020204" pitchFamily="34" charset="0"/>
              </a:rPr>
              <a:t> dan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Kemahasiswaan</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Cetakan</a:t>
            </a:r>
            <a:r>
              <a:rPr lang="en-US" sz="2100" dirty="0">
                <a:effectLst/>
                <a:latin typeface="Open Sans" panose="020B0606030504020204" pitchFamily="34" charset="0"/>
                <a:ea typeface="Open Sans" panose="020B0606030504020204" pitchFamily="34" charset="0"/>
                <a:cs typeface="Open Sans" panose="020B0606030504020204" pitchFamily="34" charset="0"/>
              </a:rPr>
              <a:t> 1,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Penerbit</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Ristekdikti</a:t>
            </a:r>
            <a:r>
              <a:rPr lang="en-US" sz="2100" dirty="0">
                <a:effectLst/>
                <a:latin typeface="Open Sans" panose="020B0606030504020204" pitchFamily="34" charset="0"/>
                <a:ea typeface="Open Sans" panose="020B0606030504020204" pitchFamily="34" charset="0"/>
                <a:cs typeface="Open Sans" panose="020B0606030504020204" pitchFamily="34" charset="0"/>
              </a:rPr>
              <a:t>, Jakarta</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mj-lt"/>
              <a:buAutoNum type="arabicPeriod"/>
            </a:pPr>
            <a:r>
              <a:rPr lang="en-US" sz="2100" dirty="0" err="1">
                <a:effectLst/>
                <a:latin typeface="Open Sans" panose="020B0606030504020204" pitchFamily="34" charset="0"/>
                <a:ea typeface="Open Sans" panose="020B0606030504020204" pitchFamily="34" charset="0"/>
                <a:cs typeface="Open Sans" panose="020B0606030504020204" pitchFamily="34" charset="0"/>
              </a:rPr>
              <a:t>Ritchhart</a:t>
            </a:r>
            <a:r>
              <a:rPr lang="en-US" sz="2100" dirty="0">
                <a:effectLst/>
                <a:latin typeface="Open Sans" panose="020B0606030504020204" pitchFamily="34" charset="0"/>
                <a:ea typeface="Open Sans" panose="020B0606030504020204" pitchFamily="34" charset="0"/>
                <a:cs typeface="Open Sans" panose="020B0606030504020204" pitchFamily="34" charset="0"/>
              </a:rPr>
              <a:t>, Ron ( 2002). Intellectual Character. What it is, Why it Matters, and How to Get it., Jossey-Bass, A Wiley Company, San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Fransisco</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pPr marL="342900" lvl="0" indent="-342900">
              <a:lnSpc>
                <a:spcPct val="107000"/>
              </a:lnSpc>
              <a:buFont typeface="+mj-lt"/>
              <a:buAutoNum type="arabicPeriod"/>
            </a:pPr>
            <a:r>
              <a:rPr lang="en-US" sz="2100" dirty="0">
                <a:effectLst/>
                <a:latin typeface="Open Sans" panose="020B0606030504020204" pitchFamily="34" charset="0"/>
                <a:ea typeface="Open Sans" panose="020B0606030504020204" pitchFamily="34" charset="0"/>
                <a:cs typeface="Open Sans" panose="020B0606030504020204" pitchFamily="34" charset="0"/>
              </a:rPr>
              <a:t>Smith, Wilfred Cantwell (2008). Kitab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Suci</a:t>
            </a:r>
            <a:r>
              <a:rPr lang="en-US" sz="2100" dirty="0">
                <a:effectLst/>
                <a:latin typeface="Open Sans" panose="020B0606030504020204" pitchFamily="34" charset="0"/>
                <a:ea typeface="Open Sans" panose="020B0606030504020204" pitchFamily="34" charset="0"/>
                <a:cs typeface="Open Sans" panose="020B0606030504020204" pitchFamily="34" charset="0"/>
              </a:rPr>
              <a:t> Agama-agama,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diterjemahkan</a:t>
            </a:r>
            <a:r>
              <a:rPr lang="en-US" sz="2100" dirty="0">
                <a:effectLst/>
                <a:latin typeface="Open Sans" panose="020B0606030504020204" pitchFamily="34" charset="0"/>
                <a:ea typeface="Open Sans" panose="020B0606030504020204" pitchFamily="34" charset="0"/>
                <a:cs typeface="Open Sans" panose="020B0606030504020204" pitchFamily="34" charset="0"/>
              </a:rPr>
              <a:t> oleh Dede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Iswadi</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Penerbit</a:t>
            </a:r>
            <a:r>
              <a:rPr lang="en-US" sz="2100" dirty="0">
                <a:effectLst/>
                <a:latin typeface="Open Sans" panose="020B0606030504020204" pitchFamily="34" charset="0"/>
                <a:ea typeface="Open Sans" panose="020B0606030504020204" pitchFamily="34" charset="0"/>
                <a:cs typeface="Open Sans" panose="020B0606030504020204" pitchFamily="34" charset="0"/>
              </a:rPr>
              <a:t> PT.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Mizan</a:t>
            </a:r>
            <a:r>
              <a:rPr lang="en-US" sz="2100" dirty="0">
                <a:effectLst/>
                <a:latin typeface="Open Sans" panose="020B0606030504020204" pitchFamily="34" charset="0"/>
                <a:ea typeface="Open Sans" panose="020B0606030504020204" pitchFamily="34" charset="0"/>
                <a:cs typeface="Open Sans" panose="020B0606030504020204" pitchFamily="34" charset="0"/>
              </a:rPr>
              <a:t> </a:t>
            </a:r>
            <a:r>
              <a:rPr lang="en-US" sz="2100" dirty="0" err="1">
                <a:effectLst/>
                <a:latin typeface="Open Sans" panose="020B0606030504020204" pitchFamily="34" charset="0"/>
                <a:ea typeface="Open Sans" panose="020B0606030504020204" pitchFamily="34" charset="0"/>
                <a:cs typeface="Open Sans" panose="020B0606030504020204" pitchFamily="34" charset="0"/>
              </a:rPr>
              <a:t>Publika</a:t>
            </a:r>
            <a:r>
              <a:rPr lang="en-US" sz="2100" dirty="0">
                <a:effectLst/>
                <a:latin typeface="Open Sans" panose="020B0606030504020204" pitchFamily="34" charset="0"/>
                <a:ea typeface="Open Sans" panose="020B0606030504020204" pitchFamily="34" charset="0"/>
                <a:cs typeface="Open Sans" panose="020B0606030504020204" pitchFamily="34" charset="0"/>
              </a:rPr>
              <a:t>, Jakarta</a:t>
            </a:r>
            <a:endParaRPr lang="en-ID" sz="2100" dirty="0">
              <a:effectLst/>
              <a:latin typeface="Open Sans" panose="020B0606030504020204" pitchFamily="34" charset="0"/>
              <a:ea typeface="Open Sans" panose="020B0606030504020204" pitchFamily="34" charset="0"/>
              <a:cs typeface="Open Sans" panose="020B0606030504020204" pitchFamily="34" charset="0"/>
            </a:endParaRPr>
          </a:p>
          <a:p>
            <a:endParaRPr lang="en-ID" dirty="0"/>
          </a:p>
        </p:txBody>
      </p:sp>
    </p:spTree>
    <p:extLst>
      <p:ext uri="{BB962C8B-B14F-4D97-AF65-F5344CB8AC3E}">
        <p14:creationId xmlns:p14="http://schemas.microsoft.com/office/powerpoint/2010/main" val="60926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5F0F7739-9085-44F2-8573-4E7B26DC2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4">
            <a:extLst>
              <a:ext uri="{FF2B5EF4-FFF2-40B4-BE49-F238E27FC236}">
                <a16:creationId xmlns:a16="http://schemas.microsoft.com/office/drawing/2014/main" id="{BE97C6BC-A91E-44A3-B3F2-4CF12E356BFA}"/>
              </a:ext>
            </a:extLst>
          </p:cNvPr>
          <p:cNvSpPr>
            <a:spLocks noGrp="1"/>
          </p:cNvSpPr>
          <p:nvPr>
            <p:ph type="ctrTitle"/>
          </p:nvPr>
        </p:nvSpPr>
        <p:spPr>
          <a:xfrm>
            <a:off x="685800" y="1639228"/>
            <a:ext cx="7772400" cy="2475571"/>
          </a:xfrm>
        </p:spPr>
        <p:txBody>
          <a:bodyPr/>
          <a:lstStyle/>
          <a:p>
            <a:r>
              <a:rPr lang="en-US" dirty="0">
                <a:latin typeface="Brush Script MT" panose="03060802040406070304" pitchFamily="66" charset="0"/>
              </a:rPr>
              <a:t>Thank You</a:t>
            </a:r>
            <a:endParaRPr lang="en-ID" dirty="0">
              <a:latin typeface="Brush Script MT" panose="03060802040406070304" pitchFamily="66" charset="0"/>
            </a:endParaRPr>
          </a:p>
        </p:txBody>
      </p:sp>
    </p:spTree>
    <p:extLst>
      <p:ext uri="{BB962C8B-B14F-4D97-AF65-F5344CB8AC3E}">
        <p14:creationId xmlns:p14="http://schemas.microsoft.com/office/powerpoint/2010/main" val="367178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9" y="-133815"/>
            <a:ext cx="9157939" cy="6902605"/>
          </a:xfrm>
          <a:prstGeom prst="rect">
            <a:avLst/>
          </a:prstGeom>
        </p:spPr>
      </p:pic>
      <p:sp>
        <p:nvSpPr>
          <p:cNvPr id="5" name="Title 1">
            <a:extLst>
              <a:ext uri="{FF2B5EF4-FFF2-40B4-BE49-F238E27FC236}">
                <a16:creationId xmlns:a16="http://schemas.microsoft.com/office/drawing/2014/main" id="{DCD3C3B3-EEC0-4B43-8999-4A5E5309B5E2}"/>
              </a:ext>
            </a:extLst>
          </p:cNvPr>
          <p:cNvSpPr>
            <a:spLocks noGrp="1"/>
          </p:cNvSpPr>
          <p:nvPr>
            <p:ph type="title"/>
          </p:nvPr>
        </p:nvSpPr>
        <p:spPr>
          <a:xfrm>
            <a:off x="1137424" y="1344176"/>
            <a:ext cx="6568069" cy="74303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Learning Outcomes</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D8A155ED-8A95-4D74-B845-3F99CFC2F510}"/>
              </a:ext>
            </a:extLst>
          </p:cNvPr>
          <p:cNvSpPr>
            <a:spLocks noGrp="1"/>
          </p:cNvSpPr>
          <p:nvPr>
            <p:ph idx="1"/>
          </p:nvPr>
        </p:nvSpPr>
        <p:spPr>
          <a:xfrm>
            <a:off x="1137424" y="2430965"/>
            <a:ext cx="7147931" cy="3082859"/>
          </a:xfrm>
        </p:spPr>
        <p:txBody>
          <a:bodyPr>
            <a:noAutofit/>
          </a:bodyPr>
          <a:lstStyle/>
          <a:p>
            <a:pPr marL="0" indent="0" algn="ctr">
              <a:lnSpc>
                <a:spcPct val="120000"/>
              </a:lnSpc>
              <a:buNone/>
            </a:pPr>
            <a:r>
              <a:rPr lang="en-US" sz="2400" dirty="0">
                <a:latin typeface="Open Sans" panose="020B0606030504020204" pitchFamily="34" charset="0"/>
                <a:ea typeface="Open Sans" panose="020B0606030504020204" pitchFamily="34" charset="0"/>
                <a:cs typeface="Open Sans" panose="020B0606030504020204" pitchFamily="34" charset="0"/>
              </a:rPr>
              <a:t>Students are able to explain what character is and how it is formed, and what is the relationship between character formation and religion that contains basic and universal values for humans.</a:t>
            </a:r>
          </a:p>
        </p:txBody>
      </p:sp>
    </p:spTree>
    <p:extLst>
      <p:ext uri="{BB962C8B-B14F-4D97-AF65-F5344CB8AC3E}">
        <p14:creationId xmlns:p14="http://schemas.microsoft.com/office/powerpoint/2010/main" val="106749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9157939" cy="6757639"/>
          </a:xfrm>
          <a:prstGeom prst="rect">
            <a:avLst/>
          </a:prstGeom>
        </p:spPr>
      </p:pic>
      <p:sp>
        <p:nvSpPr>
          <p:cNvPr id="5" name="Title 1">
            <a:extLst>
              <a:ext uri="{FF2B5EF4-FFF2-40B4-BE49-F238E27FC236}">
                <a16:creationId xmlns:a16="http://schemas.microsoft.com/office/drawing/2014/main" id="{DCD3C3B3-EEC0-4B43-8999-4A5E5309B5E2}"/>
              </a:ext>
            </a:extLst>
          </p:cNvPr>
          <p:cNvSpPr>
            <a:spLocks noGrp="1"/>
          </p:cNvSpPr>
          <p:nvPr>
            <p:ph type="title"/>
          </p:nvPr>
        </p:nvSpPr>
        <p:spPr>
          <a:xfrm>
            <a:off x="1170877" y="864674"/>
            <a:ext cx="6568069" cy="743032"/>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Introduction</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D8A155ED-8A95-4D74-B845-3F99CFC2F510}"/>
              </a:ext>
            </a:extLst>
          </p:cNvPr>
          <p:cNvSpPr>
            <a:spLocks noGrp="1"/>
          </p:cNvSpPr>
          <p:nvPr>
            <p:ph idx="1"/>
          </p:nvPr>
        </p:nvSpPr>
        <p:spPr>
          <a:xfrm>
            <a:off x="924782" y="1797247"/>
            <a:ext cx="7502753" cy="4469737"/>
          </a:xfrm>
        </p:spPr>
        <p:txBody>
          <a:bodyPr>
            <a:normAutofit fontScale="70000" lnSpcReduction="20000"/>
          </a:bodyPr>
          <a:lstStyle/>
          <a:p>
            <a:pPr>
              <a:lnSpc>
                <a:spcPct val="120000"/>
              </a:lnSpc>
            </a:pPr>
            <a:endParaRPr lang="en-US" dirty="0"/>
          </a:p>
          <a:p>
            <a:pPr marL="534988" indent="-534988">
              <a:lnSpc>
                <a:spcPct val="120000"/>
              </a:lnSpc>
              <a:buFont typeface="Wingdings" panose="05000000000000000000" pitchFamily="2" charset="2"/>
              <a:buChar char="q"/>
            </a:pPr>
            <a:r>
              <a:rPr lang="en-US" sz="3400" dirty="0">
                <a:latin typeface="Open Sans" panose="020B0606030504020204" pitchFamily="34" charset="0"/>
                <a:ea typeface="Open Sans" panose="020B0606030504020204" pitchFamily="34" charset="0"/>
                <a:cs typeface="Open Sans" panose="020B0606030504020204" pitchFamily="34" charset="0"/>
              </a:rPr>
              <a:t>Character is formed as a result of internalizing values.</a:t>
            </a:r>
          </a:p>
          <a:p>
            <a:pPr marL="534988" indent="-534988">
              <a:lnSpc>
                <a:spcPct val="120000"/>
              </a:lnSpc>
              <a:buFont typeface="Wingdings" panose="05000000000000000000" pitchFamily="2" charset="2"/>
              <a:buChar char="q"/>
            </a:pPr>
            <a:r>
              <a:rPr lang="en-US" sz="3400" dirty="0">
                <a:latin typeface="Open Sans" panose="020B0606030504020204" pitchFamily="34" charset="0"/>
                <a:ea typeface="Open Sans" panose="020B0606030504020204" pitchFamily="34" charset="0"/>
                <a:cs typeface="Open Sans" panose="020B0606030504020204" pitchFamily="34" charset="0"/>
              </a:rPr>
              <a:t>Religions contain basic and universal values for humans.</a:t>
            </a:r>
          </a:p>
          <a:p>
            <a:pPr marL="534988" indent="-534988">
              <a:lnSpc>
                <a:spcPct val="120000"/>
              </a:lnSpc>
              <a:buFont typeface="Wingdings" panose="05000000000000000000" pitchFamily="2" charset="2"/>
              <a:buChar char="q"/>
            </a:pPr>
            <a:r>
              <a:rPr lang="en-US" sz="3400" dirty="0">
                <a:latin typeface="Open Sans" panose="020B0606030504020204" pitchFamily="34" charset="0"/>
                <a:ea typeface="Open Sans" panose="020B0606030504020204" pitchFamily="34" charset="0"/>
                <a:cs typeface="Open Sans" panose="020B0606030504020204" pitchFamily="34" charset="0"/>
              </a:rPr>
              <a:t>CB: Religion is an endeavor to internalize religious values in life.</a:t>
            </a:r>
          </a:p>
          <a:p>
            <a:pPr marL="534988" indent="-534988">
              <a:lnSpc>
                <a:spcPct val="120000"/>
              </a:lnSpc>
              <a:buFont typeface="Wingdings" panose="05000000000000000000" pitchFamily="2" charset="2"/>
              <a:buChar char="q"/>
            </a:pPr>
            <a:r>
              <a:rPr lang="en-US" sz="3400" dirty="0">
                <a:latin typeface="Open Sans" panose="020B0606030504020204" pitchFamily="34" charset="0"/>
                <a:ea typeface="Open Sans" panose="020B0606030504020204" pitchFamily="34" charset="0"/>
                <a:cs typeface="Open Sans" panose="020B0606030504020204" pitchFamily="34" charset="0"/>
              </a:rPr>
              <a:t>A critical-rational study is needed to achieve a deep understanding that can direct desires and actions.</a:t>
            </a:r>
            <a:endParaRPr lang="en-ID" sz="3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7513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5" name="Title 1">
            <a:extLst>
              <a:ext uri="{FF2B5EF4-FFF2-40B4-BE49-F238E27FC236}">
                <a16:creationId xmlns:a16="http://schemas.microsoft.com/office/drawing/2014/main" id="{D5EDF05A-AA88-41B8-8C1D-025DF03523DC}"/>
              </a:ext>
            </a:extLst>
          </p:cNvPr>
          <p:cNvSpPr>
            <a:spLocks noGrp="1"/>
          </p:cNvSpPr>
          <p:nvPr>
            <p:ph type="title"/>
          </p:nvPr>
        </p:nvSpPr>
        <p:spPr>
          <a:xfrm>
            <a:off x="2316665" y="953096"/>
            <a:ext cx="5445976" cy="709571"/>
          </a:xfrm>
        </p:spPr>
        <p:txBody>
          <a:bodyPr>
            <a:norm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Value and Character</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06A2404C-20C2-493B-BB98-8A27066A06AE}"/>
              </a:ext>
            </a:extLst>
          </p:cNvPr>
          <p:cNvSpPr>
            <a:spLocks noGrp="1"/>
          </p:cNvSpPr>
          <p:nvPr>
            <p:ph idx="1"/>
          </p:nvPr>
        </p:nvSpPr>
        <p:spPr>
          <a:xfrm>
            <a:off x="567031" y="2107580"/>
            <a:ext cx="7886700" cy="4305507"/>
          </a:xfrm>
        </p:spPr>
        <p:txBody>
          <a:bodyPr>
            <a:normAutofit lnSpcReduction="10000"/>
          </a:bodyPr>
          <a:lstStyle/>
          <a:p>
            <a:pPr marL="534988" indent="-534988">
              <a:lnSpc>
                <a:spcPct val="100000"/>
              </a:lnSpc>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Value </a:t>
            </a:r>
          </a:p>
          <a:p>
            <a:pPr marL="892175" lvl="1" indent="-357188">
              <a:lnSpc>
                <a:spcPct val="10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Value is something that is important, guarded, maintained and upheld in life.</a:t>
            </a:r>
          </a:p>
          <a:p>
            <a:pPr marL="892175" lvl="1" indent="-357188">
              <a:lnSpc>
                <a:spcPct val="10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Values are generally divided into two types: Moral values and non-moral values, both have similarities and differences.</a:t>
            </a:r>
          </a:p>
          <a:p>
            <a:pPr marL="892175" lvl="1" indent="-357188">
              <a:lnSpc>
                <a:spcPct val="10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Values in general have power, urges human will to appreciate and make it happen.</a:t>
            </a:r>
          </a:p>
          <a:p>
            <a:pPr marL="892175" lvl="1" indent="-357188">
              <a:lnSpc>
                <a:spcPct val="10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The force of moral values is much more serious, pressing on us even when we really don't want to do it.</a:t>
            </a:r>
            <a:endParaRPr lang="en-ID"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9567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9144000" cy="6724185"/>
          </a:xfrm>
          <a:prstGeom prst="rect">
            <a:avLst/>
          </a:prstGeom>
        </p:spPr>
      </p:pic>
      <p:sp>
        <p:nvSpPr>
          <p:cNvPr id="6" name="Content Placeholder 2">
            <a:extLst>
              <a:ext uri="{FF2B5EF4-FFF2-40B4-BE49-F238E27FC236}">
                <a16:creationId xmlns:a16="http://schemas.microsoft.com/office/drawing/2014/main" id="{09B94B21-CAB8-4F61-AB53-85BC8A59E593}"/>
              </a:ext>
            </a:extLst>
          </p:cNvPr>
          <p:cNvSpPr>
            <a:spLocks noGrp="1"/>
          </p:cNvSpPr>
          <p:nvPr>
            <p:ph idx="1"/>
          </p:nvPr>
        </p:nvSpPr>
        <p:spPr>
          <a:xfrm>
            <a:off x="628650" y="2319454"/>
            <a:ext cx="7886700" cy="3170519"/>
          </a:xfrm>
        </p:spPr>
        <p:txBody>
          <a:bodyPr>
            <a:normAutofit fontScale="92500" lnSpcReduction="20000"/>
          </a:bodyPr>
          <a:lstStyle/>
          <a:p>
            <a:pPr marL="534988" indent="-534988">
              <a:buFont typeface="Wingdings" panose="05000000000000000000" pitchFamily="2" charset="2"/>
              <a:buChar char="q"/>
            </a:pPr>
            <a:r>
              <a:rPr lang="en-US" dirty="0">
                <a:latin typeface="Open Sans" panose="020B0606030504020204" pitchFamily="34" charset="0"/>
                <a:ea typeface="Open Sans" panose="020B0606030504020204" pitchFamily="34" charset="0"/>
                <a:cs typeface="Open Sans" panose="020B0606030504020204" pitchFamily="34" charset="0"/>
              </a:rPr>
              <a:t>Character</a:t>
            </a:r>
          </a:p>
          <a:p>
            <a:pPr marL="892175" lvl="1" indent="-357188">
              <a:lnSpc>
                <a:spcPct val="11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Character Formed from the internalization of values.</a:t>
            </a:r>
          </a:p>
          <a:p>
            <a:pPr marL="892175" lvl="1" indent="-357188">
              <a:lnSpc>
                <a:spcPct val="11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Character can be understood as values that have been successfully internalized in one's life.</a:t>
            </a:r>
          </a:p>
          <a:p>
            <a:pPr marL="892175" lvl="1" indent="-357188">
              <a:lnSpc>
                <a:spcPct val="11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Character has two sides: focused on oneself and focused on others.</a:t>
            </a:r>
          </a:p>
          <a:p>
            <a:pPr marL="892175" lvl="1" indent="-357188">
              <a:lnSpc>
                <a:spcPct val="110000"/>
              </a:lnSpc>
              <a:buFont typeface="Wingdings" panose="05000000000000000000" pitchFamily="2" charset="2"/>
              <a:buChar char="Ø"/>
            </a:pPr>
            <a:r>
              <a:rPr lang="en-US" dirty="0">
                <a:latin typeface="Open Sans" panose="020B0606030504020204" pitchFamily="34" charset="0"/>
                <a:ea typeface="Open Sans" panose="020B0606030504020204" pitchFamily="34" charset="0"/>
                <a:cs typeface="Open Sans" panose="020B0606030504020204" pitchFamily="34" charset="0"/>
              </a:rPr>
              <a:t>Character is an inner disposition that has an operative value.</a:t>
            </a:r>
          </a:p>
        </p:txBody>
      </p:sp>
      <p:sp>
        <p:nvSpPr>
          <p:cNvPr id="8" name="Title 1">
            <a:extLst>
              <a:ext uri="{FF2B5EF4-FFF2-40B4-BE49-F238E27FC236}">
                <a16:creationId xmlns:a16="http://schemas.microsoft.com/office/drawing/2014/main" id="{7FAC1574-CB4F-404D-BAB5-107C45993655}"/>
              </a:ext>
            </a:extLst>
          </p:cNvPr>
          <p:cNvSpPr>
            <a:spLocks noGrp="1"/>
          </p:cNvSpPr>
          <p:nvPr>
            <p:ph type="title"/>
          </p:nvPr>
        </p:nvSpPr>
        <p:spPr>
          <a:xfrm>
            <a:off x="2093641" y="1013241"/>
            <a:ext cx="5445976" cy="709571"/>
          </a:xfrm>
        </p:spPr>
        <p:txBody>
          <a:bodyPr>
            <a:norm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Value and Character</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0382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4888DE7E-E225-49AB-8DDD-197C3B16282E}"/>
              </a:ext>
            </a:extLst>
          </p:cNvPr>
          <p:cNvSpPr>
            <a:spLocks noGrp="1"/>
          </p:cNvSpPr>
          <p:nvPr>
            <p:ph type="title"/>
          </p:nvPr>
        </p:nvSpPr>
        <p:spPr>
          <a:xfrm>
            <a:off x="1092819" y="1292854"/>
            <a:ext cx="7177204" cy="1016876"/>
          </a:xfrm>
        </p:spPr>
        <p:txBody>
          <a:bodyPr>
            <a:no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Character Building Lasts a Lifetime</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47FDBDF8-B0C2-425E-AC6B-9FBFA5417917}"/>
              </a:ext>
            </a:extLst>
          </p:cNvPr>
          <p:cNvSpPr>
            <a:spLocks noGrp="1"/>
          </p:cNvSpPr>
          <p:nvPr>
            <p:ph idx="1"/>
          </p:nvPr>
        </p:nvSpPr>
        <p:spPr>
          <a:xfrm>
            <a:off x="758282" y="2583574"/>
            <a:ext cx="7757067" cy="3143332"/>
          </a:xfrm>
        </p:spPr>
        <p:txBody>
          <a:bodyPr>
            <a:normAutofit/>
          </a:bodyPr>
          <a:lstStyle/>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Character education = Value education, lasts a lifetime (formal, informal, non-formal).</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Children imitate, good examples and role models are important</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Changes in character can happen instantly too by an enlightenment or special experience.</a:t>
            </a:r>
          </a:p>
          <a:p>
            <a:pPr marL="534988" indent="-534988">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Character is not something you were born with, so everyone can be a person of good character.</a:t>
            </a:r>
            <a:endParaRPr lang="en-ID"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482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itle 1">
            <a:extLst>
              <a:ext uri="{FF2B5EF4-FFF2-40B4-BE49-F238E27FC236}">
                <a16:creationId xmlns:a16="http://schemas.microsoft.com/office/drawing/2014/main" id="{8547D186-438B-4475-B080-142B654EDB59}"/>
              </a:ext>
            </a:extLst>
          </p:cNvPr>
          <p:cNvSpPr>
            <a:spLocks noGrp="1"/>
          </p:cNvSpPr>
          <p:nvPr>
            <p:ph type="title"/>
          </p:nvPr>
        </p:nvSpPr>
        <p:spPr>
          <a:xfrm>
            <a:off x="1418993" y="768522"/>
            <a:ext cx="5947782" cy="692575"/>
          </a:xfrm>
        </p:spPr>
        <p:txBody>
          <a:bodyPr>
            <a:norm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Knowing - Feeling - Doing</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AE42B00D-F7AC-4DF2-924D-2612F0E479F9}"/>
              </a:ext>
            </a:extLst>
          </p:cNvPr>
          <p:cNvSpPr>
            <a:spLocks noGrp="1"/>
          </p:cNvSpPr>
          <p:nvPr>
            <p:ph idx="1"/>
          </p:nvPr>
        </p:nvSpPr>
        <p:spPr>
          <a:xfrm>
            <a:off x="761768" y="1772707"/>
            <a:ext cx="7886700" cy="4316771"/>
          </a:xfrm>
        </p:spPr>
        <p:txBody>
          <a:bodyPr>
            <a:noAutofit/>
          </a:bodyPr>
          <a:lstStyle/>
          <a:p>
            <a:pPr marL="534988" indent="-534988">
              <a:lnSpc>
                <a:spcPct val="120000"/>
              </a:lnSpc>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Good characters consist of three unified aspects: Knowing, wanting, and doing what’s good.</a:t>
            </a:r>
          </a:p>
          <a:p>
            <a:pPr marL="534988" indent="-534988">
              <a:lnSpc>
                <a:spcPct val="120000"/>
              </a:lnSpc>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These three things can be pursued through assessment, deepening, discussion, study (understanding); deepening of cases, stories, experiences (wants); and programs, action plans, and intentions to implement them (actions).</a:t>
            </a:r>
          </a:p>
          <a:p>
            <a:pPr marL="534988" indent="-534988">
              <a:lnSpc>
                <a:spcPct val="120000"/>
              </a:lnSpc>
              <a:buFont typeface="Wingdings" panose="05000000000000000000" pitchFamily="2" charset="2"/>
              <a:buChar char="q"/>
            </a:pPr>
            <a:r>
              <a:rPr lang="en-US" sz="2400" dirty="0">
                <a:latin typeface="Open Sans" panose="020B0606030504020204" pitchFamily="34" charset="0"/>
                <a:ea typeface="Open Sans" panose="020B0606030504020204" pitchFamily="34" charset="0"/>
                <a:cs typeface="Open Sans" panose="020B0606030504020204" pitchFamily="34" charset="0"/>
              </a:rPr>
              <a:t>Having a good character is the same as being a good person.</a:t>
            </a:r>
            <a:endParaRPr lang="en-ID" sz="2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501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A43A2AB8-DEC1-4588-9B4B-FE0BC3AA0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9144000" cy="6858001"/>
          </a:xfrm>
          <a:prstGeom prst="rect">
            <a:avLst/>
          </a:prstGeom>
        </p:spPr>
      </p:pic>
      <p:sp>
        <p:nvSpPr>
          <p:cNvPr id="5" name="Title 1">
            <a:extLst>
              <a:ext uri="{FF2B5EF4-FFF2-40B4-BE49-F238E27FC236}">
                <a16:creationId xmlns:a16="http://schemas.microsoft.com/office/drawing/2014/main" id="{C4927993-A76A-492C-B995-E4729FBFB379}"/>
              </a:ext>
            </a:extLst>
          </p:cNvPr>
          <p:cNvSpPr>
            <a:spLocks noGrp="1"/>
          </p:cNvSpPr>
          <p:nvPr>
            <p:ph type="title"/>
          </p:nvPr>
        </p:nvSpPr>
        <p:spPr>
          <a:xfrm>
            <a:off x="466260" y="1041115"/>
            <a:ext cx="8211479" cy="994172"/>
          </a:xfrm>
        </p:spPr>
        <p:txBody>
          <a:bodyPr>
            <a:noAutofit/>
          </a:bodyPr>
          <a:lstStyle/>
          <a:p>
            <a:pPr algn="ctr"/>
            <a:r>
              <a:rPr lang="en-US" sz="3600" b="1" dirty="0">
                <a:latin typeface="Open Sans" panose="020B0606030504020204" pitchFamily="34" charset="0"/>
                <a:ea typeface="Open Sans" panose="020B0606030504020204" pitchFamily="34" charset="0"/>
                <a:cs typeface="Open Sans" panose="020B0606030504020204" pitchFamily="34" charset="0"/>
              </a:rPr>
              <a:t>Religion is the Source of Moral Values for Character Building</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1EEFCAF5-A342-4FDD-B466-82249E00B3D1}"/>
              </a:ext>
            </a:extLst>
          </p:cNvPr>
          <p:cNvSpPr>
            <a:spLocks noGrp="1"/>
          </p:cNvSpPr>
          <p:nvPr>
            <p:ph idx="1"/>
          </p:nvPr>
        </p:nvSpPr>
        <p:spPr>
          <a:xfrm>
            <a:off x="724829" y="2475572"/>
            <a:ext cx="7805853" cy="4081346"/>
          </a:xfrm>
        </p:spPr>
        <p:txBody>
          <a:bodyPr>
            <a:noAutofit/>
          </a:bodyPr>
          <a:lstStyle/>
          <a:p>
            <a:pPr marL="534988" indent="-534988">
              <a:lnSpc>
                <a:spcPct val="100000"/>
              </a:lnSpc>
              <a:buFont typeface="Wingdings" panose="05000000000000000000" pitchFamily="2" charset="2"/>
              <a:buChar char="q"/>
            </a:pPr>
            <a:r>
              <a:rPr lang="en-US" sz="2300" dirty="0">
                <a:effectLst/>
                <a:latin typeface="Open Sans" panose="020B0606030504020204" pitchFamily="34" charset="0"/>
                <a:ea typeface="Open Sans" panose="020B0606030504020204" pitchFamily="34" charset="0"/>
                <a:cs typeface="Open Sans" panose="020B0606030504020204" pitchFamily="34" charset="0"/>
              </a:rPr>
              <a:t>Religion is one of reference for good and bad judgments.</a:t>
            </a:r>
          </a:p>
          <a:p>
            <a:pPr marL="534988" indent="-534988">
              <a:lnSpc>
                <a:spcPct val="100000"/>
              </a:lnSpc>
              <a:buFont typeface="Wingdings" panose="05000000000000000000" pitchFamily="2" charset="2"/>
              <a:buChar char="q"/>
            </a:pPr>
            <a:r>
              <a:rPr lang="en-US" sz="2300" dirty="0">
                <a:effectLst/>
                <a:latin typeface="Open Sans" panose="020B0606030504020204" pitchFamily="34" charset="0"/>
                <a:ea typeface="Open Sans" panose="020B0606030504020204" pitchFamily="34" charset="0"/>
                <a:cs typeface="Open Sans" panose="020B0606030504020204" pitchFamily="34" charset="0"/>
              </a:rPr>
              <a:t>The main source is the holy scripture which contains the main moral principle for humans.</a:t>
            </a:r>
          </a:p>
          <a:p>
            <a:pPr marL="534988" indent="-534988">
              <a:lnSpc>
                <a:spcPct val="100000"/>
              </a:lnSpc>
              <a:buFont typeface="Wingdings" panose="05000000000000000000" pitchFamily="2" charset="2"/>
              <a:buChar char="q"/>
            </a:pPr>
            <a:r>
              <a:rPr lang="en-US" sz="2300" dirty="0">
                <a:effectLst/>
                <a:latin typeface="Open Sans" panose="020B0606030504020204" pitchFamily="34" charset="0"/>
                <a:ea typeface="Open Sans" panose="020B0606030504020204" pitchFamily="34" charset="0"/>
                <a:cs typeface="Open Sans" panose="020B0606030504020204" pitchFamily="34" charset="0"/>
              </a:rPr>
              <a:t>The goal is that the moral-religious values written in various holy scriptures can be well internalized in one's life.</a:t>
            </a:r>
          </a:p>
          <a:p>
            <a:pPr marL="534988" indent="-534988">
              <a:lnSpc>
                <a:spcPct val="100000"/>
              </a:lnSpc>
              <a:buFont typeface="Wingdings" panose="05000000000000000000" pitchFamily="2" charset="2"/>
              <a:buChar char="q"/>
            </a:pPr>
            <a:r>
              <a:rPr lang="en-US" sz="2300" dirty="0">
                <a:latin typeface="Open Sans" panose="020B0606030504020204" pitchFamily="34" charset="0"/>
                <a:ea typeface="Open Sans" panose="020B0606030504020204" pitchFamily="34" charset="0"/>
                <a:cs typeface="Open Sans" panose="020B0606030504020204" pitchFamily="34" charset="0"/>
              </a:rPr>
              <a:t>Indonesia as a religious country/society must become a role model in a good and meritorious life.</a:t>
            </a:r>
            <a:endParaRPr lang="en-ID" sz="2300" dirty="0">
              <a:solidFill>
                <a:srgbClr val="FF0000"/>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9268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E890DB97-F7EF-4727-B4B6-B3CAEDA0E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54" y="0"/>
            <a:ext cx="9144000" cy="6858000"/>
          </a:xfrm>
          <a:prstGeom prst="rect">
            <a:avLst/>
          </a:prstGeom>
        </p:spPr>
      </p:pic>
      <p:sp>
        <p:nvSpPr>
          <p:cNvPr id="6" name="Title 1">
            <a:extLst>
              <a:ext uri="{FF2B5EF4-FFF2-40B4-BE49-F238E27FC236}">
                <a16:creationId xmlns:a16="http://schemas.microsoft.com/office/drawing/2014/main" id="{37D90459-8CB3-4475-A6E2-2156425C12BD}"/>
              </a:ext>
            </a:extLst>
          </p:cNvPr>
          <p:cNvSpPr>
            <a:spLocks noGrp="1"/>
          </p:cNvSpPr>
          <p:nvPr>
            <p:ph type="title"/>
          </p:nvPr>
        </p:nvSpPr>
        <p:spPr>
          <a:xfrm>
            <a:off x="524107" y="906373"/>
            <a:ext cx="7991243" cy="1169482"/>
          </a:xfrm>
        </p:spPr>
        <p:txBody>
          <a:bodyPr>
            <a:noAutofit/>
          </a:bodyPr>
          <a:lstStyle/>
          <a:p>
            <a:pPr algn="ctr">
              <a:lnSpc>
                <a:spcPct val="106000"/>
              </a:lnSpc>
              <a:spcAft>
                <a:spcPts val="600"/>
              </a:spcAft>
            </a:pPr>
            <a:r>
              <a:rPr lang="en-US" sz="3600" b="1" dirty="0">
                <a:latin typeface="Open Sans" panose="020B0606030504020204" pitchFamily="34" charset="0"/>
                <a:ea typeface="Open Sans" panose="020B0606030504020204" pitchFamily="34" charset="0"/>
                <a:cs typeface="Open Sans" panose="020B0606030504020204" pitchFamily="34" charset="0"/>
              </a:rPr>
              <a:t>General Atmosphere of </a:t>
            </a:r>
            <a:br>
              <a:rPr lang="en-US" sz="3600" b="1" dirty="0">
                <a:latin typeface="Open Sans" panose="020B0606030504020204" pitchFamily="34" charset="0"/>
                <a:ea typeface="Open Sans" panose="020B0606030504020204" pitchFamily="34" charset="0"/>
                <a:cs typeface="Open Sans" panose="020B0606030504020204" pitchFamily="34" charset="0"/>
              </a:rPr>
            </a:br>
            <a:r>
              <a:rPr lang="en-US" sz="3600" b="1" dirty="0">
                <a:latin typeface="Open Sans" panose="020B0606030504020204" pitchFamily="34" charset="0"/>
                <a:ea typeface="Open Sans" panose="020B0606030504020204" pitchFamily="34" charset="0"/>
                <a:cs typeface="Open Sans" panose="020B0606030504020204" pitchFamily="34" charset="0"/>
              </a:rPr>
              <a:t>Religious Life</a:t>
            </a:r>
            <a:endParaRPr lang="en-ID" sz="36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Content Placeholder 2">
            <a:extLst>
              <a:ext uri="{FF2B5EF4-FFF2-40B4-BE49-F238E27FC236}">
                <a16:creationId xmlns:a16="http://schemas.microsoft.com/office/drawing/2014/main" id="{52B711F6-6769-487A-976F-7CD297B437F0}"/>
              </a:ext>
            </a:extLst>
          </p:cNvPr>
          <p:cNvSpPr>
            <a:spLocks noGrp="1"/>
          </p:cNvSpPr>
          <p:nvPr>
            <p:ph idx="1"/>
          </p:nvPr>
        </p:nvSpPr>
        <p:spPr>
          <a:xfrm>
            <a:off x="628650" y="2419815"/>
            <a:ext cx="7886700" cy="3986897"/>
          </a:xfrm>
        </p:spPr>
        <p:txBody>
          <a:bodyPr>
            <a:noAutofit/>
          </a:bodyPr>
          <a:lstStyle/>
          <a:p>
            <a:pPr marL="534988" indent="-534988">
              <a:lnSpc>
                <a:spcPct val="100000"/>
              </a:lnSpc>
              <a:buFont typeface="Wingdings" panose="05000000000000000000" pitchFamily="2" charset="2"/>
              <a:buChar char="q"/>
            </a:pPr>
            <a:r>
              <a:rPr lang="en-US" altLang="en-US" sz="2300" dirty="0">
                <a:latin typeface="Open Sans" panose="020B0606030504020204" pitchFamily="34" charset="0"/>
                <a:ea typeface="Open Sans" panose="020B0606030504020204" pitchFamily="34" charset="0"/>
                <a:cs typeface="Open Sans" panose="020B0606030504020204" pitchFamily="34" charset="0"/>
              </a:rPr>
              <a:t>Religion has made the lives of many people better (live well and meritoriously, repent, make sense of life in the light of God's will, be a blessing for others).</a:t>
            </a:r>
          </a:p>
          <a:p>
            <a:pPr marL="534988" indent="-534988">
              <a:lnSpc>
                <a:spcPct val="100000"/>
              </a:lnSpc>
              <a:buFont typeface="Wingdings" panose="05000000000000000000" pitchFamily="2" charset="2"/>
              <a:buChar char="q"/>
            </a:pPr>
            <a:r>
              <a:rPr lang="en-US" altLang="en-US" sz="2300" dirty="0">
                <a:latin typeface="Open Sans" panose="020B0606030504020204" pitchFamily="34" charset="0"/>
                <a:ea typeface="Open Sans" panose="020B0606030504020204" pitchFamily="34" charset="0"/>
                <a:cs typeface="Open Sans" panose="020B0606030504020204" pitchFamily="34" charset="0"/>
              </a:rPr>
              <a:t>There are also religious people who deviate from the practice of living the true faith (intolerant, exclusivism, fanaticism, radical, acts of terror, etc.).</a:t>
            </a:r>
          </a:p>
          <a:p>
            <a:pPr marL="534988" indent="-534988">
              <a:lnSpc>
                <a:spcPct val="100000"/>
              </a:lnSpc>
              <a:buFont typeface="Wingdings" panose="05000000000000000000" pitchFamily="2" charset="2"/>
              <a:buChar char="q"/>
            </a:pPr>
            <a:r>
              <a:rPr lang="en-US" altLang="en-US" sz="2300" dirty="0">
                <a:latin typeface="Open Sans" panose="020B0606030504020204" pitchFamily="34" charset="0"/>
                <a:ea typeface="Open Sans" panose="020B0606030504020204" pitchFamily="34" charset="0"/>
                <a:cs typeface="Open Sans" panose="020B0606030504020204" pitchFamily="34" charset="0"/>
              </a:rPr>
              <a:t>There are differences between religions that have the potential to cause counter-productive religious attitudes.</a:t>
            </a:r>
            <a:endParaRPr lang="en-ID" sz="23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86477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807</TotalTime>
  <Words>945</Words>
  <Application>Microsoft Office PowerPoint</Application>
  <PresentationFormat>On-screen Show (4:3)</PresentationFormat>
  <Paragraphs>68</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Brush Script MT</vt:lpstr>
      <vt:lpstr>Calibri</vt:lpstr>
      <vt:lpstr>Calibri Light</vt:lpstr>
      <vt:lpstr>Open Sans</vt:lpstr>
      <vt:lpstr>Wingdings</vt:lpstr>
      <vt:lpstr>Office Theme</vt:lpstr>
      <vt:lpstr>INTRODUCTION TO  CB: RELIGION  Session 1</vt:lpstr>
      <vt:lpstr>Learning Outcomes</vt:lpstr>
      <vt:lpstr>Introduction</vt:lpstr>
      <vt:lpstr>Value and Character</vt:lpstr>
      <vt:lpstr>Value and Character</vt:lpstr>
      <vt:lpstr>Character Building Lasts a Lifetime</vt:lpstr>
      <vt:lpstr>Knowing - Feeling - Doing</vt:lpstr>
      <vt:lpstr>Religion is the Source of Moral Values for Character Building</vt:lpstr>
      <vt:lpstr>General Atmosphere of  Religious Life</vt:lpstr>
      <vt:lpstr>Important Things Related To Religion-Based Character Building</vt:lpstr>
      <vt:lpstr>Closing</vt:lpstr>
      <vt:lpstr>Discussion</vt:lpstr>
      <vt:lpstr>Question and Answer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Kezia Elkharissa</dc:creator>
  <cp:lastModifiedBy>alcohen180@gmail.com</cp:lastModifiedBy>
  <cp:revision>60</cp:revision>
  <dcterms:created xsi:type="dcterms:W3CDTF">2020-06-23T04:58:20Z</dcterms:created>
  <dcterms:modified xsi:type="dcterms:W3CDTF">2021-12-17T10:31:09Z</dcterms:modified>
</cp:coreProperties>
</file>