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90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3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0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7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C0F211-DECC-43A5-A2EC-B958CB73759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637762-56AF-41C8-9F01-F7FA5609D0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56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54DD54-EBE8-433A-9096-86AEDFE6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64770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7762" y="832060"/>
            <a:ext cx="7720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Комбинированные логотипы</a:t>
            </a:r>
            <a:endParaRPr lang="ru-RU" sz="3600" b="1" i="0" dirty="0">
              <a:solidFill>
                <a:srgbClr val="4D1434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87986" y="1478391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200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Текстово</a:t>
            </a:r>
            <a:r>
              <a:rPr lang="ru-RU" sz="3200" b="1" dirty="0">
                <a:solidFill>
                  <a:srgbClr val="000000"/>
                </a:solidFill>
                <a:latin typeface="Arial Black" panose="020B0A04020102020204" pitchFamily="34" charset="0"/>
              </a:rPr>
              <a:t>-графические</a:t>
            </a:r>
            <a:endParaRPr lang="ru-RU" sz="3200" b="1" i="0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122" name="Picture 2" descr="ÐºÐ¾Ð¼Ð±Ð¸Ð½Ð¸ÑÐ¾Ð²Ð°Ð½Ð½ÑÐµ Ð»Ð¾Ð³Ð¾ÑÐ¸Ð¿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7" y="2124722"/>
            <a:ext cx="11161483" cy="33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1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6018" y="988814"/>
            <a:ext cx="2587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Эмблема</a:t>
            </a:r>
            <a:endParaRPr lang="ru-RU" sz="3600" b="1" i="0" dirty="0">
              <a:solidFill>
                <a:srgbClr val="4D1434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6146" name="Picture 2" descr="Ð­Ð¼Ð±Ð»ÐµÐ¼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02228"/>
            <a:ext cx="952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Ð°ÑÑÐ¸Ð½ÐºÐ¸ Ð¿Ð¾ Ð·Ð°Ð¿ÑÐ¾ÑÑ Ð»Ð¾Ð³Ð¾ÑÐ¸Ð¿ ÑÐ¼Ð±Ð»ÐµÐ¼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98"/>
          <a:stretch/>
        </p:blipFill>
        <p:spPr bwMode="auto">
          <a:xfrm>
            <a:off x="3229700" y="4003767"/>
            <a:ext cx="212607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ÐÐ°ÑÑÐ¸Ð½ÐºÐ¸ Ð¿Ð¾ Ð·Ð°Ð¿ÑÐ¾ÑÑ Ð»Ð¾Ð³Ð¾ÑÐ¸Ð¿ ÑÐ¼Ð±Ð»ÐµÐ¼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1" y="4227320"/>
            <a:ext cx="2903447" cy="19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9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E9388-0DFB-46F2-8456-B4204500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9076"/>
            <a:ext cx="11029615" cy="1497507"/>
          </a:xfrm>
        </p:spPr>
        <p:txBody>
          <a:bodyPr/>
          <a:lstStyle/>
          <a:p>
            <a:r>
              <a:rPr lang="ru-RU" dirty="0"/>
              <a:t>Этапы разработки</a:t>
            </a:r>
            <a:br>
              <a:rPr lang="ru-RU" dirty="0"/>
            </a:br>
            <a:r>
              <a:rPr lang="ru-RU" dirty="0"/>
              <a:t>логотипа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86F4D-2EB3-4960-9114-BCC0316EE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647950"/>
            <a:ext cx="11029615" cy="24940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Карта Ассоциаций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 вида логотипа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Подбор цветовых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Внедрение логотипа в </a:t>
            </a:r>
            <a:r>
              <a:rPr lang="ru-RU" dirty="0" err="1"/>
              <a:t>мокап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6757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Виды логотипов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4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49" y="3344102"/>
            <a:ext cx="119330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	</a:t>
            </a:r>
            <a:r>
              <a:rPr lang="ru-RU" sz="3200" dirty="0">
                <a:solidFill>
                  <a:srgbClr val="4D1434"/>
                </a:solidFill>
                <a:latin typeface="Arial Black" panose="020B0A04020102020204" pitchFamily="34" charset="0"/>
              </a:rPr>
              <a:t>Логотип</a:t>
            </a:r>
            <a:r>
              <a:rPr lang="ru-RU" sz="3200" dirty="0">
                <a:latin typeface="Arial Black" panose="020B0A04020102020204" pitchFamily="34" charset="0"/>
              </a:rPr>
              <a:t> — это индивидуальный графический 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знак (рисунок), шрифтовое написание марки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или сочетание графического знака и 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шрифтового написания.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	</a:t>
            </a:r>
            <a:r>
              <a:rPr lang="ru-RU" sz="3200" dirty="0">
                <a:solidFill>
                  <a:srgbClr val="4D1434"/>
                </a:solidFill>
                <a:latin typeface="Arial Black" panose="020B0A04020102020204" pitchFamily="34" charset="0"/>
              </a:rPr>
              <a:t>Цель логотипа </a:t>
            </a:r>
            <a:r>
              <a:rPr lang="ru-RU" sz="3200" dirty="0">
                <a:latin typeface="Arial Black" panose="020B0A04020102020204" pitchFamily="34" charset="0"/>
              </a:rPr>
              <a:t>— донести до целевой 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аудитории компании ее идею.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549" y="1041748"/>
            <a:ext cx="109167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Термин </a:t>
            </a:r>
            <a:r>
              <a:rPr lang="ru-RU" sz="3200" dirty="0">
                <a:solidFill>
                  <a:srgbClr val="4D1434"/>
                </a:solidFill>
                <a:latin typeface="Arial Black" panose="020B0A04020102020204" pitchFamily="34" charset="0"/>
              </a:rPr>
              <a:t>логотип </a:t>
            </a:r>
            <a:r>
              <a:rPr lang="ru-RU" sz="3200" dirty="0">
                <a:latin typeface="Arial Black" panose="020B0A04020102020204" pitchFamily="34" charset="0"/>
              </a:rPr>
              <a:t>образован от греческих слов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 «логос» — слово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 «</a:t>
            </a:r>
            <a:r>
              <a:rPr lang="ru-RU" sz="3200" dirty="0" err="1">
                <a:latin typeface="Arial Black" panose="020B0A04020102020204" pitchFamily="34" charset="0"/>
              </a:rPr>
              <a:t>типос</a:t>
            </a:r>
            <a:r>
              <a:rPr lang="ru-RU" sz="3200" dirty="0">
                <a:latin typeface="Arial Black" panose="020B0A04020102020204" pitchFamily="34" charset="0"/>
              </a:rPr>
              <a:t>» — печать;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 дословно: «отпечаток слова»</a:t>
            </a:r>
          </a:p>
        </p:txBody>
      </p:sp>
    </p:spTree>
    <p:extLst>
      <p:ext uri="{BB962C8B-B14F-4D97-AF65-F5344CB8AC3E}">
        <p14:creationId xmlns:p14="http://schemas.microsoft.com/office/powerpoint/2010/main" val="377769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296" y="676405"/>
            <a:ext cx="462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4D1434"/>
                </a:solidFill>
                <a:latin typeface="Arial Black" panose="020B0A04020102020204" pitchFamily="34" charset="0"/>
              </a:rPr>
              <a:t>Функции логотипа: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477" y="1699591"/>
            <a:ext cx="115615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 Black" panose="020B0A04020102020204" pitchFamily="34" charset="0"/>
              </a:rPr>
              <a:t>Отличительная, ассоциативная функция</a:t>
            </a:r>
          </a:p>
          <a:p>
            <a:r>
              <a:rPr lang="ru-RU" sz="3600" b="1" dirty="0">
                <a:latin typeface="Arial Black" panose="020B0A04020102020204" pitchFamily="34" charset="0"/>
              </a:rPr>
              <a:t>Защитная функция</a:t>
            </a:r>
            <a:r>
              <a:rPr lang="ru-RU" sz="3600" dirty="0">
                <a:latin typeface="Arial Black" panose="020B0A04020102020204" pitchFamily="34" charset="0"/>
              </a:rPr>
              <a:t> </a:t>
            </a:r>
          </a:p>
          <a:p>
            <a:r>
              <a:rPr lang="ru-RU" sz="3600" b="1" dirty="0">
                <a:latin typeface="Arial Black" panose="020B0A04020102020204" pitchFamily="34" charset="0"/>
              </a:rPr>
              <a:t>Гарантийная функция</a:t>
            </a:r>
            <a:endParaRPr lang="ru-RU" sz="3600" dirty="0">
              <a:latin typeface="Arial Black" panose="020B0A04020102020204" pitchFamily="34" charset="0"/>
            </a:endParaRPr>
          </a:p>
          <a:p>
            <a:r>
              <a:rPr lang="ru-RU" sz="3600" b="1" dirty="0">
                <a:latin typeface="Arial Black" panose="020B0A04020102020204" pitchFamily="34" charset="0"/>
              </a:rPr>
              <a:t>Эстетическая функция</a:t>
            </a:r>
            <a:endParaRPr lang="ru-RU" sz="3600" dirty="0">
              <a:latin typeface="Arial Black" panose="020B0A04020102020204" pitchFamily="34" charset="0"/>
            </a:endParaRPr>
          </a:p>
          <a:p>
            <a:r>
              <a:rPr lang="ru-RU" sz="3600" b="1" dirty="0">
                <a:latin typeface="Arial Black" panose="020B0A04020102020204" pitchFamily="34" charset="0"/>
              </a:rPr>
              <a:t>Рекламная функция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5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900" y="800100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Текстовые логотипы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31900" y="1723430"/>
            <a:ext cx="1017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Аббревиатуры</a:t>
            </a:r>
          </a:p>
          <a:p>
            <a:endParaRPr lang="ru-RU" dirty="0"/>
          </a:p>
        </p:txBody>
      </p:sp>
      <p:pic>
        <p:nvPicPr>
          <p:cNvPr id="1026" name="Picture 2" descr="ÐÐ¾Ð³Ð¾ÑÐ¸Ð¿Ñ, Ð¸ÑÐ¿Ð¾Ð»ÑÐ·ÑÑÑÐ¸Ðµ Ð°Ð±Ð±ÑÐµÐ²Ð¸Ð°ÑÑÑ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91780"/>
            <a:ext cx="10414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8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9946" y="1122539"/>
            <a:ext cx="1017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Слова</a:t>
            </a:r>
          </a:p>
          <a:p>
            <a:endParaRPr lang="ru-RU" dirty="0"/>
          </a:p>
        </p:txBody>
      </p:sp>
      <p:pic>
        <p:nvPicPr>
          <p:cNvPr id="1028" name="Picture 4" descr="ÐÐ°ÑÑÐ¸Ð½ÐºÐ¸ Ð¿Ð¾ Ð·Ð°Ð¿ÑÐ¾ÑÑ Ð»Ð¾Ð³Ð¾ÑÐ¸Ð¿Ñ ÑÐ»Ð¾Ð²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4" y="1976201"/>
            <a:ext cx="59055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ÑÐµÐºÑÑÐ¾Ð²ÑÐµ Ð»Ð¾Ð³Ð¾ÑÐ¸Ð¿Ñ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0"/>
          <a:stretch/>
        </p:blipFill>
        <p:spPr bwMode="auto">
          <a:xfrm>
            <a:off x="5587275" y="3290787"/>
            <a:ext cx="6757851" cy="30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Ð»Ð¾Ð³Ð¾ÑÐ¸Ð¿Ñ ÑÐ»Ð¾Ð²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44" y="1976201"/>
            <a:ext cx="4624693" cy="20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2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4326" y="954841"/>
            <a:ext cx="5692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3200" b="1" dirty="0">
                <a:solidFill>
                  <a:srgbClr val="4D1434"/>
                </a:solidFill>
                <a:latin typeface="Arial Black" panose="020B0A04020102020204" pitchFamily="34" charset="0"/>
              </a:rPr>
              <a:t>Графические логотипы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24050" y="1539616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200" b="1" dirty="0">
                <a:solidFill>
                  <a:srgbClr val="4D1434"/>
                </a:solidFill>
                <a:latin typeface="Arial Black" panose="020B0A04020102020204" pitchFamily="34" charset="0"/>
              </a:rPr>
              <a:t>Знаки и символы</a:t>
            </a:r>
            <a:endParaRPr lang="ru-RU" sz="3200" b="1" i="0" dirty="0">
              <a:solidFill>
                <a:srgbClr val="4D1434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2050" name="Picture 2" descr="Ð»Ð¾Ð³Ð¾ÑÐ¸Ð¿Ñ Ð² Ð²Ð¸Ð´Ðµ ÑÐ¸Ð¼Ð²Ð¾Ð»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820" y="2124391"/>
            <a:ext cx="7642980" cy="22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»Ð¾Ð³Ð¾ÑÐ¸Ð¿ Ð·Ð½Ð°ÑÐ¾Ð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213" y="885172"/>
            <a:ext cx="3765205" cy="376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Ð»Ð¾Ð³Ð¾ÑÐ¸Ð¿ Ð·Ð½Ð°ÑÐ¾Ð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6" y="4028424"/>
            <a:ext cx="4213375" cy="31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8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18520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>
                <a:solidFill>
                  <a:srgbClr val="000000"/>
                </a:solidFill>
                <a:latin typeface="Open Sans"/>
              </a:rPr>
              <a:t> </a:t>
            </a:r>
            <a:endParaRPr lang="ru-RU" sz="3600" b="1" i="0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2684" y="972031"/>
            <a:ext cx="400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Абстрактность</a:t>
            </a:r>
          </a:p>
        </p:txBody>
      </p:sp>
      <p:pic>
        <p:nvPicPr>
          <p:cNvPr id="3074" name="Picture 2" descr="ÐÐ±ÑÑÑÐ°ÐºÑÐ½ÑÐµ Ð»Ð¾Ð³Ð¾ÑÐ¸Ð¿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7" y="2184916"/>
            <a:ext cx="952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64" y="3750371"/>
            <a:ext cx="5089976" cy="35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10893" y="888275"/>
            <a:ext cx="546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600" b="1" dirty="0">
                <a:solidFill>
                  <a:srgbClr val="4D1434"/>
                </a:solidFill>
                <a:latin typeface="Arial Black" panose="020B0A04020102020204" pitchFamily="34" charset="0"/>
              </a:rPr>
              <a:t>Логотип-персонаж</a:t>
            </a:r>
            <a:endParaRPr lang="ru-RU" sz="3600" b="1" i="0" dirty="0">
              <a:solidFill>
                <a:srgbClr val="4D1434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098" name="Picture 2" descr="ÐÐµÑÑÐ¾Ð½Ð°Ð¶ Ð² Ð»Ð¾Ð³Ð¾ÑÐ¸Ð¿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44" y="1624149"/>
            <a:ext cx="952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93" y="4405728"/>
            <a:ext cx="3751379" cy="194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407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103</TotalTime>
  <Words>109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Corbel</vt:lpstr>
      <vt:lpstr>Gill Sans MT</vt:lpstr>
      <vt:lpstr>Open Sans</vt:lpstr>
      <vt:lpstr>Wingdings 2</vt:lpstr>
      <vt:lpstr>Дивиденд</vt:lpstr>
      <vt:lpstr>Презентация PowerPoint</vt:lpstr>
      <vt:lpstr>Виды логотипов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разработки логотипа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novolochka@yandex.ru</cp:lastModifiedBy>
  <cp:revision>10</cp:revision>
  <dcterms:created xsi:type="dcterms:W3CDTF">2019-02-14T07:15:28Z</dcterms:created>
  <dcterms:modified xsi:type="dcterms:W3CDTF">2022-02-07T14:00:49Z</dcterms:modified>
</cp:coreProperties>
</file>