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0" r:id="rId3"/>
    <p:sldId id="300" r:id="rId4"/>
    <p:sldId id="301" r:id="rId5"/>
    <p:sldId id="302" r:id="rId6"/>
    <p:sldId id="303" r:id="rId7"/>
    <p:sldId id="304" r:id="rId8"/>
    <p:sldId id="286" r:id="rId9"/>
    <p:sldId id="285" r:id="rId10"/>
    <p:sldId id="305" r:id="rId11"/>
    <p:sldId id="288" r:id="rId12"/>
    <p:sldId id="289" r:id="rId13"/>
    <p:sldId id="290" r:id="rId14"/>
    <p:sldId id="256" r:id="rId15"/>
    <p:sldId id="291" r:id="rId16"/>
    <p:sldId id="257" r:id="rId17"/>
    <p:sldId id="292" r:id="rId18"/>
    <p:sldId id="293" r:id="rId19"/>
    <p:sldId id="296" r:id="rId20"/>
    <p:sldId id="258" r:id="rId21"/>
    <p:sldId id="259" r:id="rId22"/>
    <p:sldId id="294" r:id="rId23"/>
    <p:sldId id="299" r:id="rId24"/>
    <p:sldId id="260" r:id="rId25"/>
    <p:sldId id="298" r:id="rId26"/>
    <p:sldId id="297" r:id="rId2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09.04.20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323528" y="1556792"/>
            <a:ext cx="864096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Цель: </a:t>
            </a:r>
            <a:r>
              <a:rPr lang="ru-RU" sz="2800" dirty="0">
                <a:solidFill>
                  <a:schemeClr val="tx1"/>
                </a:solidFill>
              </a:rPr>
              <a:t>освоение навыков решения оптимизационных задач с использованием динамического программирования</a:t>
            </a:r>
          </a:p>
          <a:p>
            <a:pPr marL="4572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изучение теоретических основ динамического программирования;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освоить практическое применение динамического программирования для решения оптимизационных задач.</a:t>
            </a:r>
          </a:p>
          <a:p>
            <a:pPr marL="45720" indent="0">
              <a:buNone/>
            </a:pPr>
            <a:endParaRPr lang="be-BY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4011" y="332656"/>
            <a:ext cx="7939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Динамическое программирование</a:t>
            </a:r>
            <a:endParaRPr lang="be-BY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641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-99392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i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4" y="2691773"/>
            <a:ext cx="145682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24880" y="5629677"/>
            <a:ext cx="13952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87823" y="1625790"/>
            <a:ext cx="178394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82506" y="4910430"/>
            <a:ext cx="120893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95066" y="35346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ru-RU" sz="2400" b="1" cap="sm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оптимальности Беллмана и алгоритм решения задач динамического </a:t>
            </a:r>
            <a:r>
              <a:rPr lang="ru-RU" sz="2400" b="1" cap="small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endParaRPr lang="ru-RU" sz="2400" b="1" cap="small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334373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как среди всех шагов есть один, который можно планировать без учета его последствий (последний шаг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то процесс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обычно проводится в направлении от конца к началу.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Последний шаг планируется с учетом различных предположений о том, как закончился предпоследний (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шаг, и для каждого из этих предположений находится условное оптимальное управление на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 шаге.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продолжается, т.е. проводится оптимизация управления на предпоследнем (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)-м шаге с учетом всех возможных предположений об окончании (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)-го шага и т.д. вплоть до первого шага.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определения условно оптимальных управлений на всех шагах определяется оптимальное управление для всего процесса. 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54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6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113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271" name="Rectangle 1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112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4" y="238336"/>
            <a:ext cx="8749452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559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63688" y="188640"/>
            <a:ext cx="573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8357" y="913115"/>
            <a:ext cx="83321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Многие оптимизационные алгоритмы основаны на принципе разбиения основной задачи на подзадачи, каждая из которых повторяет основную, но входные их данные таковы, что область допустимых решений становится меньше. </a:t>
            </a:r>
          </a:p>
          <a:p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Рекурсивный алгоритм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это алгоритм, решающий задачу путем сведения ее к решению одной или нескольких таких же задач, но в сокращенном их варианте.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5157192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Неразрывно с понятием рекурсивного алгоритма связано понятие рекурсивной функции.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0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63688" y="188640"/>
            <a:ext cx="573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5958" y="2132856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Первое определение рекурсивной функции относится к теории вычислимости и является синонимом понятия вычислимой функции, т. е. функции, для вычисления значения которой можно указать алгоритм.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Второе определение, которое и будет использоваться здесь, происходит из области теории программирования.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Рекурсивная функция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функция, которая вызывает саму себя.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092270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Существует два определения </a:t>
            </a:r>
            <a:r>
              <a:rPr lang="ru-RU" sz="2800" dirty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понятия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рекурсивной функции </a:t>
            </a:r>
            <a:r>
              <a:rPr lang="ru-RU" sz="2800" dirty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63688" y="188640"/>
            <a:ext cx="573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Рекурсивные алгоритмы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718" y="1196752"/>
            <a:ext cx="87849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Рекурсивный алгоритм может быть записан в виде рекурсивной функции. </a:t>
            </a:r>
            <a:endParaRPr lang="ru-RU" sz="2800" dirty="0" smtClean="0">
              <a:solidFill>
                <a:srgbClr val="365F9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800" dirty="0">
              <a:solidFill>
                <a:srgbClr val="365F9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Классическими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примерами рекурсивных функций являются функции для вычисления факториала, чисел Фибоначчи и наибольшего общего делителя с помощью алгоритма Эвклида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Рекурсивную функцию всегда можно преобразовать в цикл, и, наоборот любой цикл можно представить в виде рекурсивной функции.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1331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188640"/>
            <a:ext cx="8352928" cy="396044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 Рекурсивные функции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//-- вычисление факториала числа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>
                <a:effectLst/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x) </a:t>
            </a:r>
            <a:endParaRPr lang="ru-RU" sz="2000" b="1" dirty="0" smtClean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effectLst/>
                <a:ea typeface="Calibri"/>
                <a:cs typeface="Times New Roman"/>
              </a:rPr>
              <a:t>{ </a:t>
            </a:r>
            <a:r>
              <a:rPr lang="en-US" sz="2000" b="1" dirty="0">
                <a:effectLst/>
                <a:ea typeface="Calibri"/>
                <a:cs typeface="Times New Roman"/>
              </a:rPr>
              <a:t>return (x == 0)?1:x*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(x-1); };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 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//--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вычисление наибольшего общего делителя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unsigned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gcd</a:t>
            </a:r>
            <a:r>
              <a:rPr lang="ru-RU" sz="2000" b="1" dirty="0">
                <a:effectLst/>
                <a:ea typeface="Calibri"/>
                <a:cs typeface="Times New Roman"/>
              </a:rPr>
              <a:t>(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m,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n)  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Эвклид (III в до н.э.)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     </a:t>
            </a:r>
            <a:r>
              <a:rPr lang="en-US" sz="2000" b="1" dirty="0">
                <a:effectLst/>
                <a:ea typeface="Calibri"/>
                <a:cs typeface="Times New Roman"/>
              </a:rPr>
              <a:t>{ return (n == 0)?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m:gcd</a:t>
            </a:r>
            <a:r>
              <a:rPr lang="en-US" sz="2000" b="1" dirty="0">
                <a:effectLst/>
                <a:ea typeface="Calibri"/>
                <a:cs typeface="Times New Roman"/>
              </a:rPr>
              <a:t>(n,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m%n</a:t>
            </a:r>
            <a:r>
              <a:rPr lang="en-US" sz="2000" b="1" dirty="0">
                <a:effectLst/>
                <a:ea typeface="Calibri"/>
                <a:cs typeface="Times New Roman"/>
              </a:rPr>
              <a:t>); };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 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-- вычисление  n-</a:t>
            </a:r>
            <a:r>
              <a:rPr lang="ru-RU" sz="2000" dirty="0" err="1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го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члена ряда Фибоначчи(1170-1250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)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fib(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n) </a:t>
            </a:r>
            <a:endParaRPr lang="ru-RU" sz="2000" b="1" dirty="0" smtClean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effectLst/>
                <a:ea typeface="Calibri"/>
                <a:cs typeface="Times New Roman"/>
              </a:rPr>
              <a:t>{ </a:t>
            </a:r>
            <a:r>
              <a:rPr lang="en-US" sz="2000" b="1" dirty="0">
                <a:effectLst/>
                <a:ea typeface="Calibri"/>
                <a:cs typeface="Times New Roman"/>
              </a:rPr>
              <a:t>return (n &lt; 1)?0:((n == 1)?1:fib(n-1)+fib(n-2));};</a:t>
            </a:r>
            <a:endParaRPr lang="be-BY" sz="2000" dirty="0">
              <a:effectLst/>
              <a:ea typeface="Calibri"/>
              <a:cs typeface="Times New Roman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4293096"/>
            <a:ext cx="8352928" cy="2304256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Вычисление факториала числа 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при помощи цикла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x) 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 {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000" b="1" dirty="0">
                <a:effectLst/>
                <a:ea typeface="Calibri"/>
                <a:cs typeface="Times New Roman"/>
              </a:rPr>
              <a:t> = 1;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for (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i = 1; i&lt;=x; i++)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000" b="1" dirty="0">
                <a:effectLst/>
                <a:ea typeface="Calibri"/>
                <a:cs typeface="Times New Roman"/>
              </a:rPr>
              <a:t> *= i;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return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rc</a:t>
            </a:r>
            <a:r>
              <a:rPr lang="ru-RU" sz="2000" b="1" dirty="0">
                <a:effectLst/>
                <a:ea typeface="Calibri"/>
                <a:cs typeface="Times New Roman"/>
              </a:rPr>
              <a:t>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  };</a:t>
            </a:r>
            <a:endParaRPr lang="be-BY" sz="20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53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63688" y="188640"/>
            <a:ext cx="573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834971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Рекурсивная запись алгоритма, как правило, не дает выигрыша в скорости его работы. Скорее наоборот, так как вызов любой функции связан с сохранением и восстановлением контекста вызывающей функции, что является затратной по времени операцией. </a:t>
            </a:r>
            <a:endParaRPr lang="ru-RU" sz="2800" dirty="0" smtClean="0">
              <a:solidFill>
                <a:srgbClr val="365F9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800" dirty="0">
              <a:solidFill>
                <a:srgbClr val="365F9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800" dirty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Кроме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того, для хранения контекста операционной системой резервируется специальная секция памяти, называемая системным стеком.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45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63688" y="188640"/>
            <a:ext cx="573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Рекурсивные алгоритмы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834971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цепочка вызовов функций является длинной (иногда говорят о большой </a:t>
            </a:r>
            <a:r>
              <a:rPr lang="ru-RU" sz="2800" b="1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глубине рекурсии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то это может привести к переполнению стека. </a:t>
            </a:r>
            <a:r>
              <a:rPr lang="ru-RU" sz="2800" dirty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при вычислении факториала числа 25 глубина рекурсии достигает значения 24.            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800" dirty="0" smtClean="0">
              <a:solidFill>
                <a:srgbClr val="365F9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800" dirty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Часто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рекурсивные функции, применяемые для решения оптимизационных задач, используют более одного рекурсивного вызова, каждый из которых работает приблизительно с половиной входных данных. Такую схему решения называют </a:t>
            </a:r>
            <a:r>
              <a:rPr lang="ru-RU" sz="2800" b="1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«разделяй и властвуй»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2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215516" y="832638"/>
            <a:ext cx="87129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задачи о </a:t>
            </a:r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рюкзаке</a:t>
            </a: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решения задачи оптимизации, реализующей рекурсивный алгоритм с перекрывающимися подзадачами, в котором каждая такая подзадача решается один раз, а ее результат сохраняется для последующего применения, называется динамическим программированием.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Рассматриваемый здесь метод является частью более общей теории динамического программирования, основы которой разработаны Р. Беллманом. Эта теория исследует процесс пошагового решения задач оптимизации, в котором на каждом шаге из множества допустимых решений выбирается одно, оптимизирующее заданную целевую функцию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02003" y="188640"/>
            <a:ext cx="7939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9504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Теоретические </a:t>
            </a:r>
            <a:r>
              <a:rPr lang="ru-RU" sz="2800" dirty="0">
                <a:solidFill>
                  <a:schemeClr val="tx1"/>
                </a:solidFill>
              </a:rPr>
              <a:t>основы динамического программирования 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Теоретические основы рекурсивных алгоритмов;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Решение </a:t>
            </a:r>
            <a:r>
              <a:rPr lang="ru-RU" sz="2800" dirty="0">
                <a:solidFill>
                  <a:schemeClr val="tx1"/>
                </a:solidFill>
              </a:rPr>
              <a:t>задачи </a:t>
            </a:r>
            <a:r>
              <a:rPr lang="ru-RU" sz="2800" dirty="0" smtClean="0">
                <a:solidFill>
                  <a:schemeClr val="tx1"/>
                </a:solidFill>
              </a:rPr>
              <a:t>о рюкзаке;</a:t>
            </a:r>
          </a:p>
          <a:p>
            <a:pPr marL="45720" indent="0"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3361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43808" y="116632"/>
            <a:ext cx="403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Решение задачи о рюкзаке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24994" cy="595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50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57349"/>
              </p:ext>
            </p:extLst>
          </p:nvPr>
        </p:nvGraphicFramePr>
        <p:xfrm>
          <a:off x="179512" y="1537925"/>
          <a:ext cx="5616624" cy="8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Формула" r:id="rId3" imgW="2184400" imgH="342900" progId="Equation.3">
                  <p:embed/>
                </p:oleObj>
              </mc:Choice>
              <mc:Fallback>
                <p:oleObj name="Формула" r:id="rId3" imgW="21844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537925"/>
                        <a:ext cx="5616624" cy="882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92446"/>
              </p:ext>
            </p:extLst>
          </p:nvPr>
        </p:nvGraphicFramePr>
        <p:xfrm>
          <a:off x="5901425" y="1872208"/>
          <a:ext cx="2951989" cy="119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Формула" r:id="rId5" imgW="1409088" imgH="571252" progId="Equation.3">
                  <p:embed/>
                </p:oleObj>
              </mc:Choice>
              <mc:Fallback>
                <p:oleObj name="Формула" r:id="rId5" imgW="1409088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425" y="1872208"/>
                        <a:ext cx="2951989" cy="1196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8892"/>
              </p:ext>
            </p:extLst>
          </p:nvPr>
        </p:nvGraphicFramePr>
        <p:xfrm>
          <a:off x="179512" y="2780928"/>
          <a:ext cx="602466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Формула" r:id="rId7" imgW="2387600" imgH="342900" progId="Equation.3">
                  <p:embed/>
                </p:oleObj>
              </mc:Choice>
              <mc:Fallback>
                <p:oleObj name="Формула" r:id="rId7" imgW="23876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80928"/>
                        <a:ext cx="602466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35028"/>
              </p:ext>
            </p:extLst>
          </p:nvPr>
        </p:nvGraphicFramePr>
        <p:xfrm>
          <a:off x="4561200" y="3391651"/>
          <a:ext cx="4268024" cy="126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Формула" r:id="rId9" imgW="1930400" imgH="571500" progId="Equation.3">
                  <p:embed/>
                </p:oleObj>
              </mc:Choice>
              <mc:Fallback>
                <p:oleObj name="Формула" r:id="rId9" imgW="19304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200" y="3391651"/>
                        <a:ext cx="4268024" cy="1261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199265"/>
              </p:ext>
            </p:extLst>
          </p:nvPr>
        </p:nvGraphicFramePr>
        <p:xfrm>
          <a:off x="182299" y="4653136"/>
          <a:ext cx="614468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Формула" r:id="rId11" imgW="2438400" imgH="342900" progId="Equation.3">
                  <p:embed/>
                </p:oleObj>
              </mc:Choice>
              <mc:Fallback>
                <p:oleObj name="Формула" r:id="rId11" imgW="24384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99" y="4653136"/>
                        <a:ext cx="614468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82566"/>
              </p:ext>
            </p:extLst>
          </p:nvPr>
        </p:nvGraphicFramePr>
        <p:xfrm>
          <a:off x="107503" y="5634454"/>
          <a:ext cx="3744417" cy="104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Формула" r:id="rId13" imgW="2057400" imgH="571500" progId="Equation.3">
                  <p:embed/>
                </p:oleObj>
              </mc:Choice>
              <mc:Fallback>
                <p:oleObj name="Формула" r:id="rId13" imgW="20574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3" y="5634454"/>
                        <a:ext cx="3744417" cy="1040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21184"/>
              </p:ext>
            </p:extLst>
          </p:nvPr>
        </p:nvGraphicFramePr>
        <p:xfrm>
          <a:off x="4572000" y="5931672"/>
          <a:ext cx="2029083" cy="59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Формула" r:id="rId15" imgW="825142" imgH="266584" progId="Equation.3">
                  <p:embed/>
                </p:oleObj>
              </mc:Choice>
              <mc:Fallback>
                <p:oleObj name="Формула" r:id="rId15" imgW="825142" imgH="26658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31672"/>
                        <a:ext cx="2029083" cy="593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44837"/>
              </p:ext>
            </p:extLst>
          </p:nvPr>
        </p:nvGraphicFramePr>
        <p:xfrm>
          <a:off x="6732240" y="5589240"/>
          <a:ext cx="219813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Формула" r:id="rId17" imgW="1104421" imgH="545863" progId="Equation.3">
                  <p:embed/>
                </p:oleObj>
              </mc:Choice>
              <mc:Fallback>
                <p:oleObj name="Формула" r:id="rId17" imgW="1104421" imgH="54586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589240"/>
                        <a:ext cx="2198139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26982" y="493187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2" name="TextBox 21"/>
          <p:cNvSpPr txBox="1"/>
          <p:nvPr/>
        </p:nvSpPr>
        <p:spPr>
          <a:xfrm>
            <a:off x="6461795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3" name="TextBox 22"/>
          <p:cNvSpPr txBox="1"/>
          <p:nvPr/>
        </p:nvSpPr>
        <p:spPr>
          <a:xfrm>
            <a:off x="4256706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4" name="TextBox 23"/>
          <p:cNvSpPr txBox="1"/>
          <p:nvPr/>
        </p:nvSpPr>
        <p:spPr>
          <a:xfrm>
            <a:off x="3774181" y="60212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…</a:t>
            </a:r>
            <a:endParaRPr lang="be-BY" dirty="0"/>
          </a:p>
        </p:txBody>
      </p:sp>
      <p:sp>
        <p:nvSpPr>
          <p:cNvPr id="25" name="TextBox 24"/>
          <p:cNvSpPr txBox="1"/>
          <p:nvPr/>
        </p:nvSpPr>
        <p:spPr>
          <a:xfrm>
            <a:off x="8748464" y="36450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6" name="TextBox 25"/>
          <p:cNvSpPr txBox="1"/>
          <p:nvPr/>
        </p:nvSpPr>
        <p:spPr>
          <a:xfrm>
            <a:off x="6192169" y="30596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8780947" y="23395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5796136" y="17635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</a:t>
            </a:r>
            <a:endParaRPr lang="be-BY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-44227"/>
            <a:ext cx="87484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Последовательность рекуррентных соотношений, позволяющая вычислить значение максимальной стоимости рюкзака равна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61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43841"/>
            <a:ext cx="87849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вершины дерева, кроме корневой, изображают этапы решения. Вершины помечены двумя числами: первое число – текущая стоимость рюкзака, второе – остаток неиспользованного объема рюкзака. Все этапы образуют три слоя, что определяет глубину рекурсии. Каждой вершине (этапу) соответствует вызов рекурсивной функции. </a:t>
            </a:r>
          </a:p>
          <a:p>
            <a:pPr indent="323850" algn="just">
              <a:spcAft>
                <a:spcPts val="0"/>
              </a:spcAf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Вершины соединены дугами, указывающими связь между этапами решения. Каждая дуга имеет метку, обозначающую предположение, при котором решается очередной этап.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187624" y="260648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 smtClean="0">
                <a:solidFill>
                  <a:schemeClr val="accent6"/>
                </a:solidFill>
              </a:rPr>
              <a:t>Схема рекурсивного решения </a:t>
            </a:r>
            <a:r>
              <a:rPr lang="be-BY" sz="2400" dirty="0">
                <a:solidFill>
                  <a:schemeClr val="accent6"/>
                </a:solidFill>
              </a:rPr>
              <a:t>задачи о рюкзаке</a:t>
            </a: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367934"/>
              </p:ext>
            </p:extLst>
          </p:nvPr>
        </p:nvGraphicFramePr>
        <p:xfrm>
          <a:off x="683568" y="780628"/>
          <a:ext cx="791734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Уравнение" r:id="rId3" imgW="431613" imgH="215806" progId="Equation.3">
                  <p:embed/>
                </p:oleObj>
              </mc:Choice>
              <mc:Fallback>
                <p:oleObj name="Уравнение" r:id="rId3" imgW="43161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80628"/>
                        <a:ext cx="791734" cy="404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270920"/>
              </p:ext>
            </p:extLst>
          </p:nvPr>
        </p:nvGraphicFramePr>
        <p:xfrm>
          <a:off x="1544721" y="838994"/>
          <a:ext cx="1011055" cy="357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Уравнение" r:id="rId5" imgW="622030" imgH="215806" progId="Equation.3">
                  <p:embed/>
                </p:oleObj>
              </mc:Choice>
              <mc:Fallback>
                <p:oleObj name="Уравнение" r:id="rId5" imgW="622030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721" y="838994"/>
                        <a:ext cx="1011055" cy="357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104509"/>
              </p:ext>
            </p:extLst>
          </p:nvPr>
        </p:nvGraphicFramePr>
        <p:xfrm>
          <a:off x="2627784" y="775071"/>
          <a:ext cx="1012034" cy="42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Уравнение" r:id="rId7" imgW="571252" imgH="241195" progId="Equation.3">
                  <p:embed/>
                </p:oleObj>
              </mc:Choice>
              <mc:Fallback>
                <p:oleObj name="Уравнение" r:id="rId7" imgW="571252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775071"/>
                        <a:ext cx="1012034" cy="421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687875"/>
              </p:ext>
            </p:extLst>
          </p:nvPr>
        </p:nvGraphicFramePr>
        <p:xfrm>
          <a:off x="3707904" y="775071"/>
          <a:ext cx="1062636" cy="42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Уравнение" r:id="rId9" imgW="596900" imgH="241300" progId="Equation.3">
                  <p:embed/>
                </p:oleObj>
              </mc:Choice>
              <mc:Fallback>
                <p:oleObj name="Уравнение" r:id="rId9" imgW="5969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775071"/>
                        <a:ext cx="1062636" cy="421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18970"/>
              </p:ext>
            </p:extLst>
          </p:nvPr>
        </p:nvGraphicFramePr>
        <p:xfrm>
          <a:off x="4788024" y="764704"/>
          <a:ext cx="945548" cy="393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Уравнение" r:id="rId11" imgW="583947" imgH="241195" progId="Equation.3">
                  <p:embed/>
                </p:oleObj>
              </mc:Choice>
              <mc:Fallback>
                <p:oleObj name="Уравнение" r:id="rId11" imgW="583947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764704"/>
                        <a:ext cx="945548" cy="393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670510"/>
              </p:ext>
            </p:extLst>
          </p:nvPr>
        </p:nvGraphicFramePr>
        <p:xfrm>
          <a:off x="5868144" y="761160"/>
          <a:ext cx="730229" cy="35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Уравнение" r:id="rId13" imgW="482391" imgH="241195" progId="Equation.3">
                  <p:embed/>
                </p:oleObj>
              </mc:Choice>
              <mc:Fallback>
                <p:oleObj name="Уравнение" r:id="rId13" imgW="482391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761160"/>
                        <a:ext cx="730229" cy="3579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056935"/>
              </p:ext>
            </p:extLst>
          </p:nvPr>
        </p:nvGraphicFramePr>
        <p:xfrm>
          <a:off x="6764620" y="753612"/>
          <a:ext cx="764825" cy="360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Уравнение" r:id="rId15" imgW="508000" imgH="241300" progId="Equation.3">
                  <p:embed/>
                </p:oleObj>
              </mc:Choice>
              <mc:Fallback>
                <p:oleObj name="Уравнение" r:id="rId15" imgW="5080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620" y="753612"/>
                        <a:ext cx="764825" cy="360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998686"/>
              </p:ext>
            </p:extLst>
          </p:nvPr>
        </p:nvGraphicFramePr>
        <p:xfrm>
          <a:off x="7625016" y="764705"/>
          <a:ext cx="724044" cy="38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Уравнение" r:id="rId17" imgW="444307" imgH="241195" progId="Equation.3">
                  <p:embed/>
                </p:oleObj>
              </mc:Choice>
              <mc:Fallback>
                <p:oleObj name="Уравнение" r:id="rId17" imgW="444307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016" y="764705"/>
                        <a:ext cx="724044" cy="385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477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9" name="Прямоугольник 28"/>
          <p:cNvSpPr/>
          <p:nvPr/>
        </p:nvSpPr>
        <p:spPr>
          <a:xfrm>
            <a:off x="1187624" y="90428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 smtClean="0">
                <a:solidFill>
                  <a:schemeClr val="accent6"/>
                </a:solidFill>
              </a:rPr>
              <a:t>Схема рекурсивного решения </a:t>
            </a:r>
            <a:r>
              <a:rPr lang="be-BY" sz="2400" dirty="0">
                <a:solidFill>
                  <a:schemeClr val="accent6"/>
                </a:solidFill>
              </a:rPr>
              <a:t>задачи о рюкзаке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642520"/>
            <a:ext cx="892899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примера, рассмотрим маршрут, образованный дугами с метками 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ctr">
              <a:spcAft>
                <a:spcPts val="0"/>
              </a:spcAft>
            </a:pPr>
            <a:r>
              <a:rPr lang="en-US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=2, 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=1 и 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0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=1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Первый этап в этом маршруте отмечен меткой 120, 80, означающей, что при размещении в рюкзаке двух предметов с номером 3 стоимость рюкзака станет 2∙20∙3=120 единиц, и при этом в рюкзаке останется 120 -∙20=80 единиц объема. </a:t>
            </a:r>
          </a:p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этап имеет метку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570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30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Решение на этом этапе осуществляется в предположении, что в рюкзаке два предмета с номером 3 и один предмет с номером 2. Поэтому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570=120+1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∙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∙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30=80-1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∙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третьем этапе завершается формирование одного из допустимых решений. Неиспользованный остаток объема в 30 единиц позволяет поместить только один предмет первого типа. В окончательном решении, соответствующем этому маршруту, стоимость предметов, уложенных в рюкзак, равна 570+1∙30∙5=720</a:t>
            </a:r>
          </a:p>
          <a:p>
            <a:pPr indent="323850" algn="just">
              <a:spcAft>
                <a:spcPts val="0"/>
              </a:spcAft>
            </a:pPr>
            <a:r>
              <a:rPr lang="ru-RU" sz="2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Несложно заметить, что разобранный маршрут не соответствует оптимальному решению. Оптимальным будет решение </a:t>
            </a:r>
            <a:r>
              <a:rPr lang="en-US" sz="2000" b="1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=(0, 2, 1), а соответствующая ему стоимость – </a:t>
            </a:r>
            <a:r>
              <a:rPr lang="ru-RU" sz="2000" dirty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960</a:t>
            </a:r>
            <a:r>
              <a:rPr lang="en-US" sz="2000" dirty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Этапы этого решения обозначены закрашенными овалами. 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 схемы видно, что в рекурсивном решении, как и в случае с использованием генератора, осуществляется полный перебор допустимых решений.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27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3038"/>
              </p:ext>
            </p:extLst>
          </p:nvPr>
        </p:nvGraphicFramePr>
        <p:xfrm>
          <a:off x="-90216" y="982960"/>
          <a:ext cx="9248775" cy="55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Visio" r:id="rId3" imgW="10391220" imgH="4937814" progId="Visio.Drawing.11">
                  <p:embed/>
                </p:oleObj>
              </mc:Choice>
              <mc:Fallback>
                <p:oleObj name="Visio" r:id="rId3" imgW="10391220" imgH="49378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0216" y="982960"/>
                        <a:ext cx="9248775" cy="55423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87624" y="260648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 smtClean="0">
                <a:solidFill>
                  <a:schemeClr val="accent6"/>
                </a:solidFill>
              </a:rPr>
              <a:t>Схема рекурсивного решения </a:t>
            </a:r>
            <a:r>
              <a:rPr lang="be-BY" sz="2400" dirty="0">
                <a:solidFill>
                  <a:schemeClr val="accent6"/>
                </a:solidFill>
              </a:rPr>
              <a:t>задачи о рюкзаке</a:t>
            </a:r>
          </a:p>
        </p:txBody>
      </p:sp>
      <p:sp>
        <p:nvSpPr>
          <p:cNvPr id="14" name="Овал 13"/>
          <p:cNvSpPr/>
          <p:nvPr/>
        </p:nvSpPr>
        <p:spPr>
          <a:xfrm>
            <a:off x="4788024" y="4536603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4788024" y="5989785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572000" y="3333009"/>
            <a:ext cx="439168" cy="3348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44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2" name="Прямоугольник 1"/>
          <p:cNvSpPr/>
          <p:nvPr/>
        </p:nvSpPr>
        <p:spPr>
          <a:xfrm>
            <a:off x="215516" y="363915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задачи о рюкзаке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Применение динамического программирования при решении оптимизационных задач обычно предполагает создание специальных таблиц для хранения промежуточных результатов.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800" dirty="0" smtClean="0">
              <a:solidFill>
                <a:srgbClr val="1F497D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800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Изображены 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таблицы, которые используются для решения задачи о рюкзаке методом динамического программирования. Векторы, определяющие размеры(</a:t>
            </a:r>
            <a:r>
              <a:rPr lang="en-US" sz="2800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 и стоимости (</a:t>
            </a:r>
            <a:r>
              <a:rPr lang="en-US" sz="2800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 типов предметов, а также величина, характеризующая вместимость рюкзака (</a:t>
            </a:r>
            <a:r>
              <a:rPr lang="en-US" sz="2800" i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), заданы в верхней части рисунка.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9093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71056"/>
              </p:ext>
            </p:extLst>
          </p:nvPr>
        </p:nvGraphicFramePr>
        <p:xfrm>
          <a:off x="395536" y="-9843"/>
          <a:ext cx="8074946" cy="683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Visio" r:id="rId3" imgW="7084800" imgH="9776694" progId="Visio.Drawing.11">
                  <p:embed/>
                </p:oleObj>
              </mc:Choice>
              <mc:Fallback>
                <p:oleObj name="Visio" r:id="rId3" imgW="7084800" imgH="9776694" progId="Visio.Drawing.11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-9843"/>
                        <a:ext cx="8074946" cy="68336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544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23528" y="116632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i="1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830317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оптимальном планировании управляемых процессов и наиболее эффективно в случае многошаговых или многоэтапных процессов принятия решений.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Анализируется некоторая управляемая система, в которой происходят экономические, производственные, технологические или иные многошаговые или многоэтапные процессы. Для каждого из допустимых управлений задается показатель эффективности управления (целевая функция). В экономических системах показатель эффективности может представлять прибыль, затраты, рентабельность, объем производства и т.п. Задача ДП состоит в поиске оптимального управления, переводящего систему из начального состояния в конечное, и обеспечивающего экстремум целевой функции. 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16632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i="1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701407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Динамическое программирование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позволяет свести глобальную оптимизацию аддитивной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мультипликативной целевой функции к поэтапной оптимизации промежуточных целевых функций.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Аддитивная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ЦФ может быть представлена в виде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4" y="2691773"/>
            <a:ext cx="145682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13126"/>
              </p:ext>
            </p:extLst>
          </p:nvPr>
        </p:nvGraphicFramePr>
        <p:xfrm>
          <a:off x="1907704" y="2542046"/>
          <a:ext cx="4430579" cy="102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Уравнение" r:id="rId3" imgW="1879600" imgH="444500" progId="Equation.3">
                  <p:embed/>
                </p:oleObj>
              </mc:Choice>
              <mc:Fallback>
                <p:oleObj name="Уравнение" r:id="rId3" imgW="18796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542046"/>
                        <a:ext cx="4430579" cy="1025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23528" y="3569528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слагаемые соответствуют эффектам решений, принимаемых на отдельных этапах управляемого процесса.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sz="2400" b="1" i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Мультипликативная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представляет произведение “одношаговых” функций: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24880" y="5629677"/>
            <a:ext cx="13952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60810"/>
              </p:ext>
            </p:extLst>
          </p:nvPr>
        </p:nvGraphicFramePr>
        <p:xfrm>
          <a:off x="1924880" y="5629678"/>
          <a:ext cx="4047334" cy="1039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Уравнение" r:id="rId5" imgW="1778000" imgH="457200" progId="Equation.3">
                  <p:embed/>
                </p:oleObj>
              </mc:Choice>
              <mc:Fallback>
                <p:oleObj name="Уравнение" r:id="rId5" imgW="1778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880" y="5629678"/>
                        <a:ext cx="4047334" cy="1039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704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16632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i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4" y="2691773"/>
            <a:ext cx="145682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24880" y="5629677"/>
            <a:ext cx="13952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124744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преимуществам метода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 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сравнению с “классическими” методами оптимизации относятся более высокая скорость расчетов и широкая область применимости. В частности, для него некритично требование линейности и дифференцируемости функций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и функция выигрыша может быть задана не в аналитическом, а в табличном виде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Другими словами, м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етод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применим и при решении задач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нелинейного и дискретного </a:t>
            </a:r>
            <a:r>
              <a:rPr lang="ru-RU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програмирования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Классическим примером задачи ДП является планирование промышленного объединения, состоящего из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предприятий на период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лет. Выделяемые в начале каждого года средства должны быть распределены между предприятиями таким образом, чтобы суммарный доход за весь период планирования был максимальным. 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5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16632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i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4" y="2691773"/>
            <a:ext cx="145682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24880" y="5629677"/>
            <a:ext cx="13952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936392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Общий доход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равен сумме доходов на отдельных шагах (годах)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87823" y="1625790"/>
            <a:ext cx="178394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259618"/>
              </p:ext>
            </p:extLst>
          </p:nvPr>
        </p:nvGraphicFramePr>
        <p:xfrm>
          <a:off x="2987824" y="1625791"/>
          <a:ext cx="1728192" cy="117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Уравнение" r:id="rId3" imgW="672808" imgH="457002" progId="Equation.3">
                  <p:embed/>
                </p:oleObj>
              </mc:Choice>
              <mc:Fallback>
                <p:oleObj name="Уравнение" r:id="rId3" imgW="672808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625791"/>
                        <a:ext cx="1728192" cy="1170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23528" y="2890993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Шаговое управление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заключается в выделении в начале года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предприятиям средств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(первый индекс – номер шага (года), второй – номер предприятия), т.е. представляет вектор с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составляющими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82506" y="4910430"/>
            <a:ext cx="120893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160018"/>
              </p:ext>
            </p:extLst>
          </p:nvPr>
        </p:nvGraphicFramePr>
        <p:xfrm>
          <a:off x="2782506" y="4509120"/>
          <a:ext cx="3109855" cy="60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Уравнение" r:id="rId5" imgW="1282700" imgH="241300" progId="Equation.3">
                  <p:embed/>
                </p:oleObj>
              </mc:Choice>
              <mc:Fallback>
                <p:oleObj name="Уравнение" r:id="rId5" imgW="12827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506" y="4509120"/>
                        <a:ext cx="3109855" cy="606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323797" y="5221519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сводится к поиску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такого распределения средств по предприятиям и годам (оптимального управления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чтобы получаемая суммарная прибыль была максимальна.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8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16632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 о динамическом программировании</a:t>
            </a:r>
            <a:endParaRPr lang="ru-RU" sz="3200" b="1" i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4" y="2691773"/>
            <a:ext cx="145682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24880" y="5629677"/>
            <a:ext cx="13952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87823" y="1625790"/>
            <a:ext cx="178394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82506" y="4910430"/>
            <a:ext cx="120893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908720"/>
            <a:ext cx="864096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ru-RU" sz="2400" b="1" cap="sm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оптимальности Беллмана и алгоритм решения задач динамического программирования</a:t>
            </a:r>
            <a:endParaRPr lang="ru-RU" sz="2400" b="1" cap="small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Принципиально важно, что метод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сводится к простой оптимизации каждого шага управления независимо от других шагов. Выбор шагового управления проводится с учетом будущих последствий принимаемых решений.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положение конкретизируется в принципе оптимальности Беллмана, составляющем основу метода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динамического программирования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Каково бы ни было состояние управляемой системы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перед очередным шагом, шаговое управление необходимо выбирать так, чтобы выигрыш на данном шаге плюс оптимальный выигрыш на всех последующих шагах был максимальным.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8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0" y="14288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288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964613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083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7463" y="1588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1588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44450"/>
            <a:ext cx="5203825" cy="682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Прямоугольник 3"/>
          <p:cNvSpPr>
            <a:spLocks noChangeArrowheads="1"/>
          </p:cNvSpPr>
          <p:nvPr/>
        </p:nvSpPr>
        <p:spPr bwMode="auto">
          <a:xfrm>
            <a:off x="5364163" y="981075"/>
            <a:ext cx="33845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222222"/>
                </a:solidFill>
              </a:rPr>
              <a:t>Ричард Эрнст Беллман</a:t>
            </a:r>
            <a:r>
              <a:rPr lang="ru-RU" altLang="ru-RU" sz="2800">
                <a:solidFill>
                  <a:srgbClr val="222222"/>
                </a:solidFill>
              </a:rPr>
              <a:t> (</a:t>
            </a:r>
            <a:r>
              <a:rPr lang="ru-RU" altLang="ru-RU" sz="2800" i="1">
                <a:solidFill>
                  <a:srgbClr val="222222"/>
                </a:solidFill>
              </a:rPr>
              <a:t>Richard Ernest Bellman</a:t>
            </a:r>
            <a:r>
              <a:rPr lang="ru-RU" altLang="ru-RU" sz="2800">
                <a:solidFill>
                  <a:srgbClr val="222222"/>
                </a:solidFill>
              </a:rPr>
              <a:t>; 1920—1984) — американский ма-тематик, один из ведущих специалистов в области математики и вычислительной техники</a:t>
            </a:r>
            <a:endParaRPr lang="ru-RU" altLang="ru-RU" sz="2800"/>
          </a:p>
        </p:txBody>
      </p:sp>
    </p:spTree>
    <p:extLst>
      <p:ext uri="{BB962C8B-B14F-4D97-AF65-F5344CB8AC3E}">
        <p14:creationId xmlns:p14="http://schemas.microsoft.com/office/powerpoint/2010/main" val="184120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1052</TotalTime>
  <Words>1449</Words>
  <Application>Microsoft Office PowerPoint</Application>
  <PresentationFormat>Экран (4:3)</PresentationFormat>
  <Paragraphs>116</Paragraphs>
  <Slides>26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Arial</vt:lpstr>
      <vt:lpstr>Calibri</vt:lpstr>
      <vt:lpstr>Georgia</vt:lpstr>
      <vt:lpstr>Times New Roman</vt:lpstr>
      <vt:lpstr>Trebuchet MS</vt:lpstr>
      <vt:lpstr>Воздушный поток</vt:lpstr>
      <vt:lpstr>Visio</vt:lpstr>
      <vt:lpstr>Формула</vt:lpstr>
      <vt:lpstr>Уравнение</vt:lpstr>
      <vt:lpstr>Microsoft Equation 3.0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Пользователь</cp:lastModifiedBy>
  <cp:revision>44</cp:revision>
  <dcterms:created xsi:type="dcterms:W3CDTF">2010-12-02T13:55:43Z</dcterms:created>
  <dcterms:modified xsi:type="dcterms:W3CDTF">2020-04-09T09:34:10Z</dcterms:modified>
</cp:coreProperties>
</file>