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0" r:id="rId3"/>
    <p:sldId id="261" r:id="rId4"/>
    <p:sldId id="299" r:id="rId5"/>
    <p:sldId id="262" r:id="rId6"/>
    <p:sldId id="30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1" r:id="rId15"/>
    <p:sldId id="270" r:id="rId16"/>
    <p:sldId id="271" r:id="rId17"/>
    <p:sldId id="272" r:id="rId18"/>
    <p:sldId id="273" r:id="rId19"/>
    <p:sldId id="302" r:id="rId20"/>
    <p:sldId id="274" r:id="rId21"/>
    <p:sldId id="275" r:id="rId22"/>
    <p:sldId id="303" r:id="rId23"/>
    <p:sldId id="304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04.06.20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Цель: </a:t>
            </a:r>
            <a:r>
              <a:rPr lang="ru-RU" sz="2800" dirty="0">
                <a:solidFill>
                  <a:schemeClr val="tx1"/>
                </a:solidFill>
              </a:rPr>
              <a:t>освоение навыков решения оптимизационных задач с использованием динамического программирования</a:t>
            </a:r>
          </a:p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теоретических основ динамического программирования;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освоить практическое применение динамического программирования для решения оптимизационных задач.</a:t>
            </a: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4011" y="332656"/>
            <a:ext cx="7939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Динамическое программирование</a:t>
            </a:r>
            <a:endParaRPr lang="be-BY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41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409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</a:t>
            </a:r>
            <a:r>
              <a:rPr lang="es-ES" sz="1600" dirty="0" smtClean="0">
                <a:solidFill>
                  <a:srgbClr val="008000"/>
                </a:solidFill>
              </a:rPr>
              <a:t>y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 smtClean="0">
                <a:solidFill>
                  <a:prstClr val="black"/>
                </a:solidFill>
              </a:rPr>
              <a:t>)</a:t>
            </a:r>
            <a:endParaRPr lang="be-BY" sz="1600" dirty="0">
              <a:solidFill>
                <a:prstClr val="black"/>
              </a:solidFill>
            </a:endParaRP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</a:t>
            </a:r>
            <a:r>
              <a:rPr lang="es-ES" sz="1600" dirty="0" smtClean="0">
                <a:solidFill>
                  <a:prstClr val="black"/>
                </a:solidFill>
              </a:rPr>
              <a:t>0:1)     </a:t>
            </a:r>
            <a:r>
              <a:rPr lang="be-BY" sz="1600" dirty="0" smtClean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ru-RU" sz="1600" dirty="0" smtClean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6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Levenshtein.h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	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 = </a:t>
            </a:r>
            <a:r>
              <a:rPr lang="ru-RU" dirty="0">
                <a:solidFill>
                  <a:srgbClr val="A31515"/>
                </a:solidFill>
              </a:rPr>
              <a:t>"сор"</a:t>
            </a:r>
            <a:r>
              <a:rPr lang="ru-RU" dirty="0">
                <a:solidFill>
                  <a:prstClr val="black"/>
                </a:solidFill>
              </a:rPr>
              <a:t>,  Y[] = </a:t>
            </a:r>
            <a:r>
              <a:rPr lang="ru-RU" dirty="0">
                <a:solidFill>
                  <a:srgbClr val="A31515"/>
                </a:solidFill>
              </a:rPr>
              <a:t>"спорт"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"-- дистанция Левенштейна 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::cout&lt;&lt;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</a:t>
            </a:r>
            <a:r>
              <a:rPr lang="fr-FR" dirty="0" err="1">
                <a:solidFill>
                  <a:prstClr val="black"/>
                </a:solidFill>
              </a:rPr>
              <a:t>endl</a:t>
            </a:r>
            <a:r>
              <a:rPr lang="fr-FR" dirty="0">
                <a:solidFill>
                  <a:prstClr val="black"/>
                </a:solidFill>
              </a:rPr>
              <a:t>&lt;&lt; X &lt;&lt; </a:t>
            </a:r>
            <a:r>
              <a:rPr lang="fr-FR" dirty="0">
                <a:solidFill>
                  <a:srgbClr val="A31515"/>
                </a:solidFill>
              </a:rPr>
              <a:t>" --&gt; "</a:t>
            </a:r>
            <a:r>
              <a:rPr lang="fr-FR" dirty="0">
                <a:solidFill>
                  <a:prstClr val="black"/>
                </a:solidFill>
              </a:rPr>
              <a:t>&lt;&lt; Y &lt;&lt;</a:t>
            </a:r>
            <a:r>
              <a:rPr lang="fr-FR" dirty="0">
                <a:solidFill>
                  <a:srgbClr val="A31515"/>
                </a:solidFill>
              </a:rPr>
              <a:t>" = "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	    &lt;&lt;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(X)-1, X,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(Y)-1, Y)&lt;&lt;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23776" r="6625" b="20924"/>
          <a:stretch/>
        </p:blipFill>
        <p:spPr bwMode="auto">
          <a:xfrm>
            <a:off x="323528" y="4581128"/>
            <a:ext cx="86054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279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2090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8102"/>
            <a:ext cx="8856984" cy="334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12383"/>
              </p:ext>
            </p:extLst>
          </p:nvPr>
        </p:nvGraphicFramePr>
        <p:xfrm>
          <a:off x="866331" y="4509120"/>
          <a:ext cx="748334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1" y="4509120"/>
                        <a:ext cx="7483346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982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83841"/>
              </p:ext>
            </p:extLst>
          </p:nvPr>
        </p:nvGraphicFramePr>
        <p:xfrm>
          <a:off x="971600" y="3717032"/>
          <a:ext cx="74834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Формула" r:id="rId3" imgW="3352800" imgH="1003300" progId="Equation.3">
                  <p:embed/>
                </p:oleObj>
              </mc:Choice>
              <mc:Fallback>
                <p:oleObj name="Формула" r:id="rId3" imgW="3352800" imgH="10033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748347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863588" y="1772816"/>
            <a:ext cx="7699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Рекуррентное соотношение, позволяющее вычислить минимальное количество операций умножения: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512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44" y="2636912"/>
            <a:ext cx="122485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95536" y="692696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Определим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операций умножения для матриц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 рассмотренного выше примера: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95066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573016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864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OptimalM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реализующая алгоритм поиска оптимальной расстановки скобок при перемножении нескольких матриц.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8512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</a:t>
            </a:r>
            <a:r>
              <a:rPr lang="ru-RU" sz="2800" b="1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OptimalM</a:t>
            </a:r>
            <a:r>
              <a:rPr lang="ru-RU" sz="2800" b="1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рекурсивной, так как она в процессе своей работы вызывает саму себя. Дно рекурсии достигается при совпадении значений двух первых параметров функции.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886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smtClean="0">
                <a:solidFill>
                  <a:srgbClr val="008000"/>
                </a:solidFill>
              </a:rPr>
              <a:t>Mult</a:t>
            </a:r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Matrix.cpp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289859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656" y="0"/>
            <a:ext cx="87849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расстановка </a:t>
            </a:r>
            <a:r>
              <a:rPr lang="be-BY" sz="1600" dirty="0">
                <a:solidFill>
                  <a:srgbClr val="008000"/>
                </a:solidFill>
              </a:rPr>
              <a:t>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{30,35,15,5,10,20,25},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28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755576" y="3479539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0" y="764704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Расстановку скобок в заданной последовательности матриц можно осуществить с помощью двумерного массива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возвращаемого функцией в последнем параметре.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44506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" y="1340768"/>
            <a:ext cx="906956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07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Задача о вычислении дистанции 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Решение </a:t>
            </a:r>
            <a:r>
              <a:rPr lang="ru-RU" sz="2800" dirty="0">
                <a:solidFill>
                  <a:schemeClr val="tx1"/>
                </a:solidFill>
              </a:rPr>
              <a:t>задачи о расстановке скобок при перемножении 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вычисления длины наибольшей общей </a:t>
            </a:r>
            <a:r>
              <a:rPr lang="ru-RU" sz="2800" dirty="0" err="1" smtClean="0">
                <a:solidFill>
                  <a:schemeClr val="tx1"/>
                </a:solidFill>
              </a:rPr>
              <a:t>подпоследовательности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45720" indent="0"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Решение задачи вычисления длины наибольшей общей </a:t>
            </a:r>
            <a:r>
              <a:rPr lang="ru-RU" sz="2000" b="1" dirty="0" err="1">
                <a:solidFill>
                  <a:schemeClr val="accent6"/>
                </a:solidFill>
              </a:rPr>
              <a:t>подпоследовательности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08720"/>
            <a:ext cx="89269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4148138"/>
            <a:ext cx="9577065" cy="255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895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3"/>
            <a:ext cx="8712967" cy="10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0" y="1844824"/>
            <a:ext cx="8784975" cy="155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3560817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обозначения наибольшей общей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подпоследовательности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сокращение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longest common subsequence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 алгоритм вычисления длины 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двух последовательностей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основывается на трех следующих очевидных утверждениях, которые приводятся без доказательства: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34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" y="3717032"/>
            <a:ext cx="887263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548680"/>
            <a:ext cx="8648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является 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и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то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и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22300" algn="l"/>
              </a:tabLs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800" i="1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i="1" baseline="-250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i="1" baseline="-250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102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620688"/>
            <a:ext cx="89377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пример вычисления длины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Вычисление осуществляется по шагам. Все шаги вычисления можно разбить на две группы: с 1 по 17 и с 18 по 26.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соответствует рекурсивному погружению, вторая – восходящему вычислению.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вычисления является значение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4,5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=3 равное длине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Нетрудно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убедиться, что для последовательностей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две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LCS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имеющих длину 3.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76702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71" y="2058980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83474"/>
              </p:ext>
            </p:extLst>
          </p:nvPr>
        </p:nvGraphicFramePr>
        <p:xfrm>
          <a:off x="2652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882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4882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882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882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8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4882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4882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4882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4882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4936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4935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4935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16632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06" y="640203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613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333685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343451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48680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3376858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022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6014" y="692696"/>
            <a:ext cx="88119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Дистанция Левенштейна (расстояние Левенштейна, редакционное расстояние, дистанция редактирования)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11" name="Прямоугольник 10"/>
          <p:cNvSpPr/>
          <p:nvPr/>
        </p:nvSpPr>
        <p:spPr>
          <a:xfrm>
            <a:off x="2411760" y="107340"/>
            <a:ext cx="349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РАС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ru-RU" b="1" dirty="0">
                <a:solidFill>
                  <a:srgbClr val="FF0000"/>
                </a:solidFill>
              </a:rPr>
              <a:t>ТОЯНИЕ  ЛЕВЕНШТЕЙНА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1539" y="4493934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Левенштейна активно применяется для исправления ошибок в поисковых системах, в текстовых редакторах, а также в </a:t>
            </a:r>
            <a:r>
              <a:rPr lang="ru-RU" sz="2800" dirty="0" err="1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биоинформатике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6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5736" y="116632"/>
            <a:ext cx="5822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Вычисление дистанции Левенштейна</a:t>
            </a:r>
            <a:endParaRPr lang="be-BY" sz="2400" dirty="0">
              <a:solidFill>
                <a:schemeClr val="accent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6946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две символьные строки, тогда для вычисления дистанции Левенштейна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ними может быть использовано следующее рекуррентное соотношение: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86167"/>
              </p:ext>
            </p:extLst>
          </p:nvPr>
        </p:nvGraphicFramePr>
        <p:xfrm>
          <a:off x="899591" y="2339252"/>
          <a:ext cx="7575963" cy="45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339252"/>
                        <a:ext cx="7575963" cy="451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44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6" y="2646204"/>
            <a:ext cx="9036497" cy="41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2" y="68799"/>
            <a:ext cx="8856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количество символов в заданной строке. Например,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заданная строка без последнего символа.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“привет”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)=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приве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последний символ заданной строки. Например,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=“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5397"/>
              </p:ext>
            </p:extLst>
          </p:nvPr>
        </p:nvGraphicFramePr>
        <p:xfrm>
          <a:off x="2915816" y="2344193"/>
          <a:ext cx="2057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Формула" r:id="rId4" imgW="2057400" imgH="292100" progId="Equation.3">
                  <p:embed/>
                </p:oleObj>
              </mc:Choice>
              <mc:Fallback>
                <p:oleObj name="Формула" r:id="rId4" imgW="2057400" imgH="2921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344193"/>
                        <a:ext cx="2057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3792" y="227687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9854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464" y="53142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417464" y="179621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50660"/>
              </p:ext>
            </p:extLst>
          </p:nvPr>
        </p:nvGraphicFramePr>
        <p:xfrm>
          <a:off x="6707729" y="1616192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Формула" r:id="rId4" imgW="1409700" imgH="228600" progId="Equation.3">
                  <p:embed/>
                </p:oleObj>
              </mc:Choice>
              <mc:Fallback>
                <p:oleObj name="Формула" r:id="rId4" imgW="140970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729" y="1616192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411216"/>
              </p:ext>
            </p:extLst>
          </p:nvPr>
        </p:nvGraphicFramePr>
        <p:xfrm>
          <a:off x="6804248" y="1987642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Формула" r:id="rId6" imgW="1295400" imgH="228600" progId="Equation.3">
                  <p:embed/>
                </p:oleObj>
              </mc:Choice>
              <mc:Fallback>
                <p:oleObj name="Формула" r:id="rId6" imgW="1295400" imgH="2286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987642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40152" y="3933056"/>
            <a:ext cx="504056" cy="336644"/>
          </a:xfrm>
          <a:prstGeom prst="rect">
            <a:avLst/>
          </a:prstGeom>
          <a:solidFill>
            <a:srgbClr val="F1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" name="Прямоугольник 2"/>
          <p:cNvSpPr/>
          <p:nvPr/>
        </p:nvSpPr>
        <p:spPr>
          <a:xfrm>
            <a:off x="417464" y="3363689"/>
            <a:ext cx="85899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Шаги вычисления с 1 по 14 соответствуют рекурсивному погружению, а шаги с 15 по 28 – восходящему вычислению.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800" dirty="0" smtClean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Нетрудно </a:t>
            </a:r>
            <a:r>
              <a:rPr lang="ru-RU" sz="2800" dirty="0">
                <a:solidFill>
                  <a:srgbClr val="365F9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убедиться, что для превращения слова «сор» в слово «спорт» достаточно удалить (или вставить) две буквы.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5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1" y="117805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24" y="54868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392424" y="227687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4" y="364502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74748" y="501317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545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5" y="0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812" y="4766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615812" y="22048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15812" y="386104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615812" y="558924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5881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046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834286" y="192612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834286" y="230477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67411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834286" y="30434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834286" y="34127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834286" y="378702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15636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834286" y="45256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834286" y="48950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834286" y="526928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563861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834286" y="60079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834286" y="637727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770021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1361</TotalTime>
  <Words>1495</Words>
  <Application>Microsoft Office PowerPoint</Application>
  <PresentationFormat>Экран (4:3)</PresentationFormat>
  <Paragraphs>230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Georgia</vt:lpstr>
      <vt:lpstr>Times New Roman</vt:lpstr>
      <vt:lpstr>Trebuchet MS</vt:lpstr>
      <vt:lpstr>Воздушный поток</vt:lpstr>
      <vt:lpstr>Формула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55</cp:revision>
  <dcterms:created xsi:type="dcterms:W3CDTF">2010-12-02T13:55:43Z</dcterms:created>
  <dcterms:modified xsi:type="dcterms:W3CDTF">2020-06-04T07:21:30Z</dcterms:modified>
</cp:coreProperties>
</file>