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2dc16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2dc16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92dc160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92dc160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92dc160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92dc160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2dc160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2dc160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92dc160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92dc160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2dc160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92dc160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2dc160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2dc160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2dc160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2dc160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scholar.google.com/citations?user=6n5PrUAAAAAJ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hyperlink" Target="https://github.com/valerystrizh" TargetMode="External"/><Relationship Id="rId8" Type="http://schemas.openxmlformats.org/officeDocument/2006/relationships/hyperlink" Target="https://www.linkedin.com/in/valeriya-strizhkova-5187bb8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Regression_analysis" TargetMode="External"/><Relationship Id="rId5" Type="http://schemas.openxmlformats.org/officeDocument/2006/relationships/hyperlink" Target="https://www.mathworks.com/help/images/image-types-in-the-toolbox.html" TargetMode="External"/><Relationship Id="rId6" Type="http://schemas.openxmlformats.org/officeDocument/2006/relationships/hyperlink" Target="https://en.wikipedia.org/wiki/PageRank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1" Type="http://schemas.openxmlformats.org/officeDocument/2006/relationships/hyperlink" Target="https://www.youtube.com/playlist?list=PL49CF3715CB9EF31D" TargetMode="External"/><Relationship Id="rId10" Type="http://schemas.openxmlformats.org/officeDocument/2006/relationships/hyperlink" Target="https://www.youtube.com/c/khanacademy" TargetMode="External"/><Relationship Id="rId9" Type="http://schemas.openxmlformats.org/officeDocument/2006/relationships/hyperlink" Target="https://www.youtube.com/c/3blue1brown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github.com/valerystrizh/m1-refresher-basic-algebra-2022" TargetMode="External"/><Relationship Id="rId7" Type="http://schemas.openxmlformats.org/officeDocument/2006/relationships/hyperlink" Target="https://github.com/valerystrizh/m1-refresher-basic-algebra-2022/tree/main/2021" TargetMode="External"/><Relationship Id="rId8" Type="http://schemas.openxmlformats.org/officeDocument/2006/relationships/hyperlink" Target="https://github.com/valerystrizh/m1-refresher-basic-algebra-2022/tree/main/202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alerystrizh/m1-refresher-basic-algebra-2022/tree/main/lectures/lecture1" TargetMode="External"/><Relationship Id="rId4" Type="http://schemas.openxmlformats.org/officeDocument/2006/relationships/hyperlink" Target="https://nbviewer.org/github/valerystrizh/m1-refresher-basic-algebra-2022/blob/main/lectures/lecture1/Lecture1_vector_spaces_matrices.ipynb" TargetMode="External"/><Relationship Id="rId10" Type="http://schemas.openxmlformats.org/officeDocument/2006/relationships/hyperlink" Target="https://colab.research.google.com/drive/18xyWuoTW4LmAnX4a7yZcasjS2Kozyrev?usp=sharing" TargetMode="External"/><Relationship Id="rId9" Type="http://schemas.openxmlformats.org/officeDocument/2006/relationships/hyperlink" Target="https://github.com/valerystrizh/m1-refresher-basic-algebra-2022/blob/main/tds/TD1_Matrix_Algebra.ipynb" TargetMode="External"/><Relationship Id="rId5" Type="http://schemas.openxmlformats.org/officeDocument/2006/relationships/hyperlink" Target="https://github.com/valerystrizh/m1-refresher-basic-algebra-2022/blob/main/tds/TD1_Linear_Systems.ipynb" TargetMode="External"/><Relationship Id="rId6" Type="http://schemas.openxmlformats.org/officeDocument/2006/relationships/hyperlink" Target="https://colab.research.google.com/drive/1wMUrP5tIrQdTjoKNcKWDaJy1mcyw8qut?usp=sharing" TargetMode="External"/><Relationship Id="rId7" Type="http://schemas.openxmlformats.org/officeDocument/2006/relationships/hyperlink" Target="https://github.com/valerystrizh/m1-refresher-basic-algebra-2022/blob/main/tds/TD1_Linear_Systems.ipynb" TargetMode="External"/><Relationship Id="rId8" Type="http://schemas.openxmlformats.org/officeDocument/2006/relationships/hyperlink" Target="https://colab.research.google.com/drive/1rZrk3uMcuOaDV-0m_KMYKk55DTFbv4jd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Basic algebra for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95300" y="1152475"/>
            <a:ext cx="46368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Valeriya Strizhkova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FDFDFD"/>
                </a:highlight>
              </a:rPr>
              <a:t>valeriya.strizhkova@inria.fr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1st year PhD student @ Inria &amp; 3IA &amp; UCA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Research topics: emotion detection, computer vision, deep learning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3+ years of industrial experience in AI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0" y="1321212"/>
            <a:ext cx="2812149" cy="292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00" y="35767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75" y="35767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051" y="3576726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hlinkClick r:id="rId7"/>
          </p:cNvPr>
          <p:cNvSpPr/>
          <p:nvPr/>
        </p:nvSpPr>
        <p:spPr>
          <a:xfrm>
            <a:off x="4722500" y="357672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>
            <a:hlinkClick r:id="rId8"/>
          </p:cNvPr>
          <p:cNvSpPr/>
          <p:nvPr/>
        </p:nvSpPr>
        <p:spPr>
          <a:xfrm>
            <a:off x="5678775" y="3576725"/>
            <a:ext cx="5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>
            <a:hlinkClick r:id="rId9"/>
          </p:cNvPr>
          <p:cNvSpPr/>
          <p:nvPr/>
        </p:nvSpPr>
        <p:spPr>
          <a:xfrm>
            <a:off x="6635050" y="3576725"/>
            <a:ext cx="5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the course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aim of the course is to refresh your knowledge in linear algebra and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More </a:t>
            </a:r>
            <a:r>
              <a:rPr lang="ru">
                <a:solidFill>
                  <a:srgbClr val="FF0000"/>
                </a:solidFill>
              </a:rPr>
              <a:t>applied</a:t>
            </a:r>
            <a:r>
              <a:rPr lang="ru"/>
              <a:t> math, less </a:t>
            </a:r>
            <a:r>
              <a:rPr lang="ru">
                <a:solidFill>
                  <a:srgbClr val="4A86E8"/>
                </a:solidFill>
              </a:rPr>
              <a:t>pure</a:t>
            </a:r>
            <a:r>
              <a:rPr lang="ru"/>
              <a:t>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Less </a:t>
            </a:r>
            <a:r>
              <a:rPr lang="ru">
                <a:solidFill>
                  <a:srgbClr val="4A86E8"/>
                </a:solidFill>
              </a:rPr>
              <a:t>formal proofs</a:t>
            </a:r>
            <a:r>
              <a:rPr lang="ru"/>
              <a:t>, </a:t>
            </a:r>
            <a:r>
              <a:rPr lang="ru">
                <a:solidFill>
                  <a:schemeClr val="accent1"/>
                </a:solidFill>
              </a:rPr>
              <a:t>theorems </a:t>
            </a:r>
            <a:r>
              <a:rPr lang="ru"/>
              <a:t>and</a:t>
            </a:r>
            <a:r>
              <a:rPr lang="ru">
                <a:solidFill>
                  <a:schemeClr val="accent1"/>
                </a:solidFill>
              </a:rPr>
              <a:t> </a:t>
            </a:r>
            <a:r>
              <a:rPr lang="ru">
                <a:solidFill>
                  <a:srgbClr val="4A86E8"/>
                </a:solidFill>
              </a:rPr>
              <a:t>definitions to lemmas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Algebra in data analysis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35825" y="1257200"/>
            <a:ext cx="33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images are matrices of numbers</a:t>
            </a:r>
            <a:endParaRPr sz="1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" y="1665975"/>
            <a:ext cx="4569074" cy="15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72000" y="4355825"/>
            <a:ext cx="443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Source: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4"/>
              </a:rPr>
              <a:t>https://en.wikipedia.org/wiki/Regression_analysis</a:t>
            </a:r>
            <a:r>
              <a:rPr lang="ru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5"/>
              </a:rPr>
              <a:t>https://www.mathworks.com/help/images/image-types-in-the-toolbox.html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6"/>
              </a:rPr>
              <a:t>https://en.wikipedia.org/wiki/PageRank</a:t>
            </a:r>
            <a:r>
              <a:rPr lang="ru" sz="800"/>
              <a:t> </a:t>
            </a:r>
            <a:endParaRPr sz="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625" y="3516425"/>
            <a:ext cx="1845202" cy="15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 rot="-5400000">
            <a:off x="-342675" y="3988025"/>
            <a:ext cx="1516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Regression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877" y="1655098"/>
            <a:ext cx="2653263" cy="21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376225" y="1259525"/>
            <a:ext cx="3532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matrix = (# web pages) x (</a:t>
            </a:r>
            <a:r>
              <a:rPr lang="ru" sz="1400"/>
              <a:t># web pages</a:t>
            </a:r>
            <a:r>
              <a:rPr lang="ru" sz="1400"/>
              <a:t>)</a:t>
            </a:r>
            <a:endParaRPr sz="1400"/>
          </a:p>
        </p:txBody>
      </p:sp>
      <p:sp>
        <p:nvSpPr>
          <p:cNvPr id="87" name="Google Shape;87;p16"/>
          <p:cNvSpPr txBox="1"/>
          <p:nvPr/>
        </p:nvSpPr>
        <p:spPr>
          <a:xfrm rot="-5400000">
            <a:off x="-802475" y="2112075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Image processing 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 rot="-5400000">
            <a:off x="4912650" y="2494025"/>
            <a:ext cx="15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PageRank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Topics of the course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3750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Linear algebra: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Transpose of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Inverse of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Determinant of a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Trace of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Scalar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Eigenvalues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Eigenvectors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274100" y="1152475"/>
            <a:ext cx="4474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Calculus: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Partial derivatives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Differentiability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Higher order derivatives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Chain rule of differentiation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Maxima and m</a:t>
            </a:r>
            <a:r>
              <a:rPr lang="ru"/>
              <a:t>inima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Structure of lectures and TDs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lectures + 4 TDs: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Vector spaces, norms, linear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Scalar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Eigenvalues and eigenvectors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Derivatives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Evaluation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homework + exam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150" y="3642225"/>
            <a:ext cx="1943026" cy="7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050" y="3766975"/>
            <a:ext cx="197838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487" y="1794875"/>
            <a:ext cx="2313824" cy="12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142850" y="1034000"/>
            <a:ext cx="25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This year UCA course</a:t>
            </a:r>
            <a:endParaRPr sz="1800"/>
          </a:p>
        </p:txBody>
      </p:sp>
      <p:sp>
        <p:nvSpPr>
          <p:cNvPr id="117" name="Google Shape;117;p20"/>
          <p:cNvSpPr txBox="1"/>
          <p:nvPr/>
        </p:nvSpPr>
        <p:spPr>
          <a:xfrm>
            <a:off x="5257650" y="1034000"/>
            <a:ext cx="25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7"/>
              </a:rPr>
              <a:t>Last</a:t>
            </a:r>
            <a:r>
              <a:rPr lang="ru" sz="1800" u="sng">
                <a:solidFill>
                  <a:schemeClr val="hlink"/>
                </a:solidFill>
                <a:hlinkClick r:id="rId8"/>
              </a:rPr>
              <a:t> year UCA course</a:t>
            </a:r>
            <a:endParaRPr sz="1800"/>
          </a:p>
        </p:txBody>
      </p:sp>
      <p:sp>
        <p:nvSpPr>
          <p:cNvPr id="118" name="Google Shape;118;p20">
            <a:hlinkClick r:id="rId9"/>
          </p:cNvPr>
          <p:cNvSpPr/>
          <p:nvPr/>
        </p:nvSpPr>
        <p:spPr>
          <a:xfrm>
            <a:off x="1426950" y="3405300"/>
            <a:ext cx="2313900" cy="12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>
            <a:hlinkClick r:id="rId10"/>
          </p:cNvPr>
          <p:cNvSpPr/>
          <p:nvPr/>
        </p:nvSpPr>
        <p:spPr>
          <a:xfrm>
            <a:off x="5257650" y="3405300"/>
            <a:ext cx="2313900" cy="12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>
            <a:hlinkClick r:id="rId11"/>
          </p:cNvPr>
          <p:cNvSpPr/>
          <p:nvPr/>
        </p:nvSpPr>
        <p:spPr>
          <a:xfrm>
            <a:off x="3266450" y="1805500"/>
            <a:ext cx="2313900" cy="12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504075"/>
            <a:ext cx="8520600" cy="40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Lecture 1. Vector spaces, linear systems, norms</a:t>
            </a:r>
            <a:r>
              <a:rPr lang="ru" sz="2400">
                <a:solidFill>
                  <a:schemeClr val="dk1"/>
                </a:solidFill>
              </a:rPr>
              <a:t> </a:t>
            </a:r>
            <a:r>
              <a:rPr lang="ru" sz="2400" u="sng">
                <a:solidFill>
                  <a:schemeClr val="hlink"/>
                </a:solidFill>
                <a:hlinkClick r:id="rId4"/>
              </a:rPr>
              <a:t>nbviewer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u="sng">
                <a:solidFill>
                  <a:schemeClr val="hlink"/>
                </a:solidFill>
                <a:hlinkClick r:id="rId5"/>
              </a:rPr>
              <a:t>TD 1. Linear Systems</a:t>
            </a:r>
            <a:r>
              <a:rPr lang="ru" sz="2400">
                <a:solidFill>
                  <a:schemeClr val="dk1"/>
                </a:solidFill>
              </a:rPr>
              <a:t> </a:t>
            </a:r>
            <a:r>
              <a:rPr lang="ru" sz="2400" u="sng">
                <a:solidFill>
                  <a:schemeClr val="hlink"/>
                </a:solidFill>
                <a:hlinkClick r:id="rId6"/>
              </a:rPr>
              <a:t>colab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u="sng">
                <a:solidFill>
                  <a:schemeClr val="hlink"/>
                </a:solidFill>
                <a:hlinkClick r:id="rId7"/>
              </a:rPr>
              <a:t>TD 1. Gaussian Elimination</a:t>
            </a:r>
            <a:r>
              <a:rPr lang="ru" sz="2400">
                <a:solidFill>
                  <a:schemeClr val="dk1"/>
                </a:solidFill>
              </a:rPr>
              <a:t> </a:t>
            </a:r>
            <a:r>
              <a:rPr lang="ru" sz="2400" u="sng">
                <a:solidFill>
                  <a:schemeClr val="hlink"/>
                </a:solidFill>
                <a:hlinkClick r:id="rId8"/>
              </a:rPr>
              <a:t>colab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u="sng">
                <a:solidFill>
                  <a:schemeClr val="hlink"/>
                </a:solidFill>
                <a:hlinkClick r:id="rId9"/>
              </a:rPr>
              <a:t>TD 1. Matrix Algebra</a:t>
            </a:r>
            <a:r>
              <a:rPr lang="ru" sz="2400">
                <a:solidFill>
                  <a:schemeClr val="dk1"/>
                </a:solidFill>
              </a:rPr>
              <a:t> </a:t>
            </a:r>
            <a:r>
              <a:rPr lang="ru" sz="2400" u="sng">
                <a:solidFill>
                  <a:schemeClr val="hlink"/>
                </a:solidFill>
                <a:hlinkClick r:id="rId10"/>
              </a:rPr>
              <a:t>colab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