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 b="def" i="def"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solidFill>
            <a:srgbClr val="4C4C4C">
              <a:alpha val="20000"/>
            </a:srgbClr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127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4C4C4C"/>
              </a:solidFill>
              <a:prstDash val="solid"/>
              <a:round/>
            </a:ln>
          </a:left>
          <a:right>
            <a:ln w="12700" cap="flat">
              <a:solidFill>
                <a:srgbClr val="4C4C4C"/>
              </a:solidFill>
              <a:prstDash val="solid"/>
              <a:round/>
            </a:ln>
          </a:right>
          <a:top>
            <a:ln w="127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solidFill>
                <a:srgbClr val="4C4C4C"/>
              </a:solidFill>
              <a:prstDash val="solid"/>
              <a:round/>
            </a:ln>
          </a:insideH>
          <a:insideV>
            <a:ln w="12700" cap="flat">
              <a:solidFill>
                <a:srgbClr val="4C4C4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5" y="840878"/>
            <a:ext cx="10504787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7" y="10090546"/>
            <a:ext cx="376044" cy="388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5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sz="half" idx="13"/>
          </p:nvPr>
        </p:nvSpPr>
        <p:spPr>
          <a:xfrm>
            <a:off x="7216923" y="2955477"/>
            <a:ext cx="5729885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 b="1" sz="1200"/>
            </a:lvl1pPr>
            <a:lvl2pPr marL="489857" indent="-146956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>
            <a:lvl1pPr marL="148166" indent="-148166">
              <a:defRPr sz="1200"/>
            </a:lvl1pPr>
            <a:lvl2pPr marL="592666" indent="-148166">
              <a:defRPr sz="1200"/>
            </a:lvl2pPr>
            <a:lvl3pPr marL="1037165" indent="-148165">
              <a:defRPr sz="1200"/>
            </a:lvl3pPr>
            <a:lvl4pPr marL="1481665" indent="-148165">
              <a:defRPr sz="1200"/>
            </a:lvl4pPr>
            <a:lvl5pPr marL="1926165" indent="-148165"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half" idx="13"/>
          </p:nvPr>
        </p:nvSpPr>
        <p:spPr>
          <a:xfrm>
            <a:off x="1023192" y="1113729"/>
            <a:ext cx="5729885" cy="85675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14"/>
          </p:nvPr>
        </p:nvSpPr>
        <p:spPr>
          <a:xfrm>
            <a:off x="7216923" y="5629423"/>
            <a:ext cx="5729885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sz="quarter" idx="15"/>
          </p:nvPr>
        </p:nvSpPr>
        <p:spPr>
          <a:xfrm>
            <a:off x="7223603" y="1113729"/>
            <a:ext cx="5729885" cy="40518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“Type a quote here.”"/>
          <p:cNvSpPr/>
          <p:nvPr>
            <p:ph type="body" sz="quarter" idx="13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/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1" marR="0" indent="-123471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hyperlink" Target="https://keras.io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1.jpeg"/><Relationship Id="rId10" Type="http://schemas.openxmlformats.org/officeDocument/2006/relationships/hyperlink" Target="https://keras.rstudio.com/" TargetMode="External"/><Relationship Id="rId11" Type="http://schemas.openxmlformats.org/officeDocument/2006/relationships/hyperlink" Target="https://www.manning.com/books/deep-learning-with-r" TargetMode="External"/><Relationship Id="rId12" Type="http://schemas.openxmlformats.org/officeDocument/2006/relationships/image" Target="../media/image2.jpeg"/><Relationship Id="rId13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www.image-net.org/" TargetMode="External"/><Relationship Id="rId8" Type="http://schemas.openxmlformats.org/officeDocument/2006/relationships/image" Target="../media/image3.jpeg"/><Relationship Id="rId9" Type="http://schemas.openxmlformats.org/officeDocument/2006/relationships/image" Target="../media/image2.jpeg"/><Relationship Id="rId10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0" t="22617" r="187" b="36574"/>
          <a:stretch>
            <a:fillRect/>
          </a:stretch>
        </p:blipFill>
        <p:spPr>
          <a:xfrm>
            <a:off x="8376725" y="-1"/>
            <a:ext cx="5593275" cy="122141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4" name="Rectangle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5" name="Rectangle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6" name="Rectangle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7" name="Rectangle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8" name="Rectangle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19" name="Rectangle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4973239" y="1538980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21" name="Rounded Rectangle"/>
          <p:cNvSpPr/>
          <p:nvPr/>
        </p:nvSpPr>
        <p:spPr>
          <a:xfrm>
            <a:off x="3553031" y="1516773"/>
            <a:ext cx="1043000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22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Basics"/>
          <p:cNvSpPr txBox="1"/>
          <p:nvPr/>
        </p:nvSpPr>
        <p:spPr>
          <a:xfrm>
            <a:off x="282688" y="1219199"/>
            <a:ext cx="6816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Intro</a:t>
            </a:r>
          </a:p>
        </p:txBody>
      </p:sp>
      <p:sp>
        <p:nvSpPr>
          <p:cNvPr id="124" name="Line"/>
          <p:cNvSpPr/>
          <p:nvPr/>
        </p:nvSpPr>
        <p:spPr>
          <a:xfrm>
            <a:off x="344038" y="1217207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Four Column Layout : : CHEAT SHEET"/>
          <p:cNvSpPr txBox="1"/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Deep Learning with Keras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26" name="Line"/>
          <p:cNvSpPr/>
          <p:nvPr/>
        </p:nvSpPr>
        <p:spPr>
          <a:xfrm>
            <a:off x="291338" y="1219200"/>
            <a:ext cx="307967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hank you for making a new cheatsheet for R! These cheatsheets have an important job:"/>
          <p:cNvSpPr txBox="1"/>
          <p:nvPr/>
        </p:nvSpPr>
        <p:spPr>
          <a:xfrm>
            <a:off x="323328" y="1640516"/>
            <a:ext cx="3039558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u="sng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Keras</a:t>
            </a:r>
            <a:r>
              <a:rPr u="none">
                <a:solidFill>
                  <a:srgbClr val="407AAA"/>
                </a:solidFill>
              </a:rPr>
              <a:t> </a:t>
            </a:r>
            <a:r>
              <a:rPr u="none"/>
              <a:t>is a high-level neural networks API developed with a focus on enabling fast experimentation. It supports multiple back-ends, including TensorFlow, CNTK and Theano.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TensorFlow is a lower level mathematical library for building deep neural network architectures. 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keras</a:t>
            </a:r>
            <a:r>
              <a:t> R package makes it easy to use Keras and TensorFlow in R.</a:t>
            </a:r>
          </a:p>
        </p:txBody>
      </p:sp>
      <p:sp>
        <p:nvSpPr>
          <p:cNvPr id="128" name="Title"/>
          <p:cNvSpPr txBox="1"/>
          <p:nvPr/>
        </p:nvSpPr>
        <p:spPr>
          <a:xfrm>
            <a:off x="322152" y="3336343"/>
            <a:ext cx="3602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Working with keras models</a:t>
            </a:r>
          </a:p>
        </p:txBody>
      </p:sp>
      <p:sp>
        <p:nvSpPr>
          <p:cNvPr id="129" name="Line"/>
          <p:cNvSpPr/>
          <p:nvPr/>
        </p:nvSpPr>
        <p:spPr>
          <a:xfrm>
            <a:off x="275721" y="3348870"/>
            <a:ext cx="992021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Line"/>
          <p:cNvSpPr/>
          <p:nvPr/>
        </p:nvSpPr>
        <p:spPr>
          <a:xfrm>
            <a:off x="10366350" y="1214970"/>
            <a:ext cx="325421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sp>
        <p:nvSpPr>
          <p:cNvPr id="133" name="dplyr verb…"/>
          <p:cNvSpPr txBox="1"/>
          <p:nvPr/>
        </p:nvSpPr>
        <p:spPr>
          <a:xfrm>
            <a:off x="5036672" y="1937638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Optimiser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Loss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Metrics</a:t>
            </a:r>
          </a:p>
        </p:txBody>
      </p:sp>
      <p:sp>
        <p:nvSpPr>
          <p:cNvPr id="134" name="Export an R DataFrame…"/>
          <p:cNvSpPr txBox="1"/>
          <p:nvPr/>
        </p:nvSpPr>
        <p:spPr>
          <a:xfrm>
            <a:off x="3603583" y="1772182"/>
            <a:ext cx="9513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Sequential model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Multi-GPU model</a:t>
            </a:r>
          </a:p>
        </p:txBody>
      </p:sp>
      <p:sp>
        <p:nvSpPr>
          <p:cNvPr id="135" name="Arrow"/>
          <p:cNvSpPr/>
          <p:nvPr/>
        </p:nvSpPr>
        <p:spPr>
          <a:xfrm>
            <a:off x="4600914" y="1978255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36" name="Arrow"/>
          <p:cNvSpPr/>
          <p:nvPr/>
        </p:nvSpPr>
        <p:spPr>
          <a:xfrm>
            <a:off x="5993591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37" name="Import"/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Define</a:t>
            </a:r>
          </a:p>
        </p:txBody>
      </p:sp>
      <p:sp>
        <p:nvSpPr>
          <p:cNvPr id="138" name="Tidy"/>
          <p:cNvSpPr txBox="1"/>
          <p:nvPr/>
        </p:nvSpPr>
        <p:spPr>
          <a:xfrm>
            <a:off x="5049699" y="1560253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139" name="Rounded Rectangle"/>
          <p:cNvSpPr/>
          <p:nvPr/>
        </p:nvSpPr>
        <p:spPr>
          <a:xfrm>
            <a:off x="6371994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40" name="dplyr verb…"/>
          <p:cNvSpPr txBox="1"/>
          <p:nvPr/>
        </p:nvSpPr>
        <p:spPr>
          <a:xfrm>
            <a:off x="6435426" y="1760079"/>
            <a:ext cx="9190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Batch size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Epochs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Validation split</a:t>
            </a:r>
          </a:p>
        </p:txBody>
      </p:sp>
      <p:sp>
        <p:nvSpPr>
          <p:cNvPr id="141" name="Tidy"/>
          <p:cNvSpPr txBox="1"/>
          <p:nvPr/>
        </p:nvSpPr>
        <p:spPr>
          <a:xfrm>
            <a:off x="6448452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Fit</a:t>
            </a:r>
          </a:p>
        </p:txBody>
      </p:sp>
      <p:sp>
        <p:nvSpPr>
          <p:cNvPr id="142" name="Arrow"/>
          <p:cNvSpPr/>
          <p:nvPr/>
        </p:nvSpPr>
        <p:spPr>
          <a:xfrm>
            <a:off x="7403238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43" name="Rounded Rectangle"/>
          <p:cNvSpPr/>
          <p:nvPr/>
        </p:nvSpPr>
        <p:spPr>
          <a:xfrm>
            <a:off x="7770748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44" name="dplyr verb…"/>
          <p:cNvSpPr txBox="1"/>
          <p:nvPr/>
        </p:nvSpPr>
        <p:spPr>
          <a:xfrm>
            <a:off x="7834179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Plot</a:t>
            </a:r>
          </a:p>
        </p:txBody>
      </p:sp>
      <p:sp>
        <p:nvSpPr>
          <p:cNvPr id="145" name="Tidy"/>
          <p:cNvSpPr txBox="1"/>
          <p:nvPr/>
        </p:nvSpPr>
        <p:spPr>
          <a:xfrm>
            <a:off x="7847207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Evaluate</a:t>
            </a:r>
          </a:p>
        </p:txBody>
      </p:sp>
      <p:sp>
        <p:nvSpPr>
          <p:cNvPr id="146" name="Arrow"/>
          <p:cNvSpPr/>
          <p:nvPr/>
        </p:nvSpPr>
        <p:spPr>
          <a:xfrm>
            <a:off x="8801992" y="1991656"/>
            <a:ext cx="356402" cy="274242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/>
          </a:blip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47" name="Rounded Rectangle"/>
          <p:cNvSpPr/>
          <p:nvPr/>
        </p:nvSpPr>
        <p:spPr>
          <a:xfrm>
            <a:off x="9182581" y="1539223"/>
            <a:ext cx="1007530" cy="1152307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rgbClr val="F4A467"/>
            </a:solidFill>
            <a:miter lim="400000"/>
          </a:ln>
        </p:spPr>
        <p:txBody>
          <a:bodyPr lIns="54569" tIns="54569" rIns="54569" bIns="54569" anchor="ctr"/>
          <a:lstStyle/>
          <a:p>
            <a:pPr indent="228600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48" name="dplyr verb…"/>
          <p:cNvSpPr txBox="1"/>
          <p:nvPr/>
        </p:nvSpPr>
        <p:spPr>
          <a:xfrm>
            <a:off x="9246013" y="1937879"/>
            <a:ext cx="9190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classes</a:t>
            </a:r>
          </a:p>
          <a:p>
            <a:pPr marL="135818" indent="-135818" defTabSz="825500">
              <a:spcBef>
                <a:spcPts val="0"/>
              </a:spcBef>
              <a:buSzPct val="75000"/>
              <a:buChar char="•"/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probability</a:t>
            </a:r>
          </a:p>
        </p:txBody>
      </p:sp>
      <p:sp>
        <p:nvSpPr>
          <p:cNvPr id="149" name="Tidy"/>
          <p:cNvSpPr txBox="1"/>
          <p:nvPr/>
        </p:nvSpPr>
        <p:spPr>
          <a:xfrm>
            <a:off x="9259040" y="1560496"/>
            <a:ext cx="87339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 b="1">
                <a:solidFill>
                  <a:srgbClr val="DF8A2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Predict</a:t>
            </a:r>
          </a:p>
        </p:txBody>
      </p:sp>
      <p:sp>
        <p:nvSpPr>
          <p:cNvPr id="150" name="Line"/>
          <p:cNvSpPr/>
          <p:nvPr/>
        </p:nvSpPr>
        <p:spPr>
          <a:xfrm>
            <a:off x="3597131" y="1219200"/>
            <a:ext cx="659298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Thank you for making a new cheatsheet for R! These cheatsheets have an important job:"/>
          <p:cNvSpPr txBox="1"/>
          <p:nvPr/>
        </p:nvSpPr>
        <p:spPr>
          <a:xfrm>
            <a:off x="10393646" y="1523157"/>
            <a:ext cx="3356008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keras</a:t>
            </a:r>
            <a:r>
              <a:t> R package uses the Python keras library.  You can install all the prerequisites directly from R.</a:t>
            </a:r>
          </a:p>
        </p:txBody>
      </p:sp>
      <p:sp>
        <p:nvSpPr>
          <p:cNvPr id="152" name="ggplot(mpg, aes(hwy, cty)) +…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library(keras)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install_keras()</a:t>
            </a:r>
          </a:p>
        </p:txBody>
      </p:sp>
      <p:sp>
        <p:nvSpPr>
          <p:cNvPr id="153" name="Thank you for making a new cheatsheet for R! These cheatsheets have an important job:"/>
          <p:cNvSpPr txBox="1"/>
          <p:nvPr/>
        </p:nvSpPr>
        <p:spPr>
          <a:xfrm>
            <a:off x="10366350" y="2715917"/>
            <a:ext cx="33560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installs the required libraries in an Anaconda environment or virtual environment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'r-tensorflow'</a:t>
            </a:r>
            <a:r>
              <a:t>.</a:t>
            </a:r>
          </a:p>
        </p:txBody>
      </p:sp>
      <p:sp>
        <p:nvSpPr>
          <p:cNvPr id="154" name="SUBTITLE"/>
          <p:cNvSpPr txBox="1"/>
          <p:nvPr/>
        </p:nvSpPr>
        <p:spPr>
          <a:xfrm>
            <a:off x="10366350" y="1275439"/>
            <a:ext cx="10023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INSTALLATION</a:t>
            </a:r>
          </a:p>
        </p:txBody>
      </p:sp>
      <p:sp>
        <p:nvSpPr>
          <p:cNvPr id="155" name="ggplot(mpg, aes(hwy, cty)) +…"/>
          <p:cNvSpPr txBox="1"/>
          <p:nvPr/>
        </p:nvSpPr>
        <p:spPr>
          <a:xfrm>
            <a:off x="10349975" y="3606362"/>
            <a:ext cx="3342320" cy="67004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input layer: use MNIST images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mnist &lt;- dataset_mnist()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mnist$train$x;  y_train &lt;- mnist$train$y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mnist$test$x;  y_test &lt;- mnist$test$y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reshape and rescale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array_reshape(x_train, c(nrow(x_train),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x_test &lt;- array_reshape(x_test, c(nrow(x_test), 784))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x_train &lt;- x_train / 255;  x_test &lt;- x_test / 255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y_train &lt;- to_categorical(y_train,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y_test &lt;- to_categorical(y_test, 10)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defining the model and layers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&lt;- keras_model_sequential()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256, activation = 'relu',</a:t>
            </a:r>
            <a:br/>
            <a:r>
              <a:t>                         input_shape = c(784))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layer_dropout(rate = 0.4) %&gt;%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128, activation = 'relu') %&gt;%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layer_dense(units = 10, activation = 'softmax’)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compile (define loss and optimizer)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compile(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loss = 'categorical_crossentropy',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optimizer = optimizer_rmsprop(),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metrics = c('accuracy’)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spcBef>
                <a:spcPts val="0"/>
              </a:spcBef>
              <a:defRPr sz="1100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train (fit)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fit(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x_train, y_train,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epochs = 30, batch_size = 128, 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validation_split = 0.2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evaluate(x_test, y_test)</a:t>
            </a:r>
          </a:p>
          <a:p>
            <a:pPr>
              <a:spcBef>
                <a:spcPts val="0"/>
              </a:spcBef>
              <a:defRPr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model %&gt;% predict_classes(x_test)</a:t>
            </a:r>
          </a:p>
        </p:txBody>
      </p:sp>
      <p:sp>
        <p:nvSpPr>
          <p:cNvPr id="156" name="SUBTITLE"/>
          <p:cNvSpPr txBox="1"/>
          <p:nvPr/>
        </p:nvSpPr>
        <p:spPr>
          <a:xfrm>
            <a:off x="318792" y="3786331"/>
            <a:ext cx="11568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DEFINE A MODEL</a:t>
            </a:r>
          </a:p>
        </p:txBody>
      </p:sp>
      <p:sp>
        <p:nvSpPr>
          <p:cNvPr id="157" name="every(.x, .p, …) Do all element pass a test?…"/>
          <p:cNvSpPr txBox="1"/>
          <p:nvPr/>
        </p:nvSpPr>
        <p:spPr>
          <a:xfrm>
            <a:off x="318792" y="4074974"/>
            <a:ext cx="3211059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keras_model() </a:t>
            </a:r>
            <a:r>
              <a:rPr b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keras_model_sequential() </a:t>
            </a:r>
            <a:r>
              <a:rPr b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multi_gpu_model() </a:t>
            </a:r>
            <a:r>
              <a:rPr b="0"/>
              <a:t>Replicates a model on different GPUs</a:t>
            </a:r>
          </a:p>
        </p:txBody>
      </p:sp>
      <p:sp>
        <p:nvSpPr>
          <p:cNvPr id="158" name="every(.x, .p, …) Do all element pass a test?…"/>
          <p:cNvSpPr txBox="1"/>
          <p:nvPr/>
        </p:nvSpPr>
        <p:spPr>
          <a:xfrm>
            <a:off x="318792" y="5701762"/>
            <a:ext cx="321105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compile(</a:t>
            </a:r>
            <a:r>
              <a:rPr b="0"/>
              <a:t>object, optimizer, loss, metrics = NULL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Configure a Keras model for training</a:t>
            </a:r>
          </a:p>
        </p:txBody>
      </p:sp>
      <p:sp>
        <p:nvSpPr>
          <p:cNvPr id="159" name="SUBTITLE"/>
          <p:cNvSpPr txBox="1"/>
          <p:nvPr/>
        </p:nvSpPr>
        <p:spPr>
          <a:xfrm>
            <a:off x="318792" y="5422681"/>
            <a:ext cx="1268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COMPILE A MODEL</a:t>
            </a:r>
          </a:p>
        </p:txBody>
      </p:sp>
      <p:sp>
        <p:nvSpPr>
          <p:cNvPr id="160" name="every(.x, .p, …) Do all element pass a test?…"/>
          <p:cNvSpPr txBox="1"/>
          <p:nvPr/>
        </p:nvSpPr>
        <p:spPr>
          <a:xfrm>
            <a:off x="306106" y="6595950"/>
            <a:ext cx="3160259" cy="206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fit(</a:t>
            </a:r>
            <a:r>
              <a:rPr b="0"/>
              <a:t>object, x = NULL, y = NULL, batch_size = NULL, epochs = 10,   verbose = 1, callbacks = NULL, …</a:t>
            </a:r>
            <a:r>
              <a:t>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 a Keras model for a fixed number of epochs (iterations)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fit_generator() </a:t>
            </a:r>
            <a:r>
              <a:rPr b="0"/>
              <a:t>Fits the model on data yielded batch-by-batch by a generator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train_on_batch() test_on_batch() </a:t>
            </a:r>
            <a:r>
              <a:rPr b="0"/>
              <a:t>Single gradient update or model evaluation over one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61" name="SUBTITLE"/>
          <p:cNvSpPr txBox="1"/>
          <p:nvPr/>
        </p:nvSpPr>
        <p:spPr>
          <a:xfrm>
            <a:off x="306106" y="6303194"/>
            <a:ext cx="8764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FIT A MODEL</a:t>
            </a:r>
          </a:p>
        </p:txBody>
      </p:sp>
      <p:sp>
        <p:nvSpPr>
          <p:cNvPr id="162" name="every(.x, .p, …) Do all element pass a test?…"/>
          <p:cNvSpPr txBox="1"/>
          <p:nvPr/>
        </p:nvSpPr>
        <p:spPr>
          <a:xfrm>
            <a:off x="306106" y="9050965"/>
            <a:ext cx="3211059" cy="79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evaluate(</a:t>
            </a:r>
            <a:r>
              <a:rPr b="0"/>
              <a:t>object, x = NULL, y = NULL, batch_size = NULL</a:t>
            </a:r>
            <a:r>
              <a:t>) </a:t>
            </a:r>
            <a:r>
              <a:rPr b="0"/>
              <a:t>Evaluate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evaluate_generator() </a:t>
            </a:r>
            <a:r>
              <a:rPr b="0"/>
              <a:t>Evaluates the model on a data generator</a:t>
            </a:r>
          </a:p>
        </p:txBody>
      </p:sp>
      <p:sp>
        <p:nvSpPr>
          <p:cNvPr id="163" name="SUBTITLE"/>
          <p:cNvSpPr txBox="1"/>
          <p:nvPr/>
        </p:nvSpPr>
        <p:spPr>
          <a:xfrm>
            <a:off x="306106" y="8613219"/>
            <a:ext cx="13360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EVALUATE A MODEL</a:t>
            </a:r>
          </a:p>
        </p:txBody>
      </p:sp>
      <p:sp>
        <p:nvSpPr>
          <p:cNvPr id="164" name="SUBTITLE"/>
          <p:cNvSpPr txBox="1"/>
          <p:nvPr/>
        </p:nvSpPr>
        <p:spPr>
          <a:xfrm>
            <a:off x="3829270" y="6303896"/>
            <a:ext cx="19109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OTHER MODEL OPERATIONS</a:t>
            </a:r>
          </a:p>
        </p:txBody>
      </p:sp>
      <p:sp>
        <p:nvSpPr>
          <p:cNvPr id="165" name="every(.x, .p, …) Do all element pass a test?…"/>
          <p:cNvSpPr txBox="1"/>
          <p:nvPr/>
        </p:nvSpPr>
        <p:spPr>
          <a:xfrm>
            <a:off x="3776157" y="6652786"/>
            <a:ext cx="3076230" cy="314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summary() </a:t>
            </a:r>
            <a:r>
              <a:rPr b="0"/>
              <a:t>Print a summary of a Keras model</a:t>
            </a: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export_savedmodel() </a:t>
            </a:r>
            <a:r>
              <a:rPr b="0"/>
              <a:t>Export a saved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get_layer() </a:t>
            </a:r>
            <a:r>
              <a:rPr b="0"/>
              <a:t>Retrieves a layer based on either its name (unique) or index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pop_layer() </a:t>
            </a:r>
            <a:r>
              <a:rPr b="0"/>
              <a:t>Remove the last layer in a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save_model_hdf5(); load_model_hdf5() </a:t>
            </a:r>
            <a:r>
              <a:rPr b="0"/>
              <a:t>Save/Load models using HDF5 files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serialize_model(); unserialize_model()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Serialize a model to an R object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clone_model() </a:t>
            </a:r>
            <a:r>
              <a:rPr b="0"/>
              <a:t>Clone a model instance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freeze_weights(); unfreeze_weights()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Freeze and unfreeze weights</a:t>
            </a:r>
          </a:p>
        </p:txBody>
      </p:sp>
      <p:sp>
        <p:nvSpPr>
          <p:cNvPr id="166" name="SUBTITLE"/>
          <p:cNvSpPr txBox="1"/>
          <p:nvPr/>
        </p:nvSpPr>
        <p:spPr>
          <a:xfrm>
            <a:off x="3829270" y="3786331"/>
            <a:ext cx="6201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</a:t>
            </a:r>
          </a:p>
        </p:txBody>
      </p:sp>
      <p:sp>
        <p:nvSpPr>
          <p:cNvPr id="167" name="every(.x, .p, …) Do all element pass a test?…"/>
          <p:cNvSpPr txBox="1"/>
          <p:nvPr/>
        </p:nvSpPr>
        <p:spPr>
          <a:xfrm>
            <a:off x="3776434" y="4097797"/>
            <a:ext cx="309807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predict() </a:t>
            </a:r>
            <a:r>
              <a:rPr b="0"/>
              <a:t>Generate predictions from a Keras model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predict_proba() </a:t>
            </a:r>
            <a:r>
              <a:rPr b="0"/>
              <a:t>and</a:t>
            </a:r>
            <a:r>
              <a:t> predict_classes()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Generates probability or class probability predictions for the input samples</a:t>
            </a:r>
            <a:endParaRPr b="1"/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predict_on_batch() </a:t>
            </a:r>
            <a:r>
              <a:rPr b="0"/>
              <a:t>Returns predictions for a single batch of samples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predict_generator() </a:t>
            </a:r>
            <a:r>
              <a:rPr b="0"/>
              <a:t>Generates predictions for the input samples from a data generator</a:t>
            </a:r>
          </a:p>
        </p:txBody>
      </p:sp>
      <p:sp>
        <p:nvSpPr>
          <p:cNvPr id="168" name="every(.x, .p, …) Do all element pass a test?…"/>
          <p:cNvSpPr txBox="1"/>
          <p:nvPr/>
        </p:nvSpPr>
        <p:spPr>
          <a:xfrm>
            <a:off x="7936021" y="4218647"/>
            <a:ext cx="2013506" cy="554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layer_input() </a:t>
            </a:r>
            <a:r>
              <a:rPr b="0"/>
              <a:t>Input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layer_dense() </a:t>
            </a:r>
            <a:r>
              <a:rPr b="0"/>
              <a:t>Add a densely-connected NN layer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layer_activation() </a:t>
            </a:r>
            <a:r>
              <a:rPr b="0"/>
              <a:t>Apply an activation function to an output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layer_dropout() </a:t>
            </a:r>
            <a:r>
              <a:rPr b="0"/>
              <a:t>Applies Dropout to the input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layer_reshape() </a:t>
            </a:r>
            <a:r>
              <a:rPr b="0"/>
              <a:t>Reshapes an output to a certain shape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layer_permute() </a:t>
            </a:r>
            <a:r>
              <a:rPr b="0"/>
              <a:t>Permute the dimensions of an input according to a given pattern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layer_repeat_vector() </a:t>
            </a:r>
            <a:r>
              <a:rPr b="0"/>
              <a:t>Repeats the input n times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layer_lambda</a:t>
            </a:r>
            <a:r>
              <a:rPr b="0"/>
              <a:t>(object, f)</a:t>
            </a:r>
            <a:r>
              <a:t> </a:t>
            </a:r>
            <a:r>
              <a:rPr b="0"/>
              <a:t>Wraps arbitrary expression as a layer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layer_activity_regularization() </a:t>
            </a:r>
            <a:r>
              <a:rPr b="0"/>
              <a:t>Layer that applies an update to the cost function based input activity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layer_masking() </a:t>
            </a:r>
            <a:r>
              <a:rPr b="0"/>
              <a:t>Masks a sequence by using a mask value to skip timesteps</a:t>
            </a:r>
          </a:p>
          <a:p>
            <a:pPr>
              <a:lnSpc>
                <a:spcPct val="80000"/>
              </a:lnSpc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layer_flatten() </a:t>
            </a:r>
            <a:r>
              <a:rPr b="0"/>
              <a:t>Flattens an input</a:t>
            </a:r>
          </a:p>
        </p:txBody>
      </p:sp>
      <p:sp>
        <p:nvSpPr>
          <p:cNvPr id="169" name="Rectangle 87"/>
          <p:cNvSpPr/>
          <p:nvPr/>
        </p:nvSpPr>
        <p:spPr>
          <a:xfrm>
            <a:off x="7206401" y="40749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0" name="Rectangle 88"/>
          <p:cNvSpPr/>
          <p:nvPr/>
        </p:nvSpPr>
        <p:spPr>
          <a:xfrm>
            <a:off x="7206401" y="419562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1" name="Rectangle 89"/>
          <p:cNvSpPr/>
          <p:nvPr/>
        </p:nvSpPr>
        <p:spPr>
          <a:xfrm>
            <a:off x="7206401" y="4316274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2" name="Rectangle 90"/>
          <p:cNvSpPr/>
          <p:nvPr/>
        </p:nvSpPr>
        <p:spPr>
          <a:xfrm>
            <a:off x="7428610" y="45410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3" name="Rectangle 91"/>
          <p:cNvSpPr/>
          <p:nvPr/>
        </p:nvSpPr>
        <p:spPr>
          <a:xfrm>
            <a:off x="7428610" y="466165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4" name="Rectangle 92"/>
          <p:cNvSpPr/>
          <p:nvPr/>
        </p:nvSpPr>
        <p:spPr>
          <a:xfrm>
            <a:off x="7428610" y="478230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5" name="Rectangle 93"/>
          <p:cNvSpPr/>
          <p:nvPr/>
        </p:nvSpPr>
        <p:spPr>
          <a:xfrm>
            <a:off x="7206401" y="460456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76" name="Rectangle 94"/>
          <p:cNvSpPr/>
          <p:nvPr/>
        </p:nvSpPr>
        <p:spPr>
          <a:xfrm>
            <a:off x="7206401" y="4725215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177" name="Straight Arrow Connector 95"/>
          <p:cNvCxnSpPr>
            <a:stCxn id="176" idx="0"/>
            <a:endCxn id="172" idx="0"/>
          </p:cNvCxnSpPr>
          <p:nvPr/>
        </p:nvCxnSpPr>
        <p:spPr>
          <a:xfrm flipV="1">
            <a:off x="7266726" y="4601331"/>
            <a:ext cx="222210" cy="18421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178" name="Straight Arrow Connector 96"/>
          <p:cNvCxnSpPr>
            <a:stCxn id="175" idx="0"/>
            <a:endCxn id="172" idx="0"/>
          </p:cNvCxnSpPr>
          <p:nvPr/>
        </p:nvCxnSpPr>
        <p:spPr>
          <a:xfrm flipV="1">
            <a:off x="7266726" y="460133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179" name="Straight Arrow Connector 97"/>
          <p:cNvCxnSpPr>
            <a:stCxn id="175" idx="0"/>
            <a:endCxn id="173" idx="0"/>
          </p:cNvCxnSpPr>
          <p:nvPr/>
        </p:nvCxnSpPr>
        <p:spPr>
          <a:xfrm>
            <a:off x="7266726" y="466489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180" name="Straight Arrow Connector 98"/>
          <p:cNvCxnSpPr>
            <a:stCxn id="175" idx="0"/>
            <a:endCxn id="174" idx="0"/>
          </p:cNvCxnSpPr>
          <p:nvPr/>
        </p:nvCxnSpPr>
        <p:spPr>
          <a:xfrm>
            <a:off x="7266726" y="4664890"/>
            <a:ext cx="222210" cy="17774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181" name="Straight Arrow Connector 99"/>
          <p:cNvCxnSpPr>
            <a:stCxn id="176" idx="0"/>
            <a:endCxn id="174" idx="0"/>
          </p:cNvCxnSpPr>
          <p:nvPr/>
        </p:nvCxnSpPr>
        <p:spPr>
          <a:xfrm>
            <a:off x="7266726" y="4785540"/>
            <a:ext cx="222210" cy="57092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182" name="Straight Arrow Connector 100"/>
          <p:cNvCxnSpPr>
            <a:stCxn id="176" idx="0"/>
            <a:endCxn id="173" idx="0"/>
          </p:cNvCxnSpPr>
          <p:nvPr/>
        </p:nvCxnSpPr>
        <p:spPr>
          <a:xfrm flipV="1">
            <a:off x="7266726" y="4721981"/>
            <a:ext cx="222210" cy="63560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183" name="Rectangle 117"/>
          <p:cNvSpPr/>
          <p:nvPr/>
        </p:nvSpPr>
        <p:spPr>
          <a:xfrm>
            <a:off x="7599509" y="94330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4" name="Rectangle 118"/>
          <p:cNvSpPr/>
          <p:nvPr/>
        </p:nvSpPr>
        <p:spPr>
          <a:xfrm>
            <a:off x="7599509" y="95537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5" name="Rectangle 119"/>
          <p:cNvSpPr/>
          <p:nvPr/>
        </p:nvSpPr>
        <p:spPr>
          <a:xfrm>
            <a:off x="7599509" y="967435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6" name="Rectangle 120"/>
          <p:cNvSpPr/>
          <p:nvPr/>
        </p:nvSpPr>
        <p:spPr>
          <a:xfrm>
            <a:off x="7599509" y="979500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7" name="Rectangle 121"/>
          <p:cNvSpPr/>
          <p:nvPr/>
        </p:nvSpPr>
        <p:spPr>
          <a:xfrm>
            <a:off x="740325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8" name="Rectangle 122"/>
          <p:cNvSpPr/>
          <p:nvPr/>
        </p:nvSpPr>
        <p:spPr>
          <a:xfrm>
            <a:off x="7282601" y="955370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89" name="Rectangle 123"/>
          <p:cNvSpPr/>
          <p:nvPr/>
        </p:nvSpPr>
        <p:spPr>
          <a:xfrm>
            <a:off x="728260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0" name="Rectangle 124"/>
          <p:cNvSpPr/>
          <p:nvPr/>
        </p:nvSpPr>
        <p:spPr>
          <a:xfrm>
            <a:off x="7403251" y="967435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1" name="Rectangle 86"/>
          <p:cNvSpPr/>
          <p:nvPr/>
        </p:nvSpPr>
        <p:spPr>
          <a:xfrm>
            <a:off x="7206401" y="53255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2" name="Rectangle 101"/>
          <p:cNvSpPr/>
          <p:nvPr/>
        </p:nvSpPr>
        <p:spPr>
          <a:xfrm>
            <a:off x="7206401" y="54461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3" name="Rectangle 102"/>
          <p:cNvSpPr/>
          <p:nvPr/>
        </p:nvSpPr>
        <p:spPr>
          <a:xfrm>
            <a:off x="7206401" y="556681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4" name="Rectangle 103"/>
          <p:cNvSpPr/>
          <p:nvPr/>
        </p:nvSpPr>
        <p:spPr>
          <a:xfrm>
            <a:off x="7206401" y="568746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5" name="Rectangle 104"/>
          <p:cNvSpPr/>
          <p:nvPr/>
        </p:nvSpPr>
        <p:spPr>
          <a:xfrm>
            <a:off x="7428610" y="544616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96" name="Rectangle 105"/>
          <p:cNvSpPr/>
          <p:nvPr/>
        </p:nvSpPr>
        <p:spPr>
          <a:xfrm>
            <a:off x="7428610" y="556681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cxnSp>
        <p:nvCxnSpPr>
          <p:cNvPr id="197" name="Straight Arrow Connector 106"/>
          <p:cNvCxnSpPr>
            <a:stCxn id="193" idx="0"/>
            <a:endCxn id="196" idx="0"/>
          </p:cNvCxnSpPr>
          <p:nvPr/>
        </p:nvCxnSpPr>
        <p:spPr>
          <a:xfrm>
            <a:off x="7266726" y="5627141"/>
            <a:ext cx="222210" cy="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cxnSp>
        <p:nvCxnSpPr>
          <p:cNvPr id="198" name="Straight Arrow Connector 107"/>
          <p:cNvCxnSpPr>
            <a:stCxn id="191" idx="0"/>
            <a:endCxn id="195" idx="0"/>
          </p:cNvCxnSpPr>
          <p:nvPr/>
        </p:nvCxnSpPr>
        <p:spPr>
          <a:xfrm>
            <a:off x="7266726" y="5385841"/>
            <a:ext cx="222210" cy="120651"/>
          </a:xfrm>
          <a:prstGeom prst="straightConnector1">
            <a:avLst/>
          </a:prstGeom>
          <a:ln>
            <a:solidFill>
              <a:srgbClr val="DE670B"/>
            </a:solidFill>
          </a:ln>
        </p:spPr>
      </p:cxnSp>
      <p:sp>
        <p:nvSpPr>
          <p:cNvPr id="199" name="Rectangle 109"/>
          <p:cNvSpPr/>
          <p:nvPr/>
        </p:nvSpPr>
        <p:spPr>
          <a:xfrm>
            <a:off x="7206401" y="60123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0" name="Rectangle 110"/>
          <p:cNvSpPr/>
          <p:nvPr/>
        </p:nvSpPr>
        <p:spPr>
          <a:xfrm>
            <a:off x="7206401" y="61330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1" name="Rectangle 111"/>
          <p:cNvSpPr/>
          <p:nvPr/>
        </p:nvSpPr>
        <p:spPr>
          <a:xfrm>
            <a:off x="7206401" y="625367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2" name="Rectangle 112"/>
          <p:cNvSpPr/>
          <p:nvPr/>
        </p:nvSpPr>
        <p:spPr>
          <a:xfrm>
            <a:off x="7206401" y="637432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3" name="Rectangle 113"/>
          <p:cNvSpPr/>
          <p:nvPr/>
        </p:nvSpPr>
        <p:spPr>
          <a:xfrm>
            <a:off x="754926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4" name="Rectangle 114"/>
          <p:cNvSpPr/>
          <p:nvPr/>
        </p:nvSpPr>
        <p:spPr>
          <a:xfrm>
            <a:off x="7428610" y="613302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5" name="Rectangle 115"/>
          <p:cNvSpPr/>
          <p:nvPr/>
        </p:nvSpPr>
        <p:spPr>
          <a:xfrm>
            <a:off x="742861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6" name="Rectangle 116"/>
          <p:cNvSpPr/>
          <p:nvPr/>
        </p:nvSpPr>
        <p:spPr>
          <a:xfrm>
            <a:off x="7549260" y="625367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7" name="Rectangle 140"/>
          <p:cNvSpPr/>
          <p:nvPr/>
        </p:nvSpPr>
        <p:spPr>
          <a:xfrm>
            <a:off x="7273080" y="664807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8" name="Rectangle 145"/>
          <p:cNvSpPr/>
          <p:nvPr/>
        </p:nvSpPr>
        <p:spPr>
          <a:xfrm>
            <a:off x="7152430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09" name="Rectangle 146"/>
          <p:cNvSpPr/>
          <p:nvPr/>
        </p:nvSpPr>
        <p:spPr>
          <a:xfrm>
            <a:off x="7152430" y="676872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0" name="Rectangle 147"/>
          <p:cNvSpPr/>
          <p:nvPr/>
        </p:nvSpPr>
        <p:spPr>
          <a:xfrm>
            <a:off x="7273080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1" name="Rectangle 148"/>
          <p:cNvSpPr/>
          <p:nvPr/>
        </p:nvSpPr>
        <p:spPr>
          <a:xfrm>
            <a:off x="7273080" y="6891049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2" name="Rectangle 150"/>
          <p:cNvSpPr/>
          <p:nvPr/>
        </p:nvSpPr>
        <p:spPr>
          <a:xfrm>
            <a:off x="7152430" y="6891049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3" name="Rectangle 151"/>
          <p:cNvSpPr/>
          <p:nvPr/>
        </p:nvSpPr>
        <p:spPr>
          <a:xfrm>
            <a:off x="755561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4" name="Rectangle 152"/>
          <p:cNvSpPr/>
          <p:nvPr/>
        </p:nvSpPr>
        <p:spPr>
          <a:xfrm>
            <a:off x="74349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5" name="Rectangle 153"/>
          <p:cNvSpPr/>
          <p:nvPr/>
        </p:nvSpPr>
        <p:spPr>
          <a:xfrm>
            <a:off x="74349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6" name="Rectangle 154"/>
          <p:cNvSpPr/>
          <p:nvPr/>
        </p:nvSpPr>
        <p:spPr>
          <a:xfrm>
            <a:off x="755561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7" name="Rectangle 155"/>
          <p:cNvSpPr/>
          <p:nvPr/>
        </p:nvSpPr>
        <p:spPr>
          <a:xfrm>
            <a:off x="7676263" y="6648078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18" name="Rectangle 156"/>
          <p:cNvSpPr/>
          <p:nvPr/>
        </p:nvSpPr>
        <p:spPr>
          <a:xfrm>
            <a:off x="7676263" y="6768728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21" name="Rectangle 165"/>
          <p:cNvGrpSpPr/>
          <p:nvPr/>
        </p:nvGrpSpPr>
        <p:grpSpPr>
          <a:xfrm>
            <a:off x="7174545" y="7174755"/>
            <a:ext cx="184363" cy="248841"/>
            <a:chOff x="0" y="0"/>
            <a:chExt cx="184362" cy="248839"/>
          </a:xfrm>
        </p:grpSpPr>
        <p:sp>
          <p:nvSpPr>
            <p:cNvPr id="219" name="Square"/>
            <p:cNvSpPr/>
            <p:nvPr/>
          </p:nvSpPr>
          <p:spPr>
            <a:xfrm>
              <a:off x="31856" y="640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20" name="n"/>
            <p:cNvSpPr txBox="1"/>
            <p:nvPr/>
          </p:nvSpPr>
          <p:spPr>
            <a:xfrm>
              <a:off x="-1" y="0"/>
              <a:ext cx="184364" cy="24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22" name="Rectangle 167"/>
          <p:cNvSpPr/>
          <p:nvPr/>
        </p:nvSpPr>
        <p:spPr>
          <a:xfrm>
            <a:off x="73682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3" name="Rectangle 166"/>
          <p:cNvSpPr/>
          <p:nvPr/>
        </p:nvSpPr>
        <p:spPr>
          <a:xfrm>
            <a:off x="748893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4" name="Rectangle 168"/>
          <p:cNvSpPr/>
          <p:nvPr/>
        </p:nvSpPr>
        <p:spPr>
          <a:xfrm>
            <a:off x="7609585" y="7238851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grpSp>
        <p:nvGrpSpPr>
          <p:cNvPr id="227" name="Rectangle 169"/>
          <p:cNvGrpSpPr/>
          <p:nvPr/>
        </p:nvGrpSpPr>
        <p:grpSpPr>
          <a:xfrm>
            <a:off x="7139723" y="7730385"/>
            <a:ext cx="254007" cy="274241"/>
            <a:chOff x="0" y="0"/>
            <a:chExt cx="254006" cy="274239"/>
          </a:xfrm>
        </p:grpSpPr>
        <p:sp>
          <p:nvSpPr>
            <p:cNvPr id="225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26" name="x"/>
            <p:cNvSpPr txBox="1"/>
            <p:nvPr/>
          </p:nvSpPr>
          <p:spPr>
            <a:xfrm>
              <a:off x="37762" y="0"/>
              <a:ext cx="1784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30" name="Rectangle 170"/>
          <p:cNvGrpSpPr/>
          <p:nvPr/>
        </p:nvGrpSpPr>
        <p:grpSpPr>
          <a:xfrm>
            <a:off x="7465224" y="7730385"/>
            <a:ext cx="292529" cy="274241"/>
            <a:chOff x="0" y="0"/>
            <a:chExt cx="292528" cy="274239"/>
          </a:xfrm>
        </p:grpSpPr>
        <p:sp>
          <p:nvSpPr>
            <p:cNvPr id="228" name="Square"/>
            <p:cNvSpPr/>
            <p:nvPr/>
          </p:nvSpPr>
          <p:spPr>
            <a:xfrm>
              <a:off x="19260" y="10116"/>
              <a:ext cx="254008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29" name="f(x)"/>
            <p:cNvSpPr txBox="1"/>
            <p:nvPr/>
          </p:nvSpPr>
          <p:spPr>
            <a:xfrm>
              <a:off x="-1" y="0"/>
              <a:ext cx="292529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f(x)</a:t>
              </a:r>
            </a:p>
          </p:txBody>
        </p:sp>
      </p:grpSp>
      <p:grpSp>
        <p:nvGrpSpPr>
          <p:cNvPr id="233" name="Rectangle 173"/>
          <p:cNvGrpSpPr/>
          <p:nvPr/>
        </p:nvGrpSpPr>
        <p:grpSpPr>
          <a:xfrm>
            <a:off x="7484485" y="8176640"/>
            <a:ext cx="254007" cy="274241"/>
            <a:chOff x="0" y="0"/>
            <a:chExt cx="254006" cy="274239"/>
          </a:xfrm>
        </p:grpSpPr>
        <p:sp>
          <p:nvSpPr>
            <p:cNvPr id="231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32" name="L2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L2</a:t>
              </a:r>
            </a:p>
          </p:txBody>
        </p:sp>
      </p:grpSp>
      <p:grpSp>
        <p:nvGrpSpPr>
          <p:cNvPr id="236" name="Rectangle 176"/>
          <p:cNvGrpSpPr/>
          <p:nvPr/>
        </p:nvGrpSpPr>
        <p:grpSpPr>
          <a:xfrm>
            <a:off x="7194264" y="8176640"/>
            <a:ext cx="254007" cy="274241"/>
            <a:chOff x="0" y="0"/>
            <a:chExt cx="254006" cy="274239"/>
          </a:xfrm>
        </p:grpSpPr>
        <p:sp>
          <p:nvSpPr>
            <p:cNvPr id="234" name="Square"/>
            <p:cNvSpPr/>
            <p:nvPr/>
          </p:nvSpPr>
          <p:spPr>
            <a:xfrm>
              <a:off x="0" y="10116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35" name="L1"/>
            <p:cNvSpPr txBox="1"/>
            <p:nvPr/>
          </p:nvSpPr>
          <p:spPr>
            <a:xfrm>
              <a:off x="3662" y="0"/>
              <a:ext cx="24668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L1</a:t>
              </a:r>
            </a:p>
          </p:txBody>
        </p:sp>
      </p:grpSp>
      <p:sp>
        <p:nvSpPr>
          <p:cNvPr id="237" name="Rectangle 177"/>
          <p:cNvSpPr/>
          <p:nvPr/>
        </p:nvSpPr>
        <p:spPr>
          <a:xfrm>
            <a:off x="73682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8" name="Rectangle 178"/>
          <p:cNvSpPr/>
          <p:nvPr/>
        </p:nvSpPr>
        <p:spPr>
          <a:xfrm>
            <a:off x="7488935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39" name="Rectangle 179"/>
          <p:cNvSpPr/>
          <p:nvPr/>
        </p:nvSpPr>
        <p:spPr>
          <a:xfrm>
            <a:off x="7609585" y="9003496"/>
            <a:ext cx="120651" cy="120651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0" name="Rectangle 180"/>
          <p:cNvSpPr/>
          <p:nvPr/>
        </p:nvSpPr>
        <p:spPr>
          <a:xfrm>
            <a:off x="69431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1" name="Rectangle 181"/>
          <p:cNvSpPr/>
          <p:nvPr/>
        </p:nvSpPr>
        <p:spPr>
          <a:xfrm>
            <a:off x="706380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2" name="Rectangle 182"/>
          <p:cNvSpPr/>
          <p:nvPr/>
        </p:nvSpPr>
        <p:spPr>
          <a:xfrm>
            <a:off x="7184450" y="9003496"/>
            <a:ext cx="120651" cy="120651"/>
          </a:xfrm>
          <a:prstGeom prst="rect">
            <a:avLst/>
          </a:prstGeom>
          <a:solidFill>
            <a:srgbClr val="D0D1D2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3" name="Rectangle 186"/>
          <p:cNvSpPr/>
          <p:nvPr/>
        </p:nvSpPr>
        <p:spPr>
          <a:xfrm>
            <a:off x="7484485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4" name="Rectangle 190"/>
          <p:cNvSpPr/>
          <p:nvPr/>
        </p:nvSpPr>
        <p:spPr>
          <a:xfrm>
            <a:off x="7184450" y="5011129"/>
            <a:ext cx="254007" cy="254007"/>
          </a:xfrm>
          <a:prstGeom prst="rect">
            <a:avLst/>
          </a:prstGeom>
          <a:solidFill>
            <a:srgbClr val="78AAD6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69" tIns="54569" rIns="54569" bIns="5456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45" name="Freeform: Shape 8"/>
          <p:cNvSpPr/>
          <p:nvPr/>
        </p:nvSpPr>
        <p:spPr>
          <a:xfrm>
            <a:off x="7523901" y="5111250"/>
            <a:ext cx="180524" cy="6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235" y="2160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46" name="Freeform: Shape 14"/>
          <p:cNvSpPr/>
          <p:nvPr/>
        </p:nvSpPr>
        <p:spPr>
          <a:xfrm>
            <a:off x="7222694" y="5086241"/>
            <a:ext cx="180558" cy="126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3" fill="norm" stroke="1" extrusionOk="0">
                <a:moveTo>
                  <a:pt x="0" y="21016"/>
                </a:moveTo>
                <a:cubicBezTo>
                  <a:pt x="7539" y="21600"/>
                  <a:pt x="7920" y="16715"/>
                  <a:pt x="11261" y="9107"/>
                </a:cubicBezTo>
                <a:cubicBezTo>
                  <a:pt x="14492" y="1751"/>
                  <a:pt x="16031" y="146"/>
                  <a:pt x="21600" y="0"/>
                </a:cubicBezTo>
              </a:path>
            </a:pathLst>
          </a:custGeom>
          <a:ln w="28575">
            <a:solidFill>
              <a:srgbClr val="DE670B"/>
            </a:solidFill>
          </a:ln>
        </p:spPr>
        <p:txBody>
          <a:bodyPr lIns="54569" tIns="54569" rIns="54569" bIns="54569"/>
          <a:lstStyle/>
          <a:p>
            <a:pPr defTabSz="91440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47" name="Rectangle 3"/>
          <p:cNvSpPr txBox="1"/>
          <p:nvPr/>
        </p:nvSpPr>
        <p:spPr>
          <a:xfrm>
            <a:off x="10404306" y="1857212"/>
            <a:ext cx="32747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https://keras.rstudio.com/reference/install_keras.html</a:t>
            </a:r>
          </a:p>
        </p:txBody>
      </p:sp>
      <p:sp>
        <p:nvSpPr>
          <p:cNvPr id="248" name="SUBTITLE"/>
          <p:cNvSpPr txBox="1"/>
          <p:nvPr/>
        </p:nvSpPr>
        <p:spPr>
          <a:xfrm>
            <a:off x="7152430" y="3786331"/>
            <a:ext cx="9349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CORE LAYERS</a:t>
            </a:r>
          </a:p>
        </p:txBody>
      </p:sp>
      <p:grpSp>
        <p:nvGrpSpPr>
          <p:cNvPr id="251" name="Speech Bubble: Rectangle with Corners Rounded 4"/>
          <p:cNvGrpSpPr/>
          <p:nvPr/>
        </p:nvGrpSpPr>
        <p:grpSpPr>
          <a:xfrm>
            <a:off x="11799099" y="2180472"/>
            <a:ext cx="1894218" cy="411673"/>
            <a:chOff x="101600" y="0"/>
            <a:chExt cx="1894217" cy="411672"/>
          </a:xfrm>
        </p:grpSpPr>
        <p:sp>
          <p:nvSpPr>
            <p:cNvPr id="249" name="Shape"/>
            <p:cNvSpPr/>
            <p:nvPr/>
          </p:nvSpPr>
          <p:spPr>
            <a:xfrm>
              <a:off x="101600" y="-1"/>
              <a:ext cx="1894218" cy="41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60" y="3600"/>
                  </a:moveTo>
                  <a:cubicBezTo>
                    <a:pt x="4660" y="1612"/>
                    <a:pt x="4935" y="0"/>
                    <a:pt x="5274" y="0"/>
                  </a:cubicBezTo>
                  <a:lnTo>
                    <a:pt x="7483" y="0"/>
                  </a:lnTo>
                  <a:lnTo>
                    <a:pt x="20986" y="0"/>
                  </a:lnTo>
                  <a:cubicBezTo>
                    <a:pt x="2132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25" y="21600"/>
                    <a:pt x="20986" y="21600"/>
                  </a:cubicBezTo>
                  <a:lnTo>
                    <a:pt x="5274" y="21600"/>
                  </a:lnTo>
                  <a:cubicBezTo>
                    <a:pt x="4935" y="21600"/>
                    <a:pt x="4660" y="19988"/>
                    <a:pt x="4660" y="18000"/>
                  </a:cubicBezTo>
                  <a:lnTo>
                    <a:pt x="4660" y="18000"/>
                  </a:lnTo>
                  <a:lnTo>
                    <a:pt x="0" y="15515"/>
                  </a:lnTo>
                  <a:lnTo>
                    <a:pt x="4660" y="12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50" name="See ?keras_install for GPU instructions"/>
            <p:cNvSpPr txBox="1"/>
            <p:nvPr/>
          </p:nvSpPr>
          <p:spPr>
            <a:xfrm>
              <a:off x="591430" y="34386"/>
              <a:ext cx="1322826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See ?keras_install for GPU instructions</a:t>
              </a:r>
            </a:p>
          </p:txBody>
        </p:sp>
      </p:grpSp>
      <p:sp>
        <p:nvSpPr>
          <p:cNvPr id="252" name="SUBTITLE"/>
          <p:cNvSpPr txBox="1"/>
          <p:nvPr/>
        </p:nvSpPr>
        <p:spPr>
          <a:xfrm>
            <a:off x="10353650" y="3309790"/>
            <a:ext cx="3334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TRAINING AN IMAGE RECOGNIZER ON MNIST DATA</a:t>
            </a:r>
          </a:p>
        </p:txBody>
      </p:sp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503788" y="3681669"/>
            <a:ext cx="1114089" cy="27728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ectangle 133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407AAA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https://keras.rstudio.com</a:t>
            </a:r>
            <a:r>
              <a:t> </a:t>
            </a:r>
          </a:p>
        </p:txBody>
      </p:sp>
      <p:sp>
        <p:nvSpPr>
          <p:cNvPr id="255" name="Rectangle 135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407A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https://www.manning.com/books/deep-learning-with-r</a:t>
            </a:r>
            <a:r>
              <a:t> </a:t>
            </a:r>
          </a:p>
        </p:txBody>
      </p:sp>
      <p:grpSp>
        <p:nvGrpSpPr>
          <p:cNvPr id="258" name="Speech Bubble: Rectangle with Corners Rounded 138"/>
          <p:cNvGrpSpPr/>
          <p:nvPr/>
        </p:nvGrpSpPr>
        <p:grpSpPr>
          <a:xfrm>
            <a:off x="8509153" y="2793167"/>
            <a:ext cx="2026075" cy="476314"/>
            <a:chOff x="302911" y="0"/>
            <a:chExt cx="2026074" cy="476313"/>
          </a:xfrm>
        </p:grpSpPr>
        <p:sp>
          <p:nvSpPr>
            <p:cNvPr id="256" name="Shape"/>
            <p:cNvSpPr/>
            <p:nvPr/>
          </p:nvSpPr>
          <p:spPr>
            <a:xfrm>
              <a:off x="302911" y="0"/>
              <a:ext cx="2026076" cy="47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11"/>
                  </a:moveTo>
                  <a:cubicBezTo>
                    <a:pt x="0" y="1393"/>
                    <a:pt x="285" y="0"/>
                    <a:pt x="636" y="0"/>
                  </a:cubicBezTo>
                  <a:lnTo>
                    <a:pt x="10237" y="0"/>
                  </a:lnTo>
                  <a:lnTo>
                    <a:pt x="16914" y="0"/>
                  </a:lnTo>
                  <a:cubicBezTo>
                    <a:pt x="17265" y="0"/>
                    <a:pt x="17550" y="1393"/>
                    <a:pt x="17550" y="3111"/>
                  </a:cubicBezTo>
                  <a:lnTo>
                    <a:pt x="17550" y="10890"/>
                  </a:lnTo>
                  <a:lnTo>
                    <a:pt x="21600" y="21600"/>
                  </a:lnTo>
                  <a:lnTo>
                    <a:pt x="17550" y="15557"/>
                  </a:lnTo>
                  <a:lnTo>
                    <a:pt x="17550" y="15557"/>
                  </a:lnTo>
                  <a:cubicBezTo>
                    <a:pt x="17550" y="17276"/>
                    <a:pt x="17265" y="18669"/>
                    <a:pt x="16914" y="18669"/>
                  </a:cubicBezTo>
                  <a:lnTo>
                    <a:pt x="636" y="18669"/>
                  </a:lnTo>
                  <a:cubicBezTo>
                    <a:pt x="285" y="18669"/>
                    <a:pt x="0" y="17276"/>
                    <a:pt x="0" y="15557"/>
                  </a:cubicBezTo>
                  <a:lnTo>
                    <a:pt x="0" y="15557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57" name="The “Hello, World!” of deep learning"/>
            <p:cNvSpPr txBox="1"/>
            <p:nvPr/>
          </p:nvSpPr>
          <p:spPr>
            <a:xfrm>
              <a:off x="368843" y="33167"/>
              <a:ext cx="1460058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The “Hello, World!” of deep learning</a:t>
              </a:r>
            </a:p>
          </p:txBody>
        </p:sp>
      </p:grpSp>
      <p:grpSp>
        <p:nvGrpSpPr>
          <p:cNvPr id="265" name="Group 157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261" name="Group 158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259" name="Picture 4" descr="Picture 4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0" name="Rectangle 163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264" name="Group 159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262" name="Picture 2" descr="Picture 2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3" name="Rectangle 16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Line"/>
          <p:cNvSpPr/>
          <p:nvPr/>
        </p:nvSpPr>
        <p:spPr>
          <a:xfrm>
            <a:off x="2177142" y="10337513"/>
            <a:ext cx="11498359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8" name="Basics"/>
          <p:cNvSpPr txBox="1"/>
          <p:nvPr/>
        </p:nvSpPr>
        <p:spPr>
          <a:xfrm>
            <a:off x="282687" y="455406"/>
            <a:ext cx="15563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More layers</a:t>
            </a:r>
          </a:p>
        </p:txBody>
      </p:sp>
      <p:sp>
        <p:nvSpPr>
          <p:cNvPr id="269" name="Line"/>
          <p:cNvSpPr/>
          <p:nvPr/>
        </p:nvSpPr>
        <p:spPr>
          <a:xfrm>
            <a:off x="344038" y="453414"/>
            <a:ext cx="3037296" cy="3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Line"/>
          <p:cNvSpPr/>
          <p:nvPr/>
        </p:nvSpPr>
        <p:spPr>
          <a:xfrm>
            <a:off x="240539" y="455406"/>
            <a:ext cx="6539442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RStudio® is a trademark of RStudio, Inc.  •  CC BY RStudio •  info@rstudio.com  •  844-448-1212 • rstudio.com •  Learn more at spark.rstudio.com  •  sparklyr  0.5  •  Updated: 2016-12"/>
          <p:cNvSpPr txBox="1"/>
          <p:nvPr/>
        </p:nvSpPr>
        <p:spPr>
          <a:xfrm>
            <a:off x="2353571" y="10340910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</a:t>
            </a:r>
            <a:r>
              <a:t>RStudio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keras</a:t>
            </a:r>
            <a:r>
              <a:rPr b="1"/>
              <a:t>.rstudio.com</a:t>
            </a:r>
            <a:r>
              <a:t>  •  </a:t>
            </a:r>
            <a:r>
              <a:t>keras 2.1.2</a:t>
            </a:r>
            <a:r>
              <a:t>  •  Updated: 201</a:t>
            </a:r>
            <a:r>
              <a:t>7</a:t>
            </a:r>
            <a:r>
              <a:t>-12</a:t>
            </a:r>
          </a:p>
        </p:txBody>
      </p:sp>
      <p:grpSp>
        <p:nvGrpSpPr>
          <p:cNvPr id="443" name="Group"/>
          <p:cNvGrpSpPr/>
          <p:nvPr/>
        </p:nvGrpSpPr>
        <p:grpSpPr>
          <a:xfrm>
            <a:off x="202180" y="901444"/>
            <a:ext cx="3239520" cy="9187758"/>
            <a:chOff x="0" y="0"/>
            <a:chExt cx="3239519" cy="9187757"/>
          </a:xfrm>
        </p:grpSpPr>
        <p:sp>
          <p:nvSpPr>
            <p:cNvPr id="273" name="Rectangle"/>
            <p:cNvSpPr/>
            <p:nvPr/>
          </p:nvSpPr>
          <p:spPr>
            <a:xfrm>
              <a:off x="24189" y="0"/>
              <a:ext cx="3099314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74" name="Rectangle"/>
            <p:cNvSpPr/>
            <p:nvPr/>
          </p:nvSpPr>
          <p:spPr>
            <a:xfrm>
              <a:off x="24189" y="5936539"/>
              <a:ext cx="3099314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75" name="SUBTITLE"/>
            <p:cNvSpPr txBox="1"/>
            <p:nvPr/>
          </p:nvSpPr>
          <p:spPr>
            <a:xfrm>
              <a:off x="48519" y="5243"/>
              <a:ext cx="172394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CONVOLUTIONAL LAYERS</a:t>
              </a:r>
            </a:p>
          </p:txBody>
        </p:sp>
        <p:sp>
          <p:nvSpPr>
            <p:cNvPr id="276" name="SUBTITLE"/>
            <p:cNvSpPr txBox="1"/>
            <p:nvPr/>
          </p:nvSpPr>
          <p:spPr>
            <a:xfrm>
              <a:off x="52959" y="5959458"/>
              <a:ext cx="119344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POOLING LAYERS</a:t>
              </a:r>
            </a:p>
          </p:txBody>
        </p:sp>
        <p:sp>
          <p:nvSpPr>
            <p:cNvPr id="277" name="every(.x, .p, …) Do all element pass a test?…"/>
            <p:cNvSpPr txBox="1"/>
            <p:nvPr/>
          </p:nvSpPr>
          <p:spPr>
            <a:xfrm>
              <a:off x="1012472" y="349182"/>
              <a:ext cx="2156361" cy="552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layer_conv_1d() </a:t>
              </a:r>
              <a:r>
                <a:rPr b="0"/>
                <a:t>1D, e.g. temporal convolution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layer_conv_2d_transpose() </a:t>
              </a:r>
              <a:r>
                <a:rPr b="0"/>
                <a:t>Transposed 2D (deconvolution)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layer_conv_2d()</a:t>
              </a:r>
              <a:r>
                <a:rPr b="0"/>
                <a:t> 2D, e.g. spatial convolution over images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layer_conv_3d_transpose() </a:t>
              </a:r>
              <a:r>
                <a:rPr b="0"/>
                <a:t>Transposed 3D (deconvolution)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layer_conv_3d() </a:t>
              </a:r>
              <a:r>
                <a:rPr b="0"/>
                <a:t>3D, e.g. spatial convolution over volumes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layer_conv_lstm_2d() </a:t>
              </a:r>
              <a:r>
                <a:rPr b="0"/>
                <a:t>Convolutional LSTM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layer_separable_conv_2d() </a:t>
              </a:r>
              <a:r>
                <a:rPr b="0"/>
                <a:t>Depthwise separable 2D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layer_upsampling_1d() layer_upsampling_2d() layer_upsampling_3d() </a:t>
              </a:r>
              <a:r>
                <a:rPr b="0"/>
                <a:t>Upsampling layer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layer_zero_padding_1d() layer_zero_padding_2d() layer_zero_padding_3d()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Zero-padding layer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layer_cropping_1d()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layer_cropping_2d() layer_cropping_3d()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Cropping layer</a:t>
              </a:r>
            </a:p>
          </p:txBody>
        </p:sp>
        <p:sp>
          <p:nvSpPr>
            <p:cNvPr id="278" name="Rectangle 30"/>
            <p:cNvSpPr/>
            <p:nvPr/>
          </p:nvSpPr>
          <p:spPr>
            <a:xfrm>
              <a:off x="258455" y="33965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79" name="Rectangle 31"/>
            <p:cNvSpPr/>
            <p:nvPr/>
          </p:nvSpPr>
          <p:spPr>
            <a:xfrm>
              <a:off x="379105" y="33965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0" name="Rectangle 32"/>
            <p:cNvSpPr/>
            <p:nvPr/>
          </p:nvSpPr>
          <p:spPr>
            <a:xfrm>
              <a:off x="499755" y="33965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1" name="Rectangle 33"/>
            <p:cNvSpPr/>
            <p:nvPr/>
          </p:nvSpPr>
          <p:spPr>
            <a:xfrm>
              <a:off x="620404" y="33965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2" name="Rectangle 39"/>
            <p:cNvSpPr/>
            <p:nvPr/>
          </p:nvSpPr>
          <p:spPr>
            <a:xfrm>
              <a:off x="741054" y="33965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3" name="Rectangle 40"/>
            <p:cNvSpPr/>
            <p:nvPr/>
          </p:nvSpPr>
          <p:spPr>
            <a:xfrm>
              <a:off x="379105" y="59763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4" name="Rectangle 41"/>
            <p:cNvSpPr/>
            <p:nvPr/>
          </p:nvSpPr>
          <p:spPr>
            <a:xfrm>
              <a:off x="499755" y="59763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5" name="Rectangle 42"/>
            <p:cNvSpPr/>
            <p:nvPr/>
          </p:nvSpPr>
          <p:spPr>
            <a:xfrm>
              <a:off x="620404" y="59763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286" name="Isosceles Triangle 2"/>
            <p:cNvSpPr/>
            <p:nvPr/>
          </p:nvSpPr>
          <p:spPr>
            <a:xfrm rot="10800000">
              <a:off x="255352" y="511436"/>
              <a:ext cx="606351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grpSp>
          <p:nvGrpSpPr>
            <p:cNvPr id="301" name="Group 7"/>
            <p:cNvGrpSpPr/>
            <p:nvPr/>
          </p:nvGrpSpPr>
          <p:grpSpPr>
            <a:xfrm>
              <a:off x="105293" y="1132203"/>
              <a:ext cx="767762" cy="361951"/>
              <a:chOff x="0" y="0"/>
              <a:chExt cx="767760" cy="361950"/>
            </a:xfrm>
          </p:grpSpPr>
          <p:sp>
            <p:nvSpPr>
              <p:cNvPr id="287" name="Rectangle 34"/>
              <p:cNvSpPr/>
              <p:nvPr/>
            </p:nvSpPr>
            <p:spPr>
              <a:xfrm>
                <a:off x="120649" y="-1"/>
                <a:ext cx="120651" cy="120651"/>
              </a:xfrm>
              <a:prstGeom prst="rect">
                <a:avLst/>
              </a:prstGeom>
              <a:solidFill>
                <a:srgbClr val="78AAD6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88" name="Rectangle 35"/>
              <p:cNvSpPr/>
              <p:nvPr/>
            </p:nvSpPr>
            <p:spPr>
              <a:xfrm>
                <a:off x="-1" y="-1"/>
                <a:ext cx="120651" cy="120651"/>
              </a:xfrm>
              <a:prstGeom prst="rect">
                <a:avLst/>
              </a:prstGeom>
              <a:solidFill>
                <a:srgbClr val="78AAD6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89" name="Rectangle 36"/>
              <p:cNvSpPr/>
              <p:nvPr/>
            </p:nvSpPr>
            <p:spPr>
              <a:xfrm>
                <a:off x="-1" y="120650"/>
                <a:ext cx="120651" cy="120650"/>
              </a:xfrm>
              <a:prstGeom prst="rect">
                <a:avLst/>
              </a:prstGeom>
              <a:solidFill>
                <a:srgbClr val="78AAD6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0" name="Rectangle 37"/>
              <p:cNvSpPr/>
              <p:nvPr/>
            </p:nvSpPr>
            <p:spPr>
              <a:xfrm>
                <a:off x="120649" y="120650"/>
                <a:ext cx="120651" cy="120650"/>
              </a:xfrm>
              <a:prstGeom prst="rect">
                <a:avLst/>
              </a:prstGeom>
              <a:solidFill>
                <a:srgbClr val="78AAD6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1" name="Rectangle 45"/>
              <p:cNvSpPr/>
              <p:nvPr/>
            </p:nvSpPr>
            <p:spPr>
              <a:xfrm>
                <a:off x="241300" y="-1"/>
                <a:ext cx="120650" cy="120651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2" name="Rectangle 46"/>
              <p:cNvSpPr/>
              <p:nvPr/>
            </p:nvSpPr>
            <p:spPr>
              <a:xfrm>
                <a:off x="241300" y="120650"/>
                <a:ext cx="120650" cy="120650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3" name="Rectangle 47"/>
              <p:cNvSpPr/>
              <p:nvPr/>
            </p:nvSpPr>
            <p:spPr>
              <a:xfrm>
                <a:off x="-1" y="241300"/>
                <a:ext cx="120651" cy="120650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4" name="Rectangle 48"/>
              <p:cNvSpPr/>
              <p:nvPr/>
            </p:nvSpPr>
            <p:spPr>
              <a:xfrm>
                <a:off x="120649" y="241300"/>
                <a:ext cx="120651" cy="120650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5" name="Rectangle 49"/>
              <p:cNvSpPr/>
              <p:nvPr/>
            </p:nvSpPr>
            <p:spPr>
              <a:xfrm>
                <a:off x="241300" y="241300"/>
                <a:ext cx="120650" cy="120650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6" name="Rectangle 50"/>
              <p:cNvSpPr/>
              <p:nvPr/>
            </p:nvSpPr>
            <p:spPr>
              <a:xfrm>
                <a:off x="526460" y="60325"/>
                <a:ext cx="120651" cy="120650"/>
              </a:xfrm>
              <a:prstGeom prst="rect">
                <a:avLst/>
              </a:prstGeom>
              <a:solidFill>
                <a:srgbClr val="78AAD6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7" name="Rectangle 51"/>
              <p:cNvSpPr/>
              <p:nvPr/>
            </p:nvSpPr>
            <p:spPr>
              <a:xfrm>
                <a:off x="647110" y="60325"/>
                <a:ext cx="120651" cy="120650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8" name="Rectangle 52"/>
              <p:cNvSpPr/>
              <p:nvPr/>
            </p:nvSpPr>
            <p:spPr>
              <a:xfrm>
                <a:off x="526460" y="180975"/>
                <a:ext cx="120651" cy="120650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299" name="Rectangle 53"/>
              <p:cNvSpPr/>
              <p:nvPr/>
            </p:nvSpPr>
            <p:spPr>
              <a:xfrm>
                <a:off x="647110" y="180975"/>
                <a:ext cx="120651" cy="120650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0" name="Isosceles Triangle 54"/>
              <p:cNvSpPr/>
              <p:nvPr/>
            </p:nvSpPr>
            <p:spPr>
              <a:xfrm rot="5400000">
                <a:off x="307469" y="162590"/>
                <a:ext cx="279535" cy="45722"/>
              </a:xfrm>
              <a:prstGeom prst="triangle">
                <a:avLst/>
              </a:prstGeom>
              <a:solidFill>
                <a:srgbClr val="DF8A2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302" name="Isosceles Triangle 68"/>
            <p:cNvSpPr/>
            <p:nvPr/>
          </p:nvSpPr>
          <p:spPr>
            <a:xfrm rot="5400000">
              <a:off x="412764" y="2273415"/>
              <a:ext cx="279535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grpSp>
          <p:nvGrpSpPr>
            <p:cNvPr id="307" name="Cube 3"/>
            <p:cNvGrpSpPr/>
            <p:nvPr/>
          </p:nvGrpSpPr>
          <p:grpSpPr>
            <a:xfrm>
              <a:off x="0" y="2284731"/>
              <a:ext cx="150059" cy="139624"/>
              <a:chOff x="0" y="0"/>
              <a:chExt cx="150058" cy="139622"/>
            </a:xfrm>
          </p:grpSpPr>
          <p:sp>
            <p:nvSpPr>
              <p:cNvPr id="303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4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5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12" name="Cube 70"/>
            <p:cNvGrpSpPr/>
            <p:nvPr/>
          </p:nvGrpSpPr>
          <p:grpSpPr>
            <a:xfrm>
              <a:off x="115846" y="2284731"/>
              <a:ext cx="150059" cy="139624"/>
              <a:chOff x="0" y="0"/>
              <a:chExt cx="150058" cy="139622"/>
            </a:xfrm>
          </p:grpSpPr>
          <p:sp>
            <p:nvSpPr>
              <p:cNvPr id="308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09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0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17" name="Cube 71"/>
            <p:cNvGrpSpPr/>
            <p:nvPr/>
          </p:nvGrpSpPr>
          <p:grpSpPr>
            <a:xfrm>
              <a:off x="230658" y="2284731"/>
              <a:ext cx="150059" cy="139624"/>
              <a:chOff x="0" y="0"/>
              <a:chExt cx="150058" cy="139622"/>
            </a:xfrm>
          </p:grpSpPr>
          <p:sp>
            <p:nvSpPr>
              <p:cNvPr id="313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4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5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22" name="Cube 72"/>
            <p:cNvGrpSpPr/>
            <p:nvPr/>
          </p:nvGrpSpPr>
          <p:grpSpPr>
            <a:xfrm>
              <a:off x="0" y="2175910"/>
              <a:ext cx="150059" cy="139624"/>
              <a:chOff x="0" y="0"/>
              <a:chExt cx="150058" cy="139622"/>
            </a:xfrm>
          </p:grpSpPr>
          <p:sp>
            <p:nvSpPr>
              <p:cNvPr id="318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19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20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2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27" name="Cube 80"/>
            <p:cNvGrpSpPr/>
            <p:nvPr/>
          </p:nvGrpSpPr>
          <p:grpSpPr>
            <a:xfrm>
              <a:off x="115846" y="2175910"/>
              <a:ext cx="150059" cy="139624"/>
              <a:chOff x="0" y="0"/>
              <a:chExt cx="150058" cy="139622"/>
            </a:xfrm>
          </p:grpSpPr>
          <p:sp>
            <p:nvSpPr>
              <p:cNvPr id="323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24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25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2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32" name="Cube 81"/>
            <p:cNvGrpSpPr/>
            <p:nvPr/>
          </p:nvGrpSpPr>
          <p:grpSpPr>
            <a:xfrm>
              <a:off x="230658" y="2175910"/>
              <a:ext cx="150059" cy="139624"/>
              <a:chOff x="0" y="0"/>
              <a:chExt cx="150058" cy="139622"/>
            </a:xfrm>
          </p:grpSpPr>
          <p:sp>
            <p:nvSpPr>
              <p:cNvPr id="328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29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30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3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37" name="Cube 83"/>
            <p:cNvGrpSpPr/>
            <p:nvPr/>
          </p:nvGrpSpPr>
          <p:grpSpPr>
            <a:xfrm>
              <a:off x="0" y="2069471"/>
              <a:ext cx="150059" cy="139624"/>
              <a:chOff x="0" y="0"/>
              <a:chExt cx="150058" cy="139622"/>
            </a:xfrm>
          </p:grpSpPr>
          <p:sp>
            <p:nvSpPr>
              <p:cNvPr id="333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34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35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3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42" name="Cube 84"/>
            <p:cNvGrpSpPr/>
            <p:nvPr/>
          </p:nvGrpSpPr>
          <p:grpSpPr>
            <a:xfrm>
              <a:off x="115846" y="2069471"/>
              <a:ext cx="150059" cy="139624"/>
              <a:chOff x="0" y="0"/>
              <a:chExt cx="150058" cy="139622"/>
            </a:xfrm>
          </p:grpSpPr>
          <p:sp>
            <p:nvSpPr>
              <p:cNvPr id="338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39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40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4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47" name="Cube 85"/>
            <p:cNvGrpSpPr/>
            <p:nvPr/>
          </p:nvGrpSpPr>
          <p:grpSpPr>
            <a:xfrm>
              <a:off x="230658" y="2069471"/>
              <a:ext cx="150059" cy="139624"/>
              <a:chOff x="0" y="0"/>
              <a:chExt cx="150058" cy="139622"/>
            </a:xfrm>
          </p:grpSpPr>
          <p:sp>
            <p:nvSpPr>
              <p:cNvPr id="343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44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45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4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52" name="Cube 88"/>
            <p:cNvGrpSpPr/>
            <p:nvPr/>
          </p:nvGrpSpPr>
          <p:grpSpPr>
            <a:xfrm>
              <a:off x="638289" y="2243082"/>
              <a:ext cx="150059" cy="139624"/>
              <a:chOff x="0" y="0"/>
              <a:chExt cx="150058" cy="139622"/>
            </a:xfrm>
          </p:grpSpPr>
          <p:sp>
            <p:nvSpPr>
              <p:cNvPr id="348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49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50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5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57" name="Cube 89"/>
            <p:cNvGrpSpPr/>
            <p:nvPr/>
          </p:nvGrpSpPr>
          <p:grpSpPr>
            <a:xfrm>
              <a:off x="754134" y="2243082"/>
              <a:ext cx="150059" cy="139624"/>
              <a:chOff x="0" y="0"/>
              <a:chExt cx="150058" cy="139622"/>
            </a:xfrm>
          </p:grpSpPr>
          <p:sp>
            <p:nvSpPr>
              <p:cNvPr id="353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54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55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5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62" name="Cube 90"/>
            <p:cNvGrpSpPr/>
            <p:nvPr/>
          </p:nvGrpSpPr>
          <p:grpSpPr>
            <a:xfrm>
              <a:off x="638289" y="2136643"/>
              <a:ext cx="150059" cy="139624"/>
              <a:chOff x="0" y="0"/>
              <a:chExt cx="150058" cy="139622"/>
            </a:xfrm>
          </p:grpSpPr>
          <p:sp>
            <p:nvSpPr>
              <p:cNvPr id="358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59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60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6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367" name="Cube 91"/>
            <p:cNvGrpSpPr/>
            <p:nvPr/>
          </p:nvGrpSpPr>
          <p:grpSpPr>
            <a:xfrm>
              <a:off x="754134" y="2136643"/>
              <a:ext cx="150059" cy="139624"/>
              <a:chOff x="0" y="0"/>
              <a:chExt cx="150058" cy="139622"/>
            </a:xfrm>
          </p:grpSpPr>
          <p:sp>
            <p:nvSpPr>
              <p:cNvPr id="363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64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65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36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368" name="Rectangle 93"/>
            <p:cNvSpPr/>
            <p:nvPr/>
          </p:nvSpPr>
          <p:spPr>
            <a:xfrm>
              <a:off x="675438" y="3578290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69" name="Rectangle 94"/>
            <p:cNvSpPr/>
            <p:nvPr/>
          </p:nvSpPr>
          <p:spPr>
            <a:xfrm>
              <a:off x="554787" y="3578290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0" name="Rectangle 95"/>
            <p:cNvSpPr/>
            <p:nvPr/>
          </p:nvSpPr>
          <p:spPr>
            <a:xfrm>
              <a:off x="554787" y="3698940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1" name="Rectangle 96"/>
            <p:cNvSpPr/>
            <p:nvPr/>
          </p:nvSpPr>
          <p:spPr>
            <a:xfrm>
              <a:off x="675438" y="3698940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2" name="Rectangle 97"/>
            <p:cNvSpPr/>
            <p:nvPr/>
          </p:nvSpPr>
          <p:spPr>
            <a:xfrm>
              <a:off x="796088" y="3578290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3" name="Rectangle 98"/>
            <p:cNvSpPr/>
            <p:nvPr/>
          </p:nvSpPr>
          <p:spPr>
            <a:xfrm>
              <a:off x="796088" y="3698940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4" name="Rectangle 99"/>
            <p:cNvSpPr/>
            <p:nvPr/>
          </p:nvSpPr>
          <p:spPr>
            <a:xfrm>
              <a:off x="554787" y="3819590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5" name="Rectangle 100"/>
            <p:cNvSpPr/>
            <p:nvPr/>
          </p:nvSpPr>
          <p:spPr>
            <a:xfrm>
              <a:off x="675438" y="3819590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6" name="Rectangle 101"/>
            <p:cNvSpPr/>
            <p:nvPr/>
          </p:nvSpPr>
          <p:spPr>
            <a:xfrm>
              <a:off x="796088" y="3819590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7" name="Rectangle 102"/>
            <p:cNvSpPr/>
            <p:nvPr/>
          </p:nvSpPr>
          <p:spPr>
            <a:xfrm>
              <a:off x="162187" y="363861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8" name="Rectangle 103"/>
            <p:cNvSpPr/>
            <p:nvPr/>
          </p:nvSpPr>
          <p:spPr>
            <a:xfrm>
              <a:off x="282838" y="363861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79" name="Rectangle 104"/>
            <p:cNvSpPr/>
            <p:nvPr/>
          </p:nvSpPr>
          <p:spPr>
            <a:xfrm>
              <a:off x="162187" y="375926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0" name="Rectangle 105"/>
            <p:cNvSpPr/>
            <p:nvPr/>
          </p:nvSpPr>
          <p:spPr>
            <a:xfrm>
              <a:off x="282838" y="375926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1" name="Isosceles Triangle 106"/>
            <p:cNvSpPr/>
            <p:nvPr/>
          </p:nvSpPr>
          <p:spPr>
            <a:xfrm rot="5400000">
              <a:off x="350078" y="3740881"/>
              <a:ext cx="279535" cy="45721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2" name="Rectangle 123"/>
            <p:cNvSpPr/>
            <p:nvPr/>
          </p:nvSpPr>
          <p:spPr>
            <a:xfrm>
              <a:off x="225944" y="514542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3" name="Rectangle 124"/>
            <p:cNvSpPr/>
            <p:nvPr/>
          </p:nvSpPr>
          <p:spPr>
            <a:xfrm>
              <a:off x="105293" y="514542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4" name="Rectangle 125"/>
            <p:cNvSpPr/>
            <p:nvPr/>
          </p:nvSpPr>
          <p:spPr>
            <a:xfrm>
              <a:off x="105293" y="526607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5" name="Rectangle 126"/>
            <p:cNvSpPr/>
            <p:nvPr/>
          </p:nvSpPr>
          <p:spPr>
            <a:xfrm>
              <a:off x="225944" y="526607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6" name="Rectangle 128"/>
            <p:cNvSpPr/>
            <p:nvPr/>
          </p:nvSpPr>
          <p:spPr>
            <a:xfrm>
              <a:off x="346594" y="514542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7" name="Rectangle 129"/>
            <p:cNvSpPr/>
            <p:nvPr/>
          </p:nvSpPr>
          <p:spPr>
            <a:xfrm>
              <a:off x="346594" y="526607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8" name="Rectangle 132"/>
            <p:cNvSpPr/>
            <p:nvPr/>
          </p:nvSpPr>
          <p:spPr>
            <a:xfrm>
              <a:off x="105293" y="538672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89" name="Rectangle 133"/>
            <p:cNvSpPr/>
            <p:nvPr/>
          </p:nvSpPr>
          <p:spPr>
            <a:xfrm>
              <a:off x="225944" y="538672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0" name="Rectangle 135"/>
            <p:cNvSpPr/>
            <p:nvPr/>
          </p:nvSpPr>
          <p:spPr>
            <a:xfrm>
              <a:off x="346594" y="538672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1" name="Rectangle 136"/>
            <p:cNvSpPr/>
            <p:nvPr/>
          </p:nvSpPr>
          <p:spPr>
            <a:xfrm>
              <a:off x="631755" y="5205752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2" name="Rectangle 137"/>
            <p:cNvSpPr/>
            <p:nvPr/>
          </p:nvSpPr>
          <p:spPr>
            <a:xfrm>
              <a:off x="752405" y="5205752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3" name="Rectangle 138"/>
            <p:cNvSpPr/>
            <p:nvPr/>
          </p:nvSpPr>
          <p:spPr>
            <a:xfrm>
              <a:off x="631755" y="5326402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4" name="Rectangle 139"/>
            <p:cNvSpPr/>
            <p:nvPr/>
          </p:nvSpPr>
          <p:spPr>
            <a:xfrm>
              <a:off x="752405" y="5326402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5" name="Isosceles Triangle 140"/>
            <p:cNvSpPr/>
            <p:nvPr/>
          </p:nvSpPr>
          <p:spPr>
            <a:xfrm rot="5400000">
              <a:off x="412764" y="5308019"/>
              <a:ext cx="279535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6" name="Rectangle 141"/>
            <p:cNvSpPr/>
            <p:nvPr/>
          </p:nvSpPr>
          <p:spPr>
            <a:xfrm>
              <a:off x="675438" y="441698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7" name="Rectangle 142"/>
            <p:cNvSpPr/>
            <p:nvPr/>
          </p:nvSpPr>
          <p:spPr>
            <a:xfrm>
              <a:off x="554787" y="441698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8" name="Rectangle 143"/>
            <p:cNvSpPr/>
            <p:nvPr/>
          </p:nvSpPr>
          <p:spPr>
            <a:xfrm>
              <a:off x="554787" y="453763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399" name="Rectangle 144"/>
            <p:cNvSpPr/>
            <p:nvPr/>
          </p:nvSpPr>
          <p:spPr>
            <a:xfrm>
              <a:off x="675438" y="453763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0" name="Rectangle 145"/>
            <p:cNvSpPr/>
            <p:nvPr/>
          </p:nvSpPr>
          <p:spPr>
            <a:xfrm>
              <a:off x="796088" y="441698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1" name="Rectangle 146"/>
            <p:cNvSpPr/>
            <p:nvPr/>
          </p:nvSpPr>
          <p:spPr>
            <a:xfrm>
              <a:off x="796088" y="453763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2" name="Rectangle 147"/>
            <p:cNvSpPr/>
            <p:nvPr/>
          </p:nvSpPr>
          <p:spPr>
            <a:xfrm>
              <a:off x="554787" y="465828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3" name="Rectangle 148"/>
            <p:cNvSpPr/>
            <p:nvPr/>
          </p:nvSpPr>
          <p:spPr>
            <a:xfrm>
              <a:off x="675438" y="465828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4" name="Rectangle 149"/>
            <p:cNvSpPr/>
            <p:nvPr/>
          </p:nvSpPr>
          <p:spPr>
            <a:xfrm>
              <a:off x="796088" y="465828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5" name="Rectangle 150"/>
            <p:cNvSpPr/>
            <p:nvPr/>
          </p:nvSpPr>
          <p:spPr>
            <a:xfrm>
              <a:off x="162187" y="447731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6" name="Rectangle 151"/>
            <p:cNvSpPr/>
            <p:nvPr/>
          </p:nvSpPr>
          <p:spPr>
            <a:xfrm>
              <a:off x="282838" y="447731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7" name="Rectangle 152"/>
            <p:cNvSpPr/>
            <p:nvPr/>
          </p:nvSpPr>
          <p:spPr>
            <a:xfrm>
              <a:off x="162187" y="459796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8" name="Rectangle 153"/>
            <p:cNvSpPr/>
            <p:nvPr/>
          </p:nvSpPr>
          <p:spPr>
            <a:xfrm>
              <a:off x="282838" y="459796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09" name="Isosceles Triangle 154"/>
            <p:cNvSpPr/>
            <p:nvPr/>
          </p:nvSpPr>
          <p:spPr>
            <a:xfrm rot="5400000">
              <a:off x="350078" y="4579579"/>
              <a:ext cx="279535" cy="45721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0" name="every(.x, .p, …) Do all element pass a test?…"/>
            <p:cNvSpPr txBox="1"/>
            <p:nvPr/>
          </p:nvSpPr>
          <p:spPr>
            <a:xfrm>
              <a:off x="771172" y="6254057"/>
              <a:ext cx="2468348" cy="293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layer_max_pooling_1d()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layer_max_pooling_2d()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layer_max_pooling_3d()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Maximum pooling for 1D to 3D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layer_average_pooling_1d() layer_average_pooling_2d() layer_average_pooling_3d()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Average pooling for 1D to 3D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layer_global_max_pooling_1d() layer_global_max_pooling_2d()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layer_global_max_pooling_3d()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Global maximum pooling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layer_global_average_pooling_1d()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layer_global_average_pooling_2d()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layer_global_average_pooling_3d()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Global average pooling</a:t>
              </a:r>
            </a:p>
          </p:txBody>
        </p:sp>
        <p:sp>
          <p:nvSpPr>
            <p:cNvPr id="411" name="Rectangle 158"/>
            <p:cNvSpPr/>
            <p:nvPr/>
          </p:nvSpPr>
          <p:spPr>
            <a:xfrm>
              <a:off x="552379" y="6366881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2" name="Rectangle 160"/>
            <p:cNvSpPr/>
            <p:nvPr/>
          </p:nvSpPr>
          <p:spPr>
            <a:xfrm>
              <a:off x="58429" y="6306556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3" name="Rectangle 161"/>
            <p:cNvSpPr/>
            <p:nvPr/>
          </p:nvSpPr>
          <p:spPr>
            <a:xfrm>
              <a:off x="179079" y="6306556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4" name="Rectangle 162"/>
            <p:cNvSpPr/>
            <p:nvPr/>
          </p:nvSpPr>
          <p:spPr>
            <a:xfrm>
              <a:off x="58429" y="6427206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5" name="Rectangle 163"/>
            <p:cNvSpPr/>
            <p:nvPr/>
          </p:nvSpPr>
          <p:spPr>
            <a:xfrm>
              <a:off x="179079" y="6427206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6" name="Isosceles Triangle 164"/>
            <p:cNvSpPr/>
            <p:nvPr/>
          </p:nvSpPr>
          <p:spPr>
            <a:xfrm rot="5400000">
              <a:off x="273064" y="6423463"/>
              <a:ext cx="279535" cy="45721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7" name="Rectangle 165"/>
            <p:cNvSpPr/>
            <p:nvPr/>
          </p:nvSpPr>
          <p:spPr>
            <a:xfrm>
              <a:off x="552379" y="7155033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8" name="Rectangle 166"/>
            <p:cNvSpPr/>
            <p:nvPr/>
          </p:nvSpPr>
          <p:spPr>
            <a:xfrm>
              <a:off x="58429" y="7094708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19" name="Rectangle 167"/>
            <p:cNvSpPr/>
            <p:nvPr/>
          </p:nvSpPr>
          <p:spPr>
            <a:xfrm>
              <a:off x="179079" y="7094708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0" name="Rectangle 168"/>
            <p:cNvSpPr/>
            <p:nvPr/>
          </p:nvSpPr>
          <p:spPr>
            <a:xfrm>
              <a:off x="58429" y="7215358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1" name="Rectangle 169"/>
            <p:cNvSpPr/>
            <p:nvPr/>
          </p:nvSpPr>
          <p:spPr>
            <a:xfrm>
              <a:off x="179079" y="7215358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2" name="Isosceles Triangle 170"/>
            <p:cNvSpPr/>
            <p:nvPr/>
          </p:nvSpPr>
          <p:spPr>
            <a:xfrm rot="5400000">
              <a:off x="273064" y="7211615"/>
              <a:ext cx="279535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3" name="Rectangle 171"/>
            <p:cNvSpPr/>
            <p:nvPr/>
          </p:nvSpPr>
          <p:spPr>
            <a:xfrm>
              <a:off x="552379" y="7766108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4" name="Rectangle 172"/>
            <p:cNvSpPr/>
            <p:nvPr/>
          </p:nvSpPr>
          <p:spPr>
            <a:xfrm>
              <a:off x="58429" y="7585133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5" name="Rectangle 173"/>
            <p:cNvSpPr/>
            <p:nvPr/>
          </p:nvSpPr>
          <p:spPr>
            <a:xfrm>
              <a:off x="179079" y="7585133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6" name="Rectangle 174"/>
            <p:cNvSpPr/>
            <p:nvPr/>
          </p:nvSpPr>
          <p:spPr>
            <a:xfrm>
              <a:off x="58429" y="7705783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7" name="Rectangle 175"/>
            <p:cNvSpPr/>
            <p:nvPr/>
          </p:nvSpPr>
          <p:spPr>
            <a:xfrm>
              <a:off x="179079" y="7705783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8" name="Isosceles Triangle 176"/>
            <p:cNvSpPr/>
            <p:nvPr/>
          </p:nvSpPr>
          <p:spPr>
            <a:xfrm rot="5400000">
              <a:off x="273064" y="7822691"/>
              <a:ext cx="279535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29" name="Rectangle 177"/>
            <p:cNvSpPr/>
            <p:nvPr/>
          </p:nvSpPr>
          <p:spPr>
            <a:xfrm>
              <a:off x="58429" y="7875779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0" name="Rectangle 178"/>
            <p:cNvSpPr/>
            <p:nvPr/>
          </p:nvSpPr>
          <p:spPr>
            <a:xfrm>
              <a:off x="179079" y="7875779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1" name="Rectangle 179"/>
            <p:cNvSpPr/>
            <p:nvPr/>
          </p:nvSpPr>
          <p:spPr>
            <a:xfrm>
              <a:off x="58429" y="7996429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2" name="Rectangle 180"/>
            <p:cNvSpPr/>
            <p:nvPr/>
          </p:nvSpPr>
          <p:spPr>
            <a:xfrm>
              <a:off x="179079" y="7996429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3" name="Rectangle 181"/>
            <p:cNvSpPr/>
            <p:nvPr/>
          </p:nvSpPr>
          <p:spPr>
            <a:xfrm>
              <a:off x="552379" y="8577102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4" name="Rectangle 182"/>
            <p:cNvSpPr/>
            <p:nvPr/>
          </p:nvSpPr>
          <p:spPr>
            <a:xfrm>
              <a:off x="58429" y="8396127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5" name="Rectangle 183"/>
            <p:cNvSpPr/>
            <p:nvPr/>
          </p:nvSpPr>
          <p:spPr>
            <a:xfrm>
              <a:off x="179079" y="8396127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6" name="Rectangle 184"/>
            <p:cNvSpPr/>
            <p:nvPr/>
          </p:nvSpPr>
          <p:spPr>
            <a:xfrm>
              <a:off x="58429" y="8516777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7" name="Rectangle 185"/>
            <p:cNvSpPr/>
            <p:nvPr/>
          </p:nvSpPr>
          <p:spPr>
            <a:xfrm>
              <a:off x="179079" y="8516777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8" name="Isosceles Triangle 186"/>
            <p:cNvSpPr/>
            <p:nvPr/>
          </p:nvSpPr>
          <p:spPr>
            <a:xfrm rot="5400000">
              <a:off x="273064" y="8633684"/>
              <a:ext cx="279535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39" name="Rectangle 188"/>
            <p:cNvSpPr/>
            <p:nvPr/>
          </p:nvSpPr>
          <p:spPr>
            <a:xfrm>
              <a:off x="58429" y="8686772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0" name="Rectangle 189"/>
            <p:cNvSpPr/>
            <p:nvPr/>
          </p:nvSpPr>
          <p:spPr>
            <a:xfrm>
              <a:off x="179079" y="8686772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1" name="Rectangle 190"/>
            <p:cNvSpPr/>
            <p:nvPr/>
          </p:nvSpPr>
          <p:spPr>
            <a:xfrm>
              <a:off x="58429" y="8807422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2" name="Rectangle 191"/>
            <p:cNvSpPr/>
            <p:nvPr/>
          </p:nvSpPr>
          <p:spPr>
            <a:xfrm>
              <a:off x="179079" y="8807422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</p:grpSp>
      <p:pic>
        <p:nvPicPr>
          <p:cNvPr id="444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rcRect l="0" t="22617" r="187" b="36574"/>
          <a:stretch>
            <a:fillRect/>
          </a:stretch>
        </p:blipFill>
        <p:spPr>
          <a:xfrm>
            <a:off x="8376725" y="-1"/>
            <a:ext cx="5593275" cy="122141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Basics"/>
          <p:cNvSpPr txBox="1"/>
          <p:nvPr/>
        </p:nvSpPr>
        <p:spPr>
          <a:xfrm>
            <a:off x="7040394" y="455406"/>
            <a:ext cx="19110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Preprocessing</a:t>
            </a:r>
          </a:p>
        </p:txBody>
      </p:sp>
      <p:sp>
        <p:nvSpPr>
          <p:cNvPr id="446" name="Line"/>
          <p:cNvSpPr/>
          <p:nvPr/>
        </p:nvSpPr>
        <p:spPr>
          <a:xfrm>
            <a:off x="7012361" y="455406"/>
            <a:ext cx="3079673" cy="1"/>
          </a:xfrm>
          <a:prstGeom prst="line">
            <a:avLst/>
          </a:prstGeom>
          <a:ln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6" name="Group"/>
          <p:cNvGrpSpPr/>
          <p:nvPr/>
        </p:nvGrpSpPr>
        <p:grpSpPr>
          <a:xfrm>
            <a:off x="7035959" y="901444"/>
            <a:ext cx="3362228" cy="9404606"/>
            <a:chOff x="0" y="0"/>
            <a:chExt cx="3362226" cy="9404605"/>
          </a:xfrm>
        </p:grpSpPr>
        <p:sp>
          <p:nvSpPr>
            <p:cNvPr id="447" name="Rectangle"/>
            <p:cNvSpPr/>
            <p:nvPr/>
          </p:nvSpPr>
          <p:spPr>
            <a:xfrm>
              <a:off x="0" y="0"/>
              <a:ext cx="3353230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78AAD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8" name="Rectangle"/>
            <p:cNvSpPr/>
            <p:nvPr/>
          </p:nvSpPr>
          <p:spPr>
            <a:xfrm>
              <a:off x="0" y="2104587"/>
              <a:ext cx="3353230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78AAD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49" name="SUBTITLE"/>
            <p:cNvSpPr txBox="1"/>
            <p:nvPr/>
          </p:nvSpPr>
          <p:spPr>
            <a:xfrm>
              <a:off x="13859" y="5244"/>
              <a:ext cx="193913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SEQUENCE PREPROCESSING</a:t>
              </a:r>
            </a:p>
          </p:txBody>
        </p:sp>
        <p:sp>
          <p:nvSpPr>
            <p:cNvPr id="450" name="every(.x, .p, …) Do all element pass a test?…"/>
            <p:cNvSpPr txBox="1"/>
            <p:nvPr/>
          </p:nvSpPr>
          <p:spPr>
            <a:xfrm>
              <a:off x="12508" y="349182"/>
              <a:ext cx="3308601" cy="171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pad_sequences()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Pads each sequence to the same length (length of the longest sequence)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skipgrams()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Generates skipgram word pairs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make_sampling_table()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Generates word rank-based probabilistic sampling table</a:t>
              </a:r>
              <a:endParaRPr b="1"/>
            </a:p>
          </p:txBody>
        </p:sp>
        <p:sp>
          <p:nvSpPr>
            <p:cNvPr id="451" name="SUBTITLE"/>
            <p:cNvSpPr txBox="1"/>
            <p:nvPr/>
          </p:nvSpPr>
          <p:spPr>
            <a:xfrm>
              <a:off x="13859" y="2114749"/>
              <a:ext cx="154457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TEXT PREPROCESSING</a:t>
              </a:r>
            </a:p>
          </p:txBody>
        </p:sp>
        <p:sp>
          <p:nvSpPr>
            <p:cNvPr id="452" name="every(.x, .p, …) Do all element pass a test?…"/>
            <p:cNvSpPr txBox="1"/>
            <p:nvPr/>
          </p:nvSpPr>
          <p:spPr>
            <a:xfrm>
              <a:off x="21237" y="2390448"/>
              <a:ext cx="3331594" cy="3670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120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text_tokenizer() </a:t>
              </a:r>
              <a:r>
                <a:rPr b="0"/>
                <a:t>Text tokenization utility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fit_text_tokenizer() </a:t>
              </a:r>
              <a:r>
                <a:rPr b="0"/>
                <a:t>Update tokenizer internal vocabulary</a:t>
              </a: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save_text_tokenizer(); load_text_tokenizer()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Save a text tokenizer to an external file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texts_to_sequences(); texts_to_sequences_generator()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Transforms each text in texts to sequence of integers</a:t>
              </a:r>
              <a:endParaRPr b="1"/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texts_to_matrix(); sequences_to_matrix()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Convert a list of sequences into a matrix</a:t>
              </a:r>
              <a:endParaRPr b="1"/>
            </a:p>
            <a:p>
              <a:pPr>
                <a:lnSpc>
                  <a:spcPct val="80000"/>
                </a:lnSpc>
                <a:spcBef>
                  <a:spcPts val="120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text_one_hot() </a:t>
              </a:r>
              <a:r>
                <a:rPr b="0"/>
                <a:t>One-hot encode text to word indices</a:t>
              </a: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text_hashing_trick()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Converts a text to a sequence of indexes in a fixed-size hashing space</a:t>
              </a: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text_to_word_sequence() </a:t>
              </a:r>
            </a:p>
            <a:p>
              <a:pPr>
                <a:lnSpc>
                  <a:spcPct val="80000"/>
                </a:lnSpc>
                <a:spcBef>
                  <a:spcPts val="120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Convert text to a sequence of words (or tokens)</a:t>
              </a:r>
            </a:p>
          </p:txBody>
        </p:sp>
        <p:sp>
          <p:nvSpPr>
            <p:cNvPr id="453" name="Rectangle"/>
            <p:cNvSpPr/>
            <p:nvPr/>
          </p:nvSpPr>
          <p:spPr>
            <a:xfrm>
              <a:off x="0" y="6235844"/>
              <a:ext cx="3353230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78AAD6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54" name="SUBTITLE"/>
            <p:cNvSpPr txBox="1"/>
            <p:nvPr/>
          </p:nvSpPr>
          <p:spPr>
            <a:xfrm>
              <a:off x="13859" y="6246005"/>
              <a:ext cx="1636777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IMAGE PREPROCESSING</a:t>
              </a:r>
            </a:p>
          </p:txBody>
        </p:sp>
        <p:sp>
          <p:nvSpPr>
            <p:cNvPr id="455" name="every(.x, .p, …) Do all element pass a test?…"/>
            <p:cNvSpPr txBox="1"/>
            <p:nvPr/>
          </p:nvSpPr>
          <p:spPr>
            <a:xfrm>
              <a:off x="17933" y="6521705"/>
              <a:ext cx="3344294" cy="288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image_load() </a:t>
              </a:r>
              <a:r>
                <a:rPr b="0"/>
                <a:t>Loads an image into PIL format.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flow_images_from_data()</a:t>
              </a: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flow_images_from_directory() </a:t>
              </a:r>
            </a:p>
            <a:p>
              <a:pPr>
                <a:lnSpc>
                  <a:spcPct val="80000"/>
                </a:lnSpc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Generates batches of augmented/normalized data from images and labels, or a directory</a:t>
              </a:r>
              <a:endParaRPr b="1"/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image_data_generator() </a:t>
              </a:r>
              <a:r>
                <a:rPr b="0"/>
                <a:t>Generate minibatches of image data with real-time data augmentation.</a:t>
              </a: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fit_image_data_generator() </a:t>
              </a:r>
              <a:r>
                <a:rPr b="0"/>
                <a:t>Fit image data generator internal statistics to some sample data</a:t>
              </a: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generator_next() </a:t>
              </a:r>
              <a:r>
                <a:rPr b="0"/>
                <a:t>Retrieve the next item</a:t>
              </a:r>
            </a:p>
            <a:p>
              <a:pPr>
                <a:lnSpc>
                  <a:spcPct val="80000"/>
                </a:lnSpc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image_to_array(); image_array_resize()</a:t>
              </a:r>
              <a:br/>
              <a:r>
                <a:t>image_array_save() </a:t>
              </a:r>
              <a:r>
                <a:rPr b="0"/>
                <a:t>3D array representation</a:t>
              </a: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3559878" y="888744"/>
            <a:ext cx="3220103" cy="9048844"/>
            <a:chOff x="0" y="0"/>
            <a:chExt cx="3220102" cy="9048843"/>
          </a:xfrm>
        </p:grpSpPr>
        <p:sp>
          <p:nvSpPr>
            <p:cNvPr id="457" name="Rectangle"/>
            <p:cNvSpPr/>
            <p:nvPr/>
          </p:nvSpPr>
          <p:spPr>
            <a:xfrm>
              <a:off x="0" y="0"/>
              <a:ext cx="3200914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58" name="Rectangle"/>
            <p:cNvSpPr/>
            <p:nvPr/>
          </p:nvSpPr>
          <p:spPr>
            <a:xfrm>
              <a:off x="0" y="2943472"/>
              <a:ext cx="3200914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59" name="Rectangle"/>
            <p:cNvSpPr/>
            <p:nvPr/>
          </p:nvSpPr>
          <p:spPr>
            <a:xfrm>
              <a:off x="0" y="7978500"/>
              <a:ext cx="3200914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60" name="Rectangle"/>
            <p:cNvSpPr/>
            <p:nvPr/>
          </p:nvSpPr>
          <p:spPr>
            <a:xfrm>
              <a:off x="0" y="4720477"/>
              <a:ext cx="3200914" cy="100584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61" name="SUBTITLE"/>
            <p:cNvSpPr txBox="1"/>
            <p:nvPr/>
          </p:nvSpPr>
          <p:spPr>
            <a:xfrm>
              <a:off x="19813" y="17943"/>
              <a:ext cx="136840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ACTIVATION LAYERS</a:t>
              </a:r>
            </a:p>
          </p:txBody>
        </p:sp>
        <p:sp>
          <p:nvSpPr>
            <p:cNvPr id="462" name="every(.x, .p, …) Do all element pass a test?…"/>
            <p:cNvSpPr txBox="1"/>
            <p:nvPr/>
          </p:nvSpPr>
          <p:spPr>
            <a:xfrm>
              <a:off x="600947" y="361882"/>
              <a:ext cx="2619156" cy="232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layer_activation(</a:t>
              </a:r>
              <a:r>
                <a:rPr b="0"/>
                <a:t>object, activation</a:t>
              </a: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Apply an activation function to an output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layer_activation_leaky_relu()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Leaky version of a rectified linear unit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layer_activation_parametric_relu() </a:t>
              </a:r>
              <a:r>
                <a:rPr b="0"/>
                <a:t>Parametric rectified linear unit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layer_activation_thresholded_relu() </a:t>
              </a:r>
              <a:r>
                <a:rPr b="0"/>
                <a:t>Thresholded rectified linear unit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layer_activation_elu()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Exponential linear unit</a:t>
              </a:r>
              <a:endParaRPr b="1"/>
            </a:p>
          </p:txBody>
        </p:sp>
        <p:sp>
          <p:nvSpPr>
            <p:cNvPr id="463" name="Rectangle 194"/>
            <p:cNvSpPr/>
            <p:nvPr/>
          </p:nvSpPr>
          <p:spPr>
            <a:xfrm>
              <a:off x="97367" y="810845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64" name="Freeform: Shape 195"/>
            <p:cNvSpPr/>
            <p:nvPr/>
          </p:nvSpPr>
          <p:spPr>
            <a:xfrm>
              <a:off x="141547" y="910965"/>
              <a:ext cx="175761" cy="9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981" y="15995"/>
                  </a:ln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DE670B"/>
              </a:solidFill>
              <a:prstDash val="solid"/>
              <a:round/>
            </a:ln>
            <a:effectLst/>
          </p:spPr>
          <p:txBody>
            <a:bodyPr wrap="square" lIns="54569" tIns="54569" rIns="54569" bIns="5456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67" name="Rectangle 196"/>
            <p:cNvGrpSpPr/>
            <p:nvPr/>
          </p:nvGrpSpPr>
          <p:grpSpPr>
            <a:xfrm>
              <a:off x="97367" y="1244700"/>
              <a:ext cx="254007" cy="254007"/>
              <a:chOff x="0" y="0"/>
              <a:chExt cx="254006" cy="254006"/>
            </a:xfrm>
          </p:grpSpPr>
          <p:sp>
            <p:nvSpPr>
              <p:cNvPr id="465" name="Square"/>
              <p:cNvSpPr/>
              <p:nvPr/>
            </p:nvSpPr>
            <p:spPr>
              <a:xfrm>
                <a:off x="-1" y="-1"/>
                <a:ext cx="254008" cy="254008"/>
              </a:xfrm>
              <a:prstGeom prst="rect">
                <a:avLst/>
              </a:prstGeom>
              <a:solidFill>
                <a:srgbClr val="D0D1D2"/>
              </a:soli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66" name="α"/>
              <p:cNvSpPr txBox="1"/>
              <p:nvPr/>
            </p:nvSpPr>
            <p:spPr>
              <a:xfrm>
                <a:off x="-1" y="-1"/>
                <a:ext cx="178737" cy="236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69" tIns="54569" rIns="54569" bIns="54569" numCol="1" anchor="t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α</a:t>
                </a:r>
              </a:p>
            </p:txBody>
          </p:sp>
        </p:grpSp>
        <p:sp>
          <p:nvSpPr>
            <p:cNvPr id="468" name="Freeform: Shape 199"/>
            <p:cNvSpPr/>
            <p:nvPr/>
          </p:nvSpPr>
          <p:spPr>
            <a:xfrm>
              <a:off x="141547" y="1344821"/>
              <a:ext cx="175761" cy="9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1981" y="15995"/>
                  </a:ln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DE670B"/>
              </a:solidFill>
              <a:prstDash val="solid"/>
              <a:round/>
            </a:ln>
            <a:effectLst/>
          </p:spPr>
          <p:txBody>
            <a:bodyPr wrap="square" lIns="54569" tIns="54569" rIns="54569" bIns="5456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9" name="Rectangle 200"/>
            <p:cNvSpPr/>
            <p:nvPr/>
          </p:nvSpPr>
          <p:spPr>
            <a:xfrm>
              <a:off x="97367" y="1695993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70" name="Freeform: Shape 201"/>
            <p:cNvSpPr/>
            <p:nvPr/>
          </p:nvSpPr>
          <p:spPr>
            <a:xfrm>
              <a:off x="139165" y="1796114"/>
              <a:ext cx="178142" cy="6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110" y="21600"/>
                  </a:ln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DE670B"/>
              </a:solidFill>
              <a:prstDash val="solid"/>
              <a:round/>
            </a:ln>
            <a:effectLst/>
          </p:spPr>
          <p:txBody>
            <a:bodyPr wrap="square" lIns="54569" tIns="54569" rIns="54569" bIns="5456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Straight Connector 11"/>
            <p:cNvSpPr/>
            <p:nvPr/>
          </p:nvSpPr>
          <p:spPr>
            <a:xfrm flipH="1">
              <a:off x="190725" y="1773084"/>
              <a:ext cx="1" cy="1408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2" name="Straight Connector 202"/>
            <p:cNvSpPr/>
            <p:nvPr/>
          </p:nvSpPr>
          <p:spPr>
            <a:xfrm flipH="1">
              <a:off x="134851" y="977033"/>
              <a:ext cx="171002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3" name="Rectangle 203"/>
            <p:cNvSpPr/>
            <p:nvPr/>
          </p:nvSpPr>
          <p:spPr>
            <a:xfrm>
              <a:off x="97367" y="367804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74" name="Straight Connector 18"/>
            <p:cNvSpPr/>
            <p:nvPr/>
          </p:nvSpPr>
          <p:spPr>
            <a:xfrm flipV="1">
              <a:off x="164108" y="421545"/>
              <a:ext cx="128252" cy="146524"/>
            </a:xfrm>
            <a:prstGeom prst="line">
              <a:avLst/>
            </a:prstGeom>
            <a:noFill/>
            <a:ln w="28575" cap="flat">
              <a:solidFill>
                <a:srgbClr val="DE670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5" name="Rectangle 204"/>
            <p:cNvSpPr/>
            <p:nvPr/>
          </p:nvSpPr>
          <p:spPr>
            <a:xfrm>
              <a:off x="97367" y="2128778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76" name="Freeform: Shape 205"/>
            <p:cNvSpPr/>
            <p:nvPr/>
          </p:nvSpPr>
          <p:spPr>
            <a:xfrm>
              <a:off x="141547" y="2176217"/>
              <a:ext cx="178141" cy="15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271" y="20941"/>
                    <a:pt x="10820" y="19926"/>
                    <a:pt x="14419" y="16326"/>
                  </a:cubicBezTo>
                  <a:cubicBezTo>
                    <a:pt x="18019" y="12726"/>
                    <a:pt x="18052" y="12474"/>
                    <a:pt x="21600" y="0"/>
                  </a:cubicBezTo>
                </a:path>
              </a:pathLst>
            </a:custGeom>
            <a:noFill/>
            <a:ln w="28575" cap="flat">
              <a:solidFill>
                <a:srgbClr val="DE670B"/>
              </a:solidFill>
              <a:prstDash val="solid"/>
              <a:round/>
            </a:ln>
            <a:effectLst/>
          </p:spPr>
          <p:txBody>
            <a:bodyPr wrap="square" lIns="54569" tIns="54569" rIns="54569" bIns="54569" numCol="1" anchor="t">
              <a:noAutofit/>
            </a:bodyPr>
            <a:lstStyle/>
            <a:p>
              <a:pPr defTabSz="914400">
                <a:spcBef>
                  <a:spcPts val="0"/>
                </a:spcBef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SUBTITLE"/>
            <p:cNvSpPr txBox="1"/>
            <p:nvPr/>
          </p:nvSpPr>
          <p:spPr>
            <a:xfrm>
              <a:off x="19813" y="2965241"/>
              <a:ext cx="124632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DROPOUT LAYERS</a:t>
              </a:r>
            </a:p>
          </p:txBody>
        </p:sp>
        <p:sp>
          <p:nvSpPr>
            <p:cNvPr id="478" name="every(.x, .p, …) Do all element pass a test?…"/>
            <p:cNvSpPr txBox="1"/>
            <p:nvPr/>
          </p:nvSpPr>
          <p:spPr>
            <a:xfrm>
              <a:off x="600947" y="3309180"/>
              <a:ext cx="2619156" cy="1257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layer_dropout()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Applies dropout to the input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layer_spatial_dropout_1d()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layer_spatial_dropout_2d()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layer_spatial_dropout_3d()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Spatial 1D to 3D version of dropout</a:t>
              </a:r>
              <a:endParaRPr b="1"/>
            </a:p>
          </p:txBody>
        </p:sp>
        <p:sp>
          <p:nvSpPr>
            <p:cNvPr id="479" name="SUBTITLE"/>
            <p:cNvSpPr txBox="1"/>
            <p:nvPr/>
          </p:nvSpPr>
          <p:spPr>
            <a:xfrm>
              <a:off x="19813" y="7999148"/>
              <a:ext cx="2005127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LOCALLY CONNECTED LAYERS</a:t>
              </a:r>
            </a:p>
          </p:txBody>
        </p:sp>
        <p:sp>
          <p:nvSpPr>
            <p:cNvPr id="480" name="every(.x, .p, …) Do all element pass a test?…"/>
            <p:cNvSpPr txBox="1"/>
            <p:nvPr/>
          </p:nvSpPr>
          <p:spPr>
            <a:xfrm>
              <a:off x="14271" y="8401143"/>
              <a:ext cx="319313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layer_locally_connected_1d()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layer_locally_connected_2d()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Similar to convolution, but weights are not shared, i.e. different filters for each patch</a:t>
              </a:r>
            </a:p>
          </p:txBody>
        </p:sp>
        <p:sp>
          <p:nvSpPr>
            <p:cNvPr id="481" name="SUBTITLE"/>
            <p:cNvSpPr txBox="1"/>
            <p:nvPr/>
          </p:nvSpPr>
          <p:spPr>
            <a:xfrm>
              <a:off x="19813" y="4719666"/>
              <a:ext cx="1391413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RECURRENT LAYERS</a:t>
              </a:r>
            </a:p>
          </p:txBody>
        </p:sp>
        <p:sp>
          <p:nvSpPr>
            <p:cNvPr id="482" name="every(.x, .p, …) Do all element pass a test?…"/>
            <p:cNvSpPr txBox="1"/>
            <p:nvPr/>
          </p:nvSpPr>
          <p:spPr>
            <a:xfrm>
              <a:off x="600947" y="5063604"/>
              <a:ext cx="2593756" cy="293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layer_simple_rnn()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Fully-connected RNN where the output is to be fed back to input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layer_gru()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Gated recurrent unit - Cho et al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layer_cudnn_gru()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Fast GRU implementation backed by CuDNN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layer_lstm()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Long-Short Term Memory unit - Hochreiter 1997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layer_cudnn_lstm()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Fast LSTM implementation backed by CuDNN</a:t>
              </a:r>
            </a:p>
          </p:txBody>
        </p:sp>
        <p:sp>
          <p:nvSpPr>
            <p:cNvPr id="483" name="Rectangle 227"/>
            <p:cNvSpPr/>
            <p:nvPr/>
          </p:nvSpPr>
          <p:spPr>
            <a:xfrm>
              <a:off x="111167" y="322486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84" name="Rectangle 228"/>
            <p:cNvSpPr/>
            <p:nvPr/>
          </p:nvSpPr>
          <p:spPr>
            <a:xfrm>
              <a:off x="111167" y="334551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85" name="Rectangle 229"/>
            <p:cNvSpPr/>
            <p:nvPr/>
          </p:nvSpPr>
          <p:spPr>
            <a:xfrm>
              <a:off x="111167" y="346616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86" name="Rectangle 230"/>
            <p:cNvSpPr/>
            <p:nvPr/>
          </p:nvSpPr>
          <p:spPr>
            <a:xfrm>
              <a:off x="111167" y="358681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87" name="Rectangle 231"/>
            <p:cNvSpPr/>
            <p:nvPr/>
          </p:nvSpPr>
          <p:spPr>
            <a:xfrm>
              <a:off x="333375" y="3345515"/>
              <a:ext cx="120650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488" name="Rectangle 232"/>
            <p:cNvSpPr/>
            <p:nvPr/>
          </p:nvSpPr>
          <p:spPr>
            <a:xfrm>
              <a:off x="333375" y="3466165"/>
              <a:ext cx="120650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cxnSp>
          <p:nvCxnSpPr>
            <p:cNvPr id="489" name="Straight Arrow Connector 233"/>
            <p:cNvCxnSpPr>
              <a:stCxn id="485" idx="0"/>
              <a:endCxn id="488" idx="0"/>
            </p:cNvCxnSpPr>
            <p:nvPr/>
          </p:nvCxnSpPr>
          <p:spPr>
            <a:xfrm>
              <a:off x="171492" y="3526490"/>
              <a:ext cx="222208" cy="1"/>
            </a:xfrm>
            <a:prstGeom prst="straightConnector1">
              <a:avLst/>
            </a:prstGeom>
            <a:ln w="9525" cap="flat">
              <a:solidFill>
                <a:srgbClr val="DE670B"/>
              </a:solidFill>
              <a:prstDash val="solid"/>
              <a:round/>
            </a:ln>
            <a:effectLst/>
          </p:spPr>
        </p:cxnSp>
        <p:cxnSp>
          <p:nvCxnSpPr>
            <p:cNvPr id="490" name="Straight Arrow Connector 234"/>
            <p:cNvCxnSpPr>
              <a:stCxn id="483" idx="0"/>
              <a:endCxn id="487" idx="0"/>
            </p:cNvCxnSpPr>
            <p:nvPr/>
          </p:nvCxnSpPr>
          <p:spPr>
            <a:xfrm>
              <a:off x="171492" y="3285189"/>
              <a:ext cx="222208" cy="120652"/>
            </a:xfrm>
            <a:prstGeom prst="straightConnector1">
              <a:avLst/>
            </a:prstGeom>
            <a:ln w="9525" cap="flat">
              <a:solidFill>
                <a:srgbClr val="DE670B"/>
              </a:solidFill>
              <a:prstDash val="solid"/>
              <a:round/>
            </a:ln>
            <a:effectLst/>
          </p:spPr>
        </p:cxnSp>
        <p:grpSp>
          <p:nvGrpSpPr>
            <p:cNvPr id="495" name="Cube 235"/>
            <p:cNvGrpSpPr/>
            <p:nvPr/>
          </p:nvGrpSpPr>
          <p:grpSpPr>
            <a:xfrm>
              <a:off x="54434" y="4247118"/>
              <a:ext cx="150059" cy="139624"/>
              <a:chOff x="0" y="0"/>
              <a:chExt cx="150058" cy="139622"/>
            </a:xfrm>
          </p:grpSpPr>
          <p:sp>
            <p:nvSpPr>
              <p:cNvPr id="49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92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93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94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500" name="Cube 236"/>
            <p:cNvGrpSpPr/>
            <p:nvPr/>
          </p:nvGrpSpPr>
          <p:grpSpPr>
            <a:xfrm>
              <a:off x="54434" y="4138297"/>
              <a:ext cx="150059" cy="139624"/>
              <a:chOff x="0" y="0"/>
              <a:chExt cx="150058" cy="139622"/>
            </a:xfrm>
          </p:grpSpPr>
          <p:sp>
            <p:nvSpPr>
              <p:cNvPr id="49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97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98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499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505" name="Cube 237"/>
            <p:cNvGrpSpPr/>
            <p:nvPr/>
          </p:nvGrpSpPr>
          <p:grpSpPr>
            <a:xfrm>
              <a:off x="54434" y="4031859"/>
              <a:ext cx="150059" cy="139624"/>
              <a:chOff x="0" y="0"/>
              <a:chExt cx="150058" cy="139622"/>
            </a:xfrm>
          </p:grpSpPr>
          <p:sp>
            <p:nvSpPr>
              <p:cNvPr id="50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02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03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04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510" name="Cube 238"/>
            <p:cNvGrpSpPr/>
            <p:nvPr/>
          </p:nvGrpSpPr>
          <p:grpSpPr>
            <a:xfrm>
              <a:off x="322006" y="4138792"/>
              <a:ext cx="150059" cy="139624"/>
              <a:chOff x="0" y="0"/>
              <a:chExt cx="150058" cy="139622"/>
            </a:xfrm>
          </p:grpSpPr>
          <p:sp>
            <p:nvSpPr>
              <p:cNvPr id="50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07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08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09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515" name="Cube 239"/>
            <p:cNvGrpSpPr/>
            <p:nvPr/>
          </p:nvGrpSpPr>
          <p:grpSpPr>
            <a:xfrm>
              <a:off x="322006" y="4032353"/>
              <a:ext cx="150059" cy="139624"/>
              <a:chOff x="0" y="0"/>
              <a:chExt cx="150058" cy="139622"/>
            </a:xfrm>
          </p:grpSpPr>
          <p:sp>
            <p:nvSpPr>
              <p:cNvPr id="511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12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13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14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grpSp>
          <p:nvGrpSpPr>
            <p:cNvPr id="520" name="Cube 240"/>
            <p:cNvGrpSpPr/>
            <p:nvPr/>
          </p:nvGrpSpPr>
          <p:grpSpPr>
            <a:xfrm>
              <a:off x="54434" y="3928756"/>
              <a:ext cx="150059" cy="139624"/>
              <a:chOff x="0" y="0"/>
              <a:chExt cx="150058" cy="139622"/>
            </a:xfrm>
          </p:grpSpPr>
          <p:sp>
            <p:nvSpPr>
              <p:cNvPr id="516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17" name="Shape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18" name="Shape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19" name="Shape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  <p:sp>
          <p:nvSpPr>
            <p:cNvPr id="549" name="Straight Arrow Connector 241"/>
            <p:cNvSpPr/>
            <p:nvPr/>
          </p:nvSpPr>
          <p:spPr>
            <a:xfrm>
              <a:off x="210803" y="4208259"/>
              <a:ext cx="104854" cy="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DE670B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0" name="Straight Arrow Connector 242"/>
            <p:cNvSpPr/>
            <p:nvPr/>
          </p:nvSpPr>
          <p:spPr>
            <a:xfrm>
              <a:off x="210803" y="4030060"/>
              <a:ext cx="104854" cy="4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DE670B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23" name="Rectangle 243"/>
            <p:cNvSpPr/>
            <p:nvPr/>
          </p:nvSpPr>
          <p:spPr>
            <a:xfrm>
              <a:off x="107187" y="515873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4" name="Rectangle 244"/>
            <p:cNvSpPr/>
            <p:nvPr/>
          </p:nvSpPr>
          <p:spPr>
            <a:xfrm>
              <a:off x="107187" y="527938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5" name="Rectangle 245"/>
            <p:cNvSpPr/>
            <p:nvPr/>
          </p:nvSpPr>
          <p:spPr>
            <a:xfrm>
              <a:off x="107187" y="540003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6" name="Rectangle 246"/>
            <p:cNvSpPr/>
            <p:nvPr/>
          </p:nvSpPr>
          <p:spPr>
            <a:xfrm>
              <a:off x="317306" y="5158737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7" name="Rectangle 247"/>
            <p:cNvSpPr/>
            <p:nvPr/>
          </p:nvSpPr>
          <p:spPr>
            <a:xfrm>
              <a:off x="317306" y="5279387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sp>
          <p:nvSpPr>
            <p:cNvPr id="528" name="Rectangle 248"/>
            <p:cNvSpPr/>
            <p:nvPr/>
          </p:nvSpPr>
          <p:spPr>
            <a:xfrm>
              <a:off x="317306" y="5400037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</p:txBody>
        </p:sp>
        <p:grpSp>
          <p:nvGrpSpPr>
            <p:cNvPr id="532" name="Arrow: Curved Down 12"/>
            <p:cNvGrpSpPr/>
            <p:nvPr/>
          </p:nvGrpSpPr>
          <p:grpSpPr>
            <a:xfrm>
              <a:off x="167232" y="5072477"/>
              <a:ext cx="210757" cy="45721"/>
              <a:chOff x="0" y="0"/>
              <a:chExt cx="210755" cy="45719"/>
            </a:xfrm>
          </p:grpSpPr>
          <p:sp>
            <p:nvSpPr>
              <p:cNvPr id="529" name="Shape"/>
              <p:cNvSpPr/>
              <p:nvPr/>
            </p:nvSpPr>
            <p:spPr>
              <a:xfrm flipH="1">
                <a:off x="0" y="0"/>
                <a:ext cx="210756" cy="45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49" y="21600"/>
                    </a:moveTo>
                    <a:lnTo>
                      <a:pt x="19257" y="16200"/>
                    </a:lnTo>
                    <a:lnTo>
                      <a:pt x="19843" y="16200"/>
                    </a:lnTo>
                    <a:cubicBezTo>
                      <a:pt x="18694" y="6663"/>
                      <a:pt x="14679" y="0"/>
                      <a:pt x="10082" y="0"/>
                    </a:cubicBezTo>
                    <a:lnTo>
                      <a:pt x="11253" y="0"/>
                    </a:lnTo>
                    <a:cubicBezTo>
                      <a:pt x="15850" y="0"/>
                      <a:pt x="19865" y="6663"/>
                      <a:pt x="21014" y="16200"/>
                    </a:cubicBezTo>
                    <a:lnTo>
                      <a:pt x="21600" y="16200"/>
                    </a:lnTo>
                    <a:close/>
                    <a:moveTo>
                      <a:pt x="10667" y="36"/>
                    </a:moveTo>
                    <a:lnTo>
                      <a:pt x="10667" y="36"/>
                    </a:lnTo>
                    <a:cubicBezTo>
                      <a:pt x="5336" y="701"/>
                      <a:pt x="1171" y="10158"/>
                      <a:pt x="1171" y="21600"/>
                    </a:cubicBezTo>
                    <a:lnTo>
                      <a:pt x="0" y="21600"/>
                    </a:lnTo>
                    <a:cubicBezTo>
                      <a:pt x="0" y="9671"/>
                      <a:pt x="4514" y="0"/>
                      <a:pt x="10082" y="0"/>
                    </a:cubicBezTo>
                    <a:cubicBezTo>
                      <a:pt x="10277" y="0"/>
                      <a:pt x="10472" y="12"/>
                      <a:pt x="10667" y="37"/>
                    </a:cubicBezTo>
                    <a:close/>
                  </a:path>
                </a:pathLst>
              </a:custGeom>
              <a:solidFill>
                <a:srgbClr val="78AAD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30" name="Shape"/>
              <p:cNvSpPr/>
              <p:nvPr/>
            </p:nvSpPr>
            <p:spPr>
              <a:xfrm flipH="1">
                <a:off x="106672" y="0"/>
                <a:ext cx="104084" cy="45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"/>
                    </a:moveTo>
                    <a:lnTo>
                      <a:pt x="21600" y="36"/>
                    </a:lnTo>
                    <a:cubicBezTo>
                      <a:pt x="10805" y="701"/>
                      <a:pt x="2372" y="10158"/>
                      <a:pt x="2372" y="21600"/>
                    </a:cubicBezTo>
                    <a:lnTo>
                      <a:pt x="0" y="21600"/>
                    </a:lnTo>
                    <a:cubicBezTo>
                      <a:pt x="0" y="9671"/>
                      <a:pt x="9140" y="0"/>
                      <a:pt x="20414" y="0"/>
                    </a:cubicBezTo>
                    <a:cubicBezTo>
                      <a:pt x="20810" y="0"/>
                      <a:pt x="21205" y="12"/>
                      <a:pt x="21600" y="3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  <p:sp>
            <p:nvSpPr>
              <p:cNvPr id="531" name="Line"/>
              <p:cNvSpPr/>
              <p:nvPr/>
            </p:nvSpPr>
            <p:spPr>
              <a:xfrm flipH="1">
                <a:off x="0" y="0"/>
                <a:ext cx="210756" cy="45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67" y="36"/>
                    </a:moveTo>
                    <a:lnTo>
                      <a:pt x="10667" y="36"/>
                    </a:lnTo>
                    <a:cubicBezTo>
                      <a:pt x="5336" y="701"/>
                      <a:pt x="1171" y="10158"/>
                      <a:pt x="1171" y="21600"/>
                    </a:cubicBezTo>
                    <a:lnTo>
                      <a:pt x="0" y="21600"/>
                    </a:lnTo>
                    <a:cubicBezTo>
                      <a:pt x="0" y="9671"/>
                      <a:pt x="4514" y="0"/>
                      <a:pt x="10082" y="0"/>
                    </a:cubicBezTo>
                    <a:lnTo>
                      <a:pt x="11253" y="0"/>
                    </a:lnTo>
                    <a:cubicBezTo>
                      <a:pt x="15850" y="0"/>
                      <a:pt x="19865" y="6663"/>
                      <a:pt x="21014" y="16200"/>
                    </a:cubicBezTo>
                    <a:lnTo>
                      <a:pt x="21600" y="16200"/>
                    </a:lnTo>
                    <a:lnTo>
                      <a:pt x="20749" y="21600"/>
                    </a:lnTo>
                    <a:lnTo>
                      <a:pt x="19257" y="16200"/>
                    </a:lnTo>
                    <a:lnTo>
                      <a:pt x="19843" y="16200"/>
                    </a:lnTo>
                    <a:cubicBezTo>
                      <a:pt x="18694" y="6663"/>
                      <a:pt x="14679" y="0"/>
                      <a:pt x="10082" y="0"/>
                    </a:cubicBezTo>
                  </a:path>
                </a:pathLst>
              </a:custGeom>
              <a:noFill/>
              <a:ln w="19050" cap="flat">
                <a:solidFill>
                  <a:srgbClr val="78AAD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</a:p>
            </p:txBody>
          </p:sp>
        </p:grpSp>
      </p:grpSp>
      <p:sp>
        <p:nvSpPr>
          <p:cNvPr id="534" name="Rectangle"/>
          <p:cNvSpPr/>
          <p:nvPr/>
        </p:nvSpPr>
        <p:spPr>
          <a:xfrm>
            <a:off x="10655189" y="1657726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35" name="every(.x, .p, …) Do all element pass a test?…"/>
          <p:cNvSpPr txBox="1"/>
          <p:nvPr/>
        </p:nvSpPr>
        <p:spPr>
          <a:xfrm>
            <a:off x="10664356" y="2381460"/>
            <a:ext cx="3028721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application_xception()</a:t>
            </a:r>
            <a:br/>
            <a:r>
              <a:t>xception_preprocess_input()</a:t>
            </a:r>
            <a:br/>
            <a:r>
              <a:rPr b="0"/>
              <a:t>Xception v1 model</a:t>
            </a:r>
            <a:br>
              <a:rPr b="0"/>
            </a:b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application_inception_v3()</a:t>
            </a:r>
            <a:br/>
            <a:r>
              <a:t>inception_v3_preprocess_input()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 v3 model, with weights pre-trained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application_inception_resnet_v2()</a:t>
            </a:r>
            <a:br/>
            <a:r>
              <a:t>inception_resnet_v2_preprocess_input()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Inception-ResNet v2 model, with weights trained on ImageNet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application_vgg16(); application_vgg19() 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VGG16 and VGG19 models</a:t>
            </a:r>
            <a:endParaRPr b="1"/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application_resnet50() </a:t>
            </a:r>
            <a:r>
              <a:rPr b="0"/>
              <a:t>ResNet50 model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application_mobilenet()</a:t>
            </a:r>
            <a:br/>
            <a:r>
              <a:t>mobilenet_preprocess_input()</a:t>
            </a:r>
            <a:br/>
            <a:r>
              <a:t>mobilenet_decode_predictions()</a:t>
            </a:r>
            <a:br/>
            <a:r>
              <a:t>mobilenet_load_model_hdf5()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MobileNet model architecture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ImageNet</a:t>
            </a:r>
            <a:r>
              <a:t> is a large database of images with labels, extensively used for deep learning</a:t>
            </a:r>
            <a:endParaRPr b="1"/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imagenet_preprocess_input()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imagenet_decode_predictions()</a:t>
            </a:r>
          </a:p>
          <a:p>
            <a:pPr>
              <a:lnSpc>
                <a:spcPct val="80000"/>
              </a:lnSpc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Preprocesses a tensor encoding a batch of images for ImageNet, and decodes predictions</a:t>
            </a:r>
          </a:p>
        </p:txBody>
      </p:sp>
      <p:sp>
        <p:nvSpPr>
          <p:cNvPr id="536" name="Thank you for making a new cheatsheet for R! These cheatsheets have an important job:"/>
          <p:cNvSpPr txBox="1"/>
          <p:nvPr/>
        </p:nvSpPr>
        <p:spPr>
          <a:xfrm>
            <a:off x="10683036" y="1640703"/>
            <a:ext cx="3086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Keras applications are deep learning models that are made available alongside pre-trained weights. These models can be used for prediction, feature extraction, and fine-tuning.</a:t>
            </a:r>
          </a:p>
        </p:txBody>
      </p:sp>
      <p:pic>
        <p:nvPicPr>
          <p:cNvPr id="537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83037" y="6629417"/>
            <a:ext cx="1184831" cy="163244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Rectangle"/>
          <p:cNvSpPr/>
          <p:nvPr/>
        </p:nvSpPr>
        <p:spPr>
          <a:xfrm>
            <a:off x="10655189" y="8538987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539" name="Thank you for making a new cheatsheet for R! These cheatsheets have an important job:"/>
          <p:cNvSpPr txBox="1"/>
          <p:nvPr/>
        </p:nvSpPr>
        <p:spPr>
          <a:xfrm>
            <a:off x="10683036" y="8544507"/>
            <a:ext cx="306084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callback is a set of functions to be applied at given stages of the training procedure. You can use callbacks to get a view on internal states and statistics of the model during training.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callback_early_stopping() </a:t>
            </a:r>
            <a:r>
              <a:rPr b="0"/>
              <a:t>Stop training when a monitored quantity has stopped improving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callback_learning_rate_scheduler() </a:t>
            </a:r>
            <a:r>
              <a:rPr b="0"/>
              <a:t>Learning rate scheduler</a:t>
            </a:r>
          </a:p>
          <a:p>
            <a:pPr>
              <a:lnSpc>
                <a:spcPct val="80000"/>
              </a:lnSpc>
              <a:defRPr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callback_tensorboard() </a:t>
            </a:r>
            <a:r>
              <a:rPr b="0"/>
              <a:t>TensorBoard basic visualizations</a:t>
            </a:r>
          </a:p>
        </p:txBody>
      </p:sp>
      <p:sp>
        <p:nvSpPr>
          <p:cNvPr id="540" name="Basics"/>
          <p:cNvSpPr txBox="1"/>
          <p:nvPr/>
        </p:nvSpPr>
        <p:spPr>
          <a:xfrm>
            <a:off x="10664356" y="1205226"/>
            <a:ext cx="25777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Pre-trained models</a:t>
            </a:r>
          </a:p>
        </p:txBody>
      </p:sp>
      <p:sp>
        <p:nvSpPr>
          <p:cNvPr id="541" name="Basics"/>
          <p:cNvSpPr txBox="1"/>
          <p:nvPr/>
        </p:nvSpPr>
        <p:spPr>
          <a:xfrm>
            <a:off x="10664356" y="8065583"/>
            <a:ext cx="13074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Callbacks</a:t>
            </a:r>
          </a:p>
        </p:txBody>
      </p:sp>
      <p:grpSp>
        <p:nvGrpSpPr>
          <p:cNvPr id="548" name="Group 265"/>
          <p:cNvGrpSpPr/>
          <p:nvPr/>
        </p:nvGrpSpPr>
        <p:grpSpPr>
          <a:xfrm>
            <a:off x="12041158" y="292206"/>
            <a:ext cx="1643838" cy="942863"/>
            <a:chOff x="0" y="0"/>
            <a:chExt cx="1643837" cy="942862"/>
          </a:xfrm>
        </p:grpSpPr>
        <p:grpSp>
          <p:nvGrpSpPr>
            <p:cNvPr id="544" name="Group 266"/>
            <p:cNvGrpSpPr/>
            <p:nvPr/>
          </p:nvGrpSpPr>
          <p:grpSpPr>
            <a:xfrm>
              <a:off x="0" y="33627"/>
              <a:ext cx="660224" cy="909236"/>
              <a:chOff x="0" y="0"/>
              <a:chExt cx="660223" cy="909234"/>
            </a:xfrm>
          </p:grpSpPr>
          <p:pic>
            <p:nvPicPr>
              <p:cNvPr id="542" name="Picture 4" descr="Picture 4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3" name="Rectangle 271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</a:lstStyle>
              <a:p>
                <a:pPr/>
                <a:r>
                  <a:t>Keras</a:t>
                </a:r>
              </a:p>
            </p:txBody>
          </p:sp>
        </p:grpSp>
        <p:grpSp>
          <p:nvGrpSpPr>
            <p:cNvPr id="547" name="Group 267"/>
            <p:cNvGrpSpPr/>
            <p:nvPr/>
          </p:nvGrpSpPr>
          <p:grpSpPr>
            <a:xfrm>
              <a:off x="706775" y="0"/>
              <a:ext cx="937063" cy="942863"/>
              <a:chOff x="0" y="0"/>
              <a:chExt cx="937061" cy="942862"/>
            </a:xfrm>
          </p:grpSpPr>
          <p:pic>
            <p:nvPicPr>
              <p:cNvPr id="545" name="Picture 2" descr="Picture 2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6" name="Rectangle 269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Tensor</a:t>
                </a:r>
                <a:r>
                  <a:rPr>
                    <a:solidFill>
                      <a:srgbClr val="A4A5A7"/>
                    </a:solidFill>
                  </a:rPr>
                  <a:t>Flow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