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70551"/>
              <a:satOff val="43858"/>
              <a:lumOff val="-2715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022873"/>
              <a:satOff val="49793"/>
              <a:lumOff val="-383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b="0"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hyperlink" Target="https://creativecommons.org/licenses/by-sa/4.0/" TargetMode="External"/><Relationship Id="rId5" Type="http://schemas.openxmlformats.org/officeDocument/2006/relationships/hyperlink" Target="mailto:info@rstudio.com" TargetMode="External"/><Relationship Id="rId6" Type="http://schemas.openxmlformats.org/officeDocument/2006/relationships/hyperlink" Target="http://rstudio.com" TargetMode="External"/><Relationship Id="rId7" Type="http://schemas.openxmlformats.org/officeDocument/2006/relationships/hyperlink" Target="http://lubridate.tidyverse.org/" TargetMode="External"/><Relationship Id="rId8" Type="http://schemas.openxmlformats.org/officeDocument/2006/relationships/image" Target="../media/image4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hyperlink" Target="https://creativecommons.org/licenses/by-sa/4.0/" TargetMode="External"/><Relationship Id="rId5" Type="http://schemas.openxmlformats.org/officeDocument/2006/relationships/hyperlink" Target="mailto:info@rstudio.com" TargetMode="External"/><Relationship Id="rId6" Type="http://schemas.openxmlformats.org/officeDocument/2006/relationships/hyperlink" Target="http://rstudio.com" TargetMode="External"/><Relationship Id="rId7" Type="http://schemas.openxmlformats.org/officeDocument/2006/relationships/hyperlink" Target="http://lubridate.tidyverse.org/" TargetMode="External"/><Relationship Id="rId8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roup"/>
          <p:cNvGrpSpPr/>
          <p:nvPr/>
        </p:nvGrpSpPr>
        <p:grpSpPr>
          <a:xfrm>
            <a:off x="5122833" y="7095220"/>
            <a:ext cx="1383743" cy="540139"/>
            <a:chOff x="0" y="0"/>
            <a:chExt cx="1383741" cy="540138"/>
          </a:xfrm>
        </p:grpSpPr>
        <p:sp>
          <p:nvSpPr>
            <p:cNvPr id="128" name="Rectangle"/>
            <p:cNvSpPr/>
            <p:nvPr/>
          </p:nvSpPr>
          <p:spPr>
            <a:xfrm>
              <a:off x="2330" y="221117"/>
              <a:ext cx="225614" cy="40655"/>
            </a:xfrm>
            <a:prstGeom prst="rect">
              <a:avLst/>
            </a:prstGeom>
            <a:solidFill>
              <a:schemeClr val="accent4">
                <a:satOff val="12017"/>
                <a:lumOff val="1814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193" name="Group"/>
            <p:cNvGrpSpPr/>
            <p:nvPr/>
          </p:nvGrpSpPr>
          <p:grpSpPr>
            <a:xfrm>
              <a:off x="0" y="75620"/>
              <a:ext cx="1383742" cy="464519"/>
              <a:chOff x="0" y="0"/>
              <a:chExt cx="1383741" cy="464517"/>
            </a:xfrm>
          </p:grpSpPr>
          <p:sp>
            <p:nvSpPr>
              <p:cNvPr id="129" name="J"/>
              <p:cNvSpPr txBox="1"/>
              <p:nvPr/>
            </p:nvSpPr>
            <p:spPr>
              <a:xfrm>
                <a:off x="17401" y="-1"/>
                <a:ext cx="194486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J</a:t>
                </a:r>
              </a:p>
            </p:txBody>
          </p:sp>
          <p:sp>
            <p:nvSpPr>
              <p:cNvPr id="130" name="F"/>
              <p:cNvSpPr txBox="1"/>
              <p:nvPr/>
            </p:nvSpPr>
            <p:spPr>
              <a:xfrm>
                <a:off x="246016" y="-1"/>
                <a:ext cx="196721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F</a:t>
                </a:r>
              </a:p>
            </p:txBody>
          </p:sp>
          <p:sp>
            <p:nvSpPr>
              <p:cNvPr id="131" name="M"/>
              <p:cNvSpPr txBox="1"/>
              <p:nvPr/>
            </p:nvSpPr>
            <p:spPr>
              <a:xfrm>
                <a:off x="459084" y="-1"/>
                <a:ext cx="230248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M</a:t>
                </a:r>
              </a:p>
            </p:txBody>
          </p:sp>
          <p:sp>
            <p:nvSpPr>
              <p:cNvPr id="132" name="A"/>
              <p:cNvSpPr txBox="1"/>
              <p:nvPr/>
            </p:nvSpPr>
            <p:spPr>
              <a:xfrm>
                <a:off x="702129" y="-1"/>
                <a:ext cx="203427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133" name="M"/>
              <p:cNvSpPr txBox="1"/>
              <p:nvPr/>
            </p:nvSpPr>
            <p:spPr>
              <a:xfrm>
                <a:off x="918451" y="-1"/>
                <a:ext cx="230249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M</a:t>
                </a:r>
              </a:p>
            </p:txBody>
          </p:sp>
          <p:sp>
            <p:nvSpPr>
              <p:cNvPr id="134" name="J"/>
              <p:cNvSpPr txBox="1"/>
              <p:nvPr/>
            </p:nvSpPr>
            <p:spPr>
              <a:xfrm>
                <a:off x="18425" y="177576"/>
                <a:ext cx="194486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J</a:t>
                </a:r>
              </a:p>
            </p:txBody>
          </p:sp>
          <p:sp>
            <p:nvSpPr>
              <p:cNvPr id="135" name="A"/>
              <p:cNvSpPr txBox="1"/>
              <p:nvPr/>
            </p:nvSpPr>
            <p:spPr>
              <a:xfrm>
                <a:off x="247040" y="177576"/>
                <a:ext cx="203426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136" name="S"/>
              <p:cNvSpPr txBox="1"/>
              <p:nvPr/>
            </p:nvSpPr>
            <p:spPr>
              <a:xfrm>
                <a:off x="460107" y="177576"/>
                <a:ext cx="200633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  <p:sp>
            <p:nvSpPr>
              <p:cNvPr id="137" name="O"/>
              <p:cNvSpPr txBox="1"/>
              <p:nvPr/>
            </p:nvSpPr>
            <p:spPr>
              <a:xfrm>
                <a:off x="703153" y="177576"/>
                <a:ext cx="218514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O</a:t>
                </a:r>
              </a:p>
            </p:txBody>
          </p:sp>
          <p:sp>
            <p:nvSpPr>
              <p:cNvPr id="138" name="N"/>
              <p:cNvSpPr txBox="1"/>
              <p:nvPr/>
            </p:nvSpPr>
            <p:spPr>
              <a:xfrm>
                <a:off x="919475" y="177576"/>
                <a:ext cx="215720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N</a:t>
                </a:r>
              </a:p>
            </p:txBody>
          </p:sp>
          <p:sp>
            <p:nvSpPr>
              <p:cNvPr id="139" name="J"/>
              <p:cNvSpPr txBox="1"/>
              <p:nvPr/>
            </p:nvSpPr>
            <p:spPr>
              <a:xfrm>
                <a:off x="1166065" y="-1"/>
                <a:ext cx="194486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J</a:t>
                </a:r>
              </a:p>
            </p:txBody>
          </p:sp>
          <p:sp>
            <p:nvSpPr>
              <p:cNvPr id="140" name="D"/>
              <p:cNvSpPr txBox="1"/>
              <p:nvPr/>
            </p:nvSpPr>
            <p:spPr>
              <a:xfrm>
                <a:off x="1167089" y="177576"/>
                <a:ext cx="211529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141" name="Line"/>
              <p:cNvSpPr/>
              <p:nvPr/>
            </p:nvSpPr>
            <p:spPr>
              <a:xfrm flipV="1">
                <a:off x="32755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2" name="Line"/>
              <p:cNvSpPr/>
              <p:nvPr/>
            </p:nvSpPr>
            <p:spPr>
              <a:xfrm flipV="1">
                <a:off x="65510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3" name="Line"/>
              <p:cNvSpPr/>
              <p:nvPr/>
            </p:nvSpPr>
            <p:spPr>
              <a:xfrm flipV="1">
                <a:off x="98266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4" name="Line"/>
              <p:cNvSpPr/>
              <p:nvPr/>
            </p:nvSpPr>
            <p:spPr>
              <a:xfrm flipV="1">
                <a:off x="131021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5" name="Line"/>
              <p:cNvSpPr/>
              <p:nvPr/>
            </p:nvSpPr>
            <p:spPr>
              <a:xfrm flipV="1">
                <a:off x="196532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6" name="Line"/>
              <p:cNvSpPr/>
              <p:nvPr/>
            </p:nvSpPr>
            <p:spPr>
              <a:xfrm flipV="1">
                <a:off x="262043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7" name="Line"/>
              <p:cNvSpPr/>
              <p:nvPr/>
            </p:nvSpPr>
            <p:spPr>
              <a:xfrm flipV="1">
                <a:off x="327554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8" name="Line"/>
              <p:cNvSpPr/>
              <p:nvPr/>
            </p:nvSpPr>
            <p:spPr>
              <a:xfrm flipV="1">
                <a:off x="16377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9" name="Line"/>
              <p:cNvSpPr/>
              <p:nvPr/>
            </p:nvSpPr>
            <p:spPr>
              <a:xfrm flipV="1">
                <a:off x="294798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0" name="Line"/>
              <p:cNvSpPr/>
              <p:nvPr/>
            </p:nvSpPr>
            <p:spPr>
              <a:xfrm flipV="1">
                <a:off x="360309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1" name="Line"/>
              <p:cNvSpPr/>
              <p:nvPr/>
            </p:nvSpPr>
            <p:spPr>
              <a:xfrm flipV="1">
                <a:off x="425820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2" name="Line"/>
              <p:cNvSpPr/>
              <p:nvPr/>
            </p:nvSpPr>
            <p:spPr>
              <a:xfrm flipV="1">
                <a:off x="491331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3" name="Line"/>
              <p:cNvSpPr/>
              <p:nvPr/>
            </p:nvSpPr>
            <p:spPr>
              <a:xfrm flipV="1">
                <a:off x="556842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4" name="Line"/>
              <p:cNvSpPr/>
              <p:nvPr/>
            </p:nvSpPr>
            <p:spPr>
              <a:xfrm flipV="1">
                <a:off x="393065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5" name="Line"/>
              <p:cNvSpPr/>
              <p:nvPr/>
            </p:nvSpPr>
            <p:spPr>
              <a:xfrm flipV="1">
                <a:off x="52408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6" name="Line"/>
              <p:cNvSpPr/>
              <p:nvPr/>
            </p:nvSpPr>
            <p:spPr>
              <a:xfrm flipV="1">
                <a:off x="58959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7" name="Line"/>
              <p:cNvSpPr/>
              <p:nvPr/>
            </p:nvSpPr>
            <p:spPr>
              <a:xfrm flipV="1">
                <a:off x="622353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8" name="Line"/>
              <p:cNvSpPr/>
              <p:nvPr/>
            </p:nvSpPr>
            <p:spPr>
              <a:xfrm flipV="1">
                <a:off x="655108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9" name="Line"/>
              <p:cNvSpPr/>
              <p:nvPr/>
            </p:nvSpPr>
            <p:spPr>
              <a:xfrm flipV="1">
                <a:off x="720619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0" name="Line"/>
              <p:cNvSpPr/>
              <p:nvPr/>
            </p:nvSpPr>
            <p:spPr>
              <a:xfrm flipV="1">
                <a:off x="753374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1" name="Line"/>
              <p:cNvSpPr/>
              <p:nvPr/>
            </p:nvSpPr>
            <p:spPr>
              <a:xfrm flipV="1">
                <a:off x="786130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2" name="Line"/>
              <p:cNvSpPr/>
              <p:nvPr/>
            </p:nvSpPr>
            <p:spPr>
              <a:xfrm flipV="1">
                <a:off x="818885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3" name="Line"/>
              <p:cNvSpPr/>
              <p:nvPr/>
            </p:nvSpPr>
            <p:spPr>
              <a:xfrm flipV="1">
                <a:off x="884396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4" name="Line"/>
              <p:cNvSpPr/>
              <p:nvPr/>
            </p:nvSpPr>
            <p:spPr>
              <a:xfrm flipV="1">
                <a:off x="94990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5" name="Line"/>
              <p:cNvSpPr/>
              <p:nvPr/>
            </p:nvSpPr>
            <p:spPr>
              <a:xfrm flipV="1">
                <a:off x="1015418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6" name="Line"/>
              <p:cNvSpPr/>
              <p:nvPr/>
            </p:nvSpPr>
            <p:spPr>
              <a:xfrm flipV="1">
                <a:off x="851641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7" name="Line"/>
              <p:cNvSpPr/>
              <p:nvPr/>
            </p:nvSpPr>
            <p:spPr>
              <a:xfrm flipV="1">
                <a:off x="982662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8" name="Line"/>
              <p:cNvSpPr/>
              <p:nvPr/>
            </p:nvSpPr>
            <p:spPr>
              <a:xfrm flipV="1">
                <a:off x="1048173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9" name="Line"/>
              <p:cNvSpPr/>
              <p:nvPr/>
            </p:nvSpPr>
            <p:spPr>
              <a:xfrm flipV="1">
                <a:off x="1113684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0" name="Line"/>
              <p:cNvSpPr/>
              <p:nvPr/>
            </p:nvSpPr>
            <p:spPr>
              <a:xfrm flipV="1">
                <a:off x="1179195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1" name="Line"/>
              <p:cNvSpPr/>
              <p:nvPr/>
            </p:nvSpPr>
            <p:spPr>
              <a:xfrm flipV="1">
                <a:off x="1244706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2" name="Line"/>
              <p:cNvSpPr/>
              <p:nvPr/>
            </p:nvSpPr>
            <p:spPr>
              <a:xfrm flipV="1">
                <a:off x="1080929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3" name="Line"/>
              <p:cNvSpPr/>
              <p:nvPr/>
            </p:nvSpPr>
            <p:spPr>
              <a:xfrm flipV="1">
                <a:off x="1211950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4" name="Line"/>
              <p:cNvSpPr/>
              <p:nvPr/>
            </p:nvSpPr>
            <p:spPr>
              <a:xfrm flipV="1">
                <a:off x="1277461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5" name="Line"/>
              <p:cNvSpPr/>
              <p:nvPr/>
            </p:nvSpPr>
            <p:spPr>
              <a:xfrm flipV="1">
                <a:off x="131021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6" name="Line"/>
              <p:cNvSpPr/>
              <p:nvPr/>
            </p:nvSpPr>
            <p:spPr>
              <a:xfrm flipV="1">
                <a:off x="1342972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7" name="Rectangle"/>
              <p:cNvSpPr/>
              <p:nvPr/>
            </p:nvSpPr>
            <p:spPr>
              <a:xfrm>
                <a:off x="8603" y="215364"/>
                <a:ext cx="1373823" cy="3964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8" name="Line"/>
              <p:cNvSpPr/>
              <p:nvPr/>
            </p:nvSpPr>
            <p:spPr>
              <a:xfrm flipV="1">
                <a:off x="688626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9" name="Rectangle"/>
              <p:cNvSpPr/>
              <p:nvPr/>
            </p:nvSpPr>
            <p:spPr>
              <a:xfrm>
                <a:off x="5122" y="40445"/>
                <a:ext cx="1373823" cy="361951"/>
              </a:xfrm>
              <a:prstGeom prst="rect">
                <a:avLst/>
              </a:prstGeom>
              <a:noFill/>
              <a:ln w="6350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0" name="Line"/>
              <p:cNvSpPr/>
              <p:nvPr/>
            </p:nvSpPr>
            <p:spPr>
              <a:xfrm flipV="1">
                <a:off x="459084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1" name="Line"/>
              <p:cNvSpPr/>
              <p:nvPr/>
            </p:nvSpPr>
            <p:spPr>
              <a:xfrm flipV="1">
                <a:off x="229542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2" name="Line"/>
              <p:cNvSpPr/>
              <p:nvPr/>
            </p:nvSpPr>
            <p:spPr>
              <a:xfrm flipV="1">
                <a:off x="918168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3" name="Line"/>
              <p:cNvSpPr/>
              <p:nvPr/>
            </p:nvSpPr>
            <p:spPr>
              <a:xfrm flipV="1">
                <a:off x="1147710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4" name="Line"/>
              <p:cNvSpPr/>
              <p:nvPr/>
            </p:nvSpPr>
            <p:spPr>
              <a:xfrm>
                <a:off x="1373" y="112802"/>
                <a:ext cx="1382369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5" name="Line"/>
              <p:cNvSpPr/>
              <p:nvPr/>
            </p:nvSpPr>
            <p:spPr>
              <a:xfrm>
                <a:off x="686" y="147967"/>
                <a:ext cx="1383056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6" name="Line"/>
              <p:cNvSpPr/>
              <p:nvPr/>
            </p:nvSpPr>
            <p:spPr>
              <a:xfrm>
                <a:off x="0" y="183133"/>
                <a:ext cx="1383742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7" name="Line"/>
              <p:cNvSpPr/>
              <p:nvPr/>
            </p:nvSpPr>
            <p:spPr>
              <a:xfrm>
                <a:off x="1029" y="218298"/>
                <a:ext cx="1382713" cy="1"/>
              </a:xfrm>
              <a:prstGeom prst="line">
                <a:avLst/>
              </a:prstGeom>
              <a:noFill/>
              <a:ln w="6350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8" name="Line"/>
              <p:cNvSpPr/>
              <p:nvPr/>
            </p:nvSpPr>
            <p:spPr>
              <a:xfrm>
                <a:off x="1373" y="323794"/>
                <a:ext cx="1382369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9" name="Line"/>
              <p:cNvSpPr/>
              <p:nvPr/>
            </p:nvSpPr>
            <p:spPr>
              <a:xfrm>
                <a:off x="686" y="358960"/>
                <a:ext cx="1383056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90" name="Line"/>
              <p:cNvSpPr/>
              <p:nvPr/>
            </p:nvSpPr>
            <p:spPr>
              <a:xfrm>
                <a:off x="1373" y="77636"/>
                <a:ext cx="1382369" cy="1"/>
              </a:xfrm>
              <a:prstGeom prst="line">
                <a:avLst/>
              </a:prstGeom>
              <a:noFill/>
              <a:ln w="6350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91" name="Line"/>
              <p:cNvSpPr/>
              <p:nvPr/>
            </p:nvSpPr>
            <p:spPr>
              <a:xfrm>
                <a:off x="1373" y="253464"/>
                <a:ext cx="1382369" cy="1"/>
              </a:xfrm>
              <a:prstGeom prst="line">
                <a:avLst/>
              </a:prstGeom>
              <a:noFill/>
              <a:ln w="6350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92" name="Line"/>
              <p:cNvSpPr/>
              <p:nvPr/>
            </p:nvSpPr>
            <p:spPr>
              <a:xfrm>
                <a:off x="1373" y="288629"/>
                <a:ext cx="1382369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94" name="x"/>
            <p:cNvSpPr txBox="1"/>
            <p:nvPr/>
          </p:nvSpPr>
          <p:spPr>
            <a:xfrm>
              <a:off x="278" y="0"/>
              <a:ext cx="242878" cy="3987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500">
                  <a:solidFill>
                    <a:schemeClr val="accent4">
                      <a:hueOff val="-116170"/>
                      <a:satOff val="78638"/>
                      <a:lumOff val="-43589"/>
                    </a:schemeClr>
                  </a:solidFill>
                  <a:latin typeface="Chalkduster"/>
                  <a:ea typeface="Chalkduster"/>
                  <a:cs typeface="Chalkduster"/>
                  <a:sym typeface="Chalkduster"/>
                </a:defRPr>
              </a:lvl1pPr>
            </a:lstStyle>
            <a:p>
              <a:pPr/>
              <a:r>
                <a:t>x</a:t>
              </a:r>
            </a:p>
          </p:txBody>
        </p:sp>
      </p:grpSp>
      <p:grpSp>
        <p:nvGrpSpPr>
          <p:cNvPr id="263" name="Group"/>
          <p:cNvGrpSpPr/>
          <p:nvPr/>
        </p:nvGrpSpPr>
        <p:grpSpPr>
          <a:xfrm>
            <a:off x="5122833" y="7606631"/>
            <a:ext cx="1383743" cy="540139"/>
            <a:chOff x="0" y="0"/>
            <a:chExt cx="1383741" cy="540138"/>
          </a:xfrm>
        </p:grpSpPr>
        <p:sp>
          <p:nvSpPr>
            <p:cNvPr id="196" name="Rectangle"/>
            <p:cNvSpPr/>
            <p:nvPr/>
          </p:nvSpPr>
          <p:spPr>
            <a:xfrm>
              <a:off x="2330" y="152409"/>
              <a:ext cx="686498" cy="143147"/>
            </a:xfrm>
            <a:prstGeom prst="rect">
              <a:avLst/>
            </a:prstGeom>
            <a:solidFill>
              <a:schemeClr val="accent4">
                <a:satOff val="12017"/>
                <a:lumOff val="1814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261" name="Group"/>
            <p:cNvGrpSpPr/>
            <p:nvPr/>
          </p:nvGrpSpPr>
          <p:grpSpPr>
            <a:xfrm>
              <a:off x="0" y="75620"/>
              <a:ext cx="1383742" cy="464519"/>
              <a:chOff x="0" y="0"/>
              <a:chExt cx="1383741" cy="464517"/>
            </a:xfrm>
          </p:grpSpPr>
          <p:sp>
            <p:nvSpPr>
              <p:cNvPr id="197" name="J"/>
              <p:cNvSpPr txBox="1"/>
              <p:nvPr/>
            </p:nvSpPr>
            <p:spPr>
              <a:xfrm>
                <a:off x="17401" y="-1"/>
                <a:ext cx="194486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J</a:t>
                </a:r>
              </a:p>
            </p:txBody>
          </p:sp>
          <p:sp>
            <p:nvSpPr>
              <p:cNvPr id="198" name="F"/>
              <p:cNvSpPr txBox="1"/>
              <p:nvPr/>
            </p:nvSpPr>
            <p:spPr>
              <a:xfrm>
                <a:off x="246016" y="-1"/>
                <a:ext cx="196721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F</a:t>
                </a:r>
              </a:p>
            </p:txBody>
          </p:sp>
          <p:sp>
            <p:nvSpPr>
              <p:cNvPr id="199" name="M"/>
              <p:cNvSpPr txBox="1"/>
              <p:nvPr/>
            </p:nvSpPr>
            <p:spPr>
              <a:xfrm>
                <a:off x="459084" y="-1"/>
                <a:ext cx="230248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M</a:t>
                </a:r>
              </a:p>
            </p:txBody>
          </p:sp>
          <p:sp>
            <p:nvSpPr>
              <p:cNvPr id="200" name="A"/>
              <p:cNvSpPr txBox="1"/>
              <p:nvPr/>
            </p:nvSpPr>
            <p:spPr>
              <a:xfrm>
                <a:off x="702129" y="-1"/>
                <a:ext cx="203427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201" name="M"/>
              <p:cNvSpPr txBox="1"/>
              <p:nvPr/>
            </p:nvSpPr>
            <p:spPr>
              <a:xfrm>
                <a:off x="918451" y="-1"/>
                <a:ext cx="230249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M</a:t>
                </a:r>
              </a:p>
            </p:txBody>
          </p:sp>
          <p:sp>
            <p:nvSpPr>
              <p:cNvPr id="202" name="J"/>
              <p:cNvSpPr txBox="1"/>
              <p:nvPr/>
            </p:nvSpPr>
            <p:spPr>
              <a:xfrm>
                <a:off x="18425" y="177576"/>
                <a:ext cx="194486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J</a:t>
                </a:r>
              </a:p>
            </p:txBody>
          </p:sp>
          <p:sp>
            <p:nvSpPr>
              <p:cNvPr id="203" name="A"/>
              <p:cNvSpPr txBox="1"/>
              <p:nvPr/>
            </p:nvSpPr>
            <p:spPr>
              <a:xfrm>
                <a:off x="247040" y="177576"/>
                <a:ext cx="203426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204" name="S"/>
              <p:cNvSpPr txBox="1"/>
              <p:nvPr/>
            </p:nvSpPr>
            <p:spPr>
              <a:xfrm>
                <a:off x="460107" y="177576"/>
                <a:ext cx="200633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  <p:sp>
            <p:nvSpPr>
              <p:cNvPr id="205" name="O"/>
              <p:cNvSpPr txBox="1"/>
              <p:nvPr/>
            </p:nvSpPr>
            <p:spPr>
              <a:xfrm>
                <a:off x="703153" y="177576"/>
                <a:ext cx="218514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O</a:t>
                </a:r>
              </a:p>
            </p:txBody>
          </p:sp>
          <p:sp>
            <p:nvSpPr>
              <p:cNvPr id="206" name="N"/>
              <p:cNvSpPr txBox="1"/>
              <p:nvPr/>
            </p:nvSpPr>
            <p:spPr>
              <a:xfrm>
                <a:off x="919475" y="177576"/>
                <a:ext cx="215720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N</a:t>
                </a:r>
              </a:p>
            </p:txBody>
          </p:sp>
          <p:sp>
            <p:nvSpPr>
              <p:cNvPr id="207" name="J"/>
              <p:cNvSpPr txBox="1"/>
              <p:nvPr/>
            </p:nvSpPr>
            <p:spPr>
              <a:xfrm>
                <a:off x="1166065" y="-1"/>
                <a:ext cx="194486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J</a:t>
                </a:r>
              </a:p>
            </p:txBody>
          </p:sp>
          <p:sp>
            <p:nvSpPr>
              <p:cNvPr id="208" name="D"/>
              <p:cNvSpPr txBox="1"/>
              <p:nvPr/>
            </p:nvSpPr>
            <p:spPr>
              <a:xfrm>
                <a:off x="1167089" y="177576"/>
                <a:ext cx="211529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209" name="Line"/>
              <p:cNvSpPr/>
              <p:nvPr/>
            </p:nvSpPr>
            <p:spPr>
              <a:xfrm flipV="1">
                <a:off x="32755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10" name="Line"/>
              <p:cNvSpPr/>
              <p:nvPr/>
            </p:nvSpPr>
            <p:spPr>
              <a:xfrm flipV="1">
                <a:off x="65510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11" name="Line"/>
              <p:cNvSpPr/>
              <p:nvPr/>
            </p:nvSpPr>
            <p:spPr>
              <a:xfrm flipV="1">
                <a:off x="98266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12" name="Line"/>
              <p:cNvSpPr/>
              <p:nvPr/>
            </p:nvSpPr>
            <p:spPr>
              <a:xfrm flipV="1">
                <a:off x="131021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13" name="Line"/>
              <p:cNvSpPr/>
              <p:nvPr/>
            </p:nvSpPr>
            <p:spPr>
              <a:xfrm flipV="1">
                <a:off x="196532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14" name="Line"/>
              <p:cNvSpPr/>
              <p:nvPr/>
            </p:nvSpPr>
            <p:spPr>
              <a:xfrm flipV="1">
                <a:off x="262043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15" name="Line"/>
              <p:cNvSpPr/>
              <p:nvPr/>
            </p:nvSpPr>
            <p:spPr>
              <a:xfrm flipV="1">
                <a:off x="327554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16" name="Line"/>
              <p:cNvSpPr/>
              <p:nvPr/>
            </p:nvSpPr>
            <p:spPr>
              <a:xfrm flipV="1">
                <a:off x="16377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17" name="Line"/>
              <p:cNvSpPr/>
              <p:nvPr/>
            </p:nvSpPr>
            <p:spPr>
              <a:xfrm flipV="1">
                <a:off x="294798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18" name="Line"/>
              <p:cNvSpPr/>
              <p:nvPr/>
            </p:nvSpPr>
            <p:spPr>
              <a:xfrm flipV="1">
                <a:off x="360309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19" name="Line"/>
              <p:cNvSpPr/>
              <p:nvPr/>
            </p:nvSpPr>
            <p:spPr>
              <a:xfrm flipV="1">
                <a:off x="425820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0" name="Line"/>
              <p:cNvSpPr/>
              <p:nvPr/>
            </p:nvSpPr>
            <p:spPr>
              <a:xfrm flipV="1">
                <a:off x="491331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1" name="Line"/>
              <p:cNvSpPr/>
              <p:nvPr/>
            </p:nvSpPr>
            <p:spPr>
              <a:xfrm flipV="1">
                <a:off x="556842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2" name="Line"/>
              <p:cNvSpPr/>
              <p:nvPr/>
            </p:nvSpPr>
            <p:spPr>
              <a:xfrm flipV="1">
                <a:off x="393065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3" name="Line"/>
              <p:cNvSpPr/>
              <p:nvPr/>
            </p:nvSpPr>
            <p:spPr>
              <a:xfrm flipV="1">
                <a:off x="52408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4" name="Line"/>
              <p:cNvSpPr/>
              <p:nvPr/>
            </p:nvSpPr>
            <p:spPr>
              <a:xfrm flipV="1">
                <a:off x="58959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5" name="Line"/>
              <p:cNvSpPr/>
              <p:nvPr/>
            </p:nvSpPr>
            <p:spPr>
              <a:xfrm flipV="1">
                <a:off x="622353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6" name="Line"/>
              <p:cNvSpPr/>
              <p:nvPr/>
            </p:nvSpPr>
            <p:spPr>
              <a:xfrm flipV="1">
                <a:off x="655108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7" name="Line"/>
              <p:cNvSpPr/>
              <p:nvPr/>
            </p:nvSpPr>
            <p:spPr>
              <a:xfrm flipV="1">
                <a:off x="720619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8" name="Line"/>
              <p:cNvSpPr/>
              <p:nvPr/>
            </p:nvSpPr>
            <p:spPr>
              <a:xfrm flipV="1">
                <a:off x="753374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9" name="Line"/>
              <p:cNvSpPr/>
              <p:nvPr/>
            </p:nvSpPr>
            <p:spPr>
              <a:xfrm flipV="1">
                <a:off x="786130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0" name="Line"/>
              <p:cNvSpPr/>
              <p:nvPr/>
            </p:nvSpPr>
            <p:spPr>
              <a:xfrm flipV="1">
                <a:off x="818885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1" name="Line"/>
              <p:cNvSpPr/>
              <p:nvPr/>
            </p:nvSpPr>
            <p:spPr>
              <a:xfrm flipV="1">
                <a:off x="884396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2" name="Line"/>
              <p:cNvSpPr/>
              <p:nvPr/>
            </p:nvSpPr>
            <p:spPr>
              <a:xfrm flipV="1">
                <a:off x="94990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3" name="Line"/>
              <p:cNvSpPr/>
              <p:nvPr/>
            </p:nvSpPr>
            <p:spPr>
              <a:xfrm flipV="1">
                <a:off x="1015418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4" name="Line"/>
              <p:cNvSpPr/>
              <p:nvPr/>
            </p:nvSpPr>
            <p:spPr>
              <a:xfrm flipV="1">
                <a:off x="851641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5" name="Line"/>
              <p:cNvSpPr/>
              <p:nvPr/>
            </p:nvSpPr>
            <p:spPr>
              <a:xfrm flipV="1">
                <a:off x="982662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6" name="Line"/>
              <p:cNvSpPr/>
              <p:nvPr/>
            </p:nvSpPr>
            <p:spPr>
              <a:xfrm flipV="1">
                <a:off x="1048173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7" name="Line"/>
              <p:cNvSpPr/>
              <p:nvPr/>
            </p:nvSpPr>
            <p:spPr>
              <a:xfrm flipV="1">
                <a:off x="1113684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8" name="Line"/>
              <p:cNvSpPr/>
              <p:nvPr/>
            </p:nvSpPr>
            <p:spPr>
              <a:xfrm flipV="1">
                <a:off x="1179195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9" name="Line"/>
              <p:cNvSpPr/>
              <p:nvPr/>
            </p:nvSpPr>
            <p:spPr>
              <a:xfrm flipV="1">
                <a:off x="1244706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0" name="Line"/>
              <p:cNvSpPr/>
              <p:nvPr/>
            </p:nvSpPr>
            <p:spPr>
              <a:xfrm flipV="1">
                <a:off x="1080929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1" name="Line"/>
              <p:cNvSpPr/>
              <p:nvPr/>
            </p:nvSpPr>
            <p:spPr>
              <a:xfrm flipV="1">
                <a:off x="1211950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2" name="Line"/>
              <p:cNvSpPr/>
              <p:nvPr/>
            </p:nvSpPr>
            <p:spPr>
              <a:xfrm flipV="1">
                <a:off x="1277461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3" name="Line"/>
              <p:cNvSpPr/>
              <p:nvPr/>
            </p:nvSpPr>
            <p:spPr>
              <a:xfrm flipV="1">
                <a:off x="131021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4" name="Line"/>
              <p:cNvSpPr/>
              <p:nvPr/>
            </p:nvSpPr>
            <p:spPr>
              <a:xfrm flipV="1">
                <a:off x="1342972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5" name="Rectangle"/>
              <p:cNvSpPr/>
              <p:nvPr/>
            </p:nvSpPr>
            <p:spPr>
              <a:xfrm>
                <a:off x="8603" y="215364"/>
                <a:ext cx="1373823" cy="3964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6" name="Line"/>
              <p:cNvSpPr/>
              <p:nvPr/>
            </p:nvSpPr>
            <p:spPr>
              <a:xfrm flipV="1">
                <a:off x="688626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7" name="Rectangle"/>
              <p:cNvSpPr/>
              <p:nvPr/>
            </p:nvSpPr>
            <p:spPr>
              <a:xfrm>
                <a:off x="5122" y="40445"/>
                <a:ext cx="1373823" cy="361951"/>
              </a:xfrm>
              <a:prstGeom prst="rect">
                <a:avLst/>
              </a:prstGeom>
              <a:noFill/>
              <a:ln w="6350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8" name="Line"/>
              <p:cNvSpPr/>
              <p:nvPr/>
            </p:nvSpPr>
            <p:spPr>
              <a:xfrm flipV="1">
                <a:off x="459084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9" name="Line"/>
              <p:cNvSpPr/>
              <p:nvPr/>
            </p:nvSpPr>
            <p:spPr>
              <a:xfrm flipV="1">
                <a:off x="229542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0" name="Line"/>
              <p:cNvSpPr/>
              <p:nvPr/>
            </p:nvSpPr>
            <p:spPr>
              <a:xfrm flipV="1">
                <a:off x="918168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1" name="Line"/>
              <p:cNvSpPr/>
              <p:nvPr/>
            </p:nvSpPr>
            <p:spPr>
              <a:xfrm flipV="1">
                <a:off x="1147710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2" name="Line"/>
              <p:cNvSpPr/>
              <p:nvPr/>
            </p:nvSpPr>
            <p:spPr>
              <a:xfrm>
                <a:off x="1373" y="112802"/>
                <a:ext cx="1382369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3" name="Line"/>
              <p:cNvSpPr/>
              <p:nvPr/>
            </p:nvSpPr>
            <p:spPr>
              <a:xfrm>
                <a:off x="686" y="147967"/>
                <a:ext cx="1383056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4" name="Line"/>
              <p:cNvSpPr/>
              <p:nvPr/>
            </p:nvSpPr>
            <p:spPr>
              <a:xfrm>
                <a:off x="0" y="183133"/>
                <a:ext cx="1383742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5" name="Line"/>
              <p:cNvSpPr/>
              <p:nvPr/>
            </p:nvSpPr>
            <p:spPr>
              <a:xfrm>
                <a:off x="1029" y="218298"/>
                <a:ext cx="1382713" cy="1"/>
              </a:xfrm>
              <a:prstGeom prst="line">
                <a:avLst/>
              </a:prstGeom>
              <a:noFill/>
              <a:ln w="6350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6" name="Line"/>
              <p:cNvSpPr/>
              <p:nvPr/>
            </p:nvSpPr>
            <p:spPr>
              <a:xfrm>
                <a:off x="1373" y="323794"/>
                <a:ext cx="1382369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7" name="Line"/>
              <p:cNvSpPr/>
              <p:nvPr/>
            </p:nvSpPr>
            <p:spPr>
              <a:xfrm>
                <a:off x="686" y="358960"/>
                <a:ext cx="1383056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8" name="Line"/>
              <p:cNvSpPr/>
              <p:nvPr/>
            </p:nvSpPr>
            <p:spPr>
              <a:xfrm>
                <a:off x="1373" y="77636"/>
                <a:ext cx="1382369" cy="1"/>
              </a:xfrm>
              <a:prstGeom prst="line">
                <a:avLst/>
              </a:prstGeom>
              <a:noFill/>
              <a:ln w="6350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9" name="Line"/>
              <p:cNvSpPr/>
              <p:nvPr/>
            </p:nvSpPr>
            <p:spPr>
              <a:xfrm>
                <a:off x="1373" y="253464"/>
                <a:ext cx="1382369" cy="1"/>
              </a:xfrm>
              <a:prstGeom prst="line">
                <a:avLst/>
              </a:prstGeom>
              <a:noFill/>
              <a:ln w="6350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0" name="Line"/>
              <p:cNvSpPr/>
              <p:nvPr/>
            </p:nvSpPr>
            <p:spPr>
              <a:xfrm>
                <a:off x="1373" y="288629"/>
                <a:ext cx="1382369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262" name="x"/>
            <p:cNvSpPr txBox="1"/>
            <p:nvPr/>
          </p:nvSpPr>
          <p:spPr>
            <a:xfrm>
              <a:off x="278" y="0"/>
              <a:ext cx="242878" cy="3987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500">
                  <a:solidFill>
                    <a:schemeClr val="accent4">
                      <a:hueOff val="-116170"/>
                      <a:satOff val="78638"/>
                      <a:lumOff val="-43589"/>
                    </a:schemeClr>
                  </a:solidFill>
                  <a:latin typeface="Chalkduster"/>
                  <a:ea typeface="Chalkduster"/>
                  <a:cs typeface="Chalkduster"/>
                  <a:sym typeface="Chalkduster"/>
                </a:defRPr>
              </a:lvl1pPr>
            </a:lstStyle>
            <a:p>
              <a:pPr/>
              <a:r>
                <a:t>x</a:t>
              </a:r>
            </a:p>
          </p:txBody>
        </p:sp>
      </p:grpSp>
      <p:grpSp>
        <p:nvGrpSpPr>
          <p:cNvPr id="266" name="Group"/>
          <p:cNvGrpSpPr/>
          <p:nvPr/>
        </p:nvGrpSpPr>
        <p:grpSpPr>
          <a:xfrm>
            <a:off x="5060467" y="5595742"/>
            <a:ext cx="1714421" cy="274242"/>
            <a:chOff x="0" y="0"/>
            <a:chExt cx="1714420" cy="274240"/>
          </a:xfrm>
        </p:grpSpPr>
        <p:sp>
          <p:nvSpPr>
            <p:cNvPr id="264" name="Rounded Rectangle"/>
            <p:cNvSpPr/>
            <p:nvPr/>
          </p:nvSpPr>
          <p:spPr>
            <a:xfrm>
              <a:off x="716782" y="58350"/>
              <a:ext cx="182118" cy="157541"/>
            </a:xfrm>
            <a:prstGeom prst="roundRect">
              <a:avLst>
                <a:gd name="adj" fmla="val 3557"/>
              </a:avLst>
            </a:prstGeom>
            <a:solidFill>
              <a:schemeClr val="accent4">
                <a:satOff val="8634"/>
                <a:lumOff val="-203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65" name="2018-01-31 11:59:59"/>
            <p:cNvSpPr txBox="1"/>
            <p:nvPr/>
          </p:nvSpPr>
          <p:spPr>
            <a:xfrm>
              <a:off x="0" y="0"/>
              <a:ext cx="1714421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defRPr sz="1100">
                  <a:solidFill>
                    <a:schemeClr val="accent1">
                      <a:hueOff val="-52604"/>
                      <a:satOff val="-8294"/>
                      <a:lumOff val="-19520"/>
                    </a:schemeClr>
                  </a:solidFill>
                  <a:latin typeface="PT Mono"/>
                  <a:ea typeface="PT Mono"/>
                  <a:cs typeface="PT Mono"/>
                  <a:sym typeface="PT Mono"/>
                </a:defRPr>
              </a:pPr>
              <a:r>
                <a:rPr>
                  <a:solidFill>
                    <a:schemeClr val="accent4">
                      <a:satOff val="8634"/>
                      <a:lumOff val="-20316"/>
                    </a:schemeClr>
                  </a:solidFill>
                </a:rPr>
                <a:t>2018-01-</a:t>
              </a:r>
              <a:r>
                <a:rPr>
                  <a:solidFill>
                    <a:srgbClr val="FFFFFF"/>
                  </a:solidFill>
                </a:rPr>
                <a:t>31</a:t>
              </a:r>
              <a:r>
                <a:t> </a:t>
              </a:r>
              <a:r>
                <a:rPr>
                  <a:solidFill>
                    <a:schemeClr val="accent4">
                      <a:satOff val="8634"/>
                      <a:lumOff val="-20316"/>
                    </a:schemeClr>
                  </a:solidFill>
                </a:rPr>
                <a:t>11:59:59</a:t>
              </a:r>
            </a:p>
          </p:txBody>
        </p:sp>
      </p:grpSp>
      <p:grpSp>
        <p:nvGrpSpPr>
          <p:cNvPr id="269" name="Group"/>
          <p:cNvGrpSpPr/>
          <p:nvPr/>
        </p:nvGrpSpPr>
        <p:grpSpPr>
          <a:xfrm>
            <a:off x="5060467" y="6830003"/>
            <a:ext cx="1714421" cy="274241"/>
            <a:chOff x="0" y="0"/>
            <a:chExt cx="1714420" cy="274240"/>
          </a:xfrm>
        </p:grpSpPr>
        <p:sp>
          <p:nvSpPr>
            <p:cNvPr id="267" name="Rounded Rectangle"/>
            <p:cNvSpPr/>
            <p:nvPr/>
          </p:nvSpPr>
          <p:spPr>
            <a:xfrm>
              <a:off x="1475608" y="58350"/>
              <a:ext cx="182117" cy="157541"/>
            </a:xfrm>
            <a:prstGeom prst="roundRect">
              <a:avLst>
                <a:gd name="adj" fmla="val 3557"/>
              </a:avLst>
            </a:prstGeom>
            <a:solidFill>
              <a:schemeClr val="accent4">
                <a:satOff val="8634"/>
                <a:lumOff val="-203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68" name="2018-01-31 11:59:59"/>
            <p:cNvSpPr txBox="1"/>
            <p:nvPr/>
          </p:nvSpPr>
          <p:spPr>
            <a:xfrm>
              <a:off x="0" y="0"/>
              <a:ext cx="1714421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defRPr sz="1100">
                  <a:solidFill>
                    <a:schemeClr val="accent1">
                      <a:hueOff val="-52604"/>
                      <a:satOff val="-8294"/>
                      <a:lumOff val="-19520"/>
                    </a:schemeClr>
                  </a:solidFill>
                  <a:latin typeface="PT Mono"/>
                  <a:ea typeface="PT Mono"/>
                  <a:cs typeface="PT Mono"/>
                  <a:sym typeface="PT Mono"/>
                </a:defRPr>
              </a:pPr>
              <a:r>
                <a:rPr>
                  <a:solidFill>
                    <a:schemeClr val="accent4">
                      <a:satOff val="8634"/>
                      <a:lumOff val="-20316"/>
                    </a:schemeClr>
                  </a:solidFill>
                </a:rPr>
                <a:t>2018-01-31 11:59:</a:t>
              </a:r>
              <a:r>
                <a:rPr>
                  <a:solidFill>
                    <a:srgbClr val="FFFFFF"/>
                  </a:solidFill>
                </a:rPr>
                <a:t>59</a:t>
              </a:r>
            </a:p>
          </p:txBody>
        </p:sp>
      </p:grpSp>
      <p:grpSp>
        <p:nvGrpSpPr>
          <p:cNvPr id="272" name="Group"/>
          <p:cNvGrpSpPr/>
          <p:nvPr/>
        </p:nvGrpSpPr>
        <p:grpSpPr>
          <a:xfrm>
            <a:off x="5060467" y="6506208"/>
            <a:ext cx="1714421" cy="274241"/>
            <a:chOff x="0" y="0"/>
            <a:chExt cx="1714420" cy="274240"/>
          </a:xfrm>
        </p:grpSpPr>
        <p:sp>
          <p:nvSpPr>
            <p:cNvPr id="270" name="Rounded Rectangle"/>
            <p:cNvSpPr/>
            <p:nvPr/>
          </p:nvSpPr>
          <p:spPr>
            <a:xfrm>
              <a:off x="1231132" y="58350"/>
              <a:ext cx="169418" cy="157541"/>
            </a:xfrm>
            <a:prstGeom prst="roundRect">
              <a:avLst>
                <a:gd name="adj" fmla="val 3557"/>
              </a:avLst>
            </a:prstGeom>
            <a:solidFill>
              <a:schemeClr val="accent4">
                <a:satOff val="8634"/>
                <a:lumOff val="-203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71" name="2018-01-31 11:59:59"/>
            <p:cNvSpPr txBox="1"/>
            <p:nvPr/>
          </p:nvSpPr>
          <p:spPr>
            <a:xfrm>
              <a:off x="0" y="0"/>
              <a:ext cx="1714421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defRPr sz="1100">
                  <a:solidFill>
                    <a:schemeClr val="accent1">
                      <a:hueOff val="-52604"/>
                      <a:satOff val="-8294"/>
                      <a:lumOff val="-19520"/>
                    </a:schemeClr>
                  </a:solidFill>
                  <a:latin typeface="PT Mono"/>
                  <a:ea typeface="PT Mono"/>
                  <a:cs typeface="PT Mono"/>
                  <a:sym typeface="PT Mono"/>
                </a:defRPr>
              </a:pPr>
              <a:r>
                <a:rPr>
                  <a:solidFill>
                    <a:schemeClr val="accent4">
                      <a:satOff val="8634"/>
                      <a:lumOff val="-20316"/>
                    </a:schemeClr>
                  </a:solidFill>
                </a:rPr>
                <a:t>2018-01-31 11:</a:t>
              </a:r>
              <a:r>
                <a:rPr>
                  <a:solidFill>
                    <a:srgbClr val="FFFFFF"/>
                  </a:solidFill>
                </a:rPr>
                <a:t>59</a:t>
              </a:r>
              <a:r>
                <a:rPr>
                  <a:solidFill>
                    <a:schemeClr val="accent4">
                      <a:satOff val="8634"/>
                      <a:lumOff val="-20316"/>
                    </a:schemeClr>
                  </a:solidFill>
                </a:rPr>
                <a:t>:59</a:t>
              </a:r>
            </a:p>
          </p:txBody>
        </p:sp>
      </p:grpSp>
      <p:grpSp>
        <p:nvGrpSpPr>
          <p:cNvPr id="275" name="Group"/>
          <p:cNvGrpSpPr/>
          <p:nvPr/>
        </p:nvGrpSpPr>
        <p:grpSpPr>
          <a:xfrm>
            <a:off x="5060467" y="6193194"/>
            <a:ext cx="1714421" cy="274242"/>
            <a:chOff x="0" y="0"/>
            <a:chExt cx="1714420" cy="274240"/>
          </a:xfrm>
        </p:grpSpPr>
        <p:sp>
          <p:nvSpPr>
            <p:cNvPr id="273" name="Rounded Rectangle"/>
            <p:cNvSpPr/>
            <p:nvPr/>
          </p:nvSpPr>
          <p:spPr>
            <a:xfrm>
              <a:off x="977132" y="58349"/>
              <a:ext cx="169418" cy="157541"/>
            </a:xfrm>
            <a:prstGeom prst="roundRect">
              <a:avLst>
                <a:gd name="adj" fmla="val 3557"/>
              </a:avLst>
            </a:prstGeom>
            <a:solidFill>
              <a:schemeClr val="accent4">
                <a:satOff val="8634"/>
                <a:lumOff val="-203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74" name="2018-01-31 11:59:59"/>
            <p:cNvSpPr txBox="1"/>
            <p:nvPr/>
          </p:nvSpPr>
          <p:spPr>
            <a:xfrm>
              <a:off x="0" y="0"/>
              <a:ext cx="1714421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defRPr sz="1100">
                  <a:solidFill>
                    <a:schemeClr val="accent1">
                      <a:hueOff val="-52604"/>
                      <a:satOff val="-8294"/>
                      <a:lumOff val="-19520"/>
                    </a:schemeClr>
                  </a:solidFill>
                  <a:latin typeface="PT Mono"/>
                  <a:ea typeface="PT Mono"/>
                  <a:cs typeface="PT Mono"/>
                  <a:sym typeface="PT Mono"/>
                </a:defRPr>
              </a:pPr>
              <a:r>
                <a:rPr>
                  <a:solidFill>
                    <a:schemeClr val="accent4">
                      <a:satOff val="8634"/>
                      <a:lumOff val="-20316"/>
                    </a:schemeClr>
                  </a:solidFill>
                </a:rPr>
                <a:t>2018-01-31</a:t>
              </a:r>
              <a:r>
                <a:rPr>
                  <a:solidFill>
                    <a:schemeClr val="accent6">
                      <a:satOff val="-12200"/>
                      <a:lumOff val="-18965"/>
                    </a:schemeClr>
                  </a:solidFill>
                </a:rPr>
                <a:t> </a:t>
              </a:r>
              <a:r>
                <a:rPr>
                  <a:solidFill>
                    <a:srgbClr val="FFFFFF"/>
                  </a:solidFill>
                </a:rPr>
                <a:t>11</a:t>
              </a:r>
              <a:r>
                <a:rPr>
                  <a:solidFill>
                    <a:schemeClr val="accent4">
                      <a:satOff val="8634"/>
                      <a:lumOff val="-20316"/>
                    </a:schemeClr>
                  </a:solidFill>
                </a:rPr>
                <a:t>:59:59</a:t>
              </a:r>
            </a:p>
          </p:txBody>
        </p:sp>
      </p:grpSp>
      <p:grpSp>
        <p:nvGrpSpPr>
          <p:cNvPr id="278" name="Group"/>
          <p:cNvGrpSpPr/>
          <p:nvPr/>
        </p:nvGrpSpPr>
        <p:grpSpPr>
          <a:xfrm>
            <a:off x="5060467" y="4665313"/>
            <a:ext cx="1714421" cy="274242"/>
            <a:chOff x="0" y="0"/>
            <a:chExt cx="1714420" cy="274240"/>
          </a:xfrm>
        </p:grpSpPr>
        <p:sp>
          <p:nvSpPr>
            <p:cNvPr id="276" name="Rounded Rectangle"/>
            <p:cNvSpPr/>
            <p:nvPr/>
          </p:nvSpPr>
          <p:spPr>
            <a:xfrm>
              <a:off x="53039" y="58350"/>
              <a:ext cx="338238" cy="157541"/>
            </a:xfrm>
            <a:prstGeom prst="roundRect">
              <a:avLst>
                <a:gd name="adj" fmla="val 3557"/>
              </a:avLst>
            </a:prstGeom>
            <a:solidFill>
              <a:schemeClr val="accent4">
                <a:satOff val="8634"/>
                <a:lumOff val="-203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77" name="2018-01-31 11:59:59"/>
            <p:cNvSpPr txBox="1"/>
            <p:nvPr/>
          </p:nvSpPr>
          <p:spPr>
            <a:xfrm>
              <a:off x="0" y="0"/>
              <a:ext cx="1714421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defRPr sz="1100">
                  <a:solidFill>
                    <a:schemeClr val="accent1">
                      <a:hueOff val="-52604"/>
                      <a:satOff val="-8294"/>
                      <a:lumOff val="-19520"/>
                    </a:schemeClr>
                  </a:solidFill>
                  <a:latin typeface="PT Mono"/>
                  <a:ea typeface="PT Mono"/>
                  <a:cs typeface="PT Mono"/>
                  <a:sym typeface="PT Mono"/>
                </a:defRPr>
              </a:pPr>
              <a:r>
                <a:rPr>
                  <a:solidFill>
                    <a:srgbClr val="FFFFFF"/>
                  </a:solidFill>
                </a:rPr>
                <a:t>2018</a:t>
              </a:r>
              <a:r>
                <a:rPr>
                  <a:solidFill>
                    <a:schemeClr val="accent4">
                      <a:satOff val="8634"/>
                      <a:lumOff val="-20316"/>
                    </a:schemeClr>
                  </a:solidFill>
                </a:rPr>
                <a:t>-01-31 11:59:59</a:t>
              </a:r>
            </a:p>
          </p:txBody>
        </p:sp>
      </p:grpSp>
      <p:grpSp>
        <p:nvGrpSpPr>
          <p:cNvPr id="281" name="Group"/>
          <p:cNvGrpSpPr/>
          <p:nvPr/>
        </p:nvGrpSpPr>
        <p:grpSpPr>
          <a:xfrm>
            <a:off x="5060467" y="5285043"/>
            <a:ext cx="1714421" cy="274242"/>
            <a:chOff x="0" y="0"/>
            <a:chExt cx="1714420" cy="274240"/>
          </a:xfrm>
        </p:grpSpPr>
        <p:sp>
          <p:nvSpPr>
            <p:cNvPr id="279" name="Rounded Rectangle"/>
            <p:cNvSpPr/>
            <p:nvPr/>
          </p:nvSpPr>
          <p:spPr>
            <a:xfrm>
              <a:off x="462782" y="58350"/>
              <a:ext cx="182118" cy="157541"/>
            </a:xfrm>
            <a:prstGeom prst="roundRect">
              <a:avLst>
                <a:gd name="adj" fmla="val 3557"/>
              </a:avLst>
            </a:prstGeom>
            <a:solidFill>
              <a:schemeClr val="accent4">
                <a:satOff val="8634"/>
                <a:lumOff val="-203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0" name="2018-01-31 11:59:59"/>
            <p:cNvSpPr txBox="1"/>
            <p:nvPr/>
          </p:nvSpPr>
          <p:spPr>
            <a:xfrm>
              <a:off x="0" y="0"/>
              <a:ext cx="1714421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defRPr sz="1100">
                  <a:solidFill>
                    <a:schemeClr val="accent1">
                      <a:hueOff val="-52604"/>
                      <a:satOff val="-8294"/>
                      <a:lumOff val="-19520"/>
                    </a:schemeClr>
                  </a:solidFill>
                  <a:latin typeface="PT Mono"/>
                  <a:ea typeface="PT Mono"/>
                  <a:cs typeface="PT Mono"/>
                  <a:sym typeface="PT Mono"/>
                </a:defRPr>
              </a:pPr>
              <a:r>
                <a:rPr>
                  <a:solidFill>
                    <a:schemeClr val="accent4">
                      <a:satOff val="8634"/>
                      <a:lumOff val="-20316"/>
                    </a:schemeClr>
                  </a:solidFill>
                </a:rPr>
                <a:t>2018-</a:t>
              </a:r>
              <a:r>
                <a:rPr>
                  <a:solidFill>
                    <a:srgbClr val="FFFFFF"/>
                  </a:solidFill>
                </a:rPr>
                <a:t>01</a:t>
              </a:r>
              <a:r>
                <a:rPr>
                  <a:solidFill>
                    <a:schemeClr val="accent4">
                      <a:satOff val="8634"/>
                      <a:lumOff val="-20316"/>
                    </a:schemeClr>
                  </a:solidFill>
                </a:rPr>
                <a:t>-31 11:59:59</a:t>
              </a:r>
            </a:p>
          </p:txBody>
        </p:sp>
      </p:grpSp>
      <p:grpSp>
        <p:nvGrpSpPr>
          <p:cNvPr id="284" name="Group"/>
          <p:cNvGrpSpPr/>
          <p:nvPr/>
        </p:nvGrpSpPr>
        <p:grpSpPr>
          <a:xfrm>
            <a:off x="5060467" y="4335546"/>
            <a:ext cx="1714421" cy="274242"/>
            <a:chOff x="0" y="0"/>
            <a:chExt cx="1714420" cy="274240"/>
          </a:xfrm>
        </p:grpSpPr>
        <p:sp>
          <p:nvSpPr>
            <p:cNvPr id="282" name="Rounded Rectangle"/>
            <p:cNvSpPr/>
            <p:nvPr/>
          </p:nvSpPr>
          <p:spPr>
            <a:xfrm>
              <a:off x="50839" y="58350"/>
              <a:ext cx="848061" cy="157541"/>
            </a:xfrm>
            <a:prstGeom prst="roundRect">
              <a:avLst>
                <a:gd name="adj" fmla="val 3557"/>
              </a:avLst>
            </a:prstGeom>
            <a:solidFill>
              <a:schemeClr val="accent4">
                <a:satOff val="8634"/>
                <a:lumOff val="-203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3" name="2018-01-31 11:59:59"/>
            <p:cNvSpPr txBox="1"/>
            <p:nvPr/>
          </p:nvSpPr>
          <p:spPr>
            <a:xfrm>
              <a:off x="0" y="0"/>
              <a:ext cx="1714421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defRPr sz="1100">
                  <a:solidFill>
                    <a:schemeClr val="accent1">
                      <a:hueOff val="-52604"/>
                      <a:satOff val="-8294"/>
                      <a:lumOff val="-19520"/>
                    </a:schemeClr>
                  </a:solidFill>
                  <a:latin typeface="PT Mono"/>
                  <a:ea typeface="PT Mono"/>
                  <a:cs typeface="PT Mono"/>
                  <a:sym typeface="PT Mono"/>
                </a:defRPr>
              </a:pPr>
              <a:r>
                <a:rPr>
                  <a:solidFill>
                    <a:srgbClr val="FFFFFF"/>
                  </a:solidFill>
                </a:rPr>
                <a:t>2018-01-31</a:t>
              </a:r>
              <a:r>
                <a:rPr>
                  <a:solidFill>
                    <a:schemeClr val="accent6">
                      <a:satOff val="-12200"/>
                      <a:lumOff val="-18965"/>
                    </a:schemeClr>
                  </a:solidFill>
                </a:rPr>
                <a:t> </a:t>
              </a:r>
              <a:r>
                <a:rPr>
                  <a:solidFill>
                    <a:schemeClr val="accent4">
                      <a:satOff val="8634"/>
                      <a:lumOff val="-20316"/>
                    </a:schemeClr>
                  </a:solidFill>
                </a:rPr>
                <a:t>11:59:59</a:t>
              </a:r>
            </a:p>
          </p:txBody>
        </p:sp>
      </p:grpSp>
      <p:sp>
        <p:nvSpPr>
          <p:cNvPr id="285" name="2017-11-28 12:00:00"/>
          <p:cNvSpPr txBox="1"/>
          <p:nvPr/>
        </p:nvSpPr>
        <p:spPr>
          <a:xfrm>
            <a:off x="304656" y="2502165"/>
            <a:ext cx="1786811" cy="27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sz="1150">
                <a:solidFill>
                  <a:schemeClr val="accent4">
                    <a:satOff val="8634"/>
                    <a:lumOff val="-20316"/>
                  </a:schemeClr>
                </a:solidFill>
                <a:latin typeface="PT Mono"/>
                <a:ea typeface="PT Mono"/>
                <a:cs typeface="PT Mono"/>
                <a:sym typeface="PT Mono"/>
              </a:defRPr>
            </a:lvl1pPr>
          </a:lstStyle>
          <a:p>
            <a:pPr/>
            <a:r>
              <a:t>2017-11-28 12:00:00</a:t>
            </a:r>
          </a:p>
        </p:txBody>
      </p:sp>
      <p:sp>
        <p:nvSpPr>
          <p:cNvPr id="286" name="Shape"/>
          <p:cNvSpPr/>
          <p:nvPr/>
        </p:nvSpPr>
        <p:spPr>
          <a:xfrm>
            <a:off x="371127" y="2328862"/>
            <a:ext cx="1614514" cy="3047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156" y="0"/>
                </a:moveTo>
                <a:lnTo>
                  <a:pt x="0" y="21566"/>
                </a:lnTo>
                <a:lnTo>
                  <a:pt x="10800" y="21583"/>
                </a:lnTo>
                <a:lnTo>
                  <a:pt x="21600" y="21600"/>
                </a:lnTo>
                <a:lnTo>
                  <a:pt x="10156" y="0"/>
                </a:lnTo>
                <a:close/>
              </a:path>
            </a:pathLst>
          </a:custGeom>
          <a:gradFill>
            <a:gsLst>
              <a:gs pos="0">
                <a:srgbClr val="007600">
                  <a:alpha val="13682"/>
                </a:srgbClr>
              </a:gs>
              <a:gs pos="29219">
                <a:srgbClr val="7FBB7F">
                  <a:alpha val="13682"/>
                </a:srgbClr>
              </a:gs>
              <a:gs pos="91166">
                <a:srgbClr val="FFFFFF">
                  <a:alpha val="13682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28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pic>
        <p:nvPicPr>
          <p:cNvPr id="288" name="lubridate.png" descr="lubridat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313158" y="217974"/>
            <a:ext cx="1358901" cy="1575118"/>
          </a:xfrm>
          <a:prstGeom prst="rect">
            <a:avLst/>
          </a:prstGeom>
          <a:ln w="12700">
            <a:miter lim="400000"/>
          </a:ln>
        </p:spPr>
      </p:pic>
      <p:sp>
        <p:nvSpPr>
          <p:cNvPr id="289" name="RStudio® is a trademark of RStudio, Inc.  •  CC BY SA RStudio •  info@rstudio.com  •  844-448-1212 • rstudio.com •  Learn more at lubridate.tidyverse.org •  lubridate  1.6.0  •   Updated: 2017-12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4" invalidUrl="" action="" tgtFrame="" tooltip="" history="1" highlightClick="0" endSnd="0"/>
              </a:rPr>
              <a:t>CC BY SA</a:t>
            </a:r>
            <a:r>
              <a:t> RStudio •  </a:t>
            </a:r>
            <a:r>
              <a:rPr>
                <a:hlinkClick r:id="rId5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6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b="1" u="sng">
                <a:hlinkClick r:id="rId7" invalidUrl="" action="" tgtFrame="" tooltip="" history="1" highlightClick="0" endSnd="0"/>
              </a:rPr>
              <a:t>lubridate.tidyverse.org</a:t>
            </a:r>
            <a:r>
              <a:t> •  lubridate  1.6.0  •   Updated: 2017-12</a:t>
            </a:r>
          </a:p>
        </p:txBody>
      </p:sp>
      <p:pic>
        <p:nvPicPr>
          <p:cNvPr id="290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291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92" name="Dates and times with lubridate 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/>
            <a:r>
              <a:t>Dates and times with lubridate 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sp>
        <p:nvSpPr>
          <p:cNvPr id="293" name="Date-times"/>
          <p:cNvSpPr txBox="1"/>
          <p:nvPr/>
        </p:nvSpPr>
        <p:spPr>
          <a:xfrm>
            <a:off x="306210" y="1485899"/>
            <a:ext cx="148209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Date-times</a:t>
            </a:r>
          </a:p>
        </p:txBody>
      </p:sp>
      <p:sp>
        <p:nvSpPr>
          <p:cNvPr id="294" name="Line"/>
          <p:cNvSpPr/>
          <p:nvPr/>
        </p:nvSpPr>
        <p:spPr>
          <a:xfrm>
            <a:off x="323328" y="1536700"/>
            <a:ext cx="8668273" cy="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95" name="2017-11-28 12:00:00…"/>
          <p:cNvSpPr txBox="1"/>
          <p:nvPr/>
        </p:nvSpPr>
        <p:spPr>
          <a:xfrm>
            <a:off x="2330757" y="1775527"/>
            <a:ext cx="2217290" cy="1333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spcBef>
                <a:spcPts val="0"/>
              </a:spcBef>
              <a:defRPr sz="1150">
                <a:solidFill>
                  <a:schemeClr val="accent4">
                    <a:satOff val="8634"/>
                    <a:lumOff val="-20316"/>
                  </a:schemeClr>
                </a:solidFill>
                <a:latin typeface="PT Mono"/>
                <a:ea typeface="PT Mono"/>
                <a:cs typeface="PT Mono"/>
                <a:sym typeface="PT Mono"/>
              </a:defRPr>
            </a:pPr>
            <a:r>
              <a:t>2017-11-28 12:00:00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A </a:t>
            </a:r>
            <a:r>
              <a:rPr b="1"/>
              <a:t>date-time</a:t>
            </a:r>
            <a:r>
              <a:t> is a point on the timeline, stored as the number of seconds since 1970-01-01 00:00:00 UTC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rgbClr val="000000"/>
                </a:solidFill>
              </a:defRPr>
            </a:pPr>
            <a:r>
              <a:t>dt &lt;-</a:t>
            </a:r>
            <a:r>
              <a:rPr b="1"/>
              <a:t> as_datetime</a:t>
            </a:r>
            <a:r>
              <a:t>(1511870400)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chemeClr val="accent4">
                    <a:satOff val="8634"/>
                    <a:lumOff val="-20316"/>
                  </a:schemeClr>
                </a:solidFill>
              </a:defRPr>
            </a:pPr>
            <a:r>
              <a:t>## "2017-11-28 12:00:00 UTC"</a:t>
            </a:r>
          </a:p>
        </p:txBody>
      </p:sp>
      <p:sp>
        <p:nvSpPr>
          <p:cNvPr id="296" name="Identify the order of the year (y), month (m), day (d), hour (h), minute (m) and second (s) elements in your data.…"/>
          <p:cNvSpPr txBox="1"/>
          <p:nvPr/>
        </p:nvSpPr>
        <p:spPr>
          <a:xfrm>
            <a:off x="329846" y="3490764"/>
            <a:ext cx="4199578" cy="915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94027" indent="-194027">
              <a:lnSpc>
                <a:spcPct val="80000"/>
              </a:lnSpc>
              <a:spcBef>
                <a:spcPts val="400"/>
              </a:spcBef>
              <a:buSzPct val="100000"/>
              <a:buAutoNum type="arabicPeriod" startAt="1"/>
              <a:defRPr b="0" sz="1100">
                <a:solidFill>
                  <a:srgbClr val="000000"/>
                </a:solidFill>
              </a:defRPr>
            </a:pPr>
            <a:r>
              <a:t>Identify the order of the year (</a:t>
            </a:r>
            <a:r>
              <a:rPr b="1"/>
              <a:t>y</a:t>
            </a:r>
            <a:r>
              <a:t>), month (</a:t>
            </a:r>
            <a:r>
              <a:rPr b="1"/>
              <a:t>m</a:t>
            </a:r>
            <a:r>
              <a:t>), day (</a:t>
            </a:r>
            <a:r>
              <a:rPr b="1"/>
              <a:t>d</a:t>
            </a:r>
            <a:r>
              <a:t>), hour (</a:t>
            </a:r>
            <a:r>
              <a:rPr b="1"/>
              <a:t>h</a:t>
            </a:r>
            <a:r>
              <a:t>), minute (</a:t>
            </a:r>
            <a:r>
              <a:rPr b="1"/>
              <a:t>m</a:t>
            </a:r>
            <a:r>
              <a:t>) and second (</a:t>
            </a:r>
            <a:r>
              <a:rPr b="1"/>
              <a:t>s</a:t>
            </a:r>
            <a:r>
              <a:t>) elements in your data.</a:t>
            </a:r>
          </a:p>
          <a:p>
            <a:pPr marL="194027" indent="-194027">
              <a:lnSpc>
                <a:spcPct val="80000"/>
              </a:lnSpc>
              <a:spcBef>
                <a:spcPts val="400"/>
              </a:spcBef>
              <a:buSzPct val="100000"/>
              <a:buAutoNum type="arabicPeriod" startAt="1"/>
              <a:defRPr b="0" sz="1100">
                <a:solidFill>
                  <a:srgbClr val="000000"/>
                </a:solidFill>
              </a:defRPr>
            </a:pPr>
            <a:r>
              <a:t>Use the function below whose name replicates the order. Each accepts a wide variety of input formats.</a:t>
            </a:r>
          </a:p>
        </p:txBody>
      </p:sp>
      <p:sp>
        <p:nvSpPr>
          <p:cNvPr id="297" name="PARSE DATE-TIMES (Convert strings or numbers to date-times)"/>
          <p:cNvSpPr txBox="1"/>
          <p:nvPr/>
        </p:nvSpPr>
        <p:spPr>
          <a:xfrm>
            <a:off x="302789" y="3223514"/>
            <a:ext cx="402092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PARSE DATE-TIMES </a:t>
            </a:r>
            <a:r>
              <a:rPr b="0"/>
              <a:t>(Convert strings or numbers to date-times)</a:t>
            </a:r>
          </a:p>
        </p:txBody>
      </p:sp>
      <p:sp>
        <p:nvSpPr>
          <p:cNvPr id="298" name="Line"/>
          <p:cNvSpPr/>
          <p:nvPr/>
        </p:nvSpPr>
        <p:spPr>
          <a:xfrm>
            <a:off x="313339" y="3185418"/>
            <a:ext cx="4233475" cy="1"/>
          </a:xfrm>
          <a:prstGeom prst="line">
            <a:avLst/>
          </a:prstGeom>
          <a:ln w="19050" cap="rnd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99" name="date_decimal(decimal, tz = &quot;UTC&quot;) date_decimal(2017.5)…"/>
          <p:cNvSpPr txBox="1"/>
          <p:nvPr/>
        </p:nvSpPr>
        <p:spPr>
          <a:xfrm>
            <a:off x="2279957" y="8053752"/>
            <a:ext cx="2071122" cy="2687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date_decimal</a:t>
            </a:r>
            <a:r>
              <a:t>(decimal, tz = "UTC") </a:t>
            </a:r>
            <a:r>
              <a:rPr i="1"/>
              <a:t>date_decimal(2017.5)</a:t>
            </a:r>
            <a:endParaRPr i="1"/>
          </a:p>
          <a:p>
            <a:pPr>
              <a:lnSpc>
                <a:spcPct val="80000"/>
              </a:lnSpc>
              <a:spcBef>
                <a:spcPts val="1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now</a:t>
            </a:r>
            <a:r>
              <a:t>(tzone = "") Current time in  tz (defaults to system tz). </a:t>
            </a:r>
            <a:r>
              <a:rPr i="1"/>
              <a:t>now()</a:t>
            </a:r>
            <a:endParaRPr i="1"/>
          </a:p>
          <a:p>
            <a:pPr>
              <a:lnSpc>
                <a:spcPct val="80000"/>
              </a:lnSpc>
              <a:spcBef>
                <a:spcPts val="1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today</a:t>
            </a:r>
            <a:r>
              <a:t>(tzone = "") Current date in a tz (defaults to system tz). </a:t>
            </a:r>
            <a:r>
              <a:rPr i="1"/>
              <a:t>today()</a:t>
            </a:r>
            <a:endParaRPr i="1"/>
          </a:p>
          <a:p>
            <a:pPr>
              <a:lnSpc>
                <a:spcPct val="80000"/>
              </a:lnSpc>
              <a:spcBef>
                <a:spcPts val="1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fast_strptime</a:t>
            </a:r>
            <a:r>
              <a:t>() Faster strptime. </a:t>
            </a:r>
            <a:r>
              <a:rPr i="1"/>
              <a:t>fast_strptime('9/1/01', '%y/%m/%d')</a:t>
            </a:r>
            <a:endParaRPr i="1"/>
          </a:p>
          <a:p>
            <a:pPr>
              <a:lnSpc>
                <a:spcPct val="80000"/>
              </a:lnSpc>
              <a:spcBef>
                <a:spcPts val="1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parse_date_time</a:t>
            </a:r>
            <a:r>
              <a:t>() Easier strptime. </a:t>
            </a:r>
            <a:r>
              <a:rPr i="1"/>
              <a:t>parse_date_time("9/1/01", "ymd")</a:t>
            </a:r>
          </a:p>
        </p:txBody>
      </p:sp>
      <p:sp>
        <p:nvSpPr>
          <p:cNvPr id="300" name="ymd_hms(), ymd_hm(), ymd_h(). ymd_hms(&quot;2017-11-28T14:02:00&quot;)…"/>
          <p:cNvSpPr txBox="1"/>
          <p:nvPr/>
        </p:nvSpPr>
        <p:spPr>
          <a:xfrm>
            <a:off x="2279957" y="4381261"/>
            <a:ext cx="2071122" cy="34368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ymd_hms</a:t>
            </a:r>
            <a:r>
              <a:t>(), </a:t>
            </a:r>
            <a:r>
              <a:rPr b="1"/>
              <a:t>ymd_hm</a:t>
            </a:r>
            <a:r>
              <a:t>(), </a:t>
            </a:r>
            <a:r>
              <a:rPr b="1"/>
              <a:t>ymd_h</a:t>
            </a:r>
            <a:r>
              <a:t>(). </a:t>
            </a:r>
            <a:r>
              <a:rPr i="1"/>
              <a:t>ymd_hms("2017-11-28T14:02:00")</a:t>
            </a:r>
            <a:endParaRPr i="1"/>
          </a:p>
          <a:p>
            <a:pPr>
              <a:lnSpc>
                <a:spcPct val="80000"/>
              </a:lnSpc>
              <a:spcBef>
                <a:spcPts val="1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ydm_hms</a:t>
            </a:r>
            <a:r>
              <a:t>(), </a:t>
            </a:r>
            <a:r>
              <a:rPr b="1"/>
              <a:t>ydm_hm</a:t>
            </a:r>
            <a:r>
              <a:t>(), </a:t>
            </a:r>
            <a:r>
              <a:rPr b="1"/>
              <a:t>ydm_h</a:t>
            </a:r>
            <a:r>
              <a:t>(). </a:t>
            </a:r>
            <a:r>
              <a:rPr i="1"/>
              <a:t>ydm_hms("2017-22-12 10:00:00")</a:t>
            </a:r>
            <a:endParaRPr i="1"/>
          </a:p>
          <a:p>
            <a:pPr>
              <a:lnSpc>
                <a:spcPct val="80000"/>
              </a:lnSpc>
              <a:spcBef>
                <a:spcPts val="1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mdy_hms</a:t>
            </a:r>
            <a:r>
              <a:t>(), </a:t>
            </a:r>
            <a:r>
              <a:rPr b="1"/>
              <a:t>mdy_hm</a:t>
            </a:r>
            <a:r>
              <a:t>(), </a:t>
            </a:r>
            <a:r>
              <a:rPr b="1"/>
              <a:t>mdy_h</a:t>
            </a:r>
            <a:r>
              <a:t>(). </a:t>
            </a:r>
            <a:r>
              <a:rPr i="1"/>
              <a:t>mdy_hms("11/28/2017 1:02:03")</a:t>
            </a:r>
            <a:endParaRPr i="1"/>
          </a:p>
          <a:p>
            <a:pPr>
              <a:lnSpc>
                <a:spcPct val="80000"/>
              </a:lnSpc>
              <a:spcBef>
                <a:spcPts val="1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dmy_hms</a:t>
            </a:r>
            <a:r>
              <a:t>(), </a:t>
            </a:r>
            <a:r>
              <a:rPr b="1"/>
              <a:t>dmy_hm</a:t>
            </a:r>
            <a:r>
              <a:t>(), </a:t>
            </a:r>
            <a:r>
              <a:rPr b="1"/>
              <a:t>dmy_h</a:t>
            </a:r>
            <a:r>
              <a:t>(). </a:t>
            </a:r>
            <a:r>
              <a:rPr i="1"/>
              <a:t>dmy_hms("1 Jan 2017 23:59:59")</a:t>
            </a:r>
          </a:p>
          <a:p>
            <a:pPr>
              <a:lnSpc>
                <a:spcPct val="80000"/>
              </a:lnSpc>
              <a:spcBef>
                <a:spcPts val="1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ymd</a:t>
            </a:r>
            <a:r>
              <a:t>(), </a:t>
            </a:r>
            <a:r>
              <a:rPr b="1"/>
              <a:t>ydm</a:t>
            </a:r>
            <a:r>
              <a:t>(). </a:t>
            </a:r>
            <a:r>
              <a:rPr i="1"/>
              <a:t>ymd(20170131)</a:t>
            </a:r>
            <a:endParaRPr i="1"/>
          </a:p>
          <a:p>
            <a:pPr>
              <a:lnSpc>
                <a:spcPct val="80000"/>
              </a:lnSpc>
              <a:spcBef>
                <a:spcPts val="1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mdy</a:t>
            </a:r>
            <a:r>
              <a:t>(), </a:t>
            </a:r>
            <a:r>
              <a:rPr b="1"/>
              <a:t>myd</a:t>
            </a:r>
            <a:r>
              <a:t>(). </a:t>
            </a:r>
            <a:r>
              <a:rPr i="1"/>
              <a:t>mdy("July 4th, 2000")</a:t>
            </a:r>
            <a:endParaRPr i="1"/>
          </a:p>
          <a:p>
            <a:pPr>
              <a:lnSpc>
                <a:spcPct val="80000"/>
              </a:lnSpc>
              <a:spcBef>
                <a:spcPts val="1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dmy</a:t>
            </a:r>
            <a:r>
              <a:t>(), </a:t>
            </a:r>
            <a:r>
              <a:rPr b="1"/>
              <a:t>dym</a:t>
            </a:r>
            <a:r>
              <a:t>(). </a:t>
            </a:r>
            <a:r>
              <a:rPr i="1"/>
              <a:t>dmy("4th of July '99")</a:t>
            </a:r>
            <a:endParaRPr i="1"/>
          </a:p>
          <a:p>
            <a:pPr>
              <a:lnSpc>
                <a:spcPct val="80000"/>
              </a:lnSpc>
              <a:spcBef>
                <a:spcPts val="1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yq</a:t>
            </a:r>
            <a:r>
              <a:t>() Q for quarter. </a:t>
            </a:r>
            <a:r>
              <a:rPr i="1"/>
              <a:t>yq("2001: Q3")</a:t>
            </a:r>
            <a:endParaRPr i="1"/>
          </a:p>
          <a:p>
            <a:pPr>
              <a:lnSpc>
                <a:spcPct val="80000"/>
              </a:lnSpc>
              <a:spcBef>
                <a:spcPts val="1100"/>
              </a:spcBef>
              <a:defRPr b="0" sz="1100">
                <a:solidFill>
                  <a:srgbClr val="000000"/>
                </a:solidFill>
              </a:defRPr>
            </a:pPr>
            <a:r>
              <a:t>hms::</a:t>
            </a:r>
            <a:r>
              <a:rPr b="1"/>
              <a:t>hms</a:t>
            </a:r>
            <a:r>
              <a:t>() Also lubridate::</a:t>
            </a:r>
            <a:r>
              <a:rPr b="1"/>
              <a:t>hms</a:t>
            </a:r>
            <a:r>
              <a:t>(), </a:t>
            </a:r>
            <a:r>
              <a:rPr b="1"/>
              <a:t>hm</a:t>
            </a:r>
            <a:r>
              <a:t>() and </a:t>
            </a:r>
            <a:r>
              <a:rPr b="1"/>
              <a:t>ms</a:t>
            </a:r>
            <a:r>
              <a:t>(), which return periods.* </a:t>
            </a:r>
            <a:r>
              <a:rPr i="1"/>
              <a:t>hms::hms(sec = 0, min= 1, hours = 2)</a:t>
            </a:r>
          </a:p>
        </p:txBody>
      </p:sp>
      <p:sp>
        <p:nvSpPr>
          <p:cNvPr id="301" name="Line"/>
          <p:cNvSpPr/>
          <p:nvPr/>
        </p:nvSpPr>
        <p:spPr>
          <a:xfrm>
            <a:off x="313339" y="7950200"/>
            <a:ext cx="4004875" cy="0"/>
          </a:xfrm>
          <a:prstGeom prst="line">
            <a:avLst/>
          </a:prstGeom>
          <a:ln w="19050" cap="rnd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02" name="2017-11-28T14:02:00"/>
          <p:cNvSpPr txBox="1"/>
          <p:nvPr/>
        </p:nvSpPr>
        <p:spPr>
          <a:xfrm>
            <a:off x="273180" y="4327457"/>
            <a:ext cx="1896754" cy="335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defRPr b="0">
                <a:solidFill>
                  <a:schemeClr val="accent6">
                    <a:satOff val="-12200"/>
                    <a:lumOff val="-18965"/>
                  </a:schemeClr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</a:rPr>
              <a:t>2017</a:t>
            </a:r>
            <a:r>
              <a:rPr>
                <a:solidFill>
                  <a:srgbClr val="C0C0C0"/>
                </a:solidFill>
              </a:rPr>
              <a:t>-</a:t>
            </a:r>
            <a:r>
              <a:rPr>
                <a:solidFill>
                  <a:schemeClr val="accent4">
                    <a:satOff val="8634"/>
                    <a:lumOff val="-20316"/>
                  </a:schemeClr>
                </a:solidFill>
              </a:rPr>
              <a:t>11</a:t>
            </a:r>
            <a:r>
              <a:rPr>
                <a:solidFill>
                  <a:srgbClr val="C0C0C0"/>
                </a:solidFill>
              </a:rPr>
              <a:t>-</a:t>
            </a:r>
            <a:r>
              <a:rPr>
                <a:solidFill>
                  <a:schemeClr val="accent4"/>
                </a:solidFill>
              </a:rPr>
              <a:t>28</a:t>
            </a:r>
            <a:r>
              <a:rPr>
                <a:solidFill>
                  <a:srgbClr val="C0C0C0"/>
                </a:solidFill>
              </a:rPr>
              <a:t>T14:02:00</a:t>
            </a:r>
          </a:p>
        </p:txBody>
      </p:sp>
      <p:sp>
        <p:nvSpPr>
          <p:cNvPr id="303" name="2017-22-12 10:00:00"/>
          <p:cNvSpPr txBox="1"/>
          <p:nvPr/>
        </p:nvSpPr>
        <p:spPr>
          <a:xfrm>
            <a:off x="273180" y="4740559"/>
            <a:ext cx="1796389" cy="335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defRPr b="0">
                <a:solidFill>
                  <a:srgbClr val="C0C0C0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</a:rPr>
              <a:t>2017</a:t>
            </a:r>
            <a:r>
              <a:t>-</a:t>
            </a:r>
            <a:r>
              <a:rPr>
                <a:solidFill>
                  <a:schemeClr val="accent4"/>
                </a:solidFill>
              </a:rPr>
              <a:t>22</a:t>
            </a:r>
            <a:r>
              <a:t>-</a:t>
            </a:r>
            <a:r>
              <a:rPr>
                <a:solidFill>
                  <a:schemeClr val="accent4">
                    <a:satOff val="8634"/>
                    <a:lumOff val="-20316"/>
                  </a:schemeClr>
                </a:solidFill>
              </a:rPr>
              <a:t>12</a:t>
            </a:r>
            <a:r>
              <a:t> 10:00:00</a:t>
            </a:r>
          </a:p>
        </p:txBody>
      </p:sp>
      <p:sp>
        <p:nvSpPr>
          <p:cNvPr id="304" name="11/28/2017 1:02:03"/>
          <p:cNvSpPr txBox="1"/>
          <p:nvPr/>
        </p:nvSpPr>
        <p:spPr>
          <a:xfrm>
            <a:off x="273180" y="5160637"/>
            <a:ext cx="1722125" cy="335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defRPr b="0">
                <a:solidFill>
                  <a:srgbClr val="C0C0C0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>
                <a:solidFill>
                  <a:schemeClr val="accent4">
                    <a:satOff val="8634"/>
                    <a:lumOff val="-20316"/>
                  </a:schemeClr>
                </a:solidFill>
              </a:rPr>
              <a:t>11</a:t>
            </a:r>
            <a:r>
              <a:t>/</a:t>
            </a:r>
            <a:r>
              <a:rPr>
                <a:solidFill>
                  <a:schemeClr val="accent4"/>
                </a:solidFill>
              </a:rPr>
              <a:t>28</a:t>
            </a:r>
            <a:r>
              <a:t>/</a:t>
            </a:r>
            <a:r>
              <a:rPr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</a:rPr>
              <a:t>2017</a:t>
            </a:r>
            <a:r>
              <a:t> 1:02:03</a:t>
            </a:r>
          </a:p>
        </p:txBody>
      </p:sp>
      <p:sp>
        <p:nvSpPr>
          <p:cNvPr id="305" name="1 Jan 2017 23:59:59"/>
          <p:cNvSpPr txBox="1"/>
          <p:nvPr/>
        </p:nvSpPr>
        <p:spPr>
          <a:xfrm>
            <a:off x="273180" y="5586440"/>
            <a:ext cx="1782917" cy="335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defRPr b="0">
                <a:solidFill>
                  <a:srgbClr val="C0C0C0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>
                <a:solidFill>
                  <a:schemeClr val="accent4"/>
                </a:solidFill>
              </a:rPr>
              <a:t>1</a:t>
            </a:r>
            <a:r>
              <a:t> </a:t>
            </a:r>
            <a:r>
              <a:rPr>
                <a:solidFill>
                  <a:schemeClr val="accent4">
                    <a:satOff val="8634"/>
                    <a:lumOff val="-20316"/>
                  </a:schemeClr>
                </a:solidFill>
              </a:rPr>
              <a:t>Jan</a:t>
            </a:r>
            <a:r>
              <a:t> </a:t>
            </a:r>
            <a:r>
              <a:rPr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</a:rPr>
              <a:t>2017</a:t>
            </a:r>
            <a:r>
              <a:t> 23:59:59</a:t>
            </a:r>
          </a:p>
        </p:txBody>
      </p:sp>
      <p:sp>
        <p:nvSpPr>
          <p:cNvPr id="306" name="20170131"/>
          <p:cNvSpPr txBox="1"/>
          <p:nvPr/>
        </p:nvSpPr>
        <p:spPr>
          <a:xfrm>
            <a:off x="273180" y="6010069"/>
            <a:ext cx="884346" cy="335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defRPr b="0">
                <a:solidFill>
                  <a:srgbClr val="C0C0C0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</a:rPr>
              <a:t>2017</a:t>
            </a:r>
            <a:r>
              <a:rPr>
                <a:solidFill>
                  <a:schemeClr val="accent4">
                    <a:satOff val="8634"/>
                    <a:lumOff val="-20316"/>
                  </a:schemeClr>
                </a:solidFill>
              </a:rPr>
              <a:t>01</a:t>
            </a:r>
            <a:r>
              <a:rPr>
                <a:solidFill>
                  <a:schemeClr val="accent4"/>
                </a:solidFill>
              </a:rPr>
              <a:t>31</a:t>
            </a:r>
          </a:p>
        </p:txBody>
      </p:sp>
      <p:sp>
        <p:nvSpPr>
          <p:cNvPr id="307" name="July 4th, 2000"/>
          <p:cNvSpPr txBox="1"/>
          <p:nvPr/>
        </p:nvSpPr>
        <p:spPr>
          <a:xfrm>
            <a:off x="273180" y="6298674"/>
            <a:ext cx="1379267" cy="335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defRPr b="0">
                <a:solidFill>
                  <a:srgbClr val="C0C0C0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>
                <a:solidFill>
                  <a:schemeClr val="accent4">
                    <a:satOff val="8634"/>
                    <a:lumOff val="-20316"/>
                  </a:schemeClr>
                </a:solidFill>
              </a:rPr>
              <a:t>July</a:t>
            </a:r>
            <a:r>
              <a:t> </a:t>
            </a:r>
            <a:r>
              <a:rPr>
                <a:solidFill>
                  <a:schemeClr val="accent4"/>
                </a:solidFill>
              </a:rPr>
              <a:t>4</a:t>
            </a:r>
            <a:r>
              <a:t>th, </a:t>
            </a:r>
            <a:r>
              <a:rPr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</a:rPr>
              <a:t>2000</a:t>
            </a:r>
          </a:p>
        </p:txBody>
      </p:sp>
      <p:sp>
        <p:nvSpPr>
          <p:cNvPr id="308" name="4th of July '99"/>
          <p:cNvSpPr txBox="1"/>
          <p:nvPr/>
        </p:nvSpPr>
        <p:spPr>
          <a:xfrm>
            <a:off x="273180" y="6560177"/>
            <a:ext cx="1409074" cy="335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defRPr b="0">
                <a:solidFill>
                  <a:srgbClr val="C0C0C0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>
                <a:solidFill>
                  <a:schemeClr val="accent4"/>
                </a:solidFill>
              </a:rPr>
              <a:t>4</a:t>
            </a:r>
            <a:r>
              <a:t>th of </a:t>
            </a:r>
            <a:r>
              <a:rPr>
                <a:solidFill>
                  <a:schemeClr val="accent4">
                    <a:satOff val="8634"/>
                    <a:lumOff val="-20316"/>
                  </a:schemeClr>
                </a:solidFill>
              </a:rPr>
              <a:t>July</a:t>
            </a:r>
            <a:r>
              <a:t> '</a:t>
            </a:r>
            <a:r>
              <a:rPr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</a:rPr>
              <a:t>99</a:t>
            </a:r>
          </a:p>
        </p:txBody>
      </p:sp>
      <p:sp>
        <p:nvSpPr>
          <p:cNvPr id="309" name="2001: Q3"/>
          <p:cNvSpPr txBox="1"/>
          <p:nvPr/>
        </p:nvSpPr>
        <p:spPr>
          <a:xfrm>
            <a:off x="273180" y="6855406"/>
            <a:ext cx="855550" cy="335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defRPr b="0">
                <a:solidFill>
                  <a:srgbClr val="C0C0C0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</a:rPr>
              <a:t>2001</a:t>
            </a:r>
            <a:r>
              <a:t>: Q</a:t>
            </a:r>
            <a:r>
              <a:rPr>
                <a:solidFill>
                  <a:schemeClr val="accent4"/>
                </a:solidFill>
              </a:rPr>
              <a:t>3</a:t>
            </a:r>
          </a:p>
        </p:txBody>
      </p:sp>
      <p:sp>
        <p:nvSpPr>
          <p:cNvPr id="310" name="2:01"/>
          <p:cNvSpPr txBox="1"/>
          <p:nvPr/>
        </p:nvSpPr>
        <p:spPr>
          <a:xfrm>
            <a:off x="273180" y="7138729"/>
            <a:ext cx="454764" cy="335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defRPr b="0">
                <a:solidFill>
                  <a:srgbClr val="C0C0C0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</a:rPr>
              <a:t>2</a:t>
            </a:r>
            <a:r>
              <a:t>:</a:t>
            </a:r>
            <a:r>
              <a:rPr>
                <a:solidFill>
                  <a:schemeClr val="accent4">
                    <a:satOff val="8634"/>
                    <a:lumOff val="-20316"/>
                  </a:schemeClr>
                </a:solidFill>
              </a:rPr>
              <a:t>01</a:t>
            </a:r>
          </a:p>
        </p:txBody>
      </p:sp>
      <p:sp>
        <p:nvSpPr>
          <p:cNvPr id="311" name="2017.5"/>
          <p:cNvSpPr txBox="1"/>
          <p:nvPr/>
        </p:nvSpPr>
        <p:spPr>
          <a:xfrm>
            <a:off x="273180" y="7980669"/>
            <a:ext cx="626698" cy="335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b="0">
                <a:solidFill>
                  <a:srgbClr val="C0C0C0"/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pPr/>
            <a:r>
              <a:t>2017.5</a:t>
            </a:r>
          </a:p>
        </p:txBody>
      </p:sp>
      <p:grpSp>
        <p:nvGrpSpPr>
          <p:cNvPr id="317" name="Group"/>
          <p:cNvGrpSpPr/>
          <p:nvPr/>
        </p:nvGrpSpPr>
        <p:grpSpPr>
          <a:xfrm>
            <a:off x="267715" y="8470688"/>
            <a:ext cx="414893" cy="406024"/>
            <a:chOff x="0" y="0"/>
            <a:chExt cx="414892" cy="406023"/>
          </a:xfrm>
        </p:grpSpPr>
        <p:sp>
          <p:nvSpPr>
            <p:cNvPr id="312" name="Shape"/>
            <p:cNvSpPr/>
            <p:nvPr/>
          </p:nvSpPr>
          <p:spPr>
            <a:xfrm rot="19775911">
              <a:off x="62171" y="90881"/>
              <a:ext cx="170581" cy="2920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0" h="21600" fill="norm" stroke="1" extrusionOk="0">
                  <a:moveTo>
                    <a:pt x="18393" y="0"/>
                  </a:moveTo>
                  <a:cubicBezTo>
                    <a:pt x="8206" y="29"/>
                    <a:pt x="-20" y="4872"/>
                    <a:pt x="0" y="10827"/>
                  </a:cubicBezTo>
                  <a:cubicBezTo>
                    <a:pt x="20" y="16745"/>
                    <a:pt x="8187" y="21550"/>
                    <a:pt x="18310" y="21600"/>
                  </a:cubicBezTo>
                  <a:lnTo>
                    <a:pt x="21580" y="21589"/>
                  </a:lnTo>
                  <a:lnTo>
                    <a:pt x="20443" y="172"/>
                  </a:lnTo>
                  <a:lnTo>
                    <a:pt x="18393" y="0"/>
                  </a:lnTo>
                  <a:close/>
                </a:path>
              </a:pathLst>
            </a:custGeom>
            <a:solidFill>
              <a:schemeClr val="accent4">
                <a:satOff val="12017"/>
                <a:lumOff val="18149"/>
              </a:schemeClr>
            </a:solidFill>
            <a:ln w="9525" cap="flat">
              <a:solidFill>
                <a:schemeClr val="accent4">
                  <a:satOff val="8634"/>
                  <a:lumOff val="-20316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13" name="Circle"/>
            <p:cNvSpPr/>
            <p:nvPr/>
          </p:nvSpPr>
          <p:spPr>
            <a:xfrm rot="19775911">
              <a:off x="67915" y="53990"/>
              <a:ext cx="292987" cy="292987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chemeClr val="accent4">
                  <a:satOff val="8634"/>
                  <a:lumOff val="-20316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14" name="Circle"/>
            <p:cNvSpPr/>
            <p:nvPr/>
          </p:nvSpPr>
          <p:spPr>
            <a:xfrm rot="19775911">
              <a:off x="85531" y="71606"/>
              <a:ext cx="257755" cy="257756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chemeClr val="accent4">
                  <a:satOff val="8634"/>
                  <a:lumOff val="-20316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15" name="Triangle"/>
            <p:cNvSpPr/>
            <p:nvPr/>
          </p:nvSpPr>
          <p:spPr>
            <a:xfrm>
              <a:off x="209626" y="104952"/>
              <a:ext cx="17726" cy="1082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4">
                <a:satOff val="8634"/>
                <a:lumOff val="-203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16" name="Triangle"/>
            <p:cNvSpPr/>
            <p:nvPr/>
          </p:nvSpPr>
          <p:spPr>
            <a:xfrm rot="16200000">
              <a:off x="169188" y="166469"/>
              <a:ext cx="17725" cy="7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4">
                <a:satOff val="8634"/>
                <a:lumOff val="-203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330" name="Group"/>
          <p:cNvGrpSpPr/>
          <p:nvPr/>
        </p:nvGrpSpPr>
        <p:grpSpPr>
          <a:xfrm>
            <a:off x="309466" y="1970139"/>
            <a:ext cx="1814989" cy="561921"/>
            <a:chOff x="0" y="3194"/>
            <a:chExt cx="1814987" cy="561920"/>
          </a:xfrm>
        </p:grpSpPr>
        <p:sp>
          <p:nvSpPr>
            <p:cNvPr id="318" name="Line"/>
            <p:cNvSpPr/>
            <p:nvPr/>
          </p:nvSpPr>
          <p:spPr>
            <a:xfrm>
              <a:off x="38951" y="362302"/>
              <a:ext cx="1776037" cy="1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19" name="Line"/>
            <p:cNvSpPr/>
            <p:nvPr/>
          </p:nvSpPr>
          <p:spPr>
            <a:xfrm flipV="1">
              <a:off x="161092" y="323288"/>
              <a:ext cx="1" cy="780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20" name="Line"/>
            <p:cNvSpPr/>
            <p:nvPr/>
          </p:nvSpPr>
          <p:spPr>
            <a:xfrm flipV="1">
              <a:off x="531006" y="323288"/>
              <a:ext cx="1" cy="780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21" name="Line"/>
            <p:cNvSpPr/>
            <p:nvPr/>
          </p:nvSpPr>
          <p:spPr>
            <a:xfrm flipV="1">
              <a:off x="900921" y="323288"/>
              <a:ext cx="1" cy="780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22" name="Line"/>
            <p:cNvSpPr/>
            <p:nvPr/>
          </p:nvSpPr>
          <p:spPr>
            <a:xfrm flipV="1">
              <a:off x="1270835" y="323288"/>
              <a:ext cx="1" cy="780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23" name="Line"/>
            <p:cNvSpPr/>
            <p:nvPr/>
          </p:nvSpPr>
          <p:spPr>
            <a:xfrm flipV="1">
              <a:off x="1640750" y="323288"/>
              <a:ext cx="1" cy="780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24" name="2016"/>
            <p:cNvSpPr txBox="1"/>
            <p:nvPr/>
          </p:nvSpPr>
          <p:spPr>
            <a:xfrm>
              <a:off x="0" y="336100"/>
              <a:ext cx="322185" cy="2290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defRPr sz="400">
                  <a:solidFill>
                    <a:srgbClr val="A6AAA9"/>
                  </a:solidFill>
                </a:defRPr>
              </a:lvl1pPr>
            </a:lstStyle>
            <a:p>
              <a:pPr/>
              <a:r>
                <a:t>2016</a:t>
              </a:r>
            </a:p>
          </p:txBody>
        </p:sp>
        <p:sp>
          <p:nvSpPr>
            <p:cNvPr id="325" name="2017"/>
            <p:cNvSpPr txBox="1"/>
            <p:nvPr/>
          </p:nvSpPr>
          <p:spPr>
            <a:xfrm>
              <a:off x="369914" y="336100"/>
              <a:ext cx="322186" cy="2290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defRPr sz="400">
                  <a:solidFill>
                    <a:srgbClr val="A6AAA9"/>
                  </a:solidFill>
                </a:defRPr>
              </a:lvl1pPr>
            </a:lstStyle>
            <a:p>
              <a:pPr/>
              <a:r>
                <a:t>2017</a:t>
              </a:r>
            </a:p>
          </p:txBody>
        </p:sp>
        <p:sp>
          <p:nvSpPr>
            <p:cNvPr id="326" name="2018"/>
            <p:cNvSpPr txBox="1"/>
            <p:nvPr/>
          </p:nvSpPr>
          <p:spPr>
            <a:xfrm>
              <a:off x="739829" y="336100"/>
              <a:ext cx="322185" cy="2290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defRPr sz="400">
                  <a:solidFill>
                    <a:srgbClr val="A6AAA9"/>
                  </a:solidFill>
                </a:defRPr>
              </a:lvl1pPr>
            </a:lstStyle>
            <a:p>
              <a:pPr/>
              <a:r>
                <a:t>2018</a:t>
              </a:r>
            </a:p>
          </p:txBody>
        </p:sp>
        <p:sp>
          <p:nvSpPr>
            <p:cNvPr id="327" name="2019"/>
            <p:cNvSpPr txBox="1"/>
            <p:nvPr/>
          </p:nvSpPr>
          <p:spPr>
            <a:xfrm>
              <a:off x="1109742" y="336100"/>
              <a:ext cx="322186" cy="2290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defRPr sz="400">
                  <a:solidFill>
                    <a:srgbClr val="A6AAA9"/>
                  </a:solidFill>
                </a:defRPr>
              </a:lvl1pPr>
            </a:lstStyle>
            <a:p>
              <a:pPr/>
              <a:r>
                <a:t>2019</a:t>
              </a:r>
            </a:p>
          </p:txBody>
        </p:sp>
        <p:sp>
          <p:nvSpPr>
            <p:cNvPr id="328" name="2020"/>
            <p:cNvSpPr txBox="1"/>
            <p:nvPr/>
          </p:nvSpPr>
          <p:spPr>
            <a:xfrm>
              <a:off x="1479657" y="336100"/>
              <a:ext cx="322186" cy="2290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defRPr sz="400">
                  <a:solidFill>
                    <a:srgbClr val="A6AAA9"/>
                  </a:solidFill>
                </a:defRPr>
              </a:lvl1pPr>
            </a:lstStyle>
            <a:p>
              <a:pPr/>
              <a:r>
                <a:t>2020</a:t>
              </a:r>
            </a:p>
          </p:txBody>
        </p:sp>
        <p:sp>
          <p:nvSpPr>
            <p:cNvPr id="329" name="Line"/>
            <p:cNvSpPr/>
            <p:nvPr/>
          </p:nvSpPr>
          <p:spPr>
            <a:xfrm flipV="1">
              <a:off x="829386" y="3194"/>
              <a:ext cx="1" cy="364430"/>
            </a:xfrm>
            <a:prstGeom prst="line">
              <a:avLst/>
            </a:prstGeom>
            <a:noFill/>
            <a:ln w="381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331" name="Line"/>
          <p:cNvSpPr/>
          <p:nvPr/>
        </p:nvSpPr>
        <p:spPr>
          <a:xfrm>
            <a:off x="5054600" y="3185418"/>
            <a:ext cx="3937000" cy="1"/>
          </a:xfrm>
          <a:prstGeom prst="line">
            <a:avLst/>
          </a:prstGeom>
          <a:ln w="19050" cap="rnd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grpSp>
        <p:nvGrpSpPr>
          <p:cNvPr id="399" name="Group"/>
          <p:cNvGrpSpPr/>
          <p:nvPr/>
        </p:nvGrpSpPr>
        <p:grpSpPr>
          <a:xfrm>
            <a:off x="5122833" y="8117263"/>
            <a:ext cx="1383743" cy="540139"/>
            <a:chOff x="0" y="0"/>
            <a:chExt cx="1383741" cy="540138"/>
          </a:xfrm>
        </p:grpSpPr>
        <p:sp>
          <p:nvSpPr>
            <p:cNvPr id="332" name="Rectangle"/>
            <p:cNvSpPr/>
            <p:nvPr/>
          </p:nvSpPr>
          <p:spPr>
            <a:xfrm>
              <a:off x="2330" y="152409"/>
              <a:ext cx="1379082" cy="143147"/>
            </a:xfrm>
            <a:prstGeom prst="rect">
              <a:avLst/>
            </a:prstGeom>
            <a:solidFill>
              <a:schemeClr val="accent4">
                <a:satOff val="12017"/>
                <a:lumOff val="1814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397" name="Group"/>
            <p:cNvGrpSpPr/>
            <p:nvPr/>
          </p:nvGrpSpPr>
          <p:grpSpPr>
            <a:xfrm>
              <a:off x="0" y="75620"/>
              <a:ext cx="1383742" cy="464519"/>
              <a:chOff x="0" y="0"/>
              <a:chExt cx="1383741" cy="464517"/>
            </a:xfrm>
          </p:grpSpPr>
          <p:sp>
            <p:nvSpPr>
              <p:cNvPr id="333" name="J"/>
              <p:cNvSpPr txBox="1"/>
              <p:nvPr/>
            </p:nvSpPr>
            <p:spPr>
              <a:xfrm>
                <a:off x="17401" y="-1"/>
                <a:ext cx="194486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J</a:t>
                </a:r>
              </a:p>
            </p:txBody>
          </p:sp>
          <p:sp>
            <p:nvSpPr>
              <p:cNvPr id="334" name="F"/>
              <p:cNvSpPr txBox="1"/>
              <p:nvPr/>
            </p:nvSpPr>
            <p:spPr>
              <a:xfrm>
                <a:off x="246016" y="-1"/>
                <a:ext cx="196721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F</a:t>
                </a:r>
              </a:p>
            </p:txBody>
          </p:sp>
          <p:sp>
            <p:nvSpPr>
              <p:cNvPr id="335" name="M"/>
              <p:cNvSpPr txBox="1"/>
              <p:nvPr/>
            </p:nvSpPr>
            <p:spPr>
              <a:xfrm>
                <a:off x="459084" y="-1"/>
                <a:ext cx="230248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M</a:t>
                </a:r>
              </a:p>
            </p:txBody>
          </p:sp>
          <p:sp>
            <p:nvSpPr>
              <p:cNvPr id="336" name="A"/>
              <p:cNvSpPr txBox="1"/>
              <p:nvPr/>
            </p:nvSpPr>
            <p:spPr>
              <a:xfrm>
                <a:off x="702129" y="-1"/>
                <a:ext cx="203427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337" name="M"/>
              <p:cNvSpPr txBox="1"/>
              <p:nvPr/>
            </p:nvSpPr>
            <p:spPr>
              <a:xfrm>
                <a:off x="918451" y="-1"/>
                <a:ext cx="230249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M</a:t>
                </a:r>
              </a:p>
            </p:txBody>
          </p:sp>
          <p:sp>
            <p:nvSpPr>
              <p:cNvPr id="338" name="J"/>
              <p:cNvSpPr txBox="1"/>
              <p:nvPr/>
            </p:nvSpPr>
            <p:spPr>
              <a:xfrm>
                <a:off x="18425" y="177576"/>
                <a:ext cx="194486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J</a:t>
                </a:r>
              </a:p>
            </p:txBody>
          </p:sp>
          <p:sp>
            <p:nvSpPr>
              <p:cNvPr id="339" name="A"/>
              <p:cNvSpPr txBox="1"/>
              <p:nvPr/>
            </p:nvSpPr>
            <p:spPr>
              <a:xfrm>
                <a:off x="247040" y="177576"/>
                <a:ext cx="203426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340" name="S"/>
              <p:cNvSpPr txBox="1"/>
              <p:nvPr/>
            </p:nvSpPr>
            <p:spPr>
              <a:xfrm>
                <a:off x="460107" y="177576"/>
                <a:ext cx="200633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  <p:sp>
            <p:nvSpPr>
              <p:cNvPr id="341" name="O"/>
              <p:cNvSpPr txBox="1"/>
              <p:nvPr/>
            </p:nvSpPr>
            <p:spPr>
              <a:xfrm>
                <a:off x="703153" y="177576"/>
                <a:ext cx="218514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O</a:t>
                </a:r>
              </a:p>
            </p:txBody>
          </p:sp>
          <p:sp>
            <p:nvSpPr>
              <p:cNvPr id="342" name="N"/>
              <p:cNvSpPr txBox="1"/>
              <p:nvPr/>
            </p:nvSpPr>
            <p:spPr>
              <a:xfrm>
                <a:off x="919475" y="177576"/>
                <a:ext cx="215720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N</a:t>
                </a:r>
              </a:p>
            </p:txBody>
          </p:sp>
          <p:sp>
            <p:nvSpPr>
              <p:cNvPr id="343" name="J"/>
              <p:cNvSpPr txBox="1"/>
              <p:nvPr/>
            </p:nvSpPr>
            <p:spPr>
              <a:xfrm>
                <a:off x="1166065" y="-1"/>
                <a:ext cx="194486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J</a:t>
                </a:r>
              </a:p>
            </p:txBody>
          </p:sp>
          <p:sp>
            <p:nvSpPr>
              <p:cNvPr id="344" name="D"/>
              <p:cNvSpPr txBox="1"/>
              <p:nvPr/>
            </p:nvSpPr>
            <p:spPr>
              <a:xfrm>
                <a:off x="1167089" y="177576"/>
                <a:ext cx="211529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345" name="Line"/>
              <p:cNvSpPr/>
              <p:nvPr/>
            </p:nvSpPr>
            <p:spPr>
              <a:xfrm flipV="1">
                <a:off x="32755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6" name="Line"/>
              <p:cNvSpPr/>
              <p:nvPr/>
            </p:nvSpPr>
            <p:spPr>
              <a:xfrm flipV="1">
                <a:off x="65510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7" name="Line"/>
              <p:cNvSpPr/>
              <p:nvPr/>
            </p:nvSpPr>
            <p:spPr>
              <a:xfrm flipV="1">
                <a:off x="98266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8" name="Line"/>
              <p:cNvSpPr/>
              <p:nvPr/>
            </p:nvSpPr>
            <p:spPr>
              <a:xfrm flipV="1">
                <a:off x="131021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9" name="Line"/>
              <p:cNvSpPr/>
              <p:nvPr/>
            </p:nvSpPr>
            <p:spPr>
              <a:xfrm flipV="1">
                <a:off x="196532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0" name="Line"/>
              <p:cNvSpPr/>
              <p:nvPr/>
            </p:nvSpPr>
            <p:spPr>
              <a:xfrm flipV="1">
                <a:off x="262043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1" name="Line"/>
              <p:cNvSpPr/>
              <p:nvPr/>
            </p:nvSpPr>
            <p:spPr>
              <a:xfrm flipV="1">
                <a:off x="327554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2" name="Line"/>
              <p:cNvSpPr/>
              <p:nvPr/>
            </p:nvSpPr>
            <p:spPr>
              <a:xfrm flipV="1">
                <a:off x="16377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3" name="Line"/>
              <p:cNvSpPr/>
              <p:nvPr/>
            </p:nvSpPr>
            <p:spPr>
              <a:xfrm flipV="1">
                <a:off x="294798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4" name="Line"/>
              <p:cNvSpPr/>
              <p:nvPr/>
            </p:nvSpPr>
            <p:spPr>
              <a:xfrm flipV="1">
                <a:off x="360309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5" name="Line"/>
              <p:cNvSpPr/>
              <p:nvPr/>
            </p:nvSpPr>
            <p:spPr>
              <a:xfrm flipV="1">
                <a:off x="425820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6" name="Line"/>
              <p:cNvSpPr/>
              <p:nvPr/>
            </p:nvSpPr>
            <p:spPr>
              <a:xfrm flipV="1">
                <a:off x="491331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7" name="Line"/>
              <p:cNvSpPr/>
              <p:nvPr/>
            </p:nvSpPr>
            <p:spPr>
              <a:xfrm flipV="1">
                <a:off x="556842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8" name="Line"/>
              <p:cNvSpPr/>
              <p:nvPr/>
            </p:nvSpPr>
            <p:spPr>
              <a:xfrm flipV="1">
                <a:off x="393065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9" name="Line"/>
              <p:cNvSpPr/>
              <p:nvPr/>
            </p:nvSpPr>
            <p:spPr>
              <a:xfrm flipV="1">
                <a:off x="52408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0" name="Line"/>
              <p:cNvSpPr/>
              <p:nvPr/>
            </p:nvSpPr>
            <p:spPr>
              <a:xfrm flipV="1">
                <a:off x="58959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1" name="Line"/>
              <p:cNvSpPr/>
              <p:nvPr/>
            </p:nvSpPr>
            <p:spPr>
              <a:xfrm flipV="1">
                <a:off x="622353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2" name="Line"/>
              <p:cNvSpPr/>
              <p:nvPr/>
            </p:nvSpPr>
            <p:spPr>
              <a:xfrm flipV="1">
                <a:off x="655108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3" name="Line"/>
              <p:cNvSpPr/>
              <p:nvPr/>
            </p:nvSpPr>
            <p:spPr>
              <a:xfrm flipV="1">
                <a:off x="720619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4" name="Line"/>
              <p:cNvSpPr/>
              <p:nvPr/>
            </p:nvSpPr>
            <p:spPr>
              <a:xfrm flipV="1">
                <a:off x="753374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5" name="Line"/>
              <p:cNvSpPr/>
              <p:nvPr/>
            </p:nvSpPr>
            <p:spPr>
              <a:xfrm flipV="1">
                <a:off x="786130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6" name="Line"/>
              <p:cNvSpPr/>
              <p:nvPr/>
            </p:nvSpPr>
            <p:spPr>
              <a:xfrm flipV="1">
                <a:off x="818885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7" name="Line"/>
              <p:cNvSpPr/>
              <p:nvPr/>
            </p:nvSpPr>
            <p:spPr>
              <a:xfrm flipV="1">
                <a:off x="884396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8" name="Line"/>
              <p:cNvSpPr/>
              <p:nvPr/>
            </p:nvSpPr>
            <p:spPr>
              <a:xfrm flipV="1">
                <a:off x="94990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9" name="Line"/>
              <p:cNvSpPr/>
              <p:nvPr/>
            </p:nvSpPr>
            <p:spPr>
              <a:xfrm flipV="1">
                <a:off x="1015418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0" name="Line"/>
              <p:cNvSpPr/>
              <p:nvPr/>
            </p:nvSpPr>
            <p:spPr>
              <a:xfrm flipV="1">
                <a:off x="851641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1" name="Line"/>
              <p:cNvSpPr/>
              <p:nvPr/>
            </p:nvSpPr>
            <p:spPr>
              <a:xfrm flipV="1">
                <a:off x="982662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2" name="Line"/>
              <p:cNvSpPr/>
              <p:nvPr/>
            </p:nvSpPr>
            <p:spPr>
              <a:xfrm flipV="1">
                <a:off x="1048173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3" name="Line"/>
              <p:cNvSpPr/>
              <p:nvPr/>
            </p:nvSpPr>
            <p:spPr>
              <a:xfrm flipV="1">
                <a:off x="1113684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4" name="Line"/>
              <p:cNvSpPr/>
              <p:nvPr/>
            </p:nvSpPr>
            <p:spPr>
              <a:xfrm flipV="1">
                <a:off x="1179195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5" name="Line"/>
              <p:cNvSpPr/>
              <p:nvPr/>
            </p:nvSpPr>
            <p:spPr>
              <a:xfrm flipV="1">
                <a:off x="1244706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6" name="Line"/>
              <p:cNvSpPr/>
              <p:nvPr/>
            </p:nvSpPr>
            <p:spPr>
              <a:xfrm flipV="1">
                <a:off x="1080929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7" name="Line"/>
              <p:cNvSpPr/>
              <p:nvPr/>
            </p:nvSpPr>
            <p:spPr>
              <a:xfrm flipV="1">
                <a:off x="1211950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8" name="Line"/>
              <p:cNvSpPr/>
              <p:nvPr/>
            </p:nvSpPr>
            <p:spPr>
              <a:xfrm flipV="1">
                <a:off x="1277461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9" name="Line"/>
              <p:cNvSpPr/>
              <p:nvPr/>
            </p:nvSpPr>
            <p:spPr>
              <a:xfrm flipV="1">
                <a:off x="131021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0" name="Line"/>
              <p:cNvSpPr/>
              <p:nvPr/>
            </p:nvSpPr>
            <p:spPr>
              <a:xfrm flipV="1">
                <a:off x="1342972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1" name="Rectangle"/>
              <p:cNvSpPr/>
              <p:nvPr/>
            </p:nvSpPr>
            <p:spPr>
              <a:xfrm>
                <a:off x="8603" y="215364"/>
                <a:ext cx="1373823" cy="3964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2" name="Line"/>
              <p:cNvSpPr/>
              <p:nvPr/>
            </p:nvSpPr>
            <p:spPr>
              <a:xfrm flipV="1">
                <a:off x="688626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3" name="Rectangle"/>
              <p:cNvSpPr/>
              <p:nvPr/>
            </p:nvSpPr>
            <p:spPr>
              <a:xfrm>
                <a:off x="5122" y="40445"/>
                <a:ext cx="1373823" cy="361951"/>
              </a:xfrm>
              <a:prstGeom prst="rect">
                <a:avLst/>
              </a:prstGeom>
              <a:noFill/>
              <a:ln w="6350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4" name="Line"/>
              <p:cNvSpPr/>
              <p:nvPr/>
            </p:nvSpPr>
            <p:spPr>
              <a:xfrm flipV="1">
                <a:off x="459084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5" name="Line"/>
              <p:cNvSpPr/>
              <p:nvPr/>
            </p:nvSpPr>
            <p:spPr>
              <a:xfrm flipV="1">
                <a:off x="229542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6" name="Line"/>
              <p:cNvSpPr/>
              <p:nvPr/>
            </p:nvSpPr>
            <p:spPr>
              <a:xfrm flipV="1">
                <a:off x="918168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7" name="Line"/>
              <p:cNvSpPr/>
              <p:nvPr/>
            </p:nvSpPr>
            <p:spPr>
              <a:xfrm flipV="1">
                <a:off x="1147710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8" name="Line"/>
              <p:cNvSpPr/>
              <p:nvPr/>
            </p:nvSpPr>
            <p:spPr>
              <a:xfrm>
                <a:off x="1373" y="112802"/>
                <a:ext cx="1382369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9" name="Line"/>
              <p:cNvSpPr/>
              <p:nvPr/>
            </p:nvSpPr>
            <p:spPr>
              <a:xfrm>
                <a:off x="686" y="147967"/>
                <a:ext cx="1383056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0" name="Line"/>
              <p:cNvSpPr/>
              <p:nvPr/>
            </p:nvSpPr>
            <p:spPr>
              <a:xfrm>
                <a:off x="0" y="183133"/>
                <a:ext cx="1383742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1" name="Line"/>
              <p:cNvSpPr/>
              <p:nvPr/>
            </p:nvSpPr>
            <p:spPr>
              <a:xfrm>
                <a:off x="1029" y="218298"/>
                <a:ext cx="1382713" cy="1"/>
              </a:xfrm>
              <a:prstGeom prst="line">
                <a:avLst/>
              </a:prstGeom>
              <a:noFill/>
              <a:ln w="6350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2" name="Line"/>
              <p:cNvSpPr/>
              <p:nvPr/>
            </p:nvSpPr>
            <p:spPr>
              <a:xfrm>
                <a:off x="1373" y="323794"/>
                <a:ext cx="1382369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3" name="Line"/>
              <p:cNvSpPr/>
              <p:nvPr/>
            </p:nvSpPr>
            <p:spPr>
              <a:xfrm>
                <a:off x="686" y="358960"/>
                <a:ext cx="1383056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4" name="Line"/>
              <p:cNvSpPr/>
              <p:nvPr/>
            </p:nvSpPr>
            <p:spPr>
              <a:xfrm>
                <a:off x="1373" y="77636"/>
                <a:ext cx="1382369" cy="1"/>
              </a:xfrm>
              <a:prstGeom prst="line">
                <a:avLst/>
              </a:prstGeom>
              <a:noFill/>
              <a:ln w="6350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5" name="Line"/>
              <p:cNvSpPr/>
              <p:nvPr/>
            </p:nvSpPr>
            <p:spPr>
              <a:xfrm>
                <a:off x="1373" y="253464"/>
                <a:ext cx="1382369" cy="1"/>
              </a:xfrm>
              <a:prstGeom prst="line">
                <a:avLst/>
              </a:prstGeom>
              <a:noFill/>
              <a:ln w="6350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6" name="Line"/>
              <p:cNvSpPr/>
              <p:nvPr/>
            </p:nvSpPr>
            <p:spPr>
              <a:xfrm>
                <a:off x="1373" y="288629"/>
                <a:ext cx="1382369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398" name="x"/>
            <p:cNvSpPr txBox="1"/>
            <p:nvPr/>
          </p:nvSpPr>
          <p:spPr>
            <a:xfrm>
              <a:off x="278" y="0"/>
              <a:ext cx="242878" cy="3987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500">
                  <a:solidFill>
                    <a:schemeClr val="accent4">
                      <a:hueOff val="-116170"/>
                      <a:satOff val="78638"/>
                      <a:lumOff val="-43589"/>
                    </a:schemeClr>
                  </a:solidFill>
                  <a:latin typeface="Chalkduster"/>
                  <a:ea typeface="Chalkduster"/>
                  <a:cs typeface="Chalkduster"/>
                  <a:sym typeface="Chalkduster"/>
                </a:defRPr>
              </a:lvl1pPr>
            </a:lstStyle>
            <a:p>
              <a:pPr/>
              <a:r>
                <a:t>x</a:t>
              </a:r>
            </a:p>
          </p:txBody>
        </p:sp>
      </p:grpSp>
      <p:sp>
        <p:nvSpPr>
          <p:cNvPr id="400" name="2017-11-28…"/>
          <p:cNvSpPr txBox="1"/>
          <p:nvPr/>
        </p:nvSpPr>
        <p:spPr>
          <a:xfrm>
            <a:off x="5127764" y="1776994"/>
            <a:ext cx="1607184" cy="1333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spcBef>
                <a:spcPts val="0"/>
              </a:spcBef>
              <a:defRPr sz="1150">
                <a:solidFill>
                  <a:schemeClr val="accent4">
                    <a:satOff val="8634"/>
                    <a:lumOff val="-20316"/>
                  </a:schemeClr>
                </a:solidFill>
                <a:latin typeface="PT Mono"/>
                <a:ea typeface="PT Mono"/>
                <a:cs typeface="PT Mono"/>
                <a:sym typeface="PT Mono"/>
              </a:defRPr>
            </a:pPr>
            <a:r>
              <a:t>2017-11-28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A </a:t>
            </a:r>
            <a:r>
              <a:rPr b="1"/>
              <a:t>date</a:t>
            </a:r>
            <a:r>
              <a:t> is a day stored as the number of days since 1970-01-01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rgbClr val="000000"/>
                </a:solidFill>
              </a:defRPr>
            </a:pPr>
            <a:r>
              <a:t>d &lt;- </a:t>
            </a:r>
            <a:r>
              <a:rPr b="1"/>
              <a:t>as_date</a:t>
            </a:r>
            <a:r>
              <a:t>(17498)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chemeClr val="accent4">
                    <a:satOff val="8634"/>
                    <a:lumOff val="-20316"/>
                  </a:schemeClr>
                </a:solidFill>
              </a:defRPr>
            </a:pPr>
            <a:r>
              <a:t>## "2017-11-28"</a:t>
            </a:r>
          </a:p>
        </p:txBody>
      </p:sp>
      <p:sp>
        <p:nvSpPr>
          <p:cNvPr id="401" name="12:00:00…"/>
          <p:cNvSpPr txBox="1"/>
          <p:nvPr/>
        </p:nvSpPr>
        <p:spPr>
          <a:xfrm>
            <a:off x="7318754" y="1776994"/>
            <a:ext cx="1668155" cy="1333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spcBef>
                <a:spcPts val="0"/>
              </a:spcBef>
              <a:defRPr sz="1150">
                <a:solidFill>
                  <a:schemeClr val="accent4">
                    <a:satOff val="8634"/>
                    <a:lumOff val="-20316"/>
                  </a:schemeClr>
                </a:solidFill>
                <a:latin typeface="PT Mono"/>
                <a:ea typeface="PT Mono"/>
                <a:cs typeface="PT Mono"/>
                <a:sym typeface="PT Mono"/>
              </a:defRPr>
            </a:pPr>
            <a:r>
              <a:t>12:00:00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An hms is a </a:t>
            </a:r>
            <a:r>
              <a:rPr b="1"/>
              <a:t>time</a:t>
            </a:r>
            <a:r>
              <a:t> stored as the number of seconds since 00:00:00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rgbClr val="000000"/>
                </a:solidFill>
              </a:defRPr>
            </a:pPr>
            <a:r>
              <a:t>t &lt;- hms::</a:t>
            </a:r>
            <a:r>
              <a:rPr b="1"/>
              <a:t>as.hms</a:t>
            </a:r>
            <a:r>
              <a:t>(85)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chemeClr val="accent4">
                    <a:satOff val="8634"/>
                    <a:lumOff val="-20316"/>
                  </a:schemeClr>
                </a:solidFill>
              </a:defRPr>
            </a:pPr>
            <a:r>
              <a:t>## 00:01:25</a:t>
            </a:r>
          </a:p>
        </p:txBody>
      </p:sp>
      <p:sp>
        <p:nvSpPr>
          <p:cNvPr id="402" name="GET AND SET COMPONENTS"/>
          <p:cNvSpPr txBox="1"/>
          <p:nvPr/>
        </p:nvSpPr>
        <p:spPr>
          <a:xfrm>
            <a:off x="5132670" y="3224981"/>
            <a:ext cx="188381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GET AND SET COMPONENTS</a:t>
            </a:r>
          </a:p>
        </p:txBody>
      </p:sp>
      <p:sp>
        <p:nvSpPr>
          <p:cNvPr id="403" name="date(x) Date component. date(dt)…"/>
          <p:cNvSpPr txBox="1"/>
          <p:nvPr/>
        </p:nvSpPr>
        <p:spPr>
          <a:xfrm>
            <a:off x="6984276" y="4382728"/>
            <a:ext cx="2046118" cy="603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2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date</a:t>
            </a:r>
            <a:r>
              <a:t>(x) Date component. </a:t>
            </a:r>
            <a:r>
              <a:rPr i="1"/>
              <a:t>date(dt)</a:t>
            </a:r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year</a:t>
            </a:r>
            <a:r>
              <a:t>(x) Year. </a:t>
            </a:r>
            <a:r>
              <a:rPr i="1"/>
              <a:t>year(dt)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isoyear</a:t>
            </a:r>
            <a:r>
              <a:t>(x) The ISO 8601 year. 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epiyear</a:t>
            </a:r>
            <a:r>
              <a:t>(x) Epidemiological year.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month</a:t>
            </a:r>
            <a:r>
              <a:t>(x, label, abbr) Month. </a:t>
            </a:r>
            <a:r>
              <a:rPr i="1"/>
              <a:t>month(dt)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day</a:t>
            </a:r>
            <a:r>
              <a:t>(x) Day of month. </a:t>
            </a:r>
            <a:r>
              <a:rPr i="1"/>
              <a:t>day(dt)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wday</a:t>
            </a:r>
            <a:r>
              <a:t>(x,label,abbr) Day of week.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qday</a:t>
            </a:r>
            <a:r>
              <a:t>(x) Day of quarter.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hour</a:t>
            </a:r>
            <a:r>
              <a:t>(x) Hour. </a:t>
            </a:r>
            <a:r>
              <a:rPr i="1"/>
              <a:t>hour(dt)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minute</a:t>
            </a:r>
            <a:r>
              <a:t>(x) Minutes. </a:t>
            </a:r>
            <a:r>
              <a:rPr i="1"/>
              <a:t>minute(dt)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second</a:t>
            </a:r>
            <a:r>
              <a:t>(x) Seconds. </a:t>
            </a:r>
            <a:r>
              <a:rPr i="1"/>
              <a:t>second(dt)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week</a:t>
            </a:r>
            <a:r>
              <a:t>(x) Week of the year. </a:t>
            </a:r>
            <a:r>
              <a:rPr i="1"/>
              <a:t>week(dt)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isoweek</a:t>
            </a:r>
            <a:r>
              <a:t>() ISO 8601 week.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epiweek</a:t>
            </a:r>
            <a:r>
              <a:t>() Epidemiological week.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quarter</a:t>
            </a:r>
            <a:r>
              <a:t>(x, with_year = FALSE) Quarter. </a:t>
            </a:r>
            <a:r>
              <a:rPr i="1"/>
              <a:t>quarter(dt)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semester</a:t>
            </a:r>
            <a:r>
              <a:t>(x, with_year = FALSE) Semester. </a:t>
            </a:r>
            <a:r>
              <a:rPr i="1"/>
              <a:t>semester(dt)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am</a:t>
            </a:r>
            <a:r>
              <a:t>(x) Is it in the am? </a:t>
            </a:r>
            <a:r>
              <a:rPr i="1"/>
              <a:t>am(dt) 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pm</a:t>
            </a:r>
            <a:r>
              <a:t>(x) Is it in the pm?</a:t>
            </a:r>
            <a:r>
              <a:rPr i="1"/>
              <a:t> pm(dt)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dst</a:t>
            </a:r>
            <a:r>
              <a:t>(x) Is it daylight savings? </a:t>
            </a:r>
            <a:r>
              <a:rPr i="1"/>
              <a:t>dst(d)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leap_year</a:t>
            </a:r>
            <a:r>
              <a:t>(x) Is it a leap year? </a:t>
            </a:r>
            <a:r>
              <a:rPr i="1"/>
              <a:t>leap_year(d)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update</a:t>
            </a:r>
            <a:r>
              <a:t>(object, ..., simple = FALSE) </a:t>
            </a:r>
            <a:r>
              <a:rPr i="1"/>
              <a:t>update(dt, mday = 2, hour = 1)</a:t>
            </a:r>
          </a:p>
        </p:txBody>
      </p:sp>
      <p:sp>
        <p:nvSpPr>
          <p:cNvPr id="404" name="Use an accessor function to get a component.…"/>
          <p:cNvSpPr txBox="1"/>
          <p:nvPr/>
        </p:nvSpPr>
        <p:spPr>
          <a:xfrm>
            <a:off x="5125093" y="3339831"/>
            <a:ext cx="2833122" cy="695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500"/>
              </a:spcBef>
              <a:defRPr b="0" sz="1100">
                <a:solidFill>
                  <a:srgbClr val="000000"/>
                </a:solidFill>
              </a:defRPr>
            </a:pPr>
            <a:r>
              <a:t>Use an accessor function to get a component. 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Assign into an accessor function to change a component in place. </a:t>
            </a:r>
          </a:p>
        </p:txBody>
      </p:sp>
      <p:sp>
        <p:nvSpPr>
          <p:cNvPr id="405" name="d ## &quot;2017-11-28&quot;…"/>
          <p:cNvSpPr txBox="1"/>
          <p:nvPr/>
        </p:nvSpPr>
        <p:spPr>
          <a:xfrm>
            <a:off x="8019536" y="3339831"/>
            <a:ext cx="1093198" cy="695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rgbClr val="000000"/>
                </a:solidFill>
              </a:defRPr>
            </a:pPr>
            <a:r>
              <a:t>d</a:t>
            </a:r>
            <a:r>
              <a:rPr>
                <a:solidFill>
                  <a:schemeClr val="accent6">
                    <a:satOff val="-12200"/>
                    <a:lumOff val="-18965"/>
                  </a:schemeClr>
                </a:solidFill>
              </a:rPr>
              <a:t> </a:t>
            </a:r>
            <a:r>
              <a:rPr>
                <a:solidFill>
                  <a:schemeClr val="accent4">
                    <a:satOff val="8634"/>
                    <a:lumOff val="-20316"/>
                  </a:schemeClr>
                </a:solidFill>
              </a:rPr>
              <a:t>## "2017-11-28"</a:t>
            </a:r>
            <a:endParaRPr>
              <a:solidFill>
                <a:schemeClr val="accent4">
                  <a:satOff val="8634"/>
                  <a:lumOff val="-20316"/>
                </a:schemeClr>
              </a:solidFill>
            </a:endParaRPr>
          </a:p>
          <a:p>
            <a:pPr>
              <a:lnSpc>
                <a:spcPct val="80000"/>
              </a:lnSpc>
              <a:spcBef>
                <a:spcPts val="500"/>
              </a:spcBef>
              <a:defRPr b="0" sz="1100">
                <a:solidFill>
                  <a:srgbClr val="000000"/>
                </a:solidFill>
              </a:defRPr>
            </a:pPr>
            <a:r>
              <a:rPr i="1"/>
              <a:t>day(d)</a:t>
            </a:r>
            <a:r>
              <a:rPr i="1">
                <a:solidFill>
                  <a:schemeClr val="accent6">
                    <a:satOff val="-12200"/>
                    <a:lumOff val="-18965"/>
                  </a:schemeClr>
                </a:solidFill>
              </a:rPr>
              <a:t> </a:t>
            </a:r>
            <a:r>
              <a:rPr i="1">
                <a:solidFill>
                  <a:schemeClr val="accent4">
                    <a:satOff val="8634"/>
                    <a:lumOff val="-20316"/>
                  </a:schemeClr>
                </a:solidFill>
              </a:rPr>
              <a:t>## 28</a:t>
            </a:r>
            <a:endParaRPr>
              <a:solidFill>
                <a:schemeClr val="accent6">
                  <a:satOff val="-12200"/>
                  <a:lumOff val="-18965"/>
                </a:schemeClr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rgbClr val="000000"/>
                </a:solidFill>
              </a:defRPr>
            </a:pPr>
            <a:r>
              <a:t>day(d) &lt;- 1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rgbClr val="000000"/>
                </a:solidFill>
              </a:defRPr>
            </a:pPr>
            <a:r>
              <a:t>d </a:t>
            </a:r>
            <a:r>
              <a:rPr>
                <a:solidFill>
                  <a:schemeClr val="accent4">
                    <a:satOff val="8634"/>
                    <a:lumOff val="-20316"/>
                  </a:schemeClr>
                </a:solidFill>
              </a:rPr>
              <a:t>## "2017-11-01"</a:t>
            </a:r>
          </a:p>
        </p:txBody>
      </p:sp>
      <p:grpSp>
        <p:nvGrpSpPr>
          <p:cNvPr id="424" name="Group"/>
          <p:cNvGrpSpPr/>
          <p:nvPr/>
        </p:nvGrpSpPr>
        <p:grpSpPr>
          <a:xfrm>
            <a:off x="5428847" y="8700567"/>
            <a:ext cx="771715" cy="324673"/>
            <a:chOff x="0" y="0"/>
            <a:chExt cx="771714" cy="324672"/>
          </a:xfrm>
        </p:grpSpPr>
        <p:grpSp>
          <p:nvGrpSpPr>
            <p:cNvPr id="419" name="Group"/>
            <p:cNvGrpSpPr/>
            <p:nvPr/>
          </p:nvGrpSpPr>
          <p:grpSpPr>
            <a:xfrm>
              <a:off x="0" y="0"/>
              <a:ext cx="324866" cy="324673"/>
              <a:chOff x="0" y="0"/>
              <a:chExt cx="324865" cy="324672"/>
            </a:xfrm>
          </p:grpSpPr>
          <p:sp>
            <p:nvSpPr>
              <p:cNvPr id="406" name="Shape"/>
              <p:cNvSpPr/>
              <p:nvPr/>
            </p:nvSpPr>
            <p:spPr>
              <a:xfrm>
                <a:off x="24833" y="77529"/>
                <a:ext cx="69709" cy="618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998" y="4722"/>
                      <a:pt x="2851" y="9161"/>
                      <a:pt x="5441" y="13040"/>
                    </a:cubicBezTo>
                    <a:cubicBezTo>
                      <a:pt x="7704" y="16428"/>
                      <a:pt x="10492" y="19328"/>
                      <a:pt x="13670" y="21600"/>
                    </a:cubicBezTo>
                    <a:lnTo>
                      <a:pt x="21600" y="6868"/>
                    </a:lnTo>
                    <a:cubicBezTo>
                      <a:pt x="20008" y="5844"/>
                      <a:pt x="18252" y="5187"/>
                      <a:pt x="16433" y="4935"/>
                    </a:cubicBezTo>
                    <a:cubicBezTo>
                      <a:pt x="14744" y="4700"/>
                      <a:pt x="13039" y="4820"/>
                      <a:pt x="11340" y="4908"/>
                    </a:cubicBezTo>
                    <a:cubicBezTo>
                      <a:pt x="9248" y="5017"/>
                      <a:pt x="7123" y="5073"/>
                      <a:pt x="5123" y="4362"/>
                    </a:cubicBezTo>
                    <a:cubicBezTo>
                      <a:pt x="3021" y="3615"/>
                      <a:pt x="1212" y="207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407" name="Shape"/>
              <p:cNvSpPr/>
              <p:nvPr/>
            </p:nvSpPr>
            <p:spPr>
              <a:xfrm rot="19667351">
                <a:off x="11121" y="137195"/>
                <a:ext cx="69709" cy="618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998" y="4722"/>
                      <a:pt x="2851" y="9161"/>
                      <a:pt x="5441" y="13040"/>
                    </a:cubicBezTo>
                    <a:cubicBezTo>
                      <a:pt x="7704" y="16428"/>
                      <a:pt x="10492" y="19328"/>
                      <a:pt x="13670" y="21600"/>
                    </a:cubicBezTo>
                    <a:lnTo>
                      <a:pt x="21600" y="6868"/>
                    </a:lnTo>
                    <a:cubicBezTo>
                      <a:pt x="20008" y="5844"/>
                      <a:pt x="18252" y="5187"/>
                      <a:pt x="16433" y="4935"/>
                    </a:cubicBezTo>
                    <a:cubicBezTo>
                      <a:pt x="14744" y="4700"/>
                      <a:pt x="13039" y="4820"/>
                      <a:pt x="11340" y="4908"/>
                    </a:cubicBezTo>
                    <a:cubicBezTo>
                      <a:pt x="9248" y="5017"/>
                      <a:pt x="7123" y="5073"/>
                      <a:pt x="5123" y="4362"/>
                    </a:cubicBezTo>
                    <a:cubicBezTo>
                      <a:pt x="3021" y="3615"/>
                      <a:pt x="1212" y="207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408" name="Shape"/>
              <p:cNvSpPr/>
              <p:nvPr/>
            </p:nvSpPr>
            <p:spPr>
              <a:xfrm rot="17876116">
                <a:off x="29677" y="194090"/>
                <a:ext cx="69709" cy="618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998" y="4722"/>
                      <a:pt x="2851" y="9161"/>
                      <a:pt x="5441" y="13040"/>
                    </a:cubicBezTo>
                    <a:cubicBezTo>
                      <a:pt x="7704" y="16428"/>
                      <a:pt x="10492" y="19328"/>
                      <a:pt x="13670" y="21600"/>
                    </a:cubicBezTo>
                    <a:lnTo>
                      <a:pt x="21600" y="6868"/>
                    </a:lnTo>
                    <a:cubicBezTo>
                      <a:pt x="20008" y="5844"/>
                      <a:pt x="18252" y="5187"/>
                      <a:pt x="16433" y="4935"/>
                    </a:cubicBezTo>
                    <a:cubicBezTo>
                      <a:pt x="14744" y="4700"/>
                      <a:pt x="13039" y="4820"/>
                      <a:pt x="11340" y="4908"/>
                    </a:cubicBezTo>
                    <a:cubicBezTo>
                      <a:pt x="9248" y="5017"/>
                      <a:pt x="7123" y="5073"/>
                      <a:pt x="5123" y="4362"/>
                    </a:cubicBezTo>
                    <a:cubicBezTo>
                      <a:pt x="3021" y="3615"/>
                      <a:pt x="1212" y="207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409" name="Shape"/>
              <p:cNvSpPr/>
              <p:nvPr/>
            </p:nvSpPr>
            <p:spPr>
              <a:xfrm rot="16002444">
                <a:off x="75149" y="234813"/>
                <a:ext cx="69709" cy="618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998" y="4722"/>
                      <a:pt x="2851" y="9161"/>
                      <a:pt x="5441" y="13040"/>
                    </a:cubicBezTo>
                    <a:cubicBezTo>
                      <a:pt x="7704" y="16428"/>
                      <a:pt x="10492" y="19328"/>
                      <a:pt x="13670" y="21600"/>
                    </a:cubicBezTo>
                    <a:lnTo>
                      <a:pt x="21600" y="6868"/>
                    </a:lnTo>
                    <a:cubicBezTo>
                      <a:pt x="20008" y="5844"/>
                      <a:pt x="18252" y="5187"/>
                      <a:pt x="16433" y="4935"/>
                    </a:cubicBezTo>
                    <a:cubicBezTo>
                      <a:pt x="14744" y="4700"/>
                      <a:pt x="13039" y="4820"/>
                      <a:pt x="11340" y="4908"/>
                    </a:cubicBezTo>
                    <a:cubicBezTo>
                      <a:pt x="9248" y="5017"/>
                      <a:pt x="7123" y="5073"/>
                      <a:pt x="5123" y="4362"/>
                    </a:cubicBezTo>
                    <a:cubicBezTo>
                      <a:pt x="3021" y="3615"/>
                      <a:pt x="1212" y="207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410" name="Shape"/>
              <p:cNvSpPr/>
              <p:nvPr/>
            </p:nvSpPr>
            <p:spPr>
              <a:xfrm rot="14366136">
                <a:off x="133992" y="248005"/>
                <a:ext cx="69709" cy="618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998" y="4722"/>
                      <a:pt x="2851" y="9161"/>
                      <a:pt x="5441" y="13040"/>
                    </a:cubicBezTo>
                    <a:cubicBezTo>
                      <a:pt x="7704" y="16428"/>
                      <a:pt x="10492" y="19328"/>
                      <a:pt x="13670" y="21600"/>
                    </a:cubicBezTo>
                    <a:lnTo>
                      <a:pt x="21600" y="6868"/>
                    </a:lnTo>
                    <a:cubicBezTo>
                      <a:pt x="20008" y="5844"/>
                      <a:pt x="18252" y="5187"/>
                      <a:pt x="16433" y="4935"/>
                    </a:cubicBezTo>
                    <a:cubicBezTo>
                      <a:pt x="14744" y="4700"/>
                      <a:pt x="13039" y="4820"/>
                      <a:pt x="11340" y="4908"/>
                    </a:cubicBezTo>
                    <a:cubicBezTo>
                      <a:pt x="9248" y="5017"/>
                      <a:pt x="7123" y="5073"/>
                      <a:pt x="5123" y="4362"/>
                    </a:cubicBezTo>
                    <a:cubicBezTo>
                      <a:pt x="3021" y="3615"/>
                      <a:pt x="1212" y="207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411" name="Shape"/>
              <p:cNvSpPr/>
              <p:nvPr/>
            </p:nvSpPr>
            <p:spPr>
              <a:xfrm rot="12433486">
                <a:off x="192340" y="229471"/>
                <a:ext cx="69710" cy="618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998" y="4722"/>
                      <a:pt x="2851" y="9161"/>
                      <a:pt x="5441" y="13040"/>
                    </a:cubicBezTo>
                    <a:cubicBezTo>
                      <a:pt x="7704" y="16428"/>
                      <a:pt x="10492" y="19328"/>
                      <a:pt x="13670" y="21600"/>
                    </a:cubicBezTo>
                    <a:lnTo>
                      <a:pt x="21600" y="6868"/>
                    </a:lnTo>
                    <a:cubicBezTo>
                      <a:pt x="20008" y="5844"/>
                      <a:pt x="18252" y="5187"/>
                      <a:pt x="16433" y="4935"/>
                    </a:cubicBezTo>
                    <a:cubicBezTo>
                      <a:pt x="14744" y="4700"/>
                      <a:pt x="13039" y="4820"/>
                      <a:pt x="11340" y="4908"/>
                    </a:cubicBezTo>
                    <a:cubicBezTo>
                      <a:pt x="9248" y="5017"/>
                      <a:pt x="7123" y="5073"/>
                      <a:pt x="5123" y="4362"/>
                    </a:cubicBezTo>
                    <a:cubicBezTo>
                      <a:pt x="3021" y="3615"/>
                      <a:pt x="1212" y="207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412" name="Shape"/>
              <p:cNvSpPr/>
              <p:nvPr/>
            </p:nvSpPr>
            <p:spPr>
              <a:xfrm rot="10642253">
                <a:off x="231895" y="184562"/>
                <a:ext cx="69709" cy="618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998" y="4722"/>
                      <a:pt x="2851" y="9161"/>
                      <a:pt x="5441" y="13040"/>
                    </a:cubicBezTo>
                    <a:cubicBezTo>
                      <a:pt x="7704" y="16428"/>
                      <a:pt x="10492" y="19328"/>
                      <a:pt x="13670" y="21600"/>
                    </a:cubicBezTo>
                    <a:lnTo>
                      <a:pt x="21600" y="6868"/>
                    </a:lnTo>
                    <a:cubicBezTo>
                      <a:pt x="20008" y="5844"/>
                      <a:pt x="18252" y="5187"/>
                      <a:pt x="16433" y="4935"/>
                    </a:cubicBezTo>
                    <a:cubicBezTo>
                      <a:pt x="14744" y="4700"/>
                      <a:pt x="13039" y="4820"/>
                      <a:pt x="11340" y="4908"/>
                    </a:cubicBezTo>
                    <a:cubicBezTo>
                      <a:pt x="9248" y="5017"/>
                      <a:pt x="7123" y="5073"/>
                      <a:pt x="5123" y="4362"/>
                    </a:cubicBezTo>
                    <a:cubicBezTo>
                      <a:pt x="3021" y="3615"/>
                      <a:pt x="1212" y="207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413" name="Shape"/>
              <p:cNvSpPr/>
              <p:nvPr/>
            </p:nvSpPr>
            <p:spPr>
              <a:xfrm rot="8768578">
                <a:off x="243836" y="124700"/>
                <a:ext cx="69710" cy="618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998" y="4722"/>
                      <a:pt x="2851" y="9161"/>
                      <a:pt x="5441" y="13040"/>
                    </a:cubicBezTo>
                    <a:cubicBezTo>
                      <a:pt x="7704" y="16428"/>
                      <a:pt x="10492" y="19328"/>
                      <a:pt x="13670" y="21600"/>
                    </a:cubicBezTo>
                    <a:lnTo>
                      <a:pt x="21600" y="6868"/>
                    </a:lnTo>
                    <a:cubicBezTo>
                      <a:pt x="20008" y="5844"/>
                      <a:pt x="18252" y="5187"/>
                      <a:pt x="16433" y="4935"/>
                    </a:cubicBezTo>
                    <a:cubicBezTo>
                      <a:pt x="14744" y="4700"/>
                      <a:pt x="13039" y="4820"/>
                      <a:pt x="11340" y="4908"/>
                    </a:cubicBezTo>
                    <a:cubicBezTo>
                      <a:pt x="9248" y="5017"/>
                      <a:pt x="7123" y="5073"/>
                      <a:pt x="5123" y="4362"/>
                    </a:cubicBezTo>
                    <a:cubicBezTo>
                      <a:pt x="3021" y="3615"/>
                      <a:pt x="1212" y="207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414" name="Shape"/>
              <p:cNvSpPr/>
              <p:nvPr/>
            </p:nvSpPr>
            <p:spPr>
              <a:xfrm rot="7160229">
                <a:off x="225693" y="68000"/>
                <a:ext cx="69709" cy="618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998" y="4722"/>
                      <a:pt x="2851" y="9161"/>
                      <a:pt x="5441" y="13040"/>
                    </a:cubicBezTo>
                    <a:cubicBezTo>
                      <a:pt x="7704" y="16428"/>
                      <a:pt x="10492" y="19328"/>
                      <a:pt x="13670" y="21600"/>
                    </a:cubicBezTo>
                    <a:lnTo>
                      <a:pt x="21600" y="6868"/>
                    </a:lnTo>
                    <a:cubicBezTo>
                      <a:pt x="20008" y="5844"/>
                      <a:pt x="18252" y="5187"/>
                      <a:pt x="16433" y="4935"/>
                    </a:cubicBezTo>
                    <a:cubicBezTo>
                      <a:pt x="14744" y="4700"/>
                      <a:pt x="13039" y="4820"/>
                      <a:pt x="11340" y="4908"/>
                    </a:cubicBezTo>
                    <a:cubicBezTo>
                      <a:pt x="9248" y="5017"/>
                      <a:pt x="7123" y="5073"/>
                      <a:pt x="5123" y="4362"/>
                    </a:cubicBezTo>
                    <a:cubicBezTo>
                      <a:pt x="3021" y="3615"/>
                      <a:pt x="1212" y="207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415" name="Shape"/>
              <p:cNvSpPr/>
              <p:nvPr/>
            </p:nvSpPr>
            <p:spPr>
              <a:xfrm rot="5227579">
                <a:off x="180397" y="26813"/>
                <a:ext cx="69709" cy="618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998" y="4722"/>
                      <a:pt x="2851" y="9161"/>
                      <a:pt x="5441" y="13040"/>
                    </a:cubicBezTo>
                    <a:cubicBezTo>
                      <a:pt x="7704" y="16428"/>
                      <a:pt x="10492" y="19328"/>
                      <a:pt x="13670" y="21600"/>
                    </a:cubicBezTo>
                    <a:lnTo>
                      <a:pt x="21600" y="6868"/>
                    </a:lnTo>
                    <a:cubicBezTo>
                      <a:pt x="20008" y="5844"/>
                      <a:pt x="18252" y="5187"/>
                      <a:pt x="16433" y="4935"/>
                    </a:cubicBezTo>
                    <a:cubicBezTo>
                      <a:pt x="14744" y="4700"/>
                      <a:pt x="13039" y="4820"/>
                      <a:pt x="11340" y="4908"/>
                    </a:cubicBezTo>
                    <a:cubicBezTo>
                      <a:pt x="9248" y="5017"/>
                      <a:pt x="7123" y="5073"/>
                      <a:pt x="5123" y="4362"/>
                    </a:cubicBezTo>
                    <a:cubicBezTo>
                      <a:pt x="3021" y="3615"/>
                      <a:pt x="1212" y="207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416" name="Shape"/>
              <p:cNvSpPr/>
              <p:nvPr/>
            </p:nvSpPr>
            <p:spPr>
              <a:xfrm rot="3436346">
                <a:off x="121707" y="15114"/>
                <a:ext cx="69709" cy="618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998" y="4722"/>
                      <a:pt x="2851" y="9161"/>
                      <a:pt x="5441" y="13040"/>
                    </a:cubicBezTo>
                    <a:cubicBezTo>
                      <a:pt x="7704" y="16428"/>
                      <a:pt x="10492" y="19328"/>
                      <a:pt x="13670" y="21600"/>
                    </a:cubicBezTo>
                    <a:lnTo>
                      <a:pt x="21600" y="6868"/>
                    </a:lnTo>
                    <a:cubicBezTo>
                      <a:pt x="20008" y="5844"/>
                      <a:pt x="18252" y="5187"/>
                      <a:pt x="16433" y="4935"/>
                    </a:cubicBezTo>
                    <a:cubicBezTo>
                      <a:pt x="14744" y="4700"/>
                      <a:pt x="13039" y="4820"/>
                      <a:pt x="11340" y="4908"/>
                    </a:cubicBezTo>
                    <a:cubicBezTo>
                      <a:pt x="9248" y="5017"/>
                      <a:pt x="7123" y="5073"/>
                      <a:pt x="5123" y="4362"/>
                    </a:cubicBezTo>
                    <a:cubicBezTo>
                      <a:pt x="3021" y="3615"/>
                      <a:pt x="1212" y="207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417" name="Shape"/>
              <p:cNvSpPr/>
              <p:nvPr/>
            </p:nvSpPr>
            <p:spPr>
              <a:xfrm rot="1562672">
                <a:off x="63928" y="34802"/>
                <a:ext cx="69709" cy="618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998" y="4722"/>
                      <a:pt x="2851" y="9161"/>
                      <a:pt x="5441" y="13040"/>
                    </a:cubicBezTo>
                    <a:cubicBezTo>
                      <a:pt x="7704" y="16428"/>
                      <a:pt x="10492" y="19328"/>
                      <a:pt x="13670" y="21600"/>
                    </a:cubicBezTo>
                    <a:lnTo>
                      <a:pt x="21600" y="6868"/>
                    </a:lnTo>
                    <a:cubicBezTo>
                      <a:pt x="20008" y="5844"/>
                      <a:pt x="18252" y="5187"/>
                      <a:pt x="16433" y="4935"/>
                    </a:cubicBezTo>
                    <a:cubicBezTo>
                      <a:pt x="14744" y="4700"/>
                      <a:pt x="13039" y="4820"/>
                      <a:pt x="11340" y="4908"/>
                    </a:cubicBezTo>
                    <a:cubicBezTo>
                      <a:pt x="9248" y="5017"/>
                      <a:pt x="7123" y="5073"/>
                      <a:pt x="5123" y="4362"/>
                    </a:cubicBezTo>
                    <a:cubicBezTo>
                      <a:pt x="3021" y="3615"/>
                      <a:pt x="1212" y="207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418" name="Circle"/>
              <p:cNvSpPr/>
              <p:nvPr/>
            </p:nvSpPr>
            <p:spPr>
              <a:xfrm>
                <a:off x="62611" y="66115"/>
                <a:ext cx="195780" cy="195780"/>
              </a:xfrm>
              <a:prstGeom prst="ellipse">
                <a:avLst/>
              </a:pr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</p:grpSp>
        <p:grpSp>
          <p:nvGrpSpPr>
            <p:cNvPr id="422" name="Group"/>
            <p:cNvGrpSpPr/>
            <p:nvPr/>
          </p:nvGrpSpPr>
          <p:grpSpPr>
            <a:xfrm>
              <a:off x="575935" y="64447"/>
              <a:ext cx="195780" cy="195779"/>
              <a:chOff x="0" y="0"/>
              <a:chExt cx="195778" cy="195778"/>
            </a:xfrm>
          </p:grpSpPr>
          <p:sp>
            <p:nvSpPr>
              <p:cNvPr id="420" name="Circle"/>
              <p:cNvSpPr/>
              <p:nvPr/>
            </p:nvSpPr>
            <p:spPr>
              <a:xfrm>
                <a:off x="44715" y="7142"/>
                <a:ext cx="151064" cy="151064"/>
              </a:xfrm>
              <a:prstGeom prst="ellipse">
                <a:avLst/>
              </a:prstGeom>
              <a:solidFill>
                <a:schemeClr val="accent4">
                  <a:satOff val="8634"/>
                  <a:lumOff val="-2031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421" name="Circle"/>
              <p:cNvSpPr/>
              <p:nvPr/>
            </p:nvSpPr>
            <p:spPr>
              <a:xfrm>
                <a:off x="0" y="0"/>
                <a:ext cx="195779" cy="195779"/>
              </a:xfrm>
              <a:prstGeom prst="ellips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</p:grpSp>
        <p:sp>
          <p:nvSpPr>
            <p:cNvPr id="423" name="Line"/>
            <p:cNvSpPr/>
            <p:nvPr/>
          </p:nvSpPr>
          <p:spPr>
            <a:xfrm flipV="1">
              <a:off x="450400" y="28662"/>
              <a:ext cx="1" cy="267348"/>
            </a:xfrm>
            <a:prstGeom prst="line">
              <a:avLst/>
            </a:prstGeom>
            <a:noFill/>
            <a:ln w="9525" cap="flat">
              <a:solidFill>
                <a:schemeClr val="accent4">
                  <a:satOff val="8634"/>
                  <a:lumOff val="-20316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444" name="Group"/>
          <p:cNvGrpSpPr/>
          <p:nvPr/>
        </p:nvGrpSpPr>
        <p:grpSpPr>
          <a:xfrm>
            <a:off x="315970" y="8906315"/>
            <a:ext cx="541117" cy="485615"/>
            <a:chOff x="46306" y="10353"/>
            <a:chExt cx="541115" cy="485613"/>
          </a:xfrm>
        </p:grpSpPr>
        <p:grpSp>
          <p:nvGrpSpPr>
            <p:cNvPr id="442" name="Group"/>
            <p:cNvGrpSpPr/>
            <p:nvPr/>
          </p:nvGrpSpPr>
          <p:grpSpPr>
            <a:xfrm>
              <a:off x="46306" y="69515"/>
              <a:ext cx="541116" cy="426453"/>
              <a:chOff x="0" y="0"/>
              <a:chExt cx="541115" cy="426451"/>
            </a:xfrm>
          </p:grpSpPr>
          <p:sp>
            <p:nvSpPr>
              <p:cNvPr id="425" name="Shape"/>
              <p:cNvSpPr/>
              <p:nvPr/>
            </p:nvSpPr>
            <p:spPr>
              <a:xfrm>
                <a:off x="6216" y="75088"/>
                <a:ext cx="492307" cy="3513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2"/>
                    </a:moveTo>
                    <a:lnTo>
                      <a:pt x="425" y="21600"/>
                    </a:lnTo>
                    <a:lnTo>
                      <a:pt x="21600" y="21381"/>
                    </a:lnTo>
                    <a:cubicBezTo>
                      <a:pt x="21147" y="18271"/>
                      <a:pt x="20856" y="15118"/>
                      <a:pt x="20728" y="11949"/>
                    </a:cubicBezTo>
                    <a:cubicBezTo>
                      <a:pt x="20568" y="7961"/>
                      <a:pt x="20666" y="3962"/>
                      <a:pt x="21022" y="0"/>
                    </a:cubicBezTo>
                    <a:lnTo>
                      <a:pt x="0" y="212"/>
                    </a:lnTo>
                    <a:close/>
                  </a:path>
                </a:pathLst>
              </a:custGeom>
              <a:solidFill>
                <a:schemeClr val="accent4">
                  <a:satOff val="12017"/>
                  <a:lumOff val="18149"/>
                </a:schemeClr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26" name="Shape"/>
              <p:cNvSpPr/>
              <p:nvPr/>
            </p:nvSpPr>
            <p:spPr>
              <a:xfrm>
                <a:off x="5990" y="71776"/>
                <a:ext cx="511199" cy="3435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"/>
                    </a:moveTo>
                    <a:cubicBezTo>
                      <a:pt x="72" y="4140"/>
                      <a:pt x="234" y="8059"/>
                      <a:pt x="487" y="11966"/>
                    </a:cubicBezTo>
                    <a:cubicBezTo>
                      <a:pt x="691" y="15117"/>
                      <a:pt x="954" y="18260"/>
                      <a:pt x="1275" y="21390"/>
                    </a:cubicBezTo>
                    <a:lnTo>
                      <a:pt x="21600" y="21600"/>
                    </a:lnTo>
                    <a:cubicBezTo>
                      <a:pt x="21003" y="17893"/>
                      <a:pt x="20593" y="14124"/>
                      <a:pt x="20373" y="10326"/>
                    </a:cubicBezTo>
                    <a:cubicBezTo>
                      <a:pt x="20174" y="6892"/>
                      <a:pt x="20132" y="3442"/>
                      <a:pt x="20246" y="0"/>
                    </a:cubicBezTo>
                    <a:lnTo>
                      <a:pt x="0" y="216"/>
                    </a:lnTo>
                    <a:close/>
                  </a:path>
                </a:pathLst>
              </a:custGeom>
              <a:solidFill>
                <a:schemeClr val="accent4">
                  <a:satOff val="12017"/>
                  <a:lumOff val="18149"/>
                </a:schemeClr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27" name="Shape"/>
              <p:cNvSpPr/>
              <p:nvPr/>
            </p:nvSpPr>
            <p:spPr>
              <a:xfrm>
                <a:off x="10027" y="57168"/>
                <a:ext cx="531089" cy="3490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0" y="785"/>
                    </a:moveTo>
                    <a:lnTo>
                      <a:pt x="0" y="4798"/>
                    </a:lnTo>
                    <a:lnTo>
                      <a:pt x="37" y="7629"/>
                    </a:lnTo>
                    <a:lnTo>
                      <a:pt x="206" y="9868"/>
                    </a:lnTo>
                    <a:lnTo>
                      <a:pt x="566" y="13002"/>
                    </a:lnTo>
                    <a:lnTo>
                      <a:pt x="1066" y="16362"/>
                    </a:lnTo>
                    <a:lnTo>
                      <a:pt x="1702" y="19424"/>
                    </a:lnTo>
                    <a:lnTo>
                      <a:pt x="2225" y="21530"/>
                    </a:lnTo>
                    <a:lnTo>
                      <a:pt x="21600" y="21600"/>
                    </a:lnTo>
                    <a:lnTo>
                      <a:pt x="21033" y="19773"/>
                    </a:lnTo>
                    <a:lnTo>
                      <a:pt x="20317" y="16120"/>
                    </a:lnTo>
                    <a:lnTo>
                      <a:pt x="19863" y="12463"/>
                    </a:lnTo>
                    <a:lnTo>
                      <a:pt x="19384" y="8951"/>
                    </a:lnTo>
                    <a:lnTo>
                      <a:pt x="19640" y="0"/>
                    </a:lnTo>
                    <a:lnTo>
                      <a:pt x="30" y="785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28" name="Rectangle"/>
              <p:cNvSpPr/>
              <p:nvPr/>
            </p:nvSpPr>
            <p:spPr>
              <a:xfrm>
                <a:off x="0" y="0"/>
                <a:ext cx="487749" cy="79110"/>
              </a:xfrm>
              <a:prstGeom prst="rect">
                <a:avLst/>
              </a:prstGeom>
              <a:solidFill>
                <a:schemeClr val="accent4">
                  <a:satOff val="8634"/>
                  <a:lumOff val="-2031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29" name="Line"/>
              <p:cNvSpPr/>
              <p:nvPr/>
            </p:nvSpPr>
            <p:spPr>
              <a:xfrm rot="21452399">
                <a:off x="13998" y="68502"/>
                <a:ext cx="42624" cy="340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79" h="21600" fill="norm" stroke="1" extrusionOk="0">
                    <a:moveTo>
                      <a:pt x="1063" y="0"/>
                    </a:moveTo>
                    <a:cubicBezTo>
                      <a:pt x="-1021" y="3953"/>
                      <a:pt x="-38" y="7924"/>
                      <a:pt x="3997" y="11851"/>
                    </a:cubicBezTo>
                    <a:cubicBezTo>
                      <a:pt x="7394" y="15157"/>
                      <a:pt x="12942" y="18418"/>
                      <a:pt x="20579" y="21600"/>
                    </a:cubicBezTo>
                  </a:path>
                </a:pathLst>
              </a:cu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30" name="Line"/>
              <p:cNvSpPr/>
              <p:nvPr/>
            </p:nvSpPr>
            <p:spPr>
              <a:xfrm rot="21452399">
                <a:off x="81461" y="68502"/>
                <a:ext cx="42624" cy="340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79" h="21600" fill="norm" stroke="1" extrusionOk="0">
                    <a:moveTo>
                      <a:pt x="1063" y="0"/>
                    </a:moveTo>
                    <a:cubicBezTo>
                      <a:pt x="-1021" y="3953"/>
                      <a:pt x="-38" y="7924"/>
                      <a:pt x="3997" y="11851"/>
                    </a:cubicBezTo>
                    <a:cubicBezTo>
                      <a:pt x="7394" y="15157"/>
                      <a:pt x="12942" y="18418"/>
                      <a:pt x="20579" y="21600"/>
                    </a:cubicBezTo>
                  </a:path>
                </a:pathLst>
              </a:cu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31" name="Line"/>
              <p:cNvSpPr/>
              <p:nvPr/>
            </p:nvSpPr>
            <p:spPr>
              <a:xfrm rot="21452399">
                <a:off x="148925" y="68502"/>
                <a:ext cx="42624" cy="340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79" h="21600" fill="norm" stroke="1" extrusionOk="0">
                    <a:moveTo>
                      <a:pt x="1063" y="0"/>
                    </a:moveTo>
                    <a:cubicBezTo>
                      <a:pt x="-1021" y="3953"/>
                      <a:pt x="-38" y="7924"/>
                      <a:pt x="3997" y="11851"/>
                    </a:cubicBezTo>
                    <a:cubicBezTo>
                      <a:pt x="7394" y="15157"/>
                      <a:pt x="12942" y="18418"/>
                      <a:pt x="20579" y="21600"/>
                    </a:cubicBezTo>
                  </a:path>
                </a:pathLst>
              </a:cu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32" name="Line"/>
              <p:cNvSpPr/>
              <p:nvPr/>
            </p:nvSpPr>
            <p:spPr>
              <a:xfrm rot="21452399">
                <a:off x="216388" y="68502"/>
                <a:ext cx="42624" cy="340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79" h="21600" fill="norm" stroke="1" extrusionOk="0">
                    <a:moveTo>
                      <a:pt x="1063" y="0"/>
                    </a:moveTo>
                    <a:cubicBezTo>
                      <a:pt x="-1021" y="3953"/>
                      <a:pt x="-38" y="7924"/>
                      <a:pt x="3997" y="11851"/>
                    </a:cubicBezTo>
                    <a:cubicBezTo>
                      <a:pt x="7394" y="15157"/>
                      <a:pt x="12942" y="18418"/>
                      <a:pt x="20579" y="21600"/>
                    </a:cubicBezTo>
                  </a:path>
                </a:pathLst>
              </a:cu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33" name="Line"/>
              <p:cNvSpPr/>
              <p:nvPr/>
            </p:nvSpPr>
            <p:spPr>
              <a:xfrm rot="21452399">
                <a:off x="283851" y="68502"/>
                <a:ext cx="42625" cy="340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79" h="21600" fill="norm" stroke="1" extrusionOk="0">
                    <a:moveTo>
                      <a:pt x="1063" y="0"/>
                    </a:moveTo>
                    <a:cubicBezTo>
                      <a:pt x="-1021" y="3953"/>
                      <a:pt x="-38" y="7924"/>
                      <a:pt x="3997" y="11851"/>
                    </a:cubicBezTo>
                    <a:cubicBezTo>
                      <a:pt x="7394" y="15157"/>
                      <a:pt x="12942" y="18418"/>
                      <a:pt x="20579" y="21600"/>
                    </a:cubicBezTo>
                  </a:path>
                </a:pathLst>
              </a:cu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34" name="Line"/>
              <p:cNvSpPr/>
              <p:nvPr/>
            </p:nvSpPr>
            <p:spPr>
              <a:xfrm rot="21452399">
                <a:off x="351315" y="68502"/>
                <a:ext cx="42624" cy="340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79" h="21600" fill="norm" stroke="1" extrusionOk="0">
                    <a:moveTo>
                      <a:pt x="1063" y="0"/>
                    </a:moveTo>
                    <a:cubicBezTo>
                      <a:pt x="-1021" y="3953"/>
                      <a:pt x="-38" y="7924"/>
                      <a:pt x="3997" y="11851"/>
                    </a:cubicBezTo>
                    <a:cubicBezTo>
                      <a:pt x="7394" y="15157"/>
                      <a:pt x="12942" y="18418"/>
                      <a:pt x="20579" y="21600"/>
                    </a:cubicBezTo>
                  </a:path>
                </a:pathLst>
              </a:cu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35" name="Line"/>
              <p:cNvSpPr/>
              <p:nvPr/>
            </p:nvSpPr>
            <p:spPr>
              <a:xfrm rot="21452399">
                <a:off x="418778" y="68502"/>
                <a:ext cx="42624" cy="340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79" h="21600" fill="norm" stroke="1" extrusionOk="0">
                    <a:moveTo>
                      <a:pt x="1063" y="0"/>
                    </a:moveTo>
                    <a:cubicBezTo>
                      <a:pt x="-1021" y="3953"/>
                      <a:pt x="-38" y="7924"/>
                      <a:pt x="3997" y="11851"/>
                    </a:cubicBezTo>
                    <a:cubicBezTo>
                      <a:pt x="7394" y="15157"/>
                      <a:pt x="12942" y="18418"/>
                      <a:pt x="20579" y="21600"/>
                    </a:cubicBezTo>
                  </a:path>
                </a:pathLst>
              </a:cu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36" name="Line"/>
              <p:cNvSpPr/>
              <p:nvPr/>
            </p:nvSpPr>
            <p:spPr>
              <a:xfrm rot="21452399">
                <a:off x="486242" y="68502"/>
                <a:ext cx="42624" cy="340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79" h="21600" fill="norm" stroke="1" extrusionOk="0">
                    <a:moveTo>
                      <a:pt x="1063" y="0"/>
                    </a:moveTo>
                    <a:cubicBezTo>
                      <a:pt x="-1021" y="3953"/>
                      <a:pt x="-38" y="7924"/>
                      <a:pt x="3997" y="11851"/>
                    </a:cubicBezTo>
                    <a:cubicBezTo>
                      <a:pt x="7394" y="15157"/>
                      <a:pt x="12942" y="18418"/>
                      <a:pt x="20579" y="21600"/>
                    </a:cubicBezTo>
                  </a:path>
                </a:pathLst>
              </a:cu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37" name="Line"/>
              <p:cNvSpPr/>
              <p:nvPr/>
            </p:nvSpPr>
            <p:spPr>
              <a:xfrm>
                <a:off x="9997" y="139626"/>
                <a:ext cx="467755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38" name="Line"/>
              <p:cNvSpPr/>
              <p:nvPr/>
            </p:nvSpPr>
            <p:spPr>
              <a:xfrm>
                <a:off x="18282" y="205906"/>
                <a:ext cx="467755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39" name="Line"/>
              <p:cNvSpPr/>
              <p:nvPr/>
            </p:nvSpPr>
            <p:spPr>
              <a:xfrm>
                <a:off x="26567" y="272186"/>
                <a:ext cx="467755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40" name="Line"/>
              <p:cNvSpPr/>
              <p:nvPr/>
            </p:nvSpPr>
            <p:spPr>
              <a:xfrm>
                <a:off x="59707" y="404745"/>
                <a:ext cx="476040" cy="1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41" name="Line"/>
              <p:cNvSpPr/>
              <p:nvPr/>
            </p:nvSpPr>
            <p:spPr>
              <a:xfrm>
                <a:off x="43137" y="338466"/>
                <a:ext cx="467755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443" name="January"/>
            <p:cNvSpPr txBox="1"/>
            <p:nvPr/>
          </p:nvSpPr>
          <p:spPr>
            <a:xfrm>
              <a:off x="133109" y="10353"/>
              <a:ext cx="338884" cy="1853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January</a:t>
              </a:r>
            </a:p>
          </p:txBody>
        </p:sp>
      </p:grpSp>
      <p:sp>
        <p:nvSpPr>
          <p:cNvPr id="445" name="x"/>
          <p:cNvSpPr txBox="1"/>
          <p:nvPr/>
        </p:nvSpPr>
        <p:spPr>
          <a:xfrm>
            <a:off x="396664" y="8895962"/>
            <a:ext cx="202532" cy="31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b="0" sz="1000">
                <a:solidFill>
                  <a:schemeClr val="accent4">
                    <a:satOff val="8634"/>
                    <a:lumOff val="-20316"/>
                  </a:schemeClr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46" name="x"/>
          <p:cNvSpPr txBox="1"/>
          <p:nvPr/>
        </p:nvSpPr>
        <p:spPr>
          <a:xfrm>
            <a:off x="462881" y="8895962"/>
            <a:ext cx="202532" cy="31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b="0" sz="1000">
                <a:solidFill>
                  <a:schemeClr val="accent4">
                    <a:satOff val="8634"/>
                    <a:lumOff val="-20316"/>
                  </a:schemeClr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47" name="x"/>
          <p:cNvSpPr txBox="1"/>
          <p:nvPr/>
        </p:nvSpPr>
        <p:spPr>
          <a:xfrm>
            <a:off x="536364" y="8895962"/>
            <a:ext cx="202532" cy="31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b="0" sz="1000">
                <a:solidFill>
                  <a:schemeClr val="accent4">
                    <a:satOff val="8634"/>
                    <a:lumOff val="-20316"/>
                  </a:schemeClr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48" name="x"/>
          <p:cNvSpPr txBox="1"/>
          <p:nvPr/>
        </p:nvSpPr>
        <p:spPr>
          <a:xfrm>
            <a:off x="606018" y="8895962"/>
            <a:ext cx="202532" cy="31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b="0" sz="1000">
                <a:solidFill>
                  <a:schemeClr val="accent4">
                    <a:satOff val="8634"/>
                    <a:lumOff val="-20316"/>
                  </a:schemeClr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49" name="x"/>
          <p:cNvSpPr txBox="1"/>
          <p:nvPr/>
        </p:nvSpPr>
        <p:spPr>
          <a:xfrm>
            <a:off x="672889" y="8895962"/>
            <a:ext cx="202532" cy="31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b="0" sz="1000">
                <a:solidFill>
                  <a:schemeClr val="accent4">
                    <a:satOff val="8634"/>
                    <a:lumOff val="-20316"/>
                  </a:schemeClr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50" name="x"/>
          <p:cNvSpPr txBox="1"/>
          <p:nvPr/>
        </p:nvSpPr>
        <p:spPr>
          <a:xfrm>
            <a:off x="269664" y="8958772"/>
            <a:ext cx="202532" cy="31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b="0" sz="1000">
                <a:solidFill>
                  <a:schemeClr val="accent4">
                    <a:satOff val="8634"/>
                    <a:lumOff val="-20316"/>
                  </a:schemeClr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51" name="x"/>
          <p:cNvSpPr txBox="1"/>
          <p:nvPr/>
        </p:nvSpPr>
        <p:spPr>
          <a:xfrm>
            <a:off x="327726" y="8958772"/>
            <a:ext cx="202533" cy="31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b="0" sz="1000">
                <a:solidFill>
                  <a:schemeClr val="accent4">
                    <a:satOff val="8634"/>
                    <a:lumOff val="-20316"/>
                  </a:schemeClr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52" name="x"/>
          <p:cNvSpPr txBox="1"/>
          <p:nvPr/>
        </p:nvSpPr>
        <p:spPr>
          <a:xfrm>
            <a:off x="396664" y="8959462"/>
            <a:ext cx="202532" cy="31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b="0" sz="1000">
                <a:solidFill>
                  <a:schemeClr val="accent4">
                    <a:satOff val="8634"/>
                    <a:lumOff val="-20316"/>
                  </a:schemeClr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pPr/>
            <a:r>
              <a:t>x</a:t>
            </a:r>
          </a:p>
        </p:txBody>
      </p:sp>
      <p:grpSp>
        <p:nvGrpSpPr>
          <p:cNvPr id="476" name="Group"/>
          <p:cNvGrpSpPr/>
          <p:nvPr/>
        </p:nvGrpSpPr>
        <p:grpSpPr>
          <a:xfrm>
            <a:off x="9361061" y="6743700"/>
            <a:ext cx="4291961" cy="3584434"/>
            <a:chOff x="0" y="0"/>
            <a:chExt cx="4291959" cy="3584433"/>
          </a:xfrm>
        </p:grpSpPr>
        <p:sp>
          <p:nvSpPr>
            <p:cNvPr id="453" name="Line"/>
            <p:cNvSpPr/>
            <p:nvPr/>
          </p:nvSpPr>
          <p:spPr>
            <a:xfrm>
              <a:off x="81388" y="2562257"/>
              <a:ext cx="4210572" cy="1"/>
            </a:xfrm>
            <a:prstGeom prst="line">
              <a:avLst/>
            </a:prstGeom>
            <a:noFill/>
            <a:ln w="12700" cap="flat">
              <a:solidFill>
                <a:schemeClr val="accent6">
                  <a:hueOff val="-19731164"/>
                  <a:satOff val="-29864"/>
                  <a:lumOff val="-8972"/>
                </a:schemeClr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54" name="Line"/>
            <p:cNvSpPr/>
            <p:nvPr/>
          </p:nvSpPr>
          <p:spPr>
            <a:xfrm>
              <a:off x="62338" y="0"/>
              <a:ext cx="4229100" cy="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55" name="Time Zones"/>
            <p:cNvSpPr txBox="1"/>
            <p:nvPr/>
          </p:nvSpPr>
          <p:spPr>
            <a:xfrm>
              <a:off x="71737" y="6539"/>
              <a:ext cx="1571308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b="0" sz="2500">
                  <a:solidFill>
                    <a:srgbClr val="628DB5"/>
                  </a:solidFill>
                </a:defRPr>
              </a:pPr>
              <a:r>
                <a:t>Time Zones</a:t>
              </a:r>
            </a:p>
          </p:txBody>
        </p:sp>
        <p:sp>
          <p:nvSpPr>
            <p:cNvPr id="456" name="R recognizes ~600 time zones. Each encodes the time zone, Daylight Savings Time, and historical calendar variations for an area. R assigns one time zone per vector.…"/>
            <p:cNvSpPr txBox="1"/>
            <p:nvPr/>
          </p:nvSpPr>
          <p:spPr>
            <a:xfrm>
              <a:off x="81388" y="460241"/>
              <a:ext cx="4210572" cy="10719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800"/>
                </a:spcBef>
                <a:defRPr b="0" sz="1100">
                  <a:solidFill>
                    <a:srgbClr val="000000"/>
                  </a:solidFill>
                </a:defRPr>
              </a:pPr>
              <a:r>
                <a:t>R recognizes ~600 time zones. Each encodes the time zone, Daylight Savings Time, and historical calendar variations for an area. R assigns </a:t>
              </a:r>
              <a:r>
                <a:rPr i="1"/>
                <a:t>one</a:t>
              </a:r>
              <a:r>
                <a:t> time zone per vector.</a:t>
              </a:r>
            </a:p>
            <a:p>
              <a:pPr>
                <a:lnSpc>
                  <a:spcPct val="80000"/>
                </a:lnSpc>
                <a:spcBef>
                  <a:spcPts val="800"/>
                </a:spcBef>
                <a:defRPr b="0" sz="1100">
                  <a:solidFill>
                    <a:srgbClr val="000000"/>
                  </a:solidFill>
                </a:defRPr>
              </a:pPr>
              <a:r>
                <a:t>Use the </a:t>
              </a:r>
              <a:r>
                <a:rPr b="1"/>
                <a:t>UTC</a:t>
              </a:r>
              <a:r>
                <a:t> time zone to avoid Daylight Savings.</a:t>
              </a:r>
            </a:p>
            <a:p>
              <a:pPr>
                <a:lnSpc>
                  <a:spcPct val="80000"/>
                </a:lnSpc>
                <a:spcBef>
                  <a:spcPts val="800"/>
                </a:spcBef>
                <a:defRPr b="0" sz="1100">
                  <a:solidFill>
                    <a:srgbClr val="000000"/>
                  </a:solidFill>
                </a:defRPr>
              </a:pPr>
              <a:r>
                <a:rPr b="1"/>
                <a:t>OlsonNames</a:t>
              </a:r>
              <a:r>
                <a:t>() Returns  a list of valid time zone names. </a:t>
              </a:r>
              <a:r>
                <a:rPr i="1"/>
                <a:t>OlsonNames()</a:t>
              </a:r>
            </a:p>
          </p:txBody>
        </p:sp>
        <p:sp>
          <p:nvSpPr>
            <p:cNvPr id="457" name="with_tz(time, tzone = &quot;&quot;) Get the same date-time in a new time zone (a new clock time). with_tz(dt, &quot;US/Pacific&quot;)…"/>
            <p:cNvSpPr txBox="1"/>
            <p:nvPr/>
          </p:nvSpPr>
          <p:spPr>
            <a:xfrm>
              <a:off x="2468712" y="1812925"/>
              <a:ext cx="1809381" cy="16801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2400"/>
                </a:spcBef>
                <a:defRPr b="0" sz="1100">
                  <a:solidFill>
                    <a:srgbClr val="000000"/>
                  </a:solidFill>
                </a:defRPr>
              </a:pPr>
              <a:r>
                <a:rPr b="1"/>
                <a:t>with_tz</a:t>
              </a:r>
              <a:r>
                <a:t>(time, tzone = "") Get the </a:t>
              </a:r>
              <a:r>
                <a:rPr b="1"/>
                <a:t>same date-time</a:t>
              </a:r>
              <a:r>
                <a:t> in a new time zone (a new clock time). </a:t>
              </a:r>
              <a:r>
                <a:rPr i="1"/>
                <a:t>with_tz(dt, "US/Pacific")</a:t>
              </a:r>
              <a:endParaRPr i="1"/>
            </a:p>
            <a:p>
              <a:pPr>
                <a:lnSpc>
                  <a:spcPct val="80000"/>
                </a:lnSpc>
                <a:spcBef>
                  <a:spcPts val="1600"/>
                </a:spcBef>
                <a:defRPr b="0" sz="1100">
                  <a:solidFill>
                    <a:srgbClr val="000000"/>
                  </a:solidFill>
                </a:defRPr>
              </a:pPr>
              <a:r>
                <a:rPr b="1"/>
                <a:t>force_tz</a:t>
              </a:r>
              <a:r>
                <a:t>(time, tzone = "") Get the </a:t>
              </a:r>
              <a:r>
                <a:rPr b="1"/>
                <a:t>same clock time</a:t>
              </a:r>
              <a:r>
                <a:t> in a new time zone (a new date-time).  </a:t>
              </a:r>
              <a:r>
                <a:rPr i="1"/>
                <a:t>force_tz(dt, "US/Pacific")</a:t>
              </a:r>
            </a:p>
          </p:txBody>
        </p:sp>
        <p:grpSp>
          <p:nvGrpSpPr>
            <p:cNvPr id="467" name="Group"/>
            <p:cNvGrpSpPr/>
            <p:nvPr/>
          </p:nvGrpSpPr>
          <p:grpSpPr>
            <a:xfrm>
              <a:off x="435627" y="2088636"/>
              <a:ext cx="1537583" cy="947245"/>
              <a:chOff x="0" y="0"/>
              <a:chExt cx="1537581" cy="947244"/>
            </a:xfrm>
          </p:grpSpPr>
          <p:grpSp>
            <p:nvGrpSpPr>
              <p:cNvPr id="462" name="Group"/>
              <p:cNvGrpSpPr/>
              <p:nvPr/>
            </p:nvGrpSpPr>
            <p:grpSpPr>
              <a:xfrm>
                <a:off x="0" y="0"/>
                <a:ext cx="1537582" cy="947245"/>
                <a:chOff x="0" y="0"/>
                <a:chExt cx="1537581" cy="947244"/>
              </a:xfrm>
            </p:grpSpPr>
            <p:sp>
              <p:nvSpPr>
                <p:cNvPr id="458" name="Shape"/>
                <p:cNvSpPr/>
                <p:nvPr/>
              </p:nvSpPr>
              <p:spPr>
                <a:xfrm>
                  <a:off x="1027252" y="47908"/>
                  <a:ext cx="510330" cy="8891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462" h="21473" fill="norm" stroke="1" extrusionOk="0">
                      <a:moveTo>
                        <a:pt x="0" y="7319"/>
                      </a:moveTo>
                      <a:lnTo>
                        <a:pt x="4606" y="17775"/>
                      </a:lnTo>
                      <a:cubicBezTo>
                        <a:pt x="4867" y="17779"/>
                        <a:pt x="5124" y="17737"/>
                        <a:pt x="5341" y="17655"/>
                      </a:cubicBezTo>
                      <a:cubicBezTo>
                        <a:pt x="5505" y="17593"/>
                        <a:pt x="5649" y="17507"/>
                        <a:pt x="5842" y="17484"/>
                      </a:cubicBezTo>
                      <a:cubicBezTo>
                        <a:pt x="6115" y="17451"/>
                        <a:pt x="6359" y="17542"/>
                        <a:pt x="6568" y="17640"/>
                      </a:cubicBezTo>
                      <a:cubicBezTo>
                        <a:pt x="7377" y="18017"/>
                        <a:pt x="7952" y="18539"/>
                        <a:pt x="8071" y="19137"/>
                      </a:cubicBezTo>
                      <a:cubicBezTo>
                        <a:pt x="8106" y="19312"/>
                        <a:pt x="8099" y="19493"/>
                        <a:pt x="8211" y="19658"/>
                      </a:cubicBezTo>
                      <a:cubicBezTo>
                        <a:pt x="8442" y="20002"/>
                        <a:pt x="9070" y="20170"/>
                        <a:pt x="9469" y="20442"/>
                      </a:cubicBezTo>
                      <a:cubicBezTo>
                        <a:pt x="10025" y="20821"/>
                        <a:pt x="10272" y="21429"/>
                        <a:pt x="11164" y="21471"/>
                      </a:cubicBezTo>
                      <a:cubicBezTo>
                        <a:pt x="11604" y="21492"/>
                        <a:pt x="12010" y="21336"/>
                        <a:pt x="12144" y="21094"/>
                      </a:cubicBezTo>
                      <a:cubicBezTo>
                        <a:pt x="12302" y="20527"/>
                        <a:pt x="12167" y="19946"/>
                        <a:pt x="11758" y="19422"/>
                      </a:cubicBezTo>
                      <a:cubicBezTo>
                        <a:pt x="11359" y="18910"/>
                        <a:pt x="10717" y="18479"/>
                        <a:pt x="10184" y="18010"/>
                      </a:cubicBezTo>
                      <a:cubicBezTo>
                        <a:pt x="9696" y="17580"/>
                        <a:pt x="9297" y="17110"/>
                        <a:pt x="9205" y="16598"/>
                      </a:cubicBezTo>
                      <a:cubicBezTo>
                        <a:pt x="9113" y="16086"/>
                        <a:pt x="9337" y="15575"/>
                        <a:pt x="9779" y="15126"/>
                      </a:cubicBezTo>
                      <a:cubicBezTo>
                        <a:pt x="10329" y="14568"/>
                        <a:pt x="11174" y="14141"/>
                        <a:pt x="12004" y="13716"/>
                      </a:cubicBezTo>
                      <a:cubicBezTo>
                        <a:pt x="12800" y="13308"/>
                        <a:pt x="13590" y="12896"/>
                        <a:pt x="14374" y="12480"/>
                      </a:cubicBezTo>
                      <a:cubicBezTo>
                        <a:pt x="14167" y="12329"/>
                        <a:pt x="14166" y="12117"/>
                        <a:pt x="14372" y="11965"/>
                      </a:cubicBezTo>
                      <a:cubicBezTo>
                        <a:pt x="14544" y="11838"/>
                        <a:pt x="14844" y="11777"/>
                        <a:pt x="14959" y="11628"/>
                      </a:cubicBezTo>
                      <a:cubicBezTo>
                        <a:pt x="15146" y="11387"/>
                        <a:pt x="14774" y="11159"/>
                        <a:pt x="14452" y="10955"/>
                      </a:cubicBezTo>
                      <a:cubicBezTo>
                        <a:pt x="13815" y="10553"/>
                        <a:pt x="13478" y="10048"/>
                        <a:pt x="13443" y="9535"/>
                      </a:cubicBezTo>
                      <a:lnTo>
                        <a:pt x="13637" y="9170"/>
                      </a:lnTo>
                      <a:lnTo>
                        <a:pt x="14326" y="9807"/>
                      </a:lnTo>
                      <a:cubicBezTo>
                        <a:pt x="14661" y="9727"/>
                        <a:pt x="14849" y="9521"/>
                        <a:pt x="14773" y="9318"/>
                      </a:cubicBezTo>
                      <a:cubicBezTo>
                        <a:pt x="14662" y="9017"/>
                        <a:pt x="13965" y="8786"/>
                        <a:pt x="14237" y="8482"/>
                      </a:cubicBezTo>
                      <a:cubicBezTo>
                        <a:pt x="14401" y="8299"/>
                        <a:pt x="14828" y="8296"/>
                        <a:pt x="15106" y="8176"/>
                      </a:cubicBezTo>
                      <a:cubicBezTo>
                        <a:pt x="15787" y="7881"/>
                        <a:pt x="15291" y="7346"/>
                        <a:pt x="15306" y="6903"/>
                      </a:cubicBezTo>
                      <a:cubicBezTo>
                        <a:pt x="15313" y="6696"/>
                        <a:pt x="15440" y="6495"/>
                        <a:pt x="15679" y="6340"/>
                      </a:cubicBezTo>
                      <a:cubicBezTo>
                        <a:pt x="16152" y="6034"/>
                        <a:pt x="16899" y="5980"/>
                        <a:pt x="17569" y="5872"/>
                      </a:cubicBezTo>
                      <a:cubicBezTo>
                        <a:pt x="18290" y="5757"/>
                        <a:pt x="18968" y="5565"/>
                        <a:pt x="19567" y="5308"/>
                      </a:cubicBezTo>
                      <a:cubicBezTo>
                        <a:pt x="19133" y="5182"/>
                        <a:pt x="18766" y="4992"/>
                        <a:pt x="18497" y="4759"/>
                      </a:cubicBezTo>
                      <a:cubicBezTo>
                        <a:pt x="18140" y="4451"/>
                        <a:pt x="17974" y="4081"/>
                        <a:pt x="18249" y="3770"/>
                      </a:cubicBezTo>
                      <a:cubicBezTo>
                        <a:pt x="18549" y="3432"/>
                        <a:pt x="19237" y="3313"/>
                        <a:pt x="19730" y="3076"/>
                      </a:cubicBezTo>
                      <a:cubicBezTo>
                        <a:pt x="20059" y="2918"/>
                        <a:pt x="20301" y="2691"/>
                        <a:pt x="20632" y="2555"/>
                      </a:cubicBezTo>
                      <a:cubicBezTo>
                        <a:pt x="20960" y="2420"/>
                        <a:pt x="21362" y="2338"/>
                        <a:pt x="21446" y="2104"/>
                      </a:cubicBezTo>
                      <a:cubicBezTo>
                        <a:pt x="21600" y="1677"/>
                        <a:pt x="20606" y="1548"/>
                        <a:pt x="20225" y="1225"/>
                      </a:cubicBezTo>
                      <a:cubicBezTo>
                        <a:pt x="20014" y="1046"/>
                        <a:pt x="20006" y="822"/>
                        <a:pt x="19925" y="612"/>
                      </a:cubicBezTo>
                      <a:cubicBezTo>
                        <a:pt x="19855" y="430"/>
                        <a:pt x="19727" y="257"/>
                        <a:pt x="19548" y="102"/>
                      </a:cubicBezTo>
                      <a:cubicBezTo>
                        <a:pt x="18904" y="-108"/>
                        <a:pt x="18088" y="17"/>
                        <a:pt x="17704" y="380"/>
                      </a:cubicBezTo>
                      <a:cubicBezTo>
                        <a:pt x="17318" y="745"/>
                        <a:pt x="17558" y="1207"/>
                        <a:pt x="17361" y="1614"/>
                      </a:cubicBezTo>
                      <a:cubicBezTo>
                        <a:pt x="17075" y="2204"/>
                        <a:pt x="16116" y="2525"/>
                        <a:pt x="15165" y="2716"/>
                      </a:cubicBezTo>
                      <a:cubicBezTo>
                        <a:pt x="14328" y="2883"/>
                        <a:pt x="13429" y="2968"/>
                        <a:pt x="12633" y="3223"/>
                      </a:cubicBezTo>
                      <a:cubicBezTo>
                        <a:pt x="12126" y="3386"/>
                        <a:pt x="11675" y="3631"/>
                        <a:pt x="11640" y="3960"/>
                      </a:cubicBezTo>
                      <a:cubicBezTo>
                        <a:pt x="11618" y="4173"/>
                        <a:pt x="11802" y="4389"/>
                        <a:pt x="11676" y="4593"/>
                      </a:cubicBezTo>
                      <a:cubicBezTo>
                        <a:pt x="11520" y="4844"/>
                        <a:pt x="11063" y="4946"/>
                        <a:pt x="10626" y="4955"/>
                      </a:cubicBezTo>
                      <a:cubicBezTo>
                        <a:pt x="10069" y="4967"/>
                        <a:pt x="9428" y="4870"/>
                        <a:pt x="9078" y="5128"/>
                      </a:cubicBezTo>
                      <a:cubicBezTo>
                        <a:pt x="8809" y="5326"/>
                        <a:pt x="8952" y="5610"/>
                        <a:pt x="8776" y="5835"/>
                      </a:cubicBezTo>
                      <a:cubicBezTo>
                        <a:pt x="8619" y="6035"/>
                        <a:pt x="8271" y="6140"/>
                        <a:pt x="7965" y="6255"/>
                      </a:cubicBezTo>
                      <a:cubicBezTo>
                        <a:pt x="7121" y="6571"/>
                        <a:pt x="6397" y="7036"/>
                        <a:pt x="5390" y="7113"/>
                      </a:cubicBezTo>
                      <a:cubicBezTo>
                        <a:pt x="5022" y="7142"/>
                        <a:pt x="4628" y="7087"/>
                        <a:pt x="4521" y="6898"/>
                      </a:cubicBezTo>
                      <a:cubicBezTo>
                        <a:pt x="4436" y="6747"/>
                        <a:pt x="4606" y="6602"/>
                        <a:pt x="4747" y="6465"/>
                      </a:cubicBezTo>
                      <a:cubicBezTo>
                        <a:pt x="5019" y="6203"/>
                        <a:pt x="5183" y="5904"/>
                        <a:pt x="5138" y="5600"/>
                      </a:cubicBezTo>
                      <a:cubicBezTo>
                        <a:pt x="5088" y="5268"/>
                        <a:pt x="4792" y="4963"/>
                        <a:pt x="4325" y="4765"/>
                      </a:cubicBezTo>
                      <a:cubicBezTo>
                        <a:pt x="4751" y="4963"/>
                        <a:pt x="4381" y="5353"/>
                        <a:pt x="3859" y="5255"/>
                      </a:cubicBezTo>
                      <a:cubicBezTo>
                        <a:pt x="3430" y="5174"/>
                        <a:pt x="3518" y="4854"/>
                        <a:pt x="3654" y="4577"/>
                      </a:cubicBezTo>
                      <a:cubicBezTo>
                        <a:pt x="3779" y="4324"/>
                        <a:pt x="3814" y="4049"/>
                        <a:pt x="3568" y="3829"/>
                      </a:cubicBezTo>
                      <a:cubicBezTo>
                        <a:pt x="3267" y="3559"/>
                        <a:pt x="2660" y="3465"/>
                        <a:pt x="2159" y="3606"/>
                      </a:cubicBezTo>
                      <a:cubicBezTo>
                        <a:pt x="1653" y="3750"/>
                        <a:pt x="1459" y="4064"/>
                        <a:pt x="1135" y="4317"/>
                      </a:cubicBezTo>
                      <a:cubicBezTo>
                        <a:pt x="870" y="4524"/>
                        <a:pt x="490" y="4699"/>
                        <a:pt x="332" y="4948"/>
                      </a:cubicBezTo>
                      <a:cubicBezTo>
                        <a:pt x="8" y="5457"/>
                        <a:pt x="670" y="5957"/>
                        <a:pt x="676" y="6474"/>
                      </a:cubicBezTo>
                      <a:cubicBezTo>
                        <a:pt x="680" y="6799"/>
                        <a:pt x="432" y="7109"/>
                        <a:pt x="0" y="7319"/>
                      </a:cubicBezTo>
                      <a:close/>
                    </a:path>
                  </a:pathLst>
                </a:custGeom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59" name="Shape"/>
                <p:cNvSpPr/>
                <p:nvPr/>
              </p:nvSpPr>
              <p:spPr>
                <a:xfrm>
                  <a:off x="589905" y="81286"/>
                  <a:ext cx="551181" cy="86595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7192" y="6802"/>
                      </a:moveTo>
                      <a:cubicBezTo>
                        <a:pt x="16656" y="6590"/>
                        <a:pt x="16282" y="6246"/>
                        <a:pt x="16162" y="5852"/>
                      </a:cubicBezTo>
                      <a:cubicBezTo>
                        <a:pt x="16015" y="5369"/>
                        <a:pt x="16258" y="4888"/>
                        <a:pt x="16305" y="4409"/>
                      </a:cubicBezTo>
                      <a:cubicBezTo>
                        <a:pt x="16336" y="4103"/>
                        <a:pt x="16286" y="3791"/>
                        <a:pt x="16433" y="3496"/>
                      </a:cubicBezTo>
                      <a:cubicBezTo>
                        <a:pt x="16572" y="3216"/>
                        <a:pt x="16862" y="2989"/>
                        <a:pt x="17239" y="2843"/>
                      </a:cubicBezTo>
                      <a:cubicBezTo>
                        <a:pt x="17621" y="2695"/>
                        <a:pt x="18136" y="2553"/>
                        <a:pt x="18590" y="2584"/>
                      </a:cubicBezTo>
                      <a:cubicBezTo>
                        <a:pt x="19071" y="2616"/>
                        <a:pt x="19524" y="2709"/>
                        <a:pt x="19710" y="2396"/>
                      </a:cubicBezTo>
                      <a:cubicBezTo>
                        <a:pt x="19922" y="2039"/>
                        <a:pt x="19153" y="1717"/>
                        <a:pt x="18291" y="1928"/>
                      </a:cubicBezTo>
                      <a:cubicBezTo>
                        <a:pt x="17567" y="2106"/>
                        <a:pt x="16829" y="2424"/>
                        <a:pt x="16142" y="2194"/>
                      </a:cubicBezTo>
                      <a:cubicBezTo>
                        <a:pt x="15687" y="2042"/>
                        <a:pt x="15485" y="1696"/>
                        <a:pt x="15669" y="1390"/>
                      </a:cubicBezTo>
                      <a:cubicBezTo>
                        <a:pt x="15235" y="1464"/>
                        <a:pt x="14852" y="1622"/>
                        <a:pt x="14572" y="1844"/>
                      </a:cubicBezTo>
                      <a:cubicBezTo>
                        <a:pt x="14173" y="2160"/>
                        <a:pt x="13751" y="2560"/>
                        <a:pt x="13221" y="2389"/>
                      </a:cubicBezTo>
                      <a:cubicBezTo>
                        <a:pt x="13049" y="2333"/>
                        <a:pt x="12955" y="2215"/>
                        <a:pt x="12809" y="2135"/>
                      </a:cubicBezTo>
                      <a:cubicBezTo>
                        <a:pt x="12511" y="1972"/>
                        <a:pt x="12067" y="1977"/>
                        <a:pt x="11778" y="2147"/>
                      </a:cubicBezTo>
                      <a:cubicBezTo>
                        <a:pt x="12023" y="1853"/>
                        <a:pt x="12379" y="1605"/>
                        <a:pt x="12798" y="1406"/>
                      </a:cubicBezTo>
                      <a:cubicBezTo>
                        <a:pt x="13123" y="1251"/>
                        <a:pt x="13489" y="1135"/>
                        <a:pt x="13872" y="1082"/>
                      </a:cubicBezTo>
                      <a:lnTo>
                        <a:pt x="9745" y="618"/>
                      </a:lnTo>
                      <a:lnTo>
                        <a:pt x="8375" y="0"/>
                      </a:lnTo>
                      <a:lnTo>
                        <a:pt x="7527" y="249"/>
                      </a:lnTo>
                      <a:lnTo>
                        <a:pt x="2998" y="245"/>
                      </a:lnTo>
                      <a:lnTo>
                        <a:pt x="0" y="17792"/>
                      </a:lnTo>
                      <a:cubicBezTo>
                        <a:pt x="419" y="17756"/>
                        <a:pt x="842" y="17835"/>
                        <a:pt x="1163" y="18011"/>
                      </a:cubicBezTo>
                      <a:cubicBezTo>
                        <a:pt x="1563" y="18230"/>
                        <a:pt x="1739" y="18553"/>
                        <a:pt x="1893" y="18863"/>
                      </a:cubicBezTo>
                      <a:cubicBezTo>
                        <a:pt x="2264" y="19608"/>
                        <a:pt x="2587" y="20394"/>
                        <a:pt x="3465" y="20954"/>
                      </a:cubicBezTo>
                      <a:cubicBezTo>
                        <a:pt x="4080" y="21346"/>
                        <a:pt x="4904" y="21576"/>
                        <a:pt x="5774" y="21600"/>
                      </a:cubicBezTo>
                      <a:cubicBezTo>
                        <a:pt x="5677" y="21212"/>
                        <a:pt x="5670" y="20817"/>
                        <a:pt x="5753" y="20427"/>
                      </a:cubicBezTo>
                      <a:cubicBezTo>
                        <a:pt x="5846" y="19992"/>
                        <a:pt x="6083" y="19548"/>
                        <a:pt x="6685" y="19343"/>
                      </a:cubicBezTo>
                      <a:cubicBezTo>
                        <a:pt x="7337" y="19121"/>
                        <a:pt x="8230" y="19284"/>
                        <a:pt x="8763" y="18938"/>
                      </a:cubicBezTo>
                      <a:cubicBezTo>
                        <a:pt x="8889" y="18857"/>
                        <a:pt x="8973" y="18755"/>
                        <a:pt x="9066" y="18657"/>
                      </a:cubicBezTo>
                      <a:cubicBezTo>
                        <a:pt x="9349" y="18362"/>
                        <a:pt x="9736" y="18097"/>
                        <a:pt x="10264" y="18016"/>
                      </a:cubicBezTo>
                      <a:cubicBezTo>
                        <a:pt x="10856" y="17924"/>
                        <a:pt x="11439" y="18092"/>
                        <a:pt x="12025" y="18140"/>
                      </a:cubicBezTo>
                      <a:cubicBezTo>
                        <a:pt x="12514" y="18181"/>
                        <a:pt x="13023" y="18142"/>
                        <a:pt x="13497" y="18244"/>
                      </a:cubicBezTo>
                      <a:cubicBezTo>
                        <a:pt x="13901" y="18331"/>
                        <a:pt x="14237" y="18513"/>
                        <a:pt x="14437" y="18752"/>
                      </a:cubicBezTo>
                      <a:cubicBezTo>
                        <a:pt x="14437" y="18333"/>
                        <a:pt x="15149" y="18071"/>
                        <a:pt x="15720" y="18280"/>
                      </a:cubicBezTo>
                      <a:cubicBezTo>
                        <a:pt x="15912" y="18350"/>
                        <a:pt x="16046" y="18474"/>
                        <a:pt x="16249" y="18530"/>
                      </a:cubicBezTo>
                      <a:cubicBezTo>
                        <a:pt x="16394" y="18569"/>
                        <a:pt x="16557" y="18570"/>
                        <a:pt x="16703" y="18532"/>
                      </a:cubicBezTo>
                      <a:cubicBezTo>
                        <a:pt x="16340" y="18424"/>
                        <a:pt x="16059" y="18228"/>
                        <a:pt x="15922" y="17989"/>
                      </a:cubicBezTo>
                      <a:cubicBezTo>
                        <a:pt x="15829" y="17826"/>
                        <a:pt x="15810" y="17645"/>
                        <a:pt x="15955" y="17500"/>
                      </a:cubicBezTo>
                      <a:cubicBezTo>
                        <a:pt x="16334" y="17121"/>
                        <a:pt x="17149" y="17344"/>
                        <a:pt x="17852" y="17369"/>
                      </a:cubicBezTo>
                      <a:cubicBezTo>
                        <a:pt x="18303" y="17385"/>
                        <a:pt x="18739" y="17287"/>
                        <a:pt x="19185" y="17244"/>
                      </a:cubicBezTo>
                      <a:cubicBezTo>
                        <a:pt x="19573" y="17206"/>
                        <a:pt x="19979" y="17213"/>
                        <a:pt x="20316" y="17341"/>
                      </a:cubicBezTo>
                      <a:cubicBezTo>
                        <a:pt x="20581" y="17441"/>
                        <a:pt x="20779" y="17608"/>
                        <a:pt x="21086" y="17641"/>
                      </a:cubicBezTo>
                      <a:cubicBezTo>
                        <a:pt x="21272" y="17662"/>
                        <a:pt x="21462" y="17625"/>
                        <a:pt x="21600" y="17543"/>
                      </a:cubicBezTo>
                      <a:lnTo>
                        <a:pt x="17192" y="6802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60" name="Shape"/>
                <p:cNvSpPr/>
                <p:nvPr/>
              </p:nvSpPr>
              <p:spPr>
                <a:xfrm>
                  <a:off x="240090" y="47421"/>
                  <a:ext cx="431950" cy="77635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518" fill="norm" stroke="1" extrusionOk="0">
                      <a:moveTo>
                        <a:pt x="21600" y="1156"/>
                      </a:moveTo>
                      <a:cubicBezTo>
                        <a:pt x="18736" y="1120"/>
                        <a:pt x="15878" y="1007"/>
                        <a:pt x="13034" y="816"/>
                      </a:cubicBezTo>
                      <a:cubicBezTo>
                        <a:pt x="10156" y="623"/>
                        <a:pt x="7297" y="351"/>
                        <a:pt x="4468" y="0"/>
                      </a:cubicBezTo>
                      <a:lnTo>
                        <a:pt x="0" y="17248"/>
                      </a:lnTo>
                      <a:cubicBezTo>
                        <a:pt x="1268" y="17762"/>
                        <a:pt x="2674" y="18162"/>
                        <a:pt x="4167" y="18434"/>
                      </a:cubicBezTo>
                      <a:cubicBezTo>
                        <a:pt x="5395" y="18658"/>
                        <a:pt x="6671" y="18792"/>
                        <a:pt x="7962" y="18834"/>
                      </a:cubicBezTo>
                      <a:cubicBezTo>
                        <a:pt x="8324" y="18630"/>
                        <a:pt x="8810" y="18506"/>
                        <a:pt x="9326" y="18486"/>
                      </a:cubicBezTo>
                      <a:cubicBezTo>
                        <a:pt x="10423" y="18443"/>
                        <a:pt x="11339" y="18809"/>
                        <a:pt x="12058" y="19223"/>
                      </a:cubicBezTo>
                      <a:cubicBezTo>
                        <a:pt x="12536" y="19499"/>
                        <a:pt x="12961" y="19810"/>
                        <a:pt x="13319" y="20157"/>
                      </a:cubicBezTo>
                      <a:cubicBezTo>
                        <a:pt x="13364" y="20377"/>
                        <a:pt x="13473" y="20592"/>
                        <a:pt x="13642" y="20793"/>
                      </a:cubicBezTo>
                      <a:cubicBezTo>
                        <a:pt x="14021" y="21242"/>
                        <a:pt x="14756" y="21600"/>
                        <a:pt x="15591" y="21502"/>
                      </a:cubicBezTo>
                      <a:cubicBezTo>
                        <a:pt x="16091" y="21443"/>
                        <a:pt x="16440" y="21224"/>
                        <a:pt x="16812" y="21035"/>
                      </a:cubicBezTo>
                      <a:cubicBezTo>
                        <a:pt x="17121" y="20877"/>
                        <a:pt x="17458" y="20737"/>
                        <a:pt x="17818" y="20617"/>
                      </a:cubicBezTo>
                      <a:lnTo>
                        <a:pt x="21600" y="1156"/>
                      </a:lnTo>
                      <a:close/>
                    </a:path>
                  </a:pathLst>
                </a:custGeom>
                <a:solidFill>
                  <a:schemeClr val="accent4">
                    <a:satOff val="8634"/>
                    <a:lumOff val="-20316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61" name="Shape"/>
                <p:cNvSpPr/>
                <p:nvPr/>
              </p:nvSpPr>
              <p:spPr>
                <a:xfrm>
                  <a:off x="0" y="0"/>
                  <a:ext cx="331614" cy="6720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432"/>
                      </a:moveTo>
                      <a:lnTo>
                        <a:pt x="8684" y="0"/>
                      </a:lnTo>
                      <a:lnTo>
                        <a:pt x="8435" y="1125"/>
                      </a:lnTo>
                      <a:lnTo>
                        <a:pt x="5793" y="473"/>
                      </a:lnTo>
                      <a:lnTo>
                        <a:pt x="1392" y="7012"/>
                      </a:lnTo>
                      <a:lnTo>
                        <a:pt x="0" y="9596"/>
                      </a:lnTo>
                      <a:lnTo>
                        <a:pt x="874" y="10219"/>
                      </a:lnTo>
                      <a:lnTo>
                        <a:pt x="495" y="10996"/>
                      </a:lnTo>
                      <a:lnTo>
                        <a:pt x="2013" y="14943"/>
                      </a:lnTo>
                      <a:lnTo>
                        <a:pt x="3676" y="17292"/>
                      </a:lnTo>
                      <a:lnTo>
                        <a:pt x="8771" y="19249"/>
                      </a:lnTo>
                      <a:lnTo>
                        <a:pt x="8667" y="20065"/>
                      </a:lnTo>
                      <a:lnTo>
                        <a:pt x="10211" y="20662"/>
                      </a:lnTo>
                      <a:lnTo>
                        <a:pt x="15894" y="21600"/>
                      </a:lnTo>
                      <a:lnTo>
                        <a:pt x="21600" y="1432"/>
                      </a:lnTo>
                      <a:close/>
                    </a:path>
                  </a:pathLst>
                </a:custGeom>
                <a:solidFill>
                  <a:schemeClr val="accent4">
                    <a:satOff val="12017"/>
                    <a:lumOff val="18149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463" name="PT"/>
              <p:cNvSpPr txBox="1"/>
              <p:nvPr/>
            </p:nvSpPr>
            <p:spPr>
              <a:xfrm>
                <a:off x="3554" y="157123"/>
                <a:ext cx="324178" cy="337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>
                  <a:defRPr sz="14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PT</a:t>
                </a:r>
              </a:p>
            </p:txBody>
          </p:sp>
          <p:sp>
            <p:nvSpPr>
              <p:cNvPr id="464" name="MT"/>
              <p:cNvSpPr txBox="1"/>
              <p:nvPr/>
            </p:nvSpPr>
            <p:spPr>
              <a:xfrm>
                <a:off x="285074" y="279351"/>
                <a:ext cx="356182" cy="337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>
                  <a:defRPr sz="14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MT</a:t>
                </a:r>
              </a:p>
            </p:txBody>
          </p:sp>
          <p:sp>
            <p:nvSpPr>
              <p:cNvPr id="465" name="CT"/>
              <p:cNvSpPr txBox="1"/>
              <p:nvPr/>
            </p:nvSpPr>
            <p:spPr>
              <a:xfrm>
                <a:off x="699788" y="364216"/>
                <a:ext cx="322044" cy="337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>
                  <a:defRPr sz="14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CT</a:t>
                </a:r>
              </a:p>
            </p:txBody>
          </p:sp>
          <p:sp>
            <p:nvSpPr>
              <p:cNvPr id="466" name="ET"/>
              <p:cNvSpPr txBox="1"/>
              <p:nvPr/>
            </p:nvSpPr>
            <p:spPr>
              <a:xfrm>
                <a:off x="1054963" y="300716"/>
                <a:ext cx="318133" cy="337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>
                  <a:defRPr sz="14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ET</a:t>
                </a:r>
              </a:p>
            </p:txBody>
          </p:sp>
        </p:grpSp>
        <p:sp>
          <p:nvSpPr>
            <p:cNvPr id="468" name="7:00…"/>
            <p:cNvSpPr txBox="1"/>
            <p:nvPr/>
          </p:nvSpPr>
          <p:spPr>
            <a:xfrm>
              <a:off x="1776488" y="1717882"/>
              <a:ext cx="611255" cy="4279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 algn="ctr">
                <a:lnSpc>
                  <a:spcPct val="70000"/>
                </a:lnSpc>
                <a:defRPr sz="1150">
                  <a:solidFill>
                    <a:schemeClr val="accent4">
                      <a:hueOff val="-116170"/>
                      <a:satOff val="78638"/>
                      <a:lumOff val="-43589"/>
                    </a:schemeClr>
                  </a:solidFill>
                  <a:latin typeface="PT Mono"/>
                  <a:ea typeface="PT Mono"/>
                  <a:cs typeface="PT Mono"/>
                  <a:sym typeface="PT Mono"/>
                </a:defRPr>
              </a:pPr>
              <a:r>
                <a:t>7:00</a:t>
              </a:r>
            </a:p>
            <a:p>
              <a:pPr algn="ctr">
                <a:lnSpc>
                  <a:spcPct val="70000"/>
                </a:lnSpc>
                <a:defRPr sz="1150">
                  <a:solidFill>
                    <a:schemeClr val="accent4">
                      <a:hueOff val="-116170"/>
                      <a:satOff val="78638"/>
                      <a:lumOff val="-43589"/>
                    </a:schemeClr>
                  </a:solidFill>
                </a:defRPr>
              </a:pPr>
              <a:r>
                <a:t>Eastern</a:t>
              </a:r>
            </a:p>
          </p:txBody>
        </p:sp>
        <p:sp>
          <p:nvSpPr>
            <p:cNvPr id="469" name="6:00…"/>
            <p:cNvSpPr txBox="1"/>
            <p:nvPr/>
          </p:nvSpPr>
          <p:spPr>
            <a:xfrm>
              <a:off x="1272933" y="1507692"/>
              <a:ext cx="594752" cy="4279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 algn="ctr">
                <a:lnSpc>
                  <a:spcPct val="70000"/>
                </a:lnSpc>
                <a:defRPr sz="1150">
                  <a:solidFill>
                    <a:schemeClr val="accent4"/>
                  </a:solidFill>
                  <a:latin typeface="PT Mono"/>
                  <a:ea typeface="PT Mono"/>
                  <a:cs typeface="PT Mono"/>
                  <a:sym typeface="PT Mono"/>
                </a:defRPr>
              </a:pPr>
              <a:r>
                <a:t>6:00</a:t>
              </a:r>
            </a:p>
            <a:p>
              <a:pPr algn="ctr">
                <a:lnSpc>
                  <a:spcPct val="70000"/>
                </a:lnSpc>
                <a:defRPr sz="1150">
                  <a:solidFill>
                    <a:schemeClr val="accent4"/>
                  </a:solidFill>
                </a:defRPr>
              </a:pPr>
              <a:r>
                <a:t>Central</a:t>
              </a:r>
            </a:p>
          </p:txBody>
        </p:sp>
        <p:sp>
          <p:nvSpPr>
            <p:cNvPr id="470" name="5:00…"/>
            <p:cNvSpPr txBox="1"/>
            <p:nvPr/>
          </p:nvSpPr>
          <p:spPr>
            <a:xfrm>
              <a:off x="462641" y="1507692"/>
              <a:ext cx="734522" cy="4279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 algn="ctr">
                <a:lnSpc>
                  <a:spcPct val="70000"/>
                </a:lnSpc>
                <a:defRPr sz="1150">
                  <a:solidFill>
                    <a:schemeClr val="accent4">
                      <a:satOff val="8634"/>
                      <a:lumOff val="-20316"/>
                    </a:schemeClr>
                  </a:solidFill>
                  <a:latin typeface="PT Mono"/>
                  <a:ea typeface="PT Mono"/>
                  <a:cs typeface="PT Mono"/>
                  <a:sym typeface="PT Mono"/>
                </a:defRPr>
              </a:pPr>
              <a:r>
                <a:t>5:00</a:t>
              </a:r>
            </a:p>
            <a:p>
              <a:pPr algn="ctr">
                <a:lnSpc>
                  <a:spcPct val="70000"/>
                </a:lnSpc>
                <a:defRPr sz="1150">
                  <a:solidFill>
                    <a:schemeClr val="accent4">
                      <a:satOff val="8634"/>
                      <a:lumOff val="-20316"/>
                    </a:schemeClr>
                  </a:solidFill>
                </a:defRPr>
              </a:pPr>
              <a:r>
                <a:t>Mountain</a:t>
              </a:r>
            </a:p>
          </p:txBody>
        </p:sp>
        <p:sp>
          <p:nvSpPr>
            <p:cNvPr id="471" name="4:00…"/>
            <p:cNvSpPr txBox="1"/>
            <p:nvPr/>
          </p:nvSpPr>
          <p:spPr>
            <a:xfrm>
              <a:off x="0" y="1721741"/>
              <a:ext cx="559991" cy="4279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 algn="ctr">
                <a:lnSpc>
                  <a:spcPct val="70000"/>
                </a:lnSpc>
                <a:defRPr sz="1150">
                  <a:solidFill>
                    <a:schemeClr val="accent4">
                      <a:satOff val="12017"/>
                      <a:lumOff val="18149"/>
                    </a:schemeClr>
                  </a:solidFill>
                  <a:latin typeface="PT Mono"/>
                  <a:ea typeface="PT Mono"/>
                  <a:cs typeface="PT Mono"/>
                  <a:sym typeface="PT Mono"/>
                </a:defRPr>
              </a:pPr>
              <a:r>
                <a:t>4:00</a:t>
              </a:r>
            </a:p>
            <a:p>
              <a:pPr algn="ctr">
                <a:lnSpc>
                  <a:spcPct val="70000"/>
                </a:lnSpc>
                <a:defRPr sz="1150">
                  <a:solidFill>
                    <a:schemeClr val="accent4">
                      <a:satOff val="12017"/>
                      <a:lumOff val="18149"/>
                    </a:schemeClr>
                  </a:solidFill>
                </a:defRPr>
              </a:pPr>
              <a:r>
                <a:t>Pacific</a:t>
              </a:r>
            </a:p>
          </p:txBody>
        </p:sp>
        <p:sp>
          <p:nvSpPr>
            <p:cNvPr id="472" name="7:00…"/>
            <p:cNvSpPr txBox="1"/>
            <p:nvPr/>
          </p:nvSpPr>
          <p:spPr>
            <a:xfrm>
              <a:off x="1776488" y="2807912"/>
              <a:ext cx="611255" cy="4279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 algn="ctr">
                <a:lnSpc>
                  <a:spcPct val="70000"/>
                </a:lnSpc>
                <a:defRPr sz="1150">
                  <a:solidFill>
                    <a:schemeClr val="accent4">
                      <a:hueOff val="-116170"/>
                      <a:satOff val="78638"/>
                      <a:lumOff val="-43589"/>
                    </a:schemeClr>
                  </a:solidFill>
                  <a:latin typeface="PT Mono"/>
                  <a:ea typeface="PT Mono"/>
                  <a:cs typeface="PT Mono"/>
                  <a:sym typeface="PT Mono"/>
                </a:defRPr>
              </a:pPr>
              <a:r>
                <a:t>7:00</a:t>
              </a:r>
            </a:p>
            <a:p>
              <a:pPr algn="ctr">
                <a:lnSpc>
                  <a:spcPct val="70000"/>
                </a:lnSpc>
                <a:defRPr sz="1150">
                  <a:solidFill>
                    <a:schemeClr val="accent4">
                      <a:hueOff val="-116170"/>
                      <a:satOff val="78638"/>
                      <a:lumOff val="-43589"/>
                    </a:schemeClr>
                  </a:solidFill>
                </a:defRPr>
              </a:pPr>
              <a:r>
                <a:t>Eastern</a:t>
              </a:r>
            </a:p>
          </p:txBody>
        </p:sp>
        <p:sp>
          <p:nvSpPr>
            <p:cNvPr id="473" name="7:00…"/>
            <p:cNvSpPr txBox="1"/>
            <p:nvPr/>
          </p:nvSpPr>
          <p:spPr>
            <a:xfrm>
              <a:off x="1272933" y="3156522"/>
              <a:ext cx="594752" cy="4279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 algn="ctr">
                <a:lnSpc>
                  <a:spcPct val="70000"/>
                </a:lnSpc>
                <a:defRPr sz="1150">
                  <a:solidFill>
                    <a:schemeClr val="accent4">
                      <a:hueOff val="-116170"/>
                      <a:satOff val="78638"/>
                      <a:lumOff val="-43589"/>
                    </a:schemeClr>
                  </a:solidFill>
                  <a:latin typeface="PT Mono"/>
                  <a:ea typeface="PT Mono"/>
                  <a:cs typeface="PT Mono"/>
                  <a:sym typeface="PT Mono"/>
                </a:defRPr>
              </a:pPr>
              <a:r>
                <a:t>7:00</a:t>
              </a:r>
            </a:p>
            <a:p>
              <a:pPr algn="ctr">
                <a:lnSpc>
                  <a:spcPct val="70000"/>
                </a:lnSpc>
                <a:defRPr sz="1150">
                  <a:solidFill>
                    <a:schemeClr val="accent4"/>
                  </a:solidFill>
                </a:defRPr>
              </a:pPr>
              <a:r>
                <a:t>Central</a:t>
              </a:r>
            </a:p>
          </p:txBody>
        </p:sp>
        <p:sp>
          <p:nvSpPr>
            <p:cNvPr id="474" name="7:00…"/>
            <p:cNvSpPr txBox="1"/>
            <p:nvPr/>
          </p:nvSpPr>
          <p:spPr>
            <a:xfrm>
              <a:off x="462641" y="3156522"/>
              <a:ext cx="734522" cy="4279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 algn="ctr">
                <a:lnSpc>
                  <a:spcPct val="70000"/>
                </a:lnSpc>
                <a:defRPr sz="1150">
                  <a:solidFill>
                    <a:schemeClr val="accent4">
                      <a:hueOff val="-116170"/>
                      <a:satOff val="78638"/>
                      <a:lumOff val="-43589"/>
                    </a:schemeClr>
                  </a:solidFill>
                  <a:latin typeface="PT Mono"/>
                  <a:ea typeface="PT Mono"/>
                  <a:cs typeface="PT Mono"/>
                  <a:sym typeface="PT Mono"/>
                </a:defRPr>
              </a:pPr>
              <a:r>
                <a:t>7:00</a:t>
              </a:r>
            </a:p>
            <a:p>
              <a:pPr algn="ctr">
                <a:lnSpc>
                  <a:spcPct val="70000"/>
                </a:lnSpc>
                <a:defRPr sz="1150">
                  <a:solidFill>
                    <a:schemeClr val="accent4">
                      <a:satOff val="8634"/>
                      <a:lumOff val="-20316"/>
                    </a:schemeClr>
                  </a:solidFill>
                </a:defRPr>
              </a:pPr>
              <a:r>
                <a:t>Mountain</a:t>
              </a:r>
            </a:p>
          </p:txBody>
        </p:sp>
        <p:sp>
          <p:nvSpPr>
            <p:cNvPr id="475" name="7:00…"/>
            <p:cNvSpPr txBox="1"/>
            <p:nvPr/>
          </p:nvSpPr>
          <p:spPr>
            <a:xfrm>
              <a:off x="0" y="2811771"/>
              <a:ext cx="559991" cy="4279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 algn="ctr">
                <a:lnSpc>
                  <a:spcPct val="70000"/>
                </a:lnSpc>
                <a:defRPr sz="1150">
                  <a:solidFill>
                    <a:schemeClr val="accent4">
                      <a:hueOff val="-116170"/>
                      <a:satOff val="78638"/>
                      <a:lumOff val="-43589"/>
                    </a:schemeClr>
                  </a:solidFill>
                  <a:latin typeface="PT Mono"/>
                  <a:ea typeface="PT Mono"/>
                  <a:cs typeface="PT Mono"/>
                  <a:sym typeface="PT Mono"/>
                </a:defRPr>
              </a:pPr>
              <a:r>
                <a:t>7:00</a:t>
              </a:r>
            </a:p>
            <a:p>
              <a:pPr algn="ctr">
                <a:lnSpc>
                  <a:spcPct val="70000"/>
                </a:lnSpc>
                <a:defRPr sz="1150">
                  <a:solidFill>
                    <a:schemeClr val="accent4">
                      <a:satOff val="12017"/>
                      <a:lumOff val="18149"/>
                    </a:schemeClr>
                  </a:solidFill>
                </a:defRPr>
              </a:pPr>
              <a:r>
                <a:t>Pacific</a:t>
              </a:r>
            </a:p>
          </p:txBody>
        </p:sp>
      </p:grpSp>
      <p:grpSp>
        <p:nvGrpSpPr>
          <p:cNvPr id="483" name="Group"/>
          <p:cNvGrpSpPr/>
          <p:nvPr/>
        </p:nvGrpSpPr>
        <p:grpSpPr>
          <a:xfrm>
            <a:off x="9410922" y="4635500"/>
            <a:ext cx="4252439" cy="1891484"/>
            <a:chOff x="9399" y="0"/>
            <a:chExt cx="4252438" cy="1891483"/>
          </a:xfrm>
        </p:grpSpPr>
        <p:sp>
          <p:nvSpPr>
            <p:cNvPr id="477" name="stamp() Derive a template from an example string and return a new function that will apply the template to date-times. Also stamp_date() and stamp_time().…"/>
            <p:cNvSpPr txBox="1"/>
            <p:nvPr/>
          </p:nvSpPr>
          <p:spPr>
            <a:xfrm>
              <a:off x="82550" y="452883"/>
              <a:ext cx="4045472" cy="143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800"/>
                </a:spcBef>
                <a:defRPr sz="1100">
                  <a:solidFill>
                    <a:srgbClr val="000000"/>
                  </a:solidFill>
                </a:defRPr>
              </a:pPr>
              <a:r>
                <a:t>stamp</a:t>
              </a:r>
              <a:r>
                <a:rPr b="0"/>
                <a:t>() Derive a template from an example string and return a new function that will apply the template to date-times. Also </a:t>
              </a:r>
              <a:r>
                <a:t>stamp_date</a:t>
              </a:r>
              <a:r>
                <a:rPr b="0"/>
                <a:t>() and </a:t>
              </a:r>
              <a:r>
                <a:t>stamp_time</a:t>
              </a:r>
              <a:r>
                <a:rPr b="0"/>
                <a:t>()</a:t>
              </a:r>
              <a:r>
                <a:t>.</a:t>
              </a:r>
              <a:endParaRPr b="0"/>
            </a:p>
            <a:p>
              <a:pPr marL="571500" indent="-152400">
                <a:lnSpc>
                  <a:spcPct val="80000"/>
                </a:lnSpc>
                <a:spcBef>
                  <a:spcPts val="0"/>
                </a:spcBef>
                <a:buSzPct val="100000"/>
                <a:buAutoNum type="arabicPeriod" startAt="1"/>
                <a:defRPr sz="1100">
                  <a:solidFill>
                    <a:srgbClr val="000000"/>
                  </a:solidFill>
                </a:defRPr>
              </a:pPr>
              <a:r>
                <a:rPr b="0"/>
                <a:t>Derive a template, create a function</a:t>
              </a:r>
              <a:endParaRPr b="0"/>
            </a:p>
            <a:p>
              <a:pPr indent="419100">
                <a:lnSpc>
                  <a:spcPct val="80000"/>
                </a:lnSpc>
                <a:spcBef>
                  <a:spcPts val="800"/>
                </a:spcBef>
                <a:defRPr b="0" i="1" sz="1100">
                  <a:solidFill>
                    <a:srgbClr val="000000"/>
                  </a:solidFill>
                </a:defRPr>
              </a:pPr>
              <a:r>
                <a:t>sf </a:t>
              </a:r>
              <a:r>
                <a:rPr>
                  <a:solidFill>
                    <a:srgbClr val="264D66"/>
                  </a:solidFill>
                </a:rPr>
                <a:t>&lt;-</a:t>
              </a:r>
              <a:r>
                <a:t> stamp("Created Sunday, Jan 17, 1999 3:34")</a:t>
              </a:r>
            </a:p>
            <a:p>
              <a:pPr marL="571500" indent="-152400">
                <a:lnSpc>
                  <a:spcPct val="80000"/>
                </a:lnSpc>
                <a:spcBef>
                  <a:spcPts val="0"/>
                </a:spcBef>
                <a:buSzPct val="100000"/>
                <a:buAutoNum type="arabicPeriod" startAt="2"/>
                <a:defRPr sz="1100">
                  <a:solidFill>
                    <a:srgbClr val="000000"/>
                  </a:solidFill>
                </a:defRPr>
              </a:pPr>
              <a:r>
                <a:rPr b="0"/>
                <a:t>Apply the template to dates</a:t>
              </a:r>
              <a:endParaRPr b="0"/>
            </a:p>
            <a:p>
              <a:pPr indent="419100">
                <a:lnSpc>
                  <a:spcPct val="80000"/>
                </a:lnSpc>
                <a:spcBef>
                  <a:spcPts val="0"/>
                </a:spcBef>
                <a:defRPr i="1" sz="1100">
                  <a:solidFill>
                    <a:srgbClr val="000000"/>
                  </a:solidFill>
                </a:defRPr>
              </a:pPr>
              <a:r>
                <a:rPr b="0"/>
                <a:t>sf(ymd("2010-04-05"))</a:t>
              </a:r>
              <a:endParaRPr b="0"/>
            </a:p>
            <a:p>
              <a:pPr indent="419100">
                <a:lnSpc>
                  <a:spcPct val="80000"/>
                </a:lnSpc>
                <a:spcBef>
                  <a:spcPts val="800"/>
                </a:spcBef>
                <a:defRPr sz="1100">
                  <a:solidFill>
                    <a:schemeClr val="accent4">
                      <a:satOff val="8634"/>
                      <a:lumOff val="-20316"/>
                    </a:schemeClr>
                  </a:solidFill>
                </a:defRPr>
              </a:pPr>
              <a:r>
                <a:rPr b="0"/>
                <a:t>## [1] "Created Monday, Apr 05, 2010 00:00"  </a:t>
              </a:r>
            </a:p>
          </p:txBody>
        </p:sp>
        <p:grpSp>
          <p:nvGrpSpPr>
            <p:cNvPr id="480" name="Group"/>
            <p:cNvGrpSpPr/>
            <p:nvPr/>
          </p:nvGrpSpPr>
          <p:grpSpPr>
            <a:xfrm>
              <a:off x="3509251" y="969229"/>
              <a:ext cx="752587" cy="571421"/>
              <a:chOff x="-3282" y="0"/>
              <a:chExt cx="752586" cy="571420"/>
            </a:xfrm>
          </p:grpSpPr>
          <p:sp>
            <p:nvSpPr>
              <p:cNvPr id="478" name="Rounded Rectangle"/>
              <p:cNvSpPr/>
              <p:nvPr/>
            </p:nvSpPr>
            <p:spPr>
              <a:xfrm>
                <a:off x="24387" y="31888"/>
                <a:ext cx="697248" cy="507645"/>
              </a:xfrm>
              <a:prstGeom prst="roundRect">
                <a:avLst>
                  <a:gd name="adj" fmla="val 33231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79" name="Tip: use a…"/>
              <p:cNvSpPr txBox="1"/>
              <p:nvPr/>
            </p:nvSpPr>
            <p:spPr>
              <a:xfrm>
                <a:off x="-3283" y="-1"/>
                <a:ext cx="752587" cy="5714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FFFFFF"/>
                    </a:solidFill>
                  </a:defRPr>
                </a:pPr>
                <a:r>
                  <a:rPr b="1"/>
                  <a:t>Tip:</a:t>
                </a:r>
                <a:r>
                  <a:t> </a:t>
                </a:r>
                <a:r>
                  <a:rPr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use a </a:t>
                </a:r>
                <a:endParaRPr>
                  <a:latin typeface="Source Sans Pro Semibold"/>
                  <a:ea typeface="Source Sans Pro Semibold"/>
                  <a:cs typeface="Source Sans Pro Semibold"/>
                  <a:sym typeface="Source Sans Pro Semibold"/>
                </a:endParaRPr>
              </a:p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FFFFFF"/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defRPr>
                </a:pPr>
                <a:r>
                  <a:t>date with </a:t>
                </a:r>
              </a:p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FFFFFF"/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defRPr>
                </a:pPr>
                <a:r>
                  <a:t>day &gt; 12</a:t>
                </a:r>
              </a:p>
            </p:txBody>
          </p:sp>
        </p:grpSp>
        <p:sp>
          <p:nvSpPr>
            <p:cNvPr id="481" name="Line"/>
            <p:cNvSpPr/>
            <p:nvPr/>
          </p:nvSpPr>
          <p:spPr>
            <a:xfrm>
              <a:off x="25400" y="0"/>
              <a:ext cx="4223272" cy="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82" name="Stamp Date-times"/>
            <p:cNvSpPr txBox="1"/>
            <p:nvPr/>
          </p:nvSpPr>
          <p:spPr>
            <a:xfrm>
              <a:off x="9399" y="6539"/>
              <a:ext cx="2407603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b="0" sz="2500">
                  <a:solidFill>
                    <a:srgbClr val="628DB5"/>
                  </a:solidFill>
                </a:defRPr>
              </a:pPr>
              <a:r>
                <a:t>Stamp Date-times</a:t>
              </a:r>
            </a:p>
          </p:txBody>
        </p:sp>
      </p:grpSp>
      <p:grpSp>
        <p:nvGrpSpPr>
          <p:cNvPr id="528" name="Group"/>
          <p:cNvGrpSpPr/>
          <p:nvPr/>
        </p:nvGrpSpPr>
        <p:grpSpPr>
          <a:xfrm>
            <a:off x="9400675" y="1536700"/>
            <a:ext cx="4349134" cy="2984500"/>
            <a:chOff x="9399" y="0"/>
            <a:chExt cx="4349133" cy="2984500"/>
          </a:xfrm>
        </p:grpSpPr>
        <p:sp>
          <p:nvSpPr>
            <p:cNvPr id="484" name="Line"/>
            <p:cNvSpPr/>
            <p:nvPr/>
          </p:nvSpPr>
          <p:spPr>
            <a:xfrm>
              <a:off x="38100" y="0"/>
              <a:ext cx="2788025" cy="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85" name="Round Date-times"/>
            <p:cNvSpPr txBox="1"/>
            <p:nvPr/>
          </p:nvSpPr>
          <p:spPr>
            <a:xfrm>
              <a:off x="9399" y="6540"/>
              <a:ext cx="2417763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b="0" sz="2500">
                  <a:solidFill>
                    <a:srgbClr val="628DB5"/>
                  </a:solidFill>
                </a:defRPr>
              </a:pPr>
              <a:r>
                <a:t>Round Date-times</a:t>
              </a:r>
            </a:p>
          </p:txBody>
        </p:sp>
        <p:sp>
          <p:nvSpPr>
            <p:cNvPr id="486" name="floor_date(x, unit = &quot;second&quot;) Round down to nearest unit. floor_date(dt, unit = &quot;month&quot;)…"/>
            <p:cNvSpPr txBox="1"/>
            <p:nvPr/>
          </p:nvSpPr>
          <p:spPr>
            <a:xfrm>
              <a:off x="2406374" y="475637"/>
              <a:ext cx="1952159" cy="25088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000000"/>
                  </a:solidFill>
                </a:defRPr>
              </a:pPr>
              <a:r>
                <a:rPr b="1"/>
                <a:t>floor_date</a:t>
              </a:r>
              <a:r>
                <a:t>(x, unit = "second") Round down to nearest unit. </a:t>
              </a:r>
              <a:r>
                <a:rPr i="1"/>
                <a:t>floor_date(dt, unit = "month")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000000"/>
                  </a:solidFill>
                </a:defRPr>
              </a:pPr>
              <a:r>
                <a:rPr b="1"/>
                <a:t>round_date</a:t>
              </a:r>
              <a:r>
                <a:t>(x, unit = "second") Round to nearest unit. </a:t>
              </a:r>
              <a:r>
                <a:rPr i="1"/>
                <a:t>round_date(dt, unit = "month")</a:t>
              </a:r>
              <a:endParaRPr i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000000"/>
                  </a:solidFill>
                </a:defRPr>
              </a:pPr>
              <a:endParaRPr i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000000"/>
                  </a:solidFill>
                </a:defRPr>
              </a:pPr>
              <a:r>
                <a:rPr b="1"/>
                <a:t>ceiling_date</a:t>
              </a:r>
              <a:r>
                <a:t>(x, unit = "second", change_on_boundary = NULL) Round up to nearest unit. </a:t>
              </a:r>
              <a:r>
                <a:rPr i="1"/>
                <a:t>ceiling_date(dt, unit = "month")</a:t>
              </a:r>
              <a:endParaRPr i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000000"/>
                  </a:solidFill>
                </a:defRPr>
              </a:pPr>
              <a:endParaRPr i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000000"/>
                  </a:solidFill>
                </a:defRPr>
              </a:pPr>
              <a:r>
                <a:rPr b="1"/>
                <a:t>rollback</a:t>
              </a:r>
              <a:r>
                <a:t>(dates, roll_to_first = FALSE, preserve_hms = TRUE) Roll back to last day of previous month. </a:t>
              </a:r>
              <a:r>
                <a:rPr i="1"/>
                <a:t>rollback(dt)</a:t>
              </a:r>
            </a:p>
          </p:txBody>
        </p:sp>
        <p:grpSp>
          <p:nvGrpSpPr>
            <p:cNvPr id="499" name="Group"/>
            <p:cNvGrpSpPr/>
            <p:nvPr/>
          </p:nvGrpSpPr>
          <p:grpSpPr>
            <a:xfrm>
              <a:off x="12330" y="502110"/>
              <a:ext cx="2183287" cy="549220"/>
              <a:chOff x="0" y="0"/>
              <a:chExt cx="2183286" cy="549219"/>
            </a:xfrm>
          </p:grpSpPr>
          <p:sp>
            <p:nvSpPr>
              <p:cNvPr id="487" name="Line"/>
              <p:cNvSpPr/>
              <p:nvPr/>
            </p:nvSpPr>
            <p:spPr>
              <a:xfrm flipV="1">
                <a:off x="161091" y="243893"/>
                <a:ext cx="1" cy="154230"/>
              </a:xfrm>
              <a:prstGeom prst="line">
                <a:avLst/>
              </a:prstGeom>
              <a:noFill/>
              <a:ln w="12700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88" name="Jan"/>
              <p:cNvSpPr txBox="1"/>
              <p:nvPr/>
            </p:nvSpPr>
            <p:spPr>
              <a:xfrm>
                <a:off x="0" y="332905"/>
                <a:ext cx="322185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A6AAA9"/>
                    </a:solidFill>
                  </a:defRPr>
                </a:lvl1pPr>
              </a:lstStyle>
              <a:p>
                <a:pPr/>
                <a:r>
                  <a:t>Jan</a:t>
                </a:r>
              </a:p>
            </p:txBody>
          </p:sp>
          <p:sp>
            <p:nvSpPr>
              <p:cNvPr id="489" name="Line"/>
              <p:cNvSpPr/>
              <p:nvPr/>
            </p:nvSpPr>
            <p:spPr>
              <a:xfrm flipV="1">
                <a:off x="764377" y="243893"/>
                <a:ext cx="1" cy="154230"/>
              </a:xfrm>
              <a:prstGeom prst="line">
                <a:avLst/>
              </a:prstGeom>
              <a:noFill/>
              <a:ln w="12700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90" name="Feb"/>
              <p:cNvSpPr txBox="1"/>
              <p:nvPr/>
            </p:nvSpPr>
            <p:spPr>
              <a:xfrm>
                <a:off x="603285" y="332905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A6AAA9"/>
                    </a:solidFill>
                  </a:defRPr>
                </a:lvl1pPr>
              </a:lstStyle>
              <a:p>
                <a:pPr/>
                <a:r>
                  <a:t>Feb</a:t>
                </a:r>
              </a:p>
            </p:txBody>
          </p:sp>
          <p:sp>
            <p:nvSpPr>
              <p:cNvPr id="491" name="Line"/>
              <p:cNvSpPr/>
              <p:nvPr/>
            </p:nvSpPr>
            <p:spPr>
              <a:xfrm flipV="1">
                <a:off x="1367663" y="243893"/>
                <a:ext cx="1" cy="154230"/>
              </a:xfrm>
              <a:prstGeom prst="line">
                <a:avLst/>
              </a:prstGeom>
              <a:noFill/>
              <a:ln w="12700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92" name="Mar"/>
              <p:cNvSpPr txBox="1"/>
              <p:nvPr/>
            </p:nvSpPr>
            <p:spPr>
              <a:xfrm>
                <a:off x="1206571" y="332905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A6AAA9"/>
                    </a:solidFill>
                  </a:defRPr>
                </a:lvl1pPr>
              </a:lstStyle>
              <a:p>
                <a:pPr/>
                <a:r>
                  <a:t>Mar</a:t>
                </a:r>
              </a:p>
            </p:txBody>
          </p:sp>
          <p:sp>
            <p:nvSpPr>
              <p:cNvPr id="493" name="Line"/>
              <p:cNvSpPr/>
              <p:nvPr/>
            </p:nvSpPr>
            <p:spPr>
              <a:xfrm flipV="1">
                <a:off x="1970950" y="243893"/>
                <a:ext cx="1" cy="154230"/>
              </a:xfrm>
              <a:prstGeom prst="line">
                <a:avLst/>
              </a:prstGeom>
              <a:noFill/>
              <a:ln w="12700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94" name="Apr"/>
              <p:cNvSpPr txBox="1"/>
              <p:nvPr/>
            </p:nvSpPr>
            <p:spPr>
              <a:xfrm>
                <a:off x="1809856" y="332905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A6AAA9"/>
                    </a:solidFill>
                  </a:defRPr>
                </a:lvl1pPr>
              </a:lstStyle>
              <a:p>
                <a:pPr/>
                <a:r>
                  <a:t>Apr</a:t>
                </a:r>
              </a:p>
            </p:txBody>
          </p:sp>
          <p:sp>
            <p:nvSpPr>
              <p:cNvPr id="495" name="Line"/>
              <p:cNvSpPr/>
              <p:nvPr/>
            </p:nvSpPr>
            <p:spPr>
              <a:xfrm flipV="1">
                <a:off x="981785" y="0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96" name="Line"/>
              <p:cNvSpPr/>
              <p:nvPr/>
            </p:nvSpPr>
            <p:spPr>
              <a:xfrm flipV="1">
                <a:off x="764377" y="1335"/>
                <a:ext cx="1" cy="364431"/>
              </a:xfrm>
              <a:prstGeom prst="line">
                <a:avLst/>
              </a:prstGeom>
              <a:noFill/>
              <a:ln w="38100" cap="flat">
                <a:solidFill>
                  <a:schemeClr val="accent4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97" name="Line"/>
              <p:cNvSpPr/>
              <p:nvPr/>
            </p:nvSpPr>
            <p:spPr>
              <a:xfrm flipH="1" flipV="1">
                <a:off x="776664" y="182214"/>
                <a:ext cx="154736" cy="1"/>
              </a:xfrm>
              <a:prstGeom prst="line">
                <a:avLst/>
              </a:prstGeom>
              <a:noFill/>
              <a:ln w="25400" cap="flat">
                <a:solidFill>
                  <a:schemeClr val="accent4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98" name="Line"/>
              <p:cNvSpPr/>
              <p:nvPr/>
            </p:nvSpPr>
            <p:spPr>
              <a:xfrm>
                <a:off x="38951" y="359108"/>
                <a:ext cx="2144336" cy="1"/>
              </a:xfrm>
              <a:prstGeom prst="line">
                <a:avLst/>
              </a:prstGeom>
              <a:noFill/>
              <a:ln w="12700" cap="flat">
                <a:solidFill>
                  <a:srgbClr val="A6AAA9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512" name="Group"/>
            <p:cNvGrpSpPr/>
            <p:nvPr/>
          </p:nvGrpSpPr>
          <p:grpSpPr>
            <a:xfrm>
              <a:off x="12330" y="1645341"/>
              <a:ext cx="2183287" cy="549220"/>
              <a:chOff x="0" y="0"/>
              <a:chExt cx="2183286" cy="549219"/>
            </a:xfrm>
          </p:grpSpPr>
          <p:sp>
            <p:nvSpPr>
              <p:cNvPr id="500" name="Line"/>
              <p:cNvSpPr/>
              <p:nvPr/>
            </p:nvSpPr>
            <p:spPr>
              <a:xfrm flipV="1">
                <a:off x="161091" y="243893"/>
                <a:ext cx="1" cy="154230"/>
              </a:xfrm>
              <a:prstGeom prst="line">
                <a:avLst/>
              </a:prstGeom>
              <a:noFill/>
              <a:ln w="12700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01" name="Jan"/>
              <p:cNvSpPr txBox="1"/>
              <p:nvPr/>
            </p:nvSpPr>
            <p:spPr>
              <a:xfrm>
                <a:off x="0" y="332905"/>
                <a:ext cx="322185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A6AAA9"/>
                    </a:solidFill>
                  </a:defRPr>
                </a:lvl1pPr>
              </a:lstStyle>
              <a:p>
                <a:pPr/>
                <a:r>
                  <a:t>Jan</a:t>
                </a:r>
              </a:p>
            </p:txBody>
          </p:sp>
          <p:sp>
            <p:nvSpPr>
              <p:cNvPr id="502" name="Line"/>
              <p:cNvSpPr/>
              <p:nvPr/>
            </p:nvSpPr>
            <p:spPr>
              <a:xfrm flipV="1">
                <a:off x="764377" y="243893"/>
                <a:ext cx="1" cy="154230"/>
              </a:xfrm>
              <a:prstGeom prst="line">
                <a:avLst/>
              </a:prstGeom>
              <a:noFill/>
              <a:ln w="12700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03" name="Feb"/>
              <p:cNvSpPr txBox="1"/>
              <p:nvPr/>
            </p:nvSpPr>
            <p:spPr>
              <a:xfrm>
                <a:off x="603285" y="332905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A6AAA9"/>
                    </a:solidFill>
                  </a:defRPr>
                </a:lvl1pPr>
              </a:lstStyle>
              <a:p>
                <a:pPr/>
                <a:r>
                  <a:t>Feb</a:t>
                </a:r>
              </a:p>
            </p:txBody>
          </p:sp>
          <p:sp>
            <p:nvSpPr>
              <p:cNvPr id="504" name="Line"/>
              <p:cNvSpPr/>
              <p:nvPr/>
            </p:nvSpPr>
            <p:spPr>
              <a:xfrm flipV="1">
                <a:off x="1367663" y="243893"/>
                <a:ext cx="1" cy="154230"/>
              </a:xfrm>
              <a:prstGeom prst="line">
                <a:avLst/>
              </a:prstGeom>
              <a:noFill/>
              <a:ln w="12700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05" name="Mar"/>
              <p:cNvSpPr txBox="1"/>
              <p:nvPr/>
            </p:nvSpPr>
            <p:spPr>
              <a:xfrm>
                <a:off x="1206571" y="332905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A6AAA9"/>
                    </a:solidFill>
                  </a:defRPr>
                </a:lvl1pPr>
              </a:lstStyle>
              <a:p>
                <a:pPr/>
                <a:r>
                  <a:t>Mar</a:t>
                </a:r>
              </a:p>
            </p:txBody>
          </p:sp>
          <p:sp>
            <p:nvSpPr>
              <p:cNvPr id="506" name="Line"/>
              <p:cNvSpPr/>
              <p:nvPr/>
            </p:nvSpPr>
            <p:spPr>
              <a:xfrm flipV="1">
                <a:off x="1970950" y="243893"/>
                <a:ext cx="1" cy="154230"/>
              </a:xfrm>
              <a:prstGeom prst="line">
                <a:avLst/>
              </a:prstGeom>
              <a:noFill/>
              <a:ln w="12700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07" name="Apr"/>
              <p:cNvSpPr txBox="1"/>
              <p:nvPr/>
            </p:nvSpPr>
            <p:spPr>
              <a:xfrm>
                <a:off x="1809856" y="332905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A6AAA9"/>
                    </a:solidFill>
                  </a:defRPr>
                </a:lvl1pPr>
              </a:lstStyle>
              <a:p>
                <a:pPr/>
                <a:r>
                  <a:t>Apr</a:t>
                </a:r>
              </a:p>
            </p:txBody>
          </p:sp>
          <p:sp>
            <p:nvSpPr>
              <p:cNvPr id="508" name="Line"/>
              <p:cNvSpPr/>
              <p:nvPr/>
            </p:nvSpPr>
            <p:spPr>
              <a:xfrm flipV="1">
                <a:off x="981785" y="0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09" name="Line"/>
              <p:cNvSpPr/>
              <p:nvPr/>
            </p:nvSpPr>
            <p:spPr>
              <a:xfrm flipV="1">
                <a:off x="1361277" y="1335"/>
                <a:ext cx="1" cy="364431"/>
              </a:xfrm>
              <a:prstGeom prst="line">
                <a:avLst/>
              </a:prstGeom>
              <a:noFill/>
              <a:ln w="38100" cap="flat">
                <a:solidFill>
                  <a:schemeClr val="accent4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10" name="Line"/>
              <p:cNvSpPr/>
              <p:nvPr/>
            </p:nvSpPr>
            <p:spPr>
              <a:xfrm>
                <a:off x="1032999" y="182214"/>
                <a:ext cx="313593" cy="1"/>
              </a:xfrm>
              <a:prstGeom prst="line">
                <a:avLst/>
              </a:prstGeom>
              <a:noFill/>
              <a:ln w="25400" cap="flat">
                <a:solidFill>
                  <a:schemeClr val="accent4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11" name="Line"/>
              <p:cNvSpPr/>
              <p:nvPr/>
            </p:nvSpPr>
            <p:spPr>
              <a:xfrm>
                <a:off x="38951" y="359108"/>
                <a:ext cx="2144336" cy="1"/>
              </a:xfrm>
              <a:prstGeom prst="line">
                <a:avLst/>
              </a:prstGeom>
              <a:noFill/>
              <a:ln w="12700" cap="flat">
                <a:solidFill>
                  <a:srgbClr val="A6AAA9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527" name="Group"/>
            <p:cNvGrpSpPr/>
            <p:nvPr/>
          </p:nvGrpSpPr>
          <p:grpSpPr>
            <a:xfrm>
              <a:off x="12330" y="1071147"/>
              <a:ext cx="2183287" cy="549221"/>
              <a:chOff x="0" y="0"/>
              <a:chExt cx="2183286" cy="549219"/>
            </a:xfrm>
          </p:grpSpPr>
          <p:sp>
            <p:nvSpPr>
              <p:cNvPr id="513" name="Line"/>
              <p:cNvSpPr/>
              <p:nvPr/>
            </p:nvSpPr>
            <p:spPr>
              <a:xfrm flipV="1">
                <a:off x="161091" y="243893"/>
                <a:ext cx="1" cy="154230"/>
              </a:xfrm>
              <a:prstGeom prst="line">
                <a:avLst/>
              </a:prstGeom>
              <a:noFill/>
              <a:ln w="12700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14" name="Jan"/>
              <p:cNvSpPr txBox="1"/>
              <p:nvPr/>
            </p:nvSpPr>
            <p:spPr>
              <a:xfrm>
                <a:off x="0" y="332905"/>
                <a:ext cx="322185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A6AAA9"/>
                    </a:solidFill>
                  </a:defRPr>
                </a:lvl1pPr>
              </a:lstStyle>
              <a:p>
                <a:pPr/>
                <a:r>
                  <a:t>Jan</a:t>
                </a:r>
              </a:p>
            </p:txBody>
          </p:sp>
          <p:sp>
            <p:nvSpPr>
              <p:cNvPr id="515" name="Line"/>
              <p:cNvSpPr/>
              <p:nvPr/>
            </p:nvSpPr>
            <p:spPr>
              <a:xfrm flipV="1">
                <a:off x="764377" y="243893"/>
                <a:ext cx="1" cy="154230"/>
              </a:xfrm>
              <a:prstGeom prst="line">
                <a:avLst/>
              </a:prstGeom>
              <a:noFill/>
              <a:ln w="12700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16" name="Feb"/>
              <p:cNvSpPr txBox="1"/>
              <p:nvPr/>
            </p:nvSpPr>
            <p:spPr>
              <a:xfrm>
                <a:off x="603285" y="332905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A6AAA9"/>
                    </a:solidFill>
                  </a:defRPr>
                </a:lvl1pPr>
              </a:lstStyle>
              <a:p>
                <a:pPr/>
                <a:r>
                  <a:t>Feb</a:t>
                </a:r>
              </a:p>
            </p:txBody>
          </p:sp>
          <p:sp>
            <p:nvSpPr>
              <p:cNvPr id="517" name="Line"/>
              <p:cNvSpPr/>
              <p:nvPr/>
            </p:nvSpPr>
            <p:spPr>
              <a:xfrm flipV="1">
                <a:off x="1367663" y="243893"/>
                <a:ext cx="1" cy="154230"/>
              </a:xfrm>
              <a:prstGeom prst="line">
                <a:avLst/>
              </a:prstGeom>
              <a:noFill/>
              <a:ln w="12700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18" name="Mar"/>
              <p:cNvSpPr txBox="1"/>
              <p:nvPr/>
            </p:nvSpPr>
            <p:spPr>
              <a:xfrm>
                <a:off x="1206571" y="332905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A6AAA9"/>
                    </a:solidFill>
                  </a:defRPr>
                </a:lvl1pPr>
              </a:lstStyle>
              <a:p>
                <a:pPr/>
                <a:r>
                  <a:t>Mar</a:t>
                </a:r>
              </a:p>
            </p:txBody>
          </p:sp>
          <p:sp>
            <p:nvSpPr>
              <p:cNvPr id="519" name="Line"/>
              <p:cNvSpPr/>
              <p:nvPr/>
            </p:nvSpPr>
            <p:spPr>
              <a:xfrm flipV="1">
                <a:off x="1970950" y="243893"/>
                <a:ext cx="1" cy="154230"/>
              </a:xfrm>
              <a:prstGeom prst="line">
                <a:avLst/>
              </a:prstGeom>
              <a:noFill/>
              <a:ln w="12700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20" name="Apr"/>
              <p:cNvSpPr txBox="1"/>
              <p:nvPr/>
            </p:nvSpPr>
            <p:spPr>
              <a:xfrm>
                <a:off x="1809856" y="332905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A6AAA9"/>
                    </a:solidFill>
                  </a:defRPr>
                </a:lvl1pPr>
              </a:lstStyle>
              <a:p>
                <a:pPr/>
                <a:r>
                  <a:t>Apr</a:t>
                </a:r>
              </a:p>
            </p:txBody>
          </p:sp>
          <p:sp>
            <p:nvSpPr>
              <p:cNvPr id="521" name="Line"/>
              <p:cNvSpPr/>
              <p:nvPr/>
            </p:nvSpPr>
            <p:spPr>
              <a:xfrm flipV="1">
                <a:off x="981785" y="0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22" name="Line"/>
              <p:cNvSpPr/>
              <p:nvPr/>
            </p:nvSpPr>
            <p:spPr>
              <a:xfrm flipV="1">
                <a:off x="764377" y="1335"/>
                <a:ext cx="1" cy="364431"/>
              </a:xfrm>
              <a:prstGeom prst="line">
                <a:avLst/>
              </a:prstGeom>
              <a:noFill/>
              <a:ln w="38100" cap="flat">
                <a:solidFill>
                  <a:schemeClr val="accent4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23" name="Line"/>
              <p:cNvSpPr/>
              <p:nvPr/>
            </p:nvSpPr>
            <p:spPr>
              <a:xfrm flipH="1" flipV="1">
                <a:off x="776664" y="182214"/>
                <a:ext cx="154736" cy="1"/>
              </a:xfrm>
              <a:prstGeom prst="line">
                <a:avLst/>
              </a:prstGeom>
              <a:noFill/>
              <a:ln w="25400" cap="flat">
                <a:solidFill>
                  <a:schemeClr val="accent4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24" name="Line"/>
              <p:cNvSpPr/>
              <p:nvPr/>
            </p:nvSpPr>
            <p:spPr>
              <a:xfrm>
                <a:off x="38951" y="359108"/>
                <a:ext cx="2144336" cy="1"/>
              </a:xfrm>
              <a:prstGeom prst="line">
                <a:avLst/>
              </a:prstGeom>
              <a:noFill/>
              <a:ln w="12700" cap="flat">
                <a:solidFill>
                  <a:srgbClr val="A6AAA9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25" name="Line"/>
              <p:cNvSpPr/>
              <p:nvPr/>
            </p:nvSpPr>
            <p:spPr>
              <a:xfrm flipV="1">
                <a:off x="1367663" y="0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26" name="Line"/>
              <p:cNvSpPr/>
              <p:nvPr/>
            </p:nvSpPr>
            <p:spPr>
              <a:xfrm>
                <a:off x="1038101" y="182214"/>
                <a:ext cx="313593" cy="1"/>
              </a:xfrm>
              <a:prstGeom prst="line">
                <a:avLst/>
              </a:prstGeom>
              <a:noFill/>
              <a:ln w="25400" cap="flat">
                <a:solidFill>
                  <a:schemeClr val="accent4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Make an interval with interval() or %--%, e.g.…"/>
          <p:cNvSpPr txBox="1"/>
          <p:nvPr/>
        </p:nvSpPr>
        <p:spPr>
          <a:xfrm>
            <a:off x="9445838" y="5834396"/>
            <a:ext cx="4377478" cy="1330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900"/>
              </a:spcBef>
              <a:defRPr b="0" sz="1100">
                <a:solidFill>
                  <a:srgbClr val="000000"/>
                </a:solidFill>
              </a:defRPr>
            </a:pPr>
            <a:r>
              <a:t>Make an interval with </a:t>
            </a:r>
            <a:r>
              <a:rPr b="1"/>
              <a:t>interval</a:t>
            </a:r>
            <a:r>
              <a:t>() or </a:t>
            </a:r>
            <a:r>
              <a:rPr b="1"/>
              <a:t>%--%</a:t>
            </a:r>
            <a:r>
              <a:t>, e.g.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i &lt;- </a:t>
            </a:r>
            <a:r>
              <a:rPr b="1" i="1"/>
              <a:t>interval</a:t>
            </a:r>
            <a:r>
              <a:rPr i="1"/>
              <a:t>(ymd("2017-01-01"), d)    </a:t>
            </a:r>
            <a:r>
              <a:rPr i="1">
                <a:solidFill>
                  <a:schemeClr val="accent4">
                    <a:satOff val="8634"/>
                    <a:lumOff val="-20316"/>
                  </a:schemeClr>
                </a:solidFill>
              </a:rPr>
              <a:t>     ## 2017-01-01 UTC--2017-11-28 UTC</a:t>
            </a:r>
            <a:endParaRPr i="1">
              <a:solidFill>
                <a:schemeClr val="accent4">
                  <a:satOff val="8634"/>
                  <a:lumOff val="-20316"/>
                </a:schemeClr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rPr i="1"/>
              <a:t>j &lt;- d </a:t>
            </a:r>
            <a:r>
              <a:rPr b="1" i="1"/>
              <a:t>%--%</a:t>
            </a:r>
            <a:r>
              <a:rPr i="1"/>
              <a:t> ymd("2017-12-31")                  </a:t>
            </a:r>
            <a:r>
              <a:rPr i="1">
                <a:solidFill>
                  <a:schemeClr val="accent4">
                    <a:satOff val="8634"/>
                    <a:lumOff val="-20316"/>
                  </a:schemeClr>
                </a:solidFill>
              </a:rPr>
              <a:t>## 2017-11-28 UTC--2017-12-31 UTC</a:t>
            </a:r>
          </a:p>
        </p:txBody>
      </p:sp>
      <p:sp>
        <p:nvSpPr>
          <p:cNvPr id="531" name="Triangle"/>
          <p:cNvSpPr/>
          <p:nvPr/>
        </p:nvSpPr>
        <p:spPr>
          <a:xfrm rot="13557191">
            <a:off x="13329239" y="5800405"/>
            <a:ext cx="141117" cy="3855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32" name="Line"/>
          <p:cNvSpPr/>
          <p:nvPr/>
        </p:nvSpPr>
        <p:spPr>
          <a:xfrm>
            <a:off x="9398000" y="5026734"/>
            <a:ext cx="4241800" cy="1"/>
          </a:xfrm>
          <a:prstGeom prst="line">
            <a:avLst/>
          </a:prstGeom>
          <a:ln w="19050" cap="rnd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53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534" name="PERIODS"/>
          <p:cNvSpPr txBox="1"/>
          <p:nvPr/>
        </p:nvSpPr>
        <p:spPr>
          <a:xfrm>
            <a:off x="325477" y="5065014"/>
            <a:ext cx="63749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PERIODS</a:t>
            </a:r>
          </a:p>
        </p:txBody>
      </p:sp>
      <p:sp>
        <p:nvSpPr>
          <p:cNvPr id="535" name="Rectangle"/>
          <p:cNvSpPr/>
          <p:nvPr/>
        </p:nvSpPr>
        <p:spPr>
          <a:xfrm>
            <a:off x="312072" y="1043436"/>
            <a:ext cx="10794950" cy="3828100"/>
          </a:xfrm>
          <a:prstGeom prst="rect">
            <a:avLst/>
          </a:prstGeom>
          <a:solidFill>
            <a:schemeClr val="accent4">
              <a:satOff val="12017"/>
              <a:lumOff val="18149"/>
              <a:alpha val="2538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36" name="Line"/>
          <p:cNvSpPr/>
          <p:nvPr/>
        </p:nvSpPr>
        <p:spPr>
          <a:xfrm>
            <a:off x="310628" y="5026918"/>
            <a:ext cx="4195374" cy="1"/>
          </a:xfrm>
          <a:prstGeom prst="line">
            <a:avLst/>
          </a:prstGeom>
          <a:ln w="19050" cap="rnd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37" name="DURATIONS"/>
          <p:cNvSpPr txBox="1"/>
          <p:nvPr/>
        </p:nvSpPr>
        <p:spPr>
          <a:xfrm>
            <a:off x="4790230" y="5066444"/>
            <a:ext cx="82555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DURATIONS</a:t>
            </a:r>
          </a:p>
        </p:txBody>
      </p:sp>
      <p:sp>
        <p:nvSpPr>
          <p:cNvPr id="538" name="Line"/>
          <p:cNvSpPr/>
          <p:nvPr/>
        </p:nvSpPr>
        <p:spPr>
          <a:xfrm>
            <a:off x="4775380" y="5028348"/>
            <a:ext cx="4385875" cy="1"/>
          </a:xfrm>
          <a:prstGeom prst="line">
            <a:avLst/>
          </a:prstGeom>
          <a:ln w="19050" cap="rnd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539" name="lubridate.png" descr="lubridat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313158" y="217974"/>
            <a:ext cx="1358901" cy="1575118"/>
          </a:xfrm>
          <a:prstGeom prst="rect">
            <a:avLst/>
          </a:prstGeom>
          <a:ln w="12700">
            <a:miter lim="400000"/>
          </a:ln>
        </p:spPr>
      </p:pic>
      <p:sp>
        <p:nvSpPr>
          <p:cNvPr id="540" name="RStudio® is a trademark of RStudio, Inc.  •  CC BY SA RStudio •  info@rstudio.com  •  844-448-1212 • rstudio.com •  Learn more at lubridate.tidyverse.org •  lubridate  1.6.0  •   Updated: 2017-12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4" invalidUrl="" action="" tgtFrame="" tooltip="" history="1" highlightClick="0" endSnd="0"/>
              </a:rPr>
              <a:t>CC BY SA</a:t>
            </a:r>
            <a:r>
              <a:t> RStudio •  </a:t>
            </a:r>
            <a:r>
              <a:rPr>
                <a:hlinkClick r:id="rId5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6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b="1" u="sng">
                <a:hlinkClick r:id="rId7" invalidUrl="" action="" tgtFrame="" tooltip="" history="1" highlightClick="0" endSnd="0"/>
              </a:rPr>
              <a:t>lubridate.tidyverse.org</a:t>
            </a:r>
            <a:r>
              <a:t> •  lubridate  1.6.0  •   Updated: 2017-12</a:t>
            </a:r>
          </a:p>
        </p:txBody>
      </p:sp>
      <p:pic>
        <p:nvPicPr>
          <p:cNvPr id="541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542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43" name="Line"/>
          <p:cNvSpPr/>
          <p:nvPr/>
        </p:nvSpPr>
        <p:spPr>
          <a:xfrm>
            <a:off x="334889" y="622300"/>
            <a:ext cx="11882512" cy="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44" name="years(x = 1) x years.…"/>
          <p:cNvSpPr txBox="1"/>
          <p:nvPr/>
        </p:nvSpPr>
        <p:spPr>
          <a:xfrm>
            <a:off x="2034960" y="6109534"/>
            <a:ext cx="2489201" cy="4014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years</a:t>
            </a:r>
            <a:r>
              <a:t>(x = 1) x years.</a:t>
            </a:r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months</a:t>
            </a:r>
            <a:r>
              <a:t>(x) x months.</a:t>
            </a:r>
            <a:endParaRPr i="1"/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weeks</a:t>
            </a:r>
            <a:r>
              <a:t>(x = 1) x weeks.</a:t>
            </a:r>
            <a:endParaRPr i="1"/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days</a:t>
            </a:r>
            <a:r>
              <a:t>(x = 1) x days.</a:t>
            </a:r>
            <a:endParaRPr i="1"/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hours</a:t>
            </a:r>
            <a:r>
              <a:t>(x = 1) x hours.</a:t>
            </a:r>
            <a:endParaRPr i="1"/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minutes</a:t>
            </a:r>
            <a:r>
              <a:t>(x = 1) x minutes.</a:t>
            </a:r>
            <a:endParaRPr i="1"/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seconds</a:t>
            </a:r>
            <a:r>
              <a:t>(x = 1) x seconds.</a:t>
            </a:r>
            <a:endParaRPr i="1"/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milliseconds</a:t>
            </a:r>
            <a:r>
              <a:t>(x = 1) x milliseconds.</a:t>
            </a:r>
            <a:endParaRPr i="1"/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microseconds</a:t>
            </a:r>
            <a:r>
              <a:t>(x = 1) x microseconds</a:t>
            </a:r>
            <a:endParaRPr i="1"/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nanoseconds</a:t>
            </a:r>
            <a:r>
              <a:t>(x = 1) x nanoseconds.</a:t>
            </a:r>
            <a:endParaRPr i="1"/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picoseconds</a:t>
            </a:r>
            <a:r>
              <a:t>(x = 1) x picoseconds.</a:t>
            </a:r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period</a:t>
            </a:r>
            <a:r>
              <a:t>(num = NULL, units = "second", ...) An automation friendly period constructor. </a:t>
            </a:r>
            <a:r>
              <a:rPr i="1"/>
              <a:t>period(5, unit = "years") 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as</a:t>
            </a:r>
            <a:r>
              <a:rPr b="1" i="1"/>
              <a:t>.</a:t>
            </a:r>
            <a:r>
              <a:rPr b="1"/>
              <a:t>period</a:t>
            </a:r>
            <a:r>
              <a:t>(x, unit) Coerce a timespan to a period, optionally in the specified units. Also </a:t>
            </a:r>
            <a:r>
              <a:rPr b="1"/>
              <a:t>is.period</a:t>
            </a:r>
            <a:r>
              <a:t>(). </a:t>
            </a:r>
            <a:r>
              <a:rPr i="1"/>
              <a:t>as.period(i)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</a:defRPr>
            </a:pPr>
            <a:endParaRPr b="0" i="1"/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</a:defRPr>
            </a:pPr>
            <a:r>
              <a:t>period_to_seconds</a:t>
            </a:r>
            <a:r>
              <a:rPr b="0"/>
              <a:t>(x) Convert a period to the "standard" number of seconds implied by the period. Also </a:t>
            </a:r>
            <a:r>
              <a:t>seconds_to_period</a:t>
            </a:r>
            <a:r>
              <a:rPr b="0"/>
              <a:t>(). </a:t>
            </a:r>
            <a:r>
              <a:rPr b="0" i="1"/>
              <a:t>period_to_seconds(p)</a:t>
            </a:r>
          </a:p>
        </p:txBody>
      </p:sp>
      <p:sp>
        <p:nvSpPr>
          <p:cNvPr id="545" name="Add or subtract periods to model events that happen at specific clock times, like the NYSE opening bell."/>
          <p:cNvSpPr txBox="1"/>
          <p:nvPr/>
        </p:nvSpPr>
        <p:spPr>
          <a:xfrm>
            <a:off x="328484" y="5294406"/>
            <a:ext cx="4210573" cy="335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600"/>
              </a:spcBef>
              <a:defRPr b="0" sz="1100">
                <a:solidFill>
                  <a:srgbClr val="000000"/>
                </a:solidFill>
              </a:defRPr>
            </a:lvl1pPr>
          </a:lstStyle>
          <a:p>
            <a:pPr/>
            <a:r>
              <a:t>Add or subtract periods to model events that happen at specific clock times, like the NYSE opening bell.</a:t>
            </a:r>
          </a:p>
        </p:txBody>
      </p:sp>
      <p:sp>
        <p:nvSpPr>
          <p:cNvPr id="546" name="dyears(x = 1) 31536000x seconds.…"/>
          <p:cNvSpPr txBox="1"/>
          <p:nvPr/>
        </p:nvSpPr>
        <p:spPr>
          <a:xfrm>
            <a:off x="6674881" y="6126496"/>
            <a:ext cx="2491260" cy="3769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dyears</a:t>
            </a:r>
            <a:r>
              <a:t>(x = 1) 31536000x seconds.</a:t>
            </a:r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dweeks</a:t>
            </a:r>
            <a:r>
              <a:t>(x = 1) 604800x seconds.</a:t>
            </a:r>
            <a:endParaRPr i="1"/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ddays</a:t>
            </a:r>
            <a:r>
              <a:t>(x = 1) 86400x seconds.</a:t>
            </a:r>
            <a:endParaRPr i="1"/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dhours</a:t>
            </a:r>
            <a:r>
              <a:t>(x = 1) 3600x seconds.</a:t>
            </a:r>
            <a:endParaRPr i="1"/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dminutes</a:t>
            </a:r>
            <a:r>
              <a:t>(x = 1) 60x seconds.</a:t>
            </a:r>
            <a:endParaRPr i="1"/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dseconds</a:t>
            </a:r>
            <a:r>
              <a:t>(x = 1) x  seconds.</a:t>
            </a:r>
            <a:endParaRPr i="1"/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dmilliseconds</a:t>
            </a:r>
            <a:r>
              <a:t>(x = 1) x </a:t>
            </a:r>
            <a:r>
              <a:rPr baseline="909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x</a:t>
            </a:r>
            <a:r>
              <a:t> 10</a:t>
            </a:r>
            <a:r>
              <a:rPr baseline="31999"/>
              <a:t>-3</a:t>
            </a:r>
            <a:r>
              <a:t> seconds.</a:t>
            </a:r>
            <a:endParaRPr i="1"/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dmicroseconds</a:t>
            </a:r>
            <a:r>
              <a:t>(x = 1) x </a:t>
            </a:r>
            <a:r>
              <a:rPr baseline="909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x</a:t>
            </a:r>
            <a:r>
              <a:t> 10</a:t>
            </a:r>
            <a:r>
              <a:rPr baseline="31999"/>
              <a:t>-6</a:t>
            </a:r>
            <a:r>
              <a:t> seconds.</a:t>
            </a:r>
            <a:endParaRPr i="1"/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dnanoseconds</a:t>
            </a:r>
            <a:r>
              <a:t>(x = 1) x </a:t>
            </a:r>
            <a:r>
              <a:rPr baseline="909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x</a:t>
            </a:r>
            <a:r>
              <a:t> 10</a:t>
            </a:r>
            <a:r>
              <a:rPr baseline="31999"/>
              <a:t>-9</a:t>
            </a:r>
            <a:r>
              <a:t> seconds.</a:t>
            </a:r>
            <a:endParaRPr i="1"/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dpicoseconds</a:t>
            </a:r>
            <a:r>
              <a:t>(x = 1) x </a:t>
            </a:r>
            <a:r>
              <a:rPr baseline="909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x</a:t>
            </a:r>
            <a:r>
              <a:t> 10</a:t>
            </a:r>
            <a:r>
              <a:rPr baseline="31999"/>
              <a:t>-12</a:t>
            </a:r>
            <a:r>
              <a:t> seconds.</a:t>
            </a:r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duration</a:t>
            </a:r>
            <a:r>
              <a:t>(num = NULL, units = "second", ...) An automation friendly duration constructor. </a:t>
            </a:r>
            <a:r>
              <a:rPr i="1"/>
              <a:t>duration(5, unit = "years")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as</a:t>
            </a:r>
            <a:r>
              <a:rPr b="1" i="1"/>
              <a:t>.</a:t>
            </a:r>
            <a:r>
              <a:rPr b="1"/>
              <a:t>duration</a:t>
            </a:r>
            <a:r>
              <a:t>(x, …) Coerce a timespan to a duration. Also </a:t>
            </a:r>
            <a:r>
              <a:rPr b="1"/>
              <a:t>is.duration</a:t>
            </a:r>
            <a:r>
              <a:t>(), </a:t>
            </a:r>
            <a:r>
              <a:rPr b="1"/>
              <a:t>is.difftime</a:t>
            </a:r>
            <a:r>
              <a:t>(). </a:t>
            </a:r>
            <a:r>
              <a:rPr i="1"/>
              <a:t>as.duration(i)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</a:defRPr>
            </a:pPr>
            <a:endParaRPr b="0" i="1"/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</a:defRPr>
            </a:pPr>
            <a:r>
              <a:t>make_difftime</a:t>
            </a:r>
            <a:r>
              <a:rPr b="0"/>
              <a:t>(x) Make difftime with the specified number of units. </a:t>
            </a:r>
            <a:r>
              <a:rPr b="0" i="1"/>
              <a:t>make_difftime(99999)</a:t>
            </a:r>
          </a:p>
        </p:txBody>
      </p:sp>
      <p:sp>
        <p:nvSpPr>
          <p:cNvPr id="547" name="Make a period with the name of a time unit pluralized, e.g.…"/>
          <p:cNvSpPr txBox="1"/>
          <p:nvPr/>
        </p:nvSpPr>
        <p:spPr>
          <a:xfrm>
            <a:off x="321892" y="5834396"/>
            <a:ext cx="4160146" cy="10886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Make a period with the name of a time unit </a:t>
            </a:r>
            <a:r>
              <a:rPr b="1" i="1"/>
              <a:t>pluralized</a:t>
            </a:r>
            <a:r>
              <a:t>, e.g.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rgbClr val="000000"/>
                </a:solidFill>
              </a:defRPr>
            </a:pPr>
            <a:r>
              <a:t>p &lt;- months(3) + days(12)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rgbClr val="000000"/>
                </a:solidFill>
              </a:defRPr>
            </a:pPr>
            <a:r>
              <a:t>p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chemeClr val="accent4">
                    <a:satOff val="8634"/>
                    <a:lumOff val="-20316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"3m 12d 0H 0M 0S"</a:t>
            </a:r>
          </a:p>
        </p:txBody>
      </p:sp>
      <p:sp>
        <p:nvSpPr>
          <p:cNvPr id="548" name="Make a duration with the name of a period prefixed with a d, e.g.…"/>
          <p:cNvSpPr txBox="1"/>
          <p:nvPr/>
        </p:nvSpPr>
        <p:spPr>
          <a:xfrm>
            <a:off x="4815311" y="5834396"/>
            <a:ext cx="4377478" cy="1330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Make a duration with the name of a period prefixed with a </a:t>
            </a:r>
            <a:r>
              <a:rPr b="1" i="1"/>
              <a:t>d</a:t>
            </a:r>
            <a:r>
              <a:t>, e.g.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rgbClr val="000000"/>
                </a:solidFill>
              </a:defRPr>
            </a:pPr>
            <a:r>
              <a:t>dd &lt;- ddays(14)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rgbClr val="000000"/>
                </a:solidFill>
              </a:defRPr>
            </a:pPr>
            <a:r>
              <a:t>dd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chemeClr val="accent4">
                    <a:satOff val="8634"/>
                    <a:lumOff val="-20316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"1209600s (~2 weeks)"</a:t>
            </a:r>
          </a:p>
        </p:txBody>
      </p:sp>
      <p:sp>
        <p:nvSpPr>
          <p:cNvPr id="549" name="Add or subtract durations to model physical processes, like battery life. Durations are stored as seconds, the only time unit with a consistent length. Difftimes are a class of durations found in base R."/>
          <p:cNvSpPr txBox="1"/>
          <p:nvPr/>
        </p:nvSpPr>
        <p:spPr>
          <a:xfrm>
            <a:off x="4806751" y="5294406"/>
            <a:ext cx="4394598" cy="470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defRPr b="0" sz="1100">
                <a:solidFill>
                  <a:srgbClr val="000000"/>
                </a:solidFill>
              </a:defRPr>
            </a:pPr>
            <a:r>
              <a:t>Add or subtract durations to model physical processes, like battery life. Durations are stored as seconds, the only time unit with a consistent length. </a:t>
            </a:r>
            <a:r>
              <a:rPr b="1"/>
              <a:t>Difftimes</a:t>
            </a:r>
            <a:r>
              <a:t> are a class of durations found in base R.</a:t>
            </a:r>
          </a:p>
        </p:txBody>
      </p:sp>
      <p:grpSp>
        <p:nvGrpSpPr>
          <p:cNvPr id="554" name="Group"/>
          <p:cNvGrpSpPr/>
          <p:nvPr/>
        </p:nvGrpSpPr>
        <p:grpSpPr>
          <a:xfrm>
            <a:off x="793938" y="6539657"/>
            <a:ext cx="730619" cy="521573"/>
            <a:chOff x="0" y="12699"/>
            <a:chExt cx="730617" cy="521571"/>
          </a:xfrm>
        </p:grpSpPr>
        <p:sp>
          <p:nvSpPr>
            <p:cNvPr id="550" name="Triangle"/>
            <p:cNvSpPr/>
            <p:nvPr/>
          </p:nvSpPr>
          <p:spPr>
            <a:xfrm rot="18082280">
              <a:off x="115878" y="-16931"/>
              <a:ext cx="121225" cy="3395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553" name="Group"/>
            <p:cNvGrpSpPr/>
            <p:nvPr/>
          </p:nvGrpSpPr>
          <p:grpSpPr>
            <a:xfrm>
              <a:off x="167181" y="127951"/>
              <a:ext cx="563437" cy="406321"/>
              <a:chOff x="-11874" y="37216"/>
              <a:chExt cx="563436" cy="406320"/>
            </a:xfrm>
          </p:grpSpPr>
          <p:sp>
            <p:nvSpPr>
              <p:cNvPr id="551" name="Quote Bubble"/>
              <p:cNvSpPr/>
              <p:nvPr/>
            </p:nvSpPr>
            <p:spPr>
              <a:xfrm>
                <a:off x="19018" y="69669"/>
                <a:ext cx="509653" cy="3414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7442"/>
                    </a:moveTo>
                    <a:lnTo>
                      <a:pt x="0" y="4158"/>
                    </a:lnTo>
                    <a:cubicBezTo>
                      <a:pt x="0" y="1861"/>
                      <a:pt x="1247" y="0"/>
                      <a:pt x="2785" y="0"/>
                    </a:cubicBezTo>
                    <a:lnTo>
                      <a:pt x="18815" y="0"/>
                    </a:lnTo>
                    <a:cubicBezTo>
                      <a:pt x="20353" y="0"/>
                      <a:pt x="21600" y="1861"/>
                      <a:pt x="21600" y="4158"/>
                    </a:cubicBezTo>
                    <a:lnTo>
                      <a:pt x="21600" y="17442"/>
                    </a:lnTo>
                    <a:cubicBezTo>
                      <a:pt x="21600" y="19739"/>
                      <a:pt x="20353" y="21600"/>
                      <a:pt x="18815" y="21600"/>
                    </a:cubicBezTo>
                    <a:lnTo>
                      <a:pt x="2785" y="21600"/>
                    </a:lnTo>
                    <a:cubicBezTo>
                      <a:pt x="1247" y="21600"/>
                      <a:pt x="0" y="19739"/>
                      <a:pt x="0" y="1744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52" name="Number of days"/>
              <p:cNvSpPr txBox="1"/>
              <p:nvPr/>
            </p:nvSpPr>
            <p:spPr>
              <a:xfrm>
                <a:off x="-11875" y="37216"/>
                <a:ext cx="563438" cy="4063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>
                <a:lvl1pPr algn="ctr"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FFFFFF"/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defRPr>
                </a:lvl1pPr>
              </a:lstStyle>
              <a:p>
                <a:pPr/>
                <a:r>
                  <a:t>Number of days</a:t>
                </a:r>
              </a:p>
            </p:txBody>
          </p:sp>
        </p:grpSp>
      </p:grpSp>
      <p:grpSp>
        <p:nvGrpSpPr>
          <p:cNvPr id="557" name="Group"/>
          <p:cNvGrpSpPr/>
          <p:nvPr/>
        </p:nvGrpSpPr>
        <p:grpSpPr>
          <a:xfrm>
            <a:off x="1502707" y="6687361"/>
            <a:ext cx="321893" cy="341416"/>
            <a:chOff x="-11874" y="69669"/>
            <a:chExt cx="321892" cy="341414"/>
          </a:xfrm>
        </p:grpSpPr>
        <p:sp>
          <p:nvSpPr>
            <p:cNvPr id="555" name="Quote Bubble"/>
            <p:cNvSpPr/>
            <p:nvPr/>
          </p:nvSpPr>
          <p:spPr>
            <a:xfrm>
              <a:off x="19018" y="69669"/>
              <a:ext cx="255653" cy="3414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7442"/>
                  </a:moveTo>
                  <a:lnTo>
                    <a:pt x="0" y="4158"/>
                  </a:lnTo>
                  <a:cubicBezTo>
                    <a:pt x="0" y="1861"/>
                    <a:pt x="2486" y="0"/>
                    <a:pt x="5552" y="0"/>
                  </a:cubicBezTo>
                  <a:lnTo>
                    <a:pt x="16048" y="0"/>
                  </a:lnTo>
                  <a:cubicBezTo>
                    <a:pt x="19114" y="0"/>
                    <a:pt x="21600" y="1861"/>
                    <a:pt x="21600" y="4158"/>
                  </a:cubicBezTo>
                  <a:lnTo>
                    <a:pt x="21600" y="17442"/>
                  </a:lnTo>
                  <a:cubicBezTo>
                    <a:pt x="21600" y="19739"/>
                    <a:pt x="19114" y="21600"/>
                    <a:pt x="16048" y="21600"/>
                  </a:cubicBezTo>
                  <a:lnTo>
                    <a:pt x="5552" y="21600"/>
                  </a:lnTo>
                  <a:cubicBezTo>
                    <a:pt x="2486" y="21600"/>
                    <a:pt x="0" y="19739"/>
                    <a:pt x="0" y="17442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6" name="etc."/>
            <p:cNvSpPr txBox="1"/>
            <p:nvPr/>
          </p:nvSpPr>
          <p:spPr>
            <a:xfrm>
              <a:off x="-11875" y="103256"/>
              <a:ext cx="321894" cy="2742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etc.</a:t>
              </a:r>
            </a:p>
          </p:txBody>
        </p:sp>
      </p:grpSp>
      <p:grpSp>
        <p:nvGrpSpPr>
          <p:cNvPr id="562" name="Group"/>
          <p:cNvGrpSpPr/>
          <p:nvPr/>
        </p:nvGrpSpPr>
        <p:grpSpPr>
          <a:xfrm>
            <a:off x="307703" y="6578709"/>
            <a:ext cx="673039" cy="482521"/>
            <a:chOff x="0" y="0"/>
            <a:chExt cx="673037" cy="482520"/>
          </a:xfrm>
        </p:grpSpPr>
        <p:sp>
          <p:nvSpPr>
            <p:cNvPr id="558" name="Triangle"/>
            <p:cNvSpPr/>
            <p:nvPr/>
          </p:nvSpPr>
          <p:spPr>
            <a:xfrm>
              <a:off x="103109" y="0"/>
              <a:ext cx="173811" cy="173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561" name="Group"/>
            <p:cNvGrpSpPr/>
            <p:nvPr/>
          </p:nvGrpSpPr>
          <p:grpSpPr>
            <a:xfrm>
              <a:off x="0" y="76199"/>
              <a:ext cx="673038" cy="406322"/>
              <a:chOff x="-11874" y="37216"/>
              <a:chExt cx="673037" cy="406320"/>
            </a:xfrm>
          </p:grpSpPr>
          <p:sp>
            <p:nvSpPr>
              <p:cNvPr id="559" name="Quote Bubble"/>
              <p:cNvSpPr/>
              <p:nvPr/>
            </p:nvSpPr>
            <p:spPr>
              <a:xfrm>
                <a:off x="19018" y="69669"/>
                <a:ext cx="623953" cy="3414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7442"/>
                    </a:moveTo>
                    <a:lnTo>
                      <a:pt x="0" y="4158"/>
                    </a:lnTo>
                    <a:cubicBezTo>
                      <a:pt x="0" y="1861"/>
                      <a:pt x="1019" y="0"/>
                      <a:pt x="2275" y="0"/>
                    </a:cubicBezTo>
                    <a:lnTo>
                      <a:pt x="19325" y="0"/>
                    </a:lnTo>
                    <a:cubicBezTo>
                      <a:pt x="20581" y="0"/>
                      <a:pt x="21600" y="1861"/>
                      <a:pt x="21600" y="4158"/>
                    </a:cubicBezTo>
                    <a:lnTo>
                      <a:pt x="21600" y="17442"/>
                    </a:lnTo>
                    <a:cubicBezTo>
                      <a:pt x="21600" y="19739"/>
                      <a:pt x="20581" y="21600"/>
                      <a:pt x="19325" y="21600"/>
                    </a:cubicBezTo>
                    <a:lnTo>
                      <a:pt x="2275" y="21600"/>
                    </a:lnTo>
                    <a:cubicBezTo>
                      <a:pt x="1019" y="21600"/>
                      <a:pt x="0" y="19739"/>
                      <a:pt x="0" y="1744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60" name="Number of months"/>
              <p:cNvSpPr txBox="1"/>
              <p:nvPr/>
            </p:nvSpPr>
            <p:spPr>
              <a:xfrm>
                <a:off x="-11875" y="37216"/>
                <a:ext cx="673039" cy="4063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>
                <a:lvl1pPr algn="ctr"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FFFFFF"/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defRPr>
                </a:lvl1pPr>
              </a:lstStyle>
              <a:p>
                <a:pPr/>
                <a:r>
                  <a:t>Number of months</a:t>
                </a:r>
              </a:p>
            </p:txBody>
          </p:sp>
        </p:grpSp>
      </p:grpSp>
      <p:grpSp>
        <p:nvGrpSpPr>
          <p:cNvPr id="567" name="Group"/>
          <p:cNvGrpSpPr/>
          <p:nvPr/>
        </p:nvGrpSpPr>
        <p:grpSpPr>
          <a:xfrm>
            <a:off x="4782405" y="6586711"/>
            <a:ext cx="595462" cy="561262"/>
            <a:chOff x="4818" y="38099"/>
            <a:chExt cx="595460" cy="561260"/>
          </a:xfrm>
        </p:grpSpPr>
        <p:sp>
          <p:nvSpPr>
            <p:cNvPr id="563" name="Triangle"/>
            <p:cNvSpPr/>
            <p:nvPr/>
          </p:nvSpPr>
          <p:spPr>
            <a:xfrm>
              <a:off x="217409" y="38100"/>
              <a:ext cx="173811" cy="173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566" name="Group"/>
            <p:cNvGrpSpPr/>
            <p:nvPr/>
          </p:nvGrpSpPr>
          <p:grpSpPr>
            <a:xfrm>
              <a:off x="4818" y="60959"/>
              <a:ext cx="595461" cy="538402"/>
              <a:chOff x="-7055" y="9276"/>
              <a:chExt cx="595460" cy="538400"/>
            </a:xfrm>
          </p:grpSpPr>
          <p:sp>
            <p:nvSpPr>
              <p:cNvPr id="564" name="Quote Bubble"/>
              <p:cNvSpPr/>
              <p:nvPr/>
            </p:nvSpPr>
            <p:spPr>
              <a:xfrm>
                <a:off x="19018" y="69669"/>
                <a:ext cx="543313" cy="4176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8201"/>
                    </a:moveTo>
                    <a:lnTo>
                      <a:pt x="0" y="3399"/>
                    </a:lnTo>
                    <a:cubicBezTo>
                      <a:pt x="0" y="1522"/>
                      <a:pt x="1170" y="0"/>
                      <a:pt x="2613" y="0"/>
                    </a:cubicBezTo>
                    <a:lnTo>
                      <a:pt x="18987" y="0"/>
                    </a:lnTo>
                    <a:cubicBezTo>
                      <a:pt x="20430" y="0"/>
                      <a:pt x="21600" y="1522"/>
                      <a:pt x="21600" y="3399"/>
                    </a:cubicBezTo>
                    <a:lnTo>
                      <a:pt x="21600" y="18201"/>
                    </a:lnTo>
                    <a:cubicBezTo>
                      <a:pt x="21600" y="20078"/>
                      <a:pt x="20430" y="21600"/>
                      <a:pt x="18987" y="21600"/>
                    </a:cubicBezTo>
                    <a:lnTo>
                      <a:pt x="2613" y="21600"/>
                    </a:lnTo>
                    <a:cubicBezTo>
                      <a:pt x="1170" y="21600"/>
                      <a:pt x="0" y="20078"/>
                      <a:pt x="0" y="1820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65" name="Exact length in seconds"/>
              <p:cNvSpPr txBox="1"/>
              <p:nvPr/>
            </p:nvSpPr>
            <p:spPr>
              <a:xfrm>
                <a:off x="-7056" y="9276"/>
                <a:ext cx="595461" cy="5384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>
                <a:lvl1pPr algn="ctr"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FFFFFF"/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defRPr>
                </a:lvl1pPr>
              </a:lstStyle>
              <a:p>
                <a:pPr/>
                <a:r>
                  <a:t>Exact length in seconds</a:t>
                </a:r>
              </a:p>
            </p:txBody>
          </p:sp>
        </p:grpSp>
      </p:grpSp>
      <p:grpSp>
        <p:nvGrpSpPr>
          <p:cNvPr id="572" name="Group"/>
          <p:cNvGrpSpPr/>
          <p:nvPr/>
        </p:nvGrpSpPr>
        <p:grpSpPr>
          <a:xfrm>
            <a:off x="5367100" y="6586711"/>
            <a:ext cx="722995" cy="561262"/>
            <a:chOff x="4619" y="38099"/>
            <a:chExt cx="722993" cy="561260"/>
          </a:xfrm>
        </p:grpSpPr>
        <p:sp>
          <p:nvSpPr>
            <p:cNvPr id="568" name="Triangle"/>
            <p:cNvSpPr/>
            <p:nvPr/>
          </p:nvSpPr>
          <p:spPr>
            <a:xfrm>
              <a:off x="255509" y="38100"/>
              <a:ext cx="173811" cy="173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571" name="Group"/>
            <p:cNvGrpSpPr/>
            <p:nvPr/>
          </p:nvGrpSpPr>
          <p:grpSpPr>
            <a:xfrm>
              <a:off x="4619" y="60959"/>
              <a:ext cx="722995" cy="538402"/>
              <a:chOff x="-7254" y="9276"/>
              <a:chExt cx="722993" cy="538400"/>
            </a:xfrm>
          </p:grpSpPr>
          <p:sp>
            <p:nvSpPr>
              <p:cNvPr id="569" name="Quote Bubble"/>
              <p:cNvSpPr/>
              <p:nvPr/>
            </p:nvSpPr>
            <p:spPr>
              <a:xfrm>
                <a:off x="19018" y="69669"/>
                <a:ext cx="670449" cy="4176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8201"/>
                    </a:moveTo>
                    <a:lnTo>
                      <a:pt x="0" y="3399"/>
                    </a:lnTo>
                    <a:cubicBezTo>
                      <a:pt x="0" y="1522"/>
                      <a:pt x="948" y="0"/>
                      <a:pt x="2117" y="0"/>
                    </a:cubicBezTo>
                    <a:lnTo>
                      <a:pt x="19483" y="0"/>
                    </a:lnTo>
                    <a:cubicBezTo>
                      <a:pt x="20652" y="0"/>
                      <a:pt x="21600" y="1522"/>
                      <a:pt x="21600" y="3399"/>
                    </a:cubicBezTo>
                    <a:lnTo>
                      <a:pt x="21600" y="18201"/>
                    </a:lnTo>
                    <a:cubicBezTo>
                      <a:pt x="21600" y="20078"/>
                      <a:pt x="20652" y="21600"/>
                      <a:pt x="19483" y="21600"/>
                    </a:cubicBezTo>
                    <a:lnTo>
                      <a:pt x="2117" y="21600"/>
                    </a:lnTo>
                    <a:cubicBezTo>
                      <a:pt x="948" y="21600"/>
                      <a:pt x="0" y="20078"/>
                      <a:pt x="0" y="1820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70" name="Equivalent…"/>
              <p:cNvSpPr txBox="1"/>
              <p:nvPr/>
            </p:nvSpPr>
            <p:spPr>
              <a:xfrm>
                <a:off x="-7255" y="9276"/>
                <a:ext cx="722995" cy="5384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FFFFFF"/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defRPr>
                </a:pPr>
                <a:r>
                  <a:t>Equivalent </a:t>
                </a:r>
              </a:p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FFFFFF"/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defRPr>
                </a:pPr>
                <a:r>
                  <a:t>in common units</a:t>
                </a:r>
              </a:p>
            </p:txBody>
          </p:sp>
        </p:grpSp>
      </p:grpSp>
      <p:sp>
        <p:nvSpPr>
          <p:cNvPr id="573" name="INTERVALS"/>
          <p:cNvSpPr txBox="1"/>
          <p:nvPr/>
        </p:nvSpPr>
        <p:spPr>
          <a:xfrm>
            <a:off x="9414098" y="5064829"/>
            <a:ext cx="77373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INTERVALS</a:t>
            </a:r>
          </a:p>
        </p:txBody>
      </p:sp>
      <p:sp>
        <p:nvSpPr>
          <p:cNvPr id="574" name="Divide an interval by a duration to determine its physical length, divide and interval by a period to determine its implied length in clock time."/>
          <p:cNvSpPr txBox="1"/>
          <p:nvPr/>
        </p:nvSpPr>
        <p:spPr>
          <a:xfrm>
            <a:off x="9430943" y="5294406"/>
            <a:ext cx="4210573" cy="407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600"/>
              </a:spcBef>
              <a:defRPr b="0" sz="1100">
                <a:solidFill>
                  <a:srgbClr val="000000"/>
                </a:solidFill>
              </a:defRPr>
            </a:lvl1pPr>
          </a:lstStyle>
          <a:p>
            <a:pPr/>
            <a:r>
              <a:t>Divide an interval by a duration to determine its physical length, divide and interval by a period to determine its implied length in clock time.</a:t>
            </a:r>
          </a:p>
        </p:txBody>
      </p:sp>
      <p:sp>
        <p:nvSpPr>
          <p:cNvPr id="575" name="Math with  Date-times —   Lubridate provides three classes of timespans to facilitate math with dates and date-times"/>
          <p:cNvSpPr txBox="1"/>
          <p:nvPr/>
        </p:nvSpPr>
        <p:spPr>
          <a:xfrm>
            <a:off x="303401" y="580580"/>
            <a:ext cx="8821812" cy="528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Math with  Date-times </a:t>
            </a:r>
            <a:r>
              <a:rPr sz="1050"/>
              <a:t>—</a:t>
            </a:r>
            <a:r>
              <a:rPr sz="1150"/>
              <a:t>   Lubridate provides three classes of timespans to facilitate math with dates and date-times</a:t>
            </a:r>
            <a:endParaRPr sz="1150"/>
          </a:p>
        </p:txBody>
      </p:sp>
      <p:sp>
        <p:nvSpPr>
          <p:cNvPr id="576" name="a %within% b  Does interval or date-time a fall within interval b? now() %within% i…"/>
          <p:cNvSpPr txBox="1"/>
          <p:nvPr/>
        </p:nvSpPr>
        <p:spPr>
          <a:xfrm>
            <a:off x="10918849" y="6499530"/>
            <a:ext cx="2735373" cy="3835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t>a</a:t>
            </a:r>
            <a:r>
              <a:rPr i="1"/>
              <a:t> </a:t>
            </a:r>
            <a:r>
              <a:rPr b="1"/>
              <a:t>%within% </a:t>
            </a:r>
            <a:r>
              <a:t>b  Does interval or date-time </a:t>
            </a:r>
            <a:r>
              <a:rPr i="1"/>
              <a:t>a</a:t>
            </a:r>
            <a:r>
              <a:t> fall within interval </a:t>
            </a:r>
            <a:r>
              <a:rPr i="1"/>
              <a:t>b</a:t>
            </a:r>
            <a:r>
              <a:t>? </a:t>
            </a:r>
            <a:r>
              <a:rPr i="1"/>
              <a:t>now() %within% i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int_start</a:t>
            </a:r>
            <a:r>
              <a:t>(int) Access/set the start date-time of an interval. Also </a:t>
            </a:r>
            <a:r>
              <a:rPr b="1"/>
              <a:t>int_end</a:t>
            </a:r>
            <a:r>
              <a:t>(). </a:t>
            </a:r>
            <a:r>
              <a:rPr i="1"/>
              <a:t>int_start(i) &lt;- now(); int_start(i)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int_aligns</a:t>
            </a:r>
            <a:r>
              <a:t>(int1, int2) Do two intervals share a boundary? Also </a:t>
            </a:r>
            <a:r>
              <a:rPr b="1"/>
              <a:t>int_overlaps</a:t>
            </a:r>
            <a:r>
              <a:t>().</a:t>
            </a:r>
            <a:r>
              <a:rPr b="1"/>
              <a:t> </a:t>
            </a:r>
            <a:r>
              <a:rPr i="1"/>
              <a:t>int_aligns(i, j)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int_diff</a:t>
            </a:r>
            <a:r>
              <a:t>(times) Make the intervals that occur between the date-times in a vector. </a:t>
            </a:r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i="1"/>
              <a:t>v &lt;-c(dt, dt + 100, dt + 1000); int_diff(v)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int_flip</a:t>
            </a:r>
            <a:r>
              <a:t>(int) Reverse the direction of an interval. Also </a:t>
            </a:r>
            <a:r>
              <a:rPr b="1"/>
              <a:t>int_standardize</a:t>
            </a:r>
            <a:r>
              <a:t>().</a:t>
            </a:r>
            <a:r>
              <a:rPr b="1"/>
              <a:t> </a:t>
            </a:r>
            <a:r>
              <a:rPr i="1"/>
              <a:t>int_flip(i)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int_length</a:t>
            </a:r>
            <a:r>
              <a:t>(int) Length in seconds. </a:t>
            </a:r>
            <a:r>
              <a:rPr i="1"/>
              <a:t>int_length(i)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int_shift</a:t>
            </a:r>
            <a:r>
              <a:t>(int, by) Shifts an interval up or down the timeline by a timespan. </a:t>
            </a:r>
            <a:r>
              <a:rPr i="1"/>
              <a:t>int_shift(i, days(-1))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as.interval</a:t>
            </a:r>
            <a:r>
              <a:t>(x, start, …) Coerce a timespans to an interval with the start date-time. Also </a:t>
            </a:r>
            <a:r>
              <a:rPr b="1"/>
              <a:t>is.interval</a:t>
            </a:r>
            <a:r>
              <a:t>(). </a:t>
            </a:r>
            <a:r>
              <a:rPr i="1"/>
              <a:t>as.interval(days(1), start = now())</a:t>
            </a:r>
          </a:p>
        </p:txBody>
      </p:sp>
      <p:grpSp>
        <p:nvGrpSpPr>
          <p:cNvPr id="580" name="Group"/>
          <p:cNvGrpSpPr/>
          <p:nvPr/>
        </p:nvGrpSpPr>
        <p:grpSpPr>
          <a:xfrm>
            <a:off x="9720929" y="7007397"/>
            <a:ext cx="848649" cy="335721"/>
            <a:chOff x="0" y="0"/>
            <a:chExt cx="848647" cy="335719"/>
          </a:xfrm>
        </p:grpSpPr>
        <p:sp>
          <p:nvSpPr>
            <p:cNvPr id="577" name="Line"/>
            <p:cNvSpPr/>
            <p:nvPr/>
          </p:nvSpPr>
          <p:spPr>
            <a:xfrm flipV="1">
              <a:off x="848647" y="30498"/>
              <a:ext cx="1" cy="274723"/>
            </a:xfrm>
            <a:prstGeom prst="line">
              <a:avLst/>
            </a:prstGeom>
            <a:noFill/>
            <a:ln w="254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8" name="Arrow"/>
            <p:cNvSpPr/>
            <p:nvPr/>
          </p:nvSpPr>
          <p:spPr>
            <a:xfrm>
              <a:off x="0" y="0"/>
              <a:ext cx="830659" cy="335720"/>
            </a:xfrm>
            <a:prstGeom prst="rightArrow">
              <a:avLst>
                <a:gd name="adj1" fmla="val 60724"/>
                <a:gd name="adj2" fmla="val 65041"/>
              </a:avLst>
            </a:prstGeom>
            <a:solidFill>
              <a:srgbClr val="A6AAA9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9" name="Line"/>
            <p:cNvSpPr/>
            <p:nvPr/>
          </p:nvSpPr>
          <p:spPr>
            <a:xfrm flipV="1">
              <a:off x="11261" y="30498"/>
              <a:ext cx="1" cy="274723"/>
            </a:xfrm>
            <a:prstGeom prst="line">
              <a:avLst/>
            </a:prstGeom>
            <a:noFill/>
            <a:ln w="381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585" name="Group"/>
          <p:cNvGrpSpPr/>
          <p:nvPr/>
        </p:nvGrpSpPr>
        <p:grpSpPr>
          <a:xfrm>
            <a:off x="9720929" y="6525840"/>
            <a:ext cx="848649" cy="335721"/>
            <a:chOff x="0" y="0"/>
            <a:chExt cx="848647" cy="335719"/>
          </a:xfrm>
        </p:grpSpPr>
        <p:sp>
          <p:nvSpPr>
            <p:cNvPr id="581" name="Line"/>
            <p:cNvSpPr/>
            <p:nvPr/>
          </p:nvSpPr>
          <p:spPr>
            <a:xfrm flipV="1">
              <a:off x="848647" y="30498"/>
              <a:ext cx="1" cy="274723"/>
            </a:xfrm>
            <a:prstGeom prst="line">
              <a:avLst/>
            </a:prstGeom>
            <a:noFill/>
            <a:ln w="254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2" name="Arrow"/>
            <p:cNvSpPr/>
            <p:nvPr/>
          </p:nvSpPr>
          <p:spPr>
            <a:xfrm>
              <a:off x="0" y="0"/>
              <a:ext cx="830659" cy="335720"/>
            </a:xfrm>
            <a:prstGeom prst="rightArrow">
              <a:avLst>
                <a:gd name="adj1" fmla="val 60724"/>
                <a:gd name="adj2" fmla="val 65041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chemeClr val="accent4"/>
                  </a:solidFill>
                </a:defRPr>
              </a:pPr>
            </a:p>
          </p:txBody>
        </p:sp>
        <p:sp>
          <p:nvSpPr>
            <p:cNvPr id="583" name="Line"/>
            <p:cNvSpPr/>
            <p:nvPr/>
          </p:nvSpPr>
          <p:spPr>
            <a:xfrm flipV="1">
              <a:off x="11261" y="30498"/>
              <a:ext cx="1" cy="274723"/>
            </a:xfrm>
            <a:prstGeom prst="line">
              <a:avLst/>
            </a:prstGeom>
            <a:noFill/>
            <a:ln w="254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4" name="Line"/>
            <p:cNvSpPr/>
            <p:nvPr/>
          </p:nvSpPr>
          <p:spPr>
            <a:xfrm flipV="1">
              <a:off x="328761" y="30498"/>
              <a:ext cx="1" cy="274723"/>
            </a:xfrm>
            <a:prstGeom prst="line">
              <a:avLst/>
            </a:prstGeom>
            <a:noFill/>
            <a:ln w="381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593" name="Group"/>
          <p:cNvGrpSpPr/>
          <p:nvPr/>
        </p:nvGrpSpPr>
        <p:grpSpPr>
          <a:xfrm>
            <a:off x="9720929" y="7970512"/>
            <a:ext cx="848649" cy="335721"/>
            <a:chOff x="0" y="0"/>
            <a:chExt cx="848647" cy="335719"/>
          </a:xfrm>
        </p:grpSpPr>
        <p:sp>
          <p:nvSpPr>
            <p:cNvPr id="586" name="Arrow"/>
            <p:cNvSpPr/>
            <p:nvPr/>
          </p:nvSpPr>
          <p:spPr>
            <a:xfrm>
              <a:off x="569654" y="-1"/>
              <a:ext cx="265522" cy="335721"/>
            </a:xfrm>
            <a:prstGeom prst="rightArrow">
              <a:avLst>
                <a:gd name="adj1" fmla="val 59394"/>
                <a:gd name="adj2" fmla="val 47163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7" name="Arrow"/>
            <p:cNvSpPr/>
            <p:nvPr/>
          </p:nvSpPr>
          <p:spPr>
            <a:xfrm>
              <a:off x="271998" y="0"/>
              <a:ext cx="265521" cy="335720"/>
            </a:xfrm>
            <a:prstGeom prst="rightArrow">
              <a:avLst>
                <a:gd name="adj1" fmla="val 59394"/>
                <a:gd name="adj2" fmla="val 47163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8" name="Line"/>
            <p:cNvSpPr/>
            <p:nvPr/>
          </p:nvSpPr>
          <p:spPr>
            <a:xfrm flipV="1">
              <a:off x="848647" y="30498"/>
              <a:ext cx="1" cy="274723"/>
            </a:xfrm>
            <a:prstGeom prst="line">
              <a:avLst/>
            </a:prstGeom>
            <a:noFill/>
            <a:ln w="381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9" name="Arrow"/>
            <p:cNvSpPr/>
            <p:nvPr/>
          </p:nvSpPr>
          <p:spPr>
            <a:xfrm>
              <a:off x="0" y="0"/>
              <a:ext cx="252821" cy="335720"/>
            </a:xfrm>
            <a:prstGeom prst="rightArrow">
              <a:avLst>
                <a:gd name="adj1" fmla="val 59394"/>
                <a:gd name="adj2" fmla="val 49532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0" name="Line"/>
            <p:cNvSpPr/>
            <p:nvPr/>
          </p:nvSpPr>
          <p:spPr>
            <a:xfrm flipV="1">
              <a:off x="11261" y="30498"/>
              <a:ext cx="1" cy="274723"/>
            </a:xfrm>
            <a:prstGeom prst="line">
              <a:avLst/>
            </a:prstGeom>
            <a:noFill/>
            <a:ln w="381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1" name="Line"/>
            <p:cNvSpPr/>
            <p:nvPr/>
          </p:nvSpPr>
          <p:spPr>
            <a:xfrm flipV="1">
              <a:off x="265261" y="30498"/>
              <a:ext cx="1" cy="274723"/>
            </a:xfrm>
            <a:prstGeom prst="line">
              <a:avLst/>
            </a:prstGeom>
            <a:noFill/>
            <a:ln w="381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2" name="Line"/>
            <p:cNvSpPr/>
            <p:nvPr/>
          </p:nvSpPr>
          <p:spPr>
            <a:xfrm flipV="1">
              <a:off x="556954" y="30498"/>
              <a:ext cx="1" cy="274723"/>
            </a:xfrm>
            <a:prstGeom prst="line">
              <a:avLst/>
            </a:prstGeom>
            <a:noFill/>
            <a:ln w="381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599" name="Group"/>
          <p:cNvGrpSpPr/>
          <p:nvPr/>
        </p:nvGrpSpPr>
        <p:grpSpPr>
          <a:xfrm>
            <a:off x="9720929" y="7488955"/>
            <a:ext cx="830660" cy="335721"/>
            <a:chOff x="0" y="0"/>
            <a:chExt cx="830658" cy="335719"/>
          </a:xfrm>
        </p:grpSpPr>
        <p:grpSp>
          <p:nvGrpSpPr>
            <p:cNvPr id="597" name="Group"/>
            <p:cNvGrpSpPr/>
            <p:nvPr/>
          </p:nvGrpSpPr>
          <p:grpSpPr>
            <a:xfrm>
              <a:off x="0" y="0"/>
              <a:ext cx="830659" cy="335720"/>
              <a:chOff x="0" y="0"/>
              <a:chExt cx="830658" cy="335719"/>
            </a:xfrm>
          </p:grpSpPr>
          <p:sp>
            <p:nvSpPr>
              <p:cNvPr id="594" name="Arrow"/>
              <p:cNvSpPr/>
              <p:nvPr/>
            </p:nvSpPr>
            <p:spPr>
              <a:xfrm>
                <a:off x="0" y="0"/>
                <a:ext cx="830659" cy="335720"/>
              </a:xfrm>
              <a:prstGeom prst="rightArrow">
                <a:avLst>
                  <a:gd name="adj1" fmla="val 60724"/>
                  <a:gd name="adj2" fmla="val 65041"/>
                </a:avLst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95" name="Arrow"/>
              <p:cNvSpPr/>
              <p:nvPr/>
            </p:nvSpPr>
            <p:spPr>
              <a:xfrm>
                <a:off x="155575" y="0"/>
                <a:ext cx="398859" cy="335720"/>
              </a:xfrm>
              <a:prstGeom prst="rightArrow">
                <a:avLst>
                  <a:gd name="adj1" fmla="val 60724"/>
                  <a:gd name="adj2" fmla="val 65041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96" name="Arrow"/>
              <p:cNvSpPr/>
              <p:nvPr/>
            </p:nvSpPr>
            <p:spPr>
              <a:xfrm>
                <a:off x="7267" y="0"/>
                <a:ext cx="521767" cy="335720"/>
              </a:xfrm>
              <a:prstGeom prst="rightArrow">
                <a:avLst>
                  <a:gd name="adj1" fmla="val 60724"/>
                  <a:gd name="adj2" fmla="val 65041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598" name="Group"/>
            <p:cNvSpPr/>
            <p:nvPr/>
          </p:nvSpPr>
          <p:spPr>
            <a:xfrm flipV="1">
              <a:off x="11261" y="26961"/>
              <a:ext cx="1" cy="274723"/>
            </a:xfrm>
            <a:prstGeom prst="line">
              <a:avLst/>
            </a:prstGeom>
            <a:noFill/>
            <a:ln w="381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603" name="Group"/>
          <p:cNvGrpSpPr/>
          <p:nvPr/>
        </p:nvGrpSpPr>
        <p:grpSpPr>
          <a:xfrm>
            <a:off x="9720929" y="8452070"/>
            <a:ext cx="844798" cy="335721"/>
            <a:chOff x="11261" y="0"/>
            <a:chExt cx="844796" cy="335719"/>
          </a:xfrm>
        </p:grpSpPr>
        <p:sp>
          <p:nvSpPr>
            <p:cNvPr id="600" name="Arrow"/>
            <p:cNvSpPr/>
            <p:nvPr/>
          </p:nvSpPr>
          <p:spPr>
            <a:xfrm flipH="1">
              <a:off x="25400" y="0"/>
              <a:ext cx="830659" cy="335720"/>
            </a:xfrm>
            <a:prstGeom prst="rightArrow">
              <a:avLst>
                <a:gd name="adj1" fmla="val 60724"/>
                <a:gd name="adj2" fmla="val 65041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1" name="Line"/>
            <p:cNvSpPr/>
            <p:nvPr/>
          </p:nvSpPr>
          <p:spPr>
            <a:xfrm flipV="1">
              <a:off x="848647" y="30498"/>
              <a:ext cx="1" cy="274723"/>
            </a:xfrm>
            <a:prstGeom prst="line">
              <a:avLst/>
            </a:prstGeom>
            <a:noFill/>
            <a:ln w="254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2" name="Line"/>
            <p:cNvSpPr/>
            <p:nvPr/>
          </p:nvSpPr>
          <p:spPr>
            <a:xfrm flipV="1">
              <a:off x="11261" y="30498"/>
              <a:ext cx="1" cy="274723"/>
            </a:xfrm>
            <a:prstGeom prst="line">
              <a:avLst/>
            </a:prstGeom>
            <a:noFill/>
            <a:ln w="254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611" name="Group"/>
          <p:cNvGrpSpPr/>
          <p:nvPr/>
        </p:nvGrpSpPr>
        <p:grpSpPr>
          <a:xfrm>
            <a:off x="9720929" y="8933628"/>
            <a:ext cx="855551" cy="335721"/>
            <a:chOff x="0" y="0"/>
            <a:chExt cx="855549" cy="335719"/>
          </a:xfrm>
        </p:grpSpPr>
        <p:sp>
          <p:nvSpPr>
            <p:cNvPr id="604" name="Line"/>
            <p:cNvSpPr/>
            <p:nvPr/>
          </p:nvSpPr>
          <p:spPr>
            <a:xfrm flipV="1">
              <a:off x="852096" y="30499"/>
              <a:ext cx="1" cy="274723"/>
            </a:xfrm>
            <a:prstGeom prst="line">
              <a:avLst/>
            </a:prstGeom>
            <a:noFill/>
            <a:ln w="254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5" name="Arrow"/>
            <p:cNvSpPr/>
            <p:nvPr/>
          </p:nvSpPr>
          <p:spPr>
            <a:xfrm>
              <a:off x="3448" y="0"/>
              <a:ext cx="830659" cy="335720"/>
            </a:xfrm>
            <a:prstGeom prst="rightArrow">
              <a:avLst>
                <a:gd name="adj1" fmla="val 60724"/>
                <a:gd name="adj2" fmla="val 65041"/>
              </a:avLst>
            </a:prstGeom>
            <a:solidFill>
              <a:srgbClr val="A6AAA9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6" name="Line"/>
            <p:cNvSpPr/>
            <p:nvPr/>
          </p:nvSpPr>
          <p:spPr>
            <a:xfrm flipV="1">
              <a:off x="14710" y="30499"/>
              <a:ext cx="1" cy="274723"/>
            </a:xfrm>
            <a:prstGeom prst="line">
              <a:avLst/>
            </a:prstGeom>
            <a:noFill/>
            <a:ln w="254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7" name="Line"/>
            <p:cNvSpPr/>
            <p:nvPr/>
          </p:nvSpPr>
          <p:spPr>
            <a:xfrm>
              <a:off x="0" y="167860"/>
              <a:ext cx="85555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8" name="Line"/>
            <p:cNvSpPr/>
            <p:nvPr/>
          </p:nvSpPr>
          <p:spPr>
            <a:xfrm flipV="1">
              <a:off x="6773" y="133087"/>
              <a:ext cx="1" cy="69547"/>
            </a:xfrm>
            <a:prstGeom prst="line">
              <a:avLst/>
            </a:prstGeom>
            <a:noFill/>
            <a:ln w="9525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9" name="Line"/>
            <p:cNvSpPr/>
            <p:nvPr/>
          </p:nvSpPr>
          <p:spPr>
            <a:xfrm flipV="1">
              <a:off x="853300" y="133087"/>
              <a:ext cx="1" cy="69547"/>
            </a:xfrm>
            <a:prstGeom prst="line">
              <a:avLst/>
            </a:prstGeom>
            <a:noFill/>
            <a:ln w="9525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0" name="l"/>
            <p:cNvSpPr txBox="1"/>
            <p:nvPr/>
          </p:nvSpPr>
          <p:spPr>
            <a:xfrm>
              <a:off x="271163" y="37089"/>
              <a:ext cx="287824" cy="2361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defRPr b="0" sz="1100">
                  <a:solidFill>
                    <a:schemeClr val="accent4">
                      <a:hueOff val="-116170"/>
                      <a:satOff val="78638"/>
                      <a:lumOff val="-43589"/>
                    </a:schemeClr>
                  </a:solidFill>
                  <a:latin typeface="Snell Roundhand Bold"/>
                  <a:ea typeface="Snell Roundhand Bold"/>
                  <a:cs typeface="Snell Roundhand Bold"/>
                  <a:sym typeface="Snell Roundhand Bold"/>
                </a:defRPr>
              </a:lvl1pPr>
            </a:lstStyle>
            <a:p>
              <a:pPr/>
              <a:r>
                <a:t> l </a:t>
              </a:r>
            </a:p>
          </p:txBody>
        </p:sp>
      </p:grpSp>
      <p:grpSp>
        <p:nvGrpSpPr>
          <p:cNvPr id="615" name="Group"/>
          <p:cNvGrpSpPr/>
          <p:nvPr/>
        </p:nvGrpSpPr>
        <p:grpSpPr>
          <a:xfrm>
            <a:off x="9720929" y="9415185"/>
            <a:ext cx="578098" cy="335721"/>
            <a:chOff x="11261" y="0"/>
            <a:chExt cx="578096" cy="335719"/>
          </a:xfrm>
        </p:grpSpPr>
        <p:sp>
          <p:nvSpPr>
            <p:cNvPr id="612" name="Line"/>
            <p:cNvSpPr/>
            <p:nvPr/>
          </p:nvSpPr>
          <p:spPr>
            <a:xfrm flipV="1">
              <a:off x="11261" y="30498"/>
              <a:ext cx="1" cy="274723"/>
            </a:xfrm>
            <a:prstGeom prst="line">
              <a:avLst/>
            </a:prstGeom>
            <a:noFill/>
            <a:ln w="254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3" name="Line"/>
            <p:cNvSpPr/>
            <p:nvPr/>
          </p:nvSpPr>
          <p:spPr>
            <a:xfrm flipV="1">
              <a:off x="471353" y="30498"/>
              <a:ext cx="1" cy="274723"/>
            </a:xfrm>
            <a:prstGeom prst="line">
              <a:avLst/>
            </a:prstGeom>
            <a:noFill/>
            <a:ln w="254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4" name="Arrow"/>
            <p:cNvSpPr/>
            <p:nvPr/>
          </p:nvSpPr>
          <p:spPr>
            <a:xfrm>
              <a:off x="139700" y="0"/>
              <a:ext cx="449659" cy="335720"/>
            </a:xfrm>
            <a:prstGeom prst="rightArrow">
              <a:avLst>
                <a:gd name="adj1" fmla="val 60724"/>
                <a:gd name="adj2" fmla="val 65041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619" name="Group"/>
          <p:cNvGrpSpPr/>
          <p:nvPr/>
        </p:nvGrpSpPr>
        <p:grpSpPr>
          <a:xfrm>
            <a:off x="12620464" y="5694719"/>
            <a:ext cx="637611" cy="463901"/>
            <a:chOff x="-254740" y="0"/>
            <a:chExt cx="637609" cy="463899"/>
          </a:xfrm>
        </p:grpSpPr>
        <p:sp>
          <p:nvSpPr>
            <p:cNvPr id="616" name="Triangle"/>
            <p:cNvSpPr/>
            <p:nvPr/>
          </p:nvSpPr>
          <p:spPr>
            <a:xfrm rot="14522501">
              <a:off x="-111435" y="135910"/>
              <a:ext cx="101535" cy="385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7" name="Quote Bubble"/>
            <p:cNvSpPr/>
            <p:nvPr/>
          </p:nvSpPr>
          <p:spPr>
            <a:xfrm>
              <a:off x="13374" y="57852"/>
              <a:ext cx="368821" cy="303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8343"/>
                  </a:moveTo>
                  <a:lnTo>
                    <a:pt x="0" y="3257"/>
                  </a:lnTo>
                  <a:cubicBezTo>
                    <a:pt x="0" y="1458"/>
                    <a:pt x="1199" y="0"/>
                    <a:pt x="2678" y="0"/>
                  </a:cubicBezTo>
                  <a:lnTo>
                    <a:pt x="18922" y="0"/>
                  </a:lnTo>
                  <a:cubicBezTo>
                    <a:pt x="20401" y="0"/>
                    <a:pt x="21600" y="1458"/>
                    <a:pt x="21600" y="3257"/>
                  </a:cubicBezTo>
                  <a:lnTo>
                    <a:pt x="21600" y="18343"/>
                  </a:lnTo>
                  <a:cubicBezTo>
                    <a:pt x="21600" y="20142"/>
                    <a:pt x="20401" y="21600"/>
                    <a:pt x="18922" y="21600"/>
                  </a:cubicBezTo>
                  <a:lnTo>
                    <a:pt x="2678" y="21600"/>
                  </a:lnTo>
                  <a:cubicBezTo>
                    <a:pt x="1199" y="21600"/>
                    <a:pt x="0" y="20142"/>
                    <a:pt x="0" y="18343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8" name="Start Date"/>
            <p:cNvSpPr txBox="1"/>
            <p:nvPr/>
          </p:nvSpPr>
          <p:spPr>
            <a:xfrm>
              <a:off x="0" y="-1"/>
              <a:ext cx="382869" cy="4063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Start Date</a:t>
              </a:r>
            </a:p>
          </p:txBody>
        </p:sp>
      </p:grpSp>
      <p:grpSp>
        <p:nvGrpSpPr>
          <p:cNvPr id="622" name="Group"/>
          <p:cNvGrpSpPr/>
          <p:nvPr/>
        </p:nvGrpSpPr>
        <p:grpSpPr>
          <a:xfrm>
            <a:off x="13272079" y="5694719"/>
            <a:ext cx="382870" cy="406322"/>
            <a:chOff x="0" y="0"/>
            <a:chExt cx="382868" cy="406320"/>
          </a:xfrm>
        </p:grpSpPr>
        <p:sp>
          <p:nvSpPr>
            <p:cNvPr id="620" name="Quote Bubble"/>
            <p:cNvSpPr/>
            <p:nvPr/>
          </p:nvSpPr>
          <p:spPr>
            <a:xfrm>
              <a:off x="13374" y="57852"/>
              <a:ext cx="368821" cy="303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8343"/>
                  </a:moveTo>
                  <a:lnTo>
                    <a:pt x="0" y="3257"/>
                  </a:lnTo>
                  <a:cubicBezTo>
                    <a:pt x="0" y="1458"/>
                    <a:pt x="1199" y="0"/>
                    <a:pt x="2678" y="0"/>
                  </a:cubicBezTo>
                  <a:lnTo>
                    <a:pt x="18922" y="0"/>
                  </a:lnTo>
                  <a:cubicBezTo>
                    <a:pt x="20401" y="0"/>
                    <a:pt x="21600" y="1458"/>
                    <a:pt x="21600" y="3257"/>
                  </a:cubicBezTo>
                  <a:lnTo>
                    <a:pt x="21600" y="18343"/>
                  </a:lnTo>
                  <a:cubicBezTo>
                    <a:pt x="21600" y="20142"/>
                    <a:pt x="20401" y="21600"/>
                    <a:pt x="18922" y="21600"/>
                  </a:cubicBezTo>
                  <a:lnTo>
                    <a:pt x="2678" y="21600"/>
                  </a:lnTo>
                  <a:cubicBezTo>
                    <a:pt x="1199" y="21600"/>
                    <a:pt x="0" y="20142"/>
                    <a:pt x="0" y="18343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1" name="End Date"/>
            <p:cNvSpPr txBox="1"/>
            <p:nvPr/>
          </p:nvSpPr>
          <p:spPr>
            <a:xfrm>
              <a:off x="0" y="-1"/>
              <a:ext cx="382869" cy="4063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End Date</a:t>
              </a:r>
            </a:p>
          </p:txBody>
        </p:sp>
      </p:grpSp>
      <p:grpSp>
        <p:nvGrpSpPr>
          <p:cNvPr id="664" name="Group"/>
          <p:cNvGrpSpPr/>
          <p:nvPr/>
        </p:nvGrpSpPr>
        <p:grpSpPr>
          <a:xfrm>
            <a:off x="385579" y="1048346"/>
            <a:ext cx="2798873" cy="3828099"/>
            <a:chOff x="0" y="0"/>
            <a:chExt cx="2798871" cy="3828098"/>
          </a:xfrm>
        </p:grpSpPr>
        <p:sp>
          <p:nvSpPr>
            <p:cNvPr id="623" name="Math with date-times relies on the timeline, which behaves inconsistently.  Consider how the timeline behaves during:…"/>
            <p:cNvSpPr txBox="1"/>
            <p:nvPr/>
          </p:nvSpPr>
          <p:spPr>
            <a:xfrm>
              <a:off x="0" y="-1"/>
              <a:ext cx="2798872" cy="35718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800"/>
                </a:spcBef>
                <a:defRPr b="0" sz="1100">
                  <a:solidFill>
                    <a:srgbClr val="000000"/>
                  </a:solidFill>
                </a:defRPr>
              </a:pPr>
              <a:r>
                <a:t>Math with date-times relies on the </a:t>
              </a:r>
              <a:r>
                <a:rPr b="1"/>
                <a:t>timeline</a:t>
              </a:r>
              <a:r>
                <a:t>, which behaves inconsistently.  Consider how the timeline behaves during:</a:t>
              </a:r>
            </a:p>
            <a:p>
              <a:pPr>
                <a:lnSpc>
                  <a:spcPct val="80000"/>
                </a:lnSpc>
                <a:defRPr b="0" sz="1100">
                  <a:solidFill>
                    <a:srgbClr val="000000"/>
                  </a:solidFill>
                </a:defRPr>
              </a:pPr>
              <a:r>
                <a:t>A normal day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950">
                  <a:solidFill>
                    <a:srgbClr val="000000"/>
                  </a:solidFill>
                </a:defRPr>
              </a:pPr>
              <a:r>
                <a:t>nor &lt;- ymd_hms("2018-01-01 01:30:00",tz="US/Eastern")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800"/>
                </a:spcBef>
                <a:defRPr b="0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defRPr b="0" sz="1100">
                  <a:solidFill>
                    <a:srgbClr val="000000"/>
                  </a:solidFill>
                </a:defRPr>
              </a:pPr>
              <a:r>
                <a:t>The start of daylight savings (spring forward)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950">
                  <a:solidFill>
                    <a:srgbClr val="000000"/>
                  </a:solidFill>
                </a:defRPr>
              </a:pPr>
              <a:r>
                <a:t>gap &lt;- ymd_hms("2018-03-11 01:30:00",tz="US/Eastern")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800"/>
                </a:spcBef>
                <a:defRPr b="0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defRPr b="0" sz="1100">
                  <a:solidFill>
                    <a:srgbClr val="000000"/>
                  </a:solidFill>
                </a:defRPr>
              </a:pPr>
              <a:r>
                <a:t>The end of daylight savings (fall back)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950">
                  <a:solidFill>
                    <a:srgbClr val="000000"/>
                  </a:solidFill>
                </a:defRPr>
              </a:pPr>
              <a:r>
                <a:t>lap &lt;- ymd_hms("2018-11-04 00:30:00",tz="US/Eastern")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800"/>
                </a:spcBef>
                <a:defRPr b="0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defRPr b="0" sz="1100">
                  <a:solidFill>
                    <a:srgbClr val="000000"/>
                  </a:solidFill>
                </a:defRPr>
              </a:pPr>
              <a:r>
                <a:t>Leap years and leap seconds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000">
                  <a:solidFill>
                    <a:srgbClr val="000000"/>
                  </a:solidFill>
                </a:defRPr>
              </a:pPr>
              <a:r>
                <a:t>leap &lt;- ymd("2019-03-01")</a:t>
              </a:r>
            </a:p>
          </p:txBody>
        </p:sp>
        <p:grpSp>
          <p:nvGrpSpPr>
            <p:cNvPr id="635" name="Group"/>
            <p:cNvGrpSpPr/>
            <p:nvPr/>
          </p:nvGrpSpPr>
          <p:grpSpPr>
            <a:xfrm>
              <a:off x="6167" y="2574391"/>
              <a:ext cx="2183288" cy="483128"/>
              <a:chOff x="0" y="-228599"/>
              <a:chExt cx="2183286" cy="483126"/>
            </a:xfrm>
          </p:grpSpPr>
          <p:sp>
            <p:nvSpPr>
              <p:cNvPr id="624" name="Line"/>
              <p:cNvSpPr/>
              <p:nvPr/>
            </p:nvSpPr>
            <p:spPr>
              <a:xfrm flipV="1">
                <a:off x="161091" y="0"/>
                <a:ext cx="1" cy="103430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25" name="12:00"/>
              <p:cNvSpPr txBox="1"/>
              <p:nvPr/>
            </p:nvSpPr>
            <p:spPr>
              <a:xfrm>
                <a:off x="0" y="38212"/>
                <a:ext cx="334885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12:00</a:t>
                </a:r>
              </a:p>
            </p:txBody>
          </p:sp>
          <p:sp>
            <p:nvSpPr>
              <p:cNvPr id="626" name="Line"/>
              <p:cNvSpPr/>
              <p:nvPr/>
            </p:nvSpPr>
            <p:spPr>
              <a:xfrm flipV="1">
                <a:off x="764377" y="0"/>
                <a:ext cx="1" cy="103430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27" name="1:00"/>
              <p:cNvSpPr txBox="1"/>
              <p:nvPr/>
            </p:nvSpPr>
            <p:spPr>
              <a:xfrm>
                <a:off x="603285" y="38212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1:00</a:t>
                </a:r>
              </a:p>
            </p:txBody>
          </p:sp>
          <p:sp>
            <p:nvSpPr>
              <p:cNvPr id="628" name="2:00"/>
              <p:cNvSpPr txBox="1"/>
              <p:nvPr/>
            </p:nvSpPr>
            <p:spPr>
              <a:xfrm>
                <a:off x="1206571" y="38212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2:00</a:t>
                </a:r>
              </a:p>
            </p:txBody>
          </p:sp>
          <p:sp>
            <p:nvSpPr>
              <p:cNvPr id="629" name="Line"/>
              <p:cNvSpPr/>
              <p:nvPr/>
            </p:nvSpPr>
            <p:spPr>
              <a:xfrm flipV="1">
                <a:off x="1970948" y="-228600"/>
                <a:ext cx="1" cy="103430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30" name="3:00"/>
              <p:cNvSpPr txBox="1"/>
              <p:nvPr/>
            </p:nvSpPr>
            <p:spPr>
              <a:xfrm>
                <a:off x="1809856" y="38212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3:00</a:t>
                </a:r>
              </a:p>
            </p:txBody>
          </p:sp>
          <p:sp>
            <p:nvSpPr>
              <p:cNvPr id="631" name="Line"/>
              <p:cNvSpPr/>
              <p:nvPr/>
            </p:nvSpPr>
            <p:spPr>
              <a:xfrm>
                <a:off x="773601" y="-173711"/>
                <a:ext cx="1409686" cy="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32" name="Line"/>
              <p:cNvSpPr/>
              <p:nvPr/>
            </p:nvSpPr>
            <p:spPr>
              <a:xfrm>
                <a:off x="38951" y="51714"/>
                <a:ext cx="1343388" cy="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33" name="Line"/>
              <p:cNvSpPr/>
              <p:nvPr/>
            </p:nvSpPr>
            <p:spPr>
              <a:xfrm flipV="1">
                <a:off x="764377" y="-225425"/>
                <a:ext cx="1" cy="103430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34" name="Line"/>
              <p:cNvSpPr/>
              <p:nvPr/>
            </p:nvSpPr>
            <p:spPr>
              <a:xfrm flipV="1">
                <a:off x="1367663" y="-225425"/>
                <a:ext cx="1" cy="103430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643" name="Group"/>
            <p:cNvGrpSpPr/>
            <p:nvPr/>
          </p:nvGrpSpPr>
          <p:grpSpPr>
            <a:xfrm>
              <a:off x="6167" y="3494290"/>
              <a:ext cx="2188214" cy="333809"/>
              <a:chOff x="0" y="0"/>
              <a:chExt cx="2188213" cy="333807"/>
            </a:xfrm>
          </p:grpSpPr>
          <p:sp>
            <p:nvSpPr>
              <p:cNvPr id="636" name="Line"/>
              <p:cNvSpPr/>
              <p:nvPr/>
            </p:nvSpPr>
            <p:spPr>
              <a:xfrm flipV="1">
                <a:off x="161091" y="79280"/>
                <a:ext cx="1" cy="10343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37" name="2019"/>
              <p:cNvSpPr txBox="1"/>
              <p:nvPr/>
            </p:nvSpPr>
            <p:spPr>
              <a:xfrm>
                <a:off x="0" y="117493"/>
                <a:ext cx="322185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2019</a:t>
                </a:r>
              </a:p>
            </p:txBody>
          </p:sp>
          <p:sp>
            <p:nvSpPr>
              <p:cNvPr id="638" name="Line"/>
              <p:cNvSpPr/>
              <p:nvPr/>
            </p:nvSpPr>
            <p:spPr>
              <a:xfrm flipV="1">
                <a:off x="1066021" y="79280"/>
                <a:ext cx="1" cy="10343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39" name="2020"/>
              <p:cNvSpPr txBox="1"/>
              <p:nvPr/>
            </p:nvSpPr>
            <p:spPr>
              <a:xfrm>
                <a:off x="904928" y="117493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2020</a:t>
                </a:r>
              </a:p>
            </p:txBody>
          </p:sp>
          <p:sp>
            <p:nvSpPr>
              <p:cNvPr id="640" name="Line"/>
              <p:cNvSpPr/>
              <p:nvPr/>
            </p:nvSpPr>
            <p:spPr>
              <a:xfrm flipV="1">
                <a:off x="1970950" y="79280"/>
                <a:ext cx="1" cy="10343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41" name="2021"/>
              <p:cNvSpPr txBox="1"/>
              <p:nvPr/>
            </p:nvSpPr>
            <p:spPr>
              <a:xfrm>
                <a:off x="1809856" y="117493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2021</a:t>
                </a:r>
              </a:p>
            </p:txBody>
          </p:sp>
          <p:sp>
            <p:nvSpPr>
              <p:cNvPr id="642" name="Line"/>
              <p:cNvSpPr/>
              <p:nvPr/>
            </p:nvSpPr>
            <p:spPr>
              <a:xfrm>
                <a:off x="37832" y="-1"/>
                <a:ext cx="2150382" cy="1386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889" fill="norm" stroke="1" extrusionOk="0">
                    <a:moveTo>
                      <a:pt x="0" y="20889"/>
                    </a:moveTo>
                    <a:lnTo>
                      <a:pt x="10619" y="20211"/>
                    </a:lnTo>
                    <a:cubicBezTo>
                      <a:pt x="10591" y="9682"/>
                      <a:pt x="11128" y="737"/>
                      <a:pt x="11828" y="43"/>
                    </a:cubicBezTo>
                    <a:cubicBezTo>
                      <a:pt x="12590" y="-711"/>
                      <a:pt x="13235" y="8405"/>
                      <a:pt x="13229" y="19859"/>
                    </a:cubicBezTo>
                    <a:lnTo>
                      <a:pt x="21600" y="20029"/>
                    </a:lnTo>
                  </a:path>
                </a:pathLst>
              </a:custGeom>
              <a:noFill/>
              <a:ln w="254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653" name="Group"/>
            <p:cNvGrpSpPr/>
            <p:nvPr/>
          </p:nvGrpSpPr>
          <p:grpSpPr>
            <a:xfrm>
              <a:off x="6167" y="1861098"/>
              <a:ext cx="2183288" cy="254528"/>
              <a:chOff x="0" y="0"/>
              <a:chExt cx="2183286" cy="254526"/>
            </a:xfrm>
          </p:grpSpPr>
          <p:sp>
            <p:nvSpPr>
              <p:cNvPr id="644" name="Line"/>
              <p:cNvSpPr/>
              <p:nvPr/>
            </p:nvSpPr>
            <p:spPr>
              <a:xfrm flipV="1">
                <a:off x="161091" y="0"/>
                <a:ext cx="1" cy="103430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45" name="1:00"/>
              <p:cNvSpPr txBox="1"/>
              <p:nvPr/>
            </p:nvSpPr>
            <p:spPr>
              <a:xfrm>
                <a:off x="0" y="38212"/>
                <a:ext cx="322185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1:00</a:t>
                </a:r>
              </a:p>
            </p:txBody>
          </p:sp>
          <p:sp>
            <p:nvSpPr>
              <p:cNvPr id="646" name="2:00"/>
              <p:cNvSpPr txBox="1"/>
              <p:nvPr/>
            </p:nvSpPr>
            <p:spPr>
              <a:xfrm>
                <a:off x="603285" y="38212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2:00</a:t>
                </a:r>
              </a:p>
            </p:txBody>
          </p:sp>
          <p:sp>
            <p:nvSpPr>
              <p:cNvPr id="647" name="Line"/>
              <p:cNvSpPr/>
              <p:nvPr/>
            </p:nvSpPr>
            <p:spPr>
              <a:xfrm flipV="1">
                <a:off x="1367663" y="0"/>
                <a:ext cx="1" cy="103430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48" name="3:00"/>
              <p:cNvSpPr txBox="1"/>
              <p:nvPr/>
            </p:nvSpPr>
            <p:spPr>
              <a:xfrm>
                <a:off x="1206571" y="38212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3:00</a:t>
                </a:r>
              </a:p>
            </p:txBody>
          </p:sp>
          <p:sp>
            <p:nvSpPr>
              <p:cNvPr id="649" name="Line"/>
              <p:cNvSpPr/>
              <p:nvPr/>
            </p:nvSpPr>
            <p:spPr>
              <a:xfrm flipV="1">
                <a:off x="1970950" y="0"/>
                <a:ext cx="1" cy="103430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50" name="4:00"/>
              <p:cNvSpPr txBox="1"/>
              <p:nvPr/>
            </p:nvSpPr>
            <p:spPr>
              <a:xfrm>
                <a:off x="1809856" y="38212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4:00</a:t>
                </a:r>
              </a:p>
            </p:txBody>
          </p:sp>
          <p:sp>
            <p:nvSpPr>
              <p:cNvPr id="651" name="Line"/>
              <p:cNvSpPr/>
              <p:nvPr/>
            </p:nvSpPr>
            <p:spPr>
              <a:xfrm>
                <a:off x="1361523" y="51714"/>
                <a:ext cx="821764" cy="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52" name="Line"/>
              <p:cNvSpPr/>
              <p:nvPr/>
            </p:nvSpPr>
            <p:spPr>
              <a:xfrm>
                <a:off x="38951" y="51714"/>
                <a:ext cx="732455" cy="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663" name="Group"/>
            <p:cNvGrpSpPr/>
            <p:nvPr/>
          </p:nvGrpSpPr>
          <p:grpSpPr>
            <a:xfrm>
              <a:off x="6167" y="1030072"/>
              <a:ext cx="2183288" cy="254528"/>
              <a:chOff x="0" y="0"/>
              <a:chExt cx="2183286" cy="254526"/>
            </a:xfrm>
          </p:grpSpPr>
          <p:sp>
            <p:nvSpPr>
              <p:cNvPr id="654" name="Line"/>
              <p:cNvSpPr/>
              <p:nvPr/>
            </p:nvSpPr>
            <p:spPr>
              <a:xfrm flipV="1">
                <a:off x="161091" y="0"/>
                <a:ext cx="1" cy="103430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55" name="1:00"/>
              <p:cNvSpPr txBox="1"/>
              <p:nvPr/>
            </p:nvSpPr>
            <p:spPr>
              <a:xfrm>
                <a:off x="0" y="38212"/>
                <a:ext cx="322185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1:00</a:t>
                </a:r>
              </a:p>
            </p:txBody>
          </p:sp>
          <p:sp>
            <p:nvSpPr>
              <p:cNvPr id="656" name="Line"/>
              <p:cNvSpPr/>
              <p:nvPr/>
            </p:nvSpPr>
            <p:spPr>
              <a:xfrm flipV="1">
                <a:off x="764377" y="0"/>
                <a:ext cx="1" cy="103430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57" name="2:00"/>
              <p:cNvSpPr txBox="1"/>
              <p:nvPr/>
            </p:nvSpPr>
            <p:spPr>
              <a:xfrm>
                <a:off x="603285" y="38212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2:00</a:t>
                </a:r>
              </a:p>
            </p:txBody>
          </p:sp>
          <p:sp>
            <p:nvSpPr>
              <p:cNvPr id="658" name="Line"/>
              <p:cNvSpPr/>
              <p:nvPr/>
            </p:nvSpPr>
            <p:spPr>
              <a:xfrm flipV="1">
                <a:off x="1367663" y="0"/>
                <a:ext cx="1" cy="103430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59" name="3:00"/>
              <p:cNvSpPr txBox="1"/>
              <p:nvPr/>
            </p:nvSpPr>
            <p:spPr>
              <a:xfrm>
                <a:off x="1206571" y="38212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3:00</a:t>
                </a:r>
              </a:p>
            </p:txBody>
          </p:sp>
          <p:sp>
            <p:nvSpPr>
              <p:cNvPr id="660" name="Line"/>
              <p:cNvSpPr/>
              <p:nvPr/>
            </p:nvSpPr>
            <p:spPr>
              <a:xfrm flipV="1">
                <a:off x="1970950" y="0"/>
                <a:ext cx="1" cy="103430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61" name="4:00"/>
              <p:cNvSpPr txBox="1"/>
              <p:nvPr/>
            </p:nvSpPr>
            <p:spPr>
              <a:xfrm>
                <a:off x="1809856" y="38212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4:00</a:t>
                </a:r>
              </a:p>
            </p:txBody>
          </p:sp>
          <p:sp>
            <p:nvSpPr>
              <p:cNvPr id="662" name="Line"/>
              <p:cNvSpPr/>
              <p:nvPr/>
            </p:nvSpPr>
            <p:spPr>
              <a:xfrm>
                <a:off x="38951" y="51714"/>
                <a:ext cx="2144336" cy="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752" name="Group"/>
          <p:cNvGrpSpPr/>
          <p:nvPr/>
        </p:nvGrpSpPr>
        <p:grpSpPr>
          <a:xfrm>
            <a:off x="6078798" y="1043436"/>
            <a:ext cx="2276833" cy="3940294"/>
            <a:chOff x="0" y="0"/>
            <a:chExt cx="2276831" cy="3940292"/>
          </a:xfrm>
        </p:grpSpPr>
        <p:sp>
          <p:nvSpPr>
            <p:cNvPr id="665" name="Durations track the passage of physical time, which deviates from clock time when irregularities occur.…"/>
            <p:cNvSpPr txBox="1"/>
            <p:nvPr/>
          </p:nvSpPr>
          <p:spPr>
            <a:xfrm>
              <a:off x="41631" y="0"/>
              <a:ext cx="2235201" cy="39402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800"/>
                </a:spcBef>
                <a:defRPr b="0" sz="1100">
                  <a:solidFill>
                    <a:srgbClr val="000000"/>
                  </a:solidFill>
                </a:defRPr>
              </a:pPr>
              <a:r>
                <a:rPr b="1"/>
                <a:t>Durations</a:t>
              </a:r>
              <a:r>
                <a:t> track the passage of physical time, which deviates from clock time when irregularities occur.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  <a:r>
                <a:t>nor + dminutes(90)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  <a:r>
                <a:t>gap + dminutes(90)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  <a:r>
                <a:t>lap + dminutes(90)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0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  <a:r>
                <a:t>leap + dyears(1)</a:t>
              </a:r>
            </a:p>
          </p:txBody>
        </p:sp>
        <p:grpSp>
          <p:nvGrpSpPr>
            <p:cNvPr id="688" name="Group"/>
            <p:cNvGrpSpPr/>
            <p:nvPr/>
          </p:nvGrpSpPr>
          <p:grpSpPr>
            <a:xfrm>
              <a:off x="4926" y="2490363"/>
              <a:ext cx="2183288" cy="577930"/>
              <a:chOff x="0" y="0"/>
              <a:chExt cx="2183286" cy="577929"/>
            </a:xfrm>
          </p:grpSpPr>
          <p:grpSp>
            <p:nvGrpSpPr>
              <p:cNvPr id="674" name="Group"/>
              <p:cNvGrpSpPr/>
              <p:nvPr/>
            </p:nvGrpSpPr>
            <p:grpSpPr>
              <a:xfrm>
                <a:off x="397798" y="2790"/>
                <a:ext cx="910772" cy="355601"/>
                <a:chOff x="0" y="0"/>
                <a:chExt cx="910770" cy="355600"/>
              </a:xfrm>
            </p:grpSpPr>
            <p:sp>
              <p:nvSpPr>
                <p:cNvPr id="666" name="Circle"/>
                <p:cNvSpPr/>
                <p:nvPr/>
              </p:nvSpPr>
              <p:spPr>
                <a:xfrm>
                  <a:off x="0" y="228600"/>
                  <a:ext cx="127000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667" name="Circle"/>
                <p:cNvSpPr/>
                <p:nvPr/>
              </p:nvSpPr>
              <p:spPr>
                <a:xfrm>
                  <a:off x="130628" y="22860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668" name="Circle"/>
                <p:cNvSpPr/>
                <p:nvPr/>
              </p:nvSpPr>
              <p:spPr>
                <a:xfrm>
                  <a:off x="261256" y="22860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669" name="Circle"/>
                <p:cNvSpPr/>
                <p:nvPr/>
              </p:nvSpPr>
              <p:spPr>
                <a:xfrm>
                  <a:off x="391885" y="22860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670" name="Circle"/>
                <p:cNvSpPr/>
                <p:nvPr/>
              </p:nvSpPr>
              <p:spPr>
                <a:xfrm>
                  <a:off x="522513" y="22860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671" name="Circle"/>
                <p:cNvSpPr/>
                <p:nvPr/>
              </p:nvSpPr>
              <p:spPr>
                <a:xfrm>
                  <a:off x="653142" y="22860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672" name="Circle"/>
                <p:cNvSpPr/>
                <p:nvPr/>
              </p:nvSpPr>
              <p:spPr>
                <a:xfrm>
                  <a:off x="783770" y="22860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673" name="Circle"/>
                <p:cNvSpPr/>
                <p:nvPr/>
              </p:nvSpPr>
              <p:spPr>
                <a:xfrm>
                  <a:off x="304799" y="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grpSp>
            <p:nvGrpSpPr>
              <p:cNvPr id="686" name="Group"/>
              <p:cNvGrpSpPr/>
              <p:nvPr/>
            </p:nvGrpSpPr>
            <p:grpSpPr>
              <a:xfrm>
                <a:off x="0" y="94802"/>
                <a:ext cx="2183287" cy="483128"/>
                <a:chOff x="0" y="-228599"/>
                <a:chExt cx="2183286" cy="483126"/>
              </a:xfrm>
            </p:grpSpPr>
            <p:sp>
              <p:nvSpPr>
                <p:cNvPr id="675" name="Line"/>
                <p:cNvSpPr/>
                <p:nvPr/>
              </p:nvSpPr>
              <p:spPr>
                <a:xfrm flipV="1">
                  <a:off x="161091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676" name="12:00"/>
                <p:cNvSpPr txBox="1"/>
                <p:nvPr/>
              </p:nvSpPr>
              <p:spPr>
                <a:xfrm>
                  <a:off x="0" y="38212"/>
                  <a:ext cx="334885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12:00</a:t>
                  </a:r>
                </a:p>
              </p:txBody>
            </p:sp>
            <p:sp>
              <p:nvSpPr>
                <p:cNvPr id="677" name="Line"/>
                <p:cNvSpPr/>
                <p:nvPr/>
              </p:nvSpPr>
              <p:spPr>
                <a:xfrm flipV="1">
                  <a:off x="764377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678" name="1:00"/>
                <p:cNvSpPr txBox="1"/>
                <p:nvPr/>
              </p:nvSpPr>
              <p:spPr>
                <a:xfrm>
                  <a:off x="603285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1:00</a:t>
                  </a:r>
                </a:p>
              </p:txBody>
            </p:sp>
            <p:sp>
              <p:nvSpPr>
                <p:cNvPr id="679" name="2:00"/>
                <p:cNvSpPr txBox="1"/>
                <p:nvPr/>
              </p:nvSpPr>
              <p:spPr>
                <a:xfrm>
                  <a:off x="1206571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2:00</a:t>
                  </a:r>
                </a:p>
              </p:txBody>
            </p:sp>
            <p:sp>
              <p:nvSpPr>
                <p:cNvPr id="680" name="Line"/>
                <p:cNvSpPr/>
                <p:nvPr/>
              </p:nvSpPr>
              <p:spPr>
                <a:xfrm flipV="1">
                  <a:off x="1970948" y="-22860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681" name="3:00"/>
                <p:cNvSpPr txBox="1"/>
                <p:nvPr/>
              </p:nvSpPr>
              <p:spPr>
                <a:xfrm>
                  <a:off x="1809856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3:00</a:t>
                  </a:r>
                </a:p>
              </p:txBody>
            </p:sp>
            <p:sp>
              <p:nvSpPr>
                <p:cNvPr id="682" name="Line"/>
                <p:cNvSpPr/>
                <p:nvPr/>
              </p:nvSpPr>
              <p:spPr>
                <a:xfrm>
                  <a:off x="773601" y="-173711"/>
                  <a:ext cx="1409686" cy="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683" name="Line"/>
                <p:cNvSpPr/>
                <p:nvPr/>
              </p:nvSpPr>
              <p:spPr>
                <a:xfrm>
                  <a:off x="38951" y="51714"/>
                  <a:ext cx="1343388" cy="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684" name="Line"/>
                <p:cNvSpPr/>
                <p:nvPr/>
              </p:nvSpPr>
              <p:spPr>
                <a:xfrm flipV="1">
                  <a:off x="764377" y="-225425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685" name="Line"/>
                <p:cNvSpPr/>
                <p:nvPr/>
              </p:nvSpPr>
              <p:spPr>
                <a:xfrm flipV="1">
                  <a:off x="1367663" y="-225425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687" name="Line"/>
              <p:cNvSpPr/>
              <p:nvPr/>
            </p:nvSpPr>
            <p:spPr>
              <a:xfrm flipV="1">
                <a:off x="375034" y="0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707" name="Group"/>
            <p:cNvGrpSpPr/>
            <p:nvPr/>
          </p:nvGrpSpPr>
          <p:grpSpPr>
            <a:xfrm>
              <a:off x="-1" y="3287938"/>
              <a:ext cx="2188215" cy="547595"/>
              <a:chOff x="0" y="0"/>
              <a:chExt cx="2188213" cy="547593"/>
            </a:xfrm>
          </p:grpSpPr>
          <p:grpSp>
            <p:nvGrpSpPr>
              <p:cNvPr id="697" name="Group"/>
              <p:cNvGrpSpPr/>
              <p:nvPr/>
            </p:nvGrpSpPr>
            <p:grpSpPr>
              <a:xfrm>
                <a:off x="393683" y="63519"/>
                <a:ext cx="999672" cy="266701"/>
                <a:chOff x="0" y="-12700"/>
                <a:chExt cx="999670" cy="266700"/>
              </a:xfrm>
            </p:grpSpPr>
            <p:sp>
              <p:nvSpPr>
                <p:cNvPr id="689" name="Circle"/>
                <p:cNvSpPr/>
                <p:nvPr/>
              </p:nvSpPr>
              <p:spPr>
                <a:xfrm>
                  <a:off x="0" y="127000"/>
                  <a:ext cx="127000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690" name="Circle"/>
                <p:cNvSpPr/>
                <p:nvPr/>
              </p:nvSpPr>
              <p:spPr>
                <a:xfrm>
                  <a:off x="130628" y="12700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691" name="Circle"/>
                <p:cNvSpPr/>
                <p:nvPr/>
              </p:nvSpPr>
              <p:spPr>
                <a:xfrm>
                  <a:off x="261256" y="12700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692" name="Circle"/>
                <p:cNvSpPr/>
                <p:nvPr/>
              </p:nvSpPr>
              <p:spPr>
                <a:xfrm>
                  <a:off x="391885" y="12700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693" name="Circle"/>
                <p:cNvSpPr/>
                <p:nvPr/>
              </p:nvSpPr>
              <p:spPr>
                <a:xfrm>
                  <a:off x="522513" y="12700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694" name="Circle"/>
                <p:cNvSpPr/>
                <p:nvPr/>
              </p:nvSpPr>
              <p:spPr>
                <a:xfrm>
                  <a:off x="627742" y="5080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695" name="Circle"/>
                <p:cNvSpPr/>
                <p:nvPr/>
              </p:nvSpPr>
              <p:spPr>
                <a:xfrm>
                  <a:off x="745670" y="-1270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696" name="Circle"/>
                <p:cNvSpPr/>
                <p:nvPr/>
              </p:nvSpPr>
              <p:spPr>
                <a:xfrm>
                  <a:off x="872670" y="25399"/>
                  <a:ext cx="127001" cy="127001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grpSp>
            <p:nvGrpSpPr>
              <p:cNvPr id="705" name="Group"/>
              <p:cNvGrpSpPr/>
              <p:nvPr/>
            </p:nvGrpSpPr>
            <p:grpSpPr>
              <a:xfrm>
                <a:off x="0" y="213785"/>
                <a:ext cx="2188214" cy="333809"/>
                <a:chOff x="0" y="0"/>
                <a:chExt cx="2188213" cy="333807"/>
              </a:xfrm>
            </p:grpSpPr>
            <p:sp>
              <p:nvSpPr>
                <p:cNvPr id="698" name="Line"/>
                <p:cNvSpPr/>
                <p:nvPr/>
              </p:nvSpPr>
              <p:spPr>
                <a:xfrm flipV="1">
                  <a:off x="161091" y="79280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699" name="2019"/>
                <p:cNvSpPr txBox="1"/>
                <p:nvPr/>
              </p:nvSpPr>
              <p:spPr>
                <a:xfrm>
                  <a:off x="0" y="117493"/>
                  <a:ext cx="322185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2019</a:t>
                  </a:r>
                </a:p>
              </p:txBody>
            </p:sp>
            <p:sp>
              <p:nvSpPr>
                <p:cNvPr id="700" name="Line"/>
                <p:cNvSpPr/>
                <p:nvPr/>
              </p:nvSpPr>
              <p:spPr>
                <a:xfrm flipV="1">
                  <a:off x="1066021" y="79280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01" name="2020"/>
                <p:cNvSpPr txBox="1"/>
                <p:nvPr/>
              </p:nvSpPr>
              <p:spPr>
                <a:xfrm>
                  <a:off x="904928" y="117493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2020</a:t>
                  </a:r>
                </a:p>
              </p:txBody>
            </p:sp>
            <p:sp>
              <p:nvSpPr>
                <p:cNvPr id="702" name="Line"/>
                <p:cNvSpPr/>
                <p:nvPr/>
              </p:nvSpPr>
              <p:spPr>
                <a:xfrm flipV="1">
                  <a:off x="1970950" y="79280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03" name="2021"/>
                <p:cNvSpPr txBox="1"/>
                <p:nvPr/>
              </p:nvSpPr>
              <p:spPr>
                <a:xfrm>
                  <a:off x="1809856" y="117493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2021</a:t>
                  </a:r>
                </a:p>
              </p:txBody>
            </p:sp>
            <p:sp>
              <p:nvSpPr>
                <p:cNvPr id="704" name="Line"/>
                <p:cNvSpPr/>
                <p:nvPr/>
              </p:nvSpPr>
              <p:spPr>
                <a:xfrm>
                  <a:off x="37832" y="-1"/>
                  <a:ext cx="2150382" cy="13863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889" fill="norm" stroke="1" extrusionOk="0">
                      <a:moveTo>
                        <a:pt x="0" y="20889"/>
                      </a:moveTo>
                      <a:lnTo>
                        <a:pt x="10619" y="20211"/>
                      </a:lnTo>
                      <a:cubicBezTo>
                        <a:pt x="10591" y="9682"/>
                        <a:pt x="11128" y="737"/>
                        <a:pt x="11828" y="43"/>
                      </a:cubicBezTo>
                      <a:cubicBezTo>
                        <a:pt x="12590" y="-711"/>
                        <a:pt x="13235" y="8405"/>
                        <a:pt x="13229" y="19859"/>
                      </a:cubicBezTo>
                      <a:lnTo>
                        <a:pt x="21600" y="20029"/>
                      </a:lnTo>
                    </a:path>
                  </a:pathLst>
                </a:cu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706" name="Line"/>
              <p:cNvSpPr/>
              <p:nvPr/>
            </p:nvSpPr>
            <p:spPr>
              <a:xfrm flipV="1">
                <a:off x="379961" y="0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729" name="Group"/>
            <p:cNvGrpSpPr/>
            <p:nvPr/>
          </p:nvGrpSpPr>
          <p:grpSpPr>
            <a:xfrm>
              <a:off x="0" y="1563686"/>
              <a:ext cx="2183287" cy="572073"/>
              <a:chOff x="0" y="0"/>
              <a:chExt cx="2183286" cy="572072"/>
            </a:xfrm>
          </p:grpSpPr>
          <p:grpSp>
            <p:nvGrpSpPr>
              <p:cNvPr id="727" name="Group"/>
              <p:cNvGrpSpPr/>
              <p:nvPr/>
            </p:nvGrpSpPr>
            <p:grpSpPr>
              <a:xfrm>
                <a:off x="0" y="224431"/>
                <a:ext cx="2183287" cy="347642"/>
                <a:chOff x="0" y="0"/>
                <a:chExt cx="2183286" cy="347640"/>
              </a:xfrm>
            </p:grpSpPr>
            <p:grpSp>
              <p:nvGrpSpPr>
                <p:cNvPr id="716" name="Group"/>
                <p:cNvGrpSpPr/>
                <p:nvPr/>
              </p:nvGrpSpPr>
              <p:grpSpPr>
                <a:xfrm>
                  <a:off x="390508" y="0"/>
                  <a:ext cx="1612900" cy="127000"/>
                  <a:chOff x="0" y="0"/>
                  <a:chExt cx="1612899" cy="127000"/>
                </a:xfrm>
              </p:grpSpPr>
              <p:sp>
                <p:nvSpPr>
                  <p:cNvPr id="708" name="Circle"/>
                  <p:cNvSpPr/>
                  <p:nvPr/>
                </p:nvSpPr>
                <p:spPr>
                  <a:xfrm>
                    <a:off x="0" y="0"/>
                    <a:ext cx="127000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09" name="Circle"/>
                  <p:cNvSpPr/>
                  <p:nvPr/>
                </p:nvSpPr>
                <p:spPr>
                  <a:xfrm>
                    <a:off x="130628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10" name="Circle"/>
                  <p:cNvSpPr/>
                  <p:nvPr/>
                </p:nvSpPr>
                <p:spPr>
                  <a:xfrm>
                    <a:off x="261256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11" name="Circle"/>
                  <p:cNvSpPr/>
                  <p:nvPr/>
                </p:nvSpPr>
                <p:spPr>
                  <a:xfrm>
                    <a:off x="963385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12" name="Circle"/>
                  <p:cNvSpPr/>
                  <p:nvPr/>
                </p:nvSpPr>
                <p:spPr>
                  <a:xfrm>
                    <a:off x="1094013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13" name="Circle"/>
                  <p:cNvSpPr/>
                  <p:nvPr/>
                </p:nvSpPr>
                <p:spPr>
                  <a:xfrm>
                    <a:off x="1224642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14" name="Circle"/>
                  <p:cNvSpPr/>
                  <p:nvPr/>
                </p:nvSpPr>
                <p:spPr>
                  <a:xfrm>
                    <a:off x="1355270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15" name="Circle"/>
                  <p:cNvSpPr/>
                  <p:nvPr/>
                </p:nvSpPr>
                <p:spPr>
                  <a:xfrm>
                    <a:off x="1485899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</p:grpSp>
            <p:grpSp>
              <p:nvGrpSpPr>
                <p:cNvPr id="726" name="Group"/>
                <p:cNvGrpSpPr/>
                <p:nvPr/>
              </p:nvGrpSpPr>
              <p:grpSpPr>
                <a:xfrm>
                  <a:off x="0" y="93114"/>
                  <a:ext cx="2183287" cy="254527"/>
                  <a:chOff x="0" y="0"/>
                  <a:chExt cx="2183286" cy="254526"/>
                </a:xfrm>
              </p:grpSpPr>
              <p:sp>
                <p:nvSpPr>
                  <p:cNvPr id="717" name="Line"/>
                  <p:cNvSpPr/>
                  <p:nvPr/>
                </p:nvSpPr>
                <p:spPr>
                  <a:xfrm flipV="1">
                    <a:off x="161091" y="0"/>
                    <a:ext cx="1" cy="10343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18" name="1:00"/>
                  <p:cNvSpPr txBox="1"/>
                  <p:nvPr/>
                </p:nvSpPr>
                <p:spPr>
                  <a:xfrm>
                    <a:off x="0" y="38212"/>
                    <a:ext cx="322185" cy="21631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4570" tIns="54570" rIns="54570" bIns="54570" numCol="1" anchor="ctr">
                    <a:noAutofit/>
                  </a:bodyPr>
                  <a:lstStyle>
                    <a:lvl1pPr algn="ctr">
                      <a:lnSpc>
                        <a:spcPct val="80000"/>
                      </a:lnSpc>
                      <a:defRPr sz="700">
                        <a:solidFill>
                          <a:srgbClr val="53585F"/>
                        </a:solidFill>
                      </a:defRPr>
                    </a:lvl1pPr>
                  </a:lstStyle>
                  <a:p>
                    <a:pPr/>
                    <a:r>
                      <a:t>1:00</a:t>
                    </a:r>
                  </a:p>
                </p:txBody>
              </p:sp>
              <p:sp>
                <p:nvSpPr>
                  <p:cNvPr id="719" name="2:00"/>
                  <p:cNvSpPr txBox="1"/>
                  <p:nvPr/>
                </p:nvSpPr>
                <p:spPr>
                  <a:xfrm>
                    <a:off x="603285" y="38212"/>
                    <a:ext cx="322186" cy="21631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4570" tIns="54570" rIns="54570" bIns="54570" numCol="1" anchor="ctr">
                    <a:noAutofit/>
                  </a:bodyPr>
                  <a:lstStyle>
                    <a:lvl1pPr algn="ctr">
                      <a:lnSpc>
                        <a:spcPct val="80000"/>
                      </a:lnSpc>
                      <a:defRPr sz="700">
                        <a:solidFill>
                          <a:srgbClr val="53585F"/>
                        </a:solidFill>
                      </a:defRPr>
                    </a:lvl1pPr>
                  </a:lstStyle>
                  <a:p>
                    <a:pPr/>
                    <a:r>
                      <a:t>2:00</a:t>
                    </a:r>
                  </a:p>
                </p:txBody>
              </p:sp>
              <p:sp>
                <p:nvSpPr>
                  <p:cNvPr id="720" name="Line"/>
                  <p:cNvSpPr/>
                  <p:nvPr/>
                </p:nvSpPr>
                <p:spPr>
                  <a:xfrm flipV="1">
                    <a:off x="1367663" y="0"/>
                    <a:ext cx="1" cy="10343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21" name="3:00"/>
                  <p:cNvSpPr txBox="1"/>
                  <p:nvPr/>
                </p:nvSpPr>
                <p:spPr>
                  <a:xfrm>
                    <a:off x="1206571" y="38212"/>
                    <a:ext cx="322186" cy="21631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4570" tIns="54570" rIns="54570" bIns="54570" numCol="1" anchor="ctr">
                    <a:noAutofit/>
                  </a:bodyPr>
                  <a:lstStyle>
                    <a:lvl1pPr algn="ctr">
                      <a:lnSpc>
                        <a:spcPct val="80000"/>
                      </a:lnSpc>
                      <a:defRPr sz="700">
                        <a:solidFill>
                          <a:srgbClr val="53585F"/>
                        </a:solidFill>
                      </a:defRPr>
                    </a:lvl1pPr>
                  </a:lstStyle>
                  <a:p>
                    <a:pPr/>
                    <a:r>
                      <a:t>3:00</a:t>
                    </a:r>
                  </a:p>
                </p:txBody>
              </p:sp>
              <p:sp>
                <p:nvSpPr>
                  <p:cNvPr id="722" name="Line"/>
                  <p:cNvSpPr/>
                  <p:nvPr/>
                </p:nvSpPr>
                <p:spPr>
                  <a:xfrm flipV="1">
                    <a:off x="1970950" y="0"/>
                    <a:ext cx="1" cy="10343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23" name="4:00"/>
                  <p:cNvSpPr txBox="1"/>
                  <p:nvPr/>
                </p:nvSpPr>
                <p:spPr>
                  <a:xfrm>
                    <a:off x="1809856" y="38212"/>
                    <a:ext cx="322186" cy="21631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4570" tIns="54570" rIns="54570" bIns="54570" numCol="1" anchor="ctr">
                    <a:noAutofit/>
                  </a:bodyPr>
                  <a:lstStyle>
                    <a:lvl1pPr algn="ctr">
                      <a:lnSpc>
                        <a:spcPct val="80000"/>
                      </a:lnSpc>
                      <a:defRPr sz="700">
                        <a:solidFill>
                          <a:srgbClr val="53585F"/>
                        </a:solidFill>
                      </a:defRPr>
                    </a:lvl1pPr>
                  </a:lstStyle>
                  <a:p>
                    <a:pPr/>
                    <a:r>
                      <a:t>4:00</a:t>
                    </a:r>
                  </a:p>
                </p:txBody>
              </p:sp>
              <p:sp>
                <p:nvSpPr>
                  <p:cNvPr id="724" name="Line"/>
                  <p:cNvSpPr/>
                  <p:nvPr/>
                </p:nvSpPr>
                <p:spPr>
                  <a:xfrm>
                    <a:off x="1361523" y="51714"/>
                    <a:ext cx="821764" cy="1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53585F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25" name="Line"/>
                  <p:cNvSpPr/>
                  <p:nvPr/>
                </p:nvSpPr>
                <p:spPr>
                  <a:xfrm>
                    <a:off x="38951" y="51714"/>
                    <a:ext cx="732455" cy="1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</p:grpSp>
          </p:grpSp>
          <p:sp>
            <p:nvSpPr>
              <p:cNvPr id="728" name="Line"/>
              <p:cNvSpPr/>
              <p:nvPr/>
            </p:nvSpPr>
            <p:spPr>
              <a:xfrm flipV="1">
                <a:off x="379961" y="0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751" name="Group"/>
            <p:cNvGrpSpPr/>
            <p:nvPr/>
          </p:nvGrpSpPr>
          <p:grpSpPr>
            <a:xfrm>
              <a:off x="-1" y="722383"/>
              <a:ext cx="2183288" cy="569650"/>
              <a:chOff x="0" y="0"/>
              <a:chExt cx="2183286" cy="569649"/>
            </a:xfrm>
          </p:grpSpPr>
          <p:grpSp>
            <p:nvGrpSpPr>
              <p:cNvPr id="749" name="Group"/>
              <p:cNvGrpSpPr/>
              <p:nvPr/>
            </p:nvGrpSpPr>
            <p:grpSpPr>
              <a:xfrm>
                <a:off x="-1" y="228775"/>
                <a:ext cx="2183288" cy="340875"/>
                <a:chOff x="0" y="0"/>
                <a:chExt cx="2183286" cy="340874"/>
              </a:xfrm>
            </p:grpSpPr>
            <p:grpSp>
              <p:nvGrpSpPr>
                <p:cNvPr id="738" name="Group"/>
                <p:cNvGrpSpPr/>
                <p:nvPr/>
              </p:nvGrpSpPr>
              <p:grpSpPr>
                <a:xfrm>
                  <a:off x="390508" y="0"/>
                  <a:ext cx="1041400" cy="127000"/>
                  <a:chOff x="0" y="0"/>
                  <a:chExt cx="1041399" cy="127000"/>
                </a:xfrm>
              </p:grpSpPr>
              <p:sp>
                <p:nvSpPr>
                  <p:cNvPr id="730" name="Circle"/>
                  <p:cNvSpPr/>
                  <p:nvPr/>
                </p:nvSpPr>
                <p:spPr>
                  <a:xfrm>
                    <a:off x="0" y="0"/>
                    <a:ext cx="127000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31" name="Circle"/>
                  <p:cNvSpPr/>
                  <p:nvPr/>
                </p:nvSpPr>
                <p:spPr>
                  <a:xfrm>
                    <a:off x="130628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32" name="Circle"/>
                  <p:cNvSpPr/>
                  <p:nvPr/>
                </p:nvSpPr>
                <p:spPr>
                  <a:xfrm>
                    <a:off x="261256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33" name="Circle"/>
                  <p:cNvSpPr/>
                  <p:nvPr/>
                </p:nvSpPr>
                <p:spPr>
                  <a:xfrm>
                    <a:off x="391885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34" name="Circle"/>
                  <p:cNvSpPr/>
                  <p:nvPr/>
                </p:nvSpPr>
                <p:spPr>
                  <a:xfrm>
                    <a:off x="522513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35" name="Circle"/>
                  <p:cNvSpPr/>
                  <p:nvPr/>
                </p:nvSpPr>
                <p:spPr>
                  <a:xfrm>
                    <a:off x="653142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36" name="Circle"/>
                  <p:cNvSpPr/>
                  <p:nvPr/>
                </p:nvSpPr>
                <p:spPr>
                  <a:xfrm>
                    <a:off x="783770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37" name="Circle"/>
                  <p:cNvSpPr/>
                  <p:nvPr/>
                </p:nvSpPr>
                <p:spPr>
                  <a:xfrm>
                    <a:off x="914399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</p:grpSp>
            <p:grpSp>
              <p:nvGrpSpPr>
                <p:cNvPr id="748" name="Group"/>
                <p:cNvGrpSpPr/>
                <p:nvPr/>
              </p:nvGrpSpPr>
              <p:grpSpPr>
                <a:xfrm>
                  <a:off x="0" y="86347"/>
                  <a:ext cx="2183287" cy="254528"/>
                  <a:chOff x="0" y="0"/>
                  <a:chExt cx="2183286" cy="254526"/>
                </a:xfrm>
              </p:grpSpPr>
              <p:sp>
                <p:nvSpPr>
                  <p:cNvPr id="739" name="Line"/>
                  <p:cNvSpPr/>
                  <p:nvPr/>
                </p:nvSpPr>
                <p:spPr>
                  <a:xfrm flipV="1">
                    <a:off x="161091" y="0"/>
                    <a:ext cx="1" cy="10343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40" name="1:00"/>
                  <p:cNvSpPr txBox="1"/>
                  <p:nvPr/>
                </p:nvSpPr>
                <p:spPr>
                  <a:xfrm>
                    <a:off x="0" y="38212"/>
                    <a:ext cx="322185" cy="21631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4570" tIns="54570" rIns="54570" bIns="54570" numCol="1" anchor="ctr">
                    <a:noAutofit/>
                  </a:bodyPr>
                  <a:lstStyle>
                    <a:lvl1pPr algn="ctr">
                      <a:lnSpc>
                        <a:spcPct val="80000"/>
                      </a:lnSpc>
                      <a:defRPr sz="700">
                        <a:solidFill>
                          <a:srgbClr val="53585F"/>
                        </a:solidFill>
                      </a:defRPr>
                    </a:lvl1pPr>
                  </a:lstStyle>
                  <a:p>
                    <a:pPr/>
                    <a:r>
                      <a:t>1:00</a:t>
                    </a:r>
                  </a:p>
                </p:txBody>
              </p:sp>
              <p:sp>
                <p:nvSpPr>
                  <p:cNvPr id="741" name="Line"/>
                  <p:cNvSpPr/>
                  <p:nvPr/>
                </p:nvSpPr>
                <p:spPr>
                  <a:xfrm flipV="1">
                    <a:off x="764377" y="0"/>
                    <a:ext cx="1" cy="10343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42" name="2:00"/>
                  <p:cNvSpPr txBox="1"/>
                  <p:nvPr/>
                </p:nvSpPr>
                <p:spPr>
                  <a:xfrm>
                    <a:off x="603285" y="38212"/>
                    <a:ext cx="322186" cy="21631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4570" tIns="54570" rIns="54570" bIns="54570" numCol="1" anchor="ctr">
                    <a:noAutofit/>
                  </a:bodyPr>
                  <a:lstStyle>
                    <a:lvl1pPr algn="ctr">
                      <a:lnSpc>
                        <a:spcPct val="80000"/>
                      </a:lnSpc>
                      <a:defRPr sz="700">
                        <a:solidFill>
                          <a:srgbClr val="53585F"/>
                        </a:solidFill>
                      </a:defRPr>
                    </a:lvl1pPr>
                  </a:lstStyle>
                  <a:p>
                    <a:pPr/>
                    <a:r>
                      <a:t>2:00</a:t>
                    </a:r>
                  </a:p>
                </p:txBody>
              </p:sp>
              <p:sp>
                <p:nvSpPr>
                  <p:cNvPr id="743" name="Line"/>
                  <p:cNvSpPr/>
                  <p:nvPr/>
                </p:nvSpPr>
                <p:spPr>
                  <a:xfrm flipV="1">
                    <a:off x="1367663" y="0"/>
                    <a:ext cx="1" cy="10343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44" name="3:00"/>
                  <p:cNvSpPr txBox="1"/>
                  <p:nvPr/>
                </p:nvSpPr>
                <p:spPr>
                  <a:xfrm>
                    <a:off x="1206571" y="38212"/>
                    <a:ext cx="322186" cy="21631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4570" tIns="54570" rIns="54570" bIns="54570" numCol="1" anchor="ctr">
                    <a:noAutofit/>
                  </a:bodyPr>
                  <a:lstStyle>
                    <a:lvl1pPr algn="ctr">
                      <a:lnSpc>
                        <a:spcPct val="80000"/>
                      </a:lnSpc>
                      <a:defRPr sz="700">
                        <a:solidFill>
                          <a:srgbClr val="53585F"/>
                        </a:solidFill>
                      </a:defRPr>
                    </a:lvl1pPr>
                  </a:lstStyle>
                  <a:p>
                    <a:pPr/>
                    <a:r>
                      <a:t>3:00</a:t>
                    </a:r>
                  </a:p>
                </p:txBody>
              </p:sp>
              <p:sp>
                <p:nvSpPr>
                  <p:cNvPr id="745" name="Line"/>
                  <p:cNvSpPr/>
                  <p:nvPr/>
                </p:nvSpPr>
                <p:spPr>
                  <a:xfrm flipV="1">
                    <a:off x="1970950" y="0"/>
                    <a:ext cx="1" cy="10343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46" name="4:00"/>
                  <p:cNvSpPr txBox="1"/>
                  <p:nvPr/>
                </p:nvSpPr>
                <p:spPr>
                  <a:xfrm>
                    <a:off x="1809856" y="38212"/>
                    <a:ext cx="322186" cy="21631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4570" tIns="54570" rIns="54570" bIns="54570" numCol="1" anchor="ctr">
                    <a:noAutofit/>
                  </a:bodyPr>
                  <a:lstStyle>
                    <a:lvl1pPr algn="ctr">
                      <a:lnSpc>
                        <a:spcPct val="80000"/>
                      </a:lnSpc>
                      <a:defRPr sz="700">
                        <a:solidFill>
                          <a:srgbClr val="53585F"/>
                        </a:solidFill>
                      </a:defRPr>
                    </a:lvl1pPr>
                  </a:lstStyle>
                  <a:p>
                    <a:pPr/>
                    <a:r>
                      <a:t>4:00</a:t>
                    </a:r>
                  </a:p>
                </p:txBody>
              </p:sp>
              <p:sp>
                <p:nvSpPr>
                  <p:cNvPr id="747" name="Line"/>
                  <p:cNvSpPr/>
                  <p:nvPr/>
                </p:nvSpPr>
                <p:spPr>
                  <a:xfrm>
                    <a:off x="38951" y="51714"/>
                    <a:ext cx="2144336" cy="1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53585F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</p:grpSp>
          </p:grpSp>
          <p:sp>
            <p:nvSpPr>
              <p:cNvPr id="750" name="Line"/>
              <p:cNvSpPr/>
              <p:nvPr/>
            </p:nvSpPr>
            <p:spPr>
              <a:xfrm flipV="1">
                <a:off x="379961" y="0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807" name="Group"/>
          <p:cNvGrpSpPr/>
          <p:nvPr/>
        </p:nvGrpSpPr>
        <p:grpSpPr>
          <a:xfrm>
            <a:off x="3428999" y="1048346"/>
            <a:ext cx="2522025" cy="3833301"/>
            <a:chOff x="0" y="0"/>
            <a:chExt cx="2522023" cy="3833300"/>
          </a:xfrm>
        </p:grpSpPr>
        <p:sp>
          <p:nvSpPr>
            <p:cNvPr id="753" name="Periods track changes in clock times, which ignore time line irregularities.…"/>
            <p:cNvSpPr txBox="1"/>
            <p:nvPr/>
          </p:nvSpPr>
          <p:spPr>
            <a:xfrm>
              <a:off x="40651" y="-1"/>
              <a:ext cx="2481373" cy="35933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000000"/>
                  </a:solidFill>
                </a:defRPr>
              </a:pPr>
              <a:r>
                <a:rPr b="1"/>
                <a:t>Periods </a:t>
              </a:r>
              <a:r>
                <a:t>track changes in clock times, which ignore time line irregularities. </a:t>
              </a:r>
            </a:p>
            <a:p>
              <a:pPr>
                <a:lnSpc>
                  <a:spcPct val="80000"/>
                </a:lnSpc>
                <a:spcBef>
                  <a:spcPts val="800"/>
                </a:spcBef>
                <a:defRPr b="0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  <a:r>
                <a:t>nor + minutes(90)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  <a:r>
                <a:t>gap + minutes(90)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  <a:r>
                <a:t>lap + minutes(90)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0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  <a:r>
                <a:t>leap + years(1)</a:t>
              </a:r>
            </a:p>
          </p:txBody>
        </p:sp>
        <p:grpSp>
          <p:nvGrpSpPr>
            <p:cNvPr id="768" name="Group"/>
            <p:cNvGrpSpPr/>
            <p:nvPr/>
          </p:nvGrpSpPr>
          <p:grpSpPr>
            <a:xfrm>
              <a:off x="4926" y="2484563"/>
              <a:ext cx="2183288" cy="577369"/>
              <a:chOff x="0" y="0"/>
              <a:chExt cx="2183286" cy="577367"/>
            </a:xfrm>
          </p:grpSpPr>
          <p:sp>
            <p:nvSpPr>
              <p:cNvPr id="754" name="Rectangle"/>
              <p:cNvSpPr/>
              <p:nvPr/>
            </p:nvSpPr>
            <p:spPr>
              <a:xfrm>
                <a:off x="422873" y="38566"/>
                <a:ext cx="954550" cy="348535"/>
              </a:xfrm>
              <a:prstGeom prst="rect">
                <a:avLst/>
              </a:prstGeom>
              <a:solidFill>
                <a:schemeClr val="accent4">
                  <a:satOff val="12017"/>
                  <a:lumOff val="18149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766" name="Group"/>
              <p:cNvGrpSpPr/>
              <p:nvPr/>
            </p:nvGrpSpPr>
            <p:grpSpPr>
              <a:xfrm>
                <a:off x="0" y="94240"/>
                <a:ext cx="2183287" cy="483128"/>
                <a:chOff x="0" y="-228599"/>
                <a:chExt cx="2183286" cy="483126"/>
              </a:xfrm>
            </p:grpSpPr>
            <p:sp>
              <p:nvSpPr>
                <p:cNvPr id="755" name="Line"/>
                <p:cNvSpPr/>
                <p:nvPr/>
              </p:nvSpPr>
              <p:spPr>
                <a:xfrm flipV="1">
                  <a:off x="161091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56" name="12:00"/>
                <p:cNvSpPr txBox="1"/>
                <p:nvPr/>
              </p:nvSpPr>
              <p:spPr>
                <a:xfrm>
                  <a:off x="0" y="38212"/>
                  <a:ext cx="334885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12:00</a:t>
                  </a:r>
                </a:p>
              </p:txBody>
            </p:sp>
            <p:sp>
              <p:nvSpPr>
                <p:cNvPr id="757" name="Line"/>
                <p:cNvSpPr/>
                <p:nvPr/>
              </p:nvSpPr>
              <p:spPr>
                <a:xfrm flipV="1">
                  <a:off x="764377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58" name="1:00"/>
                <p:cNvSpPr txBox="1"/>
                <p:nvPr/>
              </p:nvSpPr>
              <p:spPr>
                <a:xfrm>
                  <a:off x="603285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1:00</a:t>
                  </a:r>
                </a:p>
              </p:txBody>
            </p:sp>
            <p:sp>
              <p:nvSpPr>
                <p:cNvPr id="759" name="2:00"/>
                <p:cNvSpPr txBox="1"/>
                <p:nvPr/>
              </p:nvSpPr>
              <p:spPr>
                <a:xfrm>
                  <a:off x="1206571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2:00</a:t>
                  </a:r>
                </a:p>
              </p:txBody>
            </p:sp>
            <p:sp>
              <p:nvSpPr>
                <p:cNvPr id="760" name="Line"/>
                <p:cNvSpPr/>
                <p:nvPr/>
              </p:nvSpPr>
              <p:spPr>
                <a:xfrm flipV="1">
                  <a:off x="1970948" y="-22860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61" name="3:00"/>
                <p:cNvSpPr txBox="1"/>
                <p:nvPr/>
              </p:nvSpPr>
              <p:spPr>
                <a:xfrm>
                  <a:off x="1809856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3:00</a:t>
                  </a:r>
                </a:p>
              </p:txBody>
            </p:sp>
            <p:sp>
              <p:nvSpPr>
                <p:cNvPr id="762" name="Line"/>
                <p:cNvSpPr/>
                <p:nvPr/>
              </p:nvSpPr>
              <p:spPr>
                <a:xfrm>
                  <a:off x="773601" y="-173711"/>
                  <a:ext cx="1409686" cy="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63" name="Line"/>
                <p:cNvSpPr/>
                <p:nvPr/>
              </p:nvSpPr>
              <p:spPr>
                <a:xfrm>
                  <a:off x="38951" y="51714"/>
                  <a:ext cx="1343388" cy="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64" name="Line"/>
                <p:cNvSpPr/>
                <p:nvPr/>
              </p:nvSpPr>
              <p:spPr>
                <a:xfrm flipV="1">
                  <a:off x="764377" y="-225425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65" name="Line"/>
                <p:cNvSpPr/>
                <p:nvPr/>
              </p:nvSpPr>
              <p:spPr>
                <a:xfrm flipV="1">
                  <a:off x="1367663" y="-225425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767" name="Line"/>
              <p:cNvSpPr/>
              <p:nvPr/>
            </p:nvSpPr>
            <p:spPr>
              <a:xfrm flipV="1">
                <a:off x="421376" y="0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781" name="Group"/>
            <p:cNvGrpSpPr/>
            <p:nvPr/>
          </p:nvGrpSpPr>
          <p:grpSpPr>
            <a:xfrm>
              <a:off x="4926" y="1557887"/>
              <a:ext cx="2183287" cy="576529"/>
              <a:chOff x="0" y="0"/>
              <a:chExt cx="2183286" cy="576527"/>
            </a:xfrm>
          </p:grpSpPr>
          <p:sp>
            <p:nvSpPr>
              <p:cNvPr id="769" name="Rectangle"/>
              <p:cNvSpPr/>
              <p:nvPr/>
            </p:nvSpPr>
            <p:spPr>
              <a:xfrm>
                <a:off x="426048" y="29226"/>
                <a:ext cx="954550" cy="348536"/>
              </a:xfrm>
              <a:prstGeom prst="rect">
                <a:avLst/>
              </a:prstGeom>
              <a:solidFill>
                <a:schemeClr val="accent4">
                  <a:satOff val="12017"/>
                  <a:lumOff val="18149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779" name="Group"/>
              <p:cNvGrpSpPr/>
              <p:nvPr/>
            </p:nvGrpSpPr>
            <p:grpSpPr>
              <a:xfrm>
                <a:off x="0" y="322001"/>
                <a:ext cx="2183287" cy="254527"/>
                <a:chOff x="0" y="0"/>
                <a:chExt cx="2183286" cy="254526"/>
              </a:xfrm>
            </p:grpSpPr>
            <p:sp>
              <p:nvSpPr>
                <p:cNvPr id="770" name="Line"/>
                <p:cNvSpPr/>
                <p:nvPr/>
              </p:nvSpPr>
              <p:spPr>
                <a:xfrm flipV="1">
                  <a:off x="161091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71" name="1:00"/>
                <p:cNvSpPr txBox="1"/>
                <p:nvPr/>
              </p:nvSpPr>
              <p:spPr>
                <a:xfrm>
                  <a:off x="0" y="38212"/>
                  <a:ext cx="322185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1:00</a:t>
                  </a:r>
                </a:p>
              </p:txBody>
            </p:sp>
            <p:sp>
              <p:nvSpPr>
                <p:cNvPr id="772" name="2:00"/>
                <p:cNvSpPr txBox="1"/>
                <p:nvPr/>
              </p:nvSpPr>
              <p:spPr>
                <a:xfrm>
                  <a:off x="603285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2:00</a:t>
                  </a:r>
                </a:p>
              </p:txBody>
            </p:sp>
            <p:sp>
              <p:nvSpPr>
                <p:cNvPr id="773" name="Line"/>
                <p:cNvSpPr/>
                <p:nvPr/>
              </p:nvSpPr>
              <p:spPr>
                <a:xfrm flipV="1">
                  <a:off x="1367663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74" name="3:00"/>
                <p:cNvSpPr txBox="1"/>
                <p:nvPr/>
              </p:nvSpPr>
              <p:spPr>
                <a:xfrm>
                  <a:off x="1206571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3:00</a:t>
                  </a:r>
                </a:p>
              </p:txBody>
            </p:sp>
            <p:sp>
              <p:nvSpPr>
                <p:cNvPr id="775" name="Line"/>
                <p:cNvSpPr/>
                <p:nvPr/>
              </p:nvSpPr>
              <p:spPr>
                <a:xfrm flipV="1">
                  <a:off x="1970950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76" name="4:00"/>
                <p:cNvSpPr txBox="1"/>
                <p:nvPr/>
              </p:nvSpPr>
              <p:spPr>
                <a:xfrm>
                  <a:off x="1809856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4:00</a:t>
                  </a:r>
                </a:p>
              </p:txBody>
            </p:sp>
            <p:sp>
              <p:nvSpPr>
                <p:cNvPr id="777" name="Line"/>
                <p:cNvSpPr/>
                <p:nvPr/>
              </p:nvSpPr>
              <p:spPr>
                <a:xfrm>
                  <a:off x="1361523" y="51714"/>
                  <a:ext cx="821764" cy="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78" name="Line"/>
                <p:cNvSpPr/>
                <p:nvPr/>
              </p:nvSpPr>
              <p:spPr>
                <a:xfrm>
                  <a:off x="38951" y="51714"/>
                  <a:ext cx="732455" cy="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780" name="Line"/>
              <p:cNvSpPr/>
              <p:nvPr/>
            </p:nvSpPr>
            <p:spPr>
              <a:xfrm flipV="1">
                <a:off x="421376" y="0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794" name="Group"/>
            <p:cNvGrpSpPr/>
            <p:nvPr/>
          </p:nvGrpSpPr>
          <p:grpSpPr>
            <a:xfrm>
              <a:off x="4926" y="729284"/>
              <a:ext cx="2183288" cy="561371"/>
              <a:chOff x="0" y="0"/>
              <a:chExt cx="2183286" cy="561369"/>
            </a:xfrm>
          </p:grpSpPr>
          <p:sp>
            <p:nvSpPr>
              <p:cNvPr id="782" name="Rectangle"/>
              <p:cNvSpPr/>
              <p:nvPr/>
            </p:nvSpPr>
            <p:spPr>
              <a:xfrm>
                <a:off x="426955" y="15857"/>
                <a:ext cx="954550" cy="348535"/>
              </a:xfrm>
              <a:prstGeom prst="rect">
                <a:avLst/>
              </a:prstGeom>
              <a:solidFill>
                <a:schemeClr val="accent4">
                  <a:satOff val="12017"/>
                  <a:lumOff val="18149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792" name="Group"/>
              <p:cNvGrpSpPr/>
              <p:nvPr/>
            </p:nvGrpSpPr>
            <p:grpSpPr>
              <a:xfrm>
                <a:off x="0" y="306843"/>
                <a:ext cx="2183287" cy="254527"/>
                <a:chOff x="0" y="0"/>
                <a:chExt cx="2183286" cy="254526"/>
              </a:xfrm>
            </p:grpSpPr>
            <p:sp>
              <p:nvSpPr>
                <p:cNvPr id="783" name="Line"/>
                <p:cNvSpPr/>
                <p:nvPr/>
              </p:nvSpPr>
              <p:spPr>
                <a:xfrm flipV="1">
                  <a:off x="161091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84" name="1:00"/>
                <p:cNvSpPr txBox="1"/>
                <p:nvPr/>
              </p:nvSpPr>
              <p:spPr>
                <a:xfrm>
                  <a:off x="0" y="38212"/>
                  <a:ext cx="322185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1:00</a:t>
                  </a:r>
                </a:p>
              </p:txBody>
            </p:sp>
            <p:sp>
              <p:nvSpPr>
                <p:cNvPr id="785" name="Line"/>
                <p:cNvSpPr/>
                <p:nvPr/>
              </p:nvSpPr>
              <p:spPr>
                <a:xfrm flipV="1">
                  <a:off x="764377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86" name="2:00"/>
                <p:cNvSpPr txBox="1"/>
                <p:nvPr/>
              </p:nvSpPr>
              <p:spPr>
                <a:xfrm>
                  <a:off x="603285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2:00</a:t>
                  </a:r>
                </a:p>
              </p:txBody>
            </p:sp>
            <p:sp>
              <p:nvSpPr>
                <p:cNvPr id="787" name="Line"/>
                <p:cNvSpPr/>
                <p:nvPr/>
              </p:nvSpPr>
              <p:spPr>
                <a:xfrm flipV="1">
                  <a:off x="1367663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88" name="3:00"/>
                <p:cNvSpPr txBox="1"/>
                <p:nvPr/>
              </p:nvSpPr>
              <p:spPr>
                <a:xfrm>
                  <a:off x="1206571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3:00</a:t>
                  </a:r>
                </a:p>
              </p:txBody>
            </p:sp>
            <p:sp>
              <p:nvSpPr>
                <p:cNvPr id="789" name="Line"/>
                <p:cNvSpPr/>
                <p:nvPr/>
              </p:nvSpPr>
              <p:spPr>
                <a:xfrm flipV="1">
                  <a:off x="1970950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90" name="4:00"/>
                <p:cNvSpPr txBox="1"/>
                <p:nvPr/>
              </p:nvSpPr>
              <p:spPr>
                <a:xfrm>
                  <a:off x="1809856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4:00</a:t>
                  </a:r>
                </a:p>
              </p:txBody>
            </p:sp>
            <p:sp>
              <p:nvSpPr>
                <p:cNvPr id="791" name="Line"/>
                <p:cNvSpPr/>
                <p:nvPr/>
              </p:nvSpPr>
              <p:spPr>
                <a:xfrm>
                  <a:off x="38951" y="51714"/>
                  <a:ext cx="2144336" cy="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793" name="Line"/>
              <p:cNvSpPr/>
              <p:nvPr/>
            </p:nvSpPr>
            <p:spPr>
              <a:xfrm flipV="1">
                <a:off x="421376" y="0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806" name="Group"/>
            <p:cNvGrpSpPr/>
            <p:nvPr/>
          </p:nvGrpSpPr>
          <p:grpSpPr>
            <a:xfrm>
              <a:off x="-1" y="3282139"/>
              <a:ext cx="2188215" cy="551162"/>
              <a:chOff x="0" y="0"/>
              <a:chExt cx="2188213" cy="551160"/>
            </a:xfrm>
          </p:grpSpPr>
          <p:grpSp>
            <p:nvGrpSpPr>
              <p:cNvPr id="797" name="Group"/>
              <p:cNvGrpSpPr/>
              <p:nvPr/>
            </p:nvGrpSpPr>
            <p:grpSpPr>
              <a:xfrm>
                <a:off x="426303" y="0"/>
                <a:ext cx="955922" cy="364430"/>
                <a:chOff x="426303" y="0"/>
                <a:chExt cx="955921" cy="364429"/>
              </a:xfrm>
            </p:grpSpPr>
            <p:sp>
              <p:nvSpPr>
                <p:cNvPr id="795" name="Rectangle"/>
                <p:cNvSpPr/>
                <p:nvPr/>
              </p:nvSpPr>
              <p:spPr>
                <a:xfrm>
                  <a:off x="427675" y="14801"/>
                  <a:ext cx="954550" cy="348535"/>
                </a:xfrm>
                <a:prstGeom prst="rect">
                  <a:avLst/>
                </a:prstGeom>
                <a:solidFill>
                  <a:schemeClr val="accent4">
                    <a:satOff val="12017"/>
                    <a:lumOff val="18149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96" name="Line"/>
                <p:cNvSpPr/>
                <p:nvPr/>
              </p:nvSpPr>
              <p:spPr>
                <a:xfrm flipV="1">
                  <a:off x="426303" y="0"/>
                  <a:ext cx="1" cy="364430"/>
                </a:xfrm>
                <a:prstGeom prst="line">
                  <a:avLst/>
                </a:prstGeom>
                <a:noFill/>
                <a:ln w="38100" cap="flat">
                  <a:solidFill>
                    <a:schemeClr val="accent4">
                      <a:hueOff val="-116170"/>
                      <a:satOff val="78638"/>
                      <a:lumOff val="-43589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grpSp>
            <p:nvGrpSpPr>
              <p:cNvPr id="805" name="Group"/>
              <p:cNvGrpSpPr/>
              <p:nvPr/>
            </p:nvGrpSpPr>
            <p:grpSpPr>
              <a:xfrm>
                <a:off x="0" y="217353"/>
                <a:ext cx="2188214" cy="333808"/>
                <a:chOff x="0" y="0"/>
                <a:chExt cx="2188213" cy="333807"/>
              </a:xfrm>
            </p:grpSpPr>
            <p:sp>
              <p:nvSpPr>
                <p:cNvPr id="798" name="Line"/>
                <p:cNvSpPr/>
                <p:nvPr/>
              </p:nvSpPr>
              <p:spPr>
                <a:xfrm flipV="1">
                  <a:off x="161091" y="79280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99" name="2019"/>
                <p:cNvSpPr txBox="1"/>
                <p:nvPr/>
              </p:nvSpPr>
              <p:spPr>
                <a:xfrm>
                  <a:off x="0" y="117493"/>
                  <a:ext cx="322185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2019</a:t>
                  </a:r>
                </a:p>
              </p:txBody>
            </p:sp>
            <p:sp>
              <p:nvSpPr>
                <p:cNvPr id="800" name="Line"/>
                <p:cNvSpPr/>
                <p:nvPr/>
              </p:nvSpPr>
              <p:spPr>
                <a:xfrm flipV="1">
                  <a:off x="1066021" y="79280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01" name="2020"/>
                <p:cNvSpPr txBox="1"/>
                <p:nvPr/>
              </p:nvSpPr>
              <p:spPr>
                <a:xfrm>
                  <a:off x="904928" y="117493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2020</a:t>
                  </a:r>
                </a:p>
              </p:txBody>
            </p:sp>
            <p:sp>
              <p:nvSpPr>
                <p:cNvPr id="802" name="Line"/>
                <p:cNvSpPr/>
                <p:nvPr/>
              </p:nvSpPr>
              <p:spPr>
                <a:xfrm flipV="1">
                  <a:off x="1970950" y="79280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03" name="2021"/>
                <p:cNvSpPr txBox="1"/>
                <p:nvPr/>
              </p:nvSpPr>
              <p:spPr>
                <a:xfrm>
                  <a:off x="1809856" y="117493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2021</a:t>
                  </a:r>
                </a:p>
              </p:txBody>
            </p:sp>
            <p:sp>
              <p:nvSpPr>
                <p:cNvPr id="804" name="Line"/>
                <p:cNvSpPr/>
                <p:nvPr/>
              </p:nvSpPr>
              <p:spPr>
                <a:xfrm>
                  <a:off x="37832" y="-1"/>
                  <a:ext cx="2150382" cy="13863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889" fill="norm" stroke="1" extrusionOk="0">
                      <a:moveTo>
                        <a:pt x="0" y="20889"/>
                      </a:moveTo>
                      <a:lnTo>
                        <a:pt x="10619" y="20211"/>
                      </a:lnTo>
                      <a:cubicBezTo>
                        <a:pt x="10591" y="9682"/>
                        <a:pt x="11128" y="737"/>
                        <a:pt x="11828" y="43"/>
                      </a:cubicBezTo>
                      <a:cubicBezTo>
                        <a:pt x="12590" y="-711"/>
                        <a:pt x="13235" y="8405"/>
                        <a:pt x="13229" y="19859"/>
                      </a:cubicBezTo>
                      <a:lnTo>
                        <a:pt x="21600" y="20029"/>
                      </a:lnTo>
                    </a:path>
                  </a:pathLst>
                </a:cu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</p:grpSp>
      </p:grpSp>
      <p:grpSp>
        <p:nvGrpSpPr>
          <p:cNvPr id="865" name="Group"/>
          <p:cNvGrpSpPr/>
          <p:nvPr/>
        </p:nvGrpSpPr>
        <p:grpSpPr>
          <a:xfrm>
            <a:off x="8681521" y="1048346"/>
            <a:ext cx="2276690" cy="3940293"/>
            <a:chOff x="0" y="0"/>
            <a:chExt cx="2276688" cy="3940292"/>
          </a:xfrm>
        </p:grpSpPr>
        <p:sp>
          <p:nvSpPr>
            <p:cNvPr id="808" name="Intervals represent specific intervals of the timeline, bounded by start and end date-times.…"/>
            <p:cNvSpPr txBox="1"/>
            <p:nvPr/>
          </p:nvSpPr>
          <p:spPr>
            <a:xfrm>
              <a:off x="41488" y="0"/>
              <a:ext cx="2235201" cy="39402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800"/>
                </a:spcBef>
                <a:defRPr b="0" sz="1100">
                  <a:solidFill>
                    <a:srgbClr val="000000"/>
                  </a:solidFill>
                </a:defRPr>
              </a:pPr>
              <a:r>
                <a:rPr b="1"/>
                <a:t>Intervals</a:t>
              </a:r>
              <a:r>
                <a:t> represent specific intervals of the timeline, bounded by start and end date-times. 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  <a:r>
                <a:t>interval(nor, nor + minutes(90))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  <a:r>
                <a:t>interval(gap, gap + minutes(90))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  <a:r>
                <a:t>interval(lap, lap + minutes(90))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0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  <a:r>
                <a:t>interval(leap, leap + years(1))</a:t>
              </a:r>
            </a:p>
          </p:txBody>
        </p:sp>
        <p:grpSp>
          <p:nvGrpSpPr>
            <p:cNvPr id="824" name="Group"/>
            <p:cNvGrpSpPr/>
            <p:nvPr/>
          </p:nvGrpSpPr>
          <p:grpSpPr>
            <a:xfrm>
              <a:off x="4926" y="2473257"/>
              <a:ext cx="2183287" cy="588675"/>
              <a:chOff x="0" y="0"/>
              <a:chExt cx="2183285" cy="588673"/>
            </a:xfrm>
          </p:grpSpPr>
          <p:sp>
            <p:nvSpPr>
              <p:cNvPr id="809" name="Arrow"/>
              <p:cNvSpPr/>
              <p:nvPr/>
            </p:nvSpPr>
            <p:spPr>
              <a:xfrm>
                <a:off x="426048" y="0"/>
                <a:ext cx="919786" cy="445345"/>
              </a:xfrm>
              <a:prstGeom prst="rightArrow">
                <a:avLst>
                  <a:gd name="adj1" fmla="val 60724"/>
                  <a:gd name="adj2" fmla="val 65041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821" name="Group"/>
              <p:cNvGrpSpPr/>
              <p:nvPr/>
            </p:nvGrpSpPr>
            <p:grpSpPr>
              <a:xfrm>
                <a:off x="0" y="105547"/>
                <a:ext cx="2183286" cy="483127"/>
                <a:chOff x="0" y="0"/>
                <a:chExt cx="2183285" cy="483126"/>
              </a:xfrm>
            </p:grpSpPr>
            <p:sp>
              <p:nvSpPr>
                <p:cNvPr id="810" name="Line"/>
                <p:cNvSpPr/>
                <p:nvPr/>
              </p:nvSpPr>
              <p:spPr>
                <a:xfrm>
                  <a:off x="38951" y="280314"/>
                  <a:ext cx="1343388" cy="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11" name="Line"/>
                <p:cNvSpPr/>
                <p:nvPr/>
              </p:nvSpPr>
              <p:spPr>
                <a:xfrm flipV="1">
                  <a:off x="161091" y="228599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12" name="12:00"/>
                <p:cNvSpPr txBox="1"/>
                <p:nvPr/>
              </p:nvSpPr>
              <p:spPr>
                <a:xfrm>
                  <a:off x="0" y="266812"/>
                  <a:ext cx="334885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12:00</a:t>
                  </a:r>
                </a:p>
              </p:txBody>
            </p:sp>
            <p:sp>
              <p:nvSpPr>
                <p:cNvPr id="813" name="Line"/>
                <p:cNvSpPr/>
                <p:nvPr/>
              </p:nvSpPr>
              <p:spPr>
                <a:xfrm flipV="1">
                  <a:off x="764376" y="228599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14" name="1:00"/>
                <p:cNvSpPr txBox="1"/>
                <p:nvPr/>
              </p:nvSpPr>
              <p:spPr>
                <a:xfrm>
                  <a:off x="603284" y="2668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1:00</a:t>
                  </a:r>
                </a:p>
              </p:txBody>
            </p:sp>
            <p:sp>
              <p:nvSpPr>
                <p:cNvPr id="815" name="2:00"/>
                <p:cNvSpPr txBox="1"/>
                <p:nvPr/>
              </p:nvSpPr>
              <p:spPr>
                <a:xfrm>
                  <a:off x="1206571" y="2668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2:00</a:t>
                  </a:r>
                </a:p>
              </p:txBody>
            </p:sp>
            <p:sp>
              <p:nvSpPr>
                <p:cNvPr id="816" name="Line"/>
                <p:cNvSpPr/>
                <p:nvPr/>
              </p:nvSpPr>
              <p:spPr>
                <a:xfrm flipV="1">
                  <a:off x="1970948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17" name="3:00"/>
                <p:cNvSpPr txBox="1"/>
                <p:nvPr/>
              </p:nvSpPr>
              <p:spPr>
                <a:xfrm>
                  <a:off x="1809856" y="2668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3:00</a:t>
                  </a:r>
                </a:p>
              </p:txBody>
            </p:sp>
            <p:sp>
              <p:nvSpPr>
                <p:cNvPr id="818" name="Line"/>
                <p:cNvSpPr/>
                <p:nvPr/>
              </p:nvSpPr>
              <p:spPr>
                <a:xfrm>
                  <a:off x="773600" y="54889"/>
                  <a:ext cx="1409686" cy="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19" name="Line"/>
                <p:cNvSpPr/>
                <p:nvPr/>
              </p:nvSpPr>
              <p:spPr>
                <a:xfrm flipV="1">
                  <a:off x="764376" y="3175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20" name="Line"/>
                <p:cNvSpPr/>
                <p:nvPr/>
              </p:nvSpPr>
              <p:spPr>
                <a:xfrm flipV="1">
                  <a:off x="1367663" y="3175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822" name="Line"/>
              <p:cNvSpPr/>
              <p:nvPr/>
            </p:nvSpPr>
            <p:spPr>
              <a:xfrm flipV="1">
                <a:off x="421376" y="11306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23" name="Line"/>
              <p:cNvSpPr/>
              <p:nvPr/>
            </p:nvSpPr>
            <p:spPr>
              <a:xfrm flipV="1">
                <a:off x="1367526" y="11306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838" name="Group"/>
            <p:cNvGrpSpPr/>
            <p:nvPr/>
          </p:nvGrpSpPr>
          <p:grpSpPr>
            <a:xfrm>
              <a:off x="4926" y="1542476"/>
              <a:ext cx="2183288" cy="591940"/>
              <a:chOff x="0" y="0"/>
              <a:chExt cx="2183286" cy="591938"/>
            </a:xfrm>
          </p:grpSpPr>
          <p:sp>
            <p:nvSpPr>
              <p:cNvPr id="825" name="Arrow"/>
              <p:cNvSpPr/>
              <p:nvPr/>
            </p:nvSpPr>
            <p:spPr>
              <a:xfrm>
                <a:off x="426048" y="0"/>
                <a:ext cx="919786" cy="445345"/>
              </a:xfrm>
              <a:prstGeom prst="rightArrow">
                <a:avLst>
                  <a:gd name="adj1" fmla="val 60724"/>
                  <a:gd name="adj2" fmla="val 65041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26" name="Line"/>
              <p:cNvSpPr/>
              <p:nvPr/>
            </p:nvSpPr>
            <p:spPr>
              <a:xfrm flipV="1">
                <a:off x="421376" y="15410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836" name="Group"/>
              <p:cNvGrpSpPr/>
              <p:nvPr/>
            </p:nvGrpSpPr>
            <p:grpSpPr>
              <a:xfrm>
                <a:off x="0" y="337412"/>
                <a:ext cx="2183287" cy="254527"/>
                <a:chOff x="0" y="0"/>
                <a:chExt cx="2183286" cy="254526"/>
              </a:xfrm>
            </p:grpSpPr>
            <p:sp>
              <p:nvSpPr>
                <p:cNvPr id="827" name="Line"/>
                <p:cNvSpPr/>
                <p:nvPr/>
              </p:nvSpPr>
              <p:spPr>
                <a:xfrm flipV="1">
                  <a:off x="161091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28" name="1:00"/>
                <p:cNvSpPr txBox="1"/>
                <p:nvPr/>
              </p:nvSpPr>
              <p:spPr>
                <a:xfrm>
                  <a:off x="0" y="38212"/>
                  <a:ext cx="322185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1:00</a:t>
                  </a:r>
                </a:p>
              </p:txBody>
            </p:sp>
            <p:sp>
              <p:nvSpPr>
                <p:cNvPr id="829" name="2:00"/>
                <p:cNvSpPr txBox="1"/>
                <p:nvPr/>
              </p:nvSpPr>
              <p:spPr>
                <a:xfrm>
                  <a:off x="603284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2:00</a:t>
                  </a:r>
                </a:p>
              </p:txBody>
            </p:sp>
            <p:sp>
              <p:nvSpPr>
                <p:cNvPr id="830" name="Line"/>
                <p:cNvSpPr/>
                <p:nvPr/>
              </p:nvSpPr>
              <p:spPr>
                <a:xfrm flipV="1">
                  <a:off x="1367663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31" name="3:00"/>
                <p:cNvSpPr txBox="1"/>
                <p:nvPr/>
              </p:nvSpPr>
              <p:spPr>
                <a:xfrm>
                  <a:off x="1206571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3:00</a:t>
                  </a:r>
                </a:p>
              </p:txBody>
            </p:sp>
            <p:sp>
              <p:nvSpPr>
                <p:cNvPr id="832" name="Line"/>
                <p:cNvSpPr/>
                <p:nvPr/>
              </p:nvSpPr>
              <p:spPr>
                <a:xfrm flipV="1">
                  <a:off x="1970950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33" name="4:00"/>
                <p:cNvSpPr txBox="1"/>
                <p:nvPr/>
              </p:nvSpPr>
              <p:spPr>
                <a:xfrm>
                  <a:off x="1809856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4:00</a:t>
                  </a:r>
                </a:p>
              </p:txBody>
            </p:sp>
            <p:sp>
              <p:nvSpPr>
                <p:cNvPr id="834" name="Line"/>
                <p:cNvSpPr/>
                <p:nvPr/>
              </p:nvSpPr>
              <p:spPr>
                <a:xfrm>
                  <a:off x="1361523" y="51714"/>
                  <a:ext cx="821764" cy="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35" name="Line"/>
                <p:cNvSpPr/>
                <p:nvPr/>
              </p:nvSpPr>
              <p:spPr>
                <a:xfrm>
                  <a:off x="38951" y="51714"/>
                  <a:ext cx="732455" cy="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837" name="Line"/>
              <p:cNvSpPr/>
              <p:nvPr/>
            </p:nvSpPr>
            <p:spPr>
              <a:xfrm flipV="1">
                <a:off x="1367526" y="15410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852" name="Group"/>
            <p:cNvGrpSpPr/>
            <p:nvPr/>
          </p:nvGrpSpPr>
          <p:grpSpPr>
            <a:xfrm>
              <a:off x="4926" y="696736"/>
              <a:ext cx="2183288" cy="593919"/>
              <a:chOff x="0" y="0"/>
              <a:chExt cx="2183286" cy="593917"/>
            </a:xfrm>
          </p:grpSpPr>
          <p:sp>
            <p:nvSpPr>
              <p:cNvPr id="839" name="Arrow"/>
              <p:cNvSpPr/>
              <p:nvPr/>
            </p:nvSpPr>
            <p:spPr>
              <a:xfrm>
                <a:off x="426048" y="0"/>
                <a:ext cx="919786" cy="445345"/>
              </a:xfrm>
              <a:prstGeom prst="rightArrow">
                <a:avLst>
                  <a:gd name="adj1" fmla="val 60724"/>
                  <a:gd name="adj2" fmla="val 65041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40" name="Line"/>
              <p:cNvSpPr/>
              <p:nvPr/>
            </p:nvSpPr>
            <p:spPr>
              <a:xfrm flipV="1">
                <a:off x="421376" y="32547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850" name="Group"/>
              <p:cNvGrpSpPr/>
              <p:nvPr/>
            </p:nvGrpSpPr>
            <p:grpSpPr>
              <a:xfrm>
                <a:off x="0" y="339391"/>
                <a:ext cx="2183287" cy="254527"/>
                <a:chOff x="0" y="0"/>
                <a:chExt cx="2183286" cy="254526"/>
              </a:xfrm>
            </p:grpSpPr>
            <p:sp>
              <p:nvSpPr>
                <p:cNvPr id="841" name="Line"/>
                <p:cNvSpPr/>
                <p:nvPr/>
              </p:nvSpPr>
              <p:spPr>
                <a:xfrm flipV="1">
                  <a:off x="161091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42" name="1:00"/>
                <p:cNvSpPr txBox="1"/>
                <p:nvPr/>
              </p:nvSpPr>
              <p:spPr>
                <a:xfrm>
                  <a:off x="0" y="38212"/>
                  <a:ext cx="322185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1:00</a:t>
                  </a:r>
                </a:p>
              </p:txBody>
            </p:sp>
            <p:sp>
              <p:nvSpPr>
                <p:cNvPr id="843" name="2:00"/>
                <p:cNvSpPr txBox="1"/>
                <p:nvPr/>
              </p:nvSpPr>
              <p:spPr>
                <a:xfrm>
                  <a:off x="603284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2:00</a:t>
                  </a:r>
                </a:p>
              </p:txBody>
            </p:sp>
            <p:sp>
              <p:nvSpPr>
                <p:cNvPr id="844" name="Line"/>
                <p:cNvSpPr/>
                <p:nvPr/>
              </p:nvSpPr>
              <p:spPr>
                <a:xfrm flipV="1">
                  <a:off x="1367663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45" name="3:00"/>
                <p:cNvSpPr txBox="1"/>
                <p:nvPr/>
              </p:nvSpPr>
              <p:spPr>
                <a:xfrm>
                  <a:off x="1206571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3:00</a:t>
                  </a:r>
                </a:p>
              </p:txBody>
            </p:sp>
            <p:sp>
              <p:nvSpPr>
                <p:cNvPr id="846" name="Line"/>
                <p:cNvSpPr/>
                <p:nvPr/>
              </p:nvSpPr>
              <p:spPr>
                <a:xfrm flipV="1">
                  <a:off x="1970950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47" name="4:00"/>
                <p:cNvSpPr txBox="1"/>
                <p:nvPr/>
              </p:nvSpPr>
              <p:spPr>
                <a:xfrm>
                  <a:off x="1809856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4:00</a:t>
                  </a:r>
                </a:p>
              </p:txBody>
            </p:sp>
            <p:sp>
              <p:nvSpPr>
                <p:cNvPr id="848" name="Line"/>
                <p:cNvSpPr/>
                <p:nvPr/>
              </p:nvSpPr>
              <p:spPr>
                <a:xfrm>
                  <a:off x="38951" y="51714"/>
                  <a:ext cx="2144336" cy="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49" name="Line"/>
                <p:cNvSpPr/>
                <p:nvPr/>
              </p:nvSpPr>
              <p:spPr>
                <a:xfrm flipV="1">
                  <a:off x="764376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851" name="Line"/>
              <p:cNvSpPr/>
              <p:nvPr/>
            </p:nvSpPr>
            <p:spPr>
              <a:xfrm flipV="1">
                <a:off x="1367526" y="40457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864" name="Group"/>
            <p:cNvGrpSpPr/>
            <p:nvPr/>
          </p:nvGrpSpPr>
          <p:grpSpPr>
            <a:xfrm>
              <a:off x="-1" y="3248535"/>
              <a:ext cx="2188215" cy="584527"/>
              <a:chOff x="0" y="0"/>
              <a:chExt cx="2188213" cy="584525"/>
            </a:xfrm>
          </p:grpSpPr>
          <p:sp>
            <p:nvSpPr>
              <p:cNvPr id="853" name="Arrow"/>
              <p:cNvSpPr/>
              <p:nvPr/>
            </p:nvSpPr>
            <p:spPr>
              <a:xfrm>
                <a:off x="430975" y="0"/>
                <a:ext cx="919786" cy="445345"/>
              </a:xfrm>
              <a:prstGeom prst="rightArrow">
                <a:avLst>
                  <a:gd name="adj1" fmla="val 60724"/>
                  <a:gd name="adj2" fmla="val 65041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54" name="Line"/>
              <p:cNvSpPr/>
              <p:nvPr/>
            </p:nvSpPr>
            <p:spPr>
              <a:xfrm flipV="1">
                <a:off x="426303" y="33603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55" name="Line"/>
              <p:cNvSpPr/>
              <p:nvPr/>
            </p:nvSpPr>
            <p:spPr>
              <a:xfrm flipV="1">
                <a:off x="1372453" y="33603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863" name="Group"/>
              <p:cNvGrpSpPr/>
              <p:nvPr/>
            </p:nvGrpSpPr>
            <p:grpSpPr>
              <a:xfrm>
                <a:off x="0" y="250717"/>
                <a:ext cx="2188214" cy="333809"/>
                <a:chOff x="0" y="0"/>
                <a:chExt cx="2188213" cy="333807"/>
              </a:xfrm>
            </p:grpSpPr>
            <p:sp>
              <p:nvSpPr>
                <p:cNvPr id="856" name="Line"/>
                <p:cNvSpPr/>
                <p:nvPr/>
              </p:nvSpPr>
              <p:spPr>
                <a:xfrm flipV="1">
                  <a:off x="161091" y="79280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57" name="2019"/>
                <p:cNvSpPr txBox="1"/>
                <p:nvPr/>
              </p:nvSpPr>
              <p:spPr>
                <a:xfrm>
                  <a:off x="0" y="117493"/>
                  <a:ext cx="322185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2019</a:t>
                  </a:r>
                </a:p>
              </p:txBody>
            </p:sp>
            <p:sp>
              <p:nvSpPr>
                <p:cNvPr id="858" name="Line"/>
                <p:cNvSpPr/>
                <p:nvPr/>
              </p:nvSpPr>
              <p:spPr>
                <a:xfrm flipV="1">
                  <a:off x="1066021" y="79280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59" name="2020"/>
                <p:cNvSpPr txBox="1"/>
                <p:nvPr/>
              </p:nvSpPr>
              <p:spPr>
                <a:xfrm>
                  <a:off x="904928" y="117493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2020</a:t>
                  </a:r>
                </a:p>
              </p:txBody>
            </p:sp>
            <p:sp>
              <p:nvSpPr>
                <p:cNvPr id="860" name="Line"/>
                <p:cNvSpPr/>
                <p:nvPr/>
              </p:nvSpPr>
              <p:spPr>
                <a:xfrm flipV="1">
                  <a:off x="1970950" y="79280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61" name="2021"/>
                <p:cNvSpPr txBox="1"/>
                <p:nvPr/>
              </p:nvSpPr>
              <p:spPr>
                <a:xfrm>
                  <a:off x="1809856" y="117493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2021</a:t>
                  </a:r>
                </a:p>
              </p:txBody>
            </p:sp>
            <p:sp>
              <p:nvSpPr>
                <p:cNvPr id="862" name="Line"/>
                <p:cNvSpPr/>
                <p:nvPr/>
              </p:nvSpPr>
              <p:spPr>
                <a:xfrm>
                  <a:off x="37832" y="-1"/>
                  <a:ext cx="2150382" cy="13863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889" fill="norm" stroke="1" extrusionOk="0">
                      <a:moveTo>
                        <a:pt x="0" y="20889"/>
                      </a:moveTo>
                      <a:lnTo>
                        <a:pt x="10619" y="20211"/>
                      </a:lnTo>
                      <a:cubicBezTo>
                        <a:pt x="10591" y="9682"/>
                        <a:pt x="11128" y="737"/>
                        <a:pt x="11828" y="43"/>
                      </a:cubicBezTo>
                      <a:cubicBezTo>
                        <a:pt x="12590" y="-711"/>
                        <a:pt x="13235" y="8405"/>
                        <a:pt x="13229" y="19859"/>
                      </a:cubicBezTo>
                      <a:lnTo>
                        <a:pt x="21600" y="20029"/>
                      </a:lnTo>
                    </a:path>
                  </a:pathLst>
                </a:cu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</p:grpSp>
      </p:grpSp>
      <p:sp>
        <p:nvSpPr>
          <p:cNvPr id="866" name="Not all years…"/>
          <p:cNvSpPr txBox="1"/>
          <p:nvPr/>
        </p:nvSpPr>
        <p:spPr>
          <a:xfrm>
            <a:off x="11262479" y="1048346"/>
            <a:ext cx="2398884" cy="3930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defRPr b="0" sz="1100">
                <a:solidFill>
                  <a:srgbClr val="000000"/>
                </a:solidFill>
              </a:defRPr>
            </a:pPr>
            <a:r>
              <a:t>Not all years 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defRPr b="0" sz="1100">
                <a:solidFill>
                  <a:srgbClr val="000000"/>
                </a:solidFill>
              </a:defRPr>
            </a:pPr>
            <a:r>
              <a:t>are 365 days 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000000"/>
              </a:buClr>
              <a:defRPr b="0" sz="1100">
                <a:solidFill>
                  <a:srgbClr val="000000"/>
                </a:solidFill>
              </a:defRPr>
            </a:pPr>
            <a:r>
              <a:t>due to </a:t>
            </a:r>
            <a:r>
              <a:rPr b="1"/>
              <a:t>leap days</a:t>
            </a:r>
            <a:r>
              <a:t>.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defRPr b="0" sz="1100">
                <a:solidFill>
                  <a:srgbClr val="000000"/>
                </a:solidFill>
              </a:defRPr>
            </a:pPr>
            <a:r>
              <a:t>Not all minutes 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defRPr b="0" sz="1100">
                <a:solidFill>
                  <a:srgbClr val="000000"/>
                </a:solidFill>
              </a:defRPr>
            </a:pPr>
            <a:r>
              <a:t>are 60 seconds due to 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000000"/>
              </a:buClr>
              <a:defRPr b="0" sz="1100">
                <a:solidFill>
                  <a:srgbClr val="000000"/>
                </a:solidFill>
              </a:defRPr>
            </a:pPr>
            <a:r>
              <a:rPr b="1"/>
              <a:t>leap seconds</a:t>
            </a:r>
            <a:r>
              <a:t>.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000000"/>
              </a:buClr>
              <a:defRPr b="0" sz="1100">
                <a:solidFill>
                  <a:srgbClr val="000000"/>
                </a:solidFill>
              </a:defRPr>
            </a:pPr>
            <a:r>
              <a:t>It is possible to create an imaginary date by adding </a:t>
            </a:r>
            <a:r>
              <a:rPr b="1"/>
              <a:t>months</a:t>
            </a:r>
            <a:r>
              <a:t>, e.g. February 31st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defRPr b="0" i="1" sz="1100">
                <a:solidFill>
                  <a:srgbClr val="000000"/>
                </a:solidFill>
              </a:defRPr>
            </a:pPr>
            <a:r>
              <a:t>jan31 &lt;- ymd(20180131)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defRPr b="0" i="1" sz="1100">
                <a:solidFill>
                  <a:srgbClr val="000000"/>
                </a:solidFill>
              </a:defRPr>
            </a:pPr>
            <a:r>
              <a:t>jan31 + months(1)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000000"/>
              </a:buClr>
              <a:defRPr b="0" i="1" sz="1100">
                <a:solidFill>
                  <a:schemeClr val="accent4">
                    <a:satOff val="8634"/>
                    <a:lumOff val="-20316"/>
                  </a:schemeClr>
                </a:solidFill>
              </a:defRPr>
            </a:pPr>
            <a:r>
              <a:t>## NA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000000"/>
              </a:buClr>
              <a:defRPr b="0" sz="1100">
                <a:solidFill>
                  <a:srgbClr val="000000"/>
                </a:solidFill>
              </a:defRPr>
            </a:pPr>
            <a:r>
              <a:rPr b="1"/>
              <a:t>%m+%</a:t>
            </a:r>
            <a:r>
              <a:t> and </a:t>
            </a:r>
            <a:r>
              <a:rPr b="1"/>
              <a:t>%m-%</a:t>
            </a:r>
            <a:r>
              <a:t> will roll imaginary dates to the last day of the previous month.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defRPr b="0" i="1" sz="1100">
                <a:solidFill>
                  <a:srgbClr val="000000"/>
                </a:solidFill>
              </a:defRPr>
            </a:pPr>
            <a:r>
              <a:t>jan31 %m+% months(1)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000000"/>
              </a:buClr>
              <a:defRPr b="0" i="1" sz="1100">
                <a:solidFill>
                  <a:schemeClr val="accent4">
                    <a:satOff val="8634"/>
                    <a:lumOff val="-20316"/>
                  </a:schemeClr>
                </a:solidFill>
              </a:defRPr>
            </a:pPr>
            <a:r>
              <a:t>## "2018-02-28"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000000"/>
              </a:buClr>
              <a:defRPr b="0" sz="1100">
                <a:solidFill>
                  <a:srgbClr val="000000"/>
                </a:solidFill>
              </a:defRPr>
            </a:pPr>
            <a:r>
              <a:rPr b="1"/>
              <a:t>add_with_rollback</a:t>
            </a:r>
            <a:r>
              <a:t>(e1, e2, roll_to_first = TRUE) will roll imaginary dates to the first day of the new month.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defRPr b="0" i="1" sz="1100">
                <a:solidFill>
                  <a:srgbClr val="000000"/>
                </a:solidFill>
              </a:defRPr>
            </a:pPr>
            <a:r>
              <a:t>add_with_rollback(jan31, months(1), roll_to_first = TRUE)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000000"/>
              </a:buClr>
              <a:defRPr b="0" i="1" sz="1100">
                <a:solidFill>
                  <a:schemeClr val="accent4">
                    <a:satOff val="8634"/>
                    <a:lumOff val="-20316"/>
                  </a:schemeClr>
                </a:solidFill>
              </a:defRPr>
            </a:pPr>
            <a:r>
              <a:t>## "2018-03-01"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78AAD6"/>
      </a:accent1>
      <a:accent2>
        <a:srgbClr val="A8D379"/>
      </a:accent2>
      <a:accent3>
        <a:srgbClr val="F7DCA7"/>
      </a:accent3>
      <a:accent4>
        <a:srgbClr val="78A779"/>
      </a:accent4>
      <a:accent5>
        <a:srgbClr val="FF80A9"/>
      </a:accent5>
      <a:accent6>
        <a:srgbClr val="AA7FD6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78AAD6"/>
      </a:accent1>
      <a:accent2>
        <a:srgbClr val="A8D379"/>
      </a:accent2>
      <a:accent3>
        <a:srgbClr val="F7DCA7"/>
      </a:accent3>
      <a:accent4>
        <a:srgbClr val="78A779"/>
      </a:accent4>
      <a:accent5>
        <a:srgbClr val="FF80A9"/>
      </a:accent5>
      <a:accent6>
        <a:srgbClr val="AA7FD6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