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lvl1pPr algn="ctr" defTabSz="584151">
      <a:defRPr sz="3799">
        <a:latin typeface="+mn-lt"/>
        <a:ea typeface="+mn-ea"/>
        <a:cs typeface="+mn-cs"/>
        <a:sym typeface="Helvetica Light"/>
      </a:defRPr>
    </a:lvl1pPr>
    <a:lvl2pPr indent="228580" algn="ctr" defTabSz="584151">
      <a:defRPr sz="3799">
        <a:latin typeface="+mn-lt"/>
        <a:ea typeface="+mn-ea"/>
        <a:cs typeface="+mn-cs"/>
        <a:sym typeface="Helvetica Light"/>
      </a:defRPr>
    </a:lvl2pPr>
    <a:lvl3pPr indent="457162" algn="ctr" defTabSz="584151">
      <a:defRPr sz="3799">
        <a:latin typeface="+mn-lt"/>
        <a:ea typeface="+mn-ea"/>
        <a:cs typeface="+mn-cs"/>
        <a:sym typeface="Helvetica Light"/>
      </a:defRPr>
    </a:lvl3pPr>
    <a:lvl4pPr indent="685743" algn="ctr" defTabSz="584151">
      <a:defRPr sz="3799">
        <a:latin typeface="+mn-lt"/>
        <a:ea typeface="+mn-ea"/>
        <a:cs typeface="+mn-cs"/>
        <a:sym typeface="Helvetica Light"/>
      </a:defRPr>
    </a:lvl4pPr>
    <a:lvl5pPr indent="914323" algn="ctr" defTabSz="584151">
      <a:defRPr sz="3799">
        <a:latin typeface="+mn-lt"/>
        <a:ea typeface="+mn-ea"/>
        <a:cs typeface="+mn-cs"/>
        <a:sym typeface="Helvetica Light"/>
      </a:defRPr>
    </a:lvl5pPr>
    <a:lvl6pPr indent="1142905" algn="ctr" defTabSz="584151">
      <a:defRPr sz="3799">
        <a:latin typeface="+mn-lt"/>
        <a:ea typeface="+mn-ea"/>
        <a:cs typeface="+mn-cs"/>
        <a:sym typeface="Helvetica Light"/>
      </a:defRPr>
    </a:lvl6pPr>
    <a:lvl7pPr indent="1371486" algn="ctr" defTabSz="584151">
      <a:defRPr sz="3799">
        <a:latin typeface="+mn-lt"/>
        <a:ea typeface="+mn-ea"/>
        <a:cs typeface="+mn-cs"/>
        <a:sym typeface="Helvetica Light"/>
      </a:defRPr>
    </a:lvl7pPr>
    <a:lvl8pPr indent="1600066" algn="ctr" defTabSz="584151">
      <a:defRPr sz="3799">
        <a:latin typeface="+mn-lt"/>
        <a:ea typeface="+mn-ea"/>
        <a:cs typeface="+mn-cs"/>
        <a:sym typeface="Helvetica Light"/>
      </a:defRPr>
    </a:lvl8pPr>
    <a:lvl9pPr indent="1828648" algn="ctr" defTabSz="584151">
      <a:defRPr sz="3799"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Untitled Section" id="{9A494832-45BE-8343-8436-5FD64E120D26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Benoit,KR" initials="B [7]" lastIdx="1" clrIdx="6">
    <p:extLst/>
  </p:cmAuthor>
  <p:cmAuthor id="1" name="Benoit,KR" initials="B" lastIdx="1" clrIdx="0">
    <p:extLst/>
  </p:cmAuthor>
  <p:cmAuthor id="8" name="Benoit,KR" initials="B [8]" lastIdx="1" clrIdx="7">
    <p:extLst/>
  </p:cmAuthor>
  <p:cmAuthor id="2" name="Benoit,KR" initials="B [2]" lastIdx="1" clrIdx="1">
    <p:extLst/>
  </p:cmAuthor>
  <p:cmAuthor id="9" name="Benoit,KR" initials="B [9]" lastIdx="1" clrIdx="8">
    <p:extLst/>
  </p:cmAuthor>
  <p:cmAuthor id="3" name="Benoit,KR" initials="B [3]" lastIdx="1" clrIdx="2">
    <p:extLst/>
  </p:cmAuthor>
  <p:cmAuthor id="10" name="Benoit,KR" initials="B [10]" lastIdx="1" clrIdx="9">
    <p:extLst/>
  </p:cmAuthor>
  <p:cmAuthor id="4" name="Benoit,KR" initials="B [4]" lastIdx="1" clrIdx="3">
    <p:extLst/>
  </p:cmAuthor>
  <p:cmAuthor id="5" name="Benoit,KR" initials="B [5]" lastIdx="1" clrIdx="4">
    <p:extLst/>
  </p:cmAuthor>
  <p:cmAuthor id="6" name="Benoit,KR" initials="B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C7"/>
    <a:srgbClr val="DAF7FF"/>
    <a:srgbClr val="BC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481"/>
    <p:restoredTop sz="94613"/>
  </p:normalViewPr>
  <p:slideViewPr>
    <p:cSldViewPr snapToGrid="0" snapToObjects="1">
      <p:cViewPr>
        <p:scale>
          <a:sx n="185" d="100"/>
          <a:sy n="185" d="100"/>
        </p:scale>
        <p:origin x="144" y="-7360"/>
      </p:cViewPr>
      <p:guideLst/>
    </p:cSldViewPr>
  </p:slideViewPr>
  <p:notesTextViewPr>
    <p:cViewPr>
      <p:scale>
        <a:sx n="300" d="100"/>
        <a:sy n="300" d="100"/>
      </p:scale>
      <p:origin x="0" y="-12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580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162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743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323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2905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486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066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648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41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2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3"/>
            <a:ext cx="11241487" cy="35470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2"/>
            <a:ext cx="11241487" cy="12141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4"/>
            <a:ext cx="11241487" cy="152796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3"/>
            <a:ext cx="11241487" cy="12141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7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4" y="840879"/>
            <a:ext cx="5729884" cy="428377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4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4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9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2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34138" y="1216444"/>
            <a:ext cx="3531950" cy="2724140"/>
          </a:xfrm>
          <a:prstGeom prst="rect">
            <a:avLst/>
          </a:prstGeom>
          <a:solidFill>
            <a:srgbClr val="DAF7FF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28502" y="1212238"/>
            <a:ext cx="2966163" cy="2724140"/>
          </a:xfrm>
          <a:prstGeom prst="rect">
            <a:avLst/>
          </a:prstGeom>
          <a:solidFill>
            <a:srgbClr val="DAF7FF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2622" y="4351975"/>
            <a:ext cx="6588000" cy="6233192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37053" y="8429591"/>
            <a:ext cx="6696000" cy="215349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262621" y="1712046"/>
            <a:ext cx="3503467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corpus_*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 manage text collections/metadata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t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okens_*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 create/modify tokenized texts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_*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 create/modify doc-feature matrices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fcm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_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* work with co-occurrence matrices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textstat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calculate text-based statistics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textmodel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_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*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fit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(un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-</a:t>
            </a:r>
            <a:r>
              <a:rPr lang="en-US" sz="1400" smtClean="0">
                <a:latin typeface="Source Sans Pro" charset="0"/>
                <a:ea typeface="Source Sans Pro" charset="0"/>
                <a:cs typeface="Source Sans Pro" charset="0"/>
              </a:rPr>
              <a:t>)supervised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models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textplot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_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*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create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text-based visualizations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  <a:p>
            <a:pPr algn="l">
              <a:spcBef>
                <a:spcPts val="800"/>
              </a:spcBef>
            </a:pP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Consistent grammar: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object()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constructor for the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object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type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</a:t>
            </a: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bject_verb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()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inputs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&amp; returns object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type </a:t>
            </a: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3625144" y="154129"/>
            <a:ext cx="3511910" cy="5368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5000" dirty="0" smtClean="0">
                <a:latin typeface="Source Sans Pro" charset="0"/>
                <a:ea typeface="Source Sans Pro" charset="0"/>
                <a:cs typeface="Source Sans Pro" charset="0"/>
              </a:rPr>
              <a:t>Cheat Sheet</a:t>
            </a:r>
            <a:endParaRPr lang="en-US" sz="5000" dirty="0">
              <a:solidFill>
                <a:srgbClr val="53585F"/>
              </a:solidFill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234138" y="1052562"/>
            <a:ext cx="3531950" cy="465035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800"/>
              </a:spcBef>
              <a:defRPr sz="1800"/>
            </a:pPr>
            <a:r>
              <a:rPr lang="en-US" sz="240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General syntax</a:t>
            </a:r>
            <a:endParaRPr lang="en-US"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3" name="Shape 35"/>
          <p:cNvSpPr/>
          <p:nvPr/>
        </p:nvSpPr>
        <p:spPr>
          <a:xfrm>
            <a:off x="520861" y="4738679"/>
            <a:ext cx="6216624" cy="5796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Read texts 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(txt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pdf, csv, 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doc, </a:t>
            </a:r>
            <a:r>
              <a:rPr lang="en-US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docx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US" sz="1500" b="1" dirty="0" err="1">
                <a:latin typeface="Source Sans Pro" charset="0"/>
                <a:ea typeface="Source Sans Pro" charset="0"/>
                <a:cs typeface="Source Sans Pro" charset="0"/>
              </a:rPr>
              <a:t>json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xml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)</a:t>
            </a:r>
            <a:endParaRPr lang="en-US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m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y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_texts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readtext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::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readtext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("~/link/to/path/*")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	</a:t>
            </a:r>
            <a:endParaRPr lang="en-US" sz="15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Construct a corpus from a character vector</a:t>
            </a:r>
            <a:endParaRPr lang="en-US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(data_char_ukimmig2010, 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text_field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= "text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")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Explore 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a corpus</a:t>
            </a:r>
          </a:p>
          <a:p>
            <a:pPr algn="l"/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n =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2)</a:t>
            </a:r>
            <a:endParaRPr lang="en-US" sz="1300" b="1" dirty="0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# Corpus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consisting of 58 documents, showing 2 documents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           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Text Types Tokens Sentences Year  President 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FirstName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 </a:t>
            </a:r>
            <a:endParaRPr lang="en-US" sz="10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 1789-Washington  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625   1538        23 1789 Washington    George </a:t>
            </a:r>
            <a:endParaRPr lang="en-US" sz="10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 1793-Washington   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96    147         4 1793 Washington   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George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Source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:  Gerhard Peters and John T. Woolley. The American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Presidency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Project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.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Created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: Tue Jun 13 14:51:47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2017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Notes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:   http://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www.presidency.ucsb.edu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inaugurals.php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 </a:t>
            </a:r>
            <a:endParaRPr lang="en-US" sz="1000" b="1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Extract or add document-level variables</a:t>
            </a:r>
            <a:b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party &lt;- </a:t>
            </a:r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docvars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, "Party")</a:t>
            </a:r>
            <a:br>
              <a:rPr lang="en-US" sz="13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docvars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(x, "</a:t>
            </a:r>
            <a:r>
              <a:rPr lang="en-US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serial_number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") &lt;- 1:ndoc(x)</a:t>
            </a:r>
            <a:endParaRPr lang="en-US" sz="13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Bind or 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subset corpora</a:t>
            </a:r>
          </a:p>
          <a:p>
            <a:pPr algn="l"/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(x[1:5])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+ </a:t>
            </a: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(x[7:9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])</a:t>
            </a: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</a:t>
            </a:r>
            <a:r>
              <a:rPr lang="en-US" sz="1300" i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Year &gt; 1990</a:t>
            </a:r>
            <a:r>
              <a:rPr lang="en-US" sz="1300" i="1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Change units of a corpus</a:t>
            </a: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corpus_reshape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(x, to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= c("sentences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use_docvars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= TRUE)</a:t>
            </a:r>
            <a:endParaRPr lang="en-US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S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egment 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texts on a pattern 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match</a:t>
            </a: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corpus_segment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(x, pattern, 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valuetype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extract_pattern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= TRUE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Take a random sample of 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corpus texts</a:t>
            </a:r>
            <a:endParaRPr lang="en-US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corpus_sample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size = 10, replace = FALSE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02" name="Shape 38"/>
          <p:cNvSpPr/>
          <p:nvPr/>
        </p:nvSpPr>
        <p:spPr>
          <a:xfrm>
            <a:off x="223865" y="4049688"/>
            <a:ext cx="6670800" cy="486431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 corpus from texts (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corpus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 smtClean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6" y="160"/>
            <a:ext cx="3268239" cy="936000"/>
          </a:xfrm>
          <a:prstGeom prst="rect">
            <a:avLst/>
          </a:prstGeom>
        </p:spPr>
      </p:pic>
      <p:sp>
        <p:nvSpPr>
          <p:cNvPr id="43" name="Shape 35"/>
          <p:cNvSpPr/>
          <p:nvPr/>
        </p:nvSpPr>
        <p:spPr>
          <a:xfrm>
            <a:off x="7352820" y="581222"/>
            <a:ext cx="6645071" cy="7617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document-feature matrix (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) from a corpus</a:t>
            </a:r>
          </a:p>
          <a:p>
            <a:pPr algn="l"/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</a:t>
            </a:r>
            <a:endParaRPr lang="en-GB" sz="13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tolower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= TRUE, stem = FALSE, 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remove_punct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TRUE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, 	   	   remove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english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</a:t>
            </a:r>
          </a:p>
          <a:p>
            <a:pPr algn="l"/>
            <a:endParaRPr lang="en-GB" sz="1300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pPr lvl="0" algn="l"/>
            <a:r>
              <a:rPr lang="de-DE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head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de-DE" sz="1300" dirty="0" smtClean="0">
                <a:latin typeface="Monaco" charset="0"/>
                <a:ea typeface="Monaco" charset="0"/>
                <a:cs typeface="Monaco" charset="0"/>
              </a:rPr>
              <a:t>2,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nfeature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4)</a:t>
            </a:r>
          </a:p>
          <a:p>
            <a:pPr lvl="0" algn="l"/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Document-feature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matrix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of: </a:t>
            </a:r>
            <a:r>
              <a:rPr lang="de-DE" sz="1000" dirty="0" smtClean="0">
                <a:latin typeface="Monaco" charset="0"/>
                <a:ea typeface="Monaco" charset="0"/>
                <a:cs typeface="Monaco" charset="0"/>
              </a:rPr>
              <a:t>2</a:t>
            </a:r>
            <a:r>
              <a:rPr lang="mr-IN" sz="10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documents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, 4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features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(41.7%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sparse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).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lvl="0" algn="l"/>
            <a:r>
              <a:rPr lang="mr-IN" sz="1000" dirty="0" smtClean="0">
                <a:latin typeface="Monaco" charset="0"/>
                <a:ea typeface="Monaco" charset="0"/>
                <a:cs typeface="Monaco" charset="0"/>
              </a:rPr>
              <a:t>##                 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features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lvl="0" algn="l"/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mr-IN" sz="1000" dirty="0" err="1" smtClean="0">
                <a:latin typeface="Monaco" charset="0"/>
                <a:ea typeface="Monaco" charset="0"/>
                <a:cs typeface="Monaco" charset="0"/>
              </a:rPr>
              <a:t>docs</a:t>
            </a:r>
            <a:r>
              <a:rPr lang="mr-IN" sz="1000" dirty="0" smtClean="0">
                <a:latin typeface="Monaco" charset="0"/>
                <a:ea typeface="Monaco" charset="0"/>
                <a:cs typeface="Monaco" charset="0"/>
              </a:rPr>
              <a:t>             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fellow-citizens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senate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house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representatives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lvl="0" algn="l"/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##   1789-Washington               1      1     2               2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lvl="0" algn="l"/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##   1793-Washington               0      0     0               0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Create a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dictionary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dictionary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(list(negative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c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("bad",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"awful", "sad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"),</a:t>
            </a:r>
          </a:p>
          <a:p>
            <a:pPr algn="l"/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	          positive =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("good", "wonderful", "happy")))</a:t>
            </a:r>
          </a:p>
          <a:p>
            <a:pPr algn="l">
              <a:spcBef>
                <a:spcPts val="800"/>
              </a:spcBef>
            </a:pPr>
            <a:r>
              <a:rPr lang="en-GB" sz="1400" b="1" dirty="0" smtClean="0">
                <a:latin typeface="Source Sans Pro" charset="0"/>
                <a:ea typeface="Source Sans Pro" charset="0"/>
                <a:cs typeface="Source Sans Pro" charset="0"/>
              </a:rPr>
              <a:t>Apply a dictionary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dfm_lookup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dictionary =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data_dictionary_LSD2015)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Select features</a:t>
            </a:r>
            <a:r>
              <a:rPr lang="en-GB" sz="1300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</a:rPr>
              <a:t/>
            </a:r>
            <a:br>
              <a:rPr lang="en-GB" sz="1300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dfm_select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dictionary = data_dictionary_LSD2015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Compress a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 by combining identical elements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dfm_compress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margin = c("both", "documents", "features"))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Randomly sample documents or features 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dfm_sample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what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c("documents", "features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Weight or smooth the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feature frequencies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dfm_weight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type = "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relfreq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 |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dfm_smooth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smoothing = 0.5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Sort or group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dfm_sort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margin = c("features", "documents", "both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"))</a:t>
            </a:r>
            <a:br>
              <a:rPr lang="en-GB" sz="13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dfm_group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groups = "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President")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Combine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identical dimension elements of a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/>
            </a:r>
            <a:b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dfm_compress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margin = c("both", "documents", "features")) 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feature co-occurrence matrix (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fcm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algn="l"/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de-DE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fcm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context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window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size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5</a:t>
            </a:r>
            <a:r>
              <a:rPr lang="de-DE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/>
            <a:r>
              <a:rPr lang="de-DE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f</a:t>
            </a:r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cm_compress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remove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select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toupper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tolower</a:t>
            </a: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5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are also available</a:t>
            </a:r>
          </a:p>
          <a:p>
            <a:pPr algn="l"/>
            <a:endParaRPr lang="de-DE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9" name="Shape 35"/>
          <p:cNvSpPr/>
          <p:nvPr/>
        </p:nvSpPr>
        <p:spPr>
          <a:xfrm>
            <a:off x="4023836" y="1697976"/>
            <a:ext cx="3053316" cy="2154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q</a:t>
            </a: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uanteda</a:t>
            </a:r>
            <a:r>
              <a:rPr lang="en-US" sz="1400" b="1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1400" smtClean="0">
                <a:latin typeface="Source Sans Pro" charset="0"/>
                <a:ea typeface="Source Sans Pro" charset="0"/>
                <a:cs typeface="Source Sans Pro" charset="0"/>
              </a:rPr>
              <a:t>works well with these companion packages: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err="1" smtClean="0">
                <a:latin typeface="Source Sans Pro" charset="0"/>
                <a:ea typeface="Source Sans Pro" charset="0"/>
                <a:cs typeface="Source Sans Pro" charset="0"/>
              </a:rPr>
              <a:t>readtext</a:t>
            </a:r>
            <a:r>
              <a:rPr lang="en-US" sz="1400" smtClean="0">
                <a:latin typeface="Source Sans Pro" charset="0"/>
                <a:ea typeface="Source Sans Pro" charset="0"/>
                <a:cs typeface="Source Sans Pro" charset="0"/>
              </a:rPr>
              <a:t>: An easy way to read text 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err="1" smtClean="0">
                <a:latin typeface="Source Sans Pro" charset="0"/>
                <a:ea typeface="Source Sans Pro" charset="0"/>
                <a:cs typeface="Source Sans Pro" charset="0"/>
              </a:rPr>
              <a:t>spacyr</a:t>
            </a:r>
            <a:r>
              <a:rPr lang="en-US" sz="1400" smtClean="0">
                <a:latin typeface="Source Sans Pro" charset="0"/>
                <a:ea typeface="Source Sans Pro" charset="0"/>
                <a:cs typeface="Source Sans Pro" charset="0"/>
              </a:rPr>
              <a:t>: NLP using the </a:t>
            </a:r>
            <a:r>
              <a:rPr lang="en-US" sz="1400" err="1" smtClean="0">
                <a:latin typeface="Source Sans Pro" charset="0"/>
                <a:ea typeface="Source Sans Pro" charset="0"/>
                <a:cs typeface="Source Sans Pro" charset="0"/>
              </a:rPr>
              <a:t>spaCy</a:t>
            </a:r>
            <a:r>
              <a:rPr lang="en-US" sz="1400" smtClean="0">
                <a:latin typeface="Source Sans Pro" charset="0"/>
                <a:ea typeface="Source Sans Pro" charset="0"/>
                <a:cs typeface="Source Sans Pro" charset="0"/>
              </a:rPr>
              <a:t> library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err="1" smtClean="0">
                <a:latin typeface="Source Sans Pro" charset="0"/>
                <a:ea typeface="Source Sans Pro" charset="0"/>
                <a:cs typeface="Source Sans Pro" charset="0"/>
              </a:rPr>
              <a:t>quantedaData</a:t>
            </a:r>
            <a:r>
              <a:rPr lang="en-US" sz="1400" smtClean="0">
                <a:latin typeface="Source Sans Pro" charset="0"/>
                <a:ea typeface="Source Sans Pro" charset="0"/>
                <a:cs typeface="Source Sans Pro" charset="0"/>
              </a:rPr>
              <a:t>: additional textual 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err="1" smtClean="0">
                <a:latin typeface="Source Sans Pro" charset="0"/>
                <a:ea typeface="Source Sans Pro" charset="0"/>
                <a:cs typeface="Source Sans Pro" charset="0"/>
              </a:rPr>
              <a:t>LIWCalike</a:t>
            </a:r>
            <a:r>
              <a:rPr lang="en-US" sz="1400" smtClean="0"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en-US" sz="1400">
                <a:latin typeface="Source Sans Pro" charset="0"/>
                <a:ea typeface="Source Sans Pro" charset="0"/>
                <a:cs typeface="Source Sans Pro" charset="0"/>
              </a:rPr>
              <a:t>R implementation of the Linguistic Inquiry and Word Count </a:t>
            </a:r>
            <a:r>
              <a:rPr lang="en-US" sz="1400" smtClean="0">
                <a:latin typeface="Source Sans Pro" charset="0"/>
                <a:ea typeface="Source Sans Pro" charset="0"/>
                <a:cs typeface="Source Sans Pro" charset="0"/>
              </a:rPr>
              <a:t>approach</a:t>
            </a:r>
          </a:p>
        </p:txBody>
      </p:sp>
      <p:sp>
        <p:nvSpPr>
          <p:cNvPr id="50" name="Shape 38"/>
          <p:cNvSpPr/>
          <p:nvPr/>
        </p:nvSpPr>
        <p:spPr>
          <a:xfrm>
            <a:off x="3928502" y="1052562"/>
            <a:ext cx="2966164" cy="460830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Extensions</a:t>
            </a:r>
            <a:endParaRPr lang="en-US"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" name="Shape 38"/>
          <p:cNvSpPr/>
          <p:nvPr/>
        </p:nvSpPr>
        <p:spPr>
          <a:xfrm>
            <a:off x="7099944" y="8168827"/>
            <a:ext cx="6771600" cy="478998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Useful additional functions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Shape 35"/>
          <p:cNvSpPr/>
          <p:nvPr/>
        </p:nvSpPr>
        <p:spPr>
          <a:xfrm>
            <a:off x="10555295" y="9950027"/>
            <a:ext cx="3000271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US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49245" y="141938"/>
            <a:ext cx="6696000" cy="7930698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5" name="Shape 38"/>
          <p:cNvSpPr/>
          <p:nvPr/>
        </p:nvSpPr>
        <p:spPr>
          <a:xfrm>
            <a:off x="7110219" y="42189"/>
            <a:ext cx="6771600" cy="49163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Extract features (</a:t>
            </a:r>
            <a:r>
              <a:rPr lang="en-US" sz="2000" dirty="0" err="1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dfm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_*; </a:t>
            </a:r>
            <a:r>
              <a:rPr lang="en-US" sz="2000" dirty="0" err="1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fcm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Shape 35"/>
          <p:cNvSpPr/>
          <p:nvPr/>
        </p:nvSpPr>
        <p:spPr>
          <a:xfrm>
            <a:off x="7340628" y="8632633"/>
            <a:ext cx="5565144" cy="1926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Locate keywords-in-context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kwic</a:t>
            </a:r>
            <a:r>
              <a:rPr lang="en-GB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, "</a:t>
            </a:r>
            <a:r>
              <a:rPr lang="en-US" sz="13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america</a:t>
            </a:r>
            <a:r>
              <a:rPr lang="en-US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5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Utility 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functions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		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Show texts of a corpus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ndoc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/tokens)	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Count documents/features</a:t>
            </a: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nfeature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/tokens)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Count features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	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Print summary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head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		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Return first part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tail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		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Return last part</a:t>
            </a:r>
            <a:endParaRPr lang="en-US" sz="1500" b="1" i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151" y="10583088"/>
            <a:ext cx="3340068" cy="27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sz="1300" i="1" dirty="0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https://</a:t>
            </a:r>
            <a:r>
              <a:rPr lang="en-US" sz="1300" i="1" dirty="0" err="1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creativecommons.org</a:t>
            </a:r>
            <a:r>
              <a:rPr lang="en-US" sz="1300" i="1" dirty="0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/licenses/by/4.0/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67426" y="441367"/>
            <a:ext cx="6363268" cy="439610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8514" y="5210934"/>
            <a:ext cx="6362365" cy="439610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84461" y="441367"/>
            <a:ext cx="7178303" cy="3120579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76472" y="3916352"/>
            <a:ext cx="7178303" cy="568818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Shape 35"/>
          <p:cNvSpPr/>
          <p:nvPr/>
        </p:nvSpPr>
        <p:spPr>
          <a:xfrm>
            <a:off x="6799471" y="823634"/>
            <a:ext cx="7107106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Correspondence Analysis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(CA)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textmodel_ca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threads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2, sparse = TRUE, 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residual_floor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0.1)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Naïve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Bayes classifier for texts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textmodel_NB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y 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training_labels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 distribution = "multinomial")</a:t>
            </a:r>
            <a:endParaRPr lang="en-GB" sz="13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Wordscores</a:t>
            </a:r>
            <a:r>
              <a:rPr lang="en-GB" sz="15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text </a:t>
            </a:r>
            <a:r>
              <a:rPr lang="en-GB" sz="15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model</a:t>
            </a:r>
          </a:p>
          <a:p>
            <a:pPr algn="l"/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refscores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mr-IN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mr-IN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seq</a:t>
            </a:r>
            <a:r>
              <a:rPr lang="mr-IN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(-1.5, 1.5, .75), NA))</a:t>
            </a:r>
            <a:endParaRPr lang="en-GB" sz="13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textmodel_wordscores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data_dfm_lbgexample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refscores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GB" sz="13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Wordfish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Poisson scaling model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textmodel_wordfish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(data_corpus_irishbudget2010),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dir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= c(6,5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))</a:t>
            </a:r>
          </a:p>
          <a:p>
            <a:pPr algn="l">
              <a:spcBef>
                <a:spcPts val="800"/>
              </a:spcBef>
            </a:pPr>
            <a:r>
              <a:rPr lang="en-GB" sz="1500" b="1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Textmodel</a:t>
            </a:r>
            <a:r>
              <a:rPr lang="en-GB" sz="15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methods: </a:t>
            </a:r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predict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coef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</p:txBody>
      </p:sp>
      <p:sp>
        <p:nvSpPr>
          <p:cNvPr id="25" name="Shape 35"/>
          <p:cNvSpPr/>
          <p:nvPr/>
        </p:nvSpPr>
        <p:spPr>
          <a:xfrm>
            <a:off x="6799156" y="4249220"/>
            <a:ext cx="6948911" cy="5355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Plot features as a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wordcloud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(President == "Obama")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(remove = 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english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textplot_wordcloud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() </a:t>
            </a:r>
          </a:p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	</a:t>
            </a:r>
          </a:p>
          <a:p>
            <a:pPr algn="l"/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Plot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the dispersion of key word(s)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%&gt;%   </a:t>
            </a:r>
            <a:endParaRPr lang="en-GB" sz="1300" dirty="0" smtClean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(Year 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&gt; 1945) %&gt;%   </a:t>
            </a:r>
            <a:endParaRPr lang="en-GB" sz="1300" dirty="0" smtClean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kwic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american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") %&gt;%   </a:t>
            </a:r>
            <a:endParaRPr lang="en-GB" sz="1300" dirty="0" smtClean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textplot_xray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endParaRPr lang="en-GB" sz="13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endParaRPr lang="en-GB" sz="1300" b="1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Plot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word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keyness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%&gt;%   </a:t>
            </a:r>
            <a:endParaRPr lang="en-GB" sz="13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(President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%in% </a:t>
            </a:r>
            <a:endParaRPr lang="en-GB" sz="13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 		    c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("Obama", "Trump"))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(groups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"President", </a:t>
            </a:r>
            <a:endParaRPr lang="en-GB" sz="13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remove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english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 %&gt;%   </a:t>
            </a:r>
          </a:p>
          <a:p>
            <a:pPr algn="l"/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textstat_keyness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(target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"Trump") %&gt;%   </a:t>
            </a:r>
          </a:p>
          <a:p>
            <a:pPr algn="l"/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algn="l"/>
            <a:endParaRPr lang="en-GB" sz="1300" b="1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Plot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Wordfish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Wordscores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 or CA 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models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textplot_scale1d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i="1" dirty="0" err="1" smtClean="0">
                <a:latin typeface="Monaco" charset="0"/>
                <a:ea typeface="Monaco" charset="0"/>
                <a:cs typeface="Monaco" charset="0"/>
              </a:rPr>
              <a:t>scaling_model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groups = party, </a:t>
            </a:r>
          </a:p>
          <a:p>
            <a:pPr algn="l"/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 margin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c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("documents"))</a:t>
            </a:r>
            <a:r>
              <a:rPr lang="en-GB" sz="1300" dirty="0">
                <a:latin typeface="Source Sans Pro" charset="0"/>
                <a:ea typeface="Source Sans Pro" charset="0"/>
                <a:cs typeface="Source Sans Pro" charset="0"/>
              </a:rPr>
              <a:t>		</a:t>
            </a:r>
          </a:p>
          <a:p>
            <a:pPr algn="l"/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8" name="Shape 35"/>
          <p:cNvSpPr/>
          <p:nvPr/>
        </p:nvSpPr>
        <p:spPr>
          <a:xfrm>
            <a:off x="288186" y="5691758"/>
            <a:ext cx="6265777" cy="3698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Tabulate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feature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frequencies</a:t>
            </a:r>
            <a:r>
              <a:rPr lang="de-DE" sz="1500" b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from</a:t>
            </a:r>
            <a:r>
              <a:rPr lang="de-DE" sz="1500" b="1" dirty="0" smtClean="0"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textstat_frequency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(x) </a:t>
            </a:r>
            <a:r>
              <a:rPr lang="en-GB" sz="1300" i="1" dirty="0" smtClean="0">
                <a:latin typeface="Source Sans Pro" charset="0"/>
                <a:ea typeface="Source Sans Pro" charset="0"/>
                <a:cs typeface="Source Sans Pro" charset="0"/>
              </a:rPr>
              <a:t>|</a:t>
            </a:r>
            <a:r>
              <a:rPr lang="en-GB" sz="1300" i="1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topfeatures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Identify 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and score collocations from a tokenized text</a:t>
            </a:r>
          </a:p>
          <a:p>
            <a:pPr algn="l"/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(c("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quanteda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is a 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pkg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for quant text analysis",</a:t>
            </a:r>
            <a:br>
              <a:rPr lang="en-US" sz="13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                "quant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text analysis is a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growing field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"))</a:t>
            </a: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textstat_collocations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, size = 3, 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min_count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= 2</a:t>
            </a:r>
            <a:r>
              <a:rPr lang="de-DE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Calculate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readability of a corpus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textstat_readability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, measure = "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Flesch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 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Calculate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lexical 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diversity of a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textstat_lexdiv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measure = "TTR")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Measure distance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or 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similarity from a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textstat_simil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"2017-Trump", method = "cosine")</a:t>
            </a:r>
            <a:endParaRPr lang="en-GB" sz="1300" i="1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textstat_dist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"2017-Trump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", margin =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"features")</a:t>
            </a:r>
            <a:endParaRPr lang="en-GB" sz="1300" i="1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Calculate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keyness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 statistics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target = "2017-Trump")</a:t>
            </a:r>
          </a:p>
        </p:txBody>
      </p:sp>
      <p:sp>
        <p:nvSpPr>
          <p:cNvPr id="42" name="Shape 35"/>
          <p:cNvSpPr/>
          <p:nvPr/>
        </p:nvSpPr>
        <p:spPr>
          <a:xfrm>
            <a:off x="247836" y="5630971"/>
            <a:ext cx="608429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4" name="Shape 38"/>
          <p:cNvSpPr/>
          <p:nvPr/>
        </p:nvSpPr>
        <p:spPr>
          <a:xfrm>
            <a:off x="131672" y="5023173"/>
            <a:ext cx="6436800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Calculate text statistics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textstat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Shape 38"/>
          <p:cNvSpPr/>
          <p:nvPr/>
        </p:nvSpPr>
        <p:spPr>
          <a:xfrm>
            <a:off x="6647804" y="196471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Fit text models based on a </a:t>
            </a:r>
            <a:r>
              <a:rPr lang="en-US" sz="2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dfm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lang="en-US" sz="2000" dirty="0" err="1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textmodel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" name="Shape 35"/>
          <p:cNvSpPr/>
          <p:nvPr/>
        </p:nvSpPr>
        <p:spPr>
          <a:xfrm>
            <a:off x="6809909" y="5417535"/>
            <a:ext cx="6836713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5" name="Shape 38"/>
          <p:cNvSpPr/>
          <p:nvPr/>
        </p:nvSpPr>
        <p:spPr>
          <a:xfrm>
            <a:off x="6640309" y="3664140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 features or models (</a:t>
            </a:r>
            <a:r>
              <a:rPr lang="en-US" sz="2000" dirty="0" err="1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textplot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145" y="5425035"/>
            <a:ext cx="1809004" cy="135675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0" t="12516" r="18187" b="13251"/>
          <a:stretch/>
        </p:blipFill>
        <p:spPr>
          <a:xfrm>
            <a:off x="11676145" y="4122829"/>
            <a:ext cx="1405266" cy="139685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274" y="6962611"/>
            <a:ext cx="2075284" cy="129705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274" y="8224938"/>
            <a:ext cx="1800337" cy="1287658"/>
          </a:xfrm>
          <a:prstGeom prst="rect">
            <a:avLst/>
          </a:prstGeom>
        </p:spPr>
      </p:pic>
      <p:sp>
        <p:nvSpPr>
          <p:cNvPr id="24" name="Shape 39"/>
          <p:cNvSpPr/>
          <p:nvPr/>
        </p:nvSpPr>
        <p:spPr>
          <a:xfrm>
            <a:off x="273762" y="9936056"/>
            <a:ext cx="6199029" cy="678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b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y 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Stefan Müller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and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Kenneth Benoit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• </a:t>
            </a:r>
            <a:r>
              <a:rPr lang="en-US" sz="1400" i="1" dirty="0" err="1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mullers@tcd.ie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, </a:t>
            </a:r>
            <a:r>
              <a:rPr lang="en-US" sz="1400" i="1" dirty="0" err="1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kbenoit@lse.ac.uk</a:t>
            </a:r>
            <a:endParaRPr lang="en-US" sz="1400" i="1" dirty="0" smtClean="0"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  <a:p>
            <a:pPr lvl="0" algn="r">
              <a:lnSpc>
                <a:spcPct val="90000"/>
              </a:lnSpc>
              <a:defRPr sz="1800"/>
            </a:pPr>
            <a:r>
              <a:rPr lang="en-US" sz="1300" i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</a:t>
            </a: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://</a:t>
            </a:r>
            <a:r>
              <a:rPr lang="en-US" sz="1300" i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creativecommons.org</a:t>
            </a: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/licenses/by/4.0</a:t>
            </a:r>
            <a:r>
              <a:rPr lang="en-US" sz="1300" i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</a:t>
            </a:r>
          </a:p>
          <a:p>
            <a:pPr algn="r">
              <a:lnSpc>
                <a:spcPct val="90000"/>
              </a:lnSpc>
              <a:defRPr sz="1800"/>
            </a:pPr>
            <a:r>
              <a:rPr lang="en-US" sz="1400" i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Learn more at: </a:t>
            </a:r>
            <a:r>
              <a:rPr lang="en-US" sz="1400" i="1" dirty="0" smtClean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http://</a:t>
            </a:r>
            <a:r>
              <a:rPr lang="en-US" sz="1400" i="1" dirty="0" err="1" smtClean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quanteda.io</a:t>
            </a:r>
            <a:r>
              <a:rPr lang="en-US" sz="1400" i="1" dirty="0" smtClean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• 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updated: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09/17</a:t>
            </a:r>
            <a:endParaRPr lang="en-US" sz="1400" dirty="0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</p:txBody>
      </p:sp>
      <p:sp>
        <p:nvSpPr>
          <p:cNvPr id="32" name="Shape 35"/>
          <p:cNvSpPr/>
          <p:nvPr/>
        </p:nvSpPr>
        <p:spPr>
          <a:xfrm>
            <a:off x="288186" y="817605"/>
            <a:ext cx="6190725" cy="3760004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GB" sz="1500" b="1" dirty="0" smtClean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Tokenize texts from a character vector or corpus</a:t>
            </a:r>
          </a:p>
          <a:p>
            <a:pPr algn="l"/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GB" sz="1300" dirty="0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("Powerful tool for text analysis.", </a:t>
            </a:r>
          </a:p>
          <a:p>
            <a:pPr algn="l"/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           </a:t>
            </a:r>
            <a:r>
              <a:rPr lang="en-GB" sz="1300" dirty="0" err="1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remove_punct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TRUE, stem = TRUE)</a:t>
            </a:r>
            <a:endParaRPr lang="en-GB" sz="1300" dirty="0">
              <a:solidFill>
                <a:srgbClr val="006AC7"/>
              </a:solidFill>
              <a:uFill>
                <a:solidFill>
                  <a:schemeClr val="bg1"/>
                </a:solidFill>
              </a:u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Convert sequences into compound tokens</a:t>
            </a:r>
          </a:p>
          <a:p>
            <a:pPr algn="l"/>
            <a:r>
              <a:rPr lang="en-GB" sz="1300" dirty="0" err="1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myseqs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en-GB" sz="1300" dirty="0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phrase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(c(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powerful",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tool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text analysis"))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tokens_compound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myseqs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Select tokens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tokens_select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c("powerful",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"text"),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selection = "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keep") 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Create </a:t>
            </a:r>
            <a:r>
              <a:rPr lang="en-GB" sz="1500" b="1" dirty="0" err="1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ngrams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 and </a:t>
            </a:r>
            <a:r>
              <a:rPr lang="en-GB" sz="1500" b="1" dirty="0" err="1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skipgrams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 from tokens </a:t>
            </a:r>
          </a:p>
          <a:p>
            <a:pPr algn="l"/>
            <a:r>
              <a:rPr lang="en-GB" sz="1400" dirty="0" err="1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tokens_ngrams</a:t>
            </a:r>
            <a:r>
              <a:rPr lang="en-GB" sz="14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4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n = 1:3) 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tokens_skipgrams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4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, n = 2, skip = </a:t>
            </a:r>
            <a:r>
              <a:rPr lang="en-GB" sz="14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0:1) 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Convert case of tokens</a:t>
            </a:r>
            <a:endParaRPr lang="en-GB" sz="1500" b="1" dirty="0">
              <a:solidFill>
                <a:schemeClr val="tx1"/>
              </a:solidFill>
              <a:uFill>
                <a:solidFill>
                  <a:schemeClr val="bg1"/>
                </a:solidFill>
              </a:u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400" dirty="0" err="1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tokens_tolower</a:t>
            </a:r>
            <a:r>
              <a:rPr lang="en-GB" sz="14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 | </a:t>
            </a:r>
            <a:r>
              <a:rPr lang="en-GB" sz="1400" dirty="0" err="1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tokens_topupper</a:t>
            </a:r>
            <a:r>
              <a:rPr lang="en-GB" sz="14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</a:t>
            </a:r>
            <a:endParaRPr lang="en-GB" sz="1400" dirty="0">
              <a:uFill>
                <a:solidFill>
                  <a:schemeClr val="bg1"/>
                </a:solidFill>
              </a:u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Stem the terms in an object</a:t>
            </a:r>
            <a:endParaRPr lang="en-GB" sz="1500" b="1" dirty="0">
              <a:solidFill>
                <a:schemeClr val="tx1"/>
              </a:solidFill>
              <a:uFill>
                <a:solidFill>
                  <a:schemeClr val="bg1"/>
                </a:solidFill>
              </a:u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400" dirty="0" err="1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tokens_wordstem</a:t>
            </a:r>
            <a:r>
              <a:rPr lang="en-GB" sz="14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</a:t>
            </a:r>
            <a:endParaRPr lang="en-GB" sz="1400" dirty="0">
              <a:uFill>
                <a:solidFill>
                  <a:schemeClr val="bg1"/>
                </a:solidFill>
              </a:u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3" name="Shape 35"/>
          <p:cNvSpPr/>
          <p:nvPr/>
        </p:nvSpPr>
        <p:spPr>
          <a:xfrm>
            <a:off x="288186" y="811863"/>
            <a:ext cx="608429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0" name="Shape 38"/>
          <p:cNvSpPr/>
          <p:nvPr/>
        </p:nvSpPr>
        <p:spPr>
          <a:xfrm>
            <a:off x="129877" y="204065"/>
            <a:ext cx="6436800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Tokenize 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set of 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texts (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tokens_*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76471" y="9899220"/>
            <a:ext cx="7178303" cy="835234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1" name="Shape 35"/>
          <p:cNvSpPr/>
          <p:nvPr/>
        </p:nvSpPr>
        <p:spPr>
          <a:xfrm>
            <a:off x="6799156" y="10214000"/>
            <a:ext cx="626577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convert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(x, to = c("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lda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"tm", 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stm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austin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topicmodels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	  		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lsa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"matrix", 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data.frame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4" name="Shape 38"/>
          <p:cNvSpPr/>
          <p:nvPr/>
        </p:nvSpPr>
        <p:spPr>
          <a:xfrm>
            <a:off x="6640003" y="9677869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Convert </a:t>
            </a:r>
            <a:r>
              <a:rPr lang="en-US" sz="2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dfm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a non-</a:t>
            </a:r>
            <a:r>
              <a:rPr lang="en-US" sz="2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quanteda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format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3696529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Custom 2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69D9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489</Words>
  <Application>Microsoft Macintosh PowerPoint</Application>
  <PresentationFormat>Custom</PresentationFormat>
  <Paragraphs>156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Avenir Book</vt:lpstr>
      <vt:lpstr>Helvetica Light</vt:lpstr>
      <vt:lpstr>Monaco</vt:lpstr>
      <vt:lpstr>Source Sans Pro</vt:lpstr>
      <vt:lpstr>Source Sans Pro Light</vt:lpstr>
      <vt:lpstr>White</vt:lpstr>
      <vt:lpstr>Cheat Sheet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 Text Analysis  with    </dc:title>
  <cp:lastModifiedBy>Stefan Müller</cp:lastModifiedBy>
  <cp:revision>1009</cp:revision>
  <cp:lastPrinted>2017-09-21T08:16:30Z</cp:lastPrinted>
  <dcterms:modified xsi:type="dcterms:W3CDTF">2017-09-25T15:28:52Z</dcterms:modified>
</cp:coreProperties>
</file>