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mn-lt"/>
        <a:ea typeface="+mn-ea"/>
        <a:cs typeface="+mn-cs"/>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mn-lt"/>
        <a:ea typeface="+mn-ea"/>
        <a:cs typeface="+mn-cs"/>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mn-lt"/>
        <a:ea typeface="+mn-ea"/>
        <a:cs typeface="+mn-cs"/>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mn-lt"/>
        <a:ea typeface="+mn-ea"/>
        <a:cs typeface="+mn-cs"/>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mn-lt"/>
        <a:ea typeface="+mn-ea"/>
        <a:cs typeface="+mn-cs"/>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mn-lt"/>
        <a:ea typeface="+mn-ea"/>
        <a:cs typeface="+mn-cs"/>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mn-lt"/>
        <a:ea typeface="+mn-ea"/>
        <a:cs typeface="+mn-cs"/>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mn-lt"/>
        <a:ea typeface="+mn-ea"/>
        <a:cs typeface="+mn-cs"/>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mn-lt"/>
        <a:ea typeface="+mn-ea"/>
        <a:cs typeface="+mn-cs"/>
        <a:sym typeface="Source Sans Pr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206347"/>
              <a:satOff val="69104"/>
              <a:lumOff val="-8949"/>
            </a:schemeClr>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Avenir Roman"/>
        <a:ea typeface="Avenir Roman"/>
        <a:cs typeface="Avenir Roman"/>
        <a:sym typeface="Avenir Roman"/>
      </a:defRPr>
    </a:lvl1pPr>
    <a:lvl2pPr indent="228600" defTabSz="457200" latinLnBrk="0">
      <a:lnSpc>
        <a:spcPct val="125000"/>
      </a:lnSpc>
      <a:defRPr sz="2600">
        <a:latin typeface="Avenir Roman"/>
        <a:ea typeface="Avenir Roman"/>
        <a:cs typeface="Avenir Roman"/>
        <a:sym typeface="Avenir Roman"/>
      </a:defRPr>
    </a:lvl2pPr>
    <a:lvl3pPr indent="457200" defTabSz="457200" latinLnBrk="0">
      <a:lnSpc>
        <a:spcPct val="125000"/>
      </a:lnSpc>
      <a:defRPr sz="2600">
        <a:latin typeface="Avenir Roman"/>
        <a:ea typeface="Avenir Roman"/>
        <a:cs typeface="Avenir Roman"/>
        <a:sym typeface="Avenir Roman"/>
      </a:defRPr>
    </a:lvl3pPr>
    <a:lvl4pPr indent="685800" defTabSz="457200" latinLnBrk="0">
      <a:lnSpc>
        <a:spcPct val="125000"/>
      </a:lnSpc>
      <a:defRPr sz="2600">
        <a:latin typeface="Avenir Roman"/>
        <a:ea typeface="Avenir Roman"/>
        <a:cs typeface="Avenir Roman"/>
        <a:sym typeface="Avenir Roman"/>
      </a:defRPr>
    </a:lvl4pPr>
    <a:lvl5pPr indent="914400" defTabSz="457200" latinLnBrk="0">
      <a:lnSpc>
        <a:spcPct val="125000"/>
      </a:lnSpc>
      <a:defRPr sz="2600">
        <a:latin typeface="Avenir Roman"/>
        <a:ea typeface="Avenir Roman"/>
        <a:cs typeface="Avenir Roman"/>
        <a:sym typeface="Avenir Roman"/>
      </a:defRPr>
    </a:lvl5pPr>
    <a:lvl6pPr indent="1143000" defTabSz="457200" latinLnBrk="0">
      <a:lnSpc>
        <a:spcPct val="125000"/>
      </a:lnSpc>
      <a:defRPr sz="2600">
        <a:latin typeface="Avenir Roman"/>
        <a:ea typeface="Avenir Roman"/>
        <a:cs typeface="Avenir Roman"/>
        <a:sym typeface="Avenir Roman"/>
      </a:defRPr>
    </a:lvl6pPr>
    <a:lvl7pPr indent="1371600" defTabSz="457200" latinLnBrk="0">
      <a:lnSpc>
        <a:spcPct val="125000"/>
      </a:lnSpc>
      <a:defRPr sz="2600">
        <a:latin typeface="Avenir Roman"/>
        <a:ea typeface="Avenir Roman"/>
        <a:cs typeface="Avenir Roman"/>
        <a:sym typeface="Avenir Roman"/>
      </a:defRPr>
    </a:lvl7pPr>
    <a:lvl8pPr indent="1600200" defTabSz="457200" latinLnBrk="0">
      <a:lnSpc>
        <a:spcPct val="125000"/>
      </a:lnSpc>
      <a:defRPr sz="2600">
        <a:latin typeface="Avenir Roman"/>
        <a:ea typeface="Avenir Roman"/>
        <a:cs typeface="Avenir Roman"/>
        <a:sym typeface="Avenir Roman"/>
      </a:defRPr>
    </a:lvl8pPr>
    <a:lvl9pPr indent="1828800" defTabSz="457200" latinLnBrk="0">
      <a:lnSpc>
        <a:spcPct val="125000"/>
      </a:lnSpc>
      <a:defRPr sz="2600">
        <a:latin typeface="Avenir Roman"/>
        <a:ea typeface="Avenir Roman"/>
        <a:cs typeface="Avenir Roman"/>
        <a:sym typeface="Avenir Roman"/>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364257" y="1918642"/>
            <a:ext cx="11241486" cy="3547071"/>
          </a:xfrm>
          <a:prstGeom prst="rect">
            <a:avLst/>
          </a:prstGeom>
        </p:spPr>
        <p:txBody>
          <a:bodyPr anchor="b"/>
          <a:lstStyle/>
          <a:p>
            <a:pPr/>
            <a:r>
              <a:t>Title Text</a:t>
            </a:r>
          </a:p>
        </p:txBody>
      </p:sp>
      <p:sp>
        <p:nvSpPr>
          <p:cNvPr id="12" name="Body Level One…"/>
          <p:cNvSpPr txBox="1"/>
          <p:nvPr>
            <p:ph type="body" sz="quarter" idx="1"/>
          </p:nvPr>
        </p:nvSpPr>
        <p:spPr>
          <a:xfrm>
            <a:off x="1364257" y="5561210"/>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p:nvPr>
            <p:ph type="body" sz="quarter" idx="13"/>
          </p:nvPr>
        </p:nvSpPr>
        <p:spPr>
          <a:xfrm>
            <a:off x="1364257" y="6993681"/>
            <a:ext cx="11241486" cy="508001"/>
          </a:xfrm>
          <a:prstGeom prst="rect">
            <a:avLst/>
          </a:prstGeom>
        </p:spPr>
        <p:txBody>
          <a:bodyPr anchor="t">
            <a:spAutoFit/>
          </a:bodyPr>
          <a:lstStyle>
            <a:lvl1pPr marL="0" indent="0" algn="r">
              <a:lnSpc>
                <a:spcPct val="90000"/>
              </a:lnSpc>
              <a:buSzTx/>
              <a:buNone/>
              <a:defRPr sz="900"/>
            </a:lvl1pPr>
          </a:lstStyle>
          <a:p>
            <a:pPr/>
            <a:r>
              <a:t>–Johnny Appleseed</a:t>
            </a:r>
          </a:p>
        </p:txBody>
      </p:sp>
      <p:sp>
        <p:nvSpPr>
          <p:cNvPr id="94" name="“Type a quote here.”"/>
          <p:cNvSpPr/>
          <p:nvPr>
            <p:ph type="body" sz="quarter" idx="14"/>
          </p:nvPr>
        </p:nvSpPr>
        <p:spPr>
          <a:xfrm>
            <a:off x="1364257" y="4742656"/>
            <a:ext cx="11241486" cy="736700"/>
          </a:xfrm>
          <a:prstGeom prst="rect">
            <a:avLst/>
          </a:prstGeom>
        </p:spPr>
        <p:txBody>
          <a:bodyPr>
            <a:spAutoFit/>
          </a:bodyPr>
          <a:lstStyle>
            <a:lvl1pPr marL="0" indent="0">
              <a:buSzTx/>
              <a:buNone/>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158750"/>
            <a:ext cx="13964218" cy="104775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725786" y="840878"/>
            <a:ext cx="10504786" cy="6357443"/>
          </a:xfrm>
          <a:prstGeom prst="rect">
            <a:avLst/>
          </a:prstGeom>
        </p:spPr>
        <p:txBody>
          <a:bodyPr lIns="91439" tIns="45719" rIns="91439" bIns="45719" anchor="t">
            <a:noAutofit/>
          </a:bodyPr>
          <a:lstStyle/>
          <a:p>
            <a:pPr/>
          </a:p>
        </p:txBody>
      </p:sp>
      <p:sp>
        <p:nvSpPr>
          <p:cNvPr id="21" name="Title Text"/>
          <p:cNvSpPr txBox="1"/>
          <p:nvPr>
            <p:ph type="title"/>
          </p:nvPr>
        </p:nvSpPr>
        <p:spPr>
          <a:xfrm>
            <a:off x="1364257" y="7375673"/>
            <a:ext cx="11241486" cy="1527970"/>
          </a:xfrm>
          <a:prstGeom prst="rect">
            <a:avLst/>
          </a:prstGeom>
        </p:spPr>
        <p:txBody>
          <a:bodyPr anchor="b"/>
          <a:lstStyle/>
          <a:p>
            <a:pPr/>
            <a:r>
              <a:t>Title Text</a:t>
            </a:r>
          </a:p>
        </p:txBody>
      </p:sp>
      <p:sp>
        <p:nvSpPr>
          <p:cNvPr id="22" name="Body Level One…"/>
          <p:cNvSpPr txBox="1"/>
          <p:nvPr>
            <p:ph type="body" sz="quarter" idx="1"/>
          </p:nvPr>
        </p:nvSpPr>
        <p:spPr>
          <a:xfrm>
            <a:off x="1364257" y="8958212"/>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6790156" y="10090546"/>
            <a:ext cx="376045" cy="388542"/>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364257" y="3623964"/>
            <a:ext cx="11241486" cy="3547072"/>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7216923" y="840878"/>
            <a:ext cx="5729884" cy="8840392"/>
          </a:xfrm>
          <a:prstGeom prst="rect">
            <a:avLst/>
          </a:prstGeom>
        </p:spPr>
        <p:txBody>
          <a:bodyPr lIns="91439" tIns="45719" rIns="91439" bIns="45719" anchor="t">
            <a:noAutofit/>
          </a:bodyPr>
          <a:lstStyle/>
          <a:p>
            <a:pPr/>
          </a:p>
        </p:txBody>
      </p:sp>
      <p:sp>
        <p:nvSpPr>
          <p:cNvPr id="39" name="Title Text"/>
          <p:cNvSpPr txBox="1"/>
          <p:nvPr>
            <p:ph type="title"/>
          </p:nvPr>
        </p:nvSpPr>
        <p:spPr>
          <a:xfrm>
            <a:off x="1023193" y="840878"/>
            <a:ext cx="5729884" cy="4283771"/>
          </a:xfrm>
          <a:prstGeom prst="rect">
            <a:avLst/>
          </a:prstGeom>
        </p:spPr>
        <p:txBody>
          <a:bodyPr anchor="b"/>
          <a:lstStyle>
            <a:lvl1pPr>
              <a:defRPr sz="3300">
                <a:latin typeface="Source Sans Pro Semibold"/>
                <a:ea typeface="Source Sans Pro Semibold"/>
                <a:cs typeface="Source Sans Pro Semibold"/>
                <a:sym typeface="Source Sans Pro Semibold"/>
              </a:defRPr>
            </a:lvl1pPr>
          </a:lstStyle>
          <a:p>
            <a:pPr/>
            <a:r>
              <a:t>Title Text</a:t>
            </a:r>
          </a:p>
        </p:txBody>
      </p:sp>
      <p:sp>
        <p:nvSpPr>
          <p:cNvPr id="40" name="Body Level One…"/>
          <p:cNvSpPr txBox="1"/>
          <p:nvPr>
            <p:ph type="body" sz="quarter" idx="1"/>
          </p:nvPr>
        </p:nvSpPr>
        <p:spPr>
          <a:xfrm>
            <a:off x="1023193" y="5274716"/>
            <a:ext cx="5729884" cy="4406554"/>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7216923" y="2955478"/>
            <a:ext cx="5729884" cy="6753077"/>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023193" y="2955478"/>
            <a:ext cx="5729884" cy="6753077"/>
          </a:xfrm>
          <a:prstGeom prst="rect">
            <a:avLst/>
          </a:prstGeom>
        </p:spPr>
        <p:txBody>
          <a:bodyPr/>
          <a:lstStyle>
            <a:lvl1pPr marL="146957" indent="-146957">
              <a:defRPr b="1"/>
            </a:lvl1pPr>
            <a:lvl2pPr marL="489857" indent="-146957">
              <a:defRPr b="1"/>
            </a:lvl2pPr>
            <a:lvl3pPr marL="832757" indent="-146957">
              <a:defRPr b="1"/>
            </a:lvl3pPr>
            <a:lvl4pPr marL="1175657" indent="-146957">
              <a:defRPr b="1"/>
            </a:lvl4pPr>
            <a:lvl5pPr marL="1518557" indent="-146957">
              <a:defRPr b="1"/>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023193" y="1523007"/>
            <a:ext cx="11923614" cy="774898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half" idx="13"/>
          </p:nvPr>
        </p:nvSpPr>
        <p:spPr>
          <a:xfrm>
            <a:off x="1023193" y="1113730"/>
            <a:ext cx="5729884" cy="8567540"/>
          </a:xfrm>
          <a:prstGeom prst="rect">
            <a:avLst/>
          </a:prstGeom>
        </p:spPr>
        <p:txBody>
          <a:bodyPr lIns="91439" tIns="45719" rIns="91439" bIns="45719" anchor="t">
            <a:noAutofit/>
          </a:bodyPr>
          <a:lstStyle/>
          <a:p>
            <a:pPr/>
          </a:p>
        </p:txBody>
      </p:sp>
      <p:sp>
        <p:nvSpPr>
          <p:cNvPr id="84" name="Image"/>
          <p:cNvSpPr/>
          <p:nvPr>
            <p:ph type="pic" sz="quarter" idx="14"/>
          </p:nvPr>
        </p:nvSpPr>
        <p:spPr>
          <a:xfrm>
            <a:off x="7216923" y="5629423"/>
            <a:ext cx="5729884" cy="4051847"/>
          </a:xfrm>
          <a:prstGeom prst="rect">
            <a:avLst/>
          </a:prstGeom>
        </p:spPr>
        <p:txBody>
          <a:bodyPr lIns="91439" tIns="45719" rIns="91439" bIns="45719" anchor="t">
            <a:noAutofit/>
          </a:bodyPr>
          <a:lstStyle/>
          <a:p>
            <a:pPr/>
          </a:p>
        </p:txBody>
      </p:sp>
      <p:sp>
        <p:nvSpPr>
          <p:cNvPr id="85" name="Image"/>
          <p:cNvSpPr/>
          <p:nvPr>
            <p:ph type="pic" sz="quarter" idx="15"/>
          </p:nvPr>
        </p:nvSpPr>
        <p:spPr>
          <a:xfrm>
            <a:off x="7223603" y="1113730"/>
            <a:ext cx="5729884" cy="4051847"/>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023193" y="636240"/>
            <a:ext cx="11923614" cy="2319239"/>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normAutofit fontScale="100000" lnSpcReduction="0"/>
          </a:bodyPr>
          <a:lstStyle/>
          <a:p>
            <a:pPr/>
            <a:r>
              <a:t>Title Text</a:t>
            </a:r>
          </a:p>
        </p:txBody>
      </p:sp>
      <p:sp>
        <p:nvSpPr>
          <p:cNvPr id="3" name="Body Level One…"/>
          <p:cNvSpPr txBox="1"/>
          <p:nvPr>
            <p:ph type="body" idx="1"/>
          </p:nvPr>
        </p:nvSpPr>
        <p:spPr>
          <a:xfrm>
            <a:off x="1023193" y="2955478"/>
            <a:ext cx="11923614" cy="6753077"/>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790156" y="10097368"/>
            <a:ext cx="376045" cy="388541"/>
          </a:xfrm>
          <a:prstGeom prst="rect">
            <a:avLst/>
          </a:prstGeom>
          <a:ln w="12700">
            <a:miter lim="400000"/>
          </a:ln>
        </p:spPr>
        <p:txBody>
          <a:bodyPr wrap="none" lIns="54570" tIns="54570" rIns="54570" bIns="54570">
            <a:spAutoFit/>
          </a:bodyPr>
          <a:lstStyle>
            <a:lvl1pPr algn="ctr">
              <a:spcBef>
                <a:spcPts val="0"/>
              </a:spcBef>
              <a:defRPr b="0" sz="1800">
                <a:solidFill>
                  <a:srgbClr val="000000"/>
                </a:solidFill>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j-lt"/>
          <a:ea typeface="+mj-ea"/>
          <a:cs typeface="+mj-cs"/>
          <a:sym typeface="Source Sans Pro Light"/>
        </a:defRPr>
      </a:lvl1pPr>
      <a:lvl2pPr marL="0" marR="0" indent="22860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j-lt"/>
          <a:ea typeface="+mj-ea"/>
          <a:cs typeface="+mj-cs"/>
          <a:sym typeface="Source Sans Pro Light"/>
        </a:defRPr>
      </a:lvl2pPr>
      <a:lvl3pPr marL="0" marR="0" indent="45720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j-lt"/>
          <a:ea typeface="+mj-ea"/>
          <a:cs typeface="+mj-cs"/>
          <a:sym typeface="Source Sans Pro Light"/>
        </a:defRPr>
      </a:lvl3pPr>
      <a:lvl4pPr marL="0" marR="0" indent="68580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j-lt"/>
          <a:ea typeface="+mj-ea"/>
          <a:cs typeface="+mj-cs"/>
          <a:sym typeface="Source Sans Pro Light"/>
        </a:defRPr>
      </a:lvl4pPr>
      <a:lvl5pPr marL="0" marR="0" indent="91440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j-lt"/>
          <a:ea typeface="+mj-ea"/>
          <a:cs typeface="+mj-cs"/>
          <a:sym typeface="Source Sans Pro Light"/>
        </a:defRPr>
      </a:lvl5pPr>
      <a:lvl6pPr marL="0" marR="0" indent="114300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j-lt"/>
          <a:ea typeface="+mj-ea"/>
          <a:cs typeface="+mj-cs"/>
          <a:sym typeface="Source Sans Pro Light"/>
        </a:defRPr>
      </a:lvl6pPr>
      <a:lvl7pPr marL="0" marR="0" indent="137160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j-lt"/>
          <a:ea typeface="+mj-ea"/>
          <a:cs typeface="+mj-cs"/>
          <a:sym typeface="Source Sans Pro Light"/>
        </a:defRPr>
      </a:lvl7pPr>
      <a:lvl8pPr marL="0" marR="0" indent="160020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j-lt"/>
          <a:ea typeface="+mj-ea"/>
          <a:cs typeface="+mj-cs"/>
          <a:sym typeface="Source Sans Pro Light"/>
        </a:defRPr>
      </a:lvl8pPr>
      <a:lvl9pPr marL="0" marR="0" indent="182880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j-lt"/>
          <a:ea typeface="+mj-ea"/>
          <a:cs typeface="+mj-cs"/>
          <a:sym typeface="Source Sans Pro Light"/>
        </a:defRPr>
      </a:lvl9pPr>
    </p:titleStyle>
    <p:bodyStyle>
      <a:lvl1pPr marL="148166" marR="0" indent="-148166" algn="l" defTabSz="584200" rtl="0" latinLnBrk="0">
        <a:lnSpc>
          <a:spcPct val="80000"/>
        </a:lnSpc>
        <a:spcBef>
          <a:spcPts val="0"/>
        </a:spcBef>
        <a:spcAft>
          <a:spcPts val="0"/>
        </a:spcAft>
        <a:buClrTx/>
        <a:buSzPct val="75000"/>
        <a:buFontTx/>
        <a:buChar char="•"/>
        <a:tabLst/>
        <a:defRPr b="0" baseline="0" cap="none" i="0" spc="0" strike="noStrike" sz="1200" u="none">
          <a:ln>
            <a:noFill/>
          </a:ln>
          <a:solidFill>
            <a:srgbClr val="000000"/>
          </a:solidFill>
          <a:uFillTx/>
          <a:latin typeface="+mn-lt"/>
          <a:ea typeface="+mn-ea"/>
          <a:cs typeface="+mn-cs"/>
          <a:sym typeface="Source Sans Pro"/>
        </a:defRPr>
      </a:lvl1pPr>
      <a:lvl2pPr marL="592666" marR="0" indent="-148166" algn="l" defTabSz="584200" rtl="0" latinLnBrk="0">
        <a:lnSpc>
          <a:spcPct val="80000"/>
        </a:lnSpc>
        <a:spcBef>
          <a:spcPts val="0"/>
        </a:spcBef>
        <a:spcAft>
          <a:spcPts val="0"/>
        </a:spcAft>
        <a:buClrTx/>
        <a:buSzPct val="75000"/>
        <a:buFontTx/>
        <a:buChar char="•"/>
        <a:tabLst/>
        <a:defRPr b="0" baseline="0" cap="none" i="0" spc="0" strike="noStrike" sz="1200" u="none">
          <a:ln>
            <a:noFill/>
          </a:ln>
          <a:solidFill>
            <a:srgbClr val="000000"/>
          </a:solidFill>
          <a:uFillTx/>
          <a:latin typeface="+mn-lt"/>
          <a:ea typeface="+mn-ea"/>
          <a:cs typeface="+mn-cs"/>
          <a:sym typeface="Source Sans Pro"/>
        </a:defRPr>
      </a:lvl2pPr>
      <a:lvl3pPr marL="1037166" marR="0" indent="-148166" algn="l" defTabSz="584200" rtl="0" latinLnBrk="0">
        <a:lnSpc>
          <a:spcPct val="80000"/>
        </a:lnSpc>
        <a:spcBef>
          <a:spcPts val="0"/>
        </a:spcBef>
        <a:spcAft>
          <a:spcPts val="0"/>
        </a:spcAft>
        <a:buClrTx/>
        <a:buSzPct val="75000"/>
        <a:buFontTx/>
        <a:buChar char="•"/>
        <a:tabLst/>
        <a:defRPr b="0" baseline="0" cap="none" i="0" spc="0" strike="noStrike" sz="1200" u="none">
          <a:ln>
            <a:noFill/>
          </a:ln>
          <a:solidFill>
            <a:srgbClr val="000000"/>
          </a:solidFill>
          <a:uFillTx/>
          <a:latin typeface="+mn-lt"/>
          <a:ea typeface="+mn-ea"/>
          <a:cs typeface="+mn-cs"/>
          <a:sym typeface="Source Sans Pro"/>
        </a:defRPr>
      </a:lvl3pPr>
      <a:lvl4pPr marL="1481666" marR="0" indent="-148166" algn="l" defTabSz="584200" rtl="0" latinLnBrk="0">
        <a:lnSpc>
          <a:spcPct val="80000"/>
        </a:lnSpc>
        <a:spcBef>
          <a:spcPts val="0"/>
        </a:spcBef>
        <a:spcAft>
          <a:spcPts val="0"/>
        </a:spcAft>
        <a:buClrTx/>
        <a:buSzPct val="75000"/>
        <a:buFontTx/>
        <a:buChar char="•"/>
        <a:tabLst/>
        <a:defRPr b="0" baseline="0" cap="none" i="0" spc="0" strike="noStrike" sz="1200" u="none">
          <a:ln>
            <a:noFill/>
          </a:ln>
          <a:solidFill>
            <a:srgbClr val="000000"/>
          </a:solidFill>
          <a:uFillTx/>
          <a:latin typeface="+mn-lt"/>
          <a:ea typeface="+mn-ea"/>
          <a:cs typeface="+mn-cs"/>
          <a:sym typeface="Source Sans Pro"/>
        </a:defRPr>
      </a:lvl4pPr>
      <a:lvl5pPr marL="1926166" marR="0" indent="-148166" algn="l" defTabSz="584200" rtl="0" latinLnBrk="0">
        <a:lnSpc>
          <a:spcPct val="80000"/>
        </a:lnSpc>
        <a:spcBef>
          <a:spcPts val="0"/>
        </a:spcBef>
        <a:spcAft>
          <a:spcPts val="0"/>
        </a:spcAft>
        <a:buClrTx/>
        <a:buSzPct val="75000"/>
        <a:buFontTx/>
        <a:buChar char="•"/>
        <a:tabLst/>
        <a:defRPr b="0" baseline="0" cap="none" i="0" spc="0" strike="noStrike" sz="1200" u="none">
          <a:ln>
            <a:noFill/>
          </a:ln>
          <a:solidFill>
            <a:srgbClr val="000000"/>
          </a:solidFill>
          <a:uFillTx/>
          <a:latin typeface="+mn-lt"/>
          <a:ea typeface="+mn-ea"/>
          <a:cs typeface="+mn-cs"/>
          <a:sym typeface="Source Sans Pro"/>
        </a:defRPr>
      </a:lvl5pPr>
      <a:lvl6pPr marL="2370666" marR="0" indent="-148166" algn="l" defTabSz="584200" rtl="0" latinLnBrk="0">
        <a:lnSpc>
          <a:spcPct val="80000"/>
        </a:lnSpc>
        <a:spcBef>
          <a:spcPts val="0"/>
        </a:spcBef>
        <a:spcAft>
          <a:spcPts val="0"/>
        </a:spcAft>
        <a:buClrTx/>
        <a:buSzPct val="75000"/>
        <a:buFontTx/>
        <a:buChar char="•"/>
        <a:tabLst/>
        <a:defRPr b="0" baseline="0" cap="none" i="0" spc="0" strike="noStrike" sz="1200" u="none">
          <a:ln>
            <a:noFill/>
          </a:ln>
          <a:solidFill>
            <a:srgbClr val="000000"/>
          </a:solidFill>
          <a:uFillTx/>
          <a:latin typeface="+mn-lt"/>
          <a:ea typeface="+mn-ea"/>
          <a:cs typeface="+mn-cs"/>
          <a:sym typeface="Source Sans Pro"/>
        </a:defRPr>
      </a:lvl6pPr>
      <a:lvl7pPr marL="2815166" marR="0" indent="-148166" algn="l" defTabSz="584200" rtl="0" latinLnBrk="0">
        <a:lnSpc>
          <a:spcPct val="80000"/>
        </a:lnSpc>
        <a:spcBef>
          <a:spcPts val="0"/>
        </a:spcBef>
        <a:spcAft>
          <a:spcPts val="0"/>
        </a:spcAft>
        <a:buClrTx/>
        <a:buSzPct val="75000"/>
        <a:buFontTx/>
        <a:buChar char="•"/>
        <a:tabLst/>
        <a:defRPr b="0" baseline="0" cap="none" i="0" spc="0" strike="noStrike" sz="1200" u="none">
          <a:ln>
            <a:noFill/>
          </a:ln>
          <a:solidFill>
            <a:srgbClr val="000000"/>
          </a:solidFill>
          <a:uFillTx/>
          <a:latin typeface="+mn-lt"/>
          <a:ea typeface="+mn-ea"/>
          <a:cs typeface="+mn-cs"/>
          <a:sym typeface="Source Sans Pro"/>
        </a:defRPr>
      </a:lvl7pPr>
      <a:lvl8pPr marL="3259666" marR="0" indent="-148166" algn="l" defTabSz="584200" rtl="0" latinLnBrk="0">
        <a:lnSpc>
          <a:spcPct val="80000"/>
        </a:lnSpc>
        <a:spcBef>
          <a:spcPts val="0"/>
        </a:spcBef>
        <a:spcAft>
          <a:spcPts val="0"/>
        </a:spcAft>
        <a:buClrTx/>
        <a:buSzPct val="75000"/>
        <a:buFontTx/>
        <a:buChar char="•"/>
        <a:tabLst/>
        <a:defRPr b="0" baseline="0" cap="none" i="0" spc="0" strike="noStrike" sz="1200" u="none">
          <a:ln>
            <a:noFill/>
          </a:ln>
          <a:solidFill>
            <a:srgbClr val="000000"/>
          </a:solidFill>
          <a:uFillTx/>
          <a:latin typeface="+mn-lt"/>
          <a:ea typeface="+mn-ea"/>
          <a:cs typeface="+mn-cs"/>
          <a:sym typeface="Source Sans Pro"/>
        </a:defRPr>
      </a:lvl8pPr>
      <a:lvl9pPr marL="3704166" marR="0" indent="-148166" algn="l" defTabSz="584200" rtl="0" latinLnBrk="0">
        <a:lnSpc>
          <a:spcPct val="80000"/>
        </a:lnSpc>
        <a:spcBef>
          <a:spcPts val="0"/>
        </a:spcBef>
        <a:spcAft>
          <a:spcPts val="0"/>
        </a:spcAft>
        <a:buClrTx/>
        <a:buSzPct val="75000"/>
        <a:buFontTx/>
        <a:buChar char="•"/>
        <a:tabLst/>
        <a:defRPr b="0" baseline="0" cap="none" i="0" spc="0" strike="noStrike" sz="1200" u="none">
          <a:ln>
            <a:noFill/>
          </a:ln>
          <a:solidFill>
            <a:srgbClr val="000000"/>
          </a:solidFill>
          <a:uFillTx/>
          <a:latin typeface="+mn-lt"/>
          <a:ea typeface="+mn-ea"/>
          <a:cs typeface="+mn-cs"/>
          <a:sym typeface="Source Sans Pro"/>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hyperlink" Target="https://creativecommons.org/licenses/by-sa/4.0/" TargetMode="External"/><Relationship Id="rId7" Type="http://schemas.openxmlformats.org/officeDocument/2006/relationships/hyperlink" Target="mailto:info@rstudio.com" TargetMode="External"/><Relationship Id="rId8" Type="http://schemas.openxmlformats.org/officeDocument/2006/relationships/hyperlink" Target="http://rstudio.com" TargetMode="External"/><Relationship Id="rId9" Type="http://schemas.openxmlformats.org/officeDocument/2006/relationships/hyperlink" Target="http://r4ds.had.co.nz/explore-intro.html" TargetMode="External"/><Relationship Id="rId10" Type="http://schemas.openxmlformats.org/officeDocument/2006/relationships/image" Target="../media/image6.png"/><Relationship Id="rId11" Type="http://schemas.openxmlformats.org/officeDocument/2006/relationships/image" Target="../media/image7.png"/><Relationship Id="rId12" Type="http://schemas.openxmlformats.org/officeDocument/2006/relationships/image" Target="../media/image8.png"/><Relationship Id="rId13" Type="http://schemas.openxmlformats.org/officeDocument/2006/relationships/image" Target="../media/image9.png"/><Relationship Id="rId14" Type="http://schemas.openxmlformats.org/officeDocument/2006/relationships/image" Target="../media/image10.png"/><Relationship Id="rId15" Type="http://schemas.openxmlformats.org/officeDocument/2006/relationships/image" Target="../media/image11.png"/><Relationship Id="rId16" Type="http://schemas.openxmlformats.org/officeDocument/2006/relationships/image" Target="../media/image12.png"/><Relationship Id="rId17" Type="http://schemas.openxmlformats.org/officeDocument/2006/relationships/image" Target="../media/image13.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hyperlink" Target="https://creativecommons.org/licenses/by-sa/4.0/" TargetMode="External"/><Relationship Id="rId6" Type="http://schemas.openxmlformats.org/officeDocument/2006/relationships/hyperlink" Target="mailto:info@rstudio.com" TargetMode="External"/><Relationship Id="rId7" Type="http://schemas.openxmlformats.org/officeDocument/2006/relationships/hyperlink" Target="http://rstudio.com" TargetMode="External"/><Relationship Id="rId8" Type="http://schemas.openxmlformats.org/officeDocument/2006/relationships/image" Target="../media/image9.png"/><Relationship Id="rId9" Type="http://schemas.openxmlformats.org/officeDocument/2006/relationships/image" Target="../media/image8.png"/><Relationship Id="rId10" Type="http://schemas.openxmlformats.org/officeDocument/2006/relationships/image" Target="../media/image7.png"/><Relationship Id="rId11"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park.yarn.am.cores…"/>
          <p:cNvSpPr txBox="1"/>
          <p:nvPr/>
        </p:nvSpPr>
        <p:spPr>
          <a:xfrm>
            <a:off x="6188477" y="9367052"/>
            <a:ext cx="2193926" cy="1078167"/>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marL="76200" indent="-76200">
              <a:spcBef>
                <a:spcPts val="0"/>
              </a:spcBef>
              <a:buSzPct val="89000"/>
              <a:buChar char="•"/>
              <a:defRPr b="0" sz="1150">
                <a:solidFill>
                  <a:srgbClr val="000000"/>
                </a:solidFill>
                <a:latin typeface="+mj-lt"/>
                <a:ea typeface="+mj-ea"/>
                <a:cs typeface="+mj-cs"/>
                <a:sym typeface="Source Sans Pro Light"/>
              </a:defRPr>
            </a:pPr>
            <a:r>
              <a:t>spark.yarn.am.cores</a:t>
            </a:r>
          </a:p>
          <a:p>
            <a:pPr marL="76200" indent="-76200">
              <a:spcBef>
                <a:spcPts val="0"/>
              </a:spcBef>
              <a:buSzPct val="89000"/>
              <a:buChar char="•"/>
              <a:defRPr b="0" sz="1150">
                <a:solidFill>
                  <a:srgbClr val="000000"/>
                </a:solidFill>
                <a:latin typeface="+mj-lt"/>
                <a:ea typeface="+mj-ea"/>
                <a:cs typeface="+mj-cs"/>
                <a:sym typeface="Source Sans Pro Light"/>
              </a:defRPr>
            </a:pPr>
            <a:r>
              <a:t>spark.yarn.am.memory </a:t>
            </a:r>
            <a:r>
              <a:rPr b="1" i="1" sz="1100">
                <a:solidFill>
                  <a:schemeClr val="accent4">
                    <a:hueOff val="268077"/>
                    <a:satOff val="-24594"/>
                    <a:lumOff val="7972"/>
                  </a:schemeClr>
                </a:solidFill>
                <a:latin typeface="+mn-lt"/>
                <a:ea typeface="+mn-ea"/>
                <a:cs typeface="+mn-cs"/>
                <a:sym typeface="Source Sans Pro"/>
              </a:rPr>
              <a:t>512m</a:t>
            </a:r>
          </a:p>
          <a:p>
            <a:pPr marL="76200" indent="-76200">
              <a:spcBef>
                <a:spcPts val="0"/>
              </a:spcBef>
              <a:buSzPct val="89000"/>
              <a:buChar char="•"/>
              <a:defRPr b="0" sz="1150">
                <a:solidFill>
                  <a:srgbClr val="000000"/>
                </a:solidFill>
                <a:latin typeface="+mj-lt"/>
                <a:ea typeface="+mj-ea"/>
                <a:cs typeface="+mj-cs"/>
                <a:sym typeface="Source Sans Pro Light"/>
              </a:defRPr>
            </a:pPr>
            <a:r>
              <a:t>spark.network.timeout </a:t>
            </a:r>
            <a:r>
              <a:rPr b="1" i="1" sz="1100">
                <a:solidFill>
                  <a:schemeClr val="accent4">
                    <a:hueOff val="268077"/>
                    <a:satOff val="-24594"/>
                    <a:lumOff val="7972"/>
                  </a:schemeClr>
                </a:solidFill>
                <a:latin typeface="+mn-lt"/>
                <a:ea typeface="+mn-ea"/>
                <a:cs typeface="+mn-cs"/>
                <a:sym typeface="Source Sans Pro"/>
              </a:rPr>
              <a:t>120s</a:t>
            </a:r>
          </a:p>
          <a:p>
            <a:pPr marL="76200" indent="-76200">
              <a:spcBef>
                <a:spcPts val="0"/>
              </a:spcBef>
              <a:buSzPct val="89000"/>
              <a:buChar char="•"/>
              <a:defRPr b="0" sz="1150">
                <a:solidFill>
                  <a:srgbClr val="000000"/>
                </a:solidFill>
                <a:latin typeface="+mj-lt"/>
                <a:ea typeface="+mj-ea"/>
                <a:cs typeface="+mj-cs"/>
                <a:sym typeface="Source Sans Pro Light"/>
              </a:defRPr>
            </a:pPr>
            <a:r>
              <a:t>spark.executor.memory </a:t>
            </a:r>
            <a:r>
              <a:rPr b="1" i="1" sz="1100">
                <a:solidFill>
                  <a:schemeClr val="accent4">
                    <a:hueOff val="268077"/>
                    <a:satOff val="-24594"/>
                    <a:lumOff val="7972"/>
                  </a:schemeClr>
                </a:solidFill>
                <a:latin typeface="+mn-lt"/>
                <a:ea typeface="+mn-ea"/>
                <a:cs typeface="+mn-cs"/>
                <a:sym typeface="Source Sans Pro"/>
              </a:rPr>
              <a:t>1g</a:t>
            </a:r>
          </a:p>
          <a:p>
            <a:pPr marL="76200" indent="-76200">
              <a:spcBef>
                <a:spcPts val="0"/>
              </a:spcBef>
              <a:buSzPct val="89000"/>
              <a:buChar char="•"/>
              <a:defRPr b="0" sz="1150">
                <a:solidFill>
                  <a:srgbClr val="000000"/>
                </a:solidFill>
                <a:latin typeface="+mj-lt"/>
                <a:ea typeface="+mj-ea"/>
                <a:cs typeface="+mj-cs"/>
                <a:sym typeface="Source Sans Pro Light"/>
              </a:defRPr>
            </a:pPr>
            <a:r>
              <a:t>spark.executor.cores  </a:t>
            </a:r>
            <a:r>
              <a:rPr b="1" i="1" sz="1100">
                <a:solidFill>
                  <a:schemeClr val="accent4">
                    <a:hueOff val="268077"/>
                    <a:satOff val="-24594"/>
                    <a:lumOff val="7972"/>
                  </a:schemeClr>
                </a:solidFill>
                <a:latin typeface="+mn-lt"/>
                <a:ea typeface="+mn-ea"/>
                <a:cs typeface="+mn-cs"/>
                <a:sym typeface="Source Sans Pro"/>
              </a:rPr>
              <a:t>1</a:t>
            </a:r>
          </a:p>
        </p:txBody>
      </p:sp>
      <p:pic>
        <p:nvPicPr>
          <p:cNvPr id="120" name="Image" descr="Image"/>
          <p:cNvPicPr>
            <a:picLocks noChangeAspect="1"/>
          </p:cNvPicPr>
          <p:nvPr/>
        </p:nvPicPr>
        <p:blipFill>
          <a:blip r:embed="rId2">
            <a:extLst/>
          </a:blip>
          <a:stretch>
            <a:fillRect/>
          </a:stretch>
        </p:blipFill>
        <p:spPr>
          <a:xfrm>
            <a:off x="8369105" y="-684523"/>
            <a:ext cx="5603817" cy="2992964"/>
          </a:xfrm>
          <a:prstGeom prst="rect">
            <a:avLst/>
          </a:prstGeom>
          <a:ln w="12700">
            <a:miter lim="400000"/>
          </a:ln>
        </p:spPr>
      </p:pic>
      <p:sp>
        <p:nvSpPr>
          <p:cNvPr id="121" name="library(sparklyr); library(dplyr); library(ggplot2); library(tidyr);…"/>
          <p:cNvSpPr txBox="1"/>
          <p:nvPr/>
        </p:nvSpPr>
        <p:spPr>
          <a:xfrm>
            <a:off x="10469508" y="2427889"/>
            <a:ext cx="3230125" cy="78688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spAutoFit/>
          </a:bodyPr>
          <a:lstStyle/>
          <a:p>
            <a:pPr>
              <a:spcBef>
                <a:spcPts val="0"/>
              </a:spcBef>
              <a:defRPr b="0">
                <a:solidFill>
                  <a:srgbClr val="000000"/>
                </a:solidFill>
                <a:latin typeface="+mj-lt"/>
                <a:ea typeface="+mj-ea"/>
                <a:cs typeface="+mj-cs"/>
                <a:sym typeface="Source Sans Pro Light"/>
              </a:defRPr>
            </a:pPr>
            <a:r>
              <a:t>library(sparklyr); library(dplyr); library(ggplot2); library(tidyr); </a:t>
            </a:r>
          </a:p>
          <a:p>
            <a:pPr>
              <a:spcBef>
                <a:spcPts val="0"/>
              </a:spcBef>
              <a:defRPr b="0">
                <a:solidFill>
                  <a:srgbClr val="000000"/>
                </a:solidFill>
                <a:latin typeface="+mj-lt"/>
                <a:ea typeface="+mj-ea"/>
                <a:cs typeface="+mj-cs"/>
                <a:sym typeface="Source Sans Pro Light"/>
              </a:defRPr>
            </a:pPr>
            <a:r>
              <a:t>set.seed(100)</a:t>
            </a:r>
          </a:p>
          <a:p>
            <a:pPr>
              <a:spcBef>
                <a:spcPts val="0"/>
              </a:spcBef>
              <a:defRPr b="0" sz="90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spark_install</a:t>
            </a:r>
            <a:r>
              <a:t>("2.0.1")</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t>sc &lt;- </a:t>
            </a:r>
            <a:r>
              <a:rPr>
                <a:latin typeface="Source Sans Pro Semibold"/>
                <a:ea typeface="Source Sans Pro Semibold"/>
                <a:cs typeface="Source Sans Pro Semibold"/>
                <a:sym typeface="Source Sans Pro Semibold"/>
              </a:rPr>
              <a:t>spark_connect</a:t>
            </a:r>
            <a:r>
              <a:t>(master = "local")</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t>import_iris &lt;- </a:t>
            </a:r>
            <a:r>
              <a:rPr>
                <a:latin typeface="Source Sans Pro Semibold"/>
                <a:ea typeface="Source Sans Pro Semibold"/>
                <a:cs typeface="Source Sans Pro Semibold"/>
                <a:sym typeface="Source Sans Pro Semibold"/>
              </a:rPr>
              <a:t>copy_to</a:t>
            </a:r>
            <a:r>
              <a:t>(sc, iris, "spark_iris", </a:t>
            </a:r>
          </a:p>
          <a:p>
            <a:pPr>
              <a:spcBef>
                <a:spcPts val="0"/>
              </a:spcBef>
              <a:defRPr b="0">
                <a:solidFill>
                  <a:srgbClr val="000000"/>
                </a:solidFill>
                <a:latin typeface="+mj-lt"/>
                <a:ea typeface="+mj-ea"/>
                <a:cs typeface="+mj-cs"/>
                <a:sym typeface="Source Sans Pro Light"/>
              </a:defRPr>
            </a:pPr>
            <a:r>
              <a:t>   overwrite = TRUE) </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t>partition_iris &lt;- </a:t>
            </a:r>
            <a:r>
              <a:rPr>
                <a:latin typeface="Source Sans Pro Semibold"/>
                <a:ea typeface="Source Sans Pro Semibold"/>
                <a:cs typeface="Source Sans Pro Semibold"/>
                <a:sym typeface="Source Sans Pro Semibold"/>
              </a:rPr>
              <a:t>sdf_partition</a:t>
            </a:r>
            <a:r>
              <a:t>(</a:t>
            </a:r>
          </a:p>
          <a:p>
            <a:pPr>
              <a:spcBef>
                <a:spcPts val="0"/>
              </a:spcBef>
              <a:defRPr b="0">
                <a:solidFill>
                  <a:srgbClr val="000000"/>
                </a:solidFill>
                <a:latin typeface="+mj-lt"/>
                <a:ea typeface="+mj-ea"/>
                <a:cs typeface="+mj-cs"/>
                <a:sym typeface="Source Sans Pro Light"/>
              </a:defRPr>
            </a:pPr>
            <a:r>
              <a:t>   import_iris,training=0.5, testing=0.5)</a:t>
            </a:r>
          </a:p>
          <a:p>
            <a:pPr>
              <a:spcBef>
                <a:spcPts val="0"/>
              </a:spcBef>
              <a:defRPr b="0">
                <a:solidFill>
                  <a:srgbClr val="000000"/>
                </a:solidFill>
                <a:latin typeface="+mj-lt"/>
                <a:ea typeface="+mj-ea"/>
                <a:cs typeface="+mj-cs"/>
                <a:sym typeface="Source Sans Pro Light"/>
              </a:defRPr>
            </a:pPr>
            <a:r>
              <a:t>  </a:t>
            </a:r>
          </a:p>
          <a:p>
            <a:pPr>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sdf_register</a:t>
            </a:r>
            <a:r>
              <a:t>(partition_iris, c("spark_iris_training","spark_iris_test"))</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t>tidy_iris &lt;- </a:t>
            </a:r>
            <a:r>
              <a:rPr>
                <a:latin typeface="Source Sans Pro Semibold"/>
                <a:ea typeface="Source Sans Pro Semibold"/>
                <a:cs typeface="Source Sans Pro Semibold"/>
                <a:sym typeface="Source Sans Pro Semibold"/>
              </a:rPr>
              <a:t>tbl</a:t>
            </a:r>
            <a:r>
              <a:t>(sc,"spark_iris_training") %&gt;%</a:t>
            </a:r>
          </a:p>
          <a:p>
            <a:pPr>
              <a:spcBef>
                <a:spcPts val="0"/>
              </a:spcBef>
              <a:defRPr b="0">
                <a:solidFill>
                  <a:srgbClr val="000000"/>
                </a:solidFill>
                <a:latin typeface="+mj-lt"/>
                <a:ea typeface="+mj-ea"/>
                <a:cs typeface="+mj-cs"/>
                <a:sym typeface="Source Sans Pro Light"/>
              </a:defRPr>
            </a:pPr>
            <a:r>
              <a:t>  select(Species, Petal_Length, Petal_Width) </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t>model_iris &lt;- tidy_iris %&gt;%</a:t>
            </a:r>
          </a:p>
          <a:p>
            <a:pPr>
              <a:spcBef>
                <a:spcPts val="0"/>
              </a:spcBef>
              <a:defRPr b="0">
                <a:solidFill>
                  <a:srgbClr val="000000"/>
                </a:solidFill>
                <a:latin typeface="+mj-lt"/>
                <a:ea typeface="+mj-ea"/>
                <a:cs typeface="+mj-cs"/>
                <a:sym typeface="Source Sans Pro Light"/>
              </a:defRPr>
            </a:pPr>
            <a:r>
              <a:t>  </a:t>
            </a:r>
            <a:r>
              <a:rPr>
                <a:latin typeface="Source Sans Pro Semibold"/>
                <a:ea typeface="Source Sans Pro Semibold"/>
                <a:cs typeface="Source Sans Pro Semibold"/>
                <a:sym typeface="Source Sans Pro Semibold"/>
              </a:rPr>
              <a:t>ml_decision_tree</a:t>
            </a:r>
            <a:r>
              <a:t>(response="Species", </a:t>
            </a:r>
          </a:p>
          <a:p>
            <a:pPr>
              <a:spcBef>
                <a:spcPts val="0"/>
              </a:spcBef>
              <a:defRPr b="0">
                <a:solidFill>
                  <a:srgbClr val="000000"/>
                </a:solidFill>
                <a:latin typeface="+mj-lt"/>
                <a:ea typeface="+mj-ea"/>
                <a:cs typeface="+mj-cs"/>
                <a:sym typeface="Source Sans Pro Light"/>
              </a:defRPr>
            </a:pPr>
            <a:r>
              <a:t>  features=c("Petal_Length","Petal_Width"))</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t>test_iris &lt;- </a:t>
            </a:r>
            <a:r>
              <a:rPr>
                <a:latin typeface="Source Sans Pro Semibold"/>
                <a:ea typeface="Source Sans Pro Semibold"/>
                <a:cs typeface="Source Sans Pro Semibold"/>
                <a:sym typeface="Source Sans Pro Semibold"/>
              </a:rPr>
              <a:t>tbl</a:t>
            </a:r>
            <a:r>
              <a:t>(sc,"spark_iris_test") </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t>pred_iris &lt;- </a:t>
            </a:r>
            <a:r>
              <a:rPr b="1">
                <a:latin typeface="+mn-lt"/>
                <a:ea typeface="+mn-ea"/>
                <a:cs typeface="+mn-cs"/>
                <a:sym typeface="Source Sans Pro"/>
              </a:rPr>
              <a:t>sdf_predict</a:t>
            </a:r>
            <a:r>
              <a:t>(</a:t>
            </a:r>
          </a:p>
          <a:p>
            <a:pPr>
              <a:spcBef>
                <a:spcPts val="0"/>
              </a:spcBef>
              <a:defRPr b="0">
                <a:solidFill>
                  <a:srgbClr val="000000"/>
                </a:solidFill>
                <a:latin typeface="+mj-lt"/>
                <a:ea typeface="+mj-ea"/>
                <a:cs typeface="+mj-cs"/>
                <a:sym typeface="Source Sans Pro Light"/>
              </a:defRPr>
            </a:pPr>
            <a:r>
              <a:t>  model_iris,  test_iris) %&gt;% </a:t>
            </a:r>
          </a:p>
          <a:p>
            <a:pPr>
              <a:spcBef>
                <a:spcPts val="0"/>
              </a:spcBef>
              <a:defRPr b="0">
                <a:solidFill>
                  <a:srgbClr val="000000"/>
                </a:solidFill>
                <a:latin typeface="+mj-lt"/>
                <a:ea typeface="+mj-ea"/>
                <a:cs typeface="+mj-cs"/>
                <a:sym typeface="Source Sans Pro Light"/>
              </a:defRPr>
            </a:pPr>
            <a:r>
              <a:t>  collect</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t>pred_iris %&gt;%</a:t>
            </a:r>
          </a:p>
          <a:p>
            <a:pPr>
              <a:spcBef>
                <a:spcPts val="0"/>
              </a:spcBef>
              <a:defRPr b="0">
                <a:solidFill>
                  <a:srgbClr val="000000"/>
                </a:solidFill>
                <a:latin typeface="+mj-lt"/>
                <a:ea typeface="+mj-ea"/>
                <a:cs typeface="+mj-cs"/>
                <a:sym typeface="Source Sans Pro Light"/>
              </a:defRPr>
            </a:pPr>
            <a:r>
              <a:t>  inner_join(data.frame(prediction=0:2,</a:t>
            </a:r>
          </a:p>
          <a:p>
            <a:pPr>
              <a:spcBef>
                <a:spcPts val="0"/>
              </a:spcBef>
              <a:defRPr b="0">
                <a:solidFill>
                  <a:srgbClr val="000000"/>
                </a:solidFill>
                <a:latin typeface="+mj-lt"/>
                <a:ea typeface="+mj-ea"/>
                <a:cs typeface="+mj-cs"/>
                <a:sym typeface="Source Sans Pro Light"/>
              </a:defRPr>
            </a:pPr>
            <a:r>
              <a:t>  lab=model_iris$model.parameters$labels)) %&gt;%</a:t>
            </a:r>
          </a:p>
          <a:p>
            <a:pPr>
              <a:spcBef>
                <a:spcPts val="0"/>
              </a:spcBef>
              <a:defRPr b="0">
                <a:solidFill>
                  <a:srgbClr val="000000"/>
                </a:solidFill>
                <a:latin typeface="+mj-lt"/>
                <a:ea typeface="+mj-ea"/>
                <a:cs typeface="+mj-cs"/>
                <a:sym typeface="Source Sans Pro Light"/>
              </a:defRPr>
            </a:pPr>
            <a:r>
              <a:t>  ggplot(aes(Petal_Length, Petal_Width, col=lab)) +</a:t>
            </a:r>
          </a:p>
          <a:p>
            <a:pPr>
              <a:spcBef>
                <a:spcPts val="0"/>
              </a:spcBef>
              <a:defRPr b="0">
                <a:solidFill>
                  <a:srgbClr val="000000"/>
                </a:solidFill>
                <a:latin typeface="+mj-lt"/>
                <a:ea typeface="+mj-ea"/>
                <a:cs typeface="+mj-cs"/>
                <a:sym typeface="Source Sans Pro Light"/>
              </a:defRPr>
            </a:pPr>
            <a:r>
              <a:t>  geom_point()</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spark_disconnect</a:t>
            </a:r>
            <a:r>
              <a:t>(sc)</a:t>
            </a:r>
          </a:p>
        </p:txBody>
      </p:sp>
      <p:sp>
        <p:nvSpPr>
          <p:cNvPr id="122" name="Partition data"/>
          <p:cNvSpPr/>
          <p:nvPr/>
        </p:nvSpPr>
        <p:spPr>
          <a:xfrm>
            <a:off x="12454886" y="4724401"/>
            <a:ext cx="1167607" cy="4615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433" y="0"/>
                </a:moveTo>
                <a:cubicBezTo>
                  <a:pt x="9592" y="0"/>
                  <a:pt x="8913" y="1717"/>
                  <a:pt x="8913" y="3845"/>
                </a:cubicBezTo>
                <a:lnTo>
                  <a:pt x="8913" y="5980"/>
                </a:lnTo>
                <a:lnTo>
                  <a:pt x="0" y="5405"/>
                </a:lnTo>
                <a:lnTo>
                  <a:pt x="8913" y="11218"/>
                </a:lnTo>
                <a:lnTo>
                  <a:pt x="8913" y="17737"/>
                </a:lnTo>
                <a:cubicBezTo>
                  <a:pt x="8913" y="19865"/>
                  <a:pt x="9592" y="21600"/>
                  <a:pt x="10433" y="21600"/>
                </a:cubicBezTo>
                <a:lnTo>
                  <a:pt x="20080" y="21600"/>
                </a:lnTo>
                <a:cubicBezTo>
                  <a:pt x="20921" y="21600"/>
                  <a:pt x="21600" y="19865"/>
                  <a:pt x="21600" y="17737"/>
                </a:cubicBezTo>
                <a:lnTo>
                  <a:pt x="21600" y="3845"/>
                </a:lnTo>
                <a:cubicBezTo>
                  <a:pt x="21600" y="1717"/>
                  <a:pt x="20921" y="0"/>
                  <a:pt x="20080" y="0"/>
                </a:cubicBezTo>
                <a:lnTo>
                  <a:pt x="10433"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Partition data</a:t>
            </a:r>
          </a:p>
        </p:txBody>
      </p:sp>
      <p:sp>
        <p:nvSpPr>
          <p:cNvPr id="123" name="Install Spark locally"/>
          <p:cNvSpPr/>
          <p:nvPr/>
        </p:nvSpPr>
        <p:spPr>
          <a:xfrm>
            <a:off x="11286256" y="2698617"/>
            <a:ext cx="1749426" cy="49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45" y="0"/>
                </a:moveTo>
                <a:cubicBezTo>
                  <a:pt x="2384" y="0"/>
                  <a:pt x="1931" y="1586"/>
                  <a:pt x="1931" y="3551"/>
                </a:cubicBezTo>
                <a:lnTo>
                  <a:pt x="1931" y="10208"/>
                </a:lnTo>
                <a:cubicBezTo>
                  <a:pt x="1931" y="12173"/>
                  <a:pt x="2384" y="13759"/>
                  <a:pt x="2945" y="13759"/>
                </a:cubicBezTo>
                <a:lnTo>
                  <a:pt x="4685" y="13759"/>
                </a:lnTo>
                <a:lnTo>
                  <a:pt x="0" y="21600"/>
                </a:lnTo>
                <a:lnTo>
                  <a:pt x="9124" y="13759"/>
                </a:lnTo>
                <a:lnTo>
                  <a:pt x="20581" y="13759"/>
                </a:lnTo>
                <a:cubicBezTo>
                  <a:pt x="21142" y="13759"/>
                  <a:pt x="21600" y="12174"/>
                  <a:pt x="21600" y="10208"/>
                </a:cubicBezTo>
                <a:lnTo>
                  <a:pt x="21600" y="3551"/>
                </a:lnTo>
                <a:cubicBezTo>
                  <a:pt x="21600" y="1586"/>
                  <a:pt x="21142" y="0"/>
                  <a:pt x="20581" y="0"/>
                </a:cubicBezTo>
                <a:lnTo>
                  <a:pt x="2945"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Install Spark locally</a:t>
            </a:r>
          </a:p>
        </p:txBody>
      </p:sp>
      <p:sp>
        <p:nvSpPr>
          <p:cNvPr id="124" name="Connect to  local version"/>
          <p:cNvSpPr/>
          <p:nvPr/>
        </p:nvSpPr>
        <p:spPr>
          <a:xfrm>
            <a:off x="11851198" y="3115718"/>
            <a:ext cx="1805385" cy="441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 y="0"/>
                </a:moveTo>
                <a:cubicBezTo>
                  <a:pt x="1104" y="0"/>
                  <a:pt x="665" y="1796"/>
                  <a:pt x="665" y="4021"/>
                </a:cubicBezTo>
                <a:lnTo>
                  <a:pt x="665" y="10256"/>
                </a:lnTo>
                <a:cubicBezTo>
                  <a:pt x="665" y="12481"/>
                  <a:pt x="1104" y="14277"/>
                  <a:pt x="1648" y="14277"/>
                </a:cubicBezTo>
                <a:lnTo>
                  <a:pt x="4022" y="14277"/>
                </a:lnTo>
                <a:lnTo>
                  <a:pt x="0" y="21600"/>
                </a:lnTo>
                <a:lnTo>
                  <a:pt x="9017" y="14277"/>
                </a:lnTo>
                <a:lnTo>
                  <a:pt x="20612" y="14277"/>
                </a:lnTo>
                <a:cubicBezTo>
                  <a:pt x="21156" y="14277"/>
                  <a:pt x="21600" y="12481"/>
                  <a:pt x="21600" y="10256"/>
                </a:cubicBezTo>
                <a:lnTo>
                  <a:pt x="21600" y="4021"/>
                </a:lnTo>
                <a:cubicBezTo>
                  <a:pt x="21600" y="1796"/>
                  <a:pt x="21156" y="0"/>
                  <a:pt x="20612" y="0"/>
                </a:cubicBezTo>
                <a:lnTo>
                  <a:pt x="1648"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Connect to  local version</a:t>
            </a:r>
          </a:p>
        </p:txBody>
      </p:sp>
      <p:sp>
        <p:nvSpPr>
          <p:cNvPr id="125" name="Copy data to Spark memory"/>
          <p:cNvSpPr/>
          <p:nvPr/>
        </p:nvSpPr>
        <p:spPr>
          <a:xfrm>
            <a:off x="11640101" y="4151081"/>
            <a:ext cx="2018905" cy="4945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74" y="0"/>
                </a:moveTo>
                <a:lnTo>
                  <a:pt x="5902" y="7350"/>
                </a:lnTo>
                <a:lnTo>
                  <a:pt x="879" y="7350"/>
                </a:lnTo>
                <a:cubicBezTo>
                  <a:pt x="393" y="7350"/>
                  <a:pt x="0" y="8953"/>
                  <a:pt x="0" y="10939"/>
                </a:cubicBezTo>
                <a:lnTo>
                  <a:pt x="0" y="17994"/>
                </a:lnTo>
                <a:cubicBezTo>
                  <a:pt x="0" y="19980"/>
                  <a:pt x="393" y="21600"/>
                  <a:pt x="879" y="21600"/>
                </a:cubicBezTo>
                <a:lnTo>
                  <a:pt x="20721" y="21600"/>
                </a:lnTo>
                <a:cubicBezTo>
                  <a:pt x="21207" y="21600"/>
                  <a:pt x="21600" y="19980"/>
                  <a:pt x="21600" y="17994"/>
                </a:cubicBezTo>
                <a:lnTo>
                  <a:pt x="21600" y="10939"/>
                </a:lnTo>
                <a:cubicBezTo>
                  <a:pt x="21600" y="8953"/>
                  <a:pt x="21207" y="7350"/>
                  <a:pt x="20721" y="7350"/>
                </a:cubicBezTo>
                <a:lnTo>
                  <a:pt x="9023" y="7350"/>
                </a:lnTo>
                <a:lnTo>
                  <a:pt x="3074"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Copy data to Spark memory</a:t>
            </a:r>
          </a:p>
        </p:txBody>
      </p:sp>
      <p:sp>
        <p:nvSpPr>
          <p:cNvPr id="126" name="Create a hive metadata for each partition"/>
          <p:cNvSpPr/>
          <p:nvPr/>
        </p:nvSpPr>
        <p:spPr>
          <a:xfrm>
            <a:off x="10664792" y="5672217"/>
            <a:ext cx="2976960" cy="4829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482" y="0"/>
                </a:moveTo>
                <a:lnTo>
                  <a:pt x="10116" y="8111"/>
                </a:lnTo>
                <a:lnTo>
                  <a:pt x="596" y="8111"/>
                </a:lnTo>
                <a:cubicBezTo>
                  <a:pt x="266" y="8111"/>
                  <a:pt x="0" y="9752"/>
                  <a:pt x="0" y="11785"/>
                </a:cubicBezTo>
                <a:lnTo>
                  <a:pt x="0" y="17908"/>
                </a:lnTo>
                <a:cubicBezTo>
                  <a:pt x="0" y="19942"/>
                  <a:pt x="266" y="21600"/>
                  <a:pt x="596" y="21600"/>
                </a:cubicBezTo>
                <a:lnTo>
                  <a:pt x="21004" y="21600"/>
                </a:lnTo>
                <a:cubicBezTo>
                  <a:pt x="21334" y="21600"/>
                  <a:pt x="21600" y="19942"/>
                  <a:pt x="21600" y="17908"/>
                </a:cubicBezTo>
                <a:lnTo>
                  <a:pt x="21600" y="11785"/>
                </a:lnTo>
                <a:cubicBezTo>
                  <a:pt x="21600" y="9752"/>
                  <a:pt x="21334" y="8111"/>
                  <a:pt x="21004" y="8111"/>
                </a:cubicBezTo>
                <a:lnTo>
                  <a:pt x="11259" y="8111"/>
                </a:lnTo>
                <a:lnTo>
                  <a:pt x="10482"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Create a hive metadata for each partition</a:t>
            </a:r>
          </a:p>
        </p:txBody>
      </p:sp>
      <p:sp>
        <p:nvSpPr>
          <p:cNvPr id="127" name="Bring data back into R memory for plotting"/>
          <p:cNvSpPr/>
          <p:nvPr/>
        </p:nvSpPr>
        <p:spPr>
          <a:xfrm>
            <a:off x="11105550" y="8388836"/>
            <a:ext cx="2416970" cy="6973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683" y="0"/>
                </a:moveTo>
                <a:cubicBezTo>
                  <a:pt x="11277" y="0"/>
                  <a:pt x="10949" y="1136"/>
                  <a:pt x="10949" y="2545"/>
                </a:cubicBezTo>
                <a:lnTo>
                  <a:pt x="10949" y="8015"/>
                </a:lnTo>
                <a:lnTo>
                  <a:pt x="0" y="7499"/>
                </a:lnTo>
                <a:lnTo>
                  <a:pt x="10949" y="11445"/>
                </a:lnTo>
                <a:lnTo>
                  <a:pt x="10949" y="19055"/>
                </a:lnTo>
                <a:cubicBezTo>
                  <a:pt x="10949" y="20464"/>
                  <a:pt x="11277" y="21600"/>
                  <a:pt x="11683" y="21600"/>
                </a:cubicBezTo>
                <a:lnTo>
                  <a:pt x="20862" y="21600"/>
                </a:lnTo>
                <a:cubicBezTo>
                  <a:pt x="21269" y="21600"/>
                  <a:pt x="21600" y="20464"/>
                  <a:pt x="21600" y="19055"/>
                </a:cubicBezTo>
                <a:lnTo>
                  <a:pt x="21600" y="2545"/>
                </a:lnTo>
                <a:cubicBezTo>
                  <a:pt x="21600" y="1136"/>
                  <a:pt x="21269" y="0"/>
                  <a:pt x="20862" y="0"/>
                </a:cubicBezTo>
                <a:lnTo>
                  <a:pt x="11683"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Bring data back into R memory for plotting</a:t>
            </a:r>
          </a:p>
        </p:txBody>
      </p:sp>
      <p:sp>
        <p:nvSpPr>
          <p:cNvPr id="128" name="A brief example of a data analysis using Apache Spark, R and sparklyr in local mode"/>
          <p:cNvSpPr txBox="1"/>
          <p:nvPr/>
        </p:nvSpPr>
        <p:spPr>
          <a:xfrm>
            <a:off x="10529335" y="1876061"/>
            <a:ext cx="2960278" cy="571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spcBef>
                <a:spcPts val="0"/>
              </a:spcBef>
              <a:defRPr b="0">
                <a:solidFill>
                  <a:srgbClr val="000000"/>
                </a:solidFill>
              </a:defRPr>
            </a:lvl1pPr>
          </a:lstStyle>
          <a:p>
            <a:pPr/>
            <a:r>
              <a:t>A brief example of a data analysis using Apache Spark, R and sparklyr in local mode</a:t>
            </a:r>
          </a:p>
        </p:txBody>
      </p:sp>
      <p:sp>
        <p:nvSpPr>
          <p:cNvPr id="129" name="Spark ML Decision Tree Model"/>
          <p:cNvSpPr/>
          <p:nvPr/>
        </p:nvSpPr>
        <p:spPr>
          <a:xfrm>
            <a:off x="12236406" y="6642100"/>
            <a:ext cx="1370807" cy="5334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029" y="0"/>
                </a:moveTo>
                <a:cubicBezTo>
                  <a:pt x="6313" y="0"/>
                  <a:pt x="5735" y="1486"/>
                  <a:pt x="5735" y="3327"/>
                </a:cubicBezTo>
                <a:lnTo>
                  <a:pt x="5735" y="13837"/>
                </a:lnTo>
                <a:lnTo>
                  <a:pt x="0" y="20186"/>
                </a:lnTo>
                <a:lnTo>
                  <a:pt x="5753" y="18466"/>
                </a:lnTo>
                <a:cubicBezTo>
                  <a:pt x="5798" y="20204"/>
                  <a:pt x="6342" y="21600"/>
                  <a:pt x="7029" y="21600"/>
                </a:cubicBezTo>
                <a:lnTo>
                  <a:pt x="20305" y="21600"/>
                </a:lnTo>
                <a:cubicBezTo>
                  <a:pt x="21022" y="21600"/>
                  <a:pt x="21600" y="20098"/>
                  <a:pt x="21600" y="18257"/>
                </a:cubicBezTo>
                <a:lnTo>
                  <a:pt x="21600" y="3327"/>
                </a:lnTo>
                <a:cubicBezTo>
                  <a:pt x="21600" y="1486"/>
                  <a:pt x="21022" y="0"/>
                  <a:pt x="20305" y="0"/>
                </a:cubicBezTo>
                <a:lnTo>
                  <a:pt x="7029"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Spark ML Decision Tree Model</a:t>
            </a:r>
          </a:p>
        </p:txBody>
      </p:sp>
      <p:sp>
        <p:nvSpPr>
          <p:cNvPr id="130" name="Create reference to Spark table"/>
          <p:cNvSpPr/>
          <p:nvPr/>
        </p:nvSpPr>
        <p:spPr>
          <a:xfrm>
            <a:off x="12587722" y="7639296"/>
            <a:ext cx="1066801" cy="6973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56" y="0"/>
                </a:moveTo>
                <a:cubicBezTo>
                  <a:pt x="5436" y="0"/>
                  <a:pt x="4693" y="1136"/>
                  <a:pt x="4693" y="2545"/>
                </a:cubicBezTo>
                <a:lnTo>
                  <a:pt x="4693" y="7118"/>
                </a:lnTo>
                <a:lnTo>
                  <a:pt x="0" y="7684"/>
                </a:lnTo>
                <a:lnTo>
                  <a:pt x="4693" y="10597"/>
                </a:lnTo>
                <a:lnTo>
                  <a:pt x="4693" y="19043"/>
                </a:lnTo>
                <a:cubicBezTo>
                  <a:pt x="4693" y="20451"/>
                  <a:pt x="5436" y="21600"/>
                  <a:pt x="6356" y="21600"/>
                </a:cubicBezTo>
                <a:lnTo>
                  <a:pt x="19929" y="21600"/>
                </a:lnTo>
                <a:cubicBezTo>
                  <a:pt x="20849" y="21600"/>
                  <a:pt x="21600" y="20451"/>
                  <a:pt x="21600" y="19043"/>
                </a:cubicBezTo>
                <a:lnTo>
                  <a:pt x="21600" y="2545"/>
                </a:lnTo>
                <a:cubicBezTo>
                  <a:pt x="21600" y="1136"/>
                  <a:pt x="20849" y="0"/>
                  <a:pt x="19929" y="0"/>
                </a:cubicBezTo>
                <a:lnTo>
                  <a:pt x="6356"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Create reference to Spark table</a:t>
            </a:r>
          </a:p>
        </p:txBody>
      </p:sp>
      <p:sp>
        <p:nvSpPr>
          <p:cNvPr id="131" name="Disconnect"/>
          <p:cNvSpPr/>
          <p:nvPr/>
        </p:nvSpPr>
        <p:spPr>
          <a:xfrm>
            <a:off x="11977931" y="9978564"/>
            <a:ext cx="1531939" cy="320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55" y="0"/>
                </a:moveTo>
                <a:cubicBezTo>
                  <a:pt x="7858" y="0"/>
                  <a:pt x="7384" y="2175"/>
                  <a:pt x="7319" y="4946"/>
                </a:cubicBezTo>
                <a:lnTo>
                  <a:pt x="0" y="12377"/>
                </a:lnTo>
                <a:lnTo>
                  <a:pt x="7387" y="18205"/>
                </a:lnTo>
                <a:cubicBezTo>
                  <a:pt x="7562" y="20208"/>
                  <a:pt x="7973" y="21600"/>
                  <a:pt x="8455" y="21600"/>
                </a:cubicBezTo>
                <a:lnTo>
                  <a:pt x="20442" y="21600"/>
                </a:lnTo>
                <a:cubicBezTo>
                  <a:pt x="21083" y="21600"/>
                  <a:pt x="21600" y="19129"/>
                  <a:pt x="21600" y="16066"/>
                </a:cubicBezTo>
                <a:lnTo>
                  <a:pt x="21600" y="5534"/>
                </a:lnTo>
                <a:cubicBezTo>
                  <a:pt x="21600" y="2471"/>
                  <a:pt x="21083" y="0"/>
                  <a:pt x="20442" y="0"/>
                </a:cubicBezTo>
                <a:lnTo>
                  <a:pt x="8455"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Disconnect</a:t>
            </a:r>
          </a:p>
        </p:txBody>
      </p:sp>
      <p:sp>
        <p:nvSpPr>
          <p:cNvPr id="132" name="Rounded Rectangle"/>
          <p:cNvSpPr/>
          <p:nvPr/>
        </p:nvSpPr>
        <p:spPr>
          <a:xfrm>
            <a:off x="9213991" y="1720858"/>
            <a:ext cx="1015540" cy="1247223"/>
          </a:xfrm>
          <a:prstGeom prst="roundRect">
            <a:avLst>
              <a:gd name="adj" fmla="val 6499"/>
            </a:avLst>
          </a:prstGeom>
          <a:solidFill>
            <a:schemeClr val="accent4">
              <a:hueOff val="268077"/>
              <a:satOff val="-24594"/>
              <a:lumOff val="7972"/>
              <a:alpha val="20000"/>
            </a:schemeClr>
          </a:solidFill>
          <a:ln w="12700">
            <a:miter lim="400000"/>
          </a:ln>
        </p:spPr>
        <p:txBody>
          <a:bodyPr lIns="0" tIns="0" rIns="0" bIns="0" anchor="ctr"/>
          <a:lstStyle/>
          <a:p>
            <a:pPr lvl="1" indent="0" algn="ctr">
              <a:spcBef>
                <a:spcPts val="0"/>
              </a:spcBef>
              <a:defRPr b="0" sz="2000">
                <a:solidFill>
                  <a:schemeClr val="accent3">
                    <a:hueOff val="-333990"/>
                    <a:satOff val="3917"/>
                    <a:lumOff val="-6666"/>
                  </a:schemeClr>
                </a:solidFill>
              </a:defRPr>
            </a:pPr>
          </a:p>
        </p:txBody>
      </p:sp>
      <p:sp>
        <p:nvSpPr>
          <p:cNvPr id="133" name="Collect data into R…"/>
          <p:cNvSpPr txBox="1"/>
          <p:nvPr/>
        </p:nvSpPr>
        <p:spPr>
          <a:xfrm>
            <a:off x="9248458" y="1958065"/>
            <a:ext cx="908106" cy="911237"/>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marL="135819" indent="-135819" defTabSz="825500">
              <a:spcBef>
                <a:spcPts val="0"/>
              </a:spcBef>
              <a:buSzPct val="75000"/>
              <a:buChar char="•"/>
              <a:defRPr b="0" sz="1100">
                <a:solidFill>
                  <a:srgbClr val="000000"/>
                </a:solidFill>
              </a:defRPr>
            </a:pPr>
            <a:r>
              <a:t>Collect data into R</a:t>
            </a:r>
          </a:p>
          <a:p>
            <a:pPr marL="135819" indent="-135819" defTabSz="825500">
              <a:spcBef>
                <a:spcPts val="0"/>
              </a:spcBef>
              <a:buSzPct val="75000"/>
              <a:buChar char="•"/>
              <a:defRPr b="0" sz="1100">
                <a:solidFill>
                  <a:srgbClr val="000000"/>
                </a:solidFill>
              </a:defRPr>
            </a:pPr>
            <a:r>
              <a:t>Share plots, documents, and apps</a:t>
            </a:r>
          </a:p>
        </p:txBody>
      </p:sp>
      <p:sp>
        <p:nvSpPr>
          <p:cNvPr id="134" name="Rounded Rectangle"/>
          <p:cNvSpPr/>
          <p:nvPr/>
        </p:nvSpPr>
        <p:spPr>
          <a:xfrm>
            <a:off x="7113578" y="2437181"/>
            <a:ext cx="1081297" cy="645314"/>
          </a:xfrm>
          <a:prstGeom prst="roundRect">
            <a:avLst>
              <a:gd name="adj" fmla="val 9978"/>
            </a:avLst>
          </a:prstGeom>
          <a:solidFill>
            <a:schemeClr val="accent4">
              <a:hueOff val="268077"/>
              <a:satOff val="-24594"/>
              <a:lumOff val="7972"/>
              <a:alpha val="20000"/>
            </a:schemeClr>
          </a:solidFill>
          <a:ln w="12700">
            <a:miter lim="400000"/>
          </a:ln>
        </p:spPr>
        <p:txBody>
          <a:bodyPr lIns="0" tIns="0" rIns="0" bIns="0" anchor="ctr"/>
          <a:lstStyle/>
          <a:p>
            <a:pPr lvl="1" indent="0" algn="ctr">
              <a:spcBef>
                <a:spcPts val="0"/>
              </a:spcBef>
              <a:defRPr b="0" sz="2000">
                <a:solidFill>
                  <a:srgbClr val="FFFFFF"/>
                </a:solidFill>
              </a:defRPr>
            </a:pPr>
          </a:p>
        </p:txBody>
      </p:sp>
      <p:sp>
        <p:nvSpPr>
          <p:cNvPr id="135" name="Spark MLlib…"/>
          <p:cNvSpPr txBox="1"/>
          <p:nvPr/>
        </p:nvSpPr>
        <p:spPr>
          <a:xfrm>
            <a:off x="7156149" y="2688110"/>
            <a:ext cx="1018094"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marL="135819" indent="-135819" defTabSz="825500">
              <a:spcBef>
                <a:spcPts val="0"/>
              </a:spcBef>
              <a:buSzPct val="75000"/>
              <a:buChar char="•"/>
              <a:defRPr b="0" sz="1100">
                <a:solidFill>
                  <a:srgbClr val="000000"/>
                </a:solidFill>
              </a:defRPr>
            </a:pPr>
            <a:r>
              <a:t>Spark MLlib</a:t>
            </a:r>
          </a:p>
          <a:p>
            <a:pPr marL="135819" indent="-135819" defTabSz="825500">
              <a:spcBef>
                <a:spcPts val="0"/>
              </a:spcBef>
              <a:buSzPct val="75000"/>
              <a:buChar char="•"/>
              <a:defRPr b="0" sz="1100">
                <a:solidFill>
                  <a:srgbClr val="000000"/>
                </a:solidFill>
              </a:defRPr>
            </a:pPr>
            <a:r>
              <a:t>H2O Extension</a:t>
            </a:r>
          </a:p>
        </p:txBody>
      </p:sp>
      <p:sp>
        <p:nvSpPr>
          <p:cNvPr id="136" name="Rounded Rectangle"/>
          <p:cNvSpPr/>
          <p:nvPr/>
        </p:nvSpPr>
        <p:spPr>
          <a:xfrm>
            <a:off x="7610161" y="1748710"/>
            <a:ext cx="1096702" cy="644780"/>
          </a:xfrm>
          <a:prstGeom prst="roundRect">
            <a:avLst>
              <a:gd name="adj" fmla="val 9903"/>
            </a:avLst>
          </a:prstGeom>
          <a:solidFill>
            <a:schemeClr val="accent4">
              <a:hueOff val="268077"/>
              <a:satOff val="-24594"/>
              <a:lumOff val="7972"/>
              <a:alpha val="20000"/>
            </a:schemeClr>
          </a:solidFill>
          <a:ln w="12700">
            <a:miter lim="400000"/>
          </a:ln>
        </p:spPr>
        <p:txBody>
          <a:bodyPr lIns="0" tIns="0" rIns="0" bIns="0" anchor="ctr"/>
          <a:lstStyle/>
          <a:p>
            <a:pPr lvl="1" indent="0" algn="ctr">
              <a:spcBef>
                <a:spcPts val="0"/>
              </a:spcBef>
              <a:defRPr b="0" sz="2000">
                <a:solidFill>
                  <a:srgbClr val="FFFFFF"/>
                </a:solidFill>
              </a:defRPr>
            </a:pPr>
          </a:p>
        </p:txBody>
      </p:sp>
      <p:sp>
        <p:nvSpPr>
          <p:cNvPr id="137" name="Rounded Rectangle"/>
          <p:cNvSpPr/>
          <p:nvPr/>
        </p:nvSpPr>
        <p:spPr>
          <a:xfrm>
            <a:off x="6552775" y="1749830"/>
            <a:ext cx="974810" cy="642541"/>
          </a:xfrm>
          <a:prstGeom prst="roundRect">
            <a:avLst>
              <a:gd name="adj" fmla="val 10021"/>
            </a:avLst>
          </a:prstGeom>
          <a:solidFill>
            <a:schemeClr val="accent4">
              <a:hueOff val="268077"/>
              <a:satOff val="-24594"/>
              <a:lumOff val="7972"/>
              <a:alpha val="20000"/>
            </a:schemeClr>
          </a:solidFill>
          <a:ln w="12700">
            <a:miter lim="400000"/>
          </a:ln>
        </p:spPr>
        <p:txBody>
          <a:bodyPr lIns="0" tIns="0" rIns="0" bIns="0" anchor="ctr"/>
          <a:lstStyle/>
          <a:p>
            <a:pPr lvl="1" indent="0" algn="ctr">
              <a:spcBef>
                <a:spcPts val="0"/>
              </a:spcBef>
              <a:defRPr b="0" sz="2000">
                <a:solidFill>
                  <a:srgbClr val="FFFFFF"/>
                </a:solidFill>
              </a:defRPr>
            </a:pPr>
          </a:p>
        </p:txBody>
      </p:sp>
      <p:sp>
        <p:nvSpPr>
          <p:cNvPr id="138" name="Collect data into R for plotting"/>
          <p:cNvSpPr txBox="1"/>
          <p:nvPr/>
        </p:nvSpPr>
        <p:spPr>
          <a:xfrm>
            <a:off x="7690336" y="1997027"/>
            <a:ext cx="965000" cy="35261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defTabSz="825500">
              <a:spcBef>
                <a:spcPts val="0"/>
              </a:spcBef>
              <a:defRPr b="0" sz="1100">
                <a:solidFill>
                  <a:srgbClr val="000000"/>
                </a:solidFill>
              </a:defRPr>
            </a:lvl1pPr>
          </a:lstStyle>
          <a:p>
            <a:pPr/>
            <a:r>
              <a:t>Collect data into R for plotting</a:t>
            </a:r>
          </a:p>
        </p:txBody>
      </p:sp>
      <p:sp>
        <p:nvSpPr>
          <p:cNvPr id="139" name="Transformer function"/>
          <p:cNvSpPr txBox="1"/>
          <p:nvPr/>
        </p:nvSpPr>
        <p:spPr>
          <a:xfrm>
            <a:off x="6632033" y="1995028"/>
            <a:ext cx="816322"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825500">
              <a:spcBef>
                <a:spcPts val="0"/>
              </a:spcBef>
              <a:defRPr b="0" sz="1100">
                <a:solidFill>
                  <a:srgbClr val="000000"/>
                </a:solidFill>
              </a:defRPr>
            </a:lvl1pPr>
          </a:lstStyle>
          <a:p>
            <a:pPr/>
            <a:r>
              <a:t>Transformer function</a:t>
            </a:r>
          </a:p>
        </p:txBody>
      </p:sp>
      <p:sp>
        <p:nvSpPr>
          <p:cNvPr id="140" name="Rounded Rectangle"/>
          <p:cNvSpPr/>
          <p:nvPr/>
        </p:nvSpPr>
        <p:spPr>
          <a:xfrm>
            <a:off x="5069511" y="1754371"/>
            <a:ext cx="1007529" cy="1152306"/>
          </a:xfrm>
          <a:prstGeom prst="roundRect">
            <a:avLst>
              <a:gd name="adj" fmla="val 6434"/>
            </a:avLst>
          </a:prstGeom>
          <a:solidFill>
            <a:schemeClr val="accent4">
              <a:hueOff val="268077"/>
              <a:satOff val="-24594"/>
              <a:lumOff val="7972"/>
              <a:alpha val="20000"/>
            </a:schemeClr>
          </a:solidFill>
          <a:ln w="12700">
            <a:miter lim="400000"/>
          </a:ln>
        </p:spPr>
        <p:txBody>
          <a:bodyPr lIns="0" tIns="0" rIns="0" bIns="0" anchor="ctr"/>
          <a:lstStyle/>
          <a:p>
            <a:pPr lvl="1" indent="0" algn="ctr">
              <a:spcBef>
                <a:spcPts val="0"/>
              </a:spcBef>
              <a:defRPr b="0" sz="2000">
                <a:solidFill>
                  <a:srgbClr val="FFFFFF"/>
                </a:solidFill>
              </a:defRPr>
            </a:pPr>
          </a:p>
        </p:txBody>
      </p:sp>
      <p:sp>
        <p:nvSpPr>
          <p:cNvPr id="141" name="dplyr verb…"/>
          <p:cNvSpPr txBox="1"/>
          <p:nvPr/>
        </p:nvSpPr>
        <p:spPr>
          <a:xfrm>
            <a:off x="5132943" y="1972210"/>
            <a:ext cx="919024" cy="89503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marL="135819" indent="-135819" defTabSz="825500">
              <a:spcBef>
                <a:spcPts val="0"/>
              </a:spcBef>
              <a:buSzPct val="75000"/>
              <a:buChar char="•"/>
              <a:defRPr b="0" sz="1100">
                <a:solidFill>
                  <a:srgbClr val="000000"/>
                </a:solidFill>
              </a:defRPr>
            </a:pPr>
            <a:r>
              <a:t>dplyr verb</a:t>
            </a:r>
          </a:p>
          <a:p>
            <a:pPr marL="135819" indent="-135819" defTabSz="825500">
              <a:spcBef>
                <a:spcPts val="0"/>
              </a:spcBef>
              <a:buSzPct val="75000"/>
              <a:buChar char="•"/>
              <a:defRPr b="0" sz="1100">
                <a:solidFill>
                  <a:srgbClr val="000000"/>
                </a:solidFill>
              </a:defRPr>
            </a:pPr>
            <a:r>
              <a:t>Direct Spark SQL (DBI)</a:t>
            </a:r>
          </a:p>
          <a:p>
            <a:pPr marL="135819" indent="-135819" defTabSz="825500">
              <a:spcBef>
                <a:spcPts val="0"/>
              </a:spcBef>
              <a:buSzPct val="75000"/>
              <a:buChar char="•"/>
              <a:defRPr b="0" sz="1100">
                <a:solidFill>
                  <a:srgbClr val="000000"/>
                </a:solidFill>
              </a:defRPr>
            </a:pPr>
            <a:r>
              <a:t>SDF function (Scala API)</a:t>
            </a:r>
          </a:p>
        </p:txBody>
      </p:sp>
      <p:sp>
        <p:nvSpPr>
          <p:cNvPr id="142" name="Rounded Rectangle"/>
          <p:cNvSpPr/>
          <p:nvPr/>
        </p:nvSpPr>
        <p:spPr>
          <a:xfrm>
            <a:off x="3548026" y="1731921"/>
            <a:ext cx="1042999" cy="1170279"/>
          </a:xfrm>
          <a:prstGeom prst="roundRect">
            <a:avLst>
              <a:gd name="adj" fmla="val 6174"/>
            </a:avLst>
          </a:prstGeom>
          <a:solidFill>
            <a:schemeClr val="accent4">
              <a:hueOff val="268077"/>
              <a:satOff val="-24594"/>
              <a:lumOff val="7972"/>
              <a:alpha val="20000"/>
            </a:schemeClr>
          </a:solidFill>
          <a:ln w="12700">
            <a:miter lim="400000"/>
          </a:ln>
        </p:spPr>
        <p:txBody>
          <a:bodyPr lIns="0" tIns="0" rIns="0" bIns="0" anchor="ctr"/>
          <a:lstStyle/>
          <a:p>
            <a:pPr lvl="1" indent="0" algn="ctr">
              <a:spcBef>
                <a:spcPts val="0"/>
              </a:spcBef>
              <a:defRPr b="0" sz="2000">
                <a:solidFill>
                  <a:srgbClr val="FFFFFF"/>
                </a:solidFill>
              </a:defRPr>
            </a:pPr>
          </a:p>
        </p:txBody>
      </p:sp>
      <p:sp>
        <p:nvSpPr>
          <p:cNvPr id="143" name="Export an R DataFrame…"/>
          <p:cNvSpPr txBox="1"/>
          <p:nvPr/>
        </p:nvSpPr>
        <p:spPr>
          <a:xfrm>
            <a:off x="3598578" y="1987329"/>
            <a:ext cx="951312" cy="889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marL="135819" indent="-135819" defTabSz="825500">
              <a:spcBef>
                <a:spcPts val="0"/>
              </a:spcBef>
              <a:buSzPct val="75000"/>
              <a:buChar char="•"/>
              <a:defRPr b="0" sz="1100">
                <a:solidFill>
                  <a:srgbClr val="000000"/>
                </a:solidFill>
              </a:defRPr>
            </a:pPr>
            <a:r>
              <a:t>Export an R DataFrame</a:t>
            </a:r>
          </a:p>
          <a:p>
            <a:pPr marL="135819" indent="-135819" defTabSz="825500">
              <a:spcBef>
                <a:spcPts val="0"/>
              </a:spcBef>
              <a:buSzPct val="75000"/>
              <a:buChar char="•"/>
              <a:defRPr b="0" sz="1100">
                <a:solidFill>
                  <a:srgbClr val="000000"/>
                </a:solidFill>
              </a:defRPr>
            </a:pPr>
            <a:r>
              <a:t>Read a file</a:t>
            </a:r>
          </a:p>
          <a:p>
            <a:pPr marL="135819" indent="-135819" defTabSz="825500">
              <a:spcBef>
                <a:spcPts val="0"/>
              </a:spcBef>
              <a:buSzPct val="75000"/>
              <a:buChar char="•"/>
              <a:defRPr b="0" sz="1100">
                <a:solidFill>
                  <a:srgbClr val="000000"/>
                </a:solidFill>
              </a:defRPr>
            </a:pPr>
            <a:r>
              <a:t>Read existing Hive table</a:t>
            </a:r>
          </a:p>
        </p:txBody>
      </p:sp>
      <p:sp>
        <p:nvSpPr>
          <p:cNvPr id="144" name="Arrow"/>
          <p:cNvSpPr/>
          <p:nvPr/>
        </p:nvSpPr>
        <p:spPr>
          <a:xfrm>
            <a:off x="4653753" y="2206805"/>
            <a:ext cx="356401" cy="274241"/>
          </a:xfrm>
          <a:prstGeom prst="rightArrow">
            <a:avLst>
              <a:gd name="adj1" fmla="val 19444"/>
              <a:gd name="adj2" fmla="val 90550"/>
            </a:avLst>
          </a:prstGeom>
          <a:blipFill>
            <a:blip r:embed="rId3">
              <a:alphaModFix amt="43011"/>
            </a:blip>
          </a:blipFill>
          <a:ln w="12700">
            <a:miter lim="400000"/>
          </a:ln>
        </p:spPr>
        <p:txBody>
          <a:bodyPr lIns="54570" tIns="54570" rIns="54570" bIns="54570" anchor="ctr"/>
          <a:lstStyle/>
          <a:p>
            <a:pPr>
              <a:lnSpc>
                <a:spcPct val="80000"/>
              </a:lnSpc>
              <a:spcBef>
                <a:spcPts val="0"/>
              </a:spcBef>
              <a:defRPr b="0">
                <a:solidFill>
                  <a:srgbClr val="000000"/>
                </a:solidFill>
              </a:defRPr>
            </a:pPr>
          </a:p>
        </p:txBody>
      </p:sp>
      <p:pic>
        <p:nvPicPr>
          <p:cNvPr id="145" name="sparklyr.png" descr="sparklyr.png"/>
          <p:cNvPicPr>
            <a:picLocks noChangeAspect="1"/>
          </p:cNvPicPr>
          <p:nvPr/>
        </p:nvPicPr>
        <p:blipFill>
          <a:blip r:embed="rId4">
            <a:extLst/>
          </a:blip>
          <a:stretch>
            <a:fillRect/>
          </a:stretch>
        </p:blipFill>
        <p:spPr>
          <a:xfrm>
            <a:off x="12295695" y="182823"/>
            <a:ext cx="1397001" cy="1619078"/>
          </a:xfrm>
          <a:prstGeom prst="rect">
            <a:avLst/>
          </a:prstGeom>
          <a:ln w="12700">
            <a:miter lim="400000"/>
          </a:ln>
        </p:spPr>
      </p:pic>
      <p:sp>
        <p:nvSpPr>
          <p:cNvPr id="146" name="Data Science in Spark with Sparklyr : : CHEAT SHEET"/>
          <p:cNvSpPr txBox="1"/>
          <p:nvPr>
            <p:ph type="title"/>
          </p:nvPr>
        </p:nvSpPr>
        <p:spPr>
          <a:xfrm>
            <a:off x="275721" y="361177"/>
            <a:ext cx="11904852" cy="803346"/>
          </a:xfrm>
          <a:prstGeom prst="rect">
            <a:avLst/>
          </a:prstGeom>
        </p:spPr>
        <p:txBody>
          <a:bodyPr lIns="0" tIns="0" rIns="0" bIns="0" anchor="t"/>
          <a:lstStyle/>
          <a:p>
            <a:pPr/>
            <a:r>
              <a:t>Data Science in Spark with Sparklyr : : </a:t>
            </a:r>
            <a:r>
              <a:rPr sz="3300">
                <a:latin typeface="Source Sans Pro Semibold"/>
                <a:ea typeface="Source Sans Pro Semibold"/>
                <a:cs typeface="Source Sans Pro Semibold"/>
                <a:sym typeface="Source Sans Pro Semibold"/>
              </a:rPr>
              <a:t>CHEAT SHEET</a:t>
            </a:r>
            <a:r>
              <a:t> </a:t>
            </a:r>
          </a:p>
        </p:txBody>
      </p:sp>
      <p:sp>
        <p:nvSpPr>
          <p:cNvPr id="147" name="Line"/>
          <p:cNvSpPr/>
          <p:nvPr/>
        </p:nvSpPr>
        <p:spPr>
          <a:xfrm>
            <a:off x="2354308" y="10337513"/>
            <a:ext cx="113211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p>
        </p:txBody>
      </p:sp>
      <p:pic>
        <p:nvPicPr>
          <p:cNvPr id="148" name="Image" descr="Image"/>
          <p:cNvPicPr>
            <a:picLocks noChangeAspect="1"/>
          </p:cNvPicPr>
          <p:nvPr/>
        </p:nvPicPr>
        <p:blipFill>
          <a:blip r:embed="rId5">
            <a:extLst/>
          </a:blip>
          <a:stretch>
            <a:fillRect/>
          </a:stretch>
        </p:blipFill>
        <p:spPr>
          <a:xfrm>
            <a:off x="238823" y="9978474"/>
            <a:ext cx="1754521" cy="616478"/>
          </a:xfrm>
          <a:prstGeom prst="rect">
            <a:avLst/>
          </a:prstGeom>
          <a:ln w="12700">
            <a:miter lim="400000"/>
          </a:ln>
        </p:spPr>
      </p:pic>
      <p:sp>
        <p:nvSpPr>
          <p:cNvPr id="149" name="Intro"/>
          <p:cNvSpPr txBox="1"/>
          <p:nvPr/>
        </p:nvSpPr>
        <p:spPr>
          <a:xfrm>
            <a:off x="306210" y="1092199"/>
            <a:ext cx="681673"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28DB5"/>
                </a:solidFill>
              </a:defRPr>
            </a:pPr>
            <a:r>
              <a:t>Intro</a:t>
            </a:r>
          </a:p>
        </p:txBody>
      </p:sp>
      <p:sp>
        <p:nvSpPr>
          <p:cNvPr id="150" name="Line"/>
          <p:cNvSpPr/>
          <p:nvPr/>
        </p:nvSpPr>
        <p:spPr>
          <a:xfrm flipV="1">
            <a:off x="319232" y="1104899"/>
            <a:ext cx="2935355" cy="2"/>
          </a:xfrm>
          <a:prstGeom prst="line">
            <a:avLst/>
          </a:prstGeom>
          <a:ln w="6350">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151" name="Using…"/>
          <p:cNvSpPr txBox="1"/>
          <p:nvPr/>
        </p:nvSpPr>
        <p:spPr>
          <a:xfrm>
            <a:off x="10581929" y="1107439"/>
            <a:ext cx="1109663" cy="75692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28DB5"/>
                </a:solidFill>
              </a:defRPr>
            </a:pPr>
            <a:r>
              <a:t>Using </a:t>
            </a:r>
          </a:p>
          <a:p>
            <a:pPr lvl="1" indent="0">
              <a:lnSpc>
                <a:spcPct val="80000"/>
              </a:lnSpc>
              <a:spcBef>
                <a:spcPts val="0"/>
              </a:spcBef>
              <a:defRPr b="0" sz="2500">
                <a:solidFill>
                  <a:srgbClr val="628DB5"/>
                </a:solidFill>
              </a:defRPr>
            </a:pPr>
            <a:r>
              <a:t>sparklyr</a:t>
            </a:r>
          </a:p>
        </p:txBody>
      </p:sp>
      <p:sp>
        <p:nvSpPr>
          <p:cNvPr id="152" name="Line"/>
          <p:cNvSpPr/>
          <p:nvPr/>
        </p:nvSpPr>
        <p:spPr>
          <a:xfrm>
            <a:off x="10521908" y="1104900"/>
            <a:ext cx="1666585" cy="0"/>
          </a:xfrm>
          <a:prstGeom prst="line">
            <a:avLst/>
          </a:prstGeom>
          <a:ln w="6350">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153" name="RStudio® is a trademark of RStudio, Inc.  •  CC BY SA  RStudio •  info@rstudio.com  •  844-448-1212 • rstudio.com •  Learn more at spark.rstudio.com  •  sparklyr  0.5  •  Updated: 2016-12"/>
          <p:cNvSpPr txBox="1"/>
          <p:nvPr/>
        </p:nvSpPr>
        <p:spPr>
          <a:xfrm>
            <a:off x="2353572" y="10340910"/>
            <a:ext cx="11322666" cy="2488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r">
              <a:lnSpc>
                <a:spcPct val="90000"/>
              </a:lnSpc>
              <a:spcBef>
                <a:spcPts val="0"/>
              </a:spcBef>
              <a:defRPr b="0" sz="900">
                <a:solidFill>
                  <a:srgbClr val="000000"/>
                </a:solidFill>
              </a:defRPr>
            </a:pPr>
            <a:r>
              <a:t>RStudio® is a trademark of RStudio, Inc.  •  </a:t>
            </a:r>
            <a:r>
              <a:rPr>
                <a:hlinkClick r:id="rId6" invalidUrl="" action="" tgtFrame="" tooltip="" history="1" highlightClick="0" endSnd="0"/>
              </a:rPr>
              <a:t>CC BY SA</a:t>
            </a:r>
            <a:r>
              <a:t>  RStudio •  </a:t>
            </a:r>
            <a:r>
              <a:rPr>
                <a:hlinkClick r:id="rId7" invalidUrl="" action="" tgtFrame="" tooltip="" history="1" highlightClick="0" endSnd="0"/>
              </a:rPr>
              <a:t>info@rstudio.com</a:t>
            </a:r>
            <a:r>
              <a:t>  •  844-448-1212 • </a:t>
            </a:r>
            <a:r>
              <a:rPr>
                <a:hlinkClick r:id="rId8" invalidUrl="" action="" tgtFrame="" tooltip="" history="1" highlightClick="0" endSnd="0"/>
              </a:rPr>
              <a:t>rstudio.com</a:t>
            </a:r>
            <a:r>
              <a:t> •  Learn more at </a:t>
            </a:r>
            <a:r>
              <a:rPr b="1"/>
              <a:t>spark.rstudio.com</a:t>
            </a:r>
            <a:r>
              <a:t>  •  sparklyr  0.5  •  Updated: 2016-12</a:t>
            </a:r>
          </a:p>
        </p:txBody>
      </p:sp>
      <p:sp>
        <p:nvSpPr>
          <p:cNvPr id="154" name="sparklyr is an R interface for Apache Spark™, it provides a complete dplyr backend and the option to query directly using Spark SQL statement. With sparklyr, you can orchestrate distributed machine learning using either Spark’s MLlib or H2O Sparkling Water."/>
          <p:cNvSpPr txBox="1"/>
          <p:nvPr/>
        </p:nvSpPr>
        <p:spPr>
          <a:xfrm>
            <a:off x="335111" y="1494706"/>
            <a:ext cx="3016588" cy="1206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defTabSz="12700">
              <a:spcBef>
                <a:spcPts val="0"/>
              </a:spcBef>
              <a:defRPr b="0">
                <a:solidFill>
                  <a:srgbClr val="000000"/>
                </a:solidFill>
                <a:latin typeface="+mj-lt"/>
                <a:ea typeface="+mj-ea"/>
                <a:cs typeface="+mj-cs"/>
                <a:sym typeface="Source Sans Pro Light"/>
              </a:defRPr>
            </a:pPr>
            <a:r>
              <a:rPr i="1" sz="1600">
                <a:latin typeface="Source Sans Pro Semibold"/>
                <a:ea typeface="Source Sans Pro Semibold"/>
                <a:cs typeface="Source Sans Pro Semibold"/>
                <a:sym typeface="Source Sans Pro Semibold"/>
              </a:rPr>
              <a:t>sparklyr</a:t>
            </a:r>
            <a:r>
              <a:t> is an R interface for </a:t>
            </a:r>
            <a:r>
              <a:rPr>
                <a:latin typeface="+mn-lt"/>
                <a:ea typeface="+mn-ea"/>
                <a:cs typeface="+mn-cs"/>
                <a:sym typeface="Source Sans Pro"/>
              </a:rPr>
              <a:t>Apache Spark™,</a:t>
            </a:r>
            <a:r>
              <a:t> it provides a complete </a:t>
            </a:r>
            <a:r>
              <a:rPr>
                <a:latin typeface="Source Sans Pro Semibold"/>
                <a:ea typeface="Source Sans Pro Semibold"/>
                <a:cs typeface="Source Sans Pro Semibold"/>
                <a:sym typeface="Source Sans Pro Semibold"/>
              </a:rPr>
              <a:t>dplyr</a:t>
            </a:r>
            <a:r>
              <a:t> backend and the option to query directly using</a:t>
            </a:r>
            <a:r>
              <a:rPr>
                <a:latin typeface="Source Sans Pro Semibold"/>
                <a:ea typeface="Source Sans Pro Semibold"/>
                <a:cs typeface="Source Sans Pro Semibold"/>
                <a:sym typeface="Source Sans Pro Semibold"/>
              </a:rPr>
              <a:t> Spark SQL</a:t>
            </a:r>
            <a:r>
              <a:t> statement. With sparklyr, you can orchestrate distributed machine learning using either </a:t>
            </a:r>
            <a:r>
              <a:rPr>
                <a:latin typeface="Source Sans Pro Semibold"/>
                <a:ea typeface="Source Sans Pro Semibold"/>
                <a:cs typeface="Source Sans Pro Semibold"/>
                <a:sym typeface="Source Sans Pro Semibold"/>
              </a:rPr>
              <a:t>Spark’s MLlib</a:t>
            </a:r>
            <a:r>
              <a:t> or </a:t>
            </a:r>
            <a:r>
              <a:rPr>
                <a:latin typeface="Source Sans Pro Semibold"/>
                <a:ea typeface="Source Sans Pro Semibold"/>
                <a:cs typeface="Source Sans Pro Semibold"/>
                <a:sym typeface="Source Sans Pro Semibold"/>
              </a:rPr>
              <a:t>H2O</a:t>
            </a:r>
            <a:r>
              <a:t> Sparkling Water.</a:t>
            </a:r>
          </a:p>
        </p:txBody>
      </p:sp>
      <p:sp>
        <p:nvSpPr>
          <p:cNvPr id="155" name="Import"/>
          <p:cNvSpPr txBox="1"/>
          <p:nvPr/>
        </p:nvSpPr>
        <p:spPr>
          <a:xfrm>
            <a:off x="3598578" y="1766047"/>
            <a:ext cx="912826"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defTabSz="825500">
              <a:spcBef>
                <a:spcPts val="0"/>
              </a:spcBef>
              <a:defRPr>
                <a:solidFill>
                  <a:srgbClr val="DF8A2F"/>
                </a:solidFill>
              </a:defRPr>
            </a:lvl1pPr>
          </a:lstStyle>
          <a:p>
            <a:pPr/>
            <a:r>
              <a:t>Import</a:t>
            </a:r>
          </a:p>
        </p:txBody>
      </p:sp>
      <p:sp>
        <p:nvSpPr>
          <p:cNvPr id="156" name="Tidy"/>
          <p:cNvSpPr txBox="1"/>
          <p:nvPr/>
        </p:nvSpPr>
        <p:spPr>
          <a:xfrm>
            <a:off x="5145970" y="1774997"/>
            <a:ext cx="873394" cy="19179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defTabSz="825500">
              <a:spcBef>
                <a:spcPts val="0"/>
              </a:spcBef>
              <a:defRPr>
                <a:solidFill>
                  <a:srgbClr val="DF8A2F"/>
                </a:solidFill>
              </a:defRPr>
            </a:lvl1pPr>
          </a:lstStyle>
          <a:p>
            <a:pPr/>
            <a:r>
              <a:t>Tidy</a:t>
            </a:r>
          </a:p>
        </p:txBody>
      </p:sp>
      <p:sp>
        <p:nvSpPr>
          <p:cNvPr id="157" name="Transform"/>
          <p:cNvSpPr txBox="1"/>
          <p:nvPr/>
        </p:nvSpPr>
        <p:spPr>
          <a:xfrm>
            <a:off x="6582646" y="1792177"/>
            <a:ext cx="934424"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defTabSz="825500">
              <a:spcBef>
                <a:spcPts val="0"/>
              </a:spcBef>
              <a:defRPr>
                <a:solidFill>
                  <a:srgbClr val="DF8A2F"/>
                </a:solidFill>
              </a:defRPr>
            </a:lvl1pPr>
          </a:lstStyle>
          <a:p>
            <a:pPr/>
            <a:r>
              <a:t>Transform</a:t>
            </a:r>
          </a:p>
        </p:txBody>
      </p:sp>
      <p:sp>
        <p:nvSpPr>
          <p:cNvPr id="158" name="Model"/>
          <p:cNvSpPr txBox="1"/>
          <p:nvPr/>
        </p:nvSpPr>
        <p:spPr>
          <a:xfrm>
            <a:off x="7145179" y="2478744"/>
            <a:ext cx="1018094"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defTabSz="825500">
              <a:spcBef>
                <a:spcPts val="0"/>
              </a:spcBef>
              <a:defRPr>
                <a:solidFill>
                  <a:srgbClr val="DF8A2F"/>
                </a:solidFill>
              </a:defRPr>
            </a:lvl1pPr>
          </a:lstStyle>
          <a:p>
            <a:pPr/>
            <a:r>
              <a:t>Model</a:t>
            </a:r>
          </a:p>
        </p:txBody>
      </p:sp>
      <p:sp>
        <p:nvSpPr>
          <p:cNvPr id="159" name="Visualize"/>
          <p:cNvSpPr txBox="1"/>
          <p:nvPr/>
        </p:nvSpPr>
        <p:spPr>
          <a:xfrm>
            <a:off x="7648650" y="1790047"/>
            <a:ext cx="1034236" cy="1889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defTabSz="825500">
              <a:spcBef>
                <a:spcPts val="0"/>
              </a:spcBef>
              <a:defRPr>
                <a:solidFill>
                  <a:srgbClr val="DF8A2F"/>
                </a:solidFill>
              </a:defRPr>
            </a:lvl1pPr>
          </a:lstStyle>
          <a:p>
            <a:pPr/>
            <a:r>
              <a:t>Visualize</a:t>
            </a:r>
          </a:p>
        </p:txBody>
      </p:sp>
      <p:sp>
        <p:nvSpPr>
          <p:cNvPr id="160" name="Communicate"/>
          <p:cNvSpPr txBox="1"/>
          <p:nvPr/>
        </p:nvSpPr>
        <p:spPr>
          <a:xfrm>
            <a:off x="9216054" y="1758073"/>
            <a:ext cx="1014468" cy="19526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defTabSz="825500">
              <a:spcBef>
                <a:spcPts val="0"/>
              </a:spcBef>
              <a:defRPr>
                <a:solidFill>
                  <a:srgbClr val="DF8A2F"/>
                </a:solidFill>
              </a:defRPr>
            </a:lvl1pPr>
          </a:lstStyle>
          <a:p>
            <a:pPr/>
            <a:r>
              <a:t>Communicate</a:t>
            </a:r>
          </a:p>
        </p:txBody>
      </p:sp>
      <p:sp>
        <p:nvSpPr>
          <p:cNvPr id="161" name="R for Data Science, Grolemund &amp; Wickham"/>
          <p:cNvSpPr txBox="1"/>
          <p:nvPr/>
        </p:nvSpPr>
        <p:spPr>
          <a:xfrm>
            <a:off x="3457575" y="2874558"/>
            <a:ext cx="2342278" cy="2742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lvl1pPr algn="r" defTabSz="825500">
              <a:spcBef>
                <a:spcPts val="0"/>
              </a:spcBef>
              <a:defRPr b="0" sz="1000" u="sng">
                <a:solidFill>
                  <a:srgbClr val="DF8A2F"/>
                </a:solidFill>
                <a:latin typeface="+mj-lt"/>
                <a:ea typeface="+mj-ea"/>
                <a:cs typeface="+mj-cs"/>
                <a:sym typeface="Source Sans Pro Light"/>
                <a:hlinkClick r:id="rId9" invalidUrl="" action="" tgtFrame="" tooltip="" history="1" highlightClick="0" endSnd="0"/>
              </a:defRPr>
            </a:lvl1pPr>
          </a:lstStyle>
          <a:p>
            <a:pPr>
              <a:defRPr u="none"/>
            </a:pPr>
            <a:r>
              <a:rPr u="sng">
                <a:hlinkClick r:id="rId9" invalidUrl="" action="" tgtFrame="" tooltip="" history="1" highlightClick="0" endSnd="0"/>
              </a:rPr>
              <a:t>R for Data Science, Grolemund &amp; Wickham</a:t>
            </a:r>
          </a:p>
        </p:txBody>
      </p:sp>
      <p:pic>
        <p:nvPicPr>
          <p:cNvPr id="162" name="spark_tab.png" descr="spark_tab.png"/>
          <p:cNvPicPr>
            <a:picLocks noChangeAspect="1"/>
          </p:cNvPicPr>
          <p:nvPr/>
        </p:nvPicPr>
        <p:blipFill>
          <a:blip r:embed="rId10">
            <a:extLst/>
          </a:blip>
          <a:stretch>
            <a:fillRect/>
          </a:stretch>
        </p:blipFill>
        <p:spPr>
          <a:xfrm>
            <a:off x="426076" y="4377566"/>
            <a:ext cx="2727426" cy="1396744"/>
          </a:xfrm>
          <a:prstGeom prst="rect">
            <a:avLst/>
          </a:prstGeom>
          <a:ln w="12700">
            <a:miter lim="400000"/>
          </a:ln>
        </p:spPr>
      </p:pic>
      <p:sp>
        <p:nvSpPr>
          <p:cNvPr id="163" name="Disconnect"/>
          <p:cNvSpPr/>
          <p:nvPr/>
        </p:nvSpPr>
        <p:spPr>
          <a:xfrm>
            <a:off x="2149083" y="4115454"/>
            <a:ext cx="906860" cy="5504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24" y="0"/>
                </a:moveTo>
                <a:cubicBezTo>
                  <a:pt x="814" y="0"/>
                  <a:pt x="0" y="1342"/>
                  <a:pt x="0" y="3006"/>
                </a:cubicBezTo>
                <a:lnTo>
                  <a:pt x="0" y="5762"/>
                </a:lnTo>
                <a:cubicBezTo>
                  <a:pt x="0" y="7426"/>
                  <a:pt x="814" y="8783"/>
                  <a:pt x="1824" y="8783"/>
                </a:cubicBezTo>
                <a:lnTo>
                  <a:pt x="7676" y="8783"/>
                </a:lnTo>
                <a:lnTo>
                  <a:pt x="3866" y="21600"/>
                </a:lnTo>
                <a:lnTo>
                  <a:pt x="10644" y="8783"/>
                </a:lnTo>
                <a:lnTo>
                  <a:pt x="19766" y="8783"/>
                </a:lnTo>
                <a:cubicBezTo>
                  <a:pt x="20776" y="8783"/>
                  <a:pt x="21600" y="7426"/>
                  <a:pt x="21600" y="5762"/>
                </a:cubicBezTo>
                <a:lnTo>
                  <a:pt x="21600" y="3006"/>
                </a:lnTo>
                <a:cubicBezTo>
                  <a:pt x="21600" y="1342"/>
                  <a:pt x="20776" y="0"/>
                  <a:pt x="19766" y="0"/>
                </a:cubicBezTo>
                <a:lnTo>
                  <a:pt x="1824" y="0"/>
                </a:lnTo>
                <a:close/>
              </a:path>
            </a:pathLst>
          </a:custGeom>
          <a:solidFill>
            <a:srgbClr val="E17437">
              <a:alpha val="60843"/>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100">
                <a:solidFill>
                  <a:srgbClr val="FFFFFF"/>
                </a:solidFill>
              </a:defRPr>
            </a:lvl1pPr>
          </a:lstStyle>
          <a:p>
            <a:pPr/>
            <a:r>
              <a:t>Disconnect</a:t>
            </a:r>
          </a:p>
        </p:txBody>
      </p:sp>
      <p:sp>
        <p:nvSpPr>
          <p:cNvPr id="164" name="Open the Spark UI"/>
          <p:cNvSpPr/>
          <p:nvPr/>
        </p:nvSpPr>
        <p:spPr>
          <a:xfrm>
            <a:off x="1398381" y="4838496"/>
            <a:ext cx="829470" cy="5703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723" y="8553"/>
                </a:lnTo>
                <a:lnTo>
                  <a:pt x="2305" y="8553"/>
                </a:lnTo>
                <a:cubicBezTo>
                  <a:pt x="1306" y="8553"/>
                  <a:pt x="496" y="9731"/>
                  <a:pt x="496" y="11183"/>
                </a:cubicBezTo>
                <a:lnTo>
                  <a:pt x="496" y="18970"/>
                </a:lnTo>
                <a:cubicBezTo>
                  <a:pt x="496" y="20422"/>
                  <a:pt x="1306" y="21600"/>
                  <a:pt x="2305" y="21600"/>
                </a:cubicBezTo>
                <a:lnTo>
                  <a:pt x="19791" y="21600"/>
                </a:lnTo>
                <a:cubicBezTo>
                  <a:pt x="20790" y="21600"/>
                  <a:pt x="21600" y="20422"/>
                  <a:pt x="21600" y="18970"/>
                </a:cubicBezTo>
                <a:lnTo>
                  <a:pt x="21600" y="11183"/>
                </a:lnTo>
                <a:cubicBezTo>
                  <a:pt x="21600" y="9731"/>
                  <a:pt x="20790" y="8553"/>
                  <a:pt x="19791" y="8553"/>
                </a:cubicBezTo>
                <a:lnTo>
                  <a:pt x="8361" y="8553"/>
                </a:lnTo>
                <a:lnTo>
                  <a:pt x="0" y="0"/>
                </a:lnTo>
                <a:close/>
              </a:path>
            </a:pathLst>
          </a:custGeom>
          <a:solidFill>
            <a:srgbClr val="E17437">
              <a:alpha val="60843"/>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100">
                <a:solidFill>
                  <a:srgbClr val="FFFFFF"/>
                </a:solidFill>
              </a:defRPr>
            </a:lvl1pPr>
          </a:lstStyle>
          <a:p>
            <a:pPr/>
            <a:r>
              <a:t>Open the Spark UI</a:t>
            </a:r>
          </a:p>
        </p:txBody>
      </p:sp>
      <p:sp>
        <p:nvSpPr>
          <p:cNvPr id="165" name="Spark &amp; Hive Tables"/>
          <p:cNvSpPr/>
          <p:nvPr/>
        </p:nvSpPr>
        <p:spPr>
          <a:xfrm>
            <a:off x="407288" y="5601410"/>
            <a:ext cx="1454548" cy="3663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02" y="0"/>
                </a:moveTo>
                <a:lnTo>
                  <a:pt x="9966" y="6085"/>
                </a:lnTo>
                <a:lnTo>
                  <a:pt x="1031" y="6085"/>
                </a:lnTo>
                <a:cubicBezTo>
                  <a:pt x="462" y="6085"/>
                  <a:pt x="0" y="7919"/>
                  <a:pt x="0" y="10180"/>
                </a:cubicBezTo>
                <a:lnTo>
                  <a:pt x="0" y="17505"/>
                </a:lnTo>
                <a:cubicBezTo>
                  <a:pt x="0" y="19766"/>
                  <a:pt x="462" y="21600"/>
                  <a:pt x="1031" y="21600"/>
                </a:cubicBezTo>
                <a:lnTo>
                  <a:pt x="20569" y="21600"/>
                </a:lnTo>
                <a:cubicBezTo>
                  <a:pt x="21138" y="21600"/>
                  <a:pt x="21600" y="19766"/>
                  <a:pt x="21600" y="17505"/>
                </a:cubicBezTo>
                <a:lnTo>
                  <a:pt x="21600" y="10180"/>
                </a:lnTo>
                <a:cubicBezTo>
                  <a:pt x="21600" y="7919"/>
                  <a:pt x="21138" y="6085"/>
                  <a:pt x="20569" y="6085"/>
                </a:cubicBezTo>
                <a:lnTo>
                  <a:pt x="11351" y="6085"/>
                </a:lnTo>
                <a:lnTo>
                  <a:pt x="10502" y="0"/>
                </a:lnTo>
                <a:close/>
              </a:path>
            </a:pathLst>
          </a:custGeom>
          <a:solidFill>
            <a:srgbClr val="E17437">
              <a:alpha val="60843"/>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100">
                <a:solidFill>
                  <a:srgbClr val="FFFFFF"/>
                </a:solidFill>
              </a:defRPr>
            </a:lvl1pPr>
          </a:lstStyle>
          <a:p>
            <a:pPr/>
            <a:r>
              <a:t>Spark &amp; Hive Tables</a:t>
            </a:r>
          </a:p>
        </p:txBody>
      </p:sp>
      <p:sp>
        <p:nvSpPr>
          <p:cNvPr id="166" name="Open connection log"/>
          <p:cNvSpPr/>
          <p:nvPr/>
        </p:nvSpPr>
        <p:spPr>
          <a:xfrm>
            <a:off x="407288" y="4131808"/>
            <a:ext cx="1454548" cy="533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1" y="0"/>
                </a:moveTo>
                <a:cubicBezTo>
                  <a:pt x="462" y="0"/>
                  <a:pt x="0" y="1260"/>
                  <a:pt x="0" y="2813"/>
                </a:cubicBezTo>
                <a:lnTo>
                  <a:pt x="0" y="6461"/>
                </a:lnTo>
                <a:cubicBezTo>
                  <a:pt x="0" y="8014"/>
                  <a:pt x="462" y="9273"/>
                  <a:pt x="1031" y="9273"/>
                </a:cubicBezTo>
                <a:lnTo>
                  <a:pt x="11280" y="9273"/>
                </a:lnTo>
                <a:lnTo>
                  <a:pt x="18129" y="21600"/>
                </a:lnTo>
                <a:lnTo>
                  <a:pt x="13944" y="9273"/>
                </a:lnTo>
                <a:lnTo>
                  <a:pt x="20569" y="9273"/>
                </a:lnTo>
                <a:cubicBezTo>
                  <a:pt x="21138" y="9273"/>
                  <a:pt x="21600" y="8014"/>
                  <a:pt x="21600" y="6461"/>
                </a:cubicBezTo>
                <a:lnTo>
                  <a:pt x="21600" y="2813"/>
                </a:lnTo>
                <a:cubicBezTo>
                  <a:pt x="21600" y="1260"/>
                  <a:pt x="21138" y="0"/>
                  <a:pt x="20569" y="0"/>
                </a:cubicBezTo>
                <a:lnTo>
                  <a:pt x="1031" y="0"/>
                </a:lnTo>
                <a:close/>
              </a:path>
            </a:pathLst>
          </a:custGeom>
          <a:solidFill>
            <a:srgbClr val="E17437">
              <a:alpha val="60843"/>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100">
                <a:solidFill>
                  <a:srgbClr val="FFFFFF"/>
                </a:solidFill>
              </a:defRPr>
            </a:lvl1pPr>
          </a:lstStyle>
          <a:p>
            <a:pPr/>
            <a:r>
              <a:t>Open connection log</a:t>
            </a:r>
          </a:p>
        </p:txBody>
      </p:sp>
      <p:sp>
        <p:nvSpPr>
          <p:cNvPr id="167" name="Preview 1K rows"/>
          <p:cNvSpPr/>
          <p:nvPr/>
        </p:nvSpPr>
        <p:spPr>
          <a:xfrm>
            <a:off x="2024993" y="5333412"/>
            <a:ext cx="682229" cy="5627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3458" y="7738"/>
                </a:lnTo>
                <a:lnTo>
                  <a:pt x="2199" y="7738"/>
                </a:lnTo>
                <a:cubicBezTo>
                  <a:pt x="985" y="7738"/>
                  <a:pt x="0" y="8932"/>
                  <a:pt x="0" y="10404"/>
                </a:cubicBezTo>
                <a:lnTo>
                  <a:pt x="0" y="18934"/>
                </a:lnTo>
                <a:cubicBezTo>
                  <a:pt x="0" y="20406"/>
                  <a:pt x="985" y="21600"/>
                  <a:pt x="2199" y="21600"/>
                </a:cubicBezTo>
                <a:lnTo>
                  <a:pt x="19049" y="21600"/>
                </a:lnTo>
                <a:cubicBezTo>
                  <a:pt x="20263" y="21600"/>
                  <a:pt x="21236" y="20406"/>
                  <a:pt x="21236" y="18934"/>
                </a:cubicBezTo>
                <a:lnTo>
                  <a:pt x="21236" y="10404"/>
                </a:lnTo>
                <a:cubicBezTo>
                  <a:pt x="21236" y="8932"/>
                  <a:pt x="20263" y="7738"/>
                  <a:pt x="19049" y="7738"/>
                </a:cubicBezTo>
                <a:lnTo>
                  <a:pt x="17529" y="7738"/>
                </a:lnTo>
                <a:lnTo>
                  <a:pt x="21600" y="0"/>
                </a:lnTo>
                <a:close/>
              </a:path>
            </a:pathLst>
          </a:custGeom>
          <a:solidFill>
            <a:srgbClr val="E17437">
              <a:alpha val="60843"/>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100">
                <a:solidFill>
                  <a:srgbClr val="FFFFFF"/>
                </a:solidFill>
              </a:defRPr>
            </a:lvl1pPr>
          </a:lstStyle>
          <a:p>
            <a:pPr/>
            <a:r>
              <a:t>Preview 1K rows</a:t>
            </a:r>
          </a:p>
        </p:txBody>
      </p:sp>
      <p:sp>
        <p:nvSpPr>
          <p:cNvPr id="168" name="RStudio Integrates with sparklyr"/>
          <p:cNvSpPr txBox="1"/>
          <p:nvPr/>
        </p:nvSpPr>
        <p:spPr>
          <a:xfrm>
            <a:off x="346578" y="3835315"/>
            <a:ext cx="2960278" cy="20205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defTabSz="825500">
              <a:spcBef>
                <a:spcPts val="0"/>
              </a:spcBef>
              <a:defRPr sz="1300">
                <a:solidFill>
                  <a:schemeClr val="accent1">
                    <a:satOff val="22051"/>
                    <a:lumOff val="15940"/>
                  </a:schemeClr>
                </a:solidFill>
              </a:defRPr>
            </a:lvl1pPr>
          </a:lstStyle>
          <a:p>
            <a:pPr/>
            <a:r>
              <a:t>RStudio Integrates with sparklyr</a:t>
            </a:r>
          </a:p>
        </p:txBody>
      </p:sp>
      <p:sp>
        <p:nvSpPr>
          <p:cNvPr id="169" name="Starting with version 1.044, RStudio Desktop, Server and Pro include integrated support for the sparklyr package.  You can create and manage connections to Spark clusters and local Spark instances from inside the IDE."/>
          <p:cNvSpPr txBox="1"/>
          <p:nvPr/>
        </p:nvSpPr>
        <p:spPr>
          <a:xfrm>
            <a:off x="306957" y="2831522"/>
            <a:ext cx="3099604" cy="95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defTabSz="12700">
              <a:spcBef>
                <a:spcPts val="0"/>
              </a:spcBef>
              <a:defRPr b="0">
                <a:solidFill>
                  <a:srgbClr val="000000"/>
                </a:solidFill>
                <a:latin typeface="+mj-lt"/>
                <a:ea typeface="+mj-ea"/>
                <a:cs typeface="+mj-cs"/>
                <a:sym typeface="Source Sans Pro Light"/>
              </a:defRPr>
            </a:pPr>
            <a:r>
              <a:t>Starting with </a:t>
            </a:r>
            <a:r>
              <a:rPr>
                <a:latin typeface="Source Sans Pro Semibold"/>
                <a:ea typeface="Source Sans Pro Semibold"/>
                <a:cs typeface="Source Sans Pro Semibold"/>
                <a:sym typeface="Source Sans Pro Semibold"/>
              </a:rPr>
              <a:t>version 1.044, RStudio Desktop, Server and Pro include integrated support for the sparklyr package</a:t>
            </a:r>
            <a:r>
              <a:t>.  You can create and manage connections to Spark clusters and local Spark instances from inside the IDE.  </a:t>
            </a:r>
          </a:p>
        </p:txBody>
      </p:sp>
      <p:sp>
        <p:nvSpPr>
          <p:cNvPr id="170" name="config &lt;- spark_config()…"/>
          <p:cNvSpPr txBox="1"/>
          <p:nvPr/>
        </p:nvSpPr>
        <p:spPr>
          <a:xfrm>
            <a:off x="3568905" y="9367052"/>
            <a:ext cx="2477434" cy="1078167"/>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spcBef>
                <a:spcPts val="0"/>
              </a:spcBef>
              <a:defRPr b="0" sz="1150">
                <a:solidFill>
                  <a:srgbClr val="000000"/>
                </a:solidFill>
                <a:latin typeface="+mj-lt"/>
                <a:ea typeface="+mj-ea"/>
                <a:cs typeface="+mj-cs"/>
                <a:sym typeface="Source Sans Pro Light"/>
              </a:defRPr>
            </a:pPr>
            <a:r>
              <a:t>config &lt;- </a:t>
            </a:r>
            <a:r>
              <a:rPr>
                <a:latin typeface="Source Sans Pro Semibold"/>
                <a:ea typeface="Source Sans Pro Semibold"/>
                <a:cs typeface="Source Sans Pro Semibold"/>
                <a:sym typeface="Source Sans Pro Semibold"/>
              </a:rPr>
              <a:t>spark_config()</a:t>
            </a:r>
            <a:endParaRPr>
              <a:latin typeface="Source Sans Pro Semibold"/>
              <a:ea typeface="Source Sans Pro Semibold"/>
              <a:cs typeface="Source Sans Pro Semibold"/>
              <a:sym typeface="Source Sans Pro Semibold"/>
            </a:endParaRPr>
          </a:p>
          <a:p>
            <a:pPr>
              <a:spcBef>
                <a:spcPts val="0"/>
              </a:spcBef>
              <a:defRPr b="0" sz="1150">
                <a:solidFill>
                  <a:srgbClr val="000000"/>
                </a:solidFill>
                <a:latin typeface="+mj-lt"/>
                <a:ea typeface="+mj-ea"/>
                <a:cs typeface="+mj-cs"/>
                <a:sym typeface="Source Sans Pro Light"/>
              </a:defRPr>
            </a:pPr>
            <a:r>
              <a:t>config$</a:t>
            </a:r>
            <a:r>
              <a:rPr>
                <a:latin typeface="Source Sans Pro Semibold"/>
                <a:ea typeface="Source Sans Pro Semibold"/>
                <a:cs typeface="Source Sans Pro Semibold"/>
                <a:sym typeface="Source Sans Pro Semibold"/>
              </a:rPr>
              <a:t>spark.executor.cores</a:t>
            </a:r>
            <a:r>
              <a:t> &lt;- </a:t>
            </a:r>
            <a:r>
              <a:rPr>
                <a:latin typeface="Source Sans Pro Semibold"/>
                <a:ea typeface="Source Sans Pro Semibold"/>
                <a:cs typeface="Source Sans Pro Semibold"/>
                <a:sym typeface="Source Sans Pro Semibold"/>
              </a:rPr>
              <a:t>2</a:t>
            </a:r>
          </a:p>
          <a:p>
            <a:pPr>
              <a:spcBef>
                <a:spcPts val="0"/>
              </a:spcBef>
              <a:defRPr b="0" sz="1150">
                <a:solidFill>
                  <a:srgbClr val="000000"/>
                </a:solidFill>
                <a:latin typeface="+mj-lt"/>
                <a:ea typeface="+mj-ea"/>
                <a:cs typeface="+mj-cs"/>
                <a:sym typeface="Source Sans Pro Light"/>
              </a:defRPr>
            </a:pPr>
            <a:r>
              <a:t>config$</a:t>
            </a:r>
            <a:r>
              <a:rPr>
                <a:latin typeface="Source Sans Pro Semibold"/>
                <a:ea typeface="Source Sans Pro Semibold"/>
                <a:cs typeface="Source Sans Pro Semibold"/>
                <a:sym typeface="Source Sans Pro Semibold"/>
              </a:rPr>
              <a:t>spark.executor.memory</a:t>
            </a:r>
            <a:r>
              <a:t> &lt;- </a:t>
            </a:r>
            <a:r>
              <a:rPr>
                <a:latin typeface="Source Sans Pro Semibold"/>
                <a:ea typeface="Source Sans Pro Semibold"/>
                <a:cs typeface="Source Sans Pro Semibold"/>
                <a:sym typeface="Source Sans Pro Semibold"/>
              </a:rPr>
              <a:t>"4G"</a:t>
            </a:r>
          </a:p>
          <a:p>
            <a:pPr>
              <a:spcBef>
                <a:spcPts val="0"/>
              </a:spcBef>
              <a:defRPr b="0" sz="1150">
                <a:solidFill>
                  <a:srgbClr val="000000"/>
                </a:solidFill>
                <a:latin typeface="+mj-lt"/>
                <a:ea typeface="+mj-ea"/>
                <a:cs typeface="+mj-cs"/>
                <a:sym typeface="Source Sans Pro Light"/>
              </a:defRPr>
            </a:pPr>
            <a:r>
              <a:t>sc &lt;- spark_connect (master="yarn-client",  </a:t>
            </a:r>
            <a:r>
              <a:rPr>
                <a:latin typeface="Source Sans Pro Semibold"/>
                <a:ea typeface="Source Sans Pro Semibold"/>
                <a:cs typeface="Source Sans Pro Semibold"/>
                <a:sym typeface="Source Sans Pro Semibold"/>
              </a:rPr>
              <a:t>config = config</a:t>
            </a:r>
            <a:r>
              <a:t>, version = "2.0.1")</a:t>
            </a:r>
          </a:p>
        </p:txBody>
      </p:sp>
      <p:sp>
        <p:nvSpPr>
          <p:cNvPr id="171" name="Understand"/>
          <p:cNvSpPr txBox="1"/>
          <p:nvPr/>
        </p:nvSpPr>
        <p:spPr>
          <a:xfrm>
            <a:off x="7145179" y="1552927"/>
            <a:ext cx="1018095"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defTabSz="825500">
              <a:spcBef>
                <a:spcPts val="0"/>
              </a:spcBef>
              <a:defRPr>
                <a:solidFill>
                  <a:srgbClr val="DF8A2F"/>
                </a:solidFill>
              </a:defRPr>
            </a:lvl1pPr>
          </a:lstStyle>
          <a:p>
            <a:pPr/>
            <a:r>
              <a:t>Understand</a:t>
            </a:r>
          </a:p>
        </p:txBody>
      </p:sp>
      <p:sp>
        <p:nvSpPr>
          <p:cNvPr id="172" name="Arrow"/>
          <p:cNvSpPr/>
          <p:nvPr/>
        </p:nvSpPr>
        <p:spPr>
          <a:xfrm>
            <a:off x="6121601" y="2206805"/>
            <a:ext cx="356401" cy="274241"/>
          </a:xfrm>
          <a:prstGeom prst="rightArrow">
            <a:avLst>
              <a:gd name="adj1" fmla="val 19444"/>
              <a:gd name="adj2" fmla="val 90550"/>
            </a:avLst>
          </a:prstGeom>
          <a:blipFill>
            <a:blip r:embed="rId3">
              <a:alphaModFix amt="43011"/>
            </a:blip>
          </a:blip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173" name="Arrow"/>
          <p:cNvSpPr/>
          <p:nvPr/>
        </p:nvSpPr>
        <p:spPr>
          <a:xfrm>
            <a:off x="8789965" y="2261758"/>
            <a:ext cx="356401" cy="274242"/>
          </a:xfrm>
          <a:prstGeom prst="rightArrow">
            <a:avLst>
              <a:gd name="adj1" fmla="val 19444"/>
              <a:gd name="adj2" fmla="val 90550"/>
            </a:avLst>
          </a:prstGeom>
          <a:blipFill>
            <a:blip r:embed="rId3">
              <a:alphaModFix amt="43011"/>
            </a:blip>
          </a:blip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174" name="Wrangle"/>
          <p:cNvSpPr txBox="1"/>
          <p:nvPr/>
        </p:nvSpPr>
        <p:spPr>
          <a:xfrm>
            <a:off x="6075892" y="2529360"/>
            <a:ext cx="962634"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defTabSz="825500">
              <a:spcBef>
                <a:spcPts val="0"/>
              </a:spcBef>
              <a:defRPr>
                <a:solidFill>
                  <a:srgbClr val="DF8A2F"/>
                </a:solidFill>
              </a:defRPr>
            </a:lvl1pPr>
          </a:lstStyle>
          <a:p>
            <a:pPr/>
            <a:r>
              <a:t>Wrangle</a:t>
            </a:r>
          </a:p>
        </p:txBody>
      </p:sp>
      <p:sp>
        <p:nvSpPr>
          <p:cNvPr id="175" name="Cluster Deployment"/>
          <p:cNvSpPr txBox="1"/>
          <p:nvPr/>
        </p:nvSpPr>
        <p:spPr>
          <a:xfrm>
            <a:off x="323888" y="6119825"/>
            <a:ext cx="2664461"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28DB5"/>
                </a:solidFill>
              </a:defRPr>
            </a:pPr>
            <a:r>
              <a:t>Cluster Deployment</a:t>
            </a:r>
          </a:p>
        </p:txBody>
      </p:sp>
      <p:sp>
        <p:nvSpPr>
          <p:cNvPr id="176" name="Line"/>
          <p:cNvSpPr/>
          <p:nvPr/>
        </p:nvSpPr>
        <p:spPr>
          <a:xfrm flipV="1">
            <a:off x="336910" y="6132525"/>
            <a:ext cx="2909955" cy="1"/>
          </a:xfrm>
          <a:prstGeom prst="line">
            <a:avLst/>
          </a:prstGeom>
          <a:ln w="6350">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177" name="MANAGED CLUSTER"/>
          <p:cNvSpPr txBox="1"/>
          <p:nvPr/>
        </p:nvSpPr>
        <p:spPr>
          <a:xfrm>
            <a:off x="375205" y="6595988"/>
            <a:ext cx="1341883"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MANAGED CLUSTER</a:t>
            </a:r>
          </a:p>
        </p:txBody>
      </p:sp>
      <p:grpSp>
        <p:nvGrpSpPr>
          <p:cNvPr id="204" name="Group"/>
          <p:cNvGrpSpPr/>
          <p:nvPr/>
        </p:nvGrpSpPr>
        <p:grpSpPr>
          <a:xfrm>
            <a:off x="398808" y="6713785"/>
            <a:ext cx="2855818" cy="1735942"/>
            <a:chOff x="0" y="0"/>
            <a:chExt cx="2855817" cy="1735940"/>
          </a:xfrm>
        </p:grpSpPr>
        <p:sp>
          <p:nvSpPr>
            <p:cNvPr id="178" name="Driver Node"/>
            <p:cNvSpPr txBox="1"/>
            <p:nvPr/>
          </p:nvSpPr>
          <p:spPr>
            <a:xfrm>
              <a:off x="0" y="276013"/>
              <a:ext cx="806285" cy="203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noAutofit/>
            </a:bodyPr>
            <a:lstStyle>
              <a:lvl1pPr algn="ctr">
                <a:spcBef>
                  <a:spcPts val="0"/>
                </a:spcBef>
                <a:defRPr b="0" sz="1100">
                  <a:solidFill>
                    <a:schemeClr val="accent1"/>
                  </a:solidFill>
                </a:defRPr>
              </a:lvl1pPr>
            </a:lstStyle>
            <a:p>
              <a:pPr/>
              <a:r>
                <a:t>Driver Node</a:t>
              </a:r>
            </a:p>
          </p:txBody>
        </p:sp>
        <p:sp>
          <p:nvSpPr>
            <p:cNvPr id="179" name="fd"/>
            <p:cNvSpPr/>
            <p:nvPr/>
          </p:nvSpPr>
          <p:spPr>
            <a:xfrm>
              <a:off x="155858" y="525698"/>
              <a:ext cx="516571" cy="1061621"/>
            </a:xfrm>
            <a:prstGeom prst="roundRect">
              <a:avLst>
                <a:gd name="adj" fmla="val 8674"/>
              </a:avLst>
            </a:prstGeom>
            <a:solidFill>
              <a:srgbClr val="DE943D">
                <a:alpha val="15000"/>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1" indent="0" algn="ctr">
                <a:spcBef>
                  <a:spcPts val="0"/>
                </a:spcBef>
                <a:defRPr b="0" sz="2000">
                  <a:solidFill>
                    <a:schemeClr val="accent3">
                      <a:hueOff val="-333990"/>
                      <a:satOff val="3917"/>
                      <a:lumOff val="-6666"/>
                    </a:schemeClr>
                  </a:solidFill>
                </a:defRPr>
              </a:pPr>
              <a:r>
                <a:t>fd</a:t>
              </a:r>
            </a:p>
          </p:txBody>
        </p:sp>
        <p:pic>
          <p:nvPicPr>
            <p:cNvPr id="180" name="RStudio-Ball.png" descr="RStudio-Ball.png"/>
            <p:cNvPicPr>
              <a:picLocks noChangeAspect="1"/>
            </p:cNvPicPr>
            <p:nvPr/>
          </p:nvPicPr>
          <p:blipFill>
            <a:blip r:embed="rId11">
              <a:extLst/>
            </a:blip>
            <a:stretch>
              <a:fillRect/>
            </a:stretch>
          </p:blipFill>
          <p:spPr>
            <a:xfrm>
              <a:off x="245576" y="607865"/>
              <a:ext cx="289732" cy="289733"/>
            </a:xfrm>
            <a:prstGeom prst="rect">
              <a:avLst/>
            </a:prstGeom>
            <a:ln w="12700" cap="flat">
              <a:noFill/>
              <a:miter lim="400000"/>
            </a:ln>
            <a:effectLst/>
          </p:spPr>
        </p:pic>
        <p:pic>
          <p:nvPicPr>
            <p:cNvPr id="181" name="spark-logo-trademark.png" descr="spark-logo-trademark.png"/>
            <p:cNvPicPr>
              <a:picLocks noChangeAspect="1"/>
            </p:cNvPicPr>
            <p:nvPr/>
          </p:nvPicPr>
          <p:blipFill>
            <a:blip r:embed="rId12">
              <a:extLst/>
            </a:blip>
            <a:stretch>
              <a:fillRect/>
            </a:stretch>
          </p:blipFill>
          <p:spPr>
            <a:xfrm>
              <a:off x="168976" y="922135"/>
              <a:ext cx="463252" cy="246411"/>
            </a:xfrm>
            <a:prstGeom prst="rect">
              <a:avLst/>
            </a:prstGeom>
            <a:ln w="12700" cap="flat">
              <a:noFill/>
              <a:miter lim="400000"/>
            </a:ln>
            <a:effectLst/>
          </p:spPr>
        </p:pic>
        <p:sp>
          <p:nvSpPr>
            <p:cNvPr id="182" name="Worker Nodes"/>
            <p:cNvSpPr txBox="1"/>
            <p:nvPr/>
          </p:nvSpPr>
          <p:spPr>
            <a:xfrm>
              <a:off x="1866122" y="0"/>
              <a:ext cx="989696" cy="203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noAutofit/>
            </a:bodyPr>
            <a:lstStyle>
              <a:lvl1pPr algn="ctr">
                <a:spcBef>
                  <a:spcPts val="0"/>
                </a:spcBef>
                <a:defRPr b="0" sz="1100">
                  <a:solidFill>
                    <a:schemeClr val="accent1"/>
                  </a:solidFill>
                </a:defRPr>
              </a:lvl1pPr>
            </a:lstStyle>
            <a:p>
              <a:pPr/>
              <a:r>
                <a:t>Worker Nodes</a:t>
              </a:r>
            </a:p>
          </p:txBody>
        </p:sp>
        <p:pic>
          <p:nvPicPr>
            <p:cNvPr id="183" name="hive.png" descr="hive.png"/>
            <p:cNvPicPr>
              <a:picLocks noChangeAspect="1"/>
            </p:cNvPicPr>
            <p:nvPr/>
          </p:nvPicPr>
          <p:blipFill>
            <a:blip r:embed="rId13">
              <a:extLst/>
            </a:blip>
            <a:stretch>
              <a:fillRect/>
            </a:stretch>
          </p:blipFill>
          <p:spPr>
            <a:xfrm>
              <a:off x="194541" y="1201175"/>
              <a:ext cx="343628" cy="309266"/>
            </a:xfrm>
            <a:prstGeom prst="rect">
              <a:avLst/>
            </a:prstGeom>
            <a:ln w="12700" cap="flat">
              <a:noFill/>
              <a:miter lim="400000"/>
            </a:ln>
            <a:effectLst/>
          </p:spPr>
        </p:pic>
        <p:sp>
          <p:nvSpPr>
            <p:cNvPr id="184" name="Rounded Rectangle"/>
            <p:cNvSpPr/>
            <p:nvPr/>
          </p:nvSpPr>
          <p:spPr>
            <a:xfrm>
              <a:off x="1130353" y="387088"/>
              <a:ext cx="463253" cy="1272973"/>
            </a:xfrm>
            <a:prstGeom prst="roundRect">
              <a:avLst>
                <a:gd name="adj" fmla="val 30502"/>
              </a:avLst>
            </a:prstGeom>
            <a:solidFill>
              <a:srgbClr val="DE943D">
                <a:alpha val="15220"/>
              </a:srgbClr>
            </a:solidFill>
            <a:ln w="12700" cap="flat">
              <a:noFill/>
              <a:miter lim="400000"/>
            </a:ln>
            <a:effectLst/>
          </p:spPr>
          <p:txBody>
            <a:bodyPr wrap="square" lIns="0" tIns="0" rIns="0" bIns="0" numCol="1" anchor="ctr">
              <a:noAutofit/>
            </a:bodyPr>
            <a:lstStyle/>
            <a:p>
              <a:pPr lvl="1" indent="0" algn="ctr">
                <a:spcBef>
                  <a:spcPts val="0"/>
                </a:spcBef>
                <a:defRPr b="0" sz="2000">
                  <a:solidFill>
                    <a:schemeClr val="accent3">
                      <a:hueOff val="-333990"/>
                      <a:satOff val="3917"/>
                      <a:lumOff val="-6666"/>
                    </a:schemeClr>
                  </a:solidFill>
                </a:defRPr>
              </a:pPr>
            </a:p>
          </p:txBody>
        </p:sp>
        <p:sp>
          <p:nvSpPr>
            <p:cNvPr id="185" name="YARN"/>
            <p:cNvSpPr txBox="1"/>
            <p:nvPr/>
          </p:nvSpPr>
          <p:spPr>
            <a:xfrm>
              <a:off x="1157642" y="746091"/>
              <a:ext cx="396182" cy="3010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noAutofit/>
            </a:bodyPr>
            <a:lstStyle>
              <a:lvl1pPr algn="ctr">
                <a:spcBef>
                  <a:spcPts val="0"/>
                </a:spcBef>
                <a:defRPr b="0">
                  <a:solidFill>
                    <a:schemeClr val="accent1">
                      <a:hueOff val="-206347"/>
                      <a:satOff val="69104"/>
                      <a:lumOff val="-8949"/>
                    </a:schemeClr>
                  </a:solidFill>
                  <a:latin typeface="Source Sans Pro Semibold"/>
                  <a:ea typeface="Source Sans Pro Semibold"/>
                  <a:cs typeface="Source Sans Pro Semibold"/>
                  <a:sym typeface="Source Sans Pro Semibold"/>
                </a:defRPr>
              </a:lvl1pPr>
            </a:lstStyle>
            <a:p>
              <a:pPr/>
              <a:r>
                <a:t>YARN</a:t>
              </a:r>
            </a:p>
          </p:txBody>
        </p:sp>
        <p:sp>
          <p:nvSpPr>
            <p:cNvPr id="186" name="Mesos"/>
            <p:cNvSpPr txBox="1"/>
            <p:nvPr/>
          </p:nvSpPr>
          <p:spPr>
            <a:xfrm>
              <a:off x="1055136" y="1002365"/>
              <a:ext cx="594229" cy="3010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noAutofit/>
            </a:bodyPr>
            <a:lstStyle>
              <a:lvl1pPr algn="ctr">
                <a:spcBef>
                  <a:spcPts val="0"/>
                </a:spcBef>
                <a:defRPr b="0">
                  <a:solidFill>
                    <a:schemeClr val="accent1">
                      <a:hueOff val="-206347"/>
                      <a:satOff val="69104"/>
                      <a:lumOff val="-8949"/>
                    </a:schemeClr>
                  </a:solidFill>
                  <a:latin typeface="Source Sans Pro Semibold"/>
                  <a:ea typeface="Source Sans Pro Semibold"/>
                  <a:cs typeface="Source Sans Pro Semibold"/>
                  <a:sym typeface="Source Sans Pro Semibold"/>
                </a:defRPr>
              </a:lvl1pPr>
            </a:lstStyle>
            <a:p>
              <a:pPr/>
              <a:r>
                <a:t>Mesos</a:t>
              </a:r>
            </a:p>
          </p:txBody>
        </p:sp>
        <p:sp>
          <p:nvSpPr>
            <p:cNvPr id="187" name="or"/>
            <p:cNvSpPr txBox="1"/>
            <p:nvPr/>
          </p:nvSpPr>
          <p:spPr>
            <a:xfrm>
              <a:off x="1071417" y="943548"/>
              <a:ext cx="577320"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spAutoFit/>
            </a:bodyPr>
            <a:lstStyle>
              <a:lvl1pPr algn="ctr">
                <a:spcBef>
                  <a:spcPts val="0"/>
                </a:spcBef>
                <a:defRPr b="0" sz="1000">
                  <a:solidFill>
                    <a:srgbClr val="000000"/>
                  </a:solidFill>
                  <a:latin typeface="Source Sans Pro Semibold"/>
                  <a:ea typeface="Source Sans Pro Semibold"/>
                  <a:cs typeface="Source Sans Pro Semibold"/>
                  <a:sym typeface="Source Sans Pro Semibold"/>
                </a:defRPr>
              </a:lvl1pPr>
            </a:lstStyle>
            <a:p>
              <a:pPr/>
              <a:r>
                <a:t>or </a:t>
              </a:r>
            </a:p>
          </p:txBody>
        </p:sp>
        <p:pic>
          <p:nvPicPr>
            <p:cNvPr id="188" name="hadoop.png" descr="hadoop.png"/>
            <p:cNvPicPr>
              <a:picLocks noChangeAspect="1"/>
            </p:cNvPicPr>
            <p:nvPr/>
          </p:nvPicPr>
          <p:blipFill>
            <a:blip r:embed="rId14">
              <a:extLst/>
            </a:blip>
            <a:stretch>
              <a:fillRect/>
            </a:stretch>
          </p:blipFill>
          <p:spPr>
            <a:xfrm>
              <a:off x="994294" y="358422"/>
              <a:ext cx="748278" cy="523794"/>
            </a:xfrm>
            <a:prstGeom prst="rect">
              <a:avLst/>
            </a:prstGeom>
            <a:ln w="12700" cap="flat">
              <a:noFill/>
              <a:miter lim="400000"/>
            </a:ln>
            <a:effectLst/>
          </p:spPr>
        </p:pic>
        <p:pic>
          <p:nvPicPr>
            <p:cNvPr id="189" name="mesos-logo.png" descr="mesos-logo.png"/>
            <p:cNvPicPr>
              <a:picLocks noChangeAspect="1"/>
            </p:cNvPicPr>
            <p:nvPr/>
          </p:nvPicPr>
          <p:blipFill>
            <a:blip r:embed="rId15">
              <a:extLst/>
            </a:blip>
            <a:stretch>
              <a:fillRect/>
            </a:stretch>
          </p:blipFill>
          <p:spPr>
            <a:xfrm>
              <a:off x="1219379" y="1301392"/>
              <a:ext cx="308973" cy="288834"/>
            </a:xfrm>
            <a:prstGeom prst="rect">
              <a:avLst/>
            </a:prstGeom>
            <a:ln w="12700" cap="flat">
              <a:noFill/>
              <a:miter lim="400000"/>
            </a:ln>
            <a:effectLst/>
          </p:spPr>
        </p:pic>
        <p:grpSp>
          <p:nvGrpSpPr>
            <p:cNvPr id="194" name="Group"/>
            <p:cNvGrpSpPr/>
            <p:nvPr/>
          </p:nvGrpSpPr>
          <p:grpSpPr>
            <a:xfrm>
              <a:off x="2072476" y="1057512"/>
              <a:ext cx="551588" cy="678429"/>
              <a:chOff x="0" y="0"/>
              <a:chExt cx="551587" cy="678427"/>
            </a:xfrm>
          </p:grpSpPr>
          <p:sp>
            <p:nvSpPr>
              <p:cNvPr id="190" name="fd"/>
              <p:cNvSpPr/>
              <p:nvPr/>
            </p:nvSpPr>
            <p:spPr>
              <a:xfrm>
                <a:off x="0" y="0"/>
                <a:ext cx="551588" cy="678428"/>
              </a:xfrm>
              <a:prstGeom prst="roundRect">
                <a:avLst>
                  <a:gd name="adj" fmla="val 8124"/>
                </a:avLst>
              </a:prstGeom>
              <a:solidFill>
                <a:srgbClr val="DE943D">
                  <a:alpha val="15000"/>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1" indent="0" algn="ctr">
                  <a:spcBef>
                    <a:spcPts val="0"/>
                  </a:spcBef>
                  <a:defRPr b="0" sz="2000">
                    <a:solidFill>
                      <a:schemeClr val="accent3">
                        <a:hueOff val="-333990"/>
                        <a:satOff val="3917"/>
                        <a:lumOff val="-6666"/>
                      </a:schemeClr>
                    </a:solidFill>
                  </a:defRPr>
                </a:pPr>
                <a:r>
                  <a:t>fd</a:t>
                </a:r>
              </a:p>
            </p:txBody>
          </p:sp>
          <p:pic>
            <p:nvPicPr>
              <p:cNvPr id="191" name="spark-logo-trademark.png" descr="spark-logo-trademark.png"/>
              <p:cNvPicPr>
                <a:picLocks noChangeAspect="1"/>
              </p:cNvPicPr>
              <p:nvPr/>
            </p:nvPicPr>
            <p:blipFill>
              <a:blip r:embed="rId12">
                <a:extLst/>
              </a:blip>
              <a:stretch>
                <a:fillRect/>
              </a:stretch>
            </p:blipFill>
            <p:spPr>
              <a:xfrm>
                <a:off x="16816" y="33443"/>
                <a:ext cx="516572" cy="274773"/>
              </a:xfrm>
              <a:prstGeom prst="rect">
                <a:avLst/>
              </a:prstGeom>
              <a:ln w="12700" cap="flat">
                <a:noFill/>
                <a:miter lim="400000"/>
              </a:ln>
              <a:effectLst/>
            </p:spPr>
          </p:pic>
          <p:pic>
            <p:nvPicPr>
              <p:cNvPr id="192" name="Image" descr="Image"/>
              <p:cNvPicPr>
                <a:picLocks noChangeAspect="1"/>
              </p:cNvPicPr>
              <p:nvPr/>
            </p:nvPicPr>
            <p:blipFill>
              <a:blip r:embed="rId16">
                <a:extLst/>
              </a:blip>
              <a:stretch>
                <a:fillRect/>
              </a:stretch>
            </p:blipFill>
            <p:spPr>
              <a:xfrm>
                <a:off x="41314" y="329827"/>
                <a:ext cx="274416" cy="274416"/>
              </a:xfrm>
              <a:prstGeom prst="rect">
                <a:avLst/>
              </a:prstGeom>
              <a:ln w="12700" cap="flat">
                <a:noFill/>
                <a:miter lim="400000"/>
              </a:ln>
              <a:effectLst/>
            </p:spPr>
          </p:pic>
          <p:pic>
            <p:nvPicPr>
              <p:cNvPr id="193" name="Image" descr="Image"/>
              <p:cNvPicPr>
                <a:picLocks noChangeAspect="1"/>
              </p:cNvPicPr>
              <p:nvPr/>
            </p:nvPicPr>
            <p:blipFill>
              <a:blip r:embed="rId17">
                <a:extLst/>
              </a:blip>
              <a:stretch>
                <a:fillRect/>
              </a:stretch>
            </p:blipFill>
            <p:spPr>
              <a:xfrm>
                <a:off x="325011" y="319101"/>
                <a:ext cx="226577" cy="286836"/>
              </a:xfrm>
              <a:prstGeom prst="rect">
                <a:avLst/>
              </a:prstGeom>
              <a:ln w="12700" cap="flat">
                <a:noFill/>
                <a:miter lim="400000"/>
              </a:ln>
              <a:effectLst/>
            </p:spPr>
          </p:pic>
        </p:grpSp>
        <p:grpSp>
          <p:nvGrpSpPr>
            <p:cNvPr id="199" name="Group"/>
            <p:cNvGrpSpPr/>
            <p:nvPr/>
          </p:nvGrpSpPr>
          <p:grpSpPr>
            <a:xfrm>
              <a:off x="2085176" y="260746"/>
              <a:ext cx="551588" cy="678429"/>
              <a:chOff x="0" y="0"/>
              <a:chExt cx="551587" cy="678427"/>
            </a:xfrm>
          </p:grpSpPr>
          <p:sp>
            <p:nvSpPr>
              <p:cNvPr id="195" name="fd"/>
              <p:cNvSpPr/>
              <p:nvPr/>
            </p:nvSpPr>
            <p:spPr>
              <a:xfrm>
                <a:off x="0" y="0"/>
                <a:ext cx="551588" cy="678428"/>
              </a:xfrm>
              <a:prstGeom prst="roundRect">
                <a:avLst>
                  <a:gd name="adj" fmla="val 8124"/>
                </a:avLst>
              </a:prstGeom>
              <a:solidFill>
                <a:srgbClr val="DE943D">
                  <a:alpha val="15000"/>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1" indent="0" algn="ctr">
                  <a:spcBef>
                    <a:spcPts val="0"/>
                  </a:spcBef>
                  <a:defRPr b="0" sz="2000">
                    <a:solidFill>
                      <a:schemeClr val="accent3">
                        <a:hueOff val="-333990"/>
                        <a:satOff val="3917"/>
                        <a:lumOff val="-6666"/>
                      </a:schemeClr>
                    </a:solidFill>
                  </a:defRPr>
                </a:pPr>
                <a:r>
                  <a:t>fd</a:t>
                </a:r>
              </a:p>
            </p:txBody>
          </p:sp>
          <p:pic>
            <p:nvPicPr>
              <p:cNvPr id="196" name="spark-logo-trademark.png" descr="spark-logo-trademark.png"/>
              <p:cNvPicPr>
                <a:picLocks noChangeAspect="1"/>
              </p:cNvPicPr>
              <p:nvPr/>
            </p:nvPicPr>
            <p:blipFill>
              <a:blip r:embed="rId12">
                <a:extLst/>
              </a:blip>
              <a:stretch>
                <a:fillRect/>
              </a:stretch>
            </p:blipFill>
            <p:spPr>
              <a:xfrm>
                <a:off x="16816" y="33443"/>
                <a:ext cx="516572" cy="274773"/>
              </a:xfrm>
              <a:prstGeom prst="rect">
                <a:avLst/>
              </a:prstGeom>
              <a:ln w="12700" cap="flat">
                <a:noFill/>
                <a:miter lim="400000"/>
              </a:ln>
              <a:effectLst/>
            </p:spPr>
          </p:pic>
          <p:pic>
            <p:nvPicPr>
              <p:cNvPr id="197" name="Image" descr="Image"/>
              <p:cNvPicPr>
                <a:picLocks noChangeAspect="1"/>
              </p:cNvPicPr>
              <p:nvPr/>
            </p:nvPicPr>
            <p:blipFill>
              <a:blip r:embed="rId16">
                <a:extLst/>
              </a:blip>
              <a:stretch>
                <a:fillRect/>
              </a:stretch>
            </p:blipFill>
            <p:spPr>
              <a:xfrm>
                <a:off x="41314" y="329827"/>
                <a:ext cx="274416" cy="274416"/>
              </a:xfrm>
              <a:prstGeom prst="rect">
                <a:avLst/>
              </a:prstGeom>
              <a:ln w="12700" cap="flat">
                <a:noFill/>
                <a:miter lim="400000"/>
              </a:ln>
              <a:effectLst/>
            </p:spPr>
          </p:pic>
          <p:pic>
            <p:nvPicPr>
              <p:cNvPr id="198" name="Image" descr="Image"/>
              <p:cNvPicPr>
                <a:picLocks noChangeAspect="1"/>
              </p:cNvPicPr>
              <p:nvPr/>
            </p:nvPicPr>
            <p:blipFill>
              <a:blip r:embed="rId17">
                <a:extLst/>
              </a:blip>
              <a:stretch>
                <a:fillRect/>
              </a:stretch>
            </p:blipFill>
            <p:spPr>
              <a:xfrm>
                <a:off x="325011" y="319101"/>
                <a:ext cx="226577" cy="286836"/>
              </a:xfrm>
              <a:prstGeom prst="rect">
                <a:avLst/>
              </a:prstGeom>
              <a:ln w="12700" cap="flat">
                <a:noFill/>
                <a:miter lim="400000"/>
              </a:ln>
              <a:effectLst/>
            </p:spPr>
          </p:pic>
        </p:grpSp>
        <p:sp>
          <p:nvSpPr>
            <p:cNvPr id="200" name="Cluster Manager"/>
            <p:cNvSpPr txBox="1"/>
            <p:nvPr/>
          </p:nvSpPr>
          <p:spPr>
            <a:xfrm>
              <a:off x="864668" y="159655"/>
              <a:ext cx="1007529" cy="2020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noAutofit/>
            </a:bodyPr>
            <a:lstStyle>
              <a:lvl1pPr algn="ctr">
                <a:spcBef>
                  <a:spcPts val="0"/>
                </a:spcBef>
                <a:defRPr b="0" sz="1100">
                  <a:solidFill>
                    <a:schemeClr val="accent1"/>
                  </a:solidFill>
                </a:defRPr>
              </a:lvl1pPr>
            </a:lstStyle>
            <a:p>
              <a:pPr/>
              <a:r>
                <a:t>Cluster Manager</a:t>
              </a:r>
            </a:p>
          </p:txBody>
        </p:sp>
        <p:sp>
          <p:nvSpPr>
            <p:cNvPr id="201" name="Line"/>
            <p:cNvSpPr/>
            <p:nvPr/>
          </p:nvSpPr>
          <p:spPr>
            <a:xfrm>
              <a:off x="661126" y="1009241"/>
              <a:ext cx="463253" cy="1"/>
            </a:xfrm>
            <a:prstGeom prst="line">
              <a:avLst/>
            </a:prstGeom>
            <a:noFill/>
            <a:ln w="12700" cap="flat">
              <a:solidFill>
                <a:schemeClr val="accent1"/>
              </a:solidFill>
              <a:prstDash val="solid"/>
              <a:miter lim="400000"/>
            </a:ln>
            <a:effectLst/>
          </p:spPr>
          <p:txBody>
            <a:bodyPr wrap="square" lIns="54570" tIns="54570" rIns="54570" bIns="54570" numCol="1" anchor="ctr">
              <a:noAutofit/>
            </a:bodyP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202" name="Line"/>
            <p:cNvSpPr/>
            <p:nvPr/>
          </p:nvSpPr>
          <p:spPr>
            <a:xfrm flipV="1">
              <a:off x="1590944" y="661236"/>
              <a:ext cx="482511" cy="305689"/>
            </a:xfrm>
            <a:prstGeom prst="line">
              <a:avLst/>
            </a:prstGeom>
            <a:noFill/>
            <a:ln w="12700" cap="flat">
              <a:solidFill>
                <a:schemeClr val="accent1"/>
              </a:solidFill>
              <a:prstDash val="solid"/>
              <a:miter lim="400000"/>
            </a:ln>
            <a:effectLst/>
          </p:spPr>
          <p:txBody>
            <a:bodyPr wrap="square" lIns="54570" tIns="54570" rIns="54570" bIns="54570" numCol="1" anchor="ctr">
              <a:noAutofit/>
            </a:bodyP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203" name="Line"/>
            <p:cNvSpPr/>
            <p:nvPr/>
          </p:nvSpPr>
          <p:spPr>
            <a:xfrm>
              <a:off x="1588323" y="1156775"/>
              <a:ext cx="487983" cy="295703"/>
            </a:xfrm>
            <a:prstGeom prst="line">
              <a:avLst/>
            </a:prstGeom>
            <a:noFill/>
            <a:ln w="12700" cap="flat">
              <a:solidFill>
                <a:schemeClr val="accent1"/>
              </a:solidFill>
              <a:prstDash val="solid"/>
              <a:miter lim="400000"/>
            </a:ln>
            <a:effectLst/>
          </p:spPr>
          <p:txBody>
            <a:bodyPr wrap="square" lIns="54570" tIns="54570" rIns="54570" bIns="54570" numCol="1" anchor="ctr">
              <a:noAutofit/>
            </a:bodyPr>
            <a:lstStyle/>
            <a:p>
              <a:pPr algn="ctr">
                <a:spcBef>
                  <a:spcPts val="0"/>
                </a:spcBef>
                <a:defRPr b="0" sz="2600">
                  <a:solidFill>
                    <a:srgbClr val="000000"/>
                  </a:solidFill>
                  <a:latin typeface="Helvetica Light"/>
                  <a:ea typeface="Helvetica Light"/>
                  <a:cs typeface="Helvetica Light"/>
                  <a:sym typeface="Helvetica Light"/>
                </a:defRPr>
              </a:pPr>
            </a:p>
          </p:txBody>
        </p:sp>
      </p:grpSp>
      <p:sp>
        <p:nvSpPr>
          <p:cNvPr id="205" name="STAND ALONE CLUSTER"/>
          <p:cNvSpPr txBox="1"/>
          <p:nvPr/>
        </p:nvSpPr>
        <p:spPr>
          <a:xfrm>
            <a:off x="374387" y="8539371"/>
            <a:ext cx="1599896"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STAND ALONE CLUSTER</a:t>
            </a:r>
          </a:p>
        </p:txBody>
      </p:sp>
      <p:grpSp>
        <p:nvGrpSpPr>
          <p:cNvPr id="223" name="Group"/>
          <p:cNvGrpSpPr/>
          <p:nvPr/>
        </p:nvGrpSpPr>
        <p:grpSpPr>
          <a:xfrm>
            <a:off x="784878" y="8610060"/>
            <a:ext cx="2194562" cy="1691668"/>
            <a:chOff x="0" y="0"/>
            <a:chExt cx="2194560" cy="1691667"/>
          </a:xfrm>
        </p:grpSpPr>
        <p:sp>
          <p:nvSpPr>
            <p:cNvPr id="206" name="Driver Node"/>
            <p:cNvSpPr txBox="1"/>
            <p:nvPr/>
          </p:nvSpPr>
          <p:spPr>
            <a:xfrm>
              <a:off x="0" y="293876"/>
              <a:ext cx="806285" cy="203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noAutofit/>
            </a:bodyPr>
            <a:lstStyle>
              <a:lvl1pPr algn="ctr">
                <a:spcBef>
                  <a:spcPts val="0"/>
                </a:spcBef>
                <a:defRPr b="0" sz="1100">
                  <a:solidFill>
                    <a:schemeClr val="accent1"/>
                  </a:solidFill>
                </a:defRPr>
              </a:lvl1pPr>
            </a:lstStyle>
            <a:p>
              <a:pPr/>
              <a:r>
                <a:t>Driver Node</a:t>
              </a:r>
            </a:p>
          </p:txBody>
        </p:sp>
        <p:sp>
          <p:nvSpPr>
            <p:cNvPr id="207" name="fd"/>
            <p:cNvSpPr/>
            <p:nvPr/>
          </p:nvSpPr>
          <p:spPr>
            <a:xfrm>
              <a:off x="155858" y="530861"/>
              <a:ext cx="516571" cy="745799"/>
            </a:xfrm>
            <a:prstGeom prst="roundRect">
              <a:avLst>
                <a:gd name="adj" fmla="val 8674"/>
              </a:avLst>
            </a:prstGeom>
            <a:solidFill>
              <a:srgbClr val="DE943D">
                <a:alpha val="15000"/>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1" indent="0" algn="ctr">
                <a:spcBef>
                  <a:spcPts val="0"/>
                </a:spcBef>
                <a:defRPr b="0" sz="2000">
                  <a:solidFill>
                    <a:schemeClr val="accent3">
                      <a:hueOff val="-333990"/>
                      <a:satOff val="3917"/>
                      <a:lumOff val="-6666"/>
                    </a:schemeClr>
                  </a:solidFill>
                </a:defRPr>
              </a:pPr>
              <a:r>
                <a:t>fd</a:t>
              </a:r>
            </a:p>
          </p:txBody>
        </p:sp>
        <p:pic>
          <p:nvPicPr>
            <p:cNvPr id="208" name="RStudio-Ball.png" descr="RStudio-Ball.png"/>
            <p:cNvPicPr>
              <a:picLocks noChangeAspect="1"/>
            </p:cNvPicPr>
            <p:nvPr/>
          </p:nvPicPr>
          <p:blipFill>
            <a:blip r:embed="rId11">
              <a:extLst/>
            </a:blip>
            <a:stretch>
              <a:fillRect/>
            </a:stretch>
          </p:blipFill>
          <p:spPr>
            <a:xfrm>
              <a:off x="245576" y="613029"/>
              <a:ext cx="289732" cy="289732"/>
            </a:xfrm>
            <a:prstGeom prst="rect">
              <a:avLst/>
            </a:prstGeom>
            <a:ln w="12700" cap="flat">
              <a:noFill/>
              <a:miter lim="400000"/>
            </a:ln>
            <a:effectLst/>
          </p:spPr>
        </p:pic>
        <p:pic>
          <p:nvPicPr>
            <p:cNvPr id="209" name="spark-logo-trademark.png" descr="spark-logo-trademark.png"/>
            <p:cNvPicPr>
              <a:picLocks noChangeAspect="1"/>
            </p:cNvPicPr>
            <p:nvPr/>
          </p:nvPicPr>
          <p:blipFill>
            <a:blip r:embed="rId12">
              <a:extLst/>
            </a:blip>
            <a:stretch>
              <a:fillRect/>
            </a:stretch>
          </p:blipFill>
          <p:spPr>
            <a:xfrm>
              <a:off x="168976" y="901898"/>
              <a:ext cx="463252" cy="246411"/>
            </a:xfrm>
            <a:prstGeom prst="rect">
              <a:avLst/>
            </a:prstGeom>
            <a:ln w="12700" cap="flat">
              <a:noFill/>
              <a:miter lim="400000"/>
            </a:ln>
            <a:effectLst/>
          </p:spPr>
        </p:pic>
        <p:grpSp>
          <p:nvGrpSpPr>
            <p:cNvPr id="214" name="Group"/>
            <p:cNvGrpSpPr/>
            <p:nvPr/>
          </p:nvGrpSpPr>
          <p:grpSpPr>
            <a:xfrm>
              <a:off x="1407559" y="1013239"/>
              <a:ext cx="551588" cy="678429"/>
              <a:chOff x="0" y="0"/>
              <a:chExt cx="551587" cy="678427"/>
            </a:xfrm>
          </p:grpSpPr>
          <p:sp>
            <p:nvSpPr>
              <p:cNvPr id="210" name="fd"/>
              <p:cNvSpPr/>
              <p:nvPr/>
            </p:nvSpPr>
            <p:spPr>
              <a:xfrm>
                <a:off x="0" y="0"/>
                <a:ext cx="551588" cy="678428"/>
              </a:xfrm>
              <a:prstGeom prst="roundRect">
                <a:avLst>
                  <a:gd name="adj" fmla="val 8124"/>
                </a:avLst>
              </a:prstGeom>
              <a:solidFill>
                <a:srgbClr val="DE943D">
                  <a:alpha val="15000"/>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1" indent="0" algn="ctr">
                  <a:spcBef>
                    <a:spcPts val="0"/>
                  </a:spcBef>
                  <a:defRPr b="0" sz="2000">
                    <a:solidFill>
                      <a:schemeClr val="accent3">
                        <a:hueOff val="-333990"/>
                        <a:satOff val="3917"/>
                        <a:lumOff val="-6666"/>
                      </a:schemeClr>
                    </a:solidFill>
                  </a:defRPr>
                </a:pPr>
                <a:r>
                  <a:t>fd</a:t>
                </a:r>
              </a:p>
            </p:txBody>
          </p:sp>
          <p:pic>
            <p:nvPicPr>
              <p:cNvPr id="211" name="spark-logo-trademark.png" descr="spark-logo-trademark.png"/>
              <p:cNvPicPr>
                <a:picLocks noChangeAspect="1"/>
              </p:cNvPicPr>
              <p:nvPr/>
            </p:nvPicPr>
            <p:blipFill>
              <a:blip r:embed="rId12">
                <a:extLst/>
              </a:blip>
              <a:stretch>
                <a:fillRect/>
              </a:stretch>
            </p:blipFill>
            <p:spPr>
              <a:xfrm>
                <a:off x="16816" y="33443"/>
                <a:ext cx="516572" cy="274773"/>
              </a:xfrm>
              <a:prstGeom prst="rect">
                <a:avLst/>
              </a:prstGeom>
              <a:ln w="12700" cap="flat">
                <a:noFill/>
                <a:miter lim="400000"/>
              </a:ln>
              <a:effectLst/>
            </p:spPr>
          </p:pic>
          <p:pic>
            <p:nvPicPr>
              <p:cNvPr id="212" name="Image" descr="Image"/>
              <p:cNvPicPr>
                <a:picLocks noChangeAspect="1"/>
              </p:cNvPicPr>
              <p:nvPr/>
            </p:nvPicPr>
            <p:blipFill>
              <a:blip r:embed="rId16">
                <a:extLst/>
              </a:blip>
              <a:stretch>
                <a:fillRect/>
              </a:stretch>
            </p:blipFill>
            <p:spPr>
              <a:xfrm>
                <a:off x="41314" y="329827"/>
                <a:ext cx="274416" cy="274416"/>
              </a:xfrm>
              <a:prstGeom prst="rect">
                <a:avLst/>
              </a:prstGeom>
              <a:ln w="12700" cap="flat">
                <a:noFill/>
                <a:miter lim="400000"/>
              </a:ln>
              <a:effectLst/>
            </p:spPr>
          </p:pic>
          <p:pic>
            <p:nvPicPr>
              <p:cNvPr id="213" name="Image" descr="Image"/>
              <p:cNvPicPr>
                <a:picLocks noChangeAspect="1"/>
              </p:cNvPicPr>
              <p:nvPr/>
            </p:nvPicPr>
            <p:blipFill>
              <a:blip r:embed="rId17">
                <a:extLst/>
              </a:blip>
              <a:stretch>
                <a:fillRect/>
              </a:stretch>
            </p:blipFill>
            <p:spPr>
              <a:xfrm>
                <a:off x="325011" y="319101"/>
                <a:ext cx="226577" cy="286836"/>
              </a:xfrm>
              <a:prstGeom prst="rect">
                <a:avLst/>
              </a:prstGeom>
              <a:ln w="12700" cap="flat">
                <a:noFill/>
                <a:miter lim="400000"/>
              </a:ln>
              <a:effectLst/>
            </p:spPr>
          </p:pic>
        </p:grpSp>
        <p:grpSp>
          <p:nvGrpSpPr>
            <p:cNvPr id="219" name="Group"/>
            <p:cNvGrpSpPr/>
            <p:nvPr/>
          </p:nvGrpSpPr>
          <p:grpSpPr>
            <a:xfrm>
              <a:off x="1423919" y="227258"/>
              <a:ext cx="551588" cy="678428"/>
              <a:chOff x="0" y="0"/>
              <a:chExt cx="551587" cy="678427"/>
            </a:xfrm>
          </p:grpSpPr>
          <p:sp>
            <p:nvSpPr>
              <p:cNvPr id="215" name="fd"/>
              <p:cNvSpPr/>
              <p:nvPr/>
            </p:nvSpPr>
            <p:spPr>
              <a:xfrm>
                <a:off x="0" y="0"/>
                <a:ext cx="551588" cy="678428"/>
              </a:xfrm>
              <a:prstGeom prst="roundRect">
                <a:avLst>
                  <a:gd name="adj" fmla="val 8124"/>
                </a:avLst>
              </a:prstGeom>
              <a:solidFill>
                <a:srgbClr val="DE943D">
                  <a:alpha val="15000"/>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1" indent="0" algn="ctr">
                  <a:spcBef>
                    <a:spcPts val="0"/>
                  </a:spcBef>
                  <a:defRPr b="0" sz="2000">
                    <a:solidFill>
                      <a:schemeClr val="accent3">
                        <a:hueOff val="-333990"/>
                        <a:satOff val="3917"/>
                        <a:lumOff val="-6666"/>
                      </a:schemeClr>
                    </a:solidFill>
                  </a:defRPr>
                </a:pPr>
                <a:r>
                  <a:t>fd</a:t>
                </a:r>
              </a:p>
            </p:txBody>
          </p:sp>
          <p:pic>
            <p:nvPicPr>
              <p:cNvPr id="216" name="spark-logo-trademark.png" descr="spark-logo-trademark.png"/>
              <p:cNvPicPr>
                <a:picLocks noChangeAspect="1"/>
              </p:cNvPicPr>
              <p:nvPr/>
            </p:nvPicPr>
            <p:blipFill>
              <a:blip r:embed="rId12">
                <a:extLst/>
              </a:blip>
              <a:stretch>
                <a:fillRect/>
              </a:stretch>
            </p:blipFill>
            <p:spPr>
              <a:xfrm>
                <a:off x="16816" y="33443"/>
                <a:ext cx="516572" cy="274773"/>
              </a:xfrm>
              <a:prstGeom prst="rect">
                <a:avLst/>
              </a:prstGeom>
              <a:ln w="12700" cap="flat">
                <a:noFill/>
                <a:miter lim="400000"/>
              </a:ln>
              <a:effectLst/>
            </p:spPr>
          </p:pic>
          <p:pic>
            <p:nvPicPr>
              <p:cNvPr id="217" name="Image" descr="Image"/>
              <p:cNvPicPr>
                <a:picLocks noChangeAspect="1"/>
              </p:cNvPicPr>
              <p:nvPr/>
            </p:nvPicPr>
            <p:blipFill>
              <a:blip r:embed="rId16">
                <a:extLst/>
              </a:blip>
              <a:stretch>
                <a:fillRect/>
              </a:stretch>
            </p:blipFill>
            <p:spPr>
              <a:xfrm>
                <a:off x="41314" y="329827"/>
                <a:ext cx="274416" cy="274416"/>
              </a:xfrm>
              <a:prstGeom prst="rect">
                <a:avLst/>
              </a:prstGeom>
              <a:ln w="12700" cap="flat">
                <a:noFill/>
                <a:miter lim="400000"/>
              </a:ln>
              <a:effectLst/>
            </p:spPr>
          </p:pic>
          <p:pic>
            <p:nvPicPr>
              <p:cNvPr id="218" name="Image" descr="Image"/>
              <p:cNvPicPr>
                <a:picLocks noChangeAspect="1"/>
              </p:cNvPicPr>
              <p:nvPr/>
            </p:nvPicPr>
            <p:blipFill>
              <a:blip r:embed="rId17">
                <a:extLst/>
              </a:blip>
              <a:stretch>
                <a:fillRect/>
              </a:stretch>
            </p:blipFill>
            <p:spPr>
              <a:xfrm>
                <a:off x="325011" y="319101"/>
                <a:ext cx="226577" cy="286836"/>
              </a:xfrm>
              <a:prstGeom prst="rect">
                <a:avLst/>
              </a:prstGeom>
              <a:ln w="12700" cap="flat">
                <a:noFill/>
                <a:miter lim="400000"/>
              </a:ln>
              <a:effectLst/>
            </p:spPr>
          </p:pic>
        </p:grpSp>
        <p:sp>
          <p:nvSpPr>
            <p:cNvPr id="220" name="Worker Nodes"/>
            <p:cNvSpPr txBox="1"/>
            <p:nvPr/>
          </p:nvSpPr>
          <p:spPr>
            <a:xfrm>
              <a:off x="1204865" y="0"/>
              <a:ext cx="989696" cy="203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noAutofit/>
            </a:bodyPr>
            <a:lstStyle>
              <a:lvl1pPr algn="ctr">
                <a:spcBef>
                  <a:spcPts val="0"/>
                </a:spcBef>
                <a:defRPr b="0" sz="1100">
                  <a:solidFill>
                    <a:schemeClr val="accent1"/>
                  </a:solidFill>
                </a:defRPr>
              </a:lvl1pPr>
            </a:lstStyle>
            <a:p>
              <a:pPr/>
              <a:r>
                <a:t>Worker Nodes</a:t>
              </a:r>
            </a:p>
          </p:txBody>
        </p:sp>
        <p:sp>
          <p:nvSpPr>
            <p:cNvPr id="221" name="Line"/>
            <p:cNvSpPr/>
            <p:nvPr/>
          </p:nvSpPr>
          <p:spPr>
            <a:xfrm flipV="1">
              <a:off x="679255" y="537378"/>
              <a:ext cx="743655" cy="324072"/>
            </a:xfrm>
            <a:prstGeom prst="line">
              <a:avLst/>
            </a:prstGeom>
            <a:noFill/>
            <a:ln w="12700" cap="flat">
              <a:solidFill>
                <a:schemeClr val="accent1"/>
              </a:solidFill>
              <a:prstDash val="solid"/>
              <a:miter lim="400000"/>
            </a:ln>
            <a:effectLst/>
          </p:spPr>
          <p:txBody>
            <a:bodyPr wrap="square" lIns="54570" tIns="54570" rIns="54570" bIns="54570" numCol="1" anchor="ctr">
              <a:noAutofit/>
            </a:bodyP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222" name="Line"/>
            <p:cNvSpPr/>
            <p:nvPr/>
          </p:nvSpPr>
          <p:spPr>
            <a:xfrm>
              <a:off x="672039" y="968976"/>
              <a:ext cx="749451" cy="310433"/>
            </a:xfrm>
            <a:prstGeom prst="line">
              <a:avLst/>
            </a:prstGeom>
            <a:noFill/>
            <a:ln w="12700" cap="flat">
              <a:solidFill>
                <a:schemeClr val="accent1"/>
              </a:solidFill>
              <a:prstDash val="solid"/>
              <a:miter lim="400000"/>
            </a:ln>
            <a:effectLst/>
          </p:spPr>
          <p:txBody>
            <a:bodyPr wrap="square" lIns="54570" tIns="54570" rIns="54570" bIns="54570" numCol="1" anchor="ctr">
              <a:noAutofit/>
            </a:bodyPr>
            <a:lstStyle/>
            <a:p>
              <a:pPr algn="ctr">
                <a:spcBef>
                  <a:spcPts val="0"/>
                </a:spcBef>
                <a:defRPr b="0" sz="2600">
                  <a:solidFill>
                    <a:srgbClr val="000000"/>
                  </a:solidFill>
                  <a:latin typeface="Helvetica Light"/>
                  <a:ea typeface="Helvetica Light"/>
                  <a:cs typeface="Helvetica Light"/>
                  <a:sym typeface="Helvetica Light"/>
                </a:defRPr>
              </a:pPr>
            </a:p>
          </p:txBody>
        </p:sp>
      </p:grpSp>
      <p:sp>
        <p:nvSpPr>
          <p:cNvPr id="224" name="Tuning Spark"/>
          <p:cNvSpPr txBox="1"/>
          <p:nvPr/>
        </p:nvSpPr>
        <p:spPr>
          <a:xfrm>
            <a:off x="3550997" y="8499594"/>
            <a:ext cx="1784034"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28DB5"/>
                </a:solidFill>
              </a:defRPr>
            </a:pPr>
            <a:r>
              <a:t>Tuning Spark</a:t>
            </a:r>
          </a:p>
        </p:txBody>
      </p:sp>
      <p:sp>
        <p:nvSpPr>
          <p:cNvPr id="225" name="Line"/>
          <p:cNvSpPr/>
          <p:nvPr/>
        </p:nvSpPr>
        <p:spPr>
          <a:xfrm>
            <a:off x="3564019" y="8512294"/>
            <a:ext cx="6676862" cy="1"/>
          </a:xfrm>
          <a:prstGeom prst="line">
            <a:avLst/>
          </a:prstGeom>
          <a:ln w="6350">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226" name="EXAMPLE CONFIGURATION"/>
          <p:cNvSpPr txBox="1"/>
          <p:nvPr/>
        </p:nvSpPr>
        <p:spPr>
          <a:xfrm>
            <a:off x="3563598" y="9031464"/>
            <a:ext cx="1811885"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EXAMPLE CONFIGURATION</a:t>
            </a:r>
          </a:p>
        </p:txBody>
      </p:sp>
      <p:sp>
        <p:nvSpPr>
          <p:cNvPr id="227" name="IMPORTANT TUNING PARAMETERS with defaults"/>
          <p:cNvSpPr txBox="1"/>
          <p:nvPr/>
        </p:nvSpPr>
        <p:spPr>
          <a:xfrm>
            <a:off x="6217898" y="9029179"/>
            <a:ext cx="3181046"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IMPORTANT TUNING PARAMETERS </a:t>
            </a:r>
            <a:r>
              <a:rPr b="0"/>
              <a:t>with defaults</a:t>
            </a:r>
          </a:p>
        </p:txBody>
      </p:sp>
      <p:sp>
        <p:nvSpPr>
          <p:cNvPr id="228" name="spark.executor.instances…"/>
          <p:cNvSpPr txBox="1"/>
          <p:nvPr/>
        </p:nvSpPr>
        <p:spPr>
          <a:xfrm>
            <a:off x="8015833" y="9367052"/>
            <a:ext cx="2342278" cy="1078167"/>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marL="76200" indent="-76200">
              <a:spcBef>
                <a:spcPts val="0"/>
              </a:spcBef>
              <a:buSzPct val="89000"/>
              <a:buChar char="•"/>
              <a:defRPr b="0" sz="1150">
                <a:solidFill>
                  <a:srgbClr val="000000"/>
                </a:solidFill>
                <a:latin typeface="+mj-lt"/>
                <a:ea typeface="+mj-ea"/>
                <a:cs typeface="+mj-cs"/>
                <a:sym typeface="Source Sans Pro Light"/>
              </a:defRPr>
            </a:pPr>
            <a:r>
              <a:t>spark.executor.instances</a:t>
            </a:r>
          </a:p>
          <a:p>
            <a:pPr marL="76200" indent="-76200">
              <a:spcBef>
                <a:spcPts val="0"/>
              </a:spcBef>
              <a:buSzPct val="89000"/>
              <a:buChar char="•"/>
              <a:defRPr b="0" sz="1150">
                <a:solidFill>
                  <a:srgbClr val="000000"/>
                </a:solidFill>
                <a:latin typeface="+mj-lt"/>
                <a:ea typeface="+mj-ea"/>
                <a:cs typeface="+mj-cs"/>
                <a:sym typeface="Source Sans Pro Light"/>
              </a:defRPr>
            </a:pPr>
            <a:r>
              <a:t>spark.executor.extraJavaOptions</a:t>
            </a:r>
          </a:p>
          <a:p>
            <a:pPr marL="76200" indent="-76200">
              <a:spcBef>
                <a:spcPts val="0"/>
              </a:spcBef>
              <a:buSzPct val="89000"/>
              <a:buChar char="•"/>
              <a:defRPr b="0" sz="1150">
                <a:solidFill>
                  <a:srgbClr val="000000"/>
                </a:solidFill>
                <a:latin typeface="+mj-lt"/>
                <a:ea typeface="+mj-ea"/>
                <a:cs typeface="+mj-cs"/>
                <a:sym typeface="Source Sans Pro Light"/>
              </a:defRPr>
            </a:pPr>
            <a:r>
              <a:t>spark.executor.heartbeatInterval </a:t>
            </a:r>
            <a:r>
              <a:rPr b="1" i="1" sz="1100">
                <a:solidFill>
                  <a:schemeClr val="accent4">
                    <a:hueOff val="268077"/>
                    <a:satOff val="-24594"/>
                    <a:lumOff val="7972"/>
                  </a:schemeClr>
                </a:solidFill>
                <a:latin typeface="+mn-lt"/>
                <a:ea typeface="+mn-ea"/>
                <a:cs typeface="+mn-cs"/>
                <a:sym typeface="Source Sans Pro"/>
              </a:rPr>
              <a:t>10s</a:t>
            </a:r>
          </a:p>
          <a:p>
            <a:pPr marL="76200" indent="-76200">
              <a:spcBef>
                <a:spcPts val="0"/>
              </a:spcBef>
              <a:buSzPct val="89000"/>
              <a:buChar char="•"/>
              <a:defRPr b="0" sz="1150">
                <a:solidFill>
                  <a:srgbClr val="000000"/>
                </a:solidFill>
                <a:latin typeface="+mj-lt"/>
                <a:ea typeface="+mj-ea"/>
                <a:cs typeface="+mj-cs"/>
                <a:sym typeface="Source Sans Pro Light"/>
              </a:defRPr>
            </a:pPr>
            <a:r>
              <a:t>sparklyr.shell.executor-memory </a:t>
            </a:r>
          </a:p>
          <a:p>
            <a:pPr marL="76200" indent="-76200">
              <a:spcBef>
                <a:spcPts val="0"/>
              </a:spcBef>
              <a:buSzPct val="89000"/>
              <a:buChar char="•"/>
              <a:defRPr b="0" sz="1150">
                <a:solidFill>
                  <a:srgbClr val="000000"/>
                </a:solidFill>
                <a:latin typeface="+mj-lt"/>
                <a:ea typeface="+mj-ea"/>
                <a:cs typeface="+mj-cs"/>
                <a:sym typeface="Source Sans Pro Light"/>
              </a:defRPr>
            </a:pPr>
            <a:r>
              <a:t>sparklyr.shell.driver-memory</a:t>
            </a:r>
          </a:p>
        </p:txBody>
      </p:sp>
      <p:sp>
        <p:nvSpPr>
          <p:cNvPr id="229" name="Getting Started"/>
          <p:cNvSpPr txBox="1"/>
          <p:nvPr/>
        </p:nvSpPr>
        <p:spPr>
          <a:xfrm>
            <a:off x="3558626" y="3244383"/>
            <a:ext cx="2041208"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28DB5"/>
                </a:solidFill>
              </a:defRPr>
            </a:pPr>
            <a:r>
              <a:t>Getting Started</a:t>
            </a:r>
          </a:p>
        </p:txBody>
      </p:sp>
      <p:sp>
        <p:nvSpPr>
          <p:cNvPr id="230" name="Line"/>
          <p:cNvSpPr/>
          <p:nvPr/>
        </p:nvSpPr>
        <p:spPr>
          <a:xfrm>
            <a:off x="3571648" y="3257083"/>
            <a:ext cx="6676861" cy="1"/>
          </a:xfrm>
          <a:prstGeom prst="line">
            <a:avLst/>
          </a:prstGeom>
          <a:ln w="6350">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231" name="Data Science Toolchain with Spark + sparklyr"/>
          <p:cNvSpPr txBox="1"/>
          <p:nvPr/>
        </p:nvSpPr>
        <p:spPr>
          <a:xfrm>
            <a:off x="3555402" y="1095928"/>
            <a:ext cx="5937569"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28DB5"/>
                </a:solidFill>
              </a:defRPr>
            </a:pPr>
            <a:r>
              <a:t>Data Science Toolchain with Spark + sparklyr</a:t>
            </a:r>
          </a:p>
        </p:txBody>
      </p:sp>
      <p:sp>
        <p:nvSpPr>
          <p:cNvPr id="232" name="Line"/>
          <p:cNvSpPr/>
          <p:nvPr/>
        </p:nvSpPr>
        <p:spPr>
          <a:xfrm>
            <a:off x="3568424" y="1108628"/>
            <a:ext cx="6676862" cy="1"/>
          </a:xfrm>
          <a:prstGeom prst="line">
            <a:avLst/>
          </a:prstGeom>
          <a:ln w="6350">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p>
        </p:txBody>
      </p:sp>
      <p:grpSp>
        <p:nvGrpSpPr>
          <p:cNvPr id="235" name="Group"/>
          <p:cNvGrpSpPr/>
          <p:nvPr/>
        </p:nvGrpSpPr>
        <p:grpSpPr>
          <a:xfrm>
            <a:off x="3587727" y="3744218"/>
            <a:ext cx="2948439" cy="1173317"/>
            <a:chOff x="0" y="0"/>
            <a:chExt cx="2948438" cy="1173315"/>
          </a:xfrm>
        </p:grpSpPr>
        <p:sp>
          <p:nvSpPr>
            <p:cNvPr id="233" name="Install a local version of Spark:…"/>
            <p:cNvSpPr txBox="1"/>
            <p:nvPr/>
          </p:nvSpPr>
          <p:spPr>
            <a:xfrm>
              <a:off x="61382" y="239660"/>
              <a:ext cx="2887057" cy="9336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400" tIns="25400" rIns="25400" bIns="25400" numCol="1" anchor="t">
              <a:normAutofit fontScale="100000" lnSpcReduction="0"/>
            </a:bodyPr>
            <a:lstStyle/>
            <a:p>
              <a:pPr marL="165100" indent="-165100">
                <a:lnSpc>
                  <a:spcPct val="90000"/>
                </a:lnSpc>
                <a:spcBef>
                  <a:spcPts val="0"/>
                </a:spcBef>
                <a:buClr>
                  <a:srgbClr val="000000"/>
                </a:buClr>
                <a:buSzPct val="100000"/>
                <a:buAutoNum type="arabicPeriod" startAt="1"/>
                <a:defRPr b="0">
                  <a:solidFill>
                    <a:srgbClr val="000000"/>
                  </a:solidFill>
                  <a:latin typeface="+mj-lt"/>
                  <a:ea typeface="+mj-ea"/>
                  <a:cs typeface="+mj-cs"/>
                  <a:sym typeface="Source Sans Pro Light"/>
                </a:defRPr>
              </a:pPr>
              <a:r>
                <a:t>Install a local version of Spark:</a:t>
              </a:r>
            </a:p>
            <a:p>
              <a:pPr>
                <a:lnSpc>
                  <a:spcPct val="90000"/>
                </a:lnSpc>
                <a:spcBef>
                  <a:spcPts val="500"/>
                </a:spcBef>
                <a:buClr>
                  <a:schemeClr val="accent4">
                    <a:hueOff val="384618"/>
                    <a:satOff val="3869"/>
                    <a:lumOff val="5802"/>
                  </a:schemeClr>
                </a:buClr>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spark_install ("2.0.1")</a:t>
              </a:r>
              <a:endParaRPr>
                <a:latin typeface="Source Sans Pro Semibold"/>
                <a:ea typeface="Source Sans Pro Semibold"/>
                <a:cs typeface="Source Sans Pro Semibold"/>
                <a:sym typeface="Source Sans Pro Semibold"/>
              </a:endParaRPr>
            </a:p>
            <a:p>
              <a:pPr marL="165100" indent="-165100">
                <a:lnSpc>
                  <a:spcPct val="90000"/>
                </a:lnSpc>
                <a:spcBef>
                  <a:spcPts val="0"/>
                </a:spcBef>
                <a:buClr>
                  <a:srgbClr val="000000"/>
                </a:buClr>
                <a:buSzPct val="100000"/>
                <a:buAutoNum type="arabicPeriod" startAt="2"/>
                <a:defRPr b="0">
                  <a:solidFill>
                    <a:srgbClr val="000000"/>
                  </a:solidFill>
                  <a:latin typeface="+mj-lt"/>
                  <a:ea typeface="+mj-ea"/>
                  <a:cs typeface="+mj-cs"/>
                  <a:sym typeface="Source Sans Pro Light"/>
                </a:defRPr>
              </a:pPr>
              <a:r>
                <a:t>Open a connection</a:t>
              </a:r>
            </a:p>
            <a:p>
              <a:pPr>
                <a:lnSpc>
                  <a:spcPct val="90000"/>
                </a:lnSpc>
                <a:spcBef>
                  <a:spcPts val="300"/>
                </a:spcBef>
                <a:buClr>
                  <a:schemeClr val="accent4">
                    <a:hueOff val="384618"/>
                    <a:satOff val="3869"/>
                    <a:lumOff val="5802"/>
                  </a:schemeClr>
                </a:buClr>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sc &lt;- spark_connect (master = "local")</a:t>
              </a:r>
              <a:r>
                <a:t> </a:t>
              </a:r>
            </a:p>
          </p:txBody>
        </p:sp>
        <p:sp>
          <p:nvSpPr>
            <p:cNvPr id="234" name="LOCAL MODE (No cluster required)"/>
            <p:cNvSpPr txBox="1"/>
            <p:nvPr/>
          </p:nvSpPr>
          <p:spPr>
            <a:xfrm>
              <a:off x="0" y="-1"/>
              <a:ext cx="2240280" cy="21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12700" tIns="12700" rIns="12700" bIns="12700" numCol="1" anchor="ctr">
              <a:spAutoFit/>
            </a:bodyPr>
            <a:lstStyle/>
            <a:p>
              <a:pPr lvl="1" indent="0"/>
              <a:r>
                <a:t>LOCAL MODE </a:t>
              </a:r>
              <a:r>
                <a:rPr b="0"/>
                <a:t>(No cluster required)</a:t>
              </a:r>
            </a:p>
          </p:txBody>
        </p:sp>
      </p:grpSp>
      <p:grpSp>
        <p:nvGrpSpPr>
          <p:cNvPr id="238" name="Group"/>
          <p:cNvGrpSpPr/>
          <p:nvPr/>
        </p:nvGrpSpPr>
        <p:grpSpPr>
          <a:xfrm>
            <a:off x="3587727" y="5117872"/>
            <a:ext cx="2935739" cy="1701698"/>
            <a:chOff x="0" y="0"/>
            <a:chExt cx="2935738" cy="1701696"/>
          </a:xfrm>
        </p:grpSpPr>
        <p:sp>
          <p:nvSpPr>
            <p:cNvPr id="236" name="Install RStudio Server or Pro on one  of the existing nodes…"/>
            <p:cNvSpPr txBox="1"/>
            <p:nvPr/>
          </p:nvSpPr>
          <p:spPr>
            <a:xfrm>
              <a:off x="48682" y="228193"/>
              <a:ext cx="2887057" cy="147350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400" tIns="25400" rIns="25400" bIns="25400" numCol="1" anchor="t">
              <a:normAutofit fontScale="100000" lnSpcReduction="0"/>
            </a:bodyPr>
            <a:lstStyle/>
            <a:p>
              <a:pPr marL="165100" indent="-165100">
                <a:lnSpc>
                  <a:spcPct val="90000"/>
                </a:lnSpc>
                <a:spcBef>
                  <a:spcPts val="500"/>
                </a:spcBef>
                <a:buClr>
                  <a:srgbClr val="000000"/>
                </a:buClr>
                <a:buSzPct val="100000"/>
                <a:buAutoNum type="arabicPeriod" startAt="1"/>
                <a:defRPr b="0">
                  <a:solidFill>
                    <a:srgbClr val="000000"/>
                  </a:solidFill>
                  <a:latin typeface="+mj-lt"/>
                  <a:ea typeface="+mj-ea"/>
                  <a:cs typeface="+mj-cs"/>
                  <a:sym typeface="Source Sans Pro Light"/>
                </a:defRPr>
              </a:pPr>
              <a:r>
                <a:t>Install RStudio Server or Pro on one  of the existing nodes</a:t>
              </a:r>
            </a:p>
            <a:p>
              <a:pPr marL="165100" indent="-165100">
                <a:lnSpc>
                  <a:spcPct val="90000"/>
                </a:lnSpc>
                <a:spcBef>
                  <a:spcPts val="500"/>
                </a:spcBef>
                <a:buClr>
                  <a:srgbClr val="000000"/>
                </a:buClr>
                <a:buSzPct val="100000"/>
                <a:buAutoNum type="arabicPeriod" startAt="1"/>
                <a:defRPr b="0">
                  <a:solidFill>
                    <a:srgbClr val="000000"/>
                  </a:solidFill>
                  <a:latin typeface="+mj-lt"/>
                  <a:ea typeface="+mj-ea"/>
                  <a:cs typeface="+mj-cs"/>
                  <a:sym typeface="Source Sans Pro Light"/>
                </a:defRPr>
              </a:pPr>
              <a:r>
                <a:t>Locate path to the cluster’s Spark directory</a:t>
              </a:r>
            </a:p>
            <a:p>
              <a:pPr marL="165100" indent="-165100">
                <a:lnSpc>
                  <a:spcPct val="90000"/>
                </a:lnSpc>
                <a:spcBef>
                  <a:spcPts val="0"/>
                </a:spcBef>
                <a:buClr>
                  <a:srgbClr val="000000"/>
                </a:buClr>
                <a:buSzPct val="100000"/>
                <a:buAutoNum type="arabicPeriod" startAt="1"/>
                <a:defRPr b="0">
                  <a:solidFill>
                    <a:srgbClr val="000000"/>
                  </a:solidFill>
                  <a:latin typeface="+mj-lt"/>
                  <a:ea typeface="+mj-ea"/>
                  <a:cs typeface="+mj-cs"/>
                  <a:sym typeface="Source Sans Pro Light"/>
                </a:defRPr>
              </a:pPr>
              <a:r>
                <a:t>Open a connection</a:t>
              </a:r>
            </a:p>
            <a:p>
              <a:pPr>
                <a:lnSpc>
                  <a:spcPct val="90000"/>
                </a:lnSpc>
                <a:spcBef>
                  <a:spcPts val="300"/>
                </a:spcBef>
                <a:buClr>
                  <a:schemeClr val="accent4">
                    <a:hueOff val="384618"/>
                    <a:satOff val="3869"/>
                    <a:lumOff val="5802"/>
                  </a:schemeClr>
                </a:buClr>
                <a:defRPr b="0">
                  <a:solidFill>
                    <a:srgbClr val="000000"/>
                  </a:solidFill>
                  <a:latin typeface="Source Sans Pro Semibold"/>
                  <a:ea typeface="Source Sans Pro Semibold"/>
                  <a:cs typeface="Source Sans Pro Semibold"/>
                  <a:sym typeface="Source Sans Pro Semibold"/>
                </a:defRPr>
              </a:pPr>
              <a:r>
                <a:t>spark_connect(master=“[mesos URL]”,     version = “1.6.2”,  spark_home = [Cluster’s Spark path])</a:t>
              </a:r>
            </a:p>
          </p:txBody>
        </p:sp>
        <p:sp>
          <p:nvSpPr>
            <p:cNvPr id="237" name="ON A MESOS MANAGED CLUSTER"/>
            <p:cNvSpPr txBox="1"/>
            <p:nvPr/>
          </p:nvSpPr>
          <p:spPr>
            <a:xfrm>
              <a:off x="0" y="-1"/>
              <a:ext cx="2199590" cy="21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12700" tIns="12700" rIns="12700" bIns="12700" numCol="1" anchor="ctr">
              <a:spAutoFit/>
            </a:bodyPr>
            <a:lstStyle/>
            <a:p>
              <a:pPr lvl="1" indent="0"/>
              <a:r>
                <a:t>ON A MESOS MANAGED CLUSTER</a:t>
              </a:r>
            </a:p>
          </p:txBody>
        </p:sp>
      </p:grpSp>
      <p:grpSp>
        <p:nvGrpSpPr>
          <p:cNvPr id="241" name="Group"/>
          <p:cNvGrpSpPr/>
          <p:nvPr/>
        </p:nvGrpSpPr>
        <p:grpSpPr>
          <a:xfrm>
            <a:off x="3588964" y="7075597"/>
            <a:ext cx="2934502" cy="1322758"/>
            <a:chOff x="0" y="0"/>
            <a:chExt cx="2934501" cy="1322757"/>
          </a:xfrm>
        </p:grpSpPr>
        <p:sp>
          <p:nvSpPr>
            <p:cNvPr id="239" name="The Livy REST application should be running on the cluster…"/>
            <p:cNvSpPr txBox="1"/>
            <p:nvPr/>
          </p:nvSpPr>
          <p:spPr>
            <a:xfrm>
              <a:off x="47445" y="233924"/>
              <a:ext cx="2887057" cy="10888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400" tIns="25400" rIns="25400" bIns="25400" numCol="1" anchor="t">
              <a:normAutofit fontScale="100000" lnSpcReduction="0"/>
            </a:bodyPr>
            <a:lstStyle/>
            <a:p>
              <a:pPr marL="165100" indent="-165100">
                <a:lnSpc>
                  <a:spcPct val="90000"/>
                </a:lnSpc>
                <a:spcBef>
                  <a:spcPts val="500"/>
                </a:spcBef>
                <a:buSzPct val="100000"/>
                <a:buAutoNum type="arabicPeriod" startAt="1"/>
                <a:defRPr b="0">
                  <a:solidFill>
                    <a:srgbClr val="000000"/>
                  </a:solidFill>
                  <a:latin typeface="+mj-lt"/>
                  <a:ea typeface="+mj-ea"/>
                  <a:cs typeface="+mj-cs"/>
                  <a:sym typeface="Source Sans Pro Light"/>
                </a:defRPr>
              </a:pPr>
              <a:r>
                <a:t>The Livy REST application should be running on the cluster</a:t>
              </a:r>
            </a:p>
            <a:p>
              <a:pPr marL="165100" indent="-165100">
                <a:lnSpc>
                  <a:spcPct val="90000"/>
                </a:lnSpc>
                <a:spcBef>
                  <a:spcPts val="0"/>
                </a:spcBef>
                <a:buSzPct val="100000"/>
                <a:buAutoNum type="arabicPeriod" startAt="1"/>
                <a:defRPr b="0">
                  <a:solidFill>
                    <a:srgbClr val="000000"/>
                  </a:solidFill>
                  <a:latin typeface="+mj-lt"/>
                  <a:ea typeface="+mj-ea"/>
                  <a:cs typeface="+mj-cs"/>
                  <a:sym typeface="Source Sans Pro Light"/>
                </a:defRPr>
              </a:pPr>
              <a:r>
                <a:t>Connect to the cluster</a:t>
              </a:r>
            </a:p>
            <a:p>
              <a:pPr>
                <a:lnSpc>
                  <a:spcPct val="90000"/>
                </a:lnSpc>
                <a:spcBef>
                  <a:spcPts val="300"/>
                </a:spcBef>
                <a:buClr>
                  <a:schemeClr val="accent4">
                    <a:hueOff val="384618"/>
                    <a:satOff val="3869"/>
                    <a:lumOff val="5802"/>
                  </a:schemeClr>
                </a:buClr>
                <a:defRPr b="0" sz="1100">
                  <a:solidFill>
                    <a:srgbClr val="000000"/>
                  </a:solidFill>
                  <a:latin typeface="Source Sans Pro Semibold"/>
                  <a:ea typeface="Source Sans Pro Semibold"/>
                  <a:cs typeface="Source Sans Pro Semibold"/>
                  <a:sym typeface="Source Sans Pro Semibold"/>
                </a:defRPr>
              </a:pPr>
              <a:r>
                <a:t>sc &lt;- spark_connect(method = "livy",</a:t>
              </a:r>
            </a:p>
            <a:p>
              <a:pPr>
                <a:lnSpc>
                  <a:spcPct val="90000"/>
                </a:lnSpc>
                <a:spcBef>
                  <a:spcPts val="300"/>
                </a:spcBef>
                <a:buClr>
                  <a:schemeClr val="accent4">
                    <a:hueOff val="384618"/>
                    <a:satOff val="3869"/>
                    <a:lumOff val="5802"/>
                  </a:schemeClr>
                </a:buClr>
                <a:defRPr b="0" sz="1100">
                  <a:solidFill>
                    <a:srgbClr val="000000"/>
                  </a:solidFill>
                  <a:latin typeface="Source Sans Pro Semibold"/>
                  <a:ea typeface="Source Sans Pro Semibold"/>
                  <a:cs typeface="Source Sans Pro Semibold"/>
                  <a:sym typeface="Source Sans Pro Semibold"/>
                </a:defRPr>
              </a:pPr>
              <a:r>
                <a:t>master = "http://host:port")</a:t>
              </a:r>
            </a:p>
          </p:txBody>
        </p:sp>
        <p:sp>
          <p:nvSpPr>
            <p:cNvPr id="240" name="USING LIVY (Experimental)"/>
            <p:cNvSpPr txBox="1"/>
            <p:nvPr/>
          </p:nvSpPr>
          <p:spPr>
            <a:xfrm>
              <a:off x="0" y="-1"/>
              <a:ext cx="1753362" cy="21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12700" tIns="12700" rIns="12700" bIns="12700" numCol="1" anchor="ctr">
              <a:spAutoFit/>
            </a:bodyPr>
            <a:lstStyle/>
            <a:p>
              <a:pPr lvl="1" indent="0"/>
              <a:r>
                <a:t>USING LIVY </a:t>
              </a:r>
              <a:r>
                <a:rPr b="0"/>
                <a:t>(Experimental)</a:t>
              </a:r>
            </a:p>
          </p:txBody>
        </p:sp>
      </p:grpSp>
      <p:grpSp>
        <p:nvGrpSpPr>
          <p:cNvPr id="244" name="Group"/>
          <p:cNvGrpSpPr/>
          <p:nvPr/>
        </p:nvGrpSpPr>
        <p:grpSpPr>
          <a:xfrm>
            <a:off x="6976350" y="3752795"/>
            <a:ext cx="2956154" cy="2082466"/>
            <a:chOff x="0" y="0"/>
            <a:chExt cx="2956152" cy="2082465"/>
          </a:xfrm>
        </p:grpSpPr>
        <p:sp>
          <p:nvSpPr>
            <p:cNvPr id="242" name="Install RStudio Server or RStudio Pro on one of the existing nodes, preferably an edge node…"/>
            <p:cNvSpPr txBox="1"/>
            <p:nvPr/>
          </p:nvSpPr>
          <p:spPr>
            <a:xfrm>
              <a:off x="69096" y="230839"/>
              <a:ext cx="2887057" cy="185162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400" tIns="25400" rIns="25400" bIns="25400" numCol="1" anchor="t">
              <a:normAutofit fontScale="100000" lnSpcReduction="0"/>
            </a:bodyPr>
            <a:lstStyle/>
            <a:p>
              <a:pPr marL="165100" indent="-165100">
                <a:lnSpc>
                  <a:spcPct val="90000"/>
                </a:lnSpc>
                <a:spcBef>
                  <a:spcPts val="500"/>
                </a:spcBef>
                <a:buClr>
                  <a:srgbClr val="000000"/>
                </a:buClr>
                <a:buSzPct val="100000"/>
                <a:buAutoNum type="arabicPeriod" startAt="1"/>
                <a:defRPr b="0">
                  <a:solidFill>
                    <a:srgbClr val="000000"/>
                  </a:solidFill>
                  <a:latin typeface="+mj-lt"/>
                  <a:ea typeface="+mj-ea"/>
                  <a:cs typeface="+mj-cs"/>
                  <a:sym typeface="Source Sans Pro Light"/>
                </a:defRPr>
              </a:pPr>
              <a:r>
                <a:t>Install RStudio Server or RStudio Pro on one of the existing nodes, preferably an edge node</a:t>
              </a:r>
            </a:p>
            <a:p>
              <a:pPr marL="165100" indent="-165100">
                <a:lnSpc>
                  <a:spcPct val="90000"/>
                </a:lnSpc>
                <a:spcBef>
                  <a:spcPts val="500"/>
                </a:spcBef>
                <a:buClr>
                  <a:srgbClr val="000000"/>
                </a:buClr>
                <a:buSzPct val="100000"/>
                <a:buAutoNum type="arabicPeriod" startAt="1"/>
                <a:defRPr b="0">
                  <a:solidFill>
                    <a:srgbClr val="000000"/>
                  </a:solidFill>
                  <a:latin typeface="+mj-lt"/>
                  <a:ea typeface="+mj-ea"/>
                  <a:cs typeface="+mj-cs"/>
                  <a:sym typeface="Source Sans Pro Light"/>
                </a:defRPr>
              </a:pPr>
              <a:r>
                <a:t>Locate path to the cluster’s Spark Home Directory, it normally is “/usr/lib/spark”</a:t>
              </a:r>
            </a:p>
            <a:p>
              <a:pPr marL="165100" indent="-165100">
                <a:lnSpc>
                  <a:spcPct val="90000"/>
                </a:lnSpc>
                <a:spcBef>
                  <a:spcPts val="0"/>
                </a:spcBef>
                <a:buClr>
                  <a:srgbClr val="000000"/>
                </a:buClr>
                <a:buSzPct val="100000"/>
                <a:buAutoNum type="arabicPeriod" startAt="1"/>
                <a:defRPr b="0">
                  <a:solidFill>
                    <a:srgbClr val="000000"/>
                  </a:solidFill>
                  <a:latin typeface="+mj-lt"/>
                  <a:ea typeface="+mj-ea"/>
                  <a:cs typeface="+mj-cs"/>
                  <a:sym typeface="Source Sans Pro Light"/>
                </a:defRPr>
              </a:pPr>
              <a:r>
                <a:t>Open a connection</a:t>
              </a:r>
            </a:p>
            <a:p>
              <a:pPr>
                <a:lnSpc>
                  <a:spcPct val="90000"/>
                </a:lnSpc>
                <a:spcBef>
                  <a:spcPts val="300"/>
                </a:spcBef>
                <a:buClr>
                  <a:schemeClr val="accent4">
                    <a:hueOff val="384618"/>
                    <a:satOff val="3869"/>
                    <a:lumOff val="5802"/>
                  </a:schemeClr>
                </a:buClr>
                <a:defRPr b="0">
                  <a:solidFill>
                    <a:srgbClr val="000000"/>
                  </a:solidFill>
                  <a:latin typeface="Source Sans Pro Semibold"/>
                  <a:ea typeface="Source Sans Pro Semibold"/>
                  <a:cs typeface="Source Sans Pro Semibold"/>
                  <a:sym typeface="Source Sans Pro Semibold"/>
                </a:defRPr>
              </a:pPr>
              <a:r>
                <a:t>spark_connect(master=“yarn-client”, version = “1.6.2”,  spark_home = [Cluster’s Spark path])</a:t>
              </a:r>
            </a:p>
          </p:txBody>
        </p:sp>
        <p:sp>
          <p:nvSpPr>
            <p:cNvPr id="243" name="ON A YARN MANAGED CLUSTER"/>
            <p:cNvSpPr txBox="1"/>
            <p:nvPr/>
          </p:nvSpPr>
          <p:spPr>
            <a:xfrm>
              <a:off x="0" y="-1"/>
              <a:ext cx="2085594" cy="21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12700" tIns="12700" rIns="12700" bIns="12700" numCol="1" anchor="ctr">
              <a:spAutoFit/>
            </a:bodyPr>
            <a:lstStyle/>
            <a:p>
              <a:pPr lvl="1" indent="0"/>
              <a:r>
                <a:t>ON A YARN MANAGED CLUSTER</a:t>
              </a:r>
            </a:p>
          </p:txBody>
        </p:sp>
      </p:grpSp>
      <p:grpSp>
        <p:nvGrpSpPr>
          <p:cNvPr id="247" name="Group"/>
          <p:cNvGrpSpPr/>
          <p:nvPr/>
        </p:nvGrpSpPr>
        <p:grpSpPr>
          <a:xfrm>
            <a:off x="6979639" y="6320073"/>
            <a:ext cx="3049996" cy="2078282"/>
            <a:chOff x="0" y="0"/>
            <a:chExt cx="3049995" cy="2078281"/>
          </a:xfrm>
        </p:grpSpPr>
        <p:sp>
          <p:nvSpPr>
            <p:cNvPr id="245" name="Install RStudio Server or RStudio Pro on one of the existing nodes or a server in  the same LAN…"/>
            <p:cNvSpPr txBox="1"/>
            <p:nvPr/>
          </p:nvSpPr>
          <p:spPr>
            <a:xfrm>
              <a:off x="162939" y="226655"/>
              <a:ext cx="2887057" cy="185162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400" tIns="25400" rIns="25400" bIns="25400" numCol="1" anchor="t">
              <a:normAutofit fontScale="100000" lnSpcReduction="0"/>
            </a:bodyPr>
            <a:lstStyle/>
            <a:p>
              <a:pPr marL="165100" indent="-165100">
                <a:lnSpc>
                  <a:spcPct val="90000"/>
                </a:lnSpc>
                <a:spcBef>
                  <a:spcPts val="500"/>
                </a:spcBef>
                <a:buClr>
                  <a:srgbClr val="000000"/>
                </a:buClr>
                <a:buSzPct val="100000"/>
                <a:buAutoNum type="arabicPeriod" startAt="1"/>
                <a:defRPr b="0">
                  <a:solidFill>
                    <a:srgbClr val="000000"/>
                  </a:solidFill>
                  <a:latin typeface="+mj-lt"/>
                  <a:ea typeface="+mj-ea"/>
                  <a:cs typeface="+mj-cs"/>
                  <a:sym typeface="Source Sans Pro Light"/>
                </a:defRPr>
              </a:pPr>
              <a:r>
                <a:t>Install RStudio Server or RStudio Pro on one of the existing nodes or a server in  the same LAN</a:t>
              </a:r>
            </a:p>
            <a:p>
              <a:pPr marL="165100" indent="-165100">
                <a:lnSpc>
                  <a:spcPct val="90000"/>
                </a:lnSpc>
                <a:spcBef>
                  <a:spcPts val="0"/>
                </a:spcBef>
                <a:buClr>
                  <a:srgbClr val="000000"/>
                </a:buClr>
                <a:buSzPct val="100000"/>
                <a:buAutoNum type="arabicPeriod" startAt="1"/>
                <a:defRPr b="0">
                  <a:solidFill>
                    <a:srgbClr val="000000"/>
                  </a:solidFill>
                  <a:latin typeface="+mj-lt"/>
                  <a:ea typeface="+mj-ea"/>
                  <a:cs typeface="+mj-cs"/>
                  <a:sym typeface="Source Sans Pro Light"/>
                </a:defRPr>
              </a:pPr>
              <a:r>
                <a:t>Install a local version of Spark:        </a:t>
              </a:r>
            </a:p>
            <a:p>
              <a:pPr>
                <a:lnSpc>
                  <a:spcPct val="90000"/>
                </a:lnSpc>
                <a:spcBef>
                  <a:spcPts val="500"/>
                </a:spcBef>
                <a:buClr>
                  <a:schemeClr val="accent4">
                    <a:hueOff val="384618"/>
                    <a:satOff val="3869"/>
                    <a:lumOff val="5802"/>
                  </a:schemeClr>
                </a:buClr>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spark_install (version = “2.0.1")</a:t>
              </a:r>
              <a:endParaRPr>
                <a:latin typeface="Source Sans Pro Semibold"/>
                <a:ea typeface="Source Sans Pro Semibold"/>
                <a:cs typeface="Source Sans Pro Semibold"/>
                <a:sym typeface="Source Sans Pro Semibold"/>
              </a:endParaRPr>
            </a:p>
            <a:p>
              <a:pPr marL="165100" indent="-165100">
                <a:lnSpc>
                  <a:spcPct val="90000"/>
                </a:lnSpc>
                <a:spcBef>
                  <a:spcPts val="0"/>
                </a:spcBef>
                <a:buClr>
                  <a:srgbClr val="000000"/>
                </a:buClr>
                <a:buSzPct val="100000"/>
                <a:buAutoNum type="arabicPeriod" startAt="3"/>
                <a:defRPr b="0">
                  <a:solidFill>
                    <a:srgbClr val="000000"/>
                  </a:solidFill>
                  <a:latin typeface="+mj-lt"/>
                  <a:ea typeface="+mj-ea"/>
                  <a:cs typeface="+mj-cs"/>
                  <a:sym typeface="Source Sans Pro Light"/>
                </a:defRPr>
              </a:pPr>
              <a:r>
                <a:t>Open a connection</a:t>
              </a:r>
            </a:p>
            <a:p>
              <a:pPr>
                <a:lnSpc>
                  <a:spcPct val="90000"/>
                </a:lnSpc>
                <a:spcBef>
                  <a:spcPts val="300"/>
                </a:spcBef>
                <a:buClr>
                  <a:schemeClr val="accent4">
                    <a:hueOff val="384618"/>
                    <a:satOff val="3869"/>
                    <a:lumOff val="5802"/>
                  </a:schemeClr>
                </a:buClr>
                <a:defRPr b="0">
                  <a:solidFill>
                    <a:srgbClr val="000000"/>
                  </a:solidFill>
                  <a:latin typeface="Source Sans Pro Semibold"/>
                  <a:ea typeface="Source Sans Pro Semibold"/>
                  <a:cs typeface="Source Sans Pro Semibold"/>
                  <a:sym typeface="Source Sans Pro Semibold"/>
                </a:defRPr>
              </a:pPr>
              <a:r>
                <a:t>spark_connect(master=“spark://host:port“,  version = "2.0.1",  spark_home = spark_home_dir())</a:t>
              </a:r>
            </a:p>
          </p:txBody>
        </p:sp>
        <p:sp>
          <p:nvSpPr>
            <p:cNvPr id="246" name="ON A SPARK STANDALONE CLUSTER"/>
            <p:cNvSpPr txBox="1"/>
            <p:nvPr/>
          </p:nvSpPr>
          <p:spPr>
            <a:xfrm>
              <a:off x="0" y="-1"/>
              <a:ext cx="2394509" cy="21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12700" tIns="12700" rIns="12700" bIns="12700" numCol="1" anchor="ctr">
              <a:spAutoFit/>
            </a:bodyPr>
            <a:lstStyle/>
            <a:p>
              <a:pPr lvl="1" indent="0"/>
              <a:r>
                <a:t>ON A SPARK STANDALONE CLUSTER</a:t>
              </a:r>
            </a:p>
          </p:txBody>
        </p:sp>
      </p:gr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ft_binarizer(my_table,input.col=“Petal_Length”,  output.col=&quot;petal_large&quot;, threshold=1.2)…"/>
          <p:cNvSpPr txBox="1"/>
          <p:nvPr/>
        </p:nvSpPr>
        <p:spPr>
          <a:xfrm>
            <a:off x="3344037" y="4637039"/>
            <a:ext cx="2463716" cy="667727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ormAutofit fontScale="100000" lnSpcReduction="0"/>
          </a:bodyPr>
          <a:lstStyle/>
          <a:p>
            <a:pPr>
              <a:spcBef>
                <a:spcPts val="400"/>
              </a:spcBef>
              <a:defRPr b="0" sz="1100">
                <a:solidFill>
                  <a:schemeClr val="accent1"/>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ft_binarizer</a:t>
            </a:r>
            <a:r>
              <a:t>(my_table,input.col=“Petal_Length”,  output.col="petal_large", threshold=1.2)</a:t>
            </a:r>
          </a:p>
          <a:p>
            <a:pPr algn="ctr" defTabSz="12700">
              <a:spcBef>
                <a:spcPts val="0"/>
              </a:spcBef>
              <a:defRPr b="0" sz="1100">
                <a:solidFill>
                  <a:srgbClr val="000000"/>
                </a:solidFill>
                <a:latin typeface="Source Sans Pro Semibold"/>
                <a:ea typeface="Source Sans Pro Semibold"/>
                <a:cs typeface="Source Sans Pro Semibold"/>
                <a:sym typeface="Source Sans Pro Semibold"/>
              </a:defRPr>
            </a:pPr>
            <a:r>
              <a:t>Arguments that apply to all functions: </a:t>
            </a:r>
          </a:p>
          <a:p>
            <a:pPr algn="ctr" defTabSz="12700">
              <a:spcBef>
                <a:spcPts val="700"/>
              </a:spcBef>
              <a:defRPr sz="1100">
                <a:solidFill>
                  <a:schemeClr val="accent1"/>
                </a:solidFill>
              </a:defRPr>
            </a:pPr>
            <a:r>
              <a:t>x, input.col = NULL, output.col =  NULL</a:t>
            </a:r>
          </a:p>
          <a:p>
            <a:pPr defTabSz="1270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ft_binarizer(</a:t>
            </a:r>
            <a:r>
              <a:t>threshold = 0.5</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spcBef>
                <a:spcPts val="400"/>
              </a:spcBef>
              <a:defRPr b="0" sz="1100">
                <a:solidFill>
                  <a:schemeClr val="accent1"/>
                </a:solidFill>
              </a:defRPr>
            </a:pPr>
            <a:r>
              <a:t>Assigned values based on threshold</a:t>
            </a:r>
          </a:p>
          <a:p>
            <a:pPr defTabSz="1270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ft_bucketizer(</a:t>
            </a:r>
            <a:r>
              <a:t>splits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spcBef>
                <a:spcPts val="400"/>
              </a:spcBef>
              <a:defRPr b="0" sz="1100">
                <a:solidFill>
                  <a:schemeClr val="accent1"/>
                </a:solidFill>
              </a:defRPr>
            </a:pPr>
            <a:r>
              <a:t>Numeric column to discretized column</a:t>
            </a:r>
          </a:p>
          <a:p>
            <a:pPr defTabSz="1270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ft_discrete_cosine_transform(</a:t>
            </a:r>
            <a:r>
              <a:t>inverse = FALSE</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spcBef>
                <a:spcPts val="400"/>
              </a:spcBef>
              <a:defRPr b="0" sz="1100">
                <a:solidFill>
                  <a:schemeClr val="accent1"/>
                </a:solidFill>
              </a:defRPr>
            </a:pPr>
            <a:r>
              <a:t>Time domain to frequency domain</a:t>
            </a:r>
            <a:endParaRPr>
              <a:latin typeface="Source Sans Pro Semibold"/>
              <a:ea typeface="Source Sans Pro Semibold"/>
              <a:cs typeface="Source Sans Pro Semibold"/>
              <a:sym typeface="Source Sans Pro Semibold"/>
            </a:endParaRPr>
          </a:p>
          <a:p>
            <a:pPr defTabSz="1270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ft_elementwise_product(</a:t>
            </a:r>
            <a:r>
              <a:t>scaling.col</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spcBef>
                <a:spcPts val="400"/>
              </a:spcBef>
              <a:defRPr b="0" sz="1100">
                <a:solidFill>
                  <a:schemeClr val="accent1"/>
                </a:solidFill>
              </a:defRPr>
            </a:pPr>
            <a:r>
              <a:t>Element-wise product between 2 cols</a:t>
            </a:r>
            <a:endParaRPr>
              <a:latin typeface="Source Sans Pro Semibold"/>
              <a:ea typeface="Source Sans Pro Semibold"/>
              <a:cs typeface="Source Sans Pro Semibold"/>
              <a:sym typeface="Source Sans Pro Semibold"/>
            </a:endParaRPr>
          </a:p>
          <a:p>
            <a:pPr>
              <a:spcBef>
                <a:spcPts val="0"/>
              </a:spcBef>
              <a:defRPr b="0">
                <a:solidFill>
                  <a:srgbClr val="000000"/>
                </a:solidFill>
                <a:latin typeface="Source Sans Pro Semibold"/>
                <a:ea typeface="Source Sans Pro Semibold"/>
                <a:cs typeface="Source Sans Pro Semibold"/>
                <a:sym typeface="Source Sans Pro Semibold"/>
              </a:defRPr>
            </a:pPr>
            <a:r>
              <a:t>ft_index_to_string()</a:t>
            </a:r>
          </a:p>
          <a:p>
            <a:pPr>
              <a:spcBef>
                <a:spcPts val="400"/>
              </a:spcBef>
              <a:defRPr b="0" sz="1100">
                <a:solidFill>
                  <a:schemeClr val="accent1"/>
                </a:solidFill>
              </a:defRPr>
            </a:pPr>
            <a:r>
              <a:t>Index labels back to label as strings</a:t>
            </a:r>
            <a:endParaRPr>
              <a:latin typeface="Source Sans Pro Semibold"/>
              <a:ea typeface="Source Sans Pro Semibold"/>
              <a:cs typeface="Source Sans Pro Semibold"/>
              <a:sym typeface="Source Sans Pro Semibold"/>
            </a:endParaRPr>
          </a:p>
          <a:p>
            <a:pPr defTabSz="1270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ft_one_hot_encoder()</a:t>
            </a:r>
            <a:endParaRPr>
              <a:latin typeface="Source Sans Pro Semibold"/>
              <a:ea typeface="Source Sans Pro Semibold"/>
              <a:cs typeface="Source Sans Pro Semibold"/>
              <a:sym typeface="Source Sans Pro Semibold"/>
            </a:endParaRPr>
          </a:p>
          <a:p>
            <a:pPr>
              <a:spcBef>
                <a:spcPts val="400"/>
              </a:spcBef>
              <a:defRPr b="0" sz="1100">
                <a:solidFill>
                  <a:schemeClr val="accent1"/>
                </a:solidFill>
              </a:defRPr>
            </a:pPr>
            <a:r>
              <a:t>Continuous to binary  vectors</a:t>
            </a:r>
            <a:endParaRPr>
              <a:latin typeface="Source Sans Pro Semibold"/>
              <a:ea typeface="Source Sans Pro Semibold"/>
              <a:cs typeface="Source Sans Pro Semibold"/>
              <a:sym typeface="Source Sans Pro Semibold"/>
            </a:endParaRPr>
          </a:p>
          <a:p>
            <a:pPr defTabSz="1270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ft_quantile_discretizer(</a:t>
            </a:r>
            <a:r>
              <a:t>n.buckets=5L</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spcBef>
                <a:spcPts val="500"/>
              </a:spcBef>
              <a:defRPr b="0" sz="1100">
                <a:solidFill>
                  <a:schemeClr val="accent1"/>
                </a:solidFill>
              </a:defRPr>
            </a:pPr>
            <a:r>
              <a:t>Continuous to binned categorical values</a:t>
            </a:r>
            <a:endParaRPr>
              <a:latin typeface="Source Sans Pro Semibold"/>
              <a:ea typeface="Source Sans Pro Semibold"/>
              <a:cs typeface="Source Sans Pro Semibold"/>
              <a:sym typeface="Source Sans Pro Semibold"/>
            </a:endParaRPr>
          </a:p>
          <a:p>
            <a:pPr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ft_sql_transformer(</a:t>
            </a:r>
            <a:r>
              <a:t>sql</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defTabSz="1270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ft_string_indexer(</a:t>
            </a:r>
            <a:r>
              <a:t> params = NULL</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spcBef>
                <a:spcPts val="400"/>
              </a:spcBef>
              <a:defRPr b="0" sz="1100">
                <a:solidFill>
                  <a:schemeClr val="accent1"/>
                </a:solidFill>
              </a:defRPr>
            </a:pPr>
            <a:r>
              <a:t>Column of labels into a column of label indices. </a:t>
            </a:r>
            <a:endParaRPr>
              <a:latin typeface="Source Sans Pro Semibold"/>
              <a:ea typeface="Source Sans Pro Semibold"/>
              <a:cs typeface="Source Sans Pro Semibold"/>
              <a:sym typeface="Source Sans Pro Semibold"/>
            </a:endParaRPr>
          </a:p>
          <a:p>
            <a:pPr defTabSz="1270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ft_vector_assembler()</a:t>
            </a:r>
            <a:endParaRPr>
              <a:latin typeface="Source Sans Pro Semibold"/>
              <a:ea typeface="Source Sans Pro Semibold"/>
              <a:cs typeface="Source Sans Pro Semibold"/>
              <a:sym typeface="Source Sans Pro Semibold"/>
            </a:endParaRPr>
          </a:p>
          <a:p>
            <a:pPr>
              <a:spcBef>
                <a:spcPts val="0"/>
              </a:spcBef>
              <a:defRPr b="0" sz="1100">
                <a:solidFill>
                  <a:schemeClr val="accent1"/>
                </a:solidFill>
              </a:defRPr>
            </a:pPr>
            <a:r>
              <a:t>Combine vectors into single row-vector</a:t>
            </a:r>
          </a:p>
        </p:txBody>
      </p:sp>
      <p:sp>
        <p:nvSpPr>
          <p:cNvPr id="250" name="invoke()"/>
          <p:cNvSpPr txBox="1"/>
          <p:nvPr/>
        </p:nvSpPr>
        <p:spPr>
          <a:xfrm>
            <a:off x="6158753" y="8458464"/>
            <a:ext cx="2557229"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invoke()</a:t>
            </a:r>
          </a:p>
        </p:txBody>
      </p:sp>
      <p:sp>
        <p:nvSpPr>
          <p:cNvPr id="251" name="Call a method on a Java object"/>
          <p:cNvSpPr txBox="1"/>
          <p:nvPr/>
        </p:nvSpPr>
        <p:spPr>
          <a:xfrm>
            <a:off x="6253465" y="8466256"/>
            <a:ext cx="2393005"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spcBef>
                <a:spcPts val="0"/>
              </a:spcBef>
              <a:defRPr b="0" sz="1100">
                <a:solidFill>
                  <a:schemeClr val="accent1">
                    <a:hueOff val="-206347"/>
                    <a:satOff val="69104"/>
                    <a:lumOff val="-8949"/>
                  </a:schemeClr>
                </a:solidFill>
              </a:defRPr>
            </a:pPr>
            <a:r>
              <a:t>                  </a:t>
            </a:r>
            <a:r>
              <a:rPr>
                <a:solidFill>
                  <a:schemeClr val="accent1"/>
                </a:solidFill>
              </a:rPr>
              <a:t>Call a method on a Java object</a:t>
            </a:r>
          </a:p>
        </p:txBody>
      </p:sp>
      <p:sp>
        <p:nvSpPr>
          <p:cNvPr id="252" name="invoke_new()"/>
          <p:cNvSpPr txBox="1"/>
          <p:nvPr/>
        </p:nvSpPr>
        <p:spPr>
          <a:xfrm>
            <a:off x="6152245" y="8660438"/>
            <a:ext cx="1707428"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invoke_new()</a:t>
            </a:r>
          </a:p>
        </p:txBody>
      </p:sp>
      <p:sp>
        <p:nvSpPr>
          <p:cNvPr id="253" name="Create a new object by invoking a constructor"/>
          <p:cNvSpPr txBox="1"/>
          <p:nvPr/>
        </p:nvSpPr>
        <p:spPr>
          <a:xfrm>
            <a:off x="6216072" y="8663595"/>
            <a:ext cx="3095767"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spcBef>
                <a:spcPts val="0"/>
              </a:spcBef>
              <a:defRPr b="0" sz="1100">
                <a:solidFill>
                  <a:schemeClr val="accent1">
                    <a:hueOff val="-206347"/>
                    <a:satOff val="69104"/>
                    <a:lumOff val="-8949"/>
                  </a:schemeClr>
                </a:solidFill>
              </a:defRPr>
            </a:pPr>
            <a:r>
              <a:t>                                </a:t>
            </a:r>
            <a:r>
              <a:rPr>
                <a:solidFill>
                  <a:schemeClr val="accent1"/>
                </a:solidFill>
              </a:rPr>
              <a:t>Create a new object by invoking a constructor</a:t>
            </a:r>
          </a:p>
        </p:txBody>
      </p:sp>
      <p:pic>
        <p:nvPicPr>
          <p:cNvPr id="254" name="Image" descr="Image"/>
          <p:cNvPicPr>
            <a:picLocks noChangeAspect="1"/>
          </p:cNvPicPr>
          <p:nvPr/>
        </p:nvPicPr>
        <p:blipFill>
          <a:blip r:embed="rId2">
            <a:extLst/>
          </a:blip>
          <a:stretch>
            <a:fillRect/>
          </a:stretch>
        </p:blipFill>
        <p:spPr>
          <a:xfrm>
            <a:off x="8369105" y="-684523"/>
            <a:ext cx="5603817" cy="2992964"/>
          </a:xfrm>
          <a:prstGeom prst="rect">
            <a:avLst/>
          </a:prstGeom>
          <a:ln w="12700">
            <a:miter lim="400000"/>
          </a:ln>
        </p:spPr>
      </p:pic>
      <p:sp>
        <p:nvSpPr>
          <p:cNvPr id="255" name="COPY A DATA FRAME INTO SPARK"/>
          <p:cNvSpPr txBox="1"/>
          <p:nvPr/>
        </p:nvSpPr>
        <p:spPr>
          <a:xfrm>
            <a:off x="344159" y="778241"/>
            <a:ext cx="2205076"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COPY A DATA FRAME INTO SPARK</a:t>
            </a:r>
          </a:p>
        </p:txBody>
      </p:sp>
      <p:sp>
        <p:nvSpPr>
          <p:cNvPr id="256" name="Rectangle"/>
          <p:cNvSpPr/>
          <p:nvPr/>
        </p:nvSpPr>
        <p:spPr>
          <a:xfrm>
            <a:off x="9609286" y="8800769"/>
            <a:ext cx="4033244" cy="1209041"/>
          </a:xfrm>
          <a:prstGeom prst="rect">
            <a:avLst/>
          </a:prstGeom>
          <a:gradFill>
            <a:gsLst>
              <a:gs pos="0">
                <a:srgbClr val="FFFFFF">
                  <a:alpha val="32629"/>
                </a:srgbClr>
              </a:gs>
              <a:gs pos="100000">
                <a:srgbClr val="FABF53">
                  <a:alpha val="32629"/>
                </a:srgbClr>
              </a:gs>
            </a:gsLst>
            <a:lin ang="16200000"/>
          </a:gra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257" name="Reactivity"/>
          <p:cNvSpPr txBox="1"/>
          <p:nvPr/>
        </p:nvSpPr>
        <p:spPr>
          <a:xfrm>
            <a:off x="320788" y="374129"/>
            <a:ext cx="1337629"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28DB5"/>
                </a:solidFill>
              </a:defRPr>
            </a:pPr>
            <a:r>
              <a:t>Reactivity</a:t>
            </a:r>
          </a:p>
        </p:txBody>
      </p:sp>
      <p:sp>
        <p:nvSpPr>
          <p:cNvPr id="258" name="Line"/>
          <p:cNvSpPr/>
          <p:nvPr/>
        </p:nvSpPr>
        <p:spPr>
          <a:xfrm>
            <a:off x="306505" y="412458"/>
            <a:ext cx="5535277" cy="1"/>
          </a:xfrm>
          <a:prstGeom prst="line">
            <a:avLst/>
          </a:prstGeom>
          <a:ln w="6350">
            <a:solidFill>
              <a:srgbClr val="797979"/>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259" name="Line"/>
          <p:cNvSpPr/>
          <p:nvPr/>
        </p:nvSpPr>
        <p:spPr>
          <a:xfrm>
            <a:off x="6116695" y="412458"/>
            <a:ext cx="3278239" cy="1"/>
          </a:xfrm>
          <a:prstGeom prst="line">
            <a:avLst/>
          </a:prstGeom>
          <a:ln w="6350">
            <a:solidFill>
              <a:srgbClr val="797979"/>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260" name="Visualize &amp; Communicate"/>
          <p:cNvSpPr txBox="1"/>
          <p:nvPr/>
        </p:nvSpPr>
        <p:spPr>
          <a:xfrm>
            <a:off x="6116695" y="380479"/>
            <a:ext cx="3242464" cy="4191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400">
                <a:solidFill>
                  <a:srgbClr val="628DB5"/>
                </a:solidFill>
              </a:defRPr>
            </a:pPr>
            <a:r>
              <a:t>Visualize &amp; Communicate</a:t>
            </a:r>
          </a:p>
        </p:txBody>
      </p:sp>
      <p:sp>
        <p:nvSpPr>
          <p:cNvPr id="261" name="Model (MLlib)"/>
          <p:cNvSpPr txBox="1"/>
          <p:nvPr/>
        </p:nvSpPr>
        <p:spPr>
          <a:xfrm>
            <a:off x="9591329" y="399529"/>
            <a:ext cx="1831341"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28DB5"/>
                </a:solidFill>
              </a:defRPr>
            </a:pPr>
            <a:r>
              <a:t>Model (MLlib)</a:t>
            </a:r>
          </a:p>
        </p:txBody>
      </p:sp>
      <p:sp>
        <p:nvSpPr>
          <p:cNvPr id="262" name="Line"/>
          <p:cNvSpPr/>
          <p:nvPr/>
        </p:nvSpPr>
        <p:spPr>
          <a:xfrm>
            <a:off x="9620208" y="412229"/>
            <a:ext cx="2546392" cy="1"/>
          </a:xfrm>
          <a:prstGeom prst="line">
            <a:avLst/>
          </a:prstGeom>
          <a:ln w="6350">
            <a:solidFill>
              <a:srgbClr val="797979"/>
            </a:solidFill>
            <a:miter lim="400000"/>
          </a:ln>
        </p:spPr>
        <p:txBody>
          <a:bodyPr lIns="54570" tIns="54570" rIns="54570" bIns="54570" anchor="ctr"/>
          <a:lstStyle/>
          <a:p>
            <a:pPr>
              <a:lnSpc>
                <a:spcPct val="80000"/>
              </a:lnSpc>
              <a:spcBef>
                <a:spcPts val="600"/>
              </a:spcBef>
              <a:defRPr b="0">
                <a:solidFill>
                  <a:srgbClr val="000000"/>
                </a:solidFill>
              </a:defRPr>
            </a:pPr>
          </a:p>
        </p:txBody>
      </p:sp>
      <p:pic>
        <p:nvPicPr>
          <p:cNvPr id="263" name="sparklyr.png" descr="sparklyr.png"/>
          <p:cNvPicPr>
            <a:picLocks noChangeAspect="1"/>
          </p:cNvPicPr>
          <p:nvPr/>
        </p:nvPicPr>
        <p:blipFill>
          <a:blip r:embed="rId3">
            <a:extLst/>
          </a:blip>
          <a:stretch>
            <a:fillRect/>
          </a:stretch>
        </p:blipFill>
        <p:spPr>
          <a:xfrm>
            <a:off x="12295695" y="182823"/>
            <a:ext cx="1397001" cy="1619078"/>
          </a:xfrm>
          <a:prstGeom prst="rect">
            <a:avLst/>
          </a:prstGeom>
          <a:ln w="12700">
            <a:miter lim="400000"/>
          </a:ln>
        </p:spPr>
      </p:pic>
      <p:sp>
        <p:nvSpPr>
          <p:cNvPr id="264" name="Line"/>
          <p:cNvSpPr/>
          <p:nvPr/>
        </p:nvSpPr>
        <p:spPr>
          <a:xfrm>
            <a:off x="2354308" y="10337513"/>
            <a:ext cx="113211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p>
        </p:txBody>
      </p:sp>
      <p:pic>
        <p:nvPicPr>
          <p:cNvPr id="265" name="Image" descr="Image"/>
          <p:cNvPicPr>
            <a:picLocks noChangeAspect="1"/>
          </p:cNvPicPr>
          <p:nvPr/>
        </p:nvPicPr>
        <p:blipFill>
          <a:blip r:embed="rId4">
            <a:extLst/>
          </a:blip>
          <a:stretch>
            <a:fillRect/>
          </a:stretch>
        </p:blipFill>
        <p:spPr>
          <a:xfrm>
            <a:off x="238823" y="9978474"/>
            <a:ext cx="1754521" cy="616478"/>
          </a:xfrm>
          <a:prstGeom prst="rect">
            <a:avLst/>
          </a:prstGeom>
          <a:ln w="12700">
            <a:miter lim="400000"/>
          </a:ln>
        </p:spPr>
      </p:pic>
      <p:sp>
        <p:nvSpPr>
          <p:cNvPr id="266" name="RStudio® is a trademark of RStudio, Inc.  •  CC BY SA  RStudio •  info@rstudio.com  •  844-448-1212 • rstudio.com •  Learn more at spark.rstudio.com  •  sparklyr  0.5  •  Updated: 2016-12"/>
          <p:cNvSpPr txBox="1"/>
          <p:nvPr/>
        </p:nvSpPr>
        <p:spPr>
          <a:xfrm>
            <a:off x="2353572" y="10340910"/>
            <a:ext cx="11322666" cy="2488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r">
              <a:lnSpc>
                <a:spcPct val="90000"/>
              </a:lnSpc>
              <a:spcBef>
                <a:spcPts val="0"/>
              </a:spcBef>
              <a:defRPr b="0" sz="900">
                <a:solidFill>
                  <a:srgbClr val="000000"/>
                </a:solidFill>
              </a:defRPr>
            </a:pPr>
            <a:r>
              <a:t>RStudio® is a trademark of RStudio, Inc.  •  </a:t>
            </a:r>
            <a:r>
              <a:rPr>
                <a:hlinkClick r:id="rId5" invalidUrl="" action="" tgtFrame="" tooltip="" history="1" highlightClick="0" endSnd="0"/>
              </a:rPr>
              <a:t>CC BY SA</a:t>
            </a:r>
            <a:r>
              <a:t>  RStudio •  </a:t>
            </a:r>
            <a:r>
              <a:rPr>
                <a:hlinkClick r:id="rId6" invalidUrl="" action="" tgtFrame="" tooltip="" history="1" highlightClick="0" endSnd="0"/>
              </a:rPr>
              <a:t>info@rstudio.com</a:t>
            </a:r>
            <a:r>
              <a:t>  •  844-448-1212 • </a:t>
            </a:r>
            <a:r>
              <a:rPr>
                <a:hlinkClick r:id="rId7" invalidUrl="" action="" tgtFrame="" tooltip="" history="1" highlightClick="0" endSnd="0"/>
              </a:rPr>
              <a:t>rstudio.com</a:t>
            </a:r>
            <a:r>
              <a:t> •  Learn more at </a:t>
            </a:r>
            <a:r>
              <a:rPr b="1"/>
              <a:t>spark.rstudio.com</a:t>
            </a:r>
            <a:r>
              <a:t>  •  sparklyr  0.5  •  Updated: 2016-12</a:t>
            </a:r>
          </a:p>
        </p:txBody>
      </p:sp>
      <p:sp>
        <p:nvSpPr>
          <p:cNvPr id="267" name="dplyr::collect(x)"/>
          <p:cNvSpPr txBox="1"/>
          <p:nvPr/>
        </p:nvSpPr>
        <p:spPr>
          <a:xfrm>
            <a:off x="6206792" y="1282603"/>
            <a:ext cx="2649802" cy="21495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algn="just">
              <a:spcBef>
                <a:spcPts val="0"/>
              </a:spcBef>
              <a:defRPr b="0" sz="1300">
                <a:solidFill>
                  <a:srgbClr val="000000"/>
                </a:solidFill>
                <a:latin typeface="+mj-lt"/>
                <a:ea typeface="+mj-ea"/>
                <a:cs typeface="+mj-cs"/>
                <a:sym typeface="Source Sans Pro Light"/>
              </a:defRPr>
            </a:pPr>
            <a:r>
              <a:t>dplyr::</a:t>
            </a:r>
            <a:r>
              <a:rPr>
                <a:latin typeface="Source Sans Pro Semibold"/>
                <a:ea typeface="Source Sans Pro Semibold"/>
                <a:cs typeface="Source Sans Pro Semibold"/>
                <a:sym typeface="Source Sans Pro Semibold"/>
              </a:rPr>
              <a:t>collect(</a:t>
            </a:r>
            <a:r>
              <a:t>x</a:t>
            </a:r>
            <a:r>
              <a:rPr>
                <a:latin typeface="Source Sans Pro Semibold"/>
                <a:ea typeface="Source Sans Pro Semibold"/>
                <a:cs typeface="Source Sans Pro Semibold"/>
                <a:sym typeface="Source Sans Pro Semibold"/>
              </a:rPr>
              <a:t>)</a:t>
            </a:r>
          </a:p>
        </p:txBody>
      </p:sp>
      <p:sp>
        <p:nvSpPr>
          <p:cNvPr id="268" name="r_table &lt;- collect(my_table)…"/>
          <p:cNvSpPr txBox="1"/>
          <p:nvPr/>
        </p:nvSpPr>
        <p:spPr>
          <a:xfrm>
            <a:off x="6463824" y="872122"/>
            <a:ext cx="2996006" cy="54163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a:spcBef>
                <a:spcPts val="0"/>
              </a:spcBef>
              <a:defRPr b="0" sz="1100">
                <a:solidFill>
                  <a:schemeClr val="accent1"/>
                </a:solidFill>
                <a:latin typeface="+mj-lt"/>
                <a:ea typeface="+mj-ea"/>
                <a:cs typeface="+mj-cs"/>
                <a:sym typeface="Source Sans Pro Light"/>
              </a:defRPr>
            </a:pPr>
            <a:r>
              <a:t>r_table &lt;- </a:t>
            </a:r>
            <a:r>
              <a:rPr>
                <a:latin typeface="Source Sans Pro Semibold"/>
                <a:ea typeface="Source Sans Pro Semibold"/>
                <a:cs typeface="Source Sans Pro Semibold"/>
                <a:sym typeface="Source Sans Pro Semibold"/>
              </a:rPr>
              <a:t>collect</a:t>
            </a:r>
            <a:r>
              <a:t>(my_table)</a:t>
            </a:r>
          </a:p>
          <a:p>
            <a:pPr>
              <a:spcBef>
                <a:spcPts val="0"/>
              </a:spcBef>
              <a:defRPr b="0" sz="1100">
                <a:solidFill>
                  <a:schemeClr val="accent1"/>
                </a:solidFill>
                <a:latin typeface="+mj-lt"/>
                <a:ea typeface="+mj-ea"/>
                <a:cs typeface="+mj-cs"/>
                <a:sym typeface="Source Sans Pro Light"/>
              </a:defRPr>
            </a:pPr>
            <a:r>
              <a:t>plot(Petal_Width~Petal_Length, data=r_table)</a:t>
            </a:r>
          </a:p>
        </p:txBody>
      </p:sp>
      <p:sp>
        <p:nvSpPr>
          <p:cNvPr id="269" name="sdf_read_column(x, column)"/>
          <p:cNvSpPr txBox="1"/>
          <p:nvPr/>
        </p:nvSpPr>
        <p:spPr>
          <a:xfrm>
            <a:off x="6206371" y="1671235"/>
            <a:ext cx="1964974" cy="179127"/>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algn="just" defTabSz="1270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sdf_read_column(</a:t>
            </a:r>
            <a:r>
              <a:t>x, column</a:t>
            </a:r>
            <a:r>
              <a:rPr>
                <a:latin typeface="Source Sans Pro Semibold"/>
                <a:ea typeface="Source Sans Pro Semibold"/>
                <a:cs typeface="Source Sans Pro Semibold"/>
                <a:sym typeface="Source Sans Pro Semibold"/>
              </a:rPr>
              <a:t>)</a:t>
            </a:r>
          </a:p>
        </p:txBody>
      </p:sp>
      <p:sp>
        <p:nvSpPr>
          <p:cNvPr id="270" name="Returns contents of a single column to R"/>
          <p:cNvSpPr txBox="1"/>
          <p:nvPr/>
        </p:nvSpPr>
        <p:spPr>
          <a:xfrm>
            <a:off x="6351051" y="1865291"/>
            <a:ext cx="2762966" cy="16718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just">
              <a:spcBef>
                <a:spcPts val="0"/>
              </a:spcBef>
              <a:defRPr b="0" sz="1100">
                <a:solidFill>
                  <a:schemeClr val="accent1"/>
                </a:solidFill>
              </a:defRPr>
            </a:lvl1pPr>
          </a:lstStyle>
          <a:p>
            <a:pPr/>
            <a:r>
              <a:t>Returns contents of a single column to R</a:t>
            </a:r>
          </a:p>
        </p:txBody>
      </p:sp>
      <p:sp>
        <p:nvSpPr>
          <p:cNvPr id="271" name="my_var &lt;- tbl_cache(sc, name= &quot;hive_iris&quot;)"/>
          <p:cNvSpPr txBox="1"/>
          <p:nvPr/>
        </p:nvSpPr>
        <p:spPr>
          <a:xfrm>
            <a:off x="3600134" y="2051475"/>
            <a:ext cx="2149395"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spcBef>
                <a:spcPts val="0"/>
              </a:spcBef>
              <a:defRPr b="0" sz="1100">
                <a:solidFill>
                  <a:schemeClr val="accent1"/>
                </a:solidFill>
              </a:defRPr>
            </a:pPr>
            <a:r>
              <a:t>my_var &lt;- </a:t>
            </a:r>
            <a:r>
              <a:rPr>
                <a:latin typeface="Source Sans Pro Semibold"/>
                <a:ea typeface="Source Sans Pro Semibold"/>
                <a:cs typeface="Source Sans Pro Semibold"/>
                <a:sym typeface="Source Sans Pro Semibold"/>
              </a:rPr>
              <a:t>tbl_cache</a:t>
            </a:r>
            <a:r>
              <a:t>(sc, name= "hive_iris")</a:t>
            </a:r>
          </a:p>
        </p:txBody>
      </p:sp>
      <p:sp>
        <p:nvSpPr>
          <p:cNvPr id="272" name="tbl_cache(sc, name, force = TRUE)"/>
          <p:cNvSpPr txBox="1"/>
          <p:nvPr/>
        </p:nvSpPr>
        <p:spPr>
          <a:xfrm>
            <a:off x="3616628" y="2374142"/>
            <a:ext cx="2274484" cy="2996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just">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tbl_cache(</a:t>
            </a:r>
            <a:r>
              <a:t>sc, name, force = TRUE</a:t>
            </a:r>
            <a:r>
              <a:rPr>
                <a:latin typeface="Source Sans Pro Semibold"/>
                <a:ea typeface="Source Sans Pro Semibold"/>
                <a:cs typeface="Source Sans Pro Semibold"/>
                <a:sym typeface="Source Sans Pro Semibold"/>
              </a:rPr>
              <a:t>)</a:t>
            </a:r>
          </a:p>
        </p:txBody>
      </p:sp>
      <p:sp>
        <p:nvSpPr>
          <p:cNvPr id="273" name="Loads the table into memory"/>
          <p:cNvSpPr txBox="1"/>
          <p:nvPr/>
        </p:nvSpPr>
        <p:spPr>
          <a:xfrm>
            <a:off x="4076300" y="2606665"/>
            <a:ext cx="1701462"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just">
              <a:spcBef>
                <a:spcPts val="0"/>
              </a:spcBef>
              <a:defRPr b="0" sz="1100">
                <a:solidFill>
                  <a:schemeClr val="accent1"/>
                </a:solidFill>
              </a:defRPr>
            </a:lvl1pPr>
          </a:lstStyle>
          <a:p>
            <a:pPr/>
            <a:r>
              <a:t>Loads the table into memory</a:t>
            </a:r>
          </a:p>
        </p:txBody>
      </p:sp>
      <p:sp>
        <p:nvSpPr>
          <p:cNvPr id="274" name="my_var &lt;- dplyr::tbl(sc, name= &quot;hive_iris&quot;)"/>
          <p:cNvSpPr txBox="1"/>
          <p:nvPr/>
        </p:nvSpPr>
        <p:spPr>
          <a:xfrm>
            <a:off x="3900647" y="2840708"/>
            <a:ext cx="1623336" cy="4647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spcBef>
                <a:spcPts val="0"/>
              </a:spcBef>
              <a:defRPr b="0" sz="1100">
                <a:solidFill>
                  <a:schemeClr val="accent1"/>
                </a:solidFill>
              </a:defRPr>
            </a:pPr>
            <a:r>
              <a:t>my_var &lt;- </a:t>
            </a:r>
            <a:r>
              <a:rPr>
                <a:latin typeface="Source Sans Pro Semibold"/>
                <a:ea typeface="Source Sans Pro Semibold"/>
                <a:cs typeface="Source Sans Pro Semibold"/>
                <a:sym typeface="Source Sans Pro Semibold"/>
              </a:rPr>
              <a:t>dplyr::tbl</a:t>
            </a:r>
            <a:r>
              <a:t>(sc, name= "hive_iris")</a:t>
            </a:r>
          </a:p>
        </p:txBody>
      </p:sp>
      <p:sp>
        <p:nvSpPr>
          <p:cNvPr id="275" name="dplyr::tbl(scr, …)"/>
          <p:cNvSpPr txBox="1"/>
          <p:nvPr/>
        </p:nvSpPr>
        <p:spPr>
          <a:xfrm>
            <a:off x="3676429" y="3258121"/>
            <a:ext cx="1454662"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just">
              <a:spcBef>
                <a:spcPts val="0"/>
              </a:spcBef>
              <a:defRPr b="0">
                <a:solidFill>
                  <a:srgbClr val="000000"/>
                </a:solidFill>
                <a:latin typeface="+mj-lt"/>
                <a:ea typeface="+mj-ea"/>
                <a:cs typeface="+mj-cs"/>
                <a:sym typeface="Source Sans Pro Light"/>
              </a:defRPr>
            </a:pPr>
            <a:r>
              <a:t>dplyr::</a:t>
            </a:r>
            <a:r>
              <a:rPr>
                <a:latin typeface="Source Sans Pro Semibold"/>
                <a:ea typeface="Source Sans Pro Semibold"/>
                <a:cs typeface="Source Sans Pro Semibold"/>
                <a:sym typeface="Source Sans Pro Semibold"/>
              </a:rPr>
              <a:t>tbl(</a:t>
            </a:r>
            <a:r>
              <a:t>scr, …</a:t>
            </a:r>
            <a:r>
              <a:rPr>
                <a:latin typeface="Source Sans Pro Semibold"/>
                <a:ea typeface="Source Sans Pro Semibold"/>
                <a:cs typeface="Source Sans Pro Semibold"/>
                <a:sym typeface="Source Sans Pro Semibold"/>
              </a:rPr>
              <a:t>)</a:t>
            </a:r>
          </a:p>
        </p:txBody>
      </p:sp>
      <p:sp>
        <p:nvSpPr>
          <p:cNvPr id="276" name="Creates a reference to the table without loading it into memory"/>
          <p:cNvSpPr txBox="1"/>
          <p:nvPr/>
        </p:nvSpPr>
        <p:spPr>
          <a:xfrm>
            <a:off x="3748983" y="3417961"/>
            <a:ext cx="2023164" cy="4647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lvl1pPr algn="just">
              <a:spcBef>
                <a:spcPts val="0"/>
              </a:spcBef>
              <a:defRPr b="0" sz="1100">
                <a:solidFill>
                  <a:schemeClr val="accent1"/>
                </a:solidFill>
              </a:defRPr>
            </a:lvl1pPr>
          </a:lstStyle>
          <a:p>
            <a:pPr/>
            <a:r>
              <a:t>Creates a reference to the table without loading it into memory</a:t>
            </a:r>
          </a:p>
        </p:txBody>
      </p:sp>
      <p:sp>
        <p:nvSpPr>
          <p:cNvPr id="277" name="sdf_copy_to(sc, x, name, memory, repartition, overwrite)"/>
          <p:cNvSpPr txBox="1"/>
          <p:nvPr/>
        </p:nvSpPr>
        <p:spPr>
          <a:xfrm>
            <a:off x="498656" y="1243931"/>
            <a:ext cx="3036913"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defTabSz="12700">
              <a:spcBef>
                <a:spcPts val="0"/>
              </a:spcBef>
              <a:defRPr b="0">
                <a:solidFill>
                  <a:srgbClr val="000000"/>
                </a:solidFill>
              </a:defRPr>
            </a:pPr>
            <a:r>
              <a:rPr>
                <a:latin typeface="Source Sans Pro Semibold"/>
                <a:ea typeface="Source Sans Pro Semibold"/>
                <a:cs typeface="Source Sans Pro Semibold"/>
                <a:sym typeface="Source Sans Pro Semibold"/>
              </a:rPr>
              <a:t>sdf_copy_to(</a:t>
            </a:r>
            <a:r>
              <a:rPr>
                <a:latin typeface="+mj-lt"/>
                <a:ea typeface="+mj-ea"/>
                <a:cs typeface="+mj-cs"/>
                <a:sym typeface="Source Sans Pro Light"/>
              </a:rPr>
              <a:t>sc, x, name, memory, repartition, overwrite</a:t>
            </a:r>
            <a:r>
              <a:rPr>
                <a:latin typeface="Source Sans Pro Semibold"/>
                <a:ea typeface="Source Sans Pro Semibold"/>
                <a:cs typeface="Source Sans Pro Semibold"/>
                <a:sym typeface="Source Sans Pro Semibold"/>
              </a:rPr>
              <a:t>)</a:t>
            </a:r>
          </a:p>
        </p:txBody>
      </p:sp>
      <p:sp>
        <p:nvSpPr>
          <p:cNvPr id="278" name="sdf_copy_to(sc, iris, &quot;spark_iris&quot;)"/>
          <p:cNvSpPr txBox="1"/>
          <p:nvPr/>
        </p:nvSpPr>
        <p:spPr>
          <a:xfrm>
            <a:off x="818583" y="940991"/>
            <a:ext cx="2463715" cy="2869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spcBef>
                <a:spcPts val="0"/>
              </a:spcBef>
              <a:defRPr b="0" sz="1100">
                <a:solidFill>
                  <a:schemeClr val="accent1"/>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sdf_copy_to</a:t>
            </a:r>
            <a:r>
              <a:t>(sc, iris, "spark_iris")</a:t>
            </a:r>
          </a:p>
        </p:txBody>
      </p:sp>
      <p:sp>
        <p:nvSpPr>
          <p:cNvPr id="279" name="DBI::dbWriteTable(sc, &quot;spark_iris&quot;, iris)"/>
          <p:cNvSpPr txBox="1"/>
          <p:nvPr/>
        </p:nvSpPr>
        <p:spPr>
          <a:xfrm>
            <a:off x="3560095" y="1049089"/>
            <a:ext cx="2266341"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spcBef>
                <a:spcPts val="0"/>
              </a:spcBef>
              <a:defRPr b="0" sz="1100">
                <a:solidFill>
                  <a:schemeClr val="accent1"/>
                </a:solidFill>
              </a:defRPr>
            </a:pPr>
            <a:r>
              <a:t>DBI::</a:t>
            </a:r>
            <a:r>
              <a:rPr>
                <a:latin typeface="Source Sans Pro Semibold"/>
                <a:ea typeface="Source Sans Pro Semibold"/>
                <a:cs typeface="Source Sans Pro Semibold"/>
                <a:sym typeface="Source Sans Pro Semibold"/>
              </a:rPr>
              <a:t>dbWriteTable</a:t>
            </a:r>
            <a:r>
              <a:t>(sc, "spark_iris", iris)</a:t>
            </a:r>
          </a:p>
        </p:txBody>
      </p:sp>
      <p:sp>
        <p:nvSpPr>
          <p:cNvPr id="280" name="DBI::dbWriteTable(conn, name, value)"/>
          <p:cNvSpPr txBox="1"/>
          <p:nvPr/>
        </p:nvSpPr>
        <p:spPr>
          <a:xfrm>
            <a:off x="3573908" y="1281606"/>
            <a:ext cx="2161121"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just">
              <a:spcBef>
                <a:spcPts val="0"/>
              </a:spcBef>
              <a:defRPr b="0">
                <a:solidFill>
                  <a:srgbClr val="000000"/>
                </a:solidFill>
                <a:latin typeface="+mj-lt"/>
                <a:ea typeface="+mj-ea"/>
                <a:cs typeface="+mj-cs"/>
                <a:sym typeface="Source Sans Pro Light"/>
              </a:defRPr>
            </a:pPr>
            <a:r>
              <a:t>DBI::</a:t>
            </a:r>
            <a:r>
              <a:rPr>
                <a:latin typeface="Source Sans Pro Semibold"/>
                <a:ea typeface="Source Sans Pro Semibold"/>
                <a:cs typeface="Source Sans Pro Semibold"/>
                <a:sym typeface="Source Sans Pro Semibold"/>
              </a:rPr>
              <a:t>dbWriteTable(</a:t>
            </a:r>
            <a:r>
              <a:t>conn, name, value</a:t>
            </a:r>
            <a:r>
              <a:rPr>
                <a:latin typeface="Source Sans Pro Semibold"/>
                <a:ea typeface="Source Sans Pro Semibold"/>
                <a:cs typeface="Source Sans Pro Semibold"/>
                <a:sym typeface="Source Sans Pro Semibold"/>
              </a:rPr>
              <a:t>)</a:t>
            </a:r>
          </a:p>
        </p:txBody>
      </p:sp>
      <p:sp>
        <p:nvSpPr>
          <p:cNvPr id="281" name="Translates into Spark SQL statements"/>
          <p:cNvSpPr txBox="1"/>
          <p:nvPr/>
        </p:nvSpPr>
        <p:spPr>
          <a:xfrm>
            <a:off x="337276" y="4571120"/>
            <a:ext cx="2842879" cy="35556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a:spcBef>
                <a:spcPts val="0"/>
              </a:spcBef>
              <a:defRPr b="0" sz="1100">
                <a:solidFill>
                  <a:srgbClr val="000000"/>
                </a:solidFill>
              </a:defRPr>
            </a:lvl1pPr>
          </a:lstStyle>
          <a:p>
            <a:pPr/>
            <a:r>
              <a:t>Translates into Spark SQL statements</a:t>
            </a:r>
          </a:p>
        </p:txBody>
      </p:sp>
      <p:sp>
        <p:nvSpPr>
          <p:cNvPr id="282" name="my_table &lt;- my_var %&gt;%…"/>
          <p:cNvSpPr txBox="1"/>
          <p:nvPr/>
        </p:nvSpPr>
        <p:spPr>
          <a:xfrm>
            <a:off x="622269" y="4815782"/>
            <a:ext cx="2235297" cy="76360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a:spcBef>
                <a:spcPts val="0"/>
              </a:spcBef>
              <a:defRPr b="0">
                <a:solidFill>
                  <a:schemeClr val="accent1"/>
                </a:solidFill>
                <a:latin typeface="Source Sans Pro Semibold"/>
                <a:ea typeface="Source Sans Pro Semibold"/>
                <a:cs typeface="Source Sans Pro Semibold"/>
                <a:sym typeface="Source Sans Pro Semibold"/>
              </a:defRPr>
            </a:pPr>
            <a:r>
              <a:t>my_table &lt;- my_var %&gt;%</a:t>
            </a:r>
          </a:p>
          <a:p>
            <a:pPr>
              <a:spcBef>
                <a:spcPts val="0"/>
              </a:spcBef>
              <a:defRPr b="0">
                <a:solidFill>
                  <a:schemeClr val="accent1"/>
                </a:solidFill>
                <a:latin typeface="Source Sans Pro Semibold"/>
                <a:ea typeface="Source Sans Pro Semibold"/>
                <a:cs typeface="Source Sans Pro Semibold"/>
                <a:sym typeface="Source Sans Pro Semibold"/>
              </a:defRPr>
            </a:pPr>
            <a:r>
              <a:t>      filter(Species=="setosa") %&gt;%</a:t>
            </a:r>
          </a:p>
          <a:p>
            <a:pPr>
              <a:spcBef>
                <a:spcPts val="0"/>
              </a:spcBef>
              <a:defRPr b="0">
                <a:solidFill>
                  <a:schemeClr val="accent1"/>
                </a:solidFill>
                <a:latin typeface="Source Sans Pro Semibold"/>
                <a:ea typeface="Source Sans Pro Semibold"/>
                <a:cs typeface="Source Sans Pro Semibold"/>
                <a:sym typeface="Source Sans Pro Semibold"/>
              </a:defRPr>
            </a:pPr>
            <a:r>
              <a:t>      sample_n(10)</a:t>
            </a:r>
          </a:p>
        </p:txBody>
      </p:sp>
      <p:sp>
        <p:nvSpPr>
          <p:cNvPr id="283" name="my_table &lt;- DBI::dbGetQuery( sc , ”SELECT * FROM iris LIMIT 10&quot;)"/>
          <p:cNvSpPr txBox="1"/>
          <p:nvPr/>
        </p:nvSpPr>
        <p:spPr>
          <a:xfrm>
            <a:off x="427213" y="5928759"/>
            <a:ext cx="2631483" cy="35556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a:spcBef>
                <a:spcPts val="0"/>
              </a:spcBef>
              <a:defRPr b="0" sz="1100">
                <a:solidFill>
                  <a:schemeClr val="accent1"/>
                </a:solidFill>
                <a:latin typeface="+mj-lt"/>
                <a:ea typeface="+mj-ea"/>
                <a:cs typeface="+mj-cs"/>
                <a:sym typeface="Source Sans Pro Light"/>
              </a:defRPr>
            </a:pPr>
            <a:r>
              <a:t>my_table &lt;- DBI::</a:t>
            </a:r>
            <a:r>
              <a:rPr>
                <a:latin typeface="Source Sans Pro Semibold"/>
                <a:ea typeface="Source Sans Pro Semibold"/>
                <a:cs typeface="Source Sans Pro Semibold"/>
                <a:sym typeface="Source Sans Pro Semibold"/>
              </a:rPr>
              <a:t>dbGetQuery</a:t>
            </a:r>
            <a:r>
              <a:t>( sc , ”SELECT * FROM iris LIMIT 10")</a:t>
            </a:r>
          </a:p>
        </p:txBody>
      </p:sp>
      <p:sp>
        <p:nvSpPr>
          <p:cNvPr id="284" name="DBI::dbGetQuery(conn, statement)"/>
          <p:cNvSpPr txBox="1"/>
          <p:nvPr/>
        </p:nvSpPr>
        <p:spPr>
          <a:xfrm>
            <a:off x="470511" y="6285324"/>
            <a:ext cx="2330038" cy="299611"/>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lstStyle/>
          <a:p>
            <a:pPr algn="just">
              <a:spcBef>
                <a:spcPts val="0"/>
              </a:spcBef>
              <a:defRPr b="0">
                <a:solidFill>
                  <a:srgbClr val="000000"/>
                </a:solidFill>
                <a:latin typeface="+mj-lt"/>
                <a:ea typeface="+mj-ea"/>
                <a:cs typeface="+mj-cs"/>
                <a:sym typeface="Source Sans Pro Light"/>
              </a:defRPr>
            </a:pPr>
            <a:r>
              <a:t>DBI::</a:t>
            </a:r>
            <a:r>
              <a:rPr>
                <a:latin typeface="Source Sans Pro Semibold"/>
                <a:ea typeface="Source Sans Pro Semibold"/>
                <a:cs typeface="Source Sans Pro Semibold"/>
                <a:sym typeface="Source Sans Pro Semibold"/>
              </a:rPr>
              <a:t>dbGetQuery(</a:t>
            </a:r>
            <a:r>
              <a:t>conn, statement</a:t>
            </a:r>
            <a:r>
              <a:rPr>
                <a:latin typeface="Source Sans Pro Semibold"/>
                <a:ea typeface="Source Sans Pro Semibold"/>
                <a:cs typeface="Source Sans Pro Semibold"/>
                <a:sym typeface="Source Sans Pro Semibold"/>
              </a:rPr>
              <a:t>)</a:t>
            </a:r>
          </a:p>
        </p:txBody>
      </p:sp>
      <p:pic>
        <p:nvPicPr>
          <p:cNvPr id="285" name="hive.png" descr="hive.png"/>
          <p:cNvPicPr>
            <a:picLocks noChangeAspect="1"/>
          </p:cNvPicPr>
          <p:nvPr/>
        </p:nvPicPr>
        <p:blipFill>
          <a:blip r:embed="rId8">
            <a:extLst/>
          </a:blip>
          <a:stretch>
            <a:fillRect/>
          </a:stretch>
        </p:blipFill>
        <p:spPr>
          <a:xfrm>
            <a:off x="8795045" y="4648779"/>
            <a:ext cx="510303" cy="459273"/>
          </a:xfrm>
          <a:prstGeom prst="rect">
            <a:avLst/>
          </a:prstGeom>
          <a:ln w="12700">
            <a:miter lim="400000"/>
          </a:ln>
        </p:spPr>
      </p:pic>
      <p:sp>
        <p:nvSpPr>
          <p:cNvPr id="286" name="Line"/>
          <p:cNvSpPr/>
          <p:nvPr/>
        </p:nvSpPr>
        <p:spPr>
          <a:xfrm>
            <a:off x="6679393" y="5157706"/>
            <a:ext cx="765100" cy="1"/>
          </a:xfrm>
          <a:prstGeom prst="line">
            <a:avLst/>
          </a:prstGeom>
          <a:ln w="38100">
            <a:solidFill>
              <a:srgbClr val="DF8A2F"/>
            </a:solidFill>
            <a:miter lim="400000"/>
            <a:tailEnd type="triangle"/>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287" name="Line"/>
          <p:cNvSpPr/>
          <p:nvPr/>
        </p:nvSpPr>
        <p:spPr>
          <a:xfrm>
            <a:off x="6655838" y="5428891"/>
            <a:ext cx="748041" cy="1"/>
          </a:xfrm>
          <a:prstGeom prst="line">
            <a:avLst/>
          </a:prstGeom>
          <a:ln w="38100">
            <a:solidFill>
              <a:srgbClr val="DF8A2F">
                <a:alpha val="61985"/>
              </a:srgbClr>
            </a:solidFill>
            <a:miter lim="400000"/>
            <a:headEnd type="triangle"/>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288" name="Rounded Rectangle"/>
          <p:cNvSpPr/>
          <p:nvPr/>
        </p:nvSpPr>
        <p:spPr>
          <a:xfrm>
            <a:off x="7499199" y="4431787"/>
            <a:ext cx="622545" cy="1706028"/>
          </a:xfrm>
          <a:prstGeom prst="roundRect">
            <a:avLst>
              <a:gd name="adj" fmla="val 22697"/>
            </a:avLst>
          </a:prstGeom>
          <a:solidFill>
            <a:srgbClr val="DE943D">
              <a:alpha val="15220"/>
            </a:srgbClr>
          </a:solidFill>
          <a:ln w="12700">
            <a:miter lim="400000"/>
          </a:ln>
        </p:spPr>
        <p:txBody>
          <a:bodyPr lIns="0" tIns="0" rIns="0" bIns="0" anchor="ctr"/>
          <a:lstStyle/>
          <a:p>
            <a:pPr lvl="1" indent="0" algn="ctr">
              <a:spcBef>
                <a:spcPts val="0"/>
              </a:spcBef>
              <a:defRPr b="0" sz="2000">
                <a:solidFill>
                  <a:schemeClr val="accent3">
                    <a:hueOff val="-333990"/>
                    <a:satOff val="3917"/>
                    <a:lumOff val="-6666"/>
                  </a:schemeClr>
                </a:solidFill>
              </a:defRPr>
            </a:pPr>
          </a:p>
        </p:txBody>
      </p:sp>
      <p:pic>
        <p:nvPicPr>
          <p:cNvPr id="289" name="spark-logo-trademark.png" descr="spark-logo-trademark.png"/>
          <p:cNvPicPr>
            <a:picLocks noChangeAspect="1"/>
          </p:cNvPicPr>
          <p:nvPr/>
        </p:nvPicPr>
        <p:blipFill>
          <a:blip r:embed="rId9">
            <a:extLst/>
          </a:blip>
          <a:stretch>
            <a:fillRect/>
          </a:stretch>
        </p:blipFill>
        <p:spPr>
          <a:xfrm>
            <a:off x="7532659" y="5128039"/>
            <a:ext cx="555601" cy="295533"/>
          </a:xfrm>
          <a:prstGeom prst="rect">
            <a:avLst/>
          </a:prstGeom>
          <a:ln w="12700">
            <a:miter lim="400000"/>
          </a:ln>
        </p:spPr>
      </p:pic>
      <p:sp>
        <p:nvSpPr>
          <p:cNvPr id="290" name="spark_read_&lt;fmt&gt;"/>
          <p:cNvSpPr txBox="1"/>
          <p:nvPr/>
        </p:nvSpPr>
        <p:spPr>
          <a:xfrm>
            <a:off x="8119157" y="5328354"/>
            <a:ext cx="1222538" cy="2869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spcBef>
                <a:spcPts val="0"/>
              </a:spcBef>
              <a:defRPr b="0" sz="110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spark_read_&lt;fmt&gt;</a:t>
            </a:r>
          </a:p>
        </p:txBody>
      </p:sp>
      <p:sp>
        <p:nvSpPr>
          <p:cNvPr id="291" name="sdf_copy_to"/>
          <p:cNvSpPr txBox="1"/>
          <p:nvPr/>
        </p:nvSpPr>
        <p:spPr>
          <a:xfrm>
            <a:off x="6696900" y="4509892"/>
            <a:ext cx="806285"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sz="1100">
                <a:solidFill>
                  <a:srgbClr val="000000"/>
                </a:solidFill>
                <a:latin typeface="Source Sans Pro Semibold"/>
                <a:ea typeface="Source Sans Pro Semibold"/>
                <a:cs typeface="Source Sans Pro Semibold"/>
                <a:sym typeface="Source Sans Pro Semibold"/>
              </a:defRPr>
            </a:lvl1pPr>
          </a:lstStyle>
          <a:p>
            <a:pPr>
              <a:defRPr>
                <a:latin typeface="+mn-lt"/>
                <a:ea typeface="+mn-ea"/>
                <a:cs typeface="+mn-cs"/>
                <a:sym typeface="Source Sans Pro"/>
              </a:defRPr>
            </a:pPr>
            <a:r>
              <a:rPr>
                <a:latin typeface="Source Sans Pro Semibold"/>
                <a:ea typeface="Source Sans Pro Semibold"/>
                <a:cs typeface="Source Sans Pro Semibold"/>
                <a:sym typeface="Source Sans Pro Semibold"/>
              </a:rPr>
              <a:t>sdf_copy_to</a:t>
            </a:r>
          </a:p>
        </p:txBody>
      </p:sp>
      <p:sp>
        <p:nvSpPr>
          <p:cNvPr id="292" name="DBI::dbWriteTable"/>
          <p:cNvSpPr txBox="1"/>
          <p:nvPr/>
        </p:nvSpPr>
        <p:spPr>
          <a:xfrm>
            <a:off x="6210223" y="4870646"/>
            <a:ext cx="1270001"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r">
              <a:spcBef>
                <a:spcPts val="0"/>
              </a:spcBef>
              <a:defRPr b="0" sz="1100">
                <a:solidFill>
                  <a:srgbClr val="000000"/>
                </a:solidFill>
                <a:latin typeface="+mj-lt"/>
                <a:ea typeface="+mj-ea"/>
                <a:cs typeface="+mj-cs"/>
                <a:sym typeface="Source Sans Pro Light"/>
              </a:defRPr>
            </a:pPr>
            <a:r>
              <a:t>DBI::</a:t>
            </a:r>
            <a:r>
              <a:rPr>
                <a:latin typeface="Source Sans Pro Semibold"/>
                <a:ea typeface="Source Sans Pro Semibold"/>
                <a:cs typeface="Source Sans Pro Semibold"/>
                <a:sym typeface="Source Sans Pro Semibold"/>
              </a:rPr>
              <a:t>dbWriteTable</a:t>
            </a:r>
          </a:p>
        </p:txBody>
      </p:sp>
      <p:sp>
        <p:nvSpPr>
          <p:cNvPr id="293" name="dplyr::collect"/>
          <p:cNvSpPr txBox="1"/>
          <p:nvPr/>
        </p:nvSpPr>
        <p:spPr>
          <a:xfrm>
            <a:off x="6189003" y="5678515"/>
            <a:ext cx="1270001"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r">
              <a:spcBef>
                <a:spcPts val="0"/>
              </a:spcBef>
              <a:defRPr b="0" sz="1100">
                <a:solidFill>
                  <a:srgbClr val="000000"/>
                </a:solidFill>
                <a:latin typeface="+mj-lt"/>
                <a:ea typeface="+mj-ea"/>
                <a:cs typeface="+mj-cs"/>
                <a:sym typeface="Source Sans Pro Light"/>
              </a:defRPr>
            </a:pPr>
            <a:r>
              <a:t>dplyr::</a:t>
            </a:r>
            <a:r>
              <a:rPr>
                <a:latin typeface="Source Sans Pro Semibold"/>
                <a:ea typeface="Source Sans Pro Semibold"/>
                <a:cs typeface="Source Sans Pro Semibold"/>
                <a:sym typeface="Source Sans Pro Semibold"/>
              </a:rPr>
              <a:t>collect</a:t>
            </a:r>
          </a:p>
        </p:txBody>
      </p:sp>
      <p:sp>
        <p:nvSpPr>
          <p:cNvPr id="294" name="sdf_read_column"/>
          <p:cNvSpPr txBox="1"/>
          <p:nvPr/>
        </p:nvSpPr>
        <p:spPr>
          <a:xfrm>
            <a:off x="6196470" y="5858464"/>
            <a:ext cx="1270001"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defTabSz="12700">
              <a:spcBef>
                <a:spcPts val="0"/>
              </a:spcBef>
              <a:defRPr b="0" sz="110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sdf_read_column</a:t>
            </a:r>
          </a:p>
        </p:txBody>
      </p:sp>
      <p:sp>
        <p:nvSpPr>
          <p:cNvPr id="295" name="Line"/>
          <p:cNvSpPr/>
          <p:nvPr/>
        </p:nvSpPr>
        <p:spPr>
          <a:xfrm>
            <a:off x="8140813" y="4905603"/>
            <a:ext cx="727583" cy="1"/>
          </a:xfrm>
          <a:prstGeom prst="line">
            <a:avLst/>
          </a:prstGeom>
          <a:ln w="38100">
            <a:solidFill>
              <a:srgbClr val="DF8A2F"/>
            </a:solidFill>
            <a:miter lim="400000"/>
            <a:headEnd type="triangle"/>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296" name="Line"/>
          <p:cNvSpPr/>
          <p:nvPr/>
        </p:nvSpPr>
        <p:spPr>
          <a:xfrm>
            <a:off x="8134754" y="5726992"/>
            <a:ext cx="662075" cy="1"/>
          </a:xfrm>
          <a:prstGeom prst="line">
            <a:avLst/>
          </a:prstGeom>
          <a:ln w="38100">
            <a:solidFill>
              <a:srgbClr val="DF8A2F"/>
            </a:solidFill>
            <a:miter lim="400000"/>
            <a:headEnd type="triangle"/>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297" name="Line"/>
          <p:cNvSpPr/>
          <p:nvPr/>
        </p:nvSpPr>
        <p:spPr>
          <a:xfrm>
            <a:off x="8179919" y="5897172"/>
            <a:ext cx="674770" cy="1"/>
          </a:xfrm>
          <a:prstGeom prst="line">
            <a:avLst/>
          </a:prstGeom>
          <a:ln w="38100">
            <a:solidFill>
              <a:srgbClr val="DF8A2F">
                <a:alpha val="61985"/>
              </a:srgbClr>
            </a:solidFill>
            <a:miter lim="400000"/>
            <a:tailEnd type="triangle"/>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298" name="spark_write_&lt;fmt&gt;"/>
          <p:cNvSpPr txBox="1"/>
          <p:nvPr/>
        </p:nvSpPr>
        <p:spPr>
          <a:xfrm>
            <a:off x="8108670" y="5974178"/>
            <a:ext cx="1264028" cy="2869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spcBef>
                <a:spcPts val="0"/>
              </a:spcBef>
              <a:defRPr b="0" sz="110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spark_write_&lt;fmt&gt;</a:t>
            </a:r>
          </a:p>
        </p:txBody>
      </p:sp>
      <p:sp>
        <p:nvSpPr>
          <p:cNvPr id="299" name="tbl_cache"/>
          <p:cNvSpPr txBox="1"/>
          <p:nvPr/>
        </p:nvSpPr>
        <p:spPr>
          <a:xfrm>
            <a:off x="8104802" y="4418751"/>
            <a:ext cx="806286"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spcBef>
                <a:spcPts val="0"/>
              </a:spcBef>
              <a:defRPr b="0" sz="110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tbl_cache</a:t>
            </a:r>
          </a:p>
        </p:txBody>
      </p:sp>
      <p:sp>
        <p:nvSpPr>
          <p:cNvPr id="300" name="dplyr::tbl"/>
          <p:cNvSpPr txBox="1"/>
          <p:nvPr/>
        </p:nvSpPr>
        <p:spPr>
          <a:xfrm>
            <a:off x="8228462" y="4623889"/>
            <a:ext cx="629782"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just">
              <a:spcBef>
                <a:spcPts val="0"/>
              </a:spcBef>
              <a:defRPr b="0" sz="1100">
                <a:solidFill>
                  <a:srgbClr val="000000"/>
                </a:solidFill>
                <a:latin typeface="+mj-lt"/>
                <a:ea typeface="+mj-ea"/>
                <a:cs typeface="+mj-cs"/>
                <a:sym typeface="Source Sans Pro Light"/>
              </a:defRPr>
            </a:pPr>
            <a:r>
              <a:t>dplyr::</a:t>
            </a:r>
            <a:r>
              <a:rPr>
                <a:latin typeface="Source Sans Pro Semibold"/>
                <a:ea typeface="Source Sans Pro Semibold"/>
                <a:cs typeface="Source Sans Pro Semibold"/>
                <a:sym typeface="Source Sans Pro Semibold"/>
              </a:rPr>
              <a:t>tbl</a:t>
            </a:r>
          </a:p>
        </p:txBody>
      </p:sp>
      <p:sp>
        <p:nvSpPr>
          <p:cNvPr id="301" name="File System"/>
          <p:cNvSpPr txBox="1"/>
          <p:nvPr/>
        </p:nvSpPr>
        <p:spPr>
          <a:xfrm>
            <a:off x="8869152" y="5579672"/>
            <a:ext cx="566005" cy="431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spcBef>
                <a:spcPts val="0"/>
              </a:spcBef>
              <a:defRPr b="0" sz="1300">
                <a:solidFill>
                  <a:srgbClr val="000000"/>
                </a:solidFill>
                <a:latin typeface="Source Sans Pro Semibold"/>
                <a:ea typeface="Source Sans Pro Semibold"/>
                <a:cs typeface="Source Sans Pro Semibold"/>
                <a:sym typeface="Source Sans Pro Semibold"/>
              </a:defRPr>
            </a:lvl1pPr>
          </a:lstStyle>
          <a:p>
            <a:pPr/>
            <a:r>
              <a:t>File System </a:t>
            </a:r>
          </a:p>
        </p:txBody>
      </p:sp>
      <p:pic>
        <p:nvPicPr>
          <p:cNvPr id="302" name="RStudio-Ball.png" descr="RStudio-Ball.png"/>
          <p:cNvPicPr>
            <a:picLocks noChangeAspect="1"/>
          </p:cNvPicPr>
          <p:nvPr/>
        </p:nvPicPr>
        <p:blipFill>
          <a:blip r:embed="rId10">
            <a:extLst/>
          </a:blip>
          <a:stretch>
            <a:fillRect/>
          </a:stretch>
        </p:blipFill>
        <p:spPr>
          <a:xfrm>
            <a:off x="6129388" y="5081707"/>
            <a:ext cx="510303" cy="510304"/>
          </a:xfrm>
          <a:prstGeom prst="rect">
            <a:avLst/>
          </a:prstGeom>
          <a:ln w="12700">
            <a:miter lim="400000"/>
          </a:ln>
        </p:spPr>
      </p:pic>
      <p:sp>
        <p:nvSpPr>
          <p:cNvPr id="303" name="Download a Spark DataFrame to an R DataFrame"/>
          <p:cNvSpPr txBox="1"/>
          <p:nvPr/>
        </p:nvSpPr>
        <p:spPr>
          <a:xfrm>
            <a:off x="6339427" y="1491641"/>
            <a:ext cx="3043824" cy="16718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just">
              <a:spcBef>
                <a:spcPts val="0"/>
              </a:spcBef>
              <a:defRPr b="0" sz="1100">
                <a:solidFill>
                  <a:schemeClr val="accent1"/>
                </a:solidFill>
              </a:defRPr>
            </a:lvl1pPr>
          </a:lstStyle>
          <a:p>
            <a:pPr/>
            <a:r>
              <a:t>Download a Spark DataFrame to an R DataFrame</a:t>
            </a:r>
          </a:p>
        </p:txBody>
      </p:sp>
      <p:sp>
        <p:nvSpPr>
          <p:cNvPr id="304" name="Create an R package that calls the full Spark API &amp;…"/>
          <p:cNvSpPr txBox="1"/>
          <p:nvPr/>
        </p:nvSpPr>
        <p:spPr>
          <a:xfrm>
            <a:off x="6122463" y="6621722"/>
            <a:ext cx="3303556" cy="4064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spAutoFit/>
          </a:bodyPr>
          <a:lstStyle/>
          <a:p>
            <a:pPr defTabSz="12700">
              <a:spcBef>
                <a:spcPts val="0"/>
              </a:spcBef>
              <a:defRPr b="0" sz="1100">
                <a:solidFill>
                  <a:schemeClr val="accent1"/>
                </a:solidFill>
                <a:latin typeface="Source Sans Pro Semibold"/>
                <a:ea typeface="Source Sans Pro Semibold"/>
                <a:cs typeface="Source Sans Pro Semibold"/>
                <a:sym typeface="Source Sans Pro Semibold"/>
              </a:defRPr>
            </a:pPr>
            <a:r>
              <a:t>Create an R package that calls the full Spark API &amp;</a:t>
            </a:r>
          </a:p>
          <a:p>
            <a:pPr defTabSz="12700">
              <a:spcBef>
                <a:spcPts val="0"/>
              </a:spcBef>
              <a:defRPr b="0" sz="1100">
                <a:solidFill>
                  <a:schemeClr val="accent1"/>
                </a:solidFill>
                <a:latin typeface="Source Sans Pro Semibold"/>
                <a:ea typeface="Source Sans Pro Semibold"/>
                <a:cs typeface="Source Sans Pro Semibold"/>
                <a:sym typeface="Source Sans Pro Semibold"/>
              </a:defRPr>
            </a:pPr>
            <a:r>
              <a:t>provide interfaces to Spark packages.</a:t>
            </a:r>
          </a:p>
        </p:txBody>
      </p:sp>
      <p:sp>
        <p:nvSpPr>
          <p:cNvPr id="305" name="spark_connection()"/>
          <p:cNvSpPr txBox="1"/>
          <p:nvPr/>
        </p:nvSpPr>
        <p:spPr>
          <a:xfrm>
            <a:off x="6165246" y="7241871"/>
            <a:ext cx="1475891"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spark_connection()</a:t>
            </a:r>
          </a:p>
        </p:txBody>
      </p:sp>
      <p:sp>
        <p:nvSpPr>
          <p:cNvPr id="306" name="Connection between R and the Spark shell process"/>
          <p:cNvSpPr txBox="1"/>
          <p:nvPr/>
        </p:nvSpPr>
        <p:spPr>
          <a:xfrm>
            <a:off x="6258533" y="7246386"/>
            <a:ext cx="3177131"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spcBef>
                <a:spcPts val="0"/>
              </a:spcBef>
              <a:defRPr b="0" sz="1100">
                <a:solidFill>
                  <a:schemeClr val="accent1">
                    <a:hueOff val="-206347"/>
                    <a:satOff val="69104"/>
                    <a:lumOff val="-8949"/>
                  </a:schemeClr>
                </a:solidFill>
              </a:defRPr>
            </a:pPr>
            <a:r>
              <a:t>                                            </a:t>
            </a:r>
            <a:r>
              <a:rPr>
                <a:solidFill>
                  <a:schemeClr val="accent1"/>
                </a:solidFill>
              </a:rPr>
              <a:t>Connection between R and the Spark shell process</a:t>
            </a:r>
          </a:p>
        </p:txBody>
      </p:sp>
      <p:sp>
        <p:nvSpPr>
          <p:cNvPr id="307" name="Instance of a remote Spark object"/>
          <p:cNvSpPr txBox="1"/>
          <p:nvPr/>
        </p:nvSpPr>
        <p:spPr>
          <a:xfrm>
            <a:off x="6265305" y="7595193"/>
            <a:ext cx="2943878"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spcBef>
                <a:spcPts val="0"/>
              </a:spcBef>
              <a:defRPr b="0" sz="1100">
                <a:solidFill>
                  <a:schemeClr val="accent1">
                    <a:hueOff val="-206347"/>
                    <a:satOff val="69104"/>
                    <a:lumOff val="-8949"/>
                  </a:schemeClr>
                </a:solidFill>
              </a:defRPr>
            </a:pPr>
            <a:r>
              <a:t>                           </a:t>
            </a:r>
            <a:r>
              <a:rPr>
                <a:solidFill>
                  <a:schemeClr val="accent1"/>
                </a:solidFill>
              </a:rPr>
              <a:t>Instance of a remote Spark object</a:t>
            </a:r>
          </a:p>
        </p:txBody>
      </p:sp>
      <p:sp>
        <p:nvSpPr>
          <p:cNvPr id="308" name="Instance of a remote Spark DataFrame object"/>
          <p:cNvSpPr txBox="1"/>
          <p:nvPr/>
        </p:nvSpPr>
        <p:spPr>
          <a:xfrm>
            <a:off x="6234739" y="7797875"/>
            <a:ext cx="3078118"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spcBef>
                <a:spcPts val="0"/>
              </a:spcBef>
              <a:defRPr b="0" sz="1100">
                <a:solidFill>
                  <a:schemeClr val="accent1">
                    <a:hueOff val="-206347"/>
                    <a:satOff val="69104"/>
                    <a:lumOff val="-8949"/>
                  </a:schemeClr>
                </a:solidFill>
              </a:defRPr>
            </a:pPr>
            <a:r>
              <a:t>                                           </a:t>
            </a:r>
            <a:r>
              <a:rPr>
                <a:solidFill>
                  <a:schemeClr val="accent1"/>
                </a:solidFill>
              </a:rPr>
              <a:t>Instance of a remote Spark DataFrame object</a:t>
            </a:r>
          </a:p>
        </p:txBody>
      </p:sp>
      <p:sp>
        <p:nvSpPr>
          <p:cNvPr id="309" name="invoke_static()"/>
          <p:cNvSpPr txBox="1"/>
          <p:nvPr/>
        </p:nvSpPr>
        <p:spPr>
          <a:xfrm>
            <a:off x="6152245" y="9014338"/>
            <a:ext cx="1707428"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invoke_static()</a:t>
            </a:r>
          </a:p>
        </p:txBody>
      </p:sp>
      <p:sp>
        <p:nvSpPr>
          <p:cNvPr id="310" name="Call a static method on an object"/>
          <p:cNvSpPr txBox="1"/>
          <p:nvPr/>
        </p:nvSpPr>
        <p:spPr>
          <a:xfrm>
            <a:off x="6262519" y="9028624"/>
            <a:ext cx="3107604"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spcBef>
                <a:spcPts val="0"/>
              </a:spcBef>
              <a:defRPr b="0" sz="1100">
                <a:solidFill>
                  <a:schemeClr val="accent1">
                    <a:hueOff val="-206347"/>
                    <a:satOff val="69104"/>
                    <a:lumOff val="-8949"/>
                  </a:schemeClr>
                </a:solidFill>
              </a:defRPr>
            </a:pPr>
            <a:r>
              <a:t>                                 </a:t>
            </a:r>
            <a:r>
              <a:rPr>
                <a:solidFill>
                  <a:schemeClr val="accent1"/>
                </a:solidFill>
              </a:rPr>
              <a:t>Call a static method on an object</a:t>
            </a:r>
          </a:p>
        </p:txBody>
      </p:sp>
      <p:sp>
        <p:nvSpPr>
          <p:cNvPr id="311" name="spark_jobj()"/>
          <p:cNvSpPr txBox="1"/>
          <p:nvPr/>
        </p:nvSpPr>
        <p:spPr>
          <a:xfrm>
            <a:off x="6161783" y="7583696"/>
            <a:ext cx="1475891"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spark_jobj()</a:t>
            </a:r>
          </a:p>
        </p:txBody>
      </p:sp>
      <p:sp>
        <p:nvSpPr>
          <p:cNvPr id="312" name="spark_read_csv( header = TRUE, delimiter = &quot;,&quot;, quote = &quot;\&quot;&quot;, escape = &quot;\\&quot;, charset = &quot;UTF-8&quot;, null_value = NULL)"/>
          <p:cNvSpPr txBox="1"/>
          <p:nvPr/>
        </p:nvSpPr>
        <p:spPr>
          <a:xfrm>
            <a:off x="6985450" y="2621450"/>
            <a:ext cx="2330037" cy="558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1" indent="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spark_read_csv(</a:t>
            </a:r>
            <a:r>
              <a:t> </a:t>
            </a:r>
            <a:r>
              <a:rPr sz="1100"/>
              <a:t>header = TRUE, delimiter = ",", quote = "\"", escape = "\\", charset = "UTF-8", null_value = NULL</a:t>
            </a:r>
            <a:r>
              <a:rPr>
                <a:latin typeface="Source Sans Pro Semibold"/>
                <a:ea typeface="Source Sans Pro Semibold"/>
                <a:cs typeface="Source Sans Pro Semibold"/>
                <a:sym typeface="Source Sans Pro Semibold"/>
              </a:rPr>
              <a:t>)</a:t>
            </a:r>
          </a:p>
        </p:txBody>
      </p:sp>
      <p:sp>
        <p:nvSpPr>
          <p:cNvPr id="313" name="spark_read_json(mode = NULL)"/>
          <p:cNvSpPr txBox="1"/>
          <p:nvPr/>
        </p:nvSpPr>
        <p:spPr>
          <a:xfrm>
            <a:off x="6992011" y="3214320"/>
            <a:ext cx="2172249"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spark_read_json(</a:t>
            </a:r>
            <a:r>
              <a:rPr sz="1100"/>
              <a:t>mode = NULL</a:t>
            </a:r>
            <a:r>
              <a:rPr>
                <a:latin typeface="Source Sans Pro Semibold"/>
                <a:ea typeface="Source Sans Pro Semibold"/>
                <a:cs typeface="Source Sans Pro Semibold"/>
                <a:sym typeface="Source Sans Pro Semibold"/>
              </a:rPr>
              <a:t>)</a:t>
            </a:r>
          </a:p>
        </p:txBody>
      </p:sp>
      <p:sp>
        <p:nvSpPr>
          <p:cNvPr id="314" name="spark_read_parquet(mode = NULL)"/>
          <p:cNvSpPr txBox="1"/>
          <p:nvPr/>
        </p:nvSpPr>
        <p:spPr>
          <a:xfrm>
            <a:off x="6985450" y="3465335"/>
            <a:ext cx="2266958"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spark_read_parquet(</a:t>
            </a:r>
            <a:r>
              <a:rPr sz="1100"/>
              <a:t>mode = NULL</a:t>
            </a:r>
            <a:r>
              <a:rPr>
                <a:latin typeface="Source Sans Pro Semibold"/>
                <a:ea typeface="Source Sans Pro Semibold"/>
                <a:cs typeface="Source Sans Pro Semibold"/>
                <a:sym typeface="Source Sans Pro Semibold"/>
              </a:rPr>
              <a:t>)</a:t>
            </a:r>
          </a:p>
        </p:txBody>
      </p:sp>
      <p:sp>
        <p:nvSpPr>
          <p:cNvPr id="315" name="Arguments that apply to all  functions: x, path"/>
          <p:cNvSpPr txBox="1"/>
          <p:nvPr/>
        </p:nvSpPr>
        <p:spPr>
          <a:xfrm>
            <a:off x="6170574" y="2362955"/>
            <a:ext cx="3100670" cy="2869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ctr" defTabSz="12700">
              <a:spcBef>
                <a:spcPts val="0"/>
              </a:spcBef>
              <a:defRPr b="0" sz="1100">
                <a:solidFill>
                  <a:srgbClr val="000000"/>
                </a:solidFill>
                <a:latin typeface="Source Sans Pro Semibold"/>
                <a:ea typeface="Source Sans Pro Semibold"/>
                <a:cs typeface="Source Sans Pro Semibold"/>
                <a:sym typeface="Source Sans Pro Semibold"/>
              </a:defRPr>
            </a:pPr>
            <a:r>
              <a:t>Arguments that apply to all  functions: </a:t>
            </a:r>
            <a:r>
              <a:rPr>
                <a:solidFill>
                  <a:srgbClr val="DF8A2F"/>
                </a:solidFill>
              </a:rPr>
              <a:t>x, path</a:t>
            </a:r>
          </a:p>
        </p:txBody>
      </p:sp>
      <p:sp>
        <p:nvSpPr>
          <p:cNvPr id="316" name="CSV"/>
          <p:cNvSpPr txBox="1"/>
          <p:nvPr/>
        </p:nvSpPr>
        <p:spPr>
          <a:xfrm>
            <a:off x="6205997" y="2657208"/>
            <a:ext cx="678747"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spcBef>
                <a:spcPts val="0"/>
              </a:spcBef>
              <a:defRPr sz="1300">
                <a:solidFill>
                  <a:srgbClr val="DF8A2F"/>
                </a:solidFill>
              </a:defRPr>
            </a:lvl1pPr>
          </a:lstStyle>
          <a:p>
            <a:pPr/>
            <a:r>
              <a:t>CSV</a:t>
            </a:r>
          </a:p>
        </p:txBody>
      </p:sp>
      <p:sp>
        <p:nvSpPr>
          <p:cNvPr id="317" name="JSON"/>
          <p:cNvSpPr txBox="1"/>
          <p:nvPr/>
        </p:nvSpPr>
        <p:spPr>
          <a:xfrm>
            <a:off x="6217780" y="3201842"/>
            <a:ext cx="629781"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spcBef>
                <a:spcPts val="0"/>
              </a:spcBef>
              <a:defRPr sz="1300">
                <a:solidFill>
                  <a:srgbClr val="DF8A2F"/>
                </a:solidFill>
              </a:defRPr>
            </a:lvl1pPr>
          </a:lstStyle>
          <a:p>
            <a:pPr/>
            <a:r>
              <a:t>JSON</a:t>
            </a:r>
          </a:p>
        </p:txBody>
      </p:sp>
      <p:sp>
        <p:nvSpPr>
          <p:cNvPr id="318" name="PARQUET"/>
          <p:cNvSpPr txBox="1"/>
          <p:nvPr/>
        </p:nvSpPr>
        <p:spPr>
          <a:xfrm>
            <a:off x="6221968" y="3460088"/>
            <a:ext cx="806285"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spcBef>
                <a:spcPts val="0"/>
              </a:spcBef>
              <a:defRPr sz="1300">
                <a:solidFill>
                  <a:srgbClr val="DF8A2F"/>
                </a:solidFill>
              </a:defRPr>
            </a:lvl1pPr>
          </a:lstStyle>
          <a:p>
            <a:pPr/>
            <a:r>
              <a:t>PARQUET</a:t>
            </a:r>
          </a:p>
        </p:txBody>
      </p:sp>
      <p:sp>
        <p:nvSpPr>
          <p:cNvPr id="319" name="spark_read_csv( header = TRUE, columns = NULL, infer_schema = TRUE, delimiter = &quot;,&quot;, quote = &quot;\&quot;&quot;, escape = &quot;\\&quot;, charset = &quot;UTF-8&quot;, null_value = NULL)"/>
          <p:cNvSpPr txBox="1"/>
          <p:nvPr/>
        </p:nvSpPr>
        <p:spPr>
          <a:xfrm>
            <a:off x="1204096" y="2564033"/>
            <a:ext cx="2430686" cy="736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1" indent="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spark_read_csv(</a:t>
            </a:r>
            <a:r>
              <a:t> </a:t>
            </a:r>
            <a:r>
              <a:rPr sz="1100"/>
              <a:t>header = TRUE, columns = NULL, infer_schema = TRUE, delimiter = ",", quote = "\"", escape = "\\", charset = "UTF-8", null_value = NULL</a:t>
            </a:r>
            <a:r>
              <a:rPr>
                <a:latin typeface="Source Sans Pro Semibold"/>
                <a:ea typeface="Source Sans Pro Semibold"/>
                <a:cs typeface="Source Sans Pro Semibold"/>
                <a:sym typeface="Source Sans Pro Semibold"/>
              </a:rPr>
              <a:t>)</a:t>
            </a:r>
          </a:p>
        </p:txBody>
      </p:sp>
      <p:sp>
        <p:nvSpPr>
          <p:cNvPr id="320" name="spark_read_json()"/>
          <p:cNvSpPr txBox="1"/>
          <p:nvPr/>
        </p:nvSpPr>
        <p:spPr>
          <a:xfrm>
            <a:off x="1210657" y="3360103"/>
            <a:ext cx="1454662"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spark_read_json()</a:t>
            </a:r>
          </a:p>
        </p:txBody>
      </p:sp>
      <p:sp>
        <p:nvSpPr>
          <p:cNvPr id="321" name="spark_read_parquet()"/>
          <p:cNvSpPr txBox="1"/>
          <p:nvPr/>
        </p:nvSpPr>
        <p:spPr>
          <a:xfrm>
            <a:off x="1205445" y="3597273"/>
            <a:ext cx="1623336"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spark_read_parquet()</a:t>
            </a:r>
          </a:p>
        </p:txBody>
      </p:sp>
      <p:sp>
        <p:nvSpPr>
          <p:cNvPr id="322" name="Arguments that apply to all  functions:…"/>
          <p:cNvSpPr txBox="1"/>
          <p:nvPr/>
        </p:nvSpPr>
        <p:spPr>
          <a:xfrm>
            <a:off x="389220" y="1949939"/>
            <a:ext cx="3104777" cy="642541"/>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ctr" defTabSz="12700">
              <a:spcBef>
                <a:spcPts val="0"/>
              </a:spcBef>
              <a:defRPr b="0" sz="1100">
                <a:solidFill>
                  <a:srgbClr val="000000"/>
                </a:solidFill>
                <a:latin typeface="Source Sans Pro Semibold"/>
                <a:ea typeface="Source Sans Pro Semibold"/>
                <a:cs typeface="Source Sans Pro Semibold"/>
                <a:sym typeface="Source Sans Pro Semibold"/>
              </a:defRPr>
            </a:pPr>
            <a:r>
              <a:t>Arguments that apply to all  functions: </a:t>
            </a:r>
          </a:p>
          <a:p>
            <a:pPr algn="ctr" defTabSz="12700">
              <a:spcBef>
                <a:spcPts val="0"/>
              </a:spcBef>
              <a:defRPr b="0" sz="1100">
                <a:solidFill>
                  <a:srgbClr val="DF8A2F"/>
                </a:solidFill>
                <a:latin typeface="Source Sans Pro Semibold"/>
                <a:ea typeface="Source Sans Pro Semibold"/>
                <a:cs typeface="Source Sans Pro Semibold"/>
                <a:sym typeface="Source Sans Pro Semibold"/>
              </a:defRPr>
            </a:pPr>
            <a:r>
              <a:t>sc, name, path, options = list(),  repartition =  0,  memory = TRUE, overwrite = TRUE</a:t>
            </a:r>
          </a:p>
        </p:txBody>
      </p:sp>
      <p:sp>
        <p:nvSpPr>
          <p:cNvPr id="323" name="CSV"/>
          <p:cNvSpPr txBox="1"/>
          <p:nvPr/>
        </p:nvSpPr>
        <p:spPr>
          <a:xfrm>
            <a:off x="437342" y="2561691"/>
            <a:ext cx="678748"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spcBef>
                <a:spcPts val="0"/>
              </a:spcBef>
              <a:defRPr sz="1300">
                <a:solidFill>
                  <a:srgbClr val="DF8A2F"/>
                </a:solidFill>
              </a:defRPr>
            </a:lvl1pPr>
          </a:lstStyle>
          <a:p>
            <a:pPr/>
            <a:r>
              <a:t>CSV</a:t>
            </a:r>
          </a:p>
        </p:txBody>
      </p:sp>
      <p:sp>
        <p:nvSpPr>
          <p:cNvPr id="324" name="JSON"/>
          <p:cNvSpPr txBox="1"/>
          <p:nvPr/>
        </p:nvSpPr>
        <p:spPr>
          <a:xfrm>
            <a:off x="449125" y="3334925"/>
            <a:ext cx="629782"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spcBef>
                <a:spcPts val="0"/>
              </a:spcBef>
              <a:defRPr sz="1300">
                <a:solidFill>
                  <a:srgbClr val="DF8A2F"/>
                </a:solidFill>
              </a:defRPr>
            </a:lvl1pPr>
          </a:lstStyle>
          <a:p>
            <a:pPr/>
            <a:r>
              <a:t>JSON</a:t>
            </a:r>
          </a:p>
        </p:txBody>
      </p:sp>
      <p:sp>
        <p:nvSpPr>
          <p:cNvPr id="325" name="PARQUET"/>
          <p:cNvSpPr txBox="1"/>
          <p:nvPr/>
        </p:nvSpPr>
        <p:spPr>
          <a:xfrm>
            <a:off x="453313" y="3593171"/>
            <a:ext cx="806286"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spcBef>
                <a:spcPts val="0"/>
              </a:spcBef>
              <a:defRPr sz="1300">
                <a:solidFill>
                  <a:srgbClr val="DF8A2F"/>
                </a:solidFill>
              </a:defRPr>
            </a:lvl1pPr>
          </a:lstStyle>
          <a:p>
            <a:pPr/>
            <a:r>
              <a:t>PARQUET</a:t>
            </a:r>
          </a:p>
        </p:txBody>
      </p:sp>
      <p:pic>
        <p:nvPicPr>
          <p:cNvPr id="326" name="Image" descr="Image"/>
          <p:cNvPicPr>
            <a:picLocks noChangeAspect="1"/>
          </p:cNvPicPr>
          <p:nvPr/>
        </p:nvPicPr>
        <p:blipFill>
          <a:blip r:embed="rId11">
            <a:extLst/>
          </a:blip>
          <a:stretch>
            <a:fillRect/>
          </a:stretch>
        </p:blipFill>
        <p:spPr>
          <a:xfrm>
            <a:off x="10815589" y="8945751"/>
            <a:ext cx="2483291" cy="1343980"/>
          </a:xfrm>
          <a:prstGeom prst="rect">
            <a:avLst/>
          </a:prstGeom>
          <a:ln w="12700">
            <a:miter lim="400000"/>
          </a:ln>
        </p:spPr>
      </p:pic>
      <p:sp>
        <p:nvSpPr>
          <p:cNvPr id="327" name="sdf_collect"/>
          <p:cNvSpPr txBox="1"/>
          <p:nvPr/>
        </p:nvSpPr>
        <p:spPr>
          <a:xfrm>
            <a:off x="6160466" y="5482351"/>
            <a:ext cx="1270001"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spcBef>
                <a:spcPts val="0"/>
              </a:spcBef>
              <a:defRPr b="0" sz="110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sdf_collect</a:t>
            </a:r>
          </a:p>
        </p:txBody>
      </p:sp>
      <p:sp>
        <p:nvSpPr>
          <p:cNvPr id="328" name="dplyr::copy_to"/>
          <p:cNvSpPr txBox="1"/>
          <p:nvPr/>
        </p:nvSpPr>
        <p:spPr>
          <a:xfrm>
            <a:off x="6149244" y="4687389"/>
            <a:ext cx="1270001"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r">
              <a:spcBef>
                <a:spcPts val="0"/>
              </a:spcBef>
              <a:defRPr b="0" sz="1100">
                <a:solidFill>
                  <a:srgbClr val="000000"/>
                </a:solidFill>
                <a:latin typeface="+mj-lt"/>
                <a:ea typeface="+mj-ea"/>
                <a:cs typeface="+mj-cs"/>
                <a:sym typeface="Source Sans Pro Light"/>
              </a:defRPr>
            </a:pPr>
            <a:r>
              <a:t>dplyr::</a:t>
            </a:r>
            <a:r>
              <a:rPr>
                <a:latin typeface="Source Sans Pro Semibold"/>
                <a:ea typeface="Source Sans Pro Semibold"/>
                <a:cs typeface="Source Sans Pro Semibold"/>
                <a:sym typeface="Source Sans Pro Semibold"/>
              </a:rPr>
              <a:t>copy_to</a:t>
            </a:r>
          </a:p>
        </p:txBody>
      </p:sp>
      <p:sp>
        <p:nvSpPr>
          <p:cNvPr id="329" name="spark_dataframe()"/>
          <p:cNvSpPr txBox="1"/>
          <p:nvPr/>
        </p:nvSpPr>
        <p:spPr>
          <a:xfrm>
            <a:off x="6149335" y="7798309"/>
            <a:ext cx="1225449"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spark_dataframe()</a:t>
            </a:r>
          </a:p>
        </p:txBody>
      </p:sp>
      <p:sp>
        <p:nvSpPr>
          <p:cNvPr id="330" name="sparklyr is an R interface for"/>
          <p:cNvSpPr txBox="1"/>
          <p:nvPr/>
        </p:nvSpPr>
        <p:spPr>
          <a:xfrm>
            <a:off x="9743804" y="8935099"/>
            <a:ext cx="931694" cy="12902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ctr" defTabSz="12700">
              <a:spcBef>
                <a:spcPts val="0"/>
              </a:spcBef>
              <a:defRPr b="0">
                <a:solidFill>
                  <a:srgbClr val="000000"/>
                </a:solidFill>
                <a:latin typeface="+mj-lt"/>
                <a:ea typeface="+mj-ea"/>
                <a:cs typeface="+mj-cs"/>
                <a:sym typeface="Source Sans Pro Light"/>
              </a:defRPr>
            </a:pPr>
            <a:r>
              <a:rPr i="1" sz="1700">
                <a:latin typeface="Source Sans Pro Semibold"/>
                <a:ea typeface="Source Sans Pro Semibold"/>
                <a:cs typeface="Source Sans Pro Semibold"/>
                <a:sym typeface="Source Sans Pro Semibold"/>
              </a:rPr>
              <a:t>sparklyr</a:t>
            </a:r>
            <a:r>
              <a:t> </a:t>
            </a:r>
            <a:r>
              <a:rPr sz="1400"/>
              <a:t>is an R interface for</a:t>
            </a:r>
            <a:endParaRPr sz="1300"/>
          </a:p>
        </p:txBody>
      </p:sp>
      <p:pic>
        <p:nvPicPr>
          <p:cNvPr id="331" name="spark-logo-trademark.png" descr="spark-logo-trademark.png"/>
          <p:cNvPicPr>
            <a:picLocks noChangeAspect="1"/>
          </p:cNvPicPr>
          <p:nvPr/>
        </p:nvPicPr>
        <p:blipFill>
          <a:blip r:embed="rId9">
            <a:extLst/>
          </a:blip>
          <a:stretch>
            <a:fillRect/>
          </a:stretch>
        </p:blipFill>
        <p:spPr>
          <a:xfrm>
            <a:off x="9892418" y="9934105"/>
            <a:ext cx="674770" cy="358920"/>
          </a:xfrm>
          <a:prstGeom prst="rect">
            <a:avLst/>
          </a:prstGeom>
          <a:ln w="12700">
            <a:miter lim="400000"/>
          </a:ln>
        </p:spPr>
      </p:pic>
      <p:sp>
        <p:nvSpPr>
          <p:cNvPr id="332" name="ml_create_dummy_variables()"/>
          <p:cNvSpPr txBox="1"/>
          <p:nvPr/>
        </p:nvSpPr>
        <p:spPr>
          <a:xfrm>
            <a:off x="6202820" y="9646724"/>
            <a:ext cx="2172249"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ml_create_dummy_variables()</a:t>
            </a:r>
          </a:p>
        </p:txBody>
      </p:sp>
      <p:sp>
        <p:nvSpPr>
          <p:cNvPr id="333" name="ml_model()"/>
          <p:cNvSpPr txBox="1"/>
          <p:nvPr/>
        </p:nvSpPr>
        <p:spPr>
          <a:xfrm>
            <a:off x="8412762" y="9799787"/>
            <a:ext cx="863526"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ml_model()</a:t>
            </a:r>
          </a:p>
        </p:txBody>
      </p:sp>
      <p:sp>
        <p:nvSpPr>
          <p:cNvPr id="334" name="ml_prepare_dataframe()"/>
          <p:cNvSpPr txBox="1"/>
          <p:nvPr/>
        </p:nvSpPr>
        <p:spPr>
          <a:xfrm>
            <a:off x="6214403" y="9872264"/>
            <a:ext cx="1884905"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ml_prepare_dataframe()</a:t>
            </a:r>
          </a:p>
        </p:txBody>
      </p:sp>
      <p:sp>
        <p:nvSpPr>
          <p:cNvPr id="335" name="ml_prepare_response_features_intercept()"/>
          <p:cNvSpPr txBox="1"/>
          <p:nvPr/>
        </p:nvSpPr>
        <p:spPr>
          <a:xfrm>
            <a:off x="6222495" y="10110136"/>
            <a:ext cx="2943878"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ml_prepare_response_features_intercept()</a:t>
            </a:r>
          </a:p>
        </p:txBody>
      </p:sp>
      <p:sp>
        <p:nvSpPr>
          <p:cNvPr id="336" name="ml_options()"/>
          <p:cNvSpPr txBox="1"/>
          <p:nvPr/>
        </p:nvSpPr>
        <p:spPr>
          <a:xfrm>
            <a:off x="8391378" y="9576021"/>
            <a:ext cx="931694"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ml_options()</a:t>
            </a:r>
          </a:p>
        </p:txBody>
      </p:sp>
      <p:sp>
        <p:nvSpPr>
          <p:cNvPr id="337" name="ml_decision_tree(my_table,…"/>
          <p:cNvSpPr txBox="1"/>
          <p:nvPr/>
        </p:nvSpPr>
        <p:spPr>
          <a:xfrm>
            <a:off x="9627755" y="810484"/>
            <a:ext cx="3996306" cy="8044124"/>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ormAutofit fontScale="100000" lnSpcReduction="0"/>
          </a:bodyPr>
          <a:lstStyle/>
          <a:p>
            <a:pPr marL="127000" indent="-127000">
              <a:spcBef>
                <a:spcPts val="0"/>
              </a:spcBef>
              <a:defRPr b="0" sz="1100">
                <a:solidFill>
                  <a:schemeClr val="accent1"/>
                </a:solidFill>
                <a:latin typeface="+mj-lt"/>
                <a:ea typeface="+mj-ea"/>
                <a:cs typeface="+mj-cs"/>
                <a:sym typeface="Source Sans Pro Light"/>
              </a:defRPr>
            </a:pPr>
            <a:r>
              <a:rPr sz="1200">
                <a:latin typeface="Source Sans Pro Semibold"/>
                <a:ea typeface="Source Sans Pro Semibold"/>
                <a:cs typeface="Source Sans Pro Semibold"/>
                <a:sym typeface="Source Sans Pro Semibold"/>
              </a:rPr>
              <a:t>ml_decision_tree</a:t>
            </a:r>
            <a:r>
              <a:rPr sz="1200"/>
              <a:t>(</a:t>
            </a:r>
            <a:r>
              <a:t>my_table, </a:t>
            </a:r>
          </a:p>
          <a:p>
            <a:pPr marL="127000">
              <a:spcBef>
                <a:spcPts val="0"/>
              </a:spcBef>
              <a:defRPr b="0" sz="1100">
                <a:solidFill>
                  <a:schemeClr val="accent1"/>
                </a:solidFill>
                <a:latin typeface="+mj-lt"/>
                <a:ea typeface="+mj-ea"/>
                <a:cs typeface="+mj-cs"/>
                <a:sym typeface="Source Sans Pro Light"/>
              </a:defRPr>
            </a:pPr>
            <a:r>
              <a:t>response = “Species",  features = </a:t>
            </a:r>
          </a:p>
          <a:p>
            <a:pPr marL="127000">
              <a:spcBef>
                <a:spcPts val="400"/>
              </a:spcBef>
              <a:defRPr b="0" sz="1100">
                <a:solidFill>
                  <a:schemeClr val="accent1"/>
                </a:solidFill>
                <a:latin typeface="+mj-lt"/>
                <a:ea typeface="+mj-ea"/>
                <a:cs typeface="+mj-cs"/>
                <a:sym typeface="Source Sans Pro Light"/>
              </a:defRPr>
            </a:pPr>
            <a:r>
              <a:t>c(“Petal_Length" , "Petal_Width")</a:t>
            </a:r>
            <a:r>
              <a:rPr sz="1200"/>
              <a:t>)</a:t>
            </a:r>
          </a:p>
          <a:p>
            <a:pPr marL="127000" indent="-127000" defTabSz="1270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ml_als_factorization(</a:t>
            </a:r>
            <a:r>
              <a:rPr sz="1100"/>
              <a:t>x, user.column = "user",</a:t>
            </a:r>
            <a:endParaRPr sz="1100"/>
          </a:p>
          <a:p>
            <a:pPr marL="127000" defTabSz="12700">
              <a:spcBef>
                <a:spcPts val="0"/>
              </a:spcBef>
              <a:defRPr b="0">
                <a:solidFill>
                  <a:srgbClr val="000000"/>
                </a:solidFill>
                <a:latin typeface="+mj-lt"/>
                <a:ea typeface="+mj-ea"/>
                <a:cs typeface="+mj-cs"/>
                <a:sym typeface="Source Sans Pro Light"/>
              </a:defRPr>
            </a:pPr>
            <a:r>
              <a:rPr sz="1100"/>
              <a:t>rating.column = "rating",  item.column = "item",</a:t>
            </a:r>
            <a:endParaRPr sz="1100"/>
          </a:p>
          <a:p>
            <a:pPr marL="127000" defTabSz="12700">
              <a:spcBef>
                <a:spcPts val="400"/>
              </a:spcBef>
              <a:defRPr b="0">
                <a:solidFill>
                  <a:srgbClr val="000000"/>
                </a:solidFill>
                <a:latin typeface="+mj-lt"/>
                <a:ea typeface="+mj-ea"/>
                <a:cs typeface="+mj-cs"/>
                <a:sym typeface="Source Sans Pro Light"/>
              </a:defRPr>
            </a:pPr>
            <a:r>
              <a:rPr sz="1100"/>
              <a:t>rank = 10L, regularization.parameter = 0.1,  iter.max = 10L, ml.options = ml_options()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ml_decision_tree(</a:t>
            </a:r>
            <a:r>
              <a:rPr sz="1100"/>
              <a:t>x, response, features, max.bins = 32L, max.depth = 5L,  type = c("auto", "regression", "classification"),  ml.options = ml_options()</a:t>
            </a:r>
            <a:r>
              <a:rPr>
                <a:latin typeface="Source Sans Pro Semibold"/>
                <a:ea typeface="Source Sans Pro Semibold"/>
                <a:cs typeface="Source Sans Pro Semibold"/>
                <a:sym typeface="Source Sans Pro Semibold"/>
              </a:rPr>
              <a:t>) </a:t>
            </a:r>
            <a:r>
              <a:rPr>
                <a:latin typeface="+mn-lt"/>
                <a:ea typeface="+mn-ea"/>
                <a:cs typeface="+mn-cs"/>
                <a:sym typeface="Source Sans Pro"/>
              </a:rPr>
              <a:t>Same options for: </a:t>
            </a:r>
            <a:r>
              <a:rPr>
                <a:latin typeface="Source Sans Pro Semibold"/>
                <a:ea typeface="Source Sans Pro Semibold"/>
                <a:cs typeface="Source Sans Pro Semibold"/>
                <a:sym typeface="Source Sans Pro Semibold"/>
              </a:rPr>
              <a:t>ml_gradient_boosted_trees</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ml_generalized_linear_regression(</a:t>
            </a:r>
            <a:r>
              <a:rPr sz="1100"/>
              <a:t>x, response, features, intercept = TRUE,  family = gaussian(link = "identity"), iter.max = 100L,  ml.options = ml_options()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ml_kmeans(</a:t>
            </a:r>
            <a:r>
              <a:rPr sz="1100"/>
              <a:t>x, centers, iter.max = 100, features = dplyr::tbl_vars(x), compute.cost = TRUE, tolerance = 1e-04, ml.options = ml_options()</a:t>
            </a:r>
            <a:r>
              <a:rPr sz="1100">
                <a:latin typeface="Source Sans Pro Semibold"/>
                <a:ea typeface="Source Sans Pro Semibold"/>
                <a:cs typeface="Source Sans Pro Semibold"/>
                <a:sym typeface="Source Sans Pro Semibold"/>
              </a:rPr>
              <a:t>)</a:t>
            </a:r>
            <a:endParaRPr sz="1100">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ml_lda(</a:t>
            </a:r>
            <a:r>
              <a:rPr sz="1100"/>
              <a:t>x, features = dplyr::tbl_vars(x), k = length(features),  alpha = (50/k) + 1, beta = 0.1 + 1, ml.options = ml_options()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ml_linear_regression(</a:t>
            </a:r>
            <a:r>
              <a:rPr sz="1100"/>
              <a:t>x, response, features, intercept = TRUE, alpha = 0, lambda = 0, iter.max = 100L, ml.options = ml_options()</a:t>
            </a:r>
            <a:r>
              <a:rPr>
                <a:latin typeface="Source Sans Pro Semibold"/>
                <a:ea typeface="Source Sans Pro Semibold"/>
                <a:cs typeface="Source Sans Pro Semibold"/>
                <a:sym typeface="Source Sans Pro Semibold"/>
              </a:rPr>
              <a:t>) </a:t>
            </a:r>
            <a:r>
              <a:rPr>
                <a:latin typeface="+mn-lt"/>
                <a:ea typeface="+mn-ea"/>
                <a:cs typeface="+mn-cs"/>
                <a:sym typeface="Source Sans Pro"/>
              </a:rPr>
              <a:t>Same options for:</a:t>
            </a:r>
            <a:r>
              <a:t> </a:t>
            </a:r>
            <a:r>
              <a:rPr>
                <a:latin typeface="Source Sans Pro Semibold"/>
                <a:ea typeface="Source Sans Pro Semibold"/>
                <a:cs typeface="Source Sans Pro Semibold"/>
                <a:sym typeface="Source Sans Pro Semibold"/>
              </a:rPr>
              <a:t>ml_logistic_regression</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ml_multilayer_perceptron(</a:t>
            </a:r>
            <a:r>
              <a:rPr sz="1100"/>
              <a:t>x, response, features, layers, iter.max = 100, seed = sample(.Machine$integer.max, 1), ml.options = ml_options()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ml_naive_bayes(</a:t>
            </a:r>
            <a:r>
              <a:rPr sz="1100"/>
              <a:t>x, response, features, lambda = 0, ml.options = ml_options()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ml_one_vs_rest(</a:t>
            </a:r>
            <a:r>
              <a:rPr sz="1100"/>
              <a:t>x, classifier, response, features, ml.options = ml_options()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ml_pca(</a:t>
            </a:r>
            <a:r>
              <a:rPr sz="1100"/>
              <a:t>x, features = dplyr::tbl_vars(x), ml.options = ml_options()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ml_random_forest(</a:t>
            </a:r>
            <a:r>
              <a:rPr sz="1100"/>
              <a:t>x, response, features, max.bins = 32L, max.depth = 5L,  num.trees = 20L, type = c("auto", "regression", "classification"),  ml.options = ml_options()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ml_survival_regression(</a:t>
            </a:r>
            <a:r>
              <a:rPr sz="1100"/>
              <a:t>x, response, features, intercept = TRUE,censor = "censor", iter.max = 100L, ml.options =  ml_options()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ml_binary_classification_eval(</a:t>
            </a:r>
            <a:r>
              <a:rPr sz="1100"/>
              <a:t>predicted_tbl_spark, label, score,  metric = "areaUnderROC"</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ml_classification_eval(</a:t>
            </a:r>
            <a:r>
              <a:rPr sz="1100"/>
              <a:t>predicted_tbl_spark, label, predicted_lbl, metric = "f1"</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ml_tree_feature_importance(</a:t>
            </a:r>
            <a:r>
              <a:rPr sz="1100"/>
              <a:t>sc, model</a:t>
            </a:r>
            <a:r>
              <a:rPr>
                <a:latin typeface="Source Sans Pro Semibold"/>
                <a:ea typeface="Source Sans Pro Semibold"/>
                <a:cs typeface="Source Sans Pro Semibold"/>
                <a:sym typeface="Source Sans Pro Semibold"/>
              </a:rPr>
              <a:t>)</a:t>
            </a:r>
          </a:p>
        </p:txBody>
      </p:sp>
      <p:sp>
        <p:nvSpPr>
          <p:cNvPr id="338" name="IMPORT INTO SPARK FROM A FILE"/>
          <p:cNvSpPr txBox="1"/>
          <p:nvPr/>
        </p:nvSpPr>
        <p:spPr>
          <a:xfrm>
            <a:off x="344159" y="1784743"/>
            <a:ext cx="2266341"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IMPORT INTO SPARK FROM A FILE</a:t>
            </a:r>
          </a:p>
        </p:txBody>
      </p:sp>
      <p:sp>
        <p:nvSpPr>
          <p:cNvPr id="339" name="SPARK SQL COMMANDS"/>
          <p:cNvSpPr txBox="1"/>
          <p:nvPr/>
        </p:nvSpPr>
        <p:spPr>
          <a:xfrm>
            <a:off x="3561990" y="778241"/>
            <a:ext cx="1598982"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SPARK SQL COMMANDS</a:t>
            </a:r>
          </a:p>
        </p:txBody>
      </p:sp>
      <p:sp>
        <p:nvSpPr>
          <p:cNvPr id="340" name="FROM A TABLE IN HIVE"/>
          <p:cNvSpPr txBox="1"/>
          <p:nvPr/>
        </p:nvSpPr>
        <p:spPr>
          <a:xfrm>
            <a:off x="3561990" y="1797443"/>
            <a:ext cx="1525677"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FROM A TABLE IN HIVE</a:t>
            </a:r>
          </a:p>
        </p:txBody>
      </p:sp>
      <p:sp>
        <p:nvSpPr>
          <p:cNvPr id="341" name="Wrangle"/>
          <p:cNvSpPr txBox="1"/>
          <p:nvPr/>
        </p:nvSpPr>
        <p:spPr>
          <a:xfrm>
            <a:off x="320788" y="3943936"/>
            <a:ext cx="1122364"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28DB5"/>
                </a:solidFill>
              </a:defRPr>
            </a:pPr>
            <a:r>
              <a:t>Wrangle</a:t>
            </a:r>
          </a:p>
        </p:txBody>
      </p:sp>
      <p:sp>
        <p:nvSpPr>
          <p:cNvPr id="342" name="Line"/>
          <p:cNvSpPr/>
          <p:nvPr/>
        </p:nvSpPr>
        <p:spPr>
          <a:xfrm>
            <a:off x="306505" y="3982264"/>
            <a:ext cx="5535277" cy="1"/>
          </a:xfrm>
          <a:prstGeom prst="line">
            <a:avLst/>
          </a:prstGeom>
          <a:ln w="6350">
            <a:solidFill>
              <a:srgbClr val="797979"/>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343" name="SPARK SQL VIA DPLYR VERBS"/>
          <p:cNvSpPr txBox="1"/>
          <p:nvPr/>
        </p:nvSpPr>
        <p:spPr>
          <a:xfrm>
            <a:off x="344159" y="4413643"/>
            <a:ext cx="1950873"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SPARK SQL VIA DPLYR VERBS</a:t>
            </a:r>
          </a:p>
        </p:txBody>
      </p:sp>
      <p:sp>
        <p:nvSpPr>
          <p:cNvPr id="344" name="DIRECT SPARK SQL COMMANDS"/>
          <p:cNvSpPr txBox="1"/>
          <p:nvPr/>
        </p:nvSpPr>
        <p:spPr>
          <a:xfrm>
            <a:off x="344159" y="5670943"/>
            <a:ext cx="2120647"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DIRECT SPARK SQL COMMANDS</a:t>
            </a:r>
          </a:p>
        </p:txBody>
      </p:sp>
      <p:sp>
        <p:nvSpPr>
          <p:cNvPr id="345" name="SCALA API VIA SDF FUNCTIONS"/>
          <p:cNvSpPr txBox="1"/>
          <p:nvPr/>
        </p:nvSpPr>
        <p:spPr>
          <a:xfrm>
            <a:off x="344159" y="6750443"/>
            <a:ext cx="2079803"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SCALA API VIA SDF FUNCTIONS</a:t>
            </a:r>
          </a:p>
        </p:txBody>
      </p:sp>
      <p:sp>
        <p:nvSpPr>
          <p:cNvPr id="346" name="ML TRANSFORMERS"/>
          <p:cNvSpPr txBox="1"/>
          <p:nvPr/>
        </p:nvSpPr>
        <p:spPr>
          <a:xfrm>
            <a:off x="3253236" y="4413643"/>
            <a:ext cx="1365658"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ML TRANSFORMERS</a:t>
            </a:r>
          </a:p>
        </p:txBody>
      </p:sp>
      <p:sp>
        <p:nvSpPr>
          <p:cNvPr id="347" name="DOWNLOAD DATA TO R MEMORY"/>
          <p:cNvSpPr txBox="1"/>
          <p:nvPr/>
        </p:nvSpPr>
        <p:spPr>
          <a:xfrm>
            <a:off x="6126513" y="770368"/>
            <a:ext cx="2153261"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DOWNLOAD DATA TO R MEMORY</a:t>
            </a:r>
          </a:p>
        </p:txBody>
      </p:sp>
      <p:sp>
        <p:nvSpPr>
          <p:cNvPr id="348" name="SAVE FROM SPARK TO FILE SYSTEM"/>
          <p:cNvSpPr txBox="1"/>
          <p:nvPr/>
        </p:nvSpPr>
        <p:spPr>
          <a:xfrm>
            <a:off x="6126513" y="2167368"/>
            <a:ext cx="2362049"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SAVE FROM SPARK TO FILE SYSTEM</a:t>
            </a:r>
          </a:p>
        </p:txBody>
      </p:sp>
      <p:sp>
        <p:nvSpPr>
          <p:cNvPr id="349" name="Line"/>
          <p:cNvSpPr/>
          <p:nvPr/>
        </p:nvSpPr>
        <p:spPr>
          <a:xfrm>
            <a:off x="6116695" y="3993858"/>
            <a:ext cx="3278239" cy="1"/>
          </a:xfrm>
          <a:prstGeom prst="line">
            <a:avLst/>
          </a:prstGeom>
          <a:ln w="6350">
            <a:solidFill>
              <a:srgbClr val="797979"/>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350" name="Reading &amp; Writing from Apache Spark"/>
          <p:cNvSpPr txBox="1"/>
          <p:nvPr/>
        </p:nvSpPr>
        <p:spPr>
          <a:xfrm>
            <a:off x="6116695" y="3987279"/>
            <a:ext cx="3263800" cy="3683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1650">
                <a:solidFill>
                  <a:srgbClr val="628DB5"/>
                </a:solidFill>
              </a:defRPr>
            </a:pPr>
            <a:r>
              <a:rPr sz="2100"/>
              <a:t>Reading &amp; Writing</a:t>
            </a:r>
            <a:r>
              <a:t> </a:t>
            </a:r>
            <a:r>
              <a:rPr sz="1200"/>
              <a:t>from Apache Spark</a:t>
            </a:r>
          </a:p>
        </p:txBody>
      </p:sp>
      <p:sp>
        <p:nvSpPr>
          <p:cNvPr id="351" name="Line"/>
          <p:cNvSpPr/>
          <p:nvPr/>
        </p:nvSpPr>
        <p:spPr>
          <a:xfrm>
            <a:off x="6117366" y="6306365"/>
            <a:ext cx="3278239" cy="1"/>
          </a:xfrm>
          <a:prstGeom prst="line">
            <a:avLst/>
          </a:prstGeom>
          <a:ln w="6350">
            <a:solidFill>
              <a:srgbClr val="797979"/>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352" name="Extensions"/>
          <p:cNvSpPr txBox="1"/>
          <p:nvPr/>
        </p:nvSpPr>
        <p:spPr>
          <a:xfrm>
            <a:off x="6117366" y="6268036"/>
            <a:ext cx="1453516"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628DB5"/>
                </a:solidFill>
              </a:defRPr>
            </a:pPr>
            <a:r>
              <a:t>Extensions</a:t>
            </a:r>
          </a:p>
        </p:txBody>
      </p:sp>
      <p:sp>
        <p:nvSpPr>
          <p:cNvPr id="353" name="CORE TYPES"/>
          <p:cNvSpPr txBox="1"/>
          <p:nvPr/>
        </p:nvSpPr>
        <p:spPr>
          <a:xfrm>
            <a:off x="6126513" y="7051137"/>
            <a:ext cx="853898"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CORE TYPES</a:t>
            </a:r>
          </a:p>
        </p:txBody>
      </p:sp>
      <p:sp>
        <p:nvSpPr>
          <p:cNvPr id="354" name="CALL SPARK FROM R"/>
          <p:cNvSpPr txBox="1"/>
          <p:nvPr/>
        </p:nvSpPr>
        <p:spPr>
          <a:xfrm>
            <a:off x="6126513" y="8250734"/>
            <a:ext cx="1392785"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CALL SPARK FROM R</a:t>
            </a:r>
          </a:p>
        </p:txBody>
      </p:sp>
      <p:sp>
        <p:nvSpPr>
          <p:cNvPr id="355" name="MACHINE LEARNING EXTENSIONS"/>
          <p:cNvSpPr txBox="1"/>
          <p:nvPr/>
        </p:nvSpPr>
        <p:spPr>
          <a:xfrm>
            <a:off x="6129457" y="9367365"/>
            <a:ext cx="2269542"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MACHINE LEARNING EXTENSIONS</a:t>
            </a:r>
          </a:p>
        </p:txBody>
      </p:sp>
      <p:sp>
        <p:nvSpPr>
          <p:cNvPr id="356" name="sdf_mutate(.data)…"/>
          <p:cNvSpPr txBox="1"/>
          <p:nvPr/>
        </p:nvSpPr>
        <p:spPr>
          <a:xfrm>
            <a:off x="411676" y="6973379"/>
            <a:ext cx="2662468" cy="3160670"/>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ormAutofit fontScale="100000" lnSpcReduction="0"/>
          </a:bodyPr>
          <a:lstStyle/>
          <a:p>
            <a:pPr algn="just">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sdf_mutate</a:t>
            </a:r>
            <a:r>
              <a:t>(.data</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lgn="just">
              <a:spcBef>
                <a:spcPts val="400"/>
              </a:spcBef>
              <a:defRPr b="0" sz="1100">
                <a:solidFill>
                  <a:schemeClr val="accent1"/>
                </a:solidFill>
              </a:defRPr>
            </a:pPr>
            <a:r>
              <a:t>Works like dplyr mutate function</a:t>
            </a:r>
            <a:endParaRPr>
              <a:latin typeface="Source Sans Pro Semibold"/>
              <a:ea typeface="Source Sans Pro Semibold"/>
              <a:cs typeface="Source Sans Pro Semibold"/>
              <a:sym typeface="Source Sans Pro Semibold"/>
            </a:endParaRPr>
          </a:p>
          <a:p>
            <a:pPr>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sdf_partition(</a:t>
            </a:r>
            <a:r>
              <a:t>x, ..., weights = NULL, seed = sample (.Machine$integer.max,  1)</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lgn="just">
              <a:spcBef>
                <a:spcPts val="400"/>
              </a:spcBef>
              <a:defRPr b="0" i="1" sz="1100">
                <a:solidFill>
                  <a:schemeClr val="accent1"/>
                </a:solidFill>
                <a:latin typeface="+mj-lt"/>
                <a:ea typeface="+mj-ea"/>
                <a:cs typeface="+mj-cs"/>
                <a:sym typeface="Source Sans Pro Light"/>
              </a:defRPr>
            </a:pPr>
            <a:r>
              <a:rPr i="0">
                <a:latin typeface="Source Sans Pro Semibold"/>
                <a:ea typeface="Source Sans Pro Semibold"/>
                <a:cs typeface="Source Sans Pro Semibold"/>
                <a:sym typeface="Source Sans Pro Semibold"/>
              </a:rPr>
              <a:t>sdf_partition</a:t>
            </a:r>
            <a:r>
              <a:t>(x, training = 0.5, test = 0.5)</a:t>
            </a:r>
          </a:p>
          <a:p>
            <a:pPr algn="just">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sdf_register(</a:t>
            </a:r>
            <a:r>
              <a:t>x, name = NULL</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lgn="just">
              <a:spcBef>
                <a:spcPts val="400"/>
              </a:spcBef>
              <a:defRPr b="0" sz="1100">
                <a:solidFill>
                  <a:schemeClr val="accent1"/>
                </a:solidFill>
              </a:defRPr>
            </a:pPr>
            <a:r>
              <a:t>Gives a Spark DataFrame a table name </a:t>
            </a:r>
            <a:endParaRPr>
              <a:latin typeface="Source Sans Pro Semibold"/>
              <a:ea typeface="Source Sans Pro Semibold"/>
              <a:cs typeface="Source Sans Pro Semibold"/>
              <a:sym typeface="Source Sans Pro Semibold"/>
            </a:endParaRPr>
          </a:p>
          <a:p>
            <a:pPr>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sdf_sample(</a:t>
            </a:r>
            <a:r>
              <a:t>x, fraction = 1, replacement = TRUE, seed = NULL</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lgn="just">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sdf_sort(</a:t>
            </a:r>
            <a:r>
              <a:t>x, columns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lgn="just">
              <a:spcBef>
                <a:spcPts val="400"/>
              </a:spcBef>
              <a:defRPr b="0" sz="1100">
                <a:solidFill>
                  <a:schemeClr val="accent1"/>
                </a:solidFill>
              </a:defRPr>
            </a:pPr>
            <a:r>
              <a:t>Sorts by &gt;=1 columns in ascending order</a:t>
            </a:r>
            <a:endParaRPr>
              <a:latin typeface="Source Sans Pro Semibold"/>
              <a:ea typeface="Source Sans Pro Semibold"/>
              <a:cs typeface="Source Sans Pro Semibold"/>
              <a:sym typeface="Source Sans Pro Semibold"/>
            </a:endParaRPr>
          </a:p>
          <a:p>
            <a:pPr algn="just">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sdf_with_unique_id(</a:t>
            </a:r>
            <a:r>
              <a:t>x, id = "id"</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lgn="just">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sdf_predict(</a:t>
            </a:r>
            <a:r>
              <a:rPr sz="1100"/>
              <a:t>object, newdata</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lgn="just">
              <a:spcBef>
                <a:spcPts val="0"/>
              </a:spcBef>
              <a:defRPr b="0" sz="1100">
                <a:solidFill>
                  <a:schemeClr val="accent1"/>
                </a:solidFill>
              </a:defRPr>
            </a:pPr>
            <a:r>
              <a:t>Spark DataFrame with predicted values</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4C4C4C"/>
      </a:dk1>
      <a:lt1>
        <a:srgbClr val="FFFFFF"/>
      </a:lt1>
      <a:dk2>
        <a:srgbClr val="53585F"/>
      </a:dk2>
      <a:lt2>
        <a:srgbClr val="DCDEE0"/>
      </a:lt2>
      <a:accent1>
        <a:srgbClr val="57769A"/>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a:ea typeface="Source Sans Pro"/>
        <a:cs typeface="Source Sans Pro"/>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4570" tIns="54570" rIns="54570" bIns="54570" numCol="1" spcCol="38100" rtlCol="0" anchor="ctr" upright="0">
        <a:spAutoFit/>
      </a:bodyPr>
      <a:lstStyle>
        <a:defPPr marL="0" marR="0" indent="0" algn="l" defTabSz="584200" rtl="0" fontAlgn="auto" latinLnBrk="0" hangingPunct="0">
          <a:lnSpc>
            <a:spcPct val="8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mn-lt"/>
            <a:ea typeface="+mn-ea"/>
            <a:cs typeface="+mn-cs"/>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upright="0">
        <a:spAutoFit/>
      </a:bodyPr>
      <a:lstStyle>
        <a:defPPr marL="0" marR="0" indent="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mn-lt"/>
            <a:ea typeface="+mn-ea"/>
            <a:cs typeface="+mn-cs"/>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57769A"/>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a:ea typeface="Source Sans Pro"/>
        <a:cs typeface="Source Sans Pro"/>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4570" tIns="54570" rIns="54570" bIns="54570" numCol="1" spcCol="38100" rtlCol="0" anchor="ctr" upright="0">
        <a:spAutoFit/>
      </a:bodyPr>
      <a:lstStyle>
        <a:defPPr marL="0" marR="0" indent="0" algn="l" defTabSz="584200" rtl="0" fontAlgn="auto" latinLnBrk="0" hangingPunct="0">
          <a:lnSpc>
            <a:spcPct val="8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mn-lt"/>
            <a:ea typeface="+mn-ea"/>
            <a:cs typeface="+mn-cs"/>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upright="0">
        <a:spAutoFit/>
      </a:bodyPr>
      <a:lstStyle>
        <a:defPPr marL="0" marR="0" indent="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mn-lt"/>
            <a:ea typeface="+mn-ea"/>
            <a:cs typeface="+mn-cs"/>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