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stringr.tidyverse.org/" TargetMode="External"/><Relationship Id="rId10" Type="http://schemas.openxmlformats.org/officeDocument/2006/relationships/hyperlink" Target="https://twitter.com/LVaudor" TargetMode="External"/><Relationship Id="rId11" Type="http://schemas.openxmlformats.org/officeDocument/2006/relationships/image" Target="../media/image6.png"/><Relationship Id="rId12" Type="http://schemas.openxmlformats.org/officeDocument/2006/relationships/hyperlink" Target="http://bit.ly/ISO639-1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28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1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37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33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34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6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38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Join and Split</a:t>
            </a:r>
          </a:p>
        </p:txBody>
      </p:sp>
      <p:sp>
        <p:nvSpPr>
          <p:cNvPr id="139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</a:t>
            </a:r>
            <a:r>
              <a:t>(..., .sep = "", .envir = parent.frame(), .open = "{", .close = "}") Create a string from strings and {expressions} to evaluate. </a:t>
            </a:r>
            <a:r>
              <a:rPr i="1"/>
              <a:t>glue::glue("Pi is {pi}")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glue_data</a:t>
            </a:r>
            <a:r>
              <a:t>(.x, ..., .sep = "", .envir = parent.frame(), .open = "{", .close = "}") Use a data frame, list, or environment to create a string from strings and {expressions} to evaluate. </a:t>
            </a:r>
            <a:r>
              <a:rPr i="1"/>
              <a:t>glue::glue_data(mtcars, "{rownames(mtcars)} has {hp} hp")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4926257" y="8333564"/>
            <a:ext cx="860184" cy="496993"/>
            <a:chOff x="0" y="0"/>
            <a:chExt cx="860182" cy="496991"/>
          </a:xfrm>
        </p:grpSpPr>
        <p:sp>
          <p:nvSpPr>
            <p:cNvPr id="140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4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2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5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6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5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6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4915684" y="7525681"/>
            <a:ext cx="1307359" cy="610730"/>
            <a:chOff x="19050" y="24271"/>
            <a:chExt cx="1307358" cy="610728"/>
          </a:xfrm>
        </p:grpSpPr>
        <p:grpSp>
          <p:nvGrpSpPr>
            <p:cNvPr id="17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8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189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186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7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190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1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194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0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09" name="Group"/>
          <p:cNvGrpSpPr/>
          <p:nvPr/>
        </p:nvGrpSpPr>
        <p:grpSpPr>
          <a:xfrm>
            <a:off x="428737" y="7202818"/>
            <a:ext cx="217084" cy="496430"/>
            <a:chOff x="24216" y="24271"/>
            <a:chExt cx="217083" cy="496428"/>
          </a:xfrm>
        </p:grpSpPr>
        <p:sp>
          <p:nvSpPr>
            <p:cNvPr id="20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0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14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11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18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15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9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220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21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9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29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28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449445" y="8931805"/>
            <a:ext cx="552792" cy="428977"/>
            <a:chOff x="0" y="0"/>
            <a:chExt cx="552790" cy="428976"/>
          </a:xfrm>
        </p:grpSpPr>
        <p:sp>
          <p:nvSpPr>
            <p:cNvPr id="240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1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4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4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0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4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pic>
        <p:nvPicPr>
          <p:cNvPr id="255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tringr.png" descr="string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Studio® is a trademark of RStudio, Inc.  •  CC BY SA 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9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10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64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26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6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67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Lengths</a:t>
            </a:r>
          </a:p>
        </p:txBody>
      </p:sp>
      <p:sp>
        <p:nvSpPr>
          <p:cNvPr id="268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75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7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2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6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7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78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9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80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8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2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289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29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29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3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05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1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16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22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9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30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37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8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1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2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343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4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7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49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3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355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4797232" y="1490116"/>
            <a:ext cx="4219610" cy="4214566"/>
            <a:chOff x="0" y="0"/>
            <a:chExt cx="4219608" cy="4214565"/>
          </a:xfrm>
        </p:grpSpPr>
        <p:grpSp>
          <p:nvGrpSpPr>
            <p:cNvPr id="364" name="Group"/>
            <p:cNvGrpSpPr/>
            <p:nvPr/>
          </p:nvGrpSpPr>
          <p:grpSpPr>
            <a:xfrm>
              <a:off x="115892" y="2529519"/>
              <a:ext cx="652124" cy="610729"/>
              <a:chOff x="24216" y="24271"/>
              <a:chExt cx="652122" cy="610728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72" name="Group"/>
            <p:cNvGrpSpPr/>
            <p:nvPr/>
          </p:nvGrpSpPr>
          <p:grpSpPr>
            <a:xfrm>
              <a:off x="517283" y="2526334"/>
              <a:ext cx="650939" cy="610729"/>
              <a:chOff x="25400" y="24271"/>
              <a:chExt cx="650938" cy="610728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0" name="Group"/>
            <p:cNvGrpSpPr/>
            <p:nvPr/>
          </p:nvGrpSpPr>
          <p:grpSpPr>
            <a:xfrm>
              <a:off x="116351" y="1780004"/>
              <a:ext cx="652123" cy="610730"/>
              <a:chOff x="24216" y="24271"/>
              <a:chExt cx="652122" cy="610728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6" name="Group"/>
            <p:cNvGrpSpPr/>
            <p:nvPr/>
          </p:nvGrpSpPr>
          <p:grpSpPr>
            <a:xfrm>
              <a:off x="551349" y="1158506"/>
              <a:ext cx="652124" cy="610378"/>
              <a:chOff x="24216" y="24623"/>
              <a:chExt cx="652122" cy="610376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1" name="Group"/>
            <p:cNvGrpSpPr/>
            <p:nvPr/>
          </p:nvGrpSpPr>
          <p:grpSpPr>
            <a:xfrm>
              <a:off x="112525" y="1159283"/>
              <a:ext cx="650939" cy="609601"/>
              <a:chOff x="25400" y="25400"/>
              <a:chExt cx="650938" cy="609600"/>
            </a:xfrm>
          </p:grpSpPr>
          <p:graphicFrame>
            <p:nvGraphicFramePr>
              <p:cNvPr id="38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8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3507" y="554847"/>
              <a:ext cx="650939" cy="609601"/>
              <a:chOff x="25400" y="25400"/>
              <a:chExt cx="650938" cy="609600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8" name="Group"/>
            <p:cNvGrpSpPr/>
            <p:nvPr/>
          </p:nvGrpSpPr>
          <p:grpSpPr>
            <a:xfrm>
              <a:off x="111341" y="552935"/>
              <a:ext cx="652123" cy="611513"/>
              <a:chOff x="24216" y="23487"/>
              <a:chExt cx="652122" cy="611512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99" name="Subset Strings"/>
            <p:cNvSpPr txBox="1"/>
            <p:nvPr/>
          </p:nvSpPr>
          <p:spPr>
            <a:xfrm>
              <a:off x="0" y="-1"/>
              <a:ext cx="193833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Subset Strings</a:t>
              </a:r>
            </a:p>
          </p:txBody>
        </p:sp>
        <p:sp>
          <p:nvSpPr>
            <p:cNvPr id="400" name="str_sub(string, start = 1L, end = -1L) Extract substrings from a character vector.…"/>
            <p:cNvSpPr txBox="1"/>
            <p:nvPr/>
          </p:nvSpPr>
          <p:spPr>
            <a:xfrm>
              <a:off x="1247808" y="508000"/>
              <a:ext cx="2971801" cy="3706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</a:t>
              </a:r>
              <a:r>
                <a:t>(string, start = 1L, end = -1L) Extract substrings from a character vector.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str_sub(fruit, 1, 3); str_sub(fruit, -2)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str_subset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only the strings that contain a pattern match.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str_subset(fruit, "b")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str_extract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vector. Also </a:t>
              </a:r>
              <a:r>
                <a:rPr b="1"/>
                <a:t>str_extract_all </a:t>
              </a:r>
              <a:r>
                <a:t>to return every pattern match. </a:t>
              </a:r>
              <a:r>
                <a:rPr i="1"/>
                <a:t>str_extract(fruit, "[aeiou]")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str_match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matrix with a column for each ( ) group in pattern. Also </a:t>
              </a:r>
              <a:r>
                <a:rPr b="1"/>
                <a:t>str_match_all</a:t>
              </a:r>
              <a:r>
                <a:t>.</a:t>
              </a:r>
              <a:r>
                <a:rPr b="1"/>
                <a:t>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str_match(sentences, "(a|the) ([^ ]+)")</a:t>
              </a:r>
            </a:p>
          </p:txBody>
        </p:sp>
        <p:sp>
          <p:nvSpPr>
            <p:cNvPr id="401" name="Line"/>
            <p:cNvSpPr/>
            <p:nvPr/>
          </p:nvSpPr>
          <p:spPr>
            <a:xfrm>
              <a:off x="374377" y="781037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74377" y="138710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74377" y="201627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515906" y="1777646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374377" y="276579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554657" y="1780004"/>
              <a:ext cx="652123" cy="610730"/>
              <a:chOff x="24216" y="24271"/>
              <a:chExt cx="652122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1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16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12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17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8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3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918614" y="9096375"/>
            <a:ext cx="870788" cy="495300"/>
            <a:chOff x="25400" y="25400"/>
            <a:chExt cx="870786" cy="495300"/>
          </a:xfrm>
        </p:grpSpPr>
        <p:sp>
          <p:nvSpPr>
            <p:cNvPr id="424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8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29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30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34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43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44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4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5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6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7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0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62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457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451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8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9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60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1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46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0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471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72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474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5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6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7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8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9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0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1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2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3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4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5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6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7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8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9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0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1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2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3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4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5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6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7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8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499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03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00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02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04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5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6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7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08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09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8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19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0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521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2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23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4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525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6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27" name="RStudio® is a trademark of RStudio, Inc.  •  CC BY SA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0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53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32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3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34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35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6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37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38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9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40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1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42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4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44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45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46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7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48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49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0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51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2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53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554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5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559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56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58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60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61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568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562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569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576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583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591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599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606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11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2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613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14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5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616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617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18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9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620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621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623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24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625" name="."/>
            <p:cNvSpPr txBox="1"/>
            <p:nvPr/>
          </p:nvSpPr>
          <p:spPr>
            <a:xfrm>
              <a:off x="1068945" y="5320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26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629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630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33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634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635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636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638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22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640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5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6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7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8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9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0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1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2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3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5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6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7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8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9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1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2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4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5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6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7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8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9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0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1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2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3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679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08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4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5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6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7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8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9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20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21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729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72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0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31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2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733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744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35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9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0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1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2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3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