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9144000" cy="5143500" type="screen16x9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36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044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30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0327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sz="1800"/>
              <a:t>Os principais benefícios para a utilização dos padrões de projeto são: </a:t>
            </a:r>
          </a:p>
        </p:txBody>
      </p:sp>
    </p:spTree>
    <p:extLst>
      <p:ext uri="{BB962C8B-B14F-4D97-AF65-F5344CB8AC3E}">
        <p14:creationId xmlns:p14="http://schemas.microsoft.com/office/powerpoint/2010/main" val="1100478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sz="1800"/>
              <a:t>Para resolver este problema o padrão de projeto esconde alguns componentes, permitindo apenas acessos estilizados ao objeto.</a:t>
            </a:r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sz="1800"/>
              <a:t>No entanto a interface pode não fornecer de forma eficiente todas as operações desejadas. E o acesso indireto pode reduzir a performance.</a:t>
            </a:r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100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3180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96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971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7142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4736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79680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561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1D2021"/>
                </a:solidFill>
                <a:latin typeface="Roboto"/>
                <a:ea typeface="Roboto"/>
                <a:cs typeface="Roboto"/>
                <a:sym typeface="Roboto"/>
              </a:rPr>
              <a:t>O primeiro a apresentar uma definição do que seria um padrão, foi o arquiteto de professor Christopher Alexandre, no seu livro “A Times Way of Building” (Oxford University Press, 1979), que é: 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1D2021"/>
                </a:solidFill>
                <a:latin typeface="Roboto"/>
                <a:ea typeface="Roboto"/>
                <a:cs typeface="Roboto"/>
                <a:sym typeface="Roboto"/>
              </a:rPr>
              <a:t>Sendo assim para entender a necessidade, existência, de um padrão é necessário estudar suas partes: o problema, a solução e o contexto sobre o qual ele é aplicável.</a:t>
            </a:r>
          </a:p>
        </p:txBody>
      </p:sp>
    </p:spTree>
    <p:extLst>
      <p:ext uri="{BB962C8B-B14F-4D97-AF65-F5344CB8AC3E}">
        <p14:creationId xmlns:p14="http://schemas.microsoft.com/office/powerpoint/2010/main" val="1622734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15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catálogo de padrões do GoF (Gang Of Four) contém 23 padrões, divididos em três seções: cri-acionais, estruturais e comportamentais.</a:t>
            </a:r>
          </a:p>
        </p:txBody>
      </p:sp>
    </p:spTree>
    <p:extLst>
      <p:ext uri="{BB962C8B-B14F-4D97-AF65-F5344CB8AC3E}">
        <p14:creationId xmlns:p14="http://schemas.microsoft.com/office/powerpoint/2010/main" val="230658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Ele é usado, muitas vezes, sem consciência de que está sendo usado um padrão. Este padrão de projeto (Factory Method) é uma interface para instanciação de objetos que mantém isoladas as classes concretas usadas da requisição da criação destes objetos.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40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Ou seja, ao invés de criar objetos diretamente em uma classe concreta, define uma interface de criação de objetos e cada subclasse fica responsável por criar seus objetos.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64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1500"/>
              </a:spcBef>
              <a:buNone/>
            </a:pPr>
            <a:r>
              <a:rPr lang="pt-BR" sz="1800">
                <a:solidFill>
                  <a:srgbClr val="1D2021"/>
                </a:solidFill>
              </a:rPr>
              <a:t>A utilização do padrão Factory Method pode estar condicionada quando:</a:t>
            </a:r>
          </a:p>
        </p:txBody>
      </p:sp>
    </p:spTree>
    <p:extLst>
      <p:ext uri="{BB962C8B-B14F-4D97-AF65-F5344CB8AC3E}">
        <p14:creationId xmlns:p14="http://schemas.microsoft.com/office/powerpoint/2010/main" val="91684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Product: é interface que define o objeto a ser criado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ConcreteProduct: implementação particular do tipo do objeto a ser criado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Creator: classe/interface que define a assinatura do método responsável pela criação do produto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ConcreteCreator: classe que implementa ou sobrescreve o método de criação do produto.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4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23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1D20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298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/>
              <a:t>Padrões de Projeto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lnSpc>
                <a:spcPct val="133300"/>
              </a:lnSpc>
              <a:spcBef>
                <a:spcPts val="2400"/>
              </a:spcBef>
              <a:spcAft>
                <a:spcPts val="600"/>
              </a:spcAft>
              <a:buNone/>
            </a:pPr>
            <a:endParaRPr sz="800">
              <a:solidFill>
                <a:srgbClr val="44485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Factory Method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4294967295"/>
          </p:nvPr>
        </p:nvSpPr>
        <p:spPr>
          <a:xfrm>
            <a:off x="497025" y="4442100"/>
            <a:ext cx="81501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Carla Gabriela | Francielly Tineli | Idarlete Miranda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r="7527"/>
          <a:stretch/>
        </p:blipFill>
        <p:spPr>
          <a:xfrm>
            <a:off x="113925" y="42900"/>
            <a:ext cx="1467725" cy="10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7372500" cy="7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>
                <a:latin typeface="Lato"/>
                <a:ea typeface="Lato"/>
                <a:cs typeface="Lato"/>
                <a:sym typeface="Lato"/>
              </a:rPr>
              <a:t>Diagrama de Classe do exemplo </a:t>
            </a:r>
            <a:r>
              <a:rPr lang="pt-BR" dirty="0" smtClean="0">
                <a:latin typeface="Lato"/>
                <a:ea typeface="Lato"/>
                <a:cs typeface="Lato"/>
                <a:sym typeface="Lato"/>
              </a:rPr>
              <a:t>apresentado</a:t>
            </a:r>
            <a:br>
              <a:rPr lang="pt-BR" dirty="0" smtClean="0">
                <a:latin typeface="Lato"/>
                <a:ea typeface="Lato"/>
                <a:cs typeface="Lato"/>
                <a:sym typeface="Lato"/>
              </a:rPr>
            </a:br>
            <a:endParaRPr lang="pt-BR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C:\Users\Bruxo\Documents\5=Periodo\Projeto de Software= IGOR\Trabalho II - Padroes de Projeto\Factore Method\Academico\factorymetho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21485" r="23942"/>
          <a:stretch/>
        </p:blipFill>
        <p:spPr bwMode="auto">
          <a:xfrm>
            <a:off x="842798" y="1288473"/>
            <a:ext cx="7996402" cy="36960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7372500" cy="7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Descrição em que o Padrão Auxilia no desenvolvimento do Projeto e em que auxiliou no exemplo apresentado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962900"/>
            <a:ext cx="8031300" cy="29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Fornecem soluções que já foram testadas e aprovadas.</a:t>
            </a: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Tornam o sistema mais fácil de entender e manter</a:t>
            </a: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Facilitam o desenvolvimento de módulos coesos.</a:t>
            </a: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comunicação entre os participantes do projeto fica mais eficiente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7372500" cy="7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Descrição em que o Padrão Auxilia no desenvolvimento do Projeto e em que auxiliou no exemplo apresentado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56350" y="2374625"/>
            <a:ext cx="8031300" cy="26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Padrões de projeto ajudam a resolver problemas como campos expostos que podem ser manipulados diretamente a partir de código externo, levando a violações da invariante de representação ou a dependências indesejáveis que impedem a alteração da implementação. 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7372500" cy="7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 dirty="0">
                <a:latin typeface="Lato"/>
                <a:ea typeface="Lato"/>
                <a:cs typeface="Lato"/>
                <a:sym typeface="Lato"/>
              </a:rPr>
              <a:t>CÓDIGO DO </a:t>
            </a:r>
            <a:r>
              <a:rPr lang="pt-BR" sz="2800" dirty="0" smtClean="0">
                <a:latin typeface="Lato"/>
                <a:ea typeface="Lato"/>
                <a:cs typeface="Lato"/>
                <a:sym typeface="Lato"/>
              </a:rPr>
              <a:t>APLICATIVO </a:t>
            </a:r>
            <a:endParaRPr lang="pt-BR" sz="2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/>
          <p:cNvPicPr/>
          <p:nvPr/>
        </p:nvPicPr>
        <p:blipFill rotWithShape="1">
          <a:blip r:embed="rId4"/>
          <a:srcRect l="24305" t="11468" r="33135" b="20578"/>
          <a:stretch/>
        </p:blipFill>
        <p:spPr bwMode="auto">
          <a:xfrm>
            <a:off x="408609" y="1170750"/>
            <a:ext cx="4153118" cy="3646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m 14"/>
          <p:cNvPicPr/>
          <p:nvPr/>
        </p:nvPicPr>
        <p:blipFill rotWithShape="1">
          <a:blip r:embed="rId5"/>
          <a:srcRect l="24305" t="18874" r="16480" b="13841"/>
          <a:stretch/>
        </p:blipFill>
        <p:spPr bwMode="auto">
          <a:xfrm>
            <a:off x="4658636" y="1972638"/>
            <a:ext cx="4187413" cy="2844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8"/>
          <p:cNvSpPr txBox="1">
            <a:spLocks/>
          </p:cNvSpPr>
          <p:nvPr/>
        </p:nvSpPr>
        <p:spPr>
          <a:xfrm>
            <a:off x="311700" y="391350"/>
            <a:ext cx="7372500" cy="7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pt-BR" sz="2800" dirty="0" smtClean="0">
                <a:latin typeface="Lato"/>
                <a:ea typeface="Lato"/>
                <a:cs typeface="Lato"/>
                <a:sym typeface="Lato"/>
              </a:rPr>
              <a:t>CÓDIGO DO APLICATIVO </a:t>
            </a:r>
            <a:endParaRPr lang="pt-BR" sz="2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4"/>
          <a:srcRect l="24471" t="14115" r="24074" b="14429"/>
          <a:stretch/>
        </p:blipFill>
        <p:spPr bwMode="auto">
          <a:xfrm>
            <a:off x="424608" y="1058238"/>
            <a:ext cx="4702196" cy="3656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8"/>
          <p:cNvSpPr txBox="1">
            <a:spLocks/>
          </p:cNvSpPr>
          <p:nvPr/>
        </p:nvSpPr>
        <p:spPr>
          <a:xfrm>
            <a:off x="311700" y="391350"/>
            <a:ext cx="7372500" cy="7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pt-BR" sz="2800" dirty="0" smtClean="0">
                <a:latin typeface="Lato"/>
                <a:ea typeface="Lato"/>
                <a:cs typeface="Lato"/>
                <a:sym typeface="Lato"/>
              </a:rPr>
              <a:t>CÓDIGO DO APLICATIVO </a:t>
            </a:r>
            <a:endParaRPr lang="pt-BR" sz="2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4"/>
          <a:srcRect l="23975" t="13861" r="19643" b="14766"/>
          <a:stretch/>
        </p:blipFill>
        <p:spPr bwMode="auto">
          <a:xfrm>
            <a:off x="462616" y="1058239"/>
            <a:ext cx="5095704" cy="3682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8"/>
          <p:cNvSpPr txBox="1">
            <a:spLocks/>
          </p:cNvSpPr>
          <p:nvPr/>
        </p:nvSpPr>
        <p:spPr>
          <a:xfrm>
            <a:off x="311700" y="391350"/>
            <a:ext cx="7372500" cy="7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pt-BR" sz="2800" dirty="0" smtClean="0">
                <a:latin typeface="Lato"/>
                <a:ea typeface="Lato"/>
                <a:cs typeface="Lato"/>
                <a:sym typeface="Lato"/>
              </a:rPr>
              <a:t>CÓDIGO DO APLICATIVO </a:t>
            </a:r>
            <a:endParaRPr lang="pt-BR" sz="2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m 6"/>
          <p:cNvPicPr/>
          <p:nvPr/>
        </p:nvPicPr>
        <p:blipFill rotWithShape="1">
          <a:blip r:embed="rId4"/>
          <a:srcRect l="24140" t="14115" r="9888" b="30014"/>
          <a:stretch/>
        </p:blipFill>
        <p:spPr bwMode="auto">
          <a:xfrm>
            <a:off x="673179" y="1331467"/>
            <a:ext cx="5640070" cy="2686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82512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8"/>
          <p:cNvSpPr txBox="1">
            <a:spLocks/>
          </p:cNvSpPr>
          <p:nvPr/>
        </p:nvSpPr>
        <p:spPr>
          <a:xfrm>
            <a:off x="311700" y="391350"/>
            <a:ext cx="7372500" cy="7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pt-BR" sz="2800" dirty="0" smtClean="0">
                <a:latin typeface="Lato"/>
                <a:ea typeface="Lato"/>
                <a:cs typeface="Lato"/>
                <a:sym typeface="Lato"/>
              </a:rPr>
              <a:t>CÓDIGO DO APLICATIVO </a:t>
            </a:r>
            <a:endParaRPr lang="pt-BR" sz="2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4"/>
          <a:srcRect l="23974" t="17938" r="24589" b="22074"/>
          <a:stretch/>
        </p:blipFill>
        <p:spPr bwMode="auto">
          <a:xfrm>
            <a:off x="311700" y="974061"/>
            <a:ext cx="5000039" cy="3577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/>
          <p:cNvPicPr/>
          <p:nvPr/>
        </p:nvPicPr>
        <p:blipFill rotWithShape="1">
          <a:blip r:embed="rId5"/>
          <a:srcRect l="24305" t="19114" r="22123" b="42364"/>
          <a:stretch/>
        </p:blipFill>
        <p:spPr bwMode="auto">
          <a:xfrm>
            <a:off x="4530904" y="2452495"/>
            <a:ext cx="4438489" cy="2098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128092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8"/>
          <p:cNvSpPr txBox="1">
            <a:spLocks/>
          </p:cNvSpPr>
          <p:nvPr/>
        </p:nvSpPr>
        <p:spPr>
          <a:xfrm>
            <a:off x="311700" y="391350"/>
            <a:ext cx="7372500" cy="7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pt-BR" sz="2800" dirty="0" smtClean="0">
                <a:latin typeface="Lato"/>
                <a:ea typeface="Lato"/>
                <a:cs typeface="Lato"/>
                <a:sym typeface="Lato"/>
              </a:rPr>
              <a:t>CÓDIGO DO APLICATIVO </a:t>
            </a:r>
            <a:endParaRPr lang="pt-BR" sz="2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m 6"/>
          <p:cNvPicPr/>
          <p:nvPr/>
        </p:nvPicPr>
        <p:blipFill rotWithShape="1">
          <a:blip r:embed="rId4"/>
          <a:srcRect l="24471" t="37640" b="4724"/>
          <a:stretch/>
        </p:blipFill>
        <p:spPr bwMode="auto">
          <a:xfrm>
            <a:off x="1648460" y="1317307"/>
            <a:ext cx="5847080" cy="2508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237128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8"/>
          <p:cNvSpPr txBox="1">
            <a:spLocks/>
          </p:cNvSpPr>
          <p:nvPr/>
        </p:nvSpPr>
        <p:spPr>
          <a:xfrm>
            <a:off x="311700" y="391350"/>
            <a:ext cx="7372500" cy="7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pt-BR" sz="2800" dirty="0" smtClean="0">
                <a:latin typeface="Lato"/>
                <a:ea typeface="Lato"/>
                <a:cs typeface="Lato"/>
                <a:sym typeface="Lato"/>
              </a:rPr>
              <a:t>CÓDIGO DO APLICATIVO </a:t>
            </a:r>
            <a:endParaRPr lang="pt-BR" sz="2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4"/>
          <a:srcRect l="24140" t="37346" b="8253"/>
          <a:stretch/>
        </p:blipFill>
        <p:spPr bwMode="auto">
          <a:xfrm>
            <a:off x="686549" y="1616274"/>
            <a:ext cx="5962650" cy="2404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408715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que é um Padrão de Projeto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513250"/>
            <a:ext cx="4831800" cy="27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endParaRPr>
              <a:solidFill>
                <a:srgbClr val="1D20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pt-BR" sz="2000">
                <a:solidFill>
                  <a:srgbClr val="1D20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“Cada padrão é uma regra de três partes, que expressa uma relação entre um certo contexto, um problema e uma solução”. </a:t>
            </a:r>
          </a:p>
          <a:p>
            <a:pPr marL="1371600" lvl="0" indent="457200" algn="just" rtl="0">
              <a:spcBef>
                <a:spcPts val="0"/>
              </a:spcBef>
              <a:buNone/>
            </a:pPr>
            <a:r>
              <a:rPr lang="pt-BR" sz="2000">
                <a:solidFill>
                  <a:srgbClr val="1D20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2000">
                <a:solidFill>
                  <a:srgbClr val="1D2021"/>
                </a:solidFill>
                <a:latin typeface="Arial"/>
                <a:ea typeface="Arial"/>
                <a:cs typeface="Arial"/>
                <a:sym typeface="Arial"/>
              </a:rPr>
              <a:t>Christopher Alexandre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628" y="1654499"/>
            <a:ext cx="2900000" cy="32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Factory Method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547425" y="1540125"/>
            <a:ext cx="2841000" cy="235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Carla Gabriela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Franciely Tineli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Idarlete Miranda</a:t>
            </a: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000">
                <a:solidFill>
                  <a:srgbClr val="1D2021"/>
                </a:solidFill>
                <a:highlight>
                  <a:srgbClr val="FFFFFF"/>
                </a:highlight>
              </a:rPr>
              <a:t>Obrigada!</a:t>
            </a: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99425" cy="4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Factory Method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47550" y="1468350"/>
            <a:ext cx="5452800" cy="220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Segundo a GOF, o padrão Factory Methody é um padrão que define uma interface para criar um objeto, mas permite as classes decidirem qual classe instanciar. 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23" y="1404949"/>
            <a:ext cx="3419375" cy="252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Padrão Factory Method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50" y="1890000"/>
            <a:ext cx="3393650" cy="230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11700" y="1889950"/>
            <a:ext cx="5049900" cy="23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1">
              <a:solidFill>
                <a:srgbClr val="00545E"/>
              </a:solidFill>
              <a:highlight>
                <a:srgbClr val="FFFFFF"/>
              </a:highlight>
            </a:endParaRPr>
          </a:p>
          <a:p>
            <a:pPr lvl="0" algn="just" rtl="0">
              <a:lnSpc>
                <a:spcPct val="100000"/>
              </a:lnSpc>
              <a:spcBef>
                <a:spcPts val="1500"/>
              </a:spcBef>
              <a:buNone/>
            </a:pPr>
            <a:r>
              <a:rPr lang="pt-BR" sz="1800">
                <a:solidFill>
                  <a:srgbClr val="1D2021"/>
                </a:solidFill>
                <a:highlight>
                  <a:srgbClr val="FFFFFF"/>
                </a:highlight>
              </a:rPr>
              <a:t>Factory Method (Fabrica de Métodos) é um padrão de projeto que visa encapsular a criação de um objeto em um método. Factory Method é provavelmente um dos padrões mais utilizados porque ele é muito natural.</a:t>
            </a:r>
          </a:p>
          <a:p>
            <a:pPr lvl="0" algn="just" rtl="0">
              <a:lnSpc>
                <a:spcPct val="100000"/>
              </a:lnSpc>
              <a:spcBef>
                <a:spcPts val="1500"/>
              </a:spcBef>
              <a:buNone/>
            </a:pPr>
            <a:endParaRPr sz="180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lnSpc>
                <a:spcPct val="100000"/>
              </a:lnSpc>
              <a:spcBef>
                <a:spcPts val="1500"/>
              </a:spcBef>
              <a:buNone/>
            </a:pPr>
            <a:endParaRPr sz="180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Padrão Factory Method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50" y="1890000"/>
            <a:ext cx="3393650" cy="230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11700" y="2052700"/>
            <a:ext cx="5049900" cy="19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1500"/>
              </a:spcBef>
              <a:buNone/>
            </a:pPr>
            <a:r>
              <a:rPr lang="pt-BR" sz="1800">
                <a:solidFill>
                  <a:srgbClr val="1D2021"/>
                </a:solidFill>
                <a:highlight>
                  <a:srgbClr val="FFFFFF"/>
                </a:highlight>
              </a:rPr>
              <a:t>O Factory Method Define uma interface para criação de um objeto, mas deixa as subclasses decidirem que classe instanciar. O Factory Method permite adiar a instanciação para subclasses.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005200" cy="116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Aplicabilidade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5650" y="1696625"/>
            <a:ext cx="8372700" cy="231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021"/>
              </a:buClr>
              <a:buSzPct val="100000"/>
              <a:buFont typeface="Arial"/>
              <a:buAutoNum type="arabicPeriod"/>
            </a:pPr>
            <a:r>
              <a:rPr lang="pt-BR">
                <a:solidFill>
                  <a:srgbClr val="1D20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Uma classe não pode antecipar a classe/tipo de objetos que devem criar;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021"/>
              </a:buClr>
              <a:buSzPct val="100000"/>
              <a:buFont typeface="Arial"/>
              <a:buAutoNum type="arabicPeriod"/>
            </a:pPr>
            <a:r>
              <a:rPr lang="pt-BR">
                <a:solidFill>
                  <a:srgbClr val="1D20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Uma classe especifique que suas subclasses tenham o conhecimento dos objetos que criam;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021"/>
              </a:buClr>
              <a:buSzPct val="100000"/>
              <a:buFont typeface="Arial"/>
              <a:buAutoNum type="arabicPeriod"/>
            </a:pPr>
            <a:r>
              <a:rPr lang="pt-BR">
                <a:solidFill>
                  <a:srgbClr val="1D20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Classes que delegam responsabilidade para uma dentre várias subclasses auxiliares, e você quer obter o conhecimento de qual subclasse auxiliar que é a delegada.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Funcionamento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25" y="1402701"/>
            <a:ext cx="7699149" cy="35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005200" cy="116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Consequências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22200" y="1826100"/>
            <a:ext cx="7656600" cy="155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D20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padrão Factory Method elimina a necessidade de anexar classes específicas das aplicações no código. O código lida somente com a interface de Product ; portanto ele pode trabalhar com qualquer implementação da classe que implementa Product, definida pelo usuário.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7372500" cy="7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Vantagens e Desvantagens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984625"/>
            <a:ext cx="8031300" cy="394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pt-BR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 o código que cria objetos.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 comportamento de instanciação.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Evita a duplicação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único para fazer manutenção.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flexível e extensível para o futuro.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pt-BR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Desvantagens: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Especializar uma classe apenas para instanciar um objeto de uma subclasse de outra superclasse pode se revelar bastante improdutiva.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fato de que podemos ter que criar várias subclasses da classe Creator apenas para criar um ConcreteProduct.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550" y="1300224"/>
            <a:ext cx="2649774" cy="19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767</Words>
  <Application>Microsoft Office PowerPoint</Application>
  <PresentationFormat>Apresentação na tela (16:9)</PresentationFormat>
  <Paragraphs>80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Playfair Display</vt:lpstr>
      <vt:lpstr>Lato</vt:lpstr>
      <vt:lpstr>Arial</vt:lpstr>
      <vt:lpstr>Roboto</vt:lpstr>
      <vt:lpstr>coral</vt:lpstr>
      <vt:lpstr>Padrões de Projeto</vt:lpstr>
      <vt:lpstr>O que é um Padrão de Projeto</vt:lpstr>
      <vt:lpstr>Factory Method</vt:lpstr>
      <vt:lpstr>Padrão Factory Method</vt:lpstr>
      <vt:lpstr>Padrão Factory Method</vt:lpstr>
      <vt:lpstr>Aplicabilidade</vt:lpstr>
      <vt:lpstr>Funcionamento</vt:lpstr>
      <vt:lpstr>Consequências</vt:lpstr>
      <vt:lpstr>Vantagens e Desvantagens</vt:lpstr>
      <vt:lpstr>Diagrama de Classe do exemplo apresentado </vt:lpstr>
      <vt:lpstr>Descrição em que o Padrão Auxilia no desenvolvimento do Projeto e em que auxiliou no exemplo apresentado</vt:lpstr>
      <vt:lpstr>Descrição em que o Padrão Auxilia no desenvolvimento do Projeto e em que auxiliou no exemplo apresentado</vt:lpstr>
      <vt:lpstr>CÓDIGO DO APLICATIVO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Factory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</dc:title>
  <cp:lastModifiedBy>idarlete miranda</cp:lastModifiedBy>
  <cp:revision>2</cp:revision>
  <dcterms:modified xsi:type="dcterms:W3CDTF">2016-05-19T11:53:53Z</dcterms:modified>
</cp:coreProperties>
</file>