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92" r:id="rId7"/>
    <p:sldId id="384" r:id="rId8"/>
    <p:sldId id="317" r:id="rId9"/>
    <p:sldId id="402" r:id="rId10"/>
    <p:sldId id="403" r:id="rId11"/>
    <p:sldId id="397" r:id="rId12"/>
    <p:sldId id="394" r:id="rId13"/>
    <p:sldId id="395" r:id="rId14"/>
    <p:sldId id="393" r:id="rId15"/>
    <p:sldId id="396" r:id="rId16"/>
    <p:sldId id="400" r:id="rId17"/>
    <p:sldId id="401" r:id="rId18"/>
    <p:sldId id="398" r:id="rId19"/>
    <p:sldId id="399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84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3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3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5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6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2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0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0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4687" y="1044102"/>
            <a:ext cx="4192586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Energy Disaggregation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Georgara Vasiliki 21107</a:t>
            </a:r>
          </a:p>
          <a:p>
            <a:pPr algn="ctr"/>
            <a:r>
              <a:rPr lang="en-US" dirty="0"/>
              <a:t>Tserpe Paraskevi 21117</a:t>
            </a:r>
          </a:p>
        </p:txBody>
      </p:sp>
      <p:pic>
        <p:nvPicPr>
          <p:cNvPr id="1028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2F2DEF98-453A-2BC1-D645-3C5162B2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newable Energy with solid fill">
            <a:extLst>
              <a:ext uri="{FF2B5EF4-FFF2-40B4-BE49-F238E27FC236}">
                <a16:creationId xmlns:a16="http://schemas.microsoft.com/office/drawing/2014/main" id="{A023940F-256F-237A-041B-BD3085C01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5139" y="199577"/>
            <a:ext cx="1877278" cy="18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90" y="223721"/>
            <a:ext cx="11271249" cy="1562959"/>
          </a:xfrm>
        </p:spPr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DE50E834-E5D2-C848-919E-4025A6C1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ext, application&#10;&#10;Description automatically generated">
            <a:extLst>
              <a:ext uri="{FF2B5EF4-FFF2-40B4-BE49-F238E27FC236}">
                <a16:creationId xmlns:a16="http://schemas.microsoft.com/office/drawing/2014/main" id="{A68B179D-9D5C-DD52-70E0-012D793CA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00"/>
          <a:stretch/>
        </p:blipFill>
        <p:spPr>
          <a:xfrm>
            <a:off x="2897650" y="611907"/>
            <a:ext cx="8261430" cy="4026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2BC8A-F527-B483-4583-0EC56A2CE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37" y="4985626"/>
            <a:ext cx="5879698" cy="5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E0110-C12F-51A6-D3AC-46347745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404" y="109068"/>
            <a:ext cx="8656187" cy="363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8093EF-DDC0-AC0C-B23B-758BE6DBD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65" y="3825504"/>
            <a:ext cx="10602410" cy="2460836"/>
          </a:xfrm>
          <a:prstGeom prst="rect">
            <a:avLst/>
          </a:prstGeom>
        </p:spPr>
      </p:pic>
      <p:sp>
        <p:nvSpPr>
          <p:cNvPr id="28" name="Title 14">
            <a:extLst>
              <a:ext uri="{FF2B5EF4-FFF2-40B4-BE49-F238E27FC236}">
                <a16:creationId xmlns:a16="http://schemas.microsoft.com/office/drawing/2014/main" id="{45C69A4A-289C-9818-3646-5D3000693CE8}"/>
              </a:ext>
            </a:extLst>
          </p:cNvPr>
          <p:cNvSpPr txBox="1">
            <a:spLocks/>
          </p:cNvSpPr>
          <p:nvPr/>
        </p:nvSpPr>
        <p:spPr>
          <a:xfrm>
            <a:off x="1952536" y="997685"/>
            <a:ext cx="1062257" cy="57380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oven</a:t>
            </a:r>
          </a:p>
        </p:txBody>
      </p:sp>
    </p:spTree>
    <p:extLst>
      <p:ext uri="{BB962C8B-B14F-4D97-AF65-F5344CB8AC3E}">
        <p14:creationId xmlns:p14="http://schemas.microsoft.com/office/powerpoint/2010/main" val="357278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4">
            <a:extLst>
              <a:ext uri="{FF2B5EF4-FFF2-40B4-BE49-F238E27FC236}">
                <a16:creationId xmlns:a16="http://schemas.microsoft.com/office/drawing/2014/main" id="{C58482CA-AA79-39AD-24F4-D7E8F575C8BE}"/>
              </a:ext>
            </a:extLst>
          </p:cNvPr>
          <p:cNvSpPr txBox="1">
            <a:spLocks/>
          </p:cNvSpPr>
          <p:nvPr/>
        </p:nvSpPr>
        <p:spPr>
          <a:xfrm>
            <a:off x="1399752" y="941700"/>
            <a:ext cx="1596068" cy="57380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refrigerator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3F11-BE4D-559A-CAB7-0B402A139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377" y="120221"/>
            <a:ext cx="8684481" cy="3620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183D3-7584-2D0A-68AF-998837F0B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57" y="3860997"/>
            <a:ext cx="10505566" cy="246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4">
            <a:extLst>
              <a:ext uri="{FF2B5EF4-FFF2-40B4-BE49-F238E27FC236}">
                <a16:creationId xmlns:a16="http://schemas.microsoft.com/office/drawing/2014/main" id="{C58482CA-AA79-39AD-24F4-D7E8F575C8BE}"/>
              </a:ext>
            </a:extLst>
          </p:cNvPr>
          <p:cNvSpPr txBox="1">
            <a:spLocks/>
          </p:cNvSpPr>
          <p:nvPr/>
        </p:nvSpPr>
        <p:spPr>
          <a:xfrm>
            <a:off x="1399751" y="941700"/>
            <a:ext cx="2281569" cy="57380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kitchen outlets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9A8AC-3BC9-7AE0-17B3-C7A1C7DC4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5336" y="240438"/>
            <a:ext cx="7684004" cy="321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111278-7390-99C3-3561-F68A0BAFE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2" y="3848535"/>
            <a:ext cx="1055461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4">
            <a:extLst>
              <a:ext uri="{FF2B5EF4-FFF2-40B4-BE49-F238E27FC236}">
                <a16:creationId xmlns:a16="http://schemas.microsoft.com/office/drawing/2014/main" id="{C58482CA-AA79-39AD-24F4-D7E8F575C8BE}"/>
              </a:ext>
            </a:extLst>
          </p:cNvPr>
          <p:cNvSpPr txBox="1">
            <a:spLocks/>
          </p:cNvSpPr>
          <p:nvPr/>
        </p:nvSpPr>
        <p:spPr>
          <a:xfrm>
            <a:off x="1399751" y="941700"/>
            <a:ext cx="2281569" cy="57380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dishwasher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1E19E-DBBA-9782-615B-4710B38BB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754" y="223151"/>
            <a:ext cx="7435833" cy="3166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F9882A-65C9-B1C5-C0B1-B201252E4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42" y="3713864"/>
            <a:ext cx="10676545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15C16F-DCEE-51A1-0B8B-6E1E00AED0B3}"/>
              </a:ext>
            </a:extLst>
          </p:cNvPr>
          <p:cNvSpPr txBox="1">
            <a:spLocks/>
          </p:cNvSpPr>
          <p:nvPr/>
        </p:nvSpPr>
        <p:spPr>
          <a:xfrm>
            <a:off x="0" y="2263750"/>
            <a:ext cx="6096000" cy="3881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tested prediction had good results, mostly for appliances that appeared as a periodic waveform, e.g., the refrigerator.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Other appliances that had an on/off usage, seemed to have been predicted less accurately.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Performance was better on multi-state devices than on two-state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0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9" y="240442"/>
            <a:ext cx="5437187" cy="106548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2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EC229E0C-EC01-6ED8-C842-9607E85F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15C16F-DCEE-51A1-0B8B-6E1E00AED0B3}"/>
              </a:ext>
            </a:extLst>
          </p:cNvPr>
          <p:cNvSpPr txBox="1">
            <a:spLocks/>
          </p:cNvSpPr>
          <p:nvPr/>
        </p:nvSpPr>
        <p:spPr>
          <a:xfrm>
            <a:off x="0" y="2263750"/>
            <a:ext cx="6609806" cy="3415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Validate the error rate of a model that would predict if the appliance is always on/always off.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More experiments should be executed considering the number of neurons in CNN, and Dense layers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Study more houses in REDD dataset.</a:t>
            </a:r>
          </a:p>
        </p:txBody>
      </p:sp>
    </p:spTree>
    <p:extLst>
      <p:ext uri="{BB962C8B-B14F-4D97-AF65-F5344CB8AC3E}">
        <p14:creationId xmlns:p14="http://schemas.microsoft.com/office/powerpoint/2010/main" val="268862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171097D8-1E69-D490-0A53-296F382CC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mart Grid: How does it Contribute to a Sustainable Future?">
            <a:extLst>
              <a:ext uri="{FF2B5EF4-FFF2-40B4-BE49-F238E27FC236}">
                <a16:creationId xmlns:a16="http://schemas.microsoft.com/office/drawing/2014/main" id="{0A7A069E-4DDA-DE2F-8EC0-BA2EF540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42942"/>
            <a:ext cx="12253068" cy="51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7BBFDC-6FED-AC38-7D35-C9C79878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04" y="2292269"/>
            <a:ext cx="2273461" cy="227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9662811" cy="582931"/>
          </a:xfrm>
        </p:spPr>
        <p:txBody>
          <a:bodyPr/>
          <a:lstStyle/>
          <a:p>
            <a:r>
              <a:rPr lang="en-US" sz="4000" dirty="0"/>
              <a:t>What is energy disaggregation?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3750"/>
            <a:ext cx="4958375" cy="3415519"/>
          </a:xfrm>
        </p:spPr>
        <p:txBody>
          <a:bodyPr/>
          <a:lstStyle/>
          <a:p>
            <a:pPr algn="just"/>
            <a:r>
              <a:rPr lang="en-US" dirty="0"/>
              <a:t>   Non-intrusive load monitoring (NILM) or energy disaggregation is a computational technique for estimating the power demand of individual appliances from a single meter which measures the combined demand of multiple appliances.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Placeholder 6" descr="A picture containing text, transport, satellite&#10;&#10;Description automatically generated">
            <a:extLst>
              <a:ext uri="{FF2B5EF4-FFF2-40B4-BE49-F238E27FC236}">
                <a16:creationId xmlns:a16="http://schemas.microsoft.com/office/drawing/2014/main" id="{86B94F84-7E37-1B39-3EBF-BCB95B8BB5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693" r="16693"/>
          <a:stretch>
            <a:fillRect/>
          </a:stretch>
        </p:blipFill>
        <p:spPr/>
      </p:pic>
      <p:pic>
        <p:nvPicPr>
          <p:cNvPr id="17" name="Picture Placeholder 16" descr="Icon&#10;&#10;Description automatically generated with medium confidence">
            <a:extLst>
              <a:ext uri="{FF2B5EF4-FFF2-40B4-BE49-F238E27FC236}">
                <a16:creationId xmlns:a16="http://schemas.microsoft.com/office/drawing/2014/main" id="{47B16DBF-90B0-5EE5-F7BD-E484E4361F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060" r="9060"/>
          <a:stretch>
            <a:fillRect/>
          </a:stretch>
        </p:blipFill>
        <p:spPr>
          <a:xfrm>
            <a:off x="8918575" y="3324732"/>
            <a:ext cx="2580698" cy="2580698"/>
          </a:xfrm>
        </p:spPr>
      </p:pic>
      <p:pic>
        <p:nvPicPr>
          <p:cNvPr id="21" name="Picture Placeholder 20" descr="Diagram&#10;&#10;Description automatically generated">
            <a:extLst>
              <a:ext uri="{FF2B5EF4-FFF2-40B4-BE49-F238E27FC236}">
                <a16:creationId xmlns:a16="http://schemas.microsoft.com/office/drawing/2014/main" id="{36AA24FE-1B57-5A18-825B-5BD53DFC49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1875" r="21875"/>
          <a:stretch>
            <a:fillRect/>
          </a:stretch>
        </p:blipFill>
        <p:spPr/>
      </p:pic>
      <p:pic>
        <p:nvPicPr>
          <p:cNvPr id="23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4D5C24BD-395E-8315-D53E-B0CA3606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NILM Benefits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2" y="4232949"/>
            <a:ext cx="1949139" cy="1184440"/>
          </a:xfrm>
        </p:spPr>
        <p:txBody>
          <a:bodyPr/>
          <a:lstStyle/>
          <a:p>
            <a:r>
              <a:rPr lang="en-US" dirty="0"/>
              <a:t>helps users reduce their energy consumption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1029164"/>
          </a:xfrm>
        </p:spPr>
        <p:txBody>
          <a:bodyPr/>
          <a:lstStyle/>
          <a:p>
            <a:r>
              <a:rPr lang="en-US" dirty="0"/>
              <a:t>helps operators to manage the grid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917021"/>
          </a:xfrm>
        </p:spPr>
        <p:txBody>
          <a:bodyPr/>
          <a:lstStyle/>
          <a:p>
            <a:r>
              <a:rPr lang="en-US" dirty="0"/>
              <a:t>identifies faulty appliances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911158"/>
          </a:xfrm>
        </p:spPr>
        <p:txBody>
          <a:bodyPr/>
          <a:lstStyle/>
          <a:p>
            <a:r>
              <a:rPr lang="en-US" dirty="0"/>
              <a:t>survey appliance usage behavior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6" name="Picture Placeholder 25" descr="Icon&#10;&#10;Description automatically generated">
            <a:extLst>
              <a:ext uri="{FF2B5EF4-FFF2-40B4-BE49-F238E27FC236}">
                <a16:creationId xmlns:a16="http://schemas.microsoft.com/office/drawing/2014/main" id="{DEFCEDC1-15AD-3DBD-888B-13A5D360D6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559" b="7559"/>
          <a:stretch>
            <a:fillRect/>
          </a:stretch>
        </p:blipFill>
        <p:spPr/>
      </p:pic>
      <p:pic>
        <p:nvPicPr>
          <p:cNvPr id="28" name="Picture Placeholder 27" descr="Icon&#10;&#10;Description automatically generated">
            <a:extLst>
              <a:ext uri="{FF2B5EF4-FFF2-40B4-BE49-F238E27FC236}">
                <a16:creationId xmlns:a16="http://schemas.microsoft.com/office/drawing/2014/main" id="{FEE2EFEF-E32A-CB50-F8DB-3AED8680FF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7559" b="7559"/>
          <a:stretch>
            <a:fillRect/>
          </a:stretch>
        </p:blipFill>
        <p:spPr/>
      </p:pic>
      <p:pic>
        <p:nvPicPr>
          <p:cNvPr id="30" name="Picture Placeholder 29" descr="Icon&#10;&#10;Description automatically generated">
            <a:extLst>
              <a:ext uri="{FF2B5EF4-FFF2-40B4-BE49-F238E27FC236}">
                <a16:creationId xmlns:a16="http://schemas.microsoft.com/office/drawing/2014/main" id="{ED4B4111-53D0-783F-0D7E-C480869B3F6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t="10702" b="10702"/>
          <a:stretch>
            <a:fillRect/>
          </a:stretch>
        </p:blipFill>
        <p:spPr/>
      </p:pic>
      <p:pic>
        <p:nvPicPr>
          <p:cNvPr id="32" name="Picture Placeholder 31" descr="Logo&#10;&#10;Description automatically generated">
            <a:extLst>
              <a:ext uri="{FF2B5EF4-FFF2-40B4-BE49-F238E27FC236}">
                <a16:creationId xmlns:a16="http://schemas.microsoft.com/office/drawing/2014/main" id="{C4CD6428-4DA1-3DAA-3A23-0A85369D7EB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t="7598" b="7598"/>
          <a:stretch>
            <a:fillRect/>
          </a:stretch>
        </p:blipFill>
        <p:spPr/>
      </p:pic>
      <p:pic>
        <p:nvPicPr>
          <p:cNvPr id="46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46EFA0EA-3FDB-F0CC-9551-2C263D8F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88" y="3554700"/>
            <a:ext cx="4500562" cy="1562959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18691" y="4336179"/>
            <a:ext cx="9042400" cy="1595284"/>
          </a:xfrm>
          <a:noFill/>
        </p:spPr>
        <p:txBody>
          <a:bodyPr>
            <a:normAutofit/>
          </a:bodyPr>
          <a:lstStyle/>
          <a:p>
            <a:r>
              <a:rPr lang="en-US" dirty="0"/>
              <a:t>Public data set, termed the Reference Energy Disaggregation Data Set (REDD)</a:t>
            </a:r>
          </a:p>
          <a:p>
            <a:r>
              <a:rPr lang="en-US" dirty="0"/>
              <a:t>Power data from 6 houses in the Boston area collected in the summer of 2011</a:t>
            </a:r>
          </a:p>
          <a:p>
            <a:r>
              <a:rPr lang="en-US" dirty="0"/>
              <a:t>Low frequency data, /sec for a mains and /3 sec for the circuits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0534DBD-2E9B-9348-CF81-522DAB578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49"/>
            <a:ext cx="12192000" cy="3439749"/>
          </a:xfrm>
          <a:prstGeom prst="rect">
            <a:avLst/>
          </a:prstGeom>
        </p:spPr>
      </p:pic>
      <p:pic>
        <p:nvPicPr>
          <p:cNvPr id="22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DE50E834-E5D2-C848-919E-4025A6C1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27" name="Title 10">
            <a:extLst>
              <a:ext uri="{FF2B5EF4-FFF2-40B4-BE49-F238E27FC236}">
                <a16:creationId xmlns:a16="http://schemas.microsoft.com/office/drawing/2014/main" id="{EF28F2FC-5A73-B696-D9F0-18FFC128E5DE}"/>
              </a:ext>
            </a:extLst>
          </p:cNvPr>
          <p:cNvSpPr txBox="1">
            <a:spLocks/>
          </p:cNvSpPr>
          <p:nvPr/>
        </p:nvSpPr>
        <p:spPr>
          <a:xfrm>
            <a:off x="233016" y="58761"/>
            <a:ext cx="8533967" cy="10147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Preparation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80B671-0498-BA97-107E-C569E4A26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08" y="1534861"/>
            <a:ext cx="5232154" cy="1373285"/>
          </a:xfrm>
          <a:prstGeom prst="rect">
            <a:avLst/>
          </a:prstGeom>
        </p:spPr>
      </p:pic>
      <p:pic>
        <p:nvPicPr>
          <p:cNvPr id="39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95AA75B4-36AE-D8A8-D78C-C80FFAFF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702C69-00FC-14A8-D23B-0D2F750DCB01}"/>
              </a:ext>
            </a:extLst>
          </p:cNvPr>
          <p:cNvSpPr txBox="1"/>
          <p:nvPr/>
        </p:nvSpPr>
        <p:spPr>
          <a:xfrm>
            <a:off x="550863" y="3715953"/>
            <a:ext cx="10514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House 1 data contain 23 days from 2011-04-18 to 2011-05-24.</a:t>
            </a:r>
          </a:p>
          <a:p>
            <a:r>
              <a:rPr lang="en-US" dirty="0"/>
              <a:t>['2011-04-18', '2011-04-19', '2011-04-20', '2011-04-21', '2011-04-22', '2011-04-23', '2011-04-24', '2011-04-25', '2011-04-26', '2011-04-27', '2011-04-28', '2011-04-30', '2011-05-01', '2011-05-02', '2011-05-03', '2011-05-06', '2011-05-07', '2011-05-11', '2011-05-12', '2011-05-13', '2011-05-22', '2011-05-23', '2011-05-24'] 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27" name="Title 10">
            <a:extLst>
              <a:ext uri="{FF2B5EF4-FFF2-40B4-BE49-F238E27FC236}">
                <a16:creationId xmlns:a16="http://schemas.microsoft.com/office/drawing/2014/main" id="{EF28F2FC-5A73-B696-D9F0-18FFC128E5DE}"/>
              </a:ext>
            </a:extLst>
          </p:cNvPr>
          <p:cNvSpPr txBox="1">
            <a:spLocks/>
          </p:cNvSpPr>
          <p:nvPr/>
        </p:nvSpPr>
        <p:spPr>
          <a:xfrm>
            <a:off x="195101" y="706593"/>
            <a:ext cx="4292685" cy="10147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</a:t>
            </a:r>
            <a:endParaRPr lang="el-GR" dirty="0"/>
          </a:p>
          <a:p>
            <a:r>
              <a:rPr lang="en-US" dirty="0"/>
              <a:t>Preparation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BF2699-3259-EA75-9201-DC4032BB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4" y="285004"/>
            <a:ext cx="3260763" cy="3254215"/>
          </a:xfrm>
          <a:prstGeom prst="rect">
            <a:avLst/>
          </a:prstGeom>
        </p:spPr>
      </p:pic>
      <p:pic>
        <p:nvPicPr>
          <p:cNvPr id="39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95AA75B4-36AE-D8A8-D78C-C80FFAFF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36E9E6-369A-86A9-6389-DB5628D56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3" y="3619458"/>
            <a:ext cx="10575420" cy="21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7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27" name="Title 10">
            <a:extLst>
              <a:ext uri="{FF2B5EF4-FFF2-40B4-BE49-F238E27FC236}">
                <a16:creationId xmlns:a16="http://schemas.microsoft.com/office/drawing/2014/main" id="{EF28F2FC-5A73-B696-D9F0-18FFC128E5DE}"/>
              </a:ext>
            </a:extLst>
          </p:cNvPr>
          <p:cNvSpPr txBox="1">
            <a:spLocks/>
          </p:cNvSpPr>
          <p:nvPr/>
        </p:nvSpPr>
        <p:spPr>
          <a:xfrm>
            <a:off x="195101" y="706593"/>
            <a:ext cx="4292685" cy="10147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</a:t>
            </a:r>
            <a:endParaRPr lang="el-GR" dirty="0"/>
          </a:p>
          <a:p>
            <a:r>
              <a:rPr lang="en-US" dirty="0"/>
              <a:t>Preparation</a:t>
            </a:r>
          </a:p>
        </p:txBody>
      </p:sp>
      <p:pic>
        <p:nvPicPr>
          <p:cNvPr id="39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95AA75B4-36AE-D8A8-D78C-C80FFAFF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46DD0-7C47-68B3-CEFB-B1E04B8196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056"/>
          <a:stretch/>
        </p:blipFill>
        <p:spPr>
          <a:xfrm>
            <a:off x="6220100" y="1941719"/>
            <a:ext cx="5563731" cy="1785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3FF165-E707-5912-8684-1C8D52255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100" y="3727048"/>
            <a:ext cx="5563732" cy="17853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819851-E64B-5423-490E-76B37CD71F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879"/>
          <a:stretch/>
        </p:blipFill>
        <p:spPr>
          <a:xfrm>
            <a:off x="485864" y="1944424"/>
            <a:ext cx="5572460" cy="35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90" y="223721"/>
            <a:ext cx="11271249" cy="1562959"/>
          </a:xfrm>
        </p:spPr>
        <p:txBody>
          <a:bodyPr/>
          <a:lstStyle/>
          <a:p>
            <a:r>
              <a:rPr lang="en-US" dirty="0"/>
              <a:t>Training, validation and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2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DE50E834-E5D2-C848-919E-4025A6C1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24931-CC4B-C591-133E-5FACDE8E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588" y="1371421"/>
            <a:ext cx="778831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Tuesday, May 31, 2022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Tserpe, Georgara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9C1EE94-8E75-473B-ECCC-B713716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21" y="1744995"/>
            <a:ext cx="8941740" cy="3823286"/>
          </a:xfrm>
          <a:prstGeom prst="rect">
            <a:avLst/>
          </a:prstGeom>
        </p:spPr>
      </p:pic>
      <p:sp>
        <p:nvSpPr>
          <p:cNvPr id="16" name="Title 10">
            <a:extLst>
              <a:ext uri="{FF2B5EF4-FFF2-40B4-BE49-F238E27FC236}">
                <a16:creationId xmlns:a16="http://schemas.microsoft.com/office/drawing/2014/main" id="{EFFE2B4A-430F-E923-0DB6-AFD4BE272EB2}"/>
              </a:ext>
            </a:extLst>
          </p:cNvPr>
          <p:cNvSpPr txBox="1">
            <a:spLocks/>
          </p:cNvSpPr>
          <p:nvPr/>
        </p:nvSpPr>
        <p:spPr>
          <a:xfrm>
            <a:off x="400284" y="305225"/>
            <a:ext cx="8533967" cy="10147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</a:t>
            </a:r>
          </a:p>
        </p:txBody>
      </p:sp>
      <p:pic>
        <p:nvPicPr>
          <p:cNvPr id="17" name="Picture 4" descr="Χαροκόπειο Πανεπιστήμιο - 1st Joint e-Symposium between Harokopio  University and Rutgers University">
            <a:extLst>
              <a:ext uri="{FF2B5EF4-FFF2-40B4-BE49-F238E27FC236}">
                <a16:creationId xmlns:a16="http://schemas.microsoft.com/office/drawing/2014/main" id="{05C8ECC5-4FA3-A05F-7BE9-850AC5F9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77" y="6145188"/>
            <a:ext cx="3016195" cy="7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189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{B8DF7657-2605-4CFC-AD82-BBA857C240B9}tf33713516_win32</Template>
  <TotalTime>2054</TotalTime>
  <Words>472</Words>
  <Application>Microsoft Office PowerPoint</Application>
  <PresentationFormat>Widescreen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Energy Disaggregation</vt:lpstr>
      <vt:lpstr>What is energy disaggregation?</vt:lpstr>
      <vt:lpstr>NILM Benefits</vt:lpstr>
      <vt:lpstr>Dataset </vt:lpstr>
      <vt:lpstr>PowerPoint Presentation</vt:lpstr>
      <vt:lpstr>PowerPoint Presentation</vt:lpstr>
      <vt:lpstr>PowerPoint Presentation</vt:lpstr>
      <vt:lpstr>Training, validation and test data</vt:lpstr>
      <vt:lpstr>PowerPoint Presentation</vt:lpstr>
      <vt:lpstr>Metrics</vt:lpstr>
      <vt:lpstr>Results</vt:lpstr>
      <vt:lpstr>Results</vt:lpstr>
      <vt:lpstr>Results</vt:lpstr>
      <vt:lpstr>Results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Disaggregation</dc:title>
  <dc:creator>Βάλια Γεωργάρα</dc:creator>
  <cp:lastModifiedBy>Βάλια Γεωργάρα</cp:lastModifiedBy>
  <cp:revision>14</cp:revision>
  <dcterms:created xsi:type="dcterms:W3CDTF">2022-05-30T14:44:27Z</dcterms:created>
  <dcterms:modified xsi:type="dcterms:W3CDTF">2022-07-04T17:54:18Z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