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094E-0C7F-991B-A736-E7D9D2180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EB07D-C7F4-A6C3-5BC1-58F9AEDA5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68AE1-9883-DD15-E063-6D840533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41F-47F4-4CCF-872D-C1C31578EE7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04C8C-D8B4-5D69-B221-4F798022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B36E4-AD8F-8878-6B60-E0592238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4014-F782-428B-8029-870DA6A1B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1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9F29-96C1-A32D-863E-9EA5F645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4D330-CBB5-BDCA-5284-3D77DC008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D64A2-46CC-D49B-B89A-D40A0529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41F-47F4-4CCF-872D-C1C31578EE7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755E6-33C9-D9A9-5080-BC0E2679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7EB38-F6BB-3341-E0CB-FF8F0655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4014-F782-428B-8029-870DA6A1B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1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3A2F7E-8EFB-C438-F119-C7375C847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6CCBB-3152-B100-E876-3A3F4318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94706-36CC-0717-F36E-A409A3DC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41F-47F4-4CCF-872D-C1C31578EE7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A3606-04EC-4A8D-EF11-C221A541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05AC9-0676-990A-04D2-85B119EE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4014-F782-428B-8029-870DA6A1B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8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7A6D-D003-0642-F195-7109622D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C759A-2CDF-9204-42BE-35118CD8A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3BC90-B57A-EED2-54BB-4DF70337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41F-47F4-4CCF-872D-C1C31578EE7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37795-1804-9840-E6A5-296FDABB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44453-9921-6888-A621-84A0D391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4014-F782-428B-8029-870DA6A1B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B8F5-68A0-4D61-94D1-55535CDB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505AA-9DA1-CE07-3B40-4F56A72D2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E15B9-FEC6-E37E-7D63-F182474D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41F-47F4-4CCF-872D-C1C31578EE7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5D02D-D290-6EB9-B81C-25436E9F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AE0DD-CEF7-1F1A-373E-E664A3D1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4014-F782-428B-8029-870DA6A1B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3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2F8A-5D91-9885-21B9-6FFD1D5A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CACFA-5CBC-4D51-636E-B54A42C36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0CBBD-D549-F12C-5A9E-A5EBB3156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A893B-60B1-B479-B40A-1721536E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41F-47F4-4CCF-872D-C1C31578EE7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E58E1-E84C-7DA5-C75D-7F8A9A8E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6870B-1B0E-480C-BDB3-FDB25B75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4014-F782-428B-8029-870DA6A1B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0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2812-18B1-1FF5-C073-0D789302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74520-BB2B-F7B8-431F-AB0800509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CD4AD-6C5C-41EC-1344-2D0CD393E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87E03-87A8-DC3F-4841-A9D47DB5C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34F46-9D38-8EC2-4598-2E805B94E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C4286-3A46-59CA-E94F-F517DF76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41F-47F4-4CCF-872D-C1C31578EE7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CDC99-0D9B-6693-1D3D-1B48E4AD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02DE12-D6E8-3694-C1D3-0FC68B04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4014-F782-428B-8029-870DA6A1B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7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EE7A-A349-BE2D-A52D-684A4156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CCB9D-8A40-F48A-A164-6241092C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41F-47F4-4CCF-872D-C1C31578EE7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B914A-86AF-B84A-40EB-1F04CC06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C70A3-1323-9963-B034-6C54DA04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4014-F782-428B-8029-870DA6A1B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6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DDCFE-6F0E-2AF0-80B9-28F8D7F4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41F-47F4-4CCF-872D-C1C31578EE7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96485-1732-3BDE-8F6A-21C6061B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E6ACD-B9DC-0CDE-7F61-97C17073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4014-F782-428B-8029-870DA6A1B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7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E269-B276-A705-5BCE-DD2DD41A4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EC722-EE99-32C5-306D-E20AD3F75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01233-72D4-36CA-9E14-0C683295A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4B440-12A0-155D-0B01-C98B23BE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41F-47F4-4CCF-872D-C1C31578EE7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99B5E-EA6C-1C29-A597-4A560736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69C01-2C81-21AE-45E4-3D920B8D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4014-F782-428B-8029-870DA6A1B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9EBE-5F63-054A-65AF-180AF7E65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C7F267-6D93-1508-2709-947073E82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DCA92-A837-B1C2-C02C-22096764A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F2F9F-BABA-7851-3BF7-FEDE3B13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41F-47F4-4CCF-872D-C1C31578EE7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BDD58-9C01-1ABA-5C83-9AD29F2E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3DCA5-193C-F115-F57E-A0829821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4014-F782-428B-8029-870DA6A1B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7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FAAF0-B54D-6D06-9580-402904A4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460D0-7615-C374-8CA8-2CBB0D226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83311-B44B-D751-FB28-7553982F9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5041F-47F4-4CCF-872D-C1C31578EE7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9D3D6-8C09-9933-60ED-D606A295C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05919-2345-B5B4-BEAF-527A89CBA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C4014-F782-428B-8029-870DA6A1B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4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E80BE67-ED3D-EDBD-EB58-B8145B5D9CB7}"/>
              </a:ext>
            </a:extLst>
          </p:cNvPr>
          <p:cNvSpPr/>
          <p:nvPr/>
        </p:nvSpPr>
        <p:spPr>
          <a:xfrm>
            <a:off x="2842985" y="3048059"/>
            <a:ext cx="6506028" cy="2597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  <a:miter lim="800000"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586FBD-D2DF-AFDD-CBAC-F53FC5B244D2}"/>
              </a:ext>
            </a:extLst>
          </p:cNvPr>
          <p:cNvSpPr/>
          <p:nvPr/>
        </p:nvSpPr>
        <p:spPr>
          <a:xfrm>
            <a:off x="2842985" y="293362"/>
            <a:ext cx="6506028" cy="2597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  <a:miter lim="800000"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9923E-D39E-7007-16EB-656236262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602" y="243985"/>
            <a:ext cx="797054" cy="14744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00C68A-0E33-059A-A136-ED4BFCA5F8B6}"/>
              </a:ext>
            </a:extLst>
          </p:cNvPr>
          <p:cNvSpPr/>
          <p:nvPr/>
        </p:nvSpPr>
        <p:spPr>
          <a:xfrm>
            <a:off x="4970584" y="3840481"/>
            <a:ext cx="2250831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1AEE0D-0D57-A6FF-966D-D8B371C6949B}"/>
              </a:ext>
            </a:extLst>
          </p:cNvPr>
          <p:cNvSpPr/>
          <p:nvPr/>
        </p:nvSpPr>
        <p:spPr>
          <a:xfrm>
            <a:off x="4970584" y="4420772"/>
            <a:ext cx="2250831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B353B-6F4E-E086-FB97-E4CD199B4ACE}"/>
              </a:ext>
            </a:extLst>
          </p:cNvPr>
          <p:cNvSpPr txBox="1"/>
          <p:nvPr/>
        </p:nvSpPr>
        <p:spPr>
          <a:xfrm>
            <a:off x="7221415" y="3785494"/>
            <a:ext cx="158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Mj_Calligraph" pitchFamily="2" charset="-78"/>
              </a:rPr>
              <a:t>نام کاربری :</a:t>
            </a:r>
            <a:endParaRPr lang="en-US" sz="2400" dirty="0">
              <a:cs typeface="Mj_Calligraph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7D8DCB-0C03-06EB-22CC-09911D2D3B51}"/>
              </a:ext>
            </a:extLst>
          </p:cNvPr>
          <p:cNvSpPr txBox="1"/>
          <p:nvPr/>
        </p:nvSpPr>
        <p:spPr>
          <a:xfrm>
            <a:off x="7221415" y="4365785"/>
            <a:ext cx="129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Mj_Calligraph" pitchFamily="2" charset="-78"/>
              </a:rPr>
              <a:t>رمز عبور :</a:t>
            </a:r>
            <a:endParaRPr lang="en-US" sz="2400" dirty="0">
              <a:cs typeface="Mj_Calligraph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E47C4-84C1-C033-85C4-6AE6CBF3C3CD}"/>
              </a:ext>
            </a:extLst>
          </p:cNvPr>
          <p:cNvSpPr txBox="1"/>
          <p:nvPr/>
        </p:nvSpPr>
        <p:spPr>
          <a:xfrm>
            <a:off x="3043310" y="981221"/>
            <a:ext cx="6105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سیستم جامع کتابخانه‌ی دانشگاه آزاد اسلامی</a:t>
            </a:r>
          </a:p>
          <a:p>
            <a:pPr algn="ctr" rtl="1"/>
            <a:r>
              <a:rPr lang="fa-IR" sz="36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واحد تهران شمال</a:t>
            </a:r>
            <a:endParaRPr lang="en-US" sz="3600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38543-478E-7FD0-E424-C86E455A1FA9}"/>
              </a:ext>
            </a:extLst>
          </p:cNvPr>
          <p:cNvSpPr txBox="1"/>
          <p:nvPr/>
        </p:nvSpPr>
        <p:spPr>
          <a:xfrm>
            <a:off x="4907279" y="6519446"/>
            <a:ext cx="2377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>
                <a:cs typeface="B Homa" panose="00000400000000000000" pitchFamily="2" charset="-78"/>
              </a:rPr>
              <a:t>تمامی حقوق محفوظ است. </a:t>
            </a:r>
            <a:r>
              <a:rPr lang="en-US" sz="1600" dirty="0">
                <a:cs typeface="B Homa" panose="00000400000000000000" pitchFamily="2" charset="-78"/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4274264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CE14DF-8D59-BFB9-FF76-45C8382CFEEB}"/>
              </a:ext>
            </a:extLst>
          </p:cNvPr>
          <p:cNvSpPr txBox="1"/>
          <p:nvPr/>
        </p:nvSpPr>
        <p:spPr>
          <a:xfrm>
            <a:off x="9311426" y="150513"/>
            <a:ext cx="2640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u="sng" dirty="0">
                <a:cs typeface="B Nazanin" panose="00000400000000000000" pitchFamily="2" charset="-78"/>
              </a:rPr>
              <a:t>نتیجه‌ی جست و جو</a:t>
            </a:r>
            <a:endParaRPr lang="en-US" sz="2800" u="sng" dirty="0">
              <a:cs typeface="B Nazanin" panose="00000400000000000000" pitchFamily="2" charset="-78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A05DD72-5594-F920-73C0-C286EA042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567531"/>
              </p:ext>
            </p:extLst>
          </p:nvPr>
        </p:nvGraphicFramePr>
        <p:xfrm>
          <a:off x="287627" y="1229718"/>
          <a:ext cx="11663964" cy="298704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295996">
                  <a:extLst>
                    <a:ext uri="{9D8B030D-6E8A-4147-A177-3AD203B41FA5}">
                      <a16:colId xmlns:a16="http://schemas.microsoft.com/office/drawing/2014/main" val="940389189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733393825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1086161759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3122963598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568152510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3235845119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1640727072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1543866031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377044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دانشکده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قفسه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دسته بندی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سال نشر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ناشر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نویسنده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کتاب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شناسه کتاب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کتاب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02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برق و 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5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1390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صدف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امیر محمدی، 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برنامه نویسی </a:t>
                      </a:r>
                      <a:r>
                        <a:rPr lang="en-US" sz="2000" dirty="0">
                          <a:cs typeface="B Nazanin" panose="00000400000000000000" pitchFamily="2" charset="-78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20356789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3652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5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برق و 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12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1395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نوین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رضا امینی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برنامه نویسی پایه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95832564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3652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2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55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209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AFD80AF-CC18-E2A0-68D6-7D58818E252F}"/>
              </a:ext>
            </a:extLst>
          </p:cNvPr>
          <p:cNvSpPr/>
          <p:nvPr/>
        </p:nvSpPr>
        <p:spPr>
          <a:xfrm>
            <a:off x="5396247" y="5795493"/>
            <a:ext cx="1399505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چاپ</a:t>
            </a:r>
            <a:endParaRPr lang="en-US" sz="20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756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83F9F6-F45B-FB99-7238-2C8E1F3BFA34}"/>
              </a:ext>
            </a:extLst>
          </p:cNvPr>
          <p:cNvSpPr txBox="1"/>
          <p:nvPr/>
        </p:nvSpPr>
        <p:spPr>
          <a:xfrm>
            <a:off x="9311426" y="150513"/>
            <a:ext cx="2640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u="sng" dirty="0">
                <a:cs typeface="B Nazanin" panose="00000400000000000000" pitchFamily="2" charset="-78"/>
              </a:rPr>
              <a:t>ثبت امانت</a:t>
            </a:r>
            <a:endParaRPr lang="en-US" sz="2800" u="sng" dirty="0">
              <a:cs typeface="B Nazanin" panose="00000400000000000000" pitchFamily="2" charset="-78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DF60E3C-7491-553B-1237-59E6EA424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677966"/>
              </p:ext>
            </p:extLst>
          </p:nvPr>
        </p:nvGraphicFramePr>
        <p:xfrm>
          <a:off x="1444580" y="1863441"/>
          <a:ext cx="9302840" cy="1565559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نویسنده: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شناسه کتاب: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دانشجویی: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کتاب: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کتاب: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14876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CAD15C4-BDC4-79B2-A272-F67A0BADBC7B}"/>
              </a:ext>
            </a:extLst>
          </p:cNvPr>
          <p:cNvSpPr/>
          <p:nvPr/>
        </p:nvSpPr>
        <p:spPr>
          <a:xfrm>
            <a:off x="7313054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AB79A2-1EA4-12BA-B598-A9B60F5B0E84}"/>
              </a:ext>
            </a:extLst>
          </p:cNvPr>
          <p:cNvSpPr/>
          <p:nvPr/>
        </p:nvSpPr>
        <p:spPr>
          <a:xfrm>
            <a:off x="7313054" y="2398415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753C20-56C4-CA6F-EDCA-52860D081815}"/>
              </a:ext>
            </a:extLst>
          </p:cNvPr>
          <p:cNvSpPr/>
          <p:nvPr/>
        </p:nvSpPr>
        <p:spPr>
          <a:xfrm>
            <a:off x="2228045" y="2393918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0E6D16-115C-D56B-AD44-9FFDD1AB4848}"/>
              </a:ext>
            </a:extLst>
          </p:cNvPr>
          <p:cNvSpPr/>
          <p:nvPr/>
        </p:nvSpPr>
        <p:spPr>
          <a:xfrm>
            <a:off x="2228045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0C0C9-529C-C2B5-9A64-1A38D4493353}"/>
              </a:ext>
            </a:extLst>
          </p:cNvPr>
          <p:cNvSpPr/>
          <p:nvPr/>
        </p:nvSpPr>
        <p:spPr>
          <a:xfrm>
            <a:off x="5396247" y="4365938"/>
            <a:ext cx="1399505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ثبت امانت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20A817-A0C7-95D7-9C60-2AEA28D8F59D}"/>
              </a:ext>
            </a:extLst>
          </p:cNvPr>
          <p:cNvSpPr/>
          <p:nvPr/>
        </p:nvSpPr>
        <p:spPr>
          <a:xfrm>
            <a:off x="7313054" y="2929029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2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42831-5101-3E9B-E5F4-DB4F6EDC2A49}"/>
              </a:ext>
            </a:extLst>
          </p:cNvPr>
          <p:cNvSpPr txBox="1"/>
          <p:nvPr/>
        </p:nvSpPr>
        <p:spPr>
          <a:xfrm>
            <a:off x="4338033" y="163391"/>
            <a:ext cx="351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rgbClr val="00B050"/>
                </a:solidFill>
                <a:cs typeface="B Nazanin" panose="00000400000000000000" pitchFamily="2" charset="-78"/>
              </a:rPr>
              <a:t>امانت با موفقیت ثبت شد.</a:t>
            </a:r>
            <a:endParaRPr lang="en-US" sz="28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F85994-95C0-700D-EE39-3A5ABAFFF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77002"/>
              </p:ext>
            </p:extLst>
          </p:nvPr>
        </p:nvGraphicFramePr>
        <p:xfrm>
          <a:off x="1206087" y="1117704"/>
          <a:ext cx="9302840" cy="469667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157971234567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شماره دانشجویی: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محمد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مهندسی کامپیوتر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رشته تحصیلی: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محمدی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 خانوادگی: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1403/01/01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تاریخ انقضاء: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123456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کد عضویت: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61323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6655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نوین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ناشر: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برنامه نویسی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 کتاب: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9210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56842675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شناسه کتاب: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امیر وحیدی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 نویسنده: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619905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کامپیوتر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دسته بندی: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3652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کد کتاب: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86482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1243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1402/02/31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تاریخ امانت: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655545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شناسه امانت: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86989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917360F-525E-47D3-467C-79BB18F3746E}"/>
              </a:ext>
            </a:extLst>
          </p:cNvPr>
          <p:cNvSpPr/>
          <p:nvPr/>
        </p:nvSpPr>
        <p:spPr>
          <a:xfrm>
            <a:off x="5396247" y="6207617"/>
            <a:ext cx="1399505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چاپ</a:t>
            </a:r>
            <a:endParaRPr lang="en-US" sz="20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42997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2D7F9-F3B6-580B-4A6B-6DCEB76D13D9}"/>
              </a:ext>
            </a:extLst>
          </p:cNvPr>
          <p:cNvSpPr txBox="1"/>
          <p:nvPr/>
        </p:nvSpPr>
        <p:spPr>
          <a:xfrm>
            <a:off x="9311426" y="150513"/>
            <a:ext cx="2640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u="sng" dirty="0">
                <a:cs typeface="B Nazanin" panose="00000400000000000000" pitchFamily="2" charset="-78"/>
              </a:rPr>
              <a:t>تمدید امانت</a:t>
            </a:r>
            <a:endParaRPr lang="en-US" sz="2800" u="sng" dirty="0">
              <a:cs typeface="B Nazanin" panose="00000400000000000000" pitchFamily="2" charset="-78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FD47C6F-8EBA-D1D1-BBB9-A7155398F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706405"/>
              </p:ext>
            </p:extLst>
          </p:nvPr>
        </p:nvGraphicFramePr>
        <p:xfrm>
          <a:off x="1444580" y="1863441"/>
          <a:ext cx="9302840" cy="1565559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دانشجویی: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شناسه کتاب: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شناسه امانت: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14876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CEA6160-80CB-F25A-7EB1-4E873EDF3F16}"/>
              </a:ext>
            </a:extLst>
          </p:cNvPr>
          <p:cNvSpPr/>
          <p:nvPr/>
        </p:nvSpPr>
        <p:spPr>
          <a:xfrm>
            <a:off x="7313054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6BFC1-285C-30EA-FC78-4CFA4728AEC3}"/>
              </a:ext>
            </a:extLst>
          </p:cNvPr>
          <p:cNvSpPr/>
          <p:nvPr/>
        </p:nvSpPr>
        <p:spPr>
          <a:xfrm>
            <a:off x="7313054" y="2398415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E30572-8BEF-9D44-5A69-6B50FBCB810B}"/>
              </a:ext>
            </a:extLst>
          </p:cNvPr>
          <p:cNvSpPr/>
          <p:nvPr/>
        </p:nvSpPr>
        <p:spPr>
          <a:xfrm>
            <a:off x="2228045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786E3A-A3CA-CE27-9195-3C87F3B0A939}"/>
              </a:ext>
            </a:extLst>
          </p:cNvPr>
          <p:cNvSpPr/>
          <p:nvPr/>
        </p:nvSpPr>
        <p:spPr>
          <a:xfrm>
            <a:off x="5396247" y="4365938"/>
            <a:ext cx="1399505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بررسی</a:t>
            </a:r>
            <a:endParaRPr lang="en-US" sz="20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06806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FDD9ED-2BA5-04BD-6436-B640EDEAC731}"/>
              </a:ext>
            </a:extLst>
          </p:cNvPr>
          <p:cNvSpPr txBox="1"/>
          <p:nvPr/>
        </p:nvSpPr>
        <p:spPr>
          <a:xfrm>
            <a:off x="4338033" y="163391"/>
            <a:ext cx="351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rgbClr val="00B050"/>
                </a:solidFill>
                <a:cs typeface="B Nazanin" panose="00000400000000000000" pitchFamily="2" charset="-78"/>
              </a:rPr>
              <a:t>مجاز به تمدید امانت</a:t>
            </a:r>
            <a:endParaRPr lang="en-US" sz="28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409590-57C5-CEA0-6903-925A8210F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84293"/>
              </p:ext>
            </p:extLst>
          </p:nvPr>
        </p:nvGraphicFramePr>
        <p:xfrm>
          <a:off x="1206087" y="1117704"/>
          <a:ext cx="9302840" cy="469667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157971234567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شماره دانشجویی: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محمد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مهندسی کامپیوتر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رشته تحصیلی: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محمدی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 خانوادگی: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1403/01/01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تاریخ انقضاء: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123456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کد عضویت: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61323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6655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نوین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ناشر: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برنامه نویسی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 کتاب: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9210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56842675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شناسه کتاب: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امیر وحیدی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 نویسنده: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619905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کامپیوتر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دسته بندی: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3652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کد کتاب: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86482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1243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1402/02/31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تاریخ امانت: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655545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شناسه امانت: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86989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2FBE1E4-B34B-F7E5-AC91-009D65975146}"/>
              </a:ext>
            </a:extLst>
          </p:cNvPr>
          <p:cNvSpPr/>
          <p:nvPr/>
        </p:nvSpPr>
        <p:spPr>
          <a:xfrm>
            <a:off x="5054958" y="6090927"/>
            <a:ext cx="2082084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ثبت تمدید امانت</a:t>
            </a:r>
          </a:p>
        </p:txBody>
      </p:sp>
    </p:spTree>
    <p:extLst>
      <p:ext uri="{BB962C8B-B14F-4D97-AF65-F5344CB8AC3E}">
        <p14:creationId xmlns:p14="http://schemas.microsoft.com/office/powerpoint/2010/main" val="147043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FDD9ED-2BA5-04BD-6436-B640EDEAC731}"/>
              </a:ext>
            </a:extLst>
          </p:cNvPr>
          <p:cNvSpPr txBox="1"/>
          <p:nvPr/>
        </p:nvSpPr>
        <p:spPr>
          <a:xfrm>
            <a:off x="4152363" y="98997"/>
            <a:ext cx="3887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rgbClr val="00B050"/>
                </a:solidFill>
                <a:cs typeface="B Nazanin" panose="00000400000000000000" pitchFamily="2" charset="-78"/>
              </a:rPr>
              <a:t>تمدید امانت با موفقیت ثبت شد.</a:t>
            </a:r>
            <a:endParaRPr lang="en-US" sz="28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409590-57C5-CEA0-6903-925A8210F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136156"/>
              </p:ext>
            </p:extLst>
          </p:nvPr>
        </p:nvGraphicFramePr>
        <p:xfrm>
          <a:off x="1540938" y="744216"/>
          <a:ext cx="9302840" cy="574038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157971234567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شماره دانشجویی: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محمد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مهندسی کامپیوتر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رشته تحصیلی: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محمدی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 خانوادگی: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1403/01/01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تاریخ انقضاء: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123456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کد عضویت: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61323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6655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نوین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ناشر: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برنامه نویسی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 کتاب: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9210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56842675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شناسه کتاب: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امیر وحیدی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 نویسنده: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619905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کامپیوتر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دسته بندی: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3652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کد کتاب: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86482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1243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1402/02/31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تاریخ امانت: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655545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شناسه امانت: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869890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1402/03/14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تاریخ تمدید امانت: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654643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شناسه تمدید امانت: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6192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 بار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دفعات: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94931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2FBE1E4-B34B-F7E5-AC91-009D65975146}"/>
              </a:ext>
            </a:extLst>
          </p:cNvPr>
          <p:cNvSpPr/>
          <p:nvPr/>
        </p:nvSpPr>
        <p:spPr>
          <a:xfrm>
            <a:off x="5054958" y="6090927"/>
            <a:ext cx="2082084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ثبت تمدید امانت</a:t>
            </a:r>
          </a:p>
        </p:txBody>
      </p:sp>
    </p:spTree>
    <p:extLst>
      <p:ext uri="{BB962C8B-B14F-4D97-AF65-F5344CB8AC3E}">
        <p14:creationId xmlns:p14="http://schemas.microsoft.com/office/powerpoint/2010/main" val="3704364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B0FAE4-56DA-121E-D541-7BD05C38837A}"/>
              </a:ext>
            </a:extLst>
          </p:cNvPr>
          <p:cNvSpPr txBox="1"/>
          <p:nvPr/>
        </p:nvSpPr>
        <p:spPr>
          <a:xfrm>
            <a:off x="9311426" y="150513"/>
            <a:ext cx="2640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u="sng" dirty="0">
                <a:cs typeface="B Nazanin" panose="00000400000000000000" pitchFamily="2" charset="-78"/>
              </a:rPr>
              <a:t>دریافت کتاب امانت</a:t>
            </a:r>
            <a:endParaRPr lang="en-US" sz="2800" u="sng" dirty="0">
              <a:cs typeface="B Nazanin" panose="00000400000000000000" pitchFamily="2" charset="-78"/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FE4E7F9-5D4F-781B-FDBF-0EA18C442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55135"/>
              </p:ext>
            </p:extLst>
          </p:nvPr>
        </p:nvGraphicFramePr>
        <p:xfrm>
          <a:off x="1444580" y="1863441"/>
          <a:ext cx="9302840" cy="1565559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دانشجویی: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شناسه کتاب: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شناسه امانت: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14876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342AE34-BF28-7EB5-0910-C96CC59503A2}"/>
              </a:ext>
            </a:extLst>
          </p:cNvPr>
          <p:cNvSpPr/>
          <p:nvPr/>
        </p:nvSpPr>
        <p:spPr>
          <a:xfrm>
            <a:off x="7313054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E80AF9-F7BF-49DE-6602-477606537805}"/>
              </a:ext>
            </a:extLst>
          </p:cNvPr>
          <p:cNvSpPr/>
          <p:nvPr/>
        </p:nvSpPr>
        <p:spPr>
          <a:xfrm>
            <a:off x="7313054" y="2398415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4FF11B-A35E-AE81-8FE3-4B6C1B0026E5}"/>
              </a:ext>
            </a:extLst>
          </p:cNvPr>
          <p:cNvSpPr/>
          <p:nvPr/>
        </p:nvSpPr>
        <p:spPr>
          <a:xfrm>
            <a:off x="2228045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A1322-1E5C-E633-E15C-7F3AA9544BD6}"/>
              </a:ext>
            </a:extLst>
          </p:cNvPr>
          <p:cNvSpPr/>
          <p:nvPr/>
        </p:nvSpPr>
        <p:spPr>
          <a:xfrm>
            <a:off x="5396247" y="4365938"/>
            <a:ext cx="1399505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بررسی</a:t>
            </a:r>
            <a:endParaRPr lang="en-US" sz="20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55068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FDD9ED-2BA5-04BD-6436-B640EDEAC731}"/>
              </a:ext>
            </a:extLst>
          </p:cNvPr>
          <p:cNvSpPr txBox="1"/>
          <p:nvPr/>
        </p:nvSpPr>
        <p:spPr>
          <a:xfrm>
            <a:off x="4338033" y="163391"/>
            <a:ext cx="351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rgbClr val="00B050"/>
                </a:solidFill>
                <a:cs typeface="B Nazanin" panose="00000400000000000000" pitchFamily="2" charset="-78"/>
              </a:rPr>
              <a:t>تحویل بدون تاخیر</a:t>
            </a:r>
            <a:endParaRPr lang="en-US" sz="28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409590-57C5-CEA0-6903-925A8210F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92622"/>
              </p:ext>
            </p:extLst>
          </p:nvPr>
        </p:nvGraphicFramePr>
        <p:xfrm>
          <a:off x="1206087" y="1117704"/>
          <a:ext cx="9302840" cy="469667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157971234567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شماره دانشجویی: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امیر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مهندسی کامپیوتر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رشته تحصیلی: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محمدی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نام خانوادگی: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1403/01/01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تاریخ انقضاء: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123456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کد عضویت: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61323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6655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9210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619905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86482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1243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86989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2FBE1E4-B34B-F7E5-AC91-009D65975146}"/>
              </a:ext>
            </a:extLst>
          </p:cNvPr>
          <p:cNvSpPr/>
          <p:nvPr/>
        </p:nvSpPr>
        <p:spPr>
          <a:xfrm>
            <a:off x="5054958" y="5872081"/>
            <a:ext cx="2082084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ثبت تحویل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002E020-19B6-2541-1877-A4152EA27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08528"/>
              </p:ext>
            </p:extLst>
          </p:nvPr>
        </p:nvGraphicFramePr>
        <p:xfrm>
          <a:off x="673523" y="2799087"/>
          <a:ext cx="10367968" cy="25908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295996">
                  <a:extLst>
                    <a:ext uri="{9D8B030D-6E8A-4147-A177-3AD203B41FA5}">
                      <a16:colId xmlns:a16="http://schemas.microsoft.com/office/drawing/2014/main" val="733393825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1086161759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3122963598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568152510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3235845119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1640727072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1543866031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377044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سررسید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تعداد تمدید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تاریخ امانت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شناسه امانت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نام امانت گیرنده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نام کتاب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شناسه کتاب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کد کتاب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02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1402/03/28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1402/02/31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2584633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امیر محمدی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برنامه نویسی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20356789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3652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5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2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55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20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250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9F4C63C-8370-3000-D1DC-7C186A6E2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582023"/>
              </p:ext>
            </p:extLst>
          </p:nvPr>
        </p:nvGraphicFramePr>
        <p:xfrm>
          <a:off x="264018" y="2331720"/>
          <a:ext cx="11663964" cy="109728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295996">
                  <a:extLst>
                    <a:ext uri="{9D8B030D-6E8A-4147-A177-3AD203B41FA5}">
                      <a16:colId xmlns:a16="http://schemas.microsoft.com/office/drawing/2014/main" val="940389189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733393825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1086161759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3122963598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568152510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3235845119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1640727072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1543866031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377044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دانشکده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قفسه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دسته بندی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سال نشر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ناشر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نویسنده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کتاب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شناسه کتاب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کتاب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02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برق و 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5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1390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صدف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امیر محمدی، 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برنامه نویسی </a:t>
                      </a:r>
                      <a:r>
                        <a:rPr lang="en-US" sz="2000" dirty="0">
                          <a:cs typeface="B Nazanin" panose="00000400000000000000" pitchFamily="2" charset="-78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20356789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3652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551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7CA6D2C-47DA-8E6B-78C8-395FBACFA8E6}"/>
              </a:ext>
            </a:extLst>
          </p:cNvPr>
          <p:cNvSpPr txBox="1"/>
          <p:nvPr/>
        </p:nvSpPr>
        <p:spPr>
          <a:xfrm>
            <a:off x="4338033" y="1000517"/>
            <a:ext cx="351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rgbClr val="00B050"/>
                </a:solidFill>
                <a:cs typeface="B Nazanin" panose="00000400000000000000" pitchFamily="2" charset="-78"/>
              </a:rPr>
              <a:t>تحویل با موفقیت ثبت شد.</a:t>
            </a:r>
            <a:endParaRPr lang="en-US" sz="28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15903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ADBC7B-AAC7-5B34-F238-AF700662BAC5}"/>
              </a:ext>
            </a:extLst>
          </p:cNvPr>
          <p:cNvSpPr txBox="1"/>
          <p:nvPr/>
        </p:nvSpPr>
        <p:spPr>
          <a:xfrm>
            <a:off x="9311426" y="150513"/>
            <a:ext cx="2640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u="sng" dirty="0">
                <a:cs typeface="B Nazanin" panose="00000400000000000000" pitchFamily="2" charset="-78"/>
              </a:rPr>
              <a:t>افزودن کتاب جدید</a:t>
            </a:r>
            <a:endParaRPr lang="en-US" sz="2800" u="sng" dirty="0">
              <a:cs typeface="B Nazanin" panose="00000400000000000000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F41232-3004-AA84-F8B7-0D8545285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951696"/>
              </p:ext>
            </p:extLst>
          </p:nvPr>
        </p:nvGraphicFramePr>
        <p:xfrm>
          <a:off x="1444580" y="1863441"/>
          <a:ext cx="9302840" cy="208741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نویسنده: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کتاب: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سال نشر: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ناشر: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قفسه: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دانشکده: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61323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اهدائی: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dirty="0">
                          <a:cs typeface="B Nazanin" panose="00000400000000000000" pitchFamily="2" charset="-78"/>
                        </a:rPr>
                        <a:t>دسته بندی: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49606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81D287D-84F3-85AC-3D06-6F3FF768F59B}"/>
              </a:ext>
            </a:extLst>
          </p:cNvPr>
          <p:cNvSpPr/>
          <p:nvPr/>
        </p:nvSpPr>
        <p:spPr>
          <a:xfrm>
            <a:off x="7313054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17E176-30C2-8556-312D-3489D48D42B8}"/>
              </a:ext>
            </a:extLst>
          </p:cNvPr>
          <p:cNvSpPr/>
          <p:nvPr/>
        </p:nvSpPr>
        <p:spPr>
          <a:xfrm>
            <a:off x="7313054" y="2398415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35C94B-14B9-3D47-7CF7-D26E626FC9A0}"/>
              </a:ext>
            </a:extLst>
          </p:cNvPr>
          <p:cNvSpPr/>
          <p:nvPr/>
        </p:nvSpPr>
        <p:spPr>
          <a:xfrm>
            <a:off x="2228045" y="2393918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D7EFDD-F864-628E-AA95-D32947CDEC42}"/>
              </a:ext>
            </a:extLst>
          </p:cNvPr>
          <p:cNvSpPr/>
          <p:nvPr/>
        </p:nvSpPr>
        <p:spPr>
          <a:xfrm>
            <a:off x="2228045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9E89EF-37B5-3AE8-4D6E-F3BB5FFAD870}"/>
              </a:ext>
            </a:extLst>
          </p:cNvPr>
          <p:cNvSpPr/>
          <p:nvPr/>
        </p:nvSpPr>
        <p:spPr>
          <a:xfrm>
            <a:off x="5396247" y="5795493"/>
            <a:ext cx="1399505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افزودن کتاب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935EE525-FC1D-6C3C-08B5-1D39E919F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51832"/>
              </p:ext>
            </p:extLst>
          </p:nvPr>
        </p:nvGraphicFramePr>
        <p:xfrm>
          <a:off x="7933386" y="3547731"/>
          <a:ext cx="153044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440">
                  <a:extLst>
                    <a:ext uri="{9D8B030D-6E8A-4147-A177-3AD203B41FA5}">
                      <a16:colId xmlns:a16="http://schemas.microsoft.com/office/drawing/2014/main" val="3885096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5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30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هوش مصنوعی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الکترونیک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46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نرم افزار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66514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1804F0F-70D3-1BDE-7728-AF39F4684B2D}"/>
              </a:ext>
            </a:extLst>
          </p:cNvPr>
          <p:cNvSpPr/>
          <p:nvPr/>
        </p:nvSpPr>
        <p:spPr>
          <a:xfrm>
            <a:off x="7313054" y="2935832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2808D2-BFC1-E7F7-E8FD-94D6DB3868D9}"/>
              </a:ext>
            </a:extLst>
          </p:cNvPr>
          <p:cNvSpPr txBox="1"/>
          <p:nvPr/>
        </p:nvSpPr>
        <p:spPr>
          <a:xfrm>
            <a:off x="3867161" y="3427185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000" dirty="0">
                <a:cs typeface="B Nazanin" panose="00000400000000000000" pitchFamily="2" charset="-78"/>
              </a:rPr>
              <a:t>بله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4A4FAC-4B57-675B-75B7-3DAC45C5AC41}"/>
              </a:ext>
            </a:extLst>
          </p:cNvPr>
          <p:cNvSpPr txBox="1"/>
          <p:nvPr/>
        </p:nvSpPr>
        <p:spPr>
          <a:xfrm>
            <a:off x="2583567" y="3427529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000" dirty="0">
                <a:cs typeface="B Nazanin" panose="00000400000000000000" pitchFamily="2" charset="-78"/>
              </a:rPr>
              <a:t>خیر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98D939-BF50-64D1-BD70-6E7709EC5155}"/>
              </a:ext>
            </a:extLst>
          </p:cNvPr>
          <p:cNvSpPr/>
          <p:nvPr/>
        </p:nvSpPr>
        <p:spPr>
          <a:xfrm>
            <a:off x="4262906" y="3586368"/>
            <a:ext cx="103031" cy="109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2C747A-7C2E-F28F-A094-98E835BBEDAB}"/>
              </a:ext>
            </a:extLst>
          </p:cNvPr>
          <p:cNvSpPr/>
          <p:nvPr/>
        </p:nvSpPr>
        <p:spPr>
          <a:xfrm>
            <a:off x="3011511" y="3597099"/>
            <a:ext cx="103031" cy="109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441520-A085-FC05-89B1-F9B4BA23D6CC}"/>
              </a:ext>
            </a:extLst>
          </p:cNvPr>
          <p:cNvSpPr/>
          <p:nvPr/>
        </p:nvSpPr>
        <p:spPr>
          <a:xfrm>
            <a:off x="2228045" y="2894149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7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quals 1">
            <a:extLst>
              <a:ext uri="{FF2B5EF4-FFF2-40B4-BE49-F238E27FC236}">
                <a16:creationId xmlns:a16="http://schemas.microsoft.com/office/drawing/2014/main" id="{56FA3FCB-22DA-5A5E-0259-889B5291B51C}"/>
              </a:ext>
            </a:extLst>
          </p:cNvPr>
          <p:cNvSpPr/>
          <p:nvPr/>
        </p:nvSpPr>
        <p:spPr>
          <a:xfrm>
            <a:off x="11127347" y="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440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9F4C63C-8370-3000-D1DC-7C186A6E2935}"/>
              </a:ext>
            </a:extLst>
          </p:cNvPr>
          <p:cNvGraphicFramePr>
            <a:graphicFrameLocks noGrp="1"/>
          </p:cNvGraphicFramePr>
          <p:nvPr/>
        </p:nvGraphicFramePr>
        <p:xfrm>
          <a:off x="264018" y="2331720"/>
          <a:ext cx="11663964" cy="109728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295996">
                  <a:extLst>
                    <a:ext uri="{9D8B030D-6E8A-4147-A177-3AD203B41FA5}">
                      <a16:colId xmlns:a16="http://schemas.microsoft.com/office/drawing/2014/main" val="940389189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733393825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1086161759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3122963598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568152510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3235845119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1640727072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1543866031"/>
                    </a:ext>
                  </a:extLst>
                </a:gridCol>
                <a:gridCol w="1295996">
                  <a:extLst>
                    <a:ext uri="{9D8B030D-6E8A-4147-A177-3AD203B41FA5}">
                      <a16:colId xmlns:a16="http://schemas.microsoft.com/office/drawing/2014/main" val="377044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دانشکده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قفسه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دسته بندی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سال نشر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ناشر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نویسنده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کتاب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شناسه کتاب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کتاب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02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برق و 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5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1390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صدف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امیر محمدی، 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برنامه نویسی </a:t>
                      </a:r>
                      <a:r>
                        <a:rPr lang="en-US" sz="2000" dirty="0">
                          <a:cs typeface="B Nazanin" panose="00000400000000000000" pitchFamily="2" charset="-78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20356789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3652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551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7CA6D2C-47DA-8E6B-78C8-395FBACFA8E6}"/>
              </a:ext>
            </a:extLst>
          </p:cNvPr>
          <p:cNvSpPr txBox="1"/>
          <p:nvPr/>
        </p:nvSpPr>
        <p:spPr>
          <a:xfrm>
            <a:off x="4338033" y="1000517"/>
            <a:ext cx="351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rgbClr val="00B050"/>
                </a:solidFill>
                <a:cs typeface="B Nazanin" panose="00000400000000000000" pitchFamily="2" charset="-78"/>
              </a:rPr>
              <a:t>کتاب با موفقیت افزوده شد.</a:t>
            </a:r>
            <a:endParaRPr lang="en-US" sz="28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90270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A7F66E-DA19-CED9-9840-5CC21FC5BF0C}"/>
              </a:ext>
            </a:extLst>
          </p:cNvPr>
          <p:cNvSpPr txBox="1"/>
          <p:nvPr/>
        </p:nvSpPr>
        <p:spPr>
          <a:xfrm>
            <a:off x="9311426" y="150513"/>
            <a:ext cx="2640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u="sng" dirty="0">
                <a:cs typeface="B Nazanin" panose="00000400000000000000" pitchFamily="2" charset="-78"/>
              </a:rPr>
              <a:t>گزارش</a:t>
            </a:r>
            <a:endParaRPr lang="en-US" sz="2800" u="sng" dirty="0">
              <a:cs typeface="B Nazanin" panose="00000400000000000000" pitchFamily="2" charset="-78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CD1436E-0256-8FFA-8070-5B6AE6B34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180565"/>
              </p:ext>
            </p:extLst>
          </p:nvPr>
        </p:nvGraphicFramePr>
        <p:xfrm>
          <a:off x="1444580" y="1863441"/>
          <a:ext cx="9302840" cy="104370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شروع بازه: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براساس بازه زمانی: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اتمام بازه: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DF1D6A0-B9B7-8608-AD46-2AF66AEEF242}"/>
              </a:ext>
            </a:extLst>
          </p:cNvPr>
          <p:cNvSpPr/>
          <p:nvPr/>
        </p:nvSpPr>
        <p:spPr>
          <a:xfrm>
            <a:off x="2228045" y="2393918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767AAE-5CD9-52DF-7F20-8B855602EF19}"/>
              </a:ext>
            </a:extLst>
          </p:cNvPr>
          <p:cNvSpPr/>
          <p:nvPr/>
        </p:nvSpPr>
        <p:spPr>
          <a:xfrm>
            <a:off x="2228045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2EDA5C-9CF6-50E1-77E4-11D2309EF7D7}"/>
              </a:ext>
            </a:extLst>
          </p:cNvPr>
          <p:cNvSpPr/>
          <p:nvPr/>
        </p:nvSpPr>
        <p:spPr>
          <a:xfrm>
            <a:off x="5396247" y="4752304"/>
            <a:ext cx="1399505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نمایش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F57A6B21-037D-A03E-36AB-BFF275C01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921152"/>
              </p:ext>
            </p:extLst>
          </p:nvPr>
        </p:nvGraphicFramePr>
        <p:xfrm>
          <a:off x="7508383" y="1916547"/>
          <a:ext cx="153044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440">
                  <a:extLst>
                    <a:ext uri="{9D8B030D-6E8A-4147-A177-3AD203B41FA5}">
                      <a16:colId xmlns:a16="http://schemas.microsoft.com/office/drawing/2014/main" val="3885096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5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شش ماه اخیر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30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یکسال اخیر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42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59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C2468C-9033-D5AC-34F0-A1BDD455EB51}"/>
              </a:ext>
            </a:extLst>
          </p:cNvPr>
          <p:cNvSpPr txBox="1"/>
          <p:nvPr/>
        </p:nvSpPr>
        <p:spPr>
          <a:xfrm>
            <a:off x="4338033" y="133065"/>
            <a:ext cx="351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rgbClr val="00B050"/>
                </a:solidFill>
                <a:cs typeface="B Nazanin" panose="00000400000000000000" pitchFamily="2" charset="-78"/>
              </a:rPr>
              <a:t>گزارش با موفقیت انجام شد.</a:t>
            </a:r>
            <a:endParaRPr lang="en-US" sz="28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5BC09A-F963-4322-280D-29F80F3BE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449313"/>
              </p:ext>
            </p:extLst>
          </p:nvPr>
        </p:nvGraphicFramePr>
        <p:xfrm>
          <a:off x="1206087" y="1149179"/>
          <a:ext cx="9302840" cy="52185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1402/03/10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تاریخ گزارش: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646546803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>
                          <a:cs typeface="B Nazanin" panose="00000400000000000000" pitchFamily="2" charset="-78"/>
                        </a:rPr>
                        <a:t>شناسه گزارش:</a:t>
                      </a:r>
                      <a:endParaRPr lang="en-US" sz="20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1F4B7BD-25F0-FF09-CD23-45A12E4D709E}"/>
              </a:ext>
            </a:extLst>
          </p:cNvPr>
          <p:cNvSpPr/>
          <p:nvPr/>
        </p:nvSpPr>
        <p:spPr>
          <a:xfrm>
            <a:off x="5347952" y="5872081"/>
            <a:ext cx="1496096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چاپ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ABABB9C5-7F02-C85C-8578-F7BA86524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75387"/>
              </p:ext>
            </p:extLst>
          </p:nvPr>
        </p:nvGraphicFramePr>
        <p:xfrm>
          <a:off x="274748" y="2163926"/>
          <a:ext cx="11642504" cy="32004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455313">
                  <a:extLst>
                    <a:ext uri="{9D8B030D-6E8A-4147-A177-3AD203B41FA5}">
                      <a16:colId xmlns:a16="http://schemas.microsoft.com/office/drawing/2014/main" val="4213111162"/>
                    </a:ext>
                  </a:extLst>
                </a:gridCol>
                <a:gridCol w="1455313">
                  <a:extLst>
                    <a:ext uri="{9D8B030D-6E8A-4147-A177-3AD203B41FA5}">
                      <a16:colId xmlns:a16="http://schemas.microsoft.com/office/drawing/2014/main" val="1086161759"/>
                    </a:ext>
                  </a:extLst>
                </a:gridCol>
                <a:gridCol w="1455313">
                  <a:extLst>
                    <a:ext uri="{9D8B030D-6E8A-4147-A177-3AD203B41FA5}">
                      <a16:colId xmlns:a16="http://schemas.microsoft.com/office/drawing/2014/main" val="3265992755"/>
                    </a:ext>
                  </a:extLst>
                </a:gridCol>
                <a:gridCol w="1455313">
                  <a:extLst>
                    <a:ext uri="{9D8B030D-6E8A-4147-A177-3AD203B41FA5}">
                      <a16:colId xmlns:a16="http://schemas.microsoft.com/office/drawing/2014/main" val="3122963598"/>
                    </a:ext>
                  </a:extLst>
                </a:gridCol>
                <a:gridCol w="1455313">
                  <a:extLst>
                    <a:ext uri="{9D8B030D-6E8A-4147-A177-3AD203B41FA5}">
                      <a16:colId xmlns:a16="http://schemas.microsoft.com/office/drawing/2014/main" val="568152510"/>
                    </a:ext>
                  </a:extLst>
                </a:gridCol>
                <a:gridCol w="1455313">
                  <a:extLst>
                    <a:ext uri="{9D8B030D-6E8A-4147-A177-3AD203B41FA5}">
                      <a16:colId xmlns:a16="http://schemas.microsoft.com/office/drawing/2014/main" val="3235845119"/>
                    </a:ext>
                  </a:extLst>
                </a:gridCol>
                <a:gridCol w="1455313">
                  <a:extLst>
                    <a:ext uri="{9D8B030D-6E8A-4147-A177-3AD203B41FA5}">
                      <a16:colId xmlns:a16="http://schemas.microsoft.com/office/drawing/2014/main" val="1640727072"/>
                    </a:ext>
                  </a:extLst>
                </a:gridCol>
                <a:gridCol w="1455313">
                  <a:extLst>
                    <a:ext uri="{9D8B030D-6E8A-4147-A177-3AD203B41FA5}">
                      <a16:colId xmlns:a16="http://schemas.microsoft.com/office/drawing/2014/main" val="377044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لیست دانشجویانی که به امانت گرفتند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تعداد تمدید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دانشجوهای چه رشته ای بیشتر امانت گرفتند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درصد به امانت گرفته شدن نسبت به دیگر کتاب ها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تعداد موجود در کتابخانه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تعداد دفعات به امانت داده شده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نام کتاب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کد کتاب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02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امیرمحمدی، 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7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مهندسی کامپیوتر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3%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برنامه نویسی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3652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5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2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55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20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93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AC5D58-FAAC-208A-B34F-427B0B856D62}"/>
              </a:ext>
            </a:extLst>
          </p:cNvPr>
          <p:cNvSpPr/>
          <p:nvPr/>
        </p:nvSpPr>
        <p:spPr>
          <a:xfrm>
            <a:off x="9362941" y="296214"/>
            <a:ext cx="2524259" cy="4597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افزودن عضو جدید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تمدید عضویت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جست و جوی کتاب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ثبت امانت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تمدید امانت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دریافت کتاب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افزودن کتاب جدید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گزارش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3C061-C8A4-C4AF-B22B-6E386CB9B71D}"/>
              </a:ext>
            </a:extLst>
          </p:cNvPr>
          <p:cNvSpPr txBox="1"/>
          <p:nvPr/>
        </p:nvSpPr>
        <p:spPr>
          <a:xfrm>
            <a:off x="3052293" y="826222"/>
            <a:ext cx="4043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5400" dirty="0">
                <a:latin typeface="Lateef" panose="01000506020000020003" pitchFamily="2" charset="-78"/>
                <a:cs typeface="Mj_Faten" panose="00000700000000000000" pitchFamily="2" charset="-78"/>
              </a:rPr>
              <a:t>خوش آمدید</a:t>
            </a:r>
            <a:endParaRPr lang="en-US" sz="5400" dirty="0">
              <a:latin typeface="Lateef" panose="01000506020000020003" pitchFamily="2" charset="-78"/>
              <a:cs typeface="Mj_Faten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0752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0E3F2-8126-6289-0DA6-DD91E372B2B5}"/>
              </a:ext>
            </a:extLst>
          </p:cNvPr>
          <p:cNvSpPr txBox="1"/>
          <p:nvPr/>
        </p:nvSpPr>
        <p:spPr>
          <a:xfrm>
            <a:off x="9311426" y="150513"/>
            <a:ext cx="2640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u="sng" dirty="0">
                <a:cs typeface="B Nazanin" panose="00000400000000000000" pitchFamily="2" charset="-78"/>
              </a:rPr>
              <a:t>افزودن عضو جدید</a:t>
            </a:r>
            <a:endParaRPr lang="en-US" sz="2800" u="sng" dirty="0">
              <a:cs typeface="B Nazanin" panose="00000400000000000000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F7E9CE-67F0-F048-5EDC-43F75C2ED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069486"/>
              </p:ext>
            </p:extLst>
          </p:nvPr>
        </p:nvGraphicFramePr>
        <p:xfrm>
          <a:off x="1444580" y="1863441"/>
          <a:ext cx="9302840" cy="313111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دانشجویی</a:t>
                      </a:r>
                      <a:r>
                        <a:rPr lang="fa-IR" sz="2000" baseline="30000" dirty="0">
                          <a:solidFill>
                            <a:srgbClr val="FF0000"/>
                          </a:solidFill>
                          <a:cs typeface="B Nazanin" panose="00000400000000000000" pitchFamily="2" charset="-78"/>
                        </a:rPr>
                        <a:t>*</a:t>
                      </a:r>
                      <a:r>
                        <a:rPr lang="fa-IR" sz="2000" dirty="0">
                          <a:cs typeface="B Nazanin" panose="00000400000000000000" pitchFamily="2" charset="-78"/>
                        </a:rPr>
                        <a:t>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</a:t>
                      </a:r>
                      <a:r>
                        <a:rPr lang="fa-IR" sz="2000" baseline="30000" dirty="0">
                          <a:solidFill>
                            <a:srgbClr val="FF0000"/>
                          </a:solidFill>
                          <a:cs typeface="B Nazanin" panose="00000400000000000000" pitchFamily="2" charset="-78"/>
                        </a:rPr>
                        <a:t>*</a:t>
                      </a:r>
                      <a:r>
                        <a:rPr lang="fa-IR" sz="2000" dirty="0">
                          <a:cs typeface="B Nazanin" panose="00000400000000000000" pitchFamily="2" charset="-78"/>
                        </a:rPr>
                        <a:t>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رشته تحصیلی</a:t>
                      </a:r>
                      <a:r>
                        <a:rPr lang="fa-IR" sz="2000" baseline="30000" dirty="0">
                          <a:solidFill>
                            <a:srgbClr val="FF0000"/>
                          </a:solidFill>
                          <a:cs typeface="B Nazanin" panose="00000400000000000000" pitchFamily="2" charset="-78"/>
                        </a:rPr>
                        <a:t>*</a:t>
                      </a:r>
                      <a:r>
                        <a:rPr lang="fa-IR" sz="2000" dirty="0">
                          <a:cs typeface="B Nazanin" panose="00000400000000000000" pitchFamily="2" charset="-78"/>
                        </a:rPr>
                        <a:t>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خانوادگی</a:t>
                      </a:r>
                      <a:r>
                        <a:rPr lang="fa-IR" sz="2000" baseline="30000" dirty="0">
                          <a:solidFill>
                            <a:srgbClr val="FF0000"/>
                          </a:solidFill>
                          <a:cs typeface="B Nazanin" panose="00000400000000000000" pitchFamily="2" charset="-78"/>
                        </a:rPr>
                        <a:t>*</a:t>
                      </a:r>
                      <a:r>
                        <a:rPr lang="fa-IR" sz="2000" dirty="0">
                          <a:cs typeface="B Nazanin" panose="00000400000000000000" pitchFamily="2" charset="-78"/>
                        </a:rPr>
                        <a:t>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مقطع تحصیلی</a:t>
                      </a:r>
                      <a:r>
                        <a:rPr lang="fa-IR" sz="2000" baseline="30000" dirty="0">
                          <a:solidFill>
                            <a:srgbClr val="FF0000"/>
                          </a:solidFill>
                          <a:cs typeface="B Nazanin" panose="00000400000000000000" pitchFamily="2" charset="-78"/>
                        </a:rPr>
                        <a:t>*</a:t>
                      </a:r>
                      <a:r>
                        <a:rPr lang="fa-IR" sz="2000" dirty="0">
                          <a:cs typeface="B Nazanin" panose="00000400000000000000" pitchFamily="2" charset="-78"/>
                        </a:rPr>
                        <a:t>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پدر</a:t>
                      </a:r>
                      <a:r>
                        <a:rPr lang="fa-IR" sz="2000" baseline="30000" dirty="0">
                          <a:solidFill>
                            <a:srgbClr val="FF0000"/>
                          </a:solidFill>
                          <a:cs typeface="B Nazanin" panose="00000400000000000000" pitchFamily="2" charset="-78"/>
                        </a:rPr>
                        <a:t>*</a:t>
                      </a:r>
                      <a:r>
                        <a:rPr lang="fa-IR" sz="2000" dirty="0">
                          <a:cs typeface="B Nazanin" panose="00000400000000000000" pitchFamily="2" charset="-78"/>
                        </a:rPr>
                        <a:t>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61323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دانشکده: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ملی</a:t>
                      </a:r>
                      <a:r>
                        <a:rPr lang="fa-IR" sz="2000" baseline="30000" dirty="0">
                          <a:solidFill>
                            <a:srgbClr val="FF0000"/>
                          </a:solidFill>
                          <a:cs typeface="B Nazanin" panose="00000400000000000000" pitchFamily="2" charset="-78"/>
                        </a:rPr>
                        <a:t>*</a:t>
                      </a:r>
                      <a:r>
                        <a:rPr lang="fa-IR" sz="2000" dirty="0">
                          <a:cs typeface="B Nazanin" panose="00000400000000000000" pitchFamily="2" charset="-78"/>
                        </a:rPr>
                        <a:t>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6655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آدرس: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تولد</a:t>
                      </a:r>
                      <a:r>
                        <a:rPr lang="fa-IR" sz="2000" baseline="30000" dirty="0">
                          <a:solidFill>
                            <a:srgbClr val="FF0000"/>
                          </a:solidFill>
                          <a:cs typeface="B Nazanin" panose="00000400000000000000" pitchFamily="2" charset="-78"/>
                        </a:rPr>
                        <a:t>*</a:t>
                      </a:r>
                      <a:r>
                        <a:rPr lang="fa-IR" sz="2000" dirty="0">
                          <a:cs typeface="B Nazanin" panose="00000400000000000000" pitchFamily="2" charset="-78"/>
                        </a:rPr>
                        <a:t>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9210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پستی: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تلفن: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79713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7F387C0-B391-0FDF-F4DA-A2EF5D984F60}"/>
              </a:ext>
            </a:extLst>
          </p:cNvPr>
          <p:cNvSpPr/>
          <p:nvPr/>
        </p:nvSpPr>
        <p:spPr>
          <a:xfrm>
            <a:off x="7313054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99B3E-3E42-9F8C-45CC-080AB5833984}"/>
              </a:ext>
            </a:extLst>
          </p:cNvPr>
          <p:cNvSpPr/>
          <p:nvPr/>
        </p:nvSpPr>
        <p:spPr>
          <a:xfrm>
            <a:off x="7313054" y="2398415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3BE24D-4108-84EC-AA8B-120528DD580D}"/>
              </a:ext>
            </a:extLst>
          </p:cNvPr>
          <p:cNvSpPr/>
          <p:nvPr/>
        </p:nvSpPr>
        <p:spPr>
          <a:xfrm>
            <a:off x="7313054" y="2925127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B223E-207F-BF12-2F1A-CE5B513E1713}"/>
              </a:ext>
            </a:extLst>
          </p:cNvPr>
          <p:cNvSpPr/>
          <p:nvPr/>
        </p:nvSpPr>
        <p:spPr>
          <a:xfrm>
            <a:off x="7313054" y="3451839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512298-2007-7F27-FDDC-0C8051F21F4F}"/>
              </a:ext>
            </a:extLst>
          </p:cNvPr>
          <p:cNvSpPr/>
          <p:nvPr/>
        </p:nvSpPr>
        <p:spPr>
          <a:xfrm>
            <a:off x="7313054" y="3986813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2965CB-AE54-1553-FBBC-76889B3D79F2}"/>
              </a:ext>
            </a:extLst>
          </p:cNvPr>
          <p:cNvSpPr/>
          <p:nvPr/>
        </p:nvSpPr>
        <p:spPr>
          <a:xfrm>
            <a:off x="7313054" y="4507858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F34AC1-B01E-DF51-EECB-E543CF18E777}"/>
              </a:ext>
            </a:extLst>
          </p:cNvPr>
          <p:cNvSpPr/>
          <p:nvPr/>
        </p:nvSpPr>
        <p:spPr>
          <a:xfrm>
            <a:off x="2223753" y="4507858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9D0BF1-C154-FC1E-1062-BA4C7CCBB58D}"/>
              </a:ext>
            </a:extLst>
          </p:cNvPr>
          <p:cNvSpPr/>
          <p:nvPr/>
        </p:nvSpPr>
        <p:spPr>
          <a:xfrm>
            <a:off x="2223753" y="3984162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E8DD15-619A-9BC8-353D-775881084072}"/>
              </a:ext>
            </a:extLst>
          </p:cNvPr>
          <p:cNvSpPr/>
          <p:nvPr/>
        </p:nvSpPr>
        <p:spPr>
          <a:xfrm>
            <a:off x="2223753" y="29302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D1F418-D27B-25EA-7834-1A29DD5FD395}"/>
              </a:ext>
            </a:extLst>
          </p:cNvPr>
          <p:cNvSpPr/>
          <p:nvPr/>
        </p:nvSpPr>
        <p:spPr>
          <a:xfrm>
            <a:off x="2228045" y="2393918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13313-9090-3C53-706B-BF0DA89C9527}"/>
              </a:ext>
            </a:extLst>
          </p:cNvPr>
          <p:cNvSpPr/>
          <p:nvPr/>
        </p:nvSpPr>
        <p:spPr>
          <a:xfrm>
            <a:off x="2228045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EDF152-D6DD-E390-250F-C99B774119D5}"/>
              </a:ext>
            </a:extLst>
          </p:cNvPr>
          <p:cNvSpPr/>
          <p:nvPr/>
        </p:nvSpPr>
        <p:spPr>
          <a:xfrm>
            <a:off x="2223753" y="3449303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EC1EAE-1768-8005-DECB-82AD8BCD3203}"/>
              </a:ext>
            </a:extLst>
          </p:cNvPr>
          <p:cNvSpPr/>
          <p:nvPr/>
        </p:nvSpPr>
        <p:spPr>
          <a:xfrm>
            <a:off x="4713668" y="5898524"/>
            <a:ext cx="927279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ثبت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E4311C-31B6-86D5-7164-3FBE70880B82}"/>
              </a:ext>
            </a:extLst>
          </p:cNvPr>
          <p:cNvSpPr/>
          <p:nvPr/>
        </p:nvSpPr>
        <p:spPr>
          <a:xfrm>
            <a:off x="6306356" y="5898524"/>
            <a:ext cx="927279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انصراف</a:t>
            </a:r>
            <a:endParaRPr lang="en-US" sz="20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7782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3A624-6065-85BE-BE26-48AD8E2B5DF8}"/>
              </a:ext>
            </a:extLst>
          </p:cNvPr>
          <p:cNvSpPr txBox="1"/>
          <p:nvPr/>
        </p:nvSpPr>
        <p:spPr>
          <a:xfrm>
            <a:off x="4338033" y="163391"/>
            <a:ext cx="351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rgbClr val="00B050"/>
                </a:solidFill>
                <a:cs typeface="B Nazanin" panose="00000400000000000000" pitchFamily="2" charset="-78"/>
              </a:rPr>
              <a:t>عضو جدید با موفقیت ثبت شد.</a:t>
            </a:r>
            <a:endParaRPr lang="en-US" sz="28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58502A-E2D1-3B8B-9EE7-AAE5E8C63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86305"/>
              </p:ext>
            </p:extLst>
          </p:nvPr>
        </p:nvGraphicFramePr>
        <p:xfrm>
          <a:off x="1206087" y="1671496"/>
          <a:ext cx="9302840" cy="469667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157971234567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دانشجویی: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محمد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مهندسی 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رشته تحصیلی: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محمدی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خانوادگی: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کارشناسی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مقطع تحصیلی: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امیر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پدر: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61323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برق و 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دانشکده: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999999999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ملی: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6655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تهران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آدرس: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1380/01/01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تولد: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9210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12345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پستی: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09191234567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تلفن: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797137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1401/02/01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ثبت نام: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123456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عضویت: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7142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1403/01/01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انقضاء: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0265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ثبت نام: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459063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1402/01/01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صدور: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121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56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1C4217-8E8F-4458-5DEB-BDF222BE6255}"/>
              </a:ext>
            </a:extLst>
          </p:cNvPr>
          <p:cNvSpPr txBox="1"/>
          <p:nvPr/>
        </p:nvSpPr>
        <p:spPr>
          <a:xfrm>
            <a:off x="9311426" y="150513"/>
            <a:ext cx="2640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u="sng" dirty="0">
                <a:cs typeface="B Nazanin" panose="00000400000000000000" pitchFamily="2" charset="-78"/>
              </a:rPr>
              <a:t>تمدید عضویت</a:t>
            </a:r>
            <a:endParaRPr lang="en-US" sz="2800" u="sng" dirty="0"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0749D-B5DC-5FF8-A179-7EB433AED514}"/>
              </a:ext>
            </a:extLst>
          </p:cNvPr>
          <p:cNvSpPr txBox="1"/>
          <p:nvPr/>
        </p:nvSpPr>
        <p:spPr>
          <a:xfrm>
            <a:off x="8100812" y="2406202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شماره دانشجویی: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0A460-6266-F3B2-F5CF-DC9555478CBF}"/>
              </a:ext>
            </a:extLst>
          </p:cNvPr>
          <p:cNvSpPr txBox="1"/>
          <p:nvPr/>
        </p:nvSpPr>
        <p:spPr>
          <a:xfrm>
            <a:off x="4535709" y="2406202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کد عضویت: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9F0F9D-D71F-305C-8C6E-204C5BD8F066}"/>
              </a:ext>
            </a:extLst>
          </p:cNvPr>
          <p:cNvSpPr/>
          <p:nvPr/>
        </p:nvSpPr>
        <p:spPr>
          <a:xfrm>
            <a:off x="6564327" y="2406202"/>
            <a:ext cx="151970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0E27C4-81D1-4A0C-C36D-180F96B9F5B7}"/>
              </a:ext>
            </a:extLst>
          </p:cNvPr>
          <p:cNvSpPr/>
          <p:nvPr/>
        </p:nvSpPr>
        <p:spPr>
          <a:xfrm>
            <a:off x="2863602" y="2406202"/>
            <a:ext cx="151970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9A42C8-99B9-25D0-9DEF-BFEC9F4FC3AB}"/>
              </a:ext>
            </a:extLst>
          </p:cNvPr>
          <p:cNvSpPr/>
          <p:nvPr/>
        </p:nvSpPr>
        <p:spPr>
          <a:xfrm>
            <a:off x="5550017" y="5138671"/>
            <a:ext cx="1091966" cy="2962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جست و جو</a:t>
            </a: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3178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03EBCD-BDDC-BB88-A2B3-8300E534FFEB}"/>
              </a:ext>
            </a:extLst>
          </p:cNvPr>
          <p:cNvSpPr txBox="1"/>
          <p:nvPr/>
        </p:nvSpPr>
        <p:spPr>
          <a:xfrm>
            <a:off x="8330935" y="4385902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مدت تمدید:</a:t>
            </a:r>
            <a:endParaRPr lang="en-US" sz="2000" dirty="0">
              <a:cs typeface="B Nazanin" panose="00000400000000000000" pitchFamily="2" charset="-78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55803BE-60A3-62D9-D48C-0B2410075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537567"/>
              </p:ext>
            </p:extLst>
          </p:nvPr>
        </p:nvGraphicFramePr>
        <p:xfrm>
          <a:off x="7040186" y="4385902"/>
          <a:ext cx="1290749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749">
                  <a:extLst>
                    <a:ext uri="{9D8B030D-6E8A-4147-A177-3AD203B41FA5}">
                      <a16:colId xmlns:a16="http://schemas.microsoft.com/office/drawing/2014/main" val="3885096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5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یکسال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30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شش ماه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4286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F4A696-41F8-4DAA-20B2-16C2F64CD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872503"/>
              </p:ext>
            </p:extLst>
          </p:nvPr>
        </p:nvGraphicFramePr>
        <p:xfrm>
          <a:off x="2722612" y="935648"/>
          <a:ext cx="6746776" cy="260926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686694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1686694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1686694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1686694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157971234567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دانشجویی: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محمد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1401/02/01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ثبت نام: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محمدی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خانوادگی: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1403/01/01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انقضاء: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999999999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ملی: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61323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1380/01/01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تولد: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6655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921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04B7249-12FE-6D10-5618-59215F4DEB34}"/>
              </a:ext>
            </a:extLst>
          </p:cNvPr>
          <p:cNvSpPr/>
          <p:nvPr/>
        </p:nvSpPr>
        <p:spPr>
          <a:xfrm>
            <a:off x="5421229" y="5774245"/>
            <a:ext cx="1091966" cy="2962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ثبت</a:t>
            </a: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2487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3A624-6065-85BE-BE26-48AD8E2B5DF8}"/>
              </a:ext>
            </a:extLst>
          </p:cNvPr>
          <p:cNvSpPr txBox="1"/>
          <p:nvPr/>
        </p:nvSpPr>
        <p:spPr>
          <a:xfrm>
            <a:off x="4338033" y="163391"/>
            <a:ext cx="351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rgbClr val="00B050"/>
                </a:solidFill>
                <a:cs typeface="B Nazanin" panose="00000400000000000000" pitchFamily="2" charset="-78"/>
              </a:rPr>
              <a:t>تمدید با موفقیت ثبت شد.</a:t>
            </a:r>
            <a:endParaRPr lang="en-US" sz="28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58502A-E2D1-3B8B-9EE7-AAE5E8C63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665940"/>
              </p:ext>
            </p:extLst>
          </p:nvPr>
        </p:nvGraphicFramePr>
        <p:xfrm>
          <a:off x="1206087" y="1671496"/>
          <a:ext cx="9302840" cy="469667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157971234567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دانشجویی: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محمد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مهندسی 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رشته تحصیلی: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محمدی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خانوادگی: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کارشناسی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مقطع تحصیلی: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امیر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پدر: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61323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برق و 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دانشکده: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999999999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ملی: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6655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تهران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آدرس: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1380/01/01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تولد: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92108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12345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پستی: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09191234567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تلفن: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797137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1401/02/01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ثبت نام: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123456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عضویت: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7142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1" dirty="0">
                          <a:cs typeface="B Nazanin" panose="00000400000000000000" pitchFamily="2" charset="-78"/>
                        </a:rPr>
                        <a:t>1403/01/01</a:t>
                      </a:r>
                      <a:endParaRPr lang="en-US" sz="2000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1" dirty="0">
                          <a:cs typeface="B Nazanin" panose="00000400000000000000" pitchFamily="2" charset="-78"/>
                        </a:rPr>
                        <a:t>تاریخ انقضاء:</a:t>
                      </a:r>
                      <a:endParaRPr lang="en-US" sz="2000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0265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ثبت نام: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459063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1402/01/01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تاریخ صدور: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121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08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ADBC7B-AAC7-5B34-F238-AF700662BAC5}"/>
              </a:ext>
            </a:extLst>
          </p:cNvPr>
          <p:cNvSpPr txBox="1"/>
          <p:nvPr/>
        </p:nvSpPr>
        <p:spPr>
          <a:xfrm>
            <a:off x="9311426" y="150513"/>
            <a:ext cx="2640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u="sng" dirty="0">
                <a:cs typeface="B Nazanin" panose="00000400000000000000" pitchFamily="2" charset="-78"/>
              </a:rPr>
              <a:t>جست و جوی کتاب</a:t>
            </a:r>
            <a:endParaRPr lang="en-US" sz="2800" u="sng" dirty="0">
              <a:cs typeface="B Nazanin" panose="00000400000000000000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F41232-3004-AA84-F8B7-0D8545285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279124"/>
              </p:ext>
            </p:extLst>
          </p:nvPr>
        </p:nvGraphicFramePr>
        <p:xfrm>
          <a:off x="1444580" y="1863441"/>
          <a:ext cx="9302840" cy="1565559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25710">
                  <a:extLst>
                    <a:ext uri="{9D8B030D-6E8A-4147-A177-3AD203B41FA5}">
                      <a16:colId xmlns:a16="http://schemas.microsoft.com/office/drawing/2014/main" val="377584807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2466257458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147219566"/>
                    </a:ext>
                  </a:extLst>
                </a:gridCol>
                <a:gridCol w="2325710">
                  <a:extLst>
                    <a:ext uri="{9D8B030D-6E8A-4147-A177-3AD203B41FA5}">
                      <a16:colId xmlns:a16="http://schemas.microsoft.com/office/drawing/2014/main" val="1459317916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نویسنده: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نام کتاب: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942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سال نشر: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ناشر: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27684"/>
                  </a:ext>
                </a:extLst>
              </a:tr>
              <a:tr h="521853">
                <a:tc>
                  <a:txBody>
                    <a:bodyPr/>
                    <a:lstStyle/>
                    <a:p>
                      <a:pPr algn="r" rtl="1"/>
                      <a:endParaRPr lang="en-US" sz="200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کتاب: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دسته بندی: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6132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81D287D-84F3-85AC-3D06-6F3FF768F59B}"/>
              </a:ext>
            </a:extLst>
          </p:cNvPr>
          <p:cNvSpPr/>
          <p:nvPr/>
        </p:nvSpPr>
        <p:spPr>
          <a:xfrm>
            <a:off x="7313054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17E176-30C2-8556-312D-3489D48D42B8}"/>
              </a:ext>
            </a:extLst>
          </p:cNvPr>
          <p:cNvSpPr/>
          <p:nvPr/>
        </p:nvSpPr>
        <p:spPr>
          <a:xfrm>
            <a:off x="7313054" y="2398415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35C94B-14B9-3D47-7CF7-D26E626FC9A0}"/>
              </a:ext>
            </a:extLst>
          </p:cNvPr>
          <p:cNvSpPr/>
          <p:nvPr/>
        </p:nvSpPr>
        <p:spPr>
          <a:xfrm>
            <a:off x="2228045" y="2393918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D7EFDD-F864-628E-AA95-D32947CDEC42}"/>
              </a:ext>
            </a:extLst>
          </p:cNvPr>
          <p:cNvSpPr/>
          <p:nvPr/>
        </p:nvSpPr>
        <p:spPr>
          <a:xfrm>
            <a:off x="2228045" y="1863441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9E89EF-37B5-3AE8-4D6E-F3BB5FFAD870}"/>
              </a:ext>
            </a:extLst>
          </p:cNvPr>
          <p:cNvSpPr/>
          <p:nvPr/>
        </p:nvSpPr>
        <p:spPr>
          <a:xfrm>
            <a:off x="5396247" y="5795493"/>
            <a:ext cx="1399505" cy="3090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جست و جو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935EE525-FC1D-6C3C-08B5-1D39E919F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598268"/>
              </p:ext>
            </p:extLst>
          </p:nvPr>
        </p:nvGraphicFramePr>
        <p:xfrm>
          <a:off x="7933387" y="2992131"/>
          <a:ext cx="153044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440">
                  <a:extLst>
                    <a:ext uri="{9D8B030D-6E8A-4147-A177-3AD203B41FA5}">
                      <a16:colId xmlns:a16="http://schemas.microsoft.com/office/drawing/2014/main" val="3885096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...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5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کامپیوتر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30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هوش مصنوعی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الکترونیک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46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نرم افزار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66514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C303029-01A5-82A4-4A55-8A8C5088C9DA}"/>
              </a:ext>
            </a:extLst>
          </p:cNvPr>
          <p:cNvSpPr/>
          <p:nvPr/>
        </p:nvSpPr>
        <p:spPr>
          <a:xfrm>
            <a:off x="2228045" y="2939273"/>
            <a:ext cx="2150772" cy="3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5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942</Words>
  <Application>Microsoft Office PowerPoint</Application>
  <PresentationFormat>Widescreen</PresentationFormat>
  <Paragraphs>464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Adobe Arabic</vt:lpstr>
      <vt:lpstr>Arial</vt:lpstr>
      <vt:lpstr>B Nazanin</vt:lpstr>
      <vt:lpstr>Calibri</vt:lpstr>
      <vt:lpstr>Calibri Light</vt:lpstr>
      <vt:lpstr>Lateef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vali</dc:creator>
  <cp:lastModifiedBy>vali</cp:lastModifiedBy>
  <cp:revision>30</cp:revision>
  <dcterms:created xsi:type="dcterms:W3CDTF">2023-05-31T11:18:55Z</dcterms:created>
  <dcterms:modified xsi:type="dcterms:W3CDTF">2023-06-01T06:02:23Z</dcterms:modified>
</cp:coreProperties>
</file>