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dYTx4b37SzVU/P2J4l0vWBxHP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tel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>
                <a:solidFill>
                  <a:srgbClr val="FEFEFE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logo with a letter f in a circle&#10;&#10;Description automatically generated"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tat">
  <p:cSld name="Sita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1008405" y="1917700"/>
            <a:ext cx="6486258" cy="2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3600"/>
              <a:buNone/>
              <a:defRPr sz="3600">
                <a:solidFill>
                  <a:srgbClr val="FEFEF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1008405" y="4203700"/>
            <a:ext cx="6486258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A366"/>
              </a:buClr>
              <a:buSzPts val="2000"/>
              <a:buNone/>
              <a:defRPr b="1">
                <a:solidFill>
                  <a:srgbClr val="FFA36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3" type="body"/>
          </p:nvPr>
        </p:nvSpPr>
        <p:spPr>
          <a:xfrm>
            <a:off x="1008405" y="4686300"/>
            <a:ext cx="6486258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4" type="pic"/>
          </p:nvPr>
        </p:nvSpPr>
        <p:spPr>
          <a:xfrm>
            <a:off x="7672699" y="1404938"/>
            <a:ext cx="3810000" cy="430212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A logo with a letter f in a circle&#10;&#10;Description automatically generated" id="64" name="Google Shape;6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skjermbilde">
  <p:cSld name="2_Fullskjermbil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838200" y="1330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go with a letter f in a circle&#10;&#10;Description automatically generated" id="68" name="Google Shape;6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t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with a letter f in a circle&#10;&#10;Description automatically generated" id="70" name="Google Shape;7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skjermbilde">
  <p:cSld name="1_Fullskjermbil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1330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go with a letter f in a circle&#10;&#10;Description automatically generated" id="74" name="Google Shape;7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erson">
  <p:cSld name="1_Pers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/>
          <p:nvPr/>
        </p:nvSpPr>
        <p:spPr>
          <a:xfrm>
            <a:off x="0" y="1"/>
            <a:ext cx="12192000" cy="2805695"/>
          </a:xfrm>
          <a:prstGeom prst="rect">
            <a:avLst/>
          </a:prstGeom>
          <a:solidFill>
            <a:srgbClr val="F2F3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237" y="1000124"/>
            <a:ext cx="2440153" cy="305019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6"/>
          <p:cNvSpPr txBox="1"/>
          <p:nvPr>
            <p:ph type="title"/>
          </p:nvPr>
        </p:nvSpPr>
        <p:spPr>
          <a:xfrm>
            <a:off x="3972124" y="1499784"/>
            <a:ext cx="7983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4000"/>
              <a:buFont typeface="Helvetica Neue"/>
              <a:buNone/>
              <a:defRPr b="1" sz="40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>
            <a:off x="3971562" y="1000125"/>
            <a:ext cx="7975879" cy="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667"/>
              <a:buNone/>
              <a:defRPr b="0" sz="2667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/>
          <p:nvPr>
            <p:ph idx="2" type="pic"/>
          </p:nvPr>
        </p:nvSpPr>
        <p:spPr>
          <a:xfrm>
            <a:off x="1099928" y="1000125"/>
            <a:ext cx="2442461" cy="3050191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6"/>
          <p:cNvSpPr txBox="1"/>
          <p:nvPr>
            <p:ph idx="3" type="body"/>
          </p:nvPr>
        </p:nvSpPr>
        <p:spPr>
          <a:xfrm>
            <a:off x="3975651" y="3552172"/>
            <a:ext cx="7975879" cy="257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800"/>
              <a:buNone/>
              <a:defRPr sz="2800">
                <a:solidFill>
                  <a:srgbClr val="141E2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4" type="body"/>
          </p:nvPr>
        </p:nvSpPr>
        <p:spPr>
          <a:xfrm>
            <a:off x="3971561" y="2994120"/>
            <a:ext cx="7975880" cy="41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400"/>
              <a:buNone/>
              <a:defRPr b="0" sz="2400">
                <a:solidFill>
                  <a:srgbClr val="141E2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logo with a letter f in a circle&#10;&#10;Description automatically generated" id="83" name="Google Shape;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endefinert oppsett">
  <p:cSld name="Egendefinert oppset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/>
        </p:nvSpPr>
        <p:spPr>
          <a:xfrm>
            <a:off x="2334665" y="3105834"/>
            <a:ext cx="75226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Clocking in Today, to Unlock Tomorrow!</a:t>
            </a:r>
            <a:endParaRPr/>
          </a:p>
        </p:txBody>
      </p:sp>
      <p:pic>
        <p:nvPicPr>
          <p:cNvPr descr="A logo with a letter f in a circle&#10;&#10;Description automatically generated" id="90" name="Google Shape;9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på rød bakgrunn">
  <p:cSld name="Logo på rød bakgrun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with a letter f in a circle&#10;&#10;Description automatically generated" id="92" name="Google Shape;9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3906" y="506906"/>
            <a:ext cx="5844188" cy="584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tel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  <a:defRPr sz="24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logo with a letter f in a circle&#10;&#10;Description automatically generated" id="96" name="Google Shape;9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nktliste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with a letter f in a circle&#10;&#10;Description automatically generated" id="98" name="Google Shape;9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1"/>
          <p:cNvSpPr txBox="1"/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  <a:defRPr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" type="body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Char char="•"/>
              <a:defRPr b="0" sz="20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1" type="ftr"/>
          </p:nvPr>
        </p:nvSpPr>
        <p:spPr>
          <a:xfrm>
            <a:off x="4038600" y="635635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tat">
  <p:cSld name="Sita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1008405" y="1917700"/>
            <a:ext cx="6486258" cy="2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600"/>
              <a:buNone/>
              <a:defRPr sz="36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2" type="body"/>
          </p:nvPr>
        </p:nvSpPr>
        <p:spPr>
          <a:xfrm>
            <a:off x="1008405" y="4203700"/>
            <a:ext cx="6486258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A366"/>
              </a:buClr>
              <a:buSzPts val="2000"/>
              <a:buNone/>
              <a:defRPr b="1">
                <a:solidFill>
                  <a:srgbClr val="FFA36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3" type="body"/>
          </p:nvPr>
        </p:nvSpPr>
        <p:spPr>
          <a:xfrm>
            <a:off x="1008405" y="4686300"/>
            <a:ext cx="6486258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  <a:defRPr sz="20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2"/>
          <p:cNvSpPr/>
          <p:nvPr>
            <p:ph idx="4" type="pic"/>
          </p:nvPr>
        </p:nvSpPr>
        <p:spPr>
          <a:xfrm>
            <a:off x="7672699" y="1404938"/>
            <a:ext cx="3810000" cy="430212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A logo with a letter f in a circle&#10;&#10;Description automatically generated" id="107" name="Google Shape;10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">
  <p:cSld name="Pers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1"/>
            <a:ext cx="12192000" cy="2805695"/>
          </a:xfrm>
          <a:prstGeom prst="rect">
            <a:avLst/>
          </a:prstGeom>
          <a:solidFill>
            <a:srgbClr val="F2F3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237" y="1000124"/>
            <a:ext cx="2440153" cy="30501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type="title"/>
          </p:nvPr>
        </p:nvSpPr>
        <p:spPr>
          <a:xfrm>
            <a:off x="3972124" y="1499784"/>
            <a:ext cx="7983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4000"/>
              <a:buFont typeface="Helvetica Neue"/>
              <a:buNone/>
              <a:defRPr b="1" sz="40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3971562" y="1000125"/>
            <a:ext cx="7975879" cy="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667"/>
              <a:buNone/>
              <a:defRPr b="0" sz="2667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4"/>
          <p:cNvSpPr/>
          <p:nvPr>
            <p:ph idx="2" type="pic"/>
          </p:nvPr>
        </p:nvSpPr>
        <p:spPr>
          <a:xfrm>
            <a:off x="1099928" y="1000125"/>
            <a:ext cx="2442461" cy="305019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4"/>
          <p:cNvSpPr txBox="1"/>
          <p:nvPr>
            <p:ph idx="3" type="body"/>
          </p:nvPr>
        </p:nvSpPr>
        <p:spPr>
          <a:xfrm>
            <a:off x="3975651" y="3552172"/>
            <a:ext cx="7975879" cy="257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800"/>
              <a:buNone/>
              <a:defRPr sz="2800">
                <a:solidFill>
                  <a:srgbClr val="141E2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4" type="body"/>
          </p:nvPr>
        </p:nvSpPr>
        <p:spPr>
          <a:xfrm>
            <a:off x="3971561" y="2994120"/>
            <a:ext cx="7975880" cy="41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400"/>
              <a:buNone/>
              <a:defRPr b="0" sz="2400">
                <a:solidFill>
                  <a:srgbClr val="141E2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logo with a letter f in a circle&#10;&#10;Description automatically generated" id="25" name="Google Shape;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menligning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1086678" y="365125"/>
            <a:ext cx="102671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  <a:defRPr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>
            <a:off x="1086678" y="1825625"/>
            <a:ext cx="493312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Char char="•"/>
              <a:defRPr b="0" sz="20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2" type="body"/>
          </p:nvPr>
        </p:nvSpPr>
        <p:spPr>
          <a:xfrm>
            <a:off x="6420676" y="1825625"/>
            <a:ext cx="49331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Char char="•"/>
              <a:defRPr b="0" sz="20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logo with a letter f in a circle&#10;&#10;Description automatically generated" id="112" name="Google Shape;1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kjermbilde">
  <p:cSld name="Fullskjermbil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34"/>
          <p:cNvSpPr txBox="1"/>
          <p:nvPr>
            <p:ph type="title"/>
          </p:nvPr>
        </p:nvSpPr>
        <p:spPr>
          <a:xfrm>
            <a:off x="838200" y="1330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go with a letter f in a circle&#10;&#10;Description automatically generated" id="116" name="Google Shape;11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">
  <p:cSld name="Pers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/>
          <p:nvPr/>
        </p:nvSpPr>
        <p:spPr>
          <a:xfrm>
            <a:off x="0" y="1"/>
            <a:ext cx="12192000" cy="2805695"/>
          </a:xfrm>
          <a:prstGeom prst="rect">
            <a:avLst/>
          </a:prstGeom>
          <a:solidFill>
            <a:srgbClr val="F2F3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237" y="1000124"/>
            <a:ext cx="2440153" cy="305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5"/>
          <p:cNvSpPr txBox="1"/>
          <p:nvPr>
            <p:ph type="title"/>
          </p:nvPr>
        </p:nvSpPr>
        <p:spPr>
          <a:xfrm>
            <a:off x="3972124" y="1499784"/>
            <a:ext cx="7983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4000"/>
              <a:buFont typeface="Helvetica Neue"/>
              <a:buNone/>
              <a:defRPr b="1" sz="40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" type="body"/>
          </p:nvPr>
        </p:nvSpPr>
        <p:spPr>
          <a:xfrm>
            <a:off x="3971562" y="1000125"/>
            <a:ext cx="7975879" cy="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667"/>
              <a:buNone/>
              <a:defRPr b="0" sz="2667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5"/>
          <p:cNvSpPr/>
          <p:nvPr>
            <p:ph idx="2" type="pic"/>
          </p:nvPr>
        </p:nvSpPr>
        <p:spPr>
          <a:xfrm>
            <a:off x="1099928" y="1000125"/>
            <a:ext cx="2442461" cy="3050191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35"/>
          <p:cNvSpPr txBox="1"/>
          <p:nvPr>
            <p:ph idx="3" type="body"/>
          </p:nvPr>
        </p:nvSpPr>
        <p:spPr>
          <a:xfrm>
            <a:off x="3975651" y="3552172"/>
            <a:ext cx="7975879" cy="257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800"/>
              <a:buNone/>
              <a:defRPr sz="2800">
                <a:solidFill>
                  <a:srgbClr val="141E2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5"/>
          <p:cNvSpPr txBox="1"/>
          <p:nvPr>
            <p:ph idx="4" type="body"/>
          </p:nvPr>
        </p:nvSpPr>
        <p:spPr>
          <a:xfrm>
            <a:off x="3971561" y="2994120"/>
            <a:ext cx="7975880" cy="41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400"/>
              <a:buNone/>
              <a:defRPr b="0" sz="2400">
                <a:solidFill>
                  <a:srgbClr val="141E2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logo with a letter f in a circle&#10;&#10;Description automatically generated" id="125" name="Google Shape;1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t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with a letter f in a circle&#10;&#10;Description automatically generated" id="127" name="Google Shape;12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skjermbilde">
  <p:cSld name="1_Fullskjermbil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7"/>
          <p:cNvSpPr txBox="1"/>
          <p:nvPr>
            <p:ph type="title"/>
          </p:nvPr>
        </p:nvSpPr>
        <p:spPr>
          <a:xfrm>
            <a:off x="838200" y="1330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go with a letter f in a circle&#10;&#10;Description automatically generated" id="131" name="Google Shape;13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erson">
  <p:cSld name="1_Pers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/>
          <p:nvPr/>
        </p:nvSpPr>
        <p:spPr>
          <a:xfrm>
            <a:off x="0" y="1"/>
            <a:ext cx="12192000" cy="2805695"/>
          </a:xfrm>
          <a:prstGeom prst="rect">
            <a:avLst/>
          </a:prstGeom>
          <a:solidFill>
            <a:srgbClr val="F2F3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237" y="1000124"/>
            <a:ext cx="2440153" cy="305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8"/>
          <p:cNvSpPr txBox="1"/>
          <p:nvPr>
            <p:ph type="title"/>
          </p:nvPr>
        </p:nvSpPr>
        <p:spPr>
          <a:xfrm>
            <a:off x="3972124" y="1499784"/>
            <a:ext cx="7983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4000"/>
              <a:buFont typeface="Helvetica Neue"/>
              <a:buNone/>
              <a:defRPr b="1" sz="40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" type="body"/>
          </p:nvPr>
        </p:nvSpPr>
        <p:spPr>
          <a:xfrm>
            <a:off x="3971562" y="1000125"/>
            <a:ext cx="7975879" cy="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667"/>
              <a:buNone/>
              <a:defRPr b="0" sz="2667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8"/>
          <p:cNvSpPr/>
          <p:nvPr>
            <p:ph idx="2" type="pic"/>
          </p:nvPr>
        </p:nvSpPr>
        <p:spPr>
          <a:xfrm>
            <a:off x="1099928" y="1000125"/>
            <a:ext cx="2442461" cy="305019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8"/>
          <p:cNvSpPr txBox="1"/>
          <p:nvPr>
            <p:ph idx="3" type="body"/>
          </p:nvPr>
        </p:nvSpPr>
        <p:spPr>
          <a:xfrm>
            <a:off x="3975651" y="3552172"/>
            <a:ext cx="7975879" cy="257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800"/>
              <a:buNone/>
              <a:defRPr sz="2800">
                <a:solidFill>
                  <a:srgbClr val="141E2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4" type="body"/>
          </p:nvPr>
        </p:nvSpPr>
        <p:spPr>
          <a:xfrm>
            <a:off x="3971561" y="2994120"/>
            <a:ext cx="7975880" cy="41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400"/>
              <a:buNone/>
              <a:defRPr b="0" sz="2400">
                <a:solidFill>
                  <a:srgbClr val="141E2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logo with a letter f in a circle&#10;&#10;Description automatically generated" id="140" name="Google Shape;1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venstre og bilde høyre">
  <p:cSld name="Tekst venstre og bilde høyr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/>
          <p:nvPr>
            <p:ph idx="1" type="body"/>
          </p:nvPr>
        </p:nvSpPr>
        <p:spPr>
          <a:xfrm>
            <a:off x="721056" y="1883228"/>
            <a:ext cx="4933122" cy="397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Char char="•"/>
              <a:defRPr b="0" sz="20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9"/>
          <p:cNvSpPr txBox="1"/>
          <p:nvPr>
            <p:ph idx="2" type="body"/>
          </p:nvPr>
        </p:nvSpPr>
        <p:spPr>
          <a:xfrm>
            <a:off x="1661533" y="6370638"/>
            <a:ext cx="39926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type="title"/>
          </p:nvPr>
        </p:nvSpPr>
        <p:spPr>
          <a:xfrm>
            <a:off x="721056" y="707572"/>
            <a:ext cx="4933121" cy="106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  <a:defRPr sz="28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go with a letter f in a circle&#10;&#10;Description automatically generated" id="145" name="Google Shape;14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9"/>
          <p:cNvSpPr/>
          <p:nvPr>
            <p:ph idx="3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e til venstre og tekst til høyre">
  <p:cSld name="Bilde til venstre og tekst til høyr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40"/>
          <p:cNvSpPr txBox="1"/>
          <p:nvPr>
            <p:ph idx="1" type="body"/>
          </p:nvPr>
        </p:nvSpPr>
        <p:spPr>
          <a:xfrm>
            <a:off x="6335472" y="1883228"/>
            <a:ext cx="4933122" cy="397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Char char="•"/>
              <a:defRPr b="0" sz="2000">
                <a:solidFill>
                  <a:srgbClr val="0C0C0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3" type="body"/>
          </p:nvPr>
        </p:nvSpPr>
        <p:spPr>
          <a:xfrm>
            <a:off x="6335472" y="6370638"/>
            <a:ext cx="42305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2" type="sldNum"/>
          </p:nvPr>
        </p:nvSpPr>
        <p:spPr>
          <a:xfrm>
            <a:off x="10727473" y="6370637"/>
            <a:ext cx="129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40"/>
          <p:cNvSpPr txBox="1"/>
          <p:nvPr>
            <p:ph type="title"/>
          </p:nvPr>
        </p:nvSpPr>
        <p:spPr>
          <a:xfrm>
            <a:off x="6335472" y="707572"/>
            <a:ext cx="4933121" cy="106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  <a:defRPr sz="28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go with a letter f in a circle&#10;&#10;Description automatically generated" id="153" name="Google Shape;15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kjermbilde">
  <p:cSld name="Fullskjermbil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838200" y="1330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go with a letter f in a circle&#10;&#10;Description automatically generated" id="29" name="Google Shape;2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 txBox="1"/>
          <p:nvPr>
            <p:ph idx="1" type="subTitle"/>
          </p:nvPr>
        </p:nvSpPr>
        <p:spPr>
          <a:xfrm>
            <a:off x="838200" y="2725093"/>
            <a:ext cx="10515600" cy="1674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None/>
              <a:defRPr sz="24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venstre og bilde høyre">
  <p:cSld name="Tekst venstre og bilde høyr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721056" y="1883228"/>
            <a:ext cx="4933122" cy="397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b="0" sz="2000">
                <a:solidFill>
                  <a:srgbClr val="FEFEF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1661533" y="6370638"/>
            <a:ext cx="39926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i="0" sz="1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721056" y="707572"/>
            <a:ext cx="4933121" cy="106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  <a:defRPr sz="28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go with a letter f in a circle&#10;&#10;Description automatically generated" id="35" name="Google Shape;3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/>
          <p:nvPr>
            <p:ph idx="3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menligning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1086678" y="365125"/>
            <a:ext cx="102671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  <a:defRPr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1086678" y="1825625"/>
            <a:ext cx="493312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b="0" sz="2000">
                <a:solidFill>
                  <a:srgbClr val="FEFEF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6420676" y="1825625"/>
            <a:ext cx="49331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b="0" sz="2000">
                <a:solidFill>
                  <a:srgbClr val="FEFEF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logo with a letter f in a circle&#10;&#10;Description automatically generated" id="41" name="Google Shape;4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e til venstre og tekst til høyre">
  <p:cSld name="Bilde til venstre og tekst til høyr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6335472" y="1883228"/>
            <a:ext cx="4933122" cy="397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b="0" sz="2000">
                <a:solidFill>
                  <a:srgbClr val="FEFEF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335472" y="6370638"/>
            <a:ext cx="42305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i="0" sz="1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0727473" y="6370637"/>
            <a:ext cx="129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8"/>
          <p:cNvSpPr txBox="1"/>
          <p:nvPr>
            <p:ph type="title"/>
          </p:nvPr>
        </p:nvSpPr>
        <p:spPr>
          <a:xfrm>
            <a:off x="6335472" y="707572"/>
            <a:ext cx="4933121" cy="106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  <a:defRPr sz="2800"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go with a letter f in a circle&#10;&#10;Description automatically generated" id="48" name="Google Shape;4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endefinert oppsett">
  <p:cSld name="Egendefinert oppset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/>
        </p:nvSpPr>
        <p:spPr>
          <a:xfrm>
            <a:off x="2334665" y="3105834"/>
            <a:ext cx="75226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Clocking in Today, to Unlock Tomorrow!</a:t>
            </a:r>
            <a:endParaRPr/>
          </a:p>
        </p:txBody>
      </p:sp>
      <p:pic>
        <p:nvPicPr>
          <p:cNvPr descr="A logo with a letter f in a circle&#10;&#10;Description automatically generated" id="51" name="Google Shape;5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på rød bakgrunn">
  <p:cSld name="Logo på rød bakgrun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with a letter f in a circle&#10;&#10;Description automatically generated" id="53" name="Google Shape;5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3906" y="506906"/>
            <a:ext cx="5844188" cy="584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nktliste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with a letter f in a circle&#10;&#10;Description automatically generated" id="55" name="Google Shape;5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1"/>
          <p:cNvSpPr txBox="1"/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  <a:defRPr>
                <a:solidFill>
                  <a:srgbClr val="FFA3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b="0" sz="2000">
                <a:solidFill>
                  <a:srgbClr val="FEFEF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4038600" y="635635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FFA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FFA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7"/>
          <p:cNvSpPr txBox="1"/>
          <p:nvPr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</a:pPr>
            <a:r>
              <a:rPr lang="en-US"/>
              <a:t>Height ‘O Meter</a:t>
            </a:r>
            <a:endParaRPr/>
          </a:p>
        </p:txBody>
      </p:sp>
      <p:sp>
        <p:nvSpPr>
          <p:cNvPr id="159" name="Google Shape;15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</a:pPr>
            <a:r>
              <a:rPr lang="en-US"/>
              <a:t>World class </a:t>
            </a:r>
            <a:r>
              <a:rPr lang="en-US"/>
              <a:t>height</a:t>
            </a:r>
            <a:r>
              <a:rPr lang="en-US"/>
              <a:t> measurements for the Swedish people.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>
            <p:ph type="title"/>
          </p:nvPr>
        </p:nvSpPr>
        <p:spPr>
          <a:xfrm>
            <a:off x="3972124" y="1499784"/>
            <a:ext cx="7983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4000"/>
              <a:buFont typeface="Helvetica Neue"/>
              <a:buNone/>
            </a:pPr>
            <a:r>
              <a:rPr lang="en-US"/>
              <a:t>The client: VertiScan AI</a:t>
            </a:r>
            <a:endParaRPr/>
          </a:p>
        </p:txBody>
      </p:sp>
      <p:pic>
        <p:nvPicPr>
          <p:cNvPr descr="A person in a uniform with medals&#10;&#10;Description automatically generated" id="165" name="Google Shape;165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312" r="23313" t="0"/>
          <a:stretch/>
        </p:blipFill>
        <p:spPr>
          <a:xfrm>
            <a:off x="1099928" y="1000125"/>
            <a:ext cx="2442461" cy="305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"/>
          <p:cNvSpPr txBox="1"/>
          <p:nvPr>
            <p:ph idx="3" type="body"/>
          </p:nvPr>
        </p:nvSpPr>
        <p:spPr>
          <a:xfrm>
            <a:off x="3975651" y="3552172"/>
            <a:ext cx="7975879" cy="257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100000"/>
              <a:buNone/>
            </a:pPr>
            <a:r>
              <a:rPr b="0" i="0" lang="en-US" sz="1800" u="none" strike="noStrik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Founded in 2023 by Magnus Höjd, VertiScan AI is a Swedish tech gem hailing from the innovation hub of Stockholm. With a playful nod to their heritage, the name Höjd translates to "height," reflecting the company's focus on cutting-edge AI solutions for vertical measurements.</a:t>
            </a:r>
            <a:endParaRPr b="0">
              <a:solidFill>
                <a:srgbClr val="BFBFB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100000"/>
              <a:buNone/>
            </a:pPr>
            <a:br>
              <a:rPr b="0" lang="en-US">
                <a:solidFill>
                  <a:srgbClr val="BFBFBF"/>
                </a:solidFill>
              </a:rPr>
            </a:br>
            <a:r>
              <a:rPr b="0" i="0" lang="en-US" sz="1800" u="none" strike="noStrik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Under the leadership of CEO Magnus Höjd, VertiScan AI has quickly risen to new heights, offering state-of-the-art tools for industries like construction, real estate, and forestry. Their flagship product, the VertiScan AI Platform, combines advanced AI algorithms with Swedish precision to deliver unmatched accuracy and user-friendliness.</a:t>
            </a:r>
            <a:endParaRPr b="0">
              <a:solidFill>
                <a:srgbClr val="BFBFB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ct val="100000"/>
              <a:buNone/>
            </a:pPr>
            <a:br>
              <a:rPr lang="en-US"/>
            </a:br>
            <a:endParaRPr/>
          </a:p>
        </p:txBody>
      </p:sp>
      <p:sp>
        <p:nvSpPr>
          <p:cNvPr id="167" name="Google Shape;167;p2"/>
          <p:cNvSpPr txBox="1"/>
          <p:nvPr>
            <p:ph idx="4" type="body"/>
          </p:nvPr>
        </p:nvSpPr>
        <p:spPr>
          <a:xfrm>
            <a:off x="3971561" y="2994120"/>
            <a:ext cx="7975880" cy="41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C199"/>
              </a:buClr>
              <a:buSzPts val="2400"/>
              <a:buNone/>
            </a:pPr>
            <a:r>
              <a:rPr lang="en-US">
                <a:solidFill>
                  <a:srgbClr val="FEC199"/>
                </a:solidFill>
              </a:rPr>
              <a:t>CEO: Magnus Höjd</a:t>
            </a:r>
            <a:endParaRPr>
              <a:solidFill>
                <a:srgbClr val="FEC199"/>
              </a:solidFill>
            </a:endParaRPr>
          </a:p>
        </p:txBody>
      </p:sp>
      <p:pic>
        <p:nvPicPr>
          <p:cNvPr descr="A black mustache on a black background&#10;&#10;Description automatically generated" id="168" name="Google Shape;16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8000" y="2016000"/>
            <a:ext cx="788670" cy="611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computer&#10;&#10;Description automatically generated" id="173" name="Google Shape;173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796" r="3795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"/>
          <p:cNvSpPr txBox="1"/>
          <p:nvPr>
            <p:ph type="title"/>
          </p:nvPr>
        </p:nvSpPr>
        <p:spPr>
          <a:xfrm>
            <a:off x="838200" y="1330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</a:pPr>
            <a:r>
              <a:rPr lang="en-US"/>
              <a:t>Mission Statement</a:t>
            </a:r>
            <a:endParaRPr/>
          </a:p>
        </p:txBody>
      </p:sp>
      <p:sp>
        <p:nvSpPr>
          <p:cNvPr id="175" name="Google Shape;175;p3"/>
          <p:cNvSpPr txBox="1"/>
          <p:nvPr>
            <p:ph idx="1" type="subTitle"/>
          </p:nvPr>
        </p:nvSpPr>
        <p:spPr>
          <a:xfrm>
            <a:off x="838200" y="2725093"/>
            <a:ext cx="10515600" cy="1674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>
                <a:solidFill>
                  <a:srgbClr val="7F7F7F"/>
                </a:solidFill>
              </a:rPr>
              <a:t>Helping Swedes measure heights.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idx="1" type="body"/>
          </p:nvPr>
        </p:nvSpPr>
        <p:spPr>
          <a:xfrm>
            <a:off x="721056" y="1883228"/>
            <a:ext cx="4933122" cy="397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In Sweden, people do not want to measure using traditional boring methods, thus ball dropping is the only solution.</a:t>
            </a:r>
            <a:endParaRPr/>
          </a:p>
        </p:txBody>
      </p:sp>
      <p:sp>
        <p:nvSpPr>
          <p:cNvPr id="181" name="Google Shape;181;p4"/>
          <p:cNvSpPr txBox="1"/>
          <p:nvPr>
            <p:ph idx="2" type="body"/>
          </p:nvPr>
        </p:nvSpPr>
        <p:spPr>
          <a:xfrm>
            <a:off x="1661533" y="6370638"/>
            <a:ext cx="39926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/>
          <a:p>
            <a:pPr indent="-228600" lvl="0" marL="2286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4"/>
          <p:cNvSpPr txBox="1"/>
          <p:nvPr>
            <p:ph type="title"/>
          </p:nvPr>
        </p:nvSpPr>
        <p:spPr>
          <a:xfrm>
            <a:off x="721056" y="707572"/>
            <a:ext cx="4933121" cy="106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</a:pPr>
            <a:r>
              <a:rPr lang="en-US"/>
              <a:t>Problem</a:t>
            </a:r>
            <a:endParaRPr/>
          </a:p>
        </p:txBody>
      </p:sp>
      <p:pic>
        <p:nvPicPr>
          <p:cNvPr descr="A hand reaching for a tennis ball&#10;&#10;Description automatically generated" id="183" name="Google Shape;183;p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394" r="3394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1086678" y="365125"/>
            <a:ext cx="102671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</a:pPr>
            <a:r>
              <a:rPr lang="en-US"/>
              <a:t>Dropping methods</a:t>
            </a:r>
            <a:endParaRPr/>
          </a:p>
        </p:txBody>
      </p:sp>
      <p:pic>
        <p:nvPicPr>
          <p:cNvPr descr="A hand reaching for a tennis ball&#10;&#10;Description automatically generated" id="189" name="Google Shape;18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918" y="1825625"/>
            <a:ext cx="340940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"/>
          <p:cNvSpPr/>
          <p:nvPr/>
        </p:nvSpPr>
        <p:spPr>
          <a:xfrm>
            <a:off x="4617267" y="3078178"/>
            <a:ext cx="262551" cy="274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B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hand reaching for a tennis ball&#10;&#10;Description automatically generated" id="191" name="Google Shape;191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82918" y="1825625"/>
            <a:ext cx="340940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/>
          <p:nvPr/>
        </p:nvSpPr>
        <p:spPr>
          <a:xfrm>
            <a:off x="9758631" y="2368831"/>
            <a:ext cx="561315" cy="2592467"/>
          </a:xfrm>
          <a:prstGeom prst="uturnArrow">
            <a:avLst>
              <a:gd fmla="val 25000" name="adj1"/>
              <a:gd fmla="val 25000" name="adj2"/>
              <a:gd fmla="val 28226" name="adj3"/>
              <a:gd fmla="val 43750" name="adj4"/>
              <a:gd fmla="val 100000" name="adj5"/>
            </a:avLst>
          </a:prstGeom>
          <a:solidFill>
            <a:schemeClr val="accent1"/>
          </a:solidFill>
          <a:ln cap="flat" cmpd="sng" w="12700">
            <a:solidFill>
              <a:srgbClr val="6B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hand touching a sound board&#10;&#10;Description automatically generated" id="197" name="Google Shape;197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425" r="20424" t="0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 txBox="1"/>
          <p:nvPr>
            <p:ph idx="1" type="body"/>
          </p:nvPr>
        </p:nvSpPr>
        <p:spPr>
          <a:xfrm>
            <a:off x="6335472" y="1883228"/>
            <a:ext cx="4933122" cy="397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Harnessing the revolutionary power of next gen state-of-the-art BIG AI we can tell you the height of the drop using the Height-O-Meter extension to the VertiScan AI Platform</a:t>
            </a:r>
            <a:endParaRPr/>
          </a:p>
        </p:txBody>
      </p:sp>
      <p:sp>
        <p:nvSpPr>
          <p:cNvPr id="199" name="Google Shape;199;p6"/>
          <p:cNvSpPr txBox="1"/>
          <p:nvPr>
            <p:ph type="title"/>
          </p:nvPr>
        </p:nvSpPr>
        <p:spPr>
          <a:xfrm>
            <a:off x="6335472" y="707572"/>
            <a:ext cx="4933121" cy="106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</a:pPr>
            <a:r>
              <a:rPr lang="en-US"/>
              <a:t>The 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idx="1" type="body"/>
          </p:nvPr>
        </p:nvSpPr>
        <p:spPr>
          <a:xfrm>
            <a:off x="721056" y="1883228"/>
            <a:ext cx="4933122" cy="397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/>
              <a:t>Understand the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/>
              <a:t>Create a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/>
              <a:t>Pick a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/>
              <a:t>Train using Fortuna Algorithm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/>
              <a:t>Create BIG AI powered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/>
              <a:t>Live demo and presentation</a:t>
            </a:r>
            <a:endParaRPr/>
          </a:p>
        </p:txBody>
      </p:sp>
      <p:sp>
        <p:nvSpPr>
          <p:cNvPr id="205" name="Google Shape;205;p7"/>
          <p:cNvSpPr txBox="1"/>
          <p:nvPr>
            <p:ph type="title"/>
          </p:nvPr>
        </p:nvSpPr>
        <p:spPr>
          <a:xfrm>
            <a:off x="721056" y="707572"/>
            <a:ext cx="4933121" cy="106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</a:pPr>
            <a:r>
              <a:rPr lang="en-US"/>
              <a:t>Milestones</a:t>
            </a:r>
            <a:endParaRPr/>
          </a:p>
        </p:txBody>
      </p:sp>
      <p:pic>
        <p:nvPicPr>
          <p:cNvPr descr="A person jumping over a podium with a flag&#10;&#10;Description automatically generated" id="206" name="Google Shape;206;p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1058" r="21057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suit and skirt with a briefcase and red tape&#10;&#10;Description automatically generated" id="211" name="Google Shape;211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370" r="20369" t="0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6335472" y="1883228"/>
            <a:ext cx="4933122" cy="397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/>
              <a:t>Heights in [10cm, 250cm]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/>
              <a:t>Simple Web App w/Flask or similar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/>
              <a:t>Model must be trained/fitted using Fortuna </a:t>
            </a:r>
            <a:r>
              <a:rPr lang="en-US"/>
              <a:t>Algorithm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/>
              <a:t>Must use in-house algorithms.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No scikit-learn or similar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/>
              <a:t>Target audience: Gjennomsnittliga Jonas that likes to measure heights</a:t>
            </a:r>
            <a:endParaRPr/>
          </a:p>
        </p:txBody>
      </p:sp>
      <p:sp>
        <p:nvSpPr>
          <p:cNvPr id="213" name="Google Shape;213;p8"/>
          <p:cNvSpPr txBox="1"/>
          <p:nvPr>
            <p:ph type="title"/>
          </p:nvPr>
        </p:nvSpPr>
        <p:spPr>
          <a:xfrm>
            <a:off x="6335472" y="707572"/>
            <a:ext cx="4933121" cy="106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</a:pPr>
            <a:r>
              <a:rPr lang="en-US"/>
              <a:t>R&amp;D Flow: Limitations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type="title"/>
          </p:nvPr>
        </p:nvSpPr>
        <p:spPr>
          <a:xfrm>
            <a:off x="1086678" y="365125"/>
            <a:ext cx="102671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</a:pPr>
            <a:r>
              <a:rPr lang="en-US"/>
              <a:t>R&amp;D Flow: “Must Have’s”</a:t>
            </a:r>
            <a:endParaRPr/>
          </a:p>
        </p:txBody>
      </p:sp>
      <p:sp>
        <p:nvSpPr>
          <p:cNvPr id="219" name="Google Shape;219;p9"/>
          <p:cNvSpPr txBox="1"/>
          <p:nvPr>
            <p:ph idx="1" type="body"/>
          </p:nvPr>
        </p:nvSpPr>
        <p:spPr>
          <a:xfrm>
            <a:off x="1086678" y="1825625"/>
            <a:ext cx="493312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r>
              <a:rPr lang="en-US"/>
              <a:t>Requirements each projects must have.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220" name="Google Shape;220;p9"/>
          <p:cNvGrpSpPr/>
          <p:nvPr/>
        </p:nvGrpSpPr>
        <p:grpSpPr>
          <a:xfrm>
            <a:off x="6556481" y="1825626"/>
            <a:ext cx="4192925" cy="4351334"/>
            <a:chOff x="135805" y="1"/>
            <a:chExt cx="4192925" cy="4351334"/>
          </a:xfrm>
        </p:grpSpPr>
        <p:sp>
          <p:nvSpPr>
            <p:cNvPr id="221" name="Google Shape;221;p9"/>
            <p:cNvSpPr/>
            <p:nvPr/>
          </p:nvSpPr>
          <p:spPr>
            <a:xfrm rot="10800000">
              <a:off x="1048204" y="2975"/>
              <a:ext cx="3280526" cy="887624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 txBox="1"/>
            <p:nvPr/>
          </p:nvSpPr>
          <p:spPr>
            <a:xfrm>
              <a:off x="1270110" y="2975"/>
              <a:ext cx="3058620" cy="887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391400" spcFirstLastPara="1" rIns="12090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Short user manual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35805" y="1"/>
              <a:ext cx="887624" cy="88762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10800000">
              <a:off x="1048204" y="1155562"/>
              <a:ext cx="3280526" cy="887624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 txBox="1"/>
            <p:nvPr/>
          </p:nvSpPr>
          <p:spPr>
            <a:xfrm>
              <a:off x="1270110" y="1155562"/>
              <a:ext cx="3058620" cy="887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391400" spcFirstLastPara="1" rIns="12090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Expected performance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51720" y="1159565"/>
              <a:ext cx="887624" cy="887624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 rot="10800000">
              <a:off x="1048204" y="2308150"/>
              <a:ext cx="3280526" cy="887624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1270110" y="2308150"/>
              <a:ext cx="3058620" cy="887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391400" spcFirstLastPara="1" rIns="12090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Working web-app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42667" y="2308150"/>
              <a:ext cx="887624" cy="887624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10800000">
              <a:off x="1048204" y="3460737"/>
              <a:ext cx="3280526" cy="887624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 txBox="1"/>
            <p:nvPr/>
          </p:nvSpPr>
          <p:spPr>
            <a:xfrm>
              <a:off x="1270110" y="3460737"/>
              <a:ext cx="3058620" cy="887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391400" spcFirstLastPara="1" rIns="12090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Short pitch (using Fremtiden Consulting slide template)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151720" y="3463711"/>
              <a:ext cx="887624" cy="887624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UiA - Lys">
  <a:themeElements>
    <a:clrScheme name="Custom 1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6600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iA - Lys">
  <a:themeElements>
    <a:clrScheme name="Custom 1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6600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2019-03-26T09:57:44Z</dcterms:created>
  <dc:creator>Thomas Eikeland Fiskå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0x010100C5E6169C72A5374488DF92FE01CBBD3B</vt:lpwstr>
  </property>
  <property fmtid="{D5CDD505-2E9C-101B-9397-08002B2CF9AE}" pid="3" name="MSIP_Label_92684840-629b-41cd-9b8c-5e9eea511f17_Enabled">
    <vt:lpwstr>True</vt:lpwstr>
  </property>
  <property fmtid="{D5CDD505-2E9C-101B-9397-08002B2CF9AE}" pid="4" name="MSIP_Label_92684840-629b-41cd-9b8c-5e9eea511f17_SiteId">
    <vt:lpwstr>8482881e-3699-4b3f-b135-cf4800bc1efb</vt:lpwstr>
  </property>
  <property fmtid="{D5CDD505-2E9C-101B-9397-08002B2CF9AE}" pid="5" name="MSIP_Label_92684840-629b-41cd-9b8c-5e9eea511f17_Owner">
    <vt:lpwstr>oyvindas@uia.no</vt:lpwstr>
  </property>
  <property fmtid="{D5CDD505-2E9C-101B-9397-08002B2CF9AE}" pid="6" name="MSIP_Label_92684840-629b-41cd-9b8c-5e9eea511f17_SetDate">
    <vt:lpwstr>2019-09-09T12:45:22.9491882Z</vt:lpwstr>
  </property>
  <property fmtid="{D5CDD505-2E9C-101B-9397-08002B2CF9AE}" pid="7" name="MSIP_Label_92684840-629b-41cd-9b8c-5e9eea511f17_Name">
    <vt:lpwstr>Internal</vt:lpwstr>
  </property>
  <property fmtid="{D5CDD505-2E9C-101B-9397-08002B2CF9AE}" pid="8" name="MSIP_Label_92684840-629b-41cd-9b8c-5e9eea511f17_Application">
    <vt:lpwstr>Microsoft Azure Information Protection</vt:lpwstr>
  </property>
  <property fmtid="{D5CDD505-2E9C-101B-9397-08002B2CF9AE}" pid="9" name="MSIP_Label_92684840-629b-41cd-9b8c-5e9eea511f17_ActionId">
    <vt:lpwstr>2987c021-299d-45f1-aee2-fa6a413dc4e2</vt:lpwstr>
  </property>
  <property fmtid="{D5CDD505-2E9C-101B-9397-08002B2CF9AE}" pid="10" name="MSIP_Label_92684840-629b-41cd-9b8c-5e9eea511f17_Extended_MSFT_Method">
    <vt:lpwstr>Automatic</vt:lpwstr>
  </property>
  <property fmtid="{D5CDD505-2E9C-101B-9397-08002B2CF9AE}" pid="11" name="MSIP_Label_b4114459-e220-4ae9-b339-4ebe6008cdd4_Enabled">
    <vt:lpwstr>True</vt:lpwstr>
  </property>
  <property fmtid="{D5CDD505-2E9C-101B-9397-08002B2CF9AE}" pid="12" name="MSIP_Label_b4114459-e220-4ae9-b339-4ebe6008cdd4_SiteId">
    <vt:lpwstr>8482881e-3699-4b3f-b135-cf4800bc1efb</vt:lpwstr>
  </property>
  <property fmtid="{D5CDD505-2E9C-101B-9397-08002B2CF9AE}" pid="13" name="MSIP_Label_b4114459-e220-4ae9-b339-4ebe6008cdd4_Owner">
    <vt:lpwstr>oyvindas@uia.no</vt:lpwstr>
  </property>
  <property fmtid="{D5CDD505-2E9C-101B-9397-08002B2CF9AE}" pid="14" name="MSIP_Label_b4114459-e220-4ae9-b339-4ebe6008cdd4_SetDate">
    <vt:lpwstr>2019-09-09T12:45:22.9491882Z</vt:lpwstr>
  </property>
  <property fmtid="{D5CDD505-2E9C-101B-9397-08002B2CF9AE}" pid="15" name="MSIP_Label_b4114459-e220-4ae9-b339-4ebe6008cdd4_Name">
    <vt:lpwstr>Normal</vt:lpwstr>
  </property>
  <property fmtid="{D5CDD505-2E9C-101B-9397-08002B2CF9AE}" pid="16" name="MSIP_Label_b4114459-e220-4ae9-b339-4ebe6008cdd4_Application">
    <vt:lpwstr>Microsoft Azure Information Protection</vt:lpwstr>
  </property>
  <property fmtid="{D5CDD505-2E9C-101B-9397-08002B2CF9AE}" pid="17" name="MSIP_Label_b4114459-e220-4ae9-b339-4ebe6008cdd4_ActionId">
    <vt:lpwstr>2987c021-299d-45f1-aee2-fa6a413dc4e2</vt:lpwstr>
  </property>
  <property fmtid="{D5CDD505-2E9C-101B-9397-08002B2CF9AE}" pid="18" name="MSIP_Label_b4114459-e220-4ae9-b339-4ebe6008cdd4_Parent">
    <vt:lpwstr>92684840-629b-41cd-9b8c-5e9eea511f17</vt:lpwstr>
  </property>
  <property fmtid="{D5CDD505-2E9C-101B-9397-08002B2CF9AE}" pid="19" name="MSIP_Label_b4114459-e220-4ae9-b339-4ebe6008cdd4_Extended_MSFT_Method">
    <vt:lpwstr>Automatic</vt:lpwstr>
  </property>
  <property fmtid="{D5CDD505-2E9C-101B-9397-08002B2CF9AE}" pid="20" name="Sensitivity">
    <vt:lpwstr>Internal Normal</vt:lpwstr>
  </property>
</Properties>
</file>