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61" r:id="rId6"/>
    <p:sldId id="267" r:id="rId7"/>
    <p:sldId id="269" r:id="rId8"/>
    <p:sldId id="271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ia tsiakka" userId="1f25dc7b3fa3a653" providerId="LiveId" clId="{E967A5FF-FD14-41DA-B216-847702BF30CD}"/>
    <pc:docChg chg="undo redo custSel modSld">
      <pc:chgData name="valia tsiakka" userId="1f25dc7b3fa3a653" providerId="LiveId" clId="{E967A5FF-FD14-41DA-B216-847702BF30CD}" dt="2023-06-12T16:07:22.588" v="16" actId="20577"/>
      <pc:docMkLst>
        <pc:docMk/>
      </pc:docMkLst>
      <pc:sldChg chg="modSp mod">
        <pc:chgData name="valia tsiakka" userId="1f25dc7b3fa3a653" providerId="LiveId" clId="{E967A5FF-FD14-41DA-B216-847702BF30CD}" dt="2023-06-12T16:07:22.588" v="16" actId="20577"/>
        <pc:sldMkLst>
          <pc:docMk/>
          <pc:sldMk cId="1049065504" sldId="269"/>
        </pc:sldMkLst>
        <pc:spChg chg="mod">
          <ac:chgData name="valia tsiakka" userId="1f25dc7b3fa3a653" providerId="LiveId" clId="{E967A5FF-FD14-41DA-B216-847702BF30CD}" dt="2023-06-12T16:07:22.588" v="16" actId="20577"/>
          <ac:spMkLst>
            <pc:docMk/>
            <pc:sldMk cId="1049065504" sldId="269"/>
            <ac:spMk id="4" creationId="{0C290D35-164C-D2A4-ACBB-7D54324FCC66}"/>
          </ac:spMkLst>
        </pc:spChg>
      </pc:sldChg>
      <pc:sldChg chg="modSp mod">
        <pc:chgData name="valia tsiakka" userId="1f25dc7b3fa3a653" providerId="LiveId" clId="{E967A5FF-FD14-41DA-B216-847702BF30CD}" dt="2023-06-12T16:07:14.347" v="14"/>
        <pc:sldMkLst>
          <pc:docMk/>
          <pc:sldMk cId="668450100" sldId="271"/>
        </pc:sldMkLst>
        <pc:spChg chg="mod">
          <ac:chgData name="valia tsiakka" userId="1f25dc7b3fa3a653" providerId="LiveId" clId="{E967A5FF-FD14-41DA-B216-847702BF30CD}" dt="2023-06-12T16:07:14.347" v="14"/>
          <ac:spMkLst>
            <pc:docMk/>
            <pc:sldMk cId="668450100" sldId="271"/>
            <ac:spMk id="4" creationId="{0C290D35-164C-D2A4-ACBB-7D54324FCC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FD07F3-D8D8-72E4-3EA3-C5FEBF8A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00CC064-288E-ACA4-CEBC-36E72A19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386448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2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E1DBB1-9DD4-5424-AA3A-2C74369C1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2000B79-D699-2974-855D-A6B84867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7" y="4497584"/>
            <a:ext cx="10341204" cy="1655762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VALIA TSIAKKA</a:t>
            </a:r>
          </a:p>
          <a:p>
            <a:r>
              <a:rPr lang="en-US" dirty="0">
                <a:solidFill>
                  <a:schemeClr val="bg1"/>
                </a:solidFill>
              </a:rPr>
              <a:t>Customer Segmentation &amp; Insights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C1AF97B-8C47-2CD7-DD86-B77C15D4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7" y="1008668"/>
            <a:ext cx="10341203" cy="31517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022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US" sz="900" dirty="0">
                <a:effectLst/>
              </a:rPr>
            </a:br>
            <a:r>
              <a:rPr lang="en-US" sz="1400" u="sng" dirty="0">
                <a:effectLst/>
              </a:rPr>
              <a:t>Python &amp; SQL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Frame: Cities &gt; 1000 orders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 date format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Extensive Group-by Operations :city, orders, user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RFM Analysis</a:t>
            </a:r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/>
          <a:lstStyle/>
          <a:p>
            <a:br>
              <a:rPr lang="en-US" sz="900" dirty="0">
                <a:effectLst/>
              </a:rPr>
            </a:br>
            <a:br>
              <a:rPr lang="en-US" sz="1050" dirty="0">
                <a:effectLst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0DB27-59EE-156C-AC12-1096850AEF5B}"/>
              </a:ext>
            </a:extLst>
          </p:cNvPr>
          <p:cNvSpPr txBox="1"/>
          <p:nvPr/>
        </p:nvSpPr>
        <p:spPr>
          <a:xfrm>
            <a:off x="744718" y="1169199"/>
            <a:ext cx="10834541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RFM (Recency, Frequency, Monetary) analysis is a powerful technique used to segment customers based on their transaction history. </a:t>
            </a:r>
          </a:p>
          <a:p>
            <a:r>
              <a:rPr lang="en-US" dirty="0"/>
              <a:t>Recency: How recently a customer has purchased </a:t>
            </a:r>
          </a:p>
          <a:p>
            <a:r>
              <a:rPr lang="en-US" dirty="0"/>
              <a:t>Frequency: How often they purchase </a:t>
            </a:r>
          </a:p>
          <a:p>
            <a:r>
              <a:rPr lang="en-US" dirty="0"/>
              <a:t>Monetary: How much the customer spends</a:t>
            </a:r>
          </a:p>
          <a:p>
            <a:endParaRPr lang="en-US" dirty="0"/>
          </a:p>
          <a:p>
            <a:r>
              <a:rPr lang="en-US" dirty="0"/>
              <a:t>Create Scores RFM scores based on quantiles of distribution</a:t>
            </a:r>
          </a:p>
          <a:p>
            <a:r>
              <a:rPr lang="en-US" dirty="0"/>
              <a:t>Date from customer's last purchase: The nearest date gets 4 and the furthest date gets 1.</a:t>
            </a:r>
          </a:p>
          <a:p>
            <a:r>
              <a:rPr lang="en-US" dirty="0"/>
              <a:t>Total number of purchases: The least frequency gets 1 and the maximum frequency gets 4.</a:t>
            </a:r>
          </a:p>
          <a:p>
            <a:r>
              <a:rPr lang="en-US" dirty="0"/>
              <a:t>Total spend by the customer: The least money gets 1, the most money gets 4.</a:t>
            </a:r>
          </a:p>
          <a:p>
            <a:endParaRPr lang="en-US" dirty="0"/>
          </a:p>
          <a:p>
            <a:r>
              <a:rPr lang="en-US" dirty="0"/>
              <a:t>SUM of total RFM Score</a:t>
            </a:r>
          </a:p>
          <a:p>
            <a:endParaRPr lang="en-US" dirty="0"/>
          </a:p>
          <a:p>
            <a:r>
              <a:rPr lang="en-US" dirty="0"/>
              <a:t>Segments Creation</a:t>
            </a:r>
          </a:p>
          <a:p>
            <a:r>
              <a:rPr lang="en-US" dirty="0"/>
              <a:t>Based on RFM Analysis, users were split into 12 segments.</a:t>
            </a:r>
          </a:p>
          <a:p>
            <a:r>
              <a:rPr lang="en-US" sz="900" dirty="0"/>
              <a:t>For example:</a:t>
            </a:r>
          </a:p>
          <a:p>
            <a:r>
              <a:rPr lang="en-US" sz="1000" dirty="0"/>
              <a:t>VIP: Customers with RFM scores in the range of 344. </a:t>
            </a:r>
          </a:p>
          <a:p>
            <a:r>
              <a:rPr lang="en-US" sz="1000" dirty="0"/>
              <a:t>Top Recent: Customers with RFM scores in the range of 234 or 244.</a:t>
            </a:r>
          </a:p>
          <a:p>
            <a:r>
              <a:rPr lang="en-US" sz="1000" dirty="0"/>
              <a:t>Top at Risk: Customers with RFM scores in the range of 114, 124, 134, or 144.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Exploring Breakfast Order Dominance: Unveiling the Top 5 Cities</a:t>
            </a:r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/>
          <a:lstStyle/>
          <a:p>
            <a:r>
              <a:rPr lang="en-US" sz="1800" b="1" u="sng" dirty="0">
                <a:effectLst/>
                <a:latin typeface="Calibri" panose="020F0502020204030204" pitchFamily="34" charset="0"/>
              </a:rPr>
              <a:t>ΒΟΛΟΣ </a:t>
            </a:r>
            <a:endParaRPr lang="en-US" sz="90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Βόλος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leading in terms of total orders, but it has the second lowest basket size.</a:t>
            </a:r>
          </a:p>
          <a:p>
            <a:r>
              <a:rPr lang="el-GR" sz="1800" b="1" u="sng" dirty="0">
                <a:effectLst/>
                <a:latin typeface="Calibri" panose="020F0502020204030204" pitchFamily="34" charset="0"/>
              </a:rPr>
              <a:t>ΛΑΡΙΣΑ</a:t>
            </a:r>
            <a:endParaRPr lang="en-US" sz="1800" b="1" u="sng" dirty="0"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  </a:t>
            </a:r>
            <a:r>
              <a:rPr lang="el-GR" sz="1800" dirty="0">
                <a:latin typeface="Calibri" panose="020F0502020204030204" pitchFamily="34" charset="0"/>
              </a:rPr>
              <a:t>Λάρισα </a:t>
            </a:r>
            <a:r>
              <a:rPr lang="en-US" sz="1800" dirty="0">
                <a:latin typeface="Calibri" panose="020F0502020204030204" pitchFamily="34" charset="0"/>
              </a:rPr>
              <a:t>has the lowest breakfast order volume</a:t>
            </a:r>
            <a:r>
              <a:rPr lang="el-GR" sz="1800" dirty="0">
                <a:latin typeface="Calibri" panose="020F0502020204030204" pitchFamily="34" charset="0"/>
              </a:rPr>
              <a:t>, 25%.</a:t>
            </a:r>
          </a:p>
          <a:p>
            <a:br>
              <a:rPr lang="en-US" sz="900" dirty="0">
                <a:effectLst/>
              </a:rPr>
            </a:br>
            <a:r>
              <a:rPr lang="en-US" sz="1800" b="1" u="sng" dirty="0">
                <a:effectLst/>
                <a:latin typeface="Calibri" panose="020F0502020204030204" pitchFamily="34" charset="0"/>
              </a:rPr>
              <a:t>ΞΑΝΘΗ</a:t>
            </a:r>
            <a:endParaRPr lang="en-US" sz="90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Even though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Ξάνθης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Breakfast basket represents a significant proportion of the total e-food basket (approximately 67%), it has relatively low order numbers and basket size.</a:t>
            </a:r>
            <a:endParaRPr lang="en-US" sz="900" dirty="0">
              <a:effectLst/>
            </a:endParaRPr>
          </a:p>
          <a:p>
            <a:pPr algn="l"/>
            <a:br>
              <a:rPr lang="en-US" sz="900" dirty="0">
                <a:effectLst/>
              </a:rPr>
            </a:br>
            <a:br>
              <a:rPr lang="en-US" sz="1050" dirty="0">
                <a:effectLst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20EBABD-47E3-2DB2-9DED-761B83C3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81" y="3758703"/>
            <a:ext cx="4861775" cy="2552775"/>
          </a:xfrm>
          <a:prstGeom prst="rect">
            <a:avLst/>
          </a:prstGeom>
        </p:spPr>
      </p:pic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E1A0F87-9985-425D-A3E8-010229537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83" y="4736818"/>
            <a:ext cx="5891755" cy="1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Exploring Breakfast Order Dominance: Unveiling the Top 5 Cities</a:t>
            </a:r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/>
          <a:lstStyle/>
          <a:p>
            <a:r>
              <a:rPr lang="en-US" sz="1800" b="1" u="sng" dirty="0">
                <a:effectLst/>
                <a:latin typeface="Calibri" panose="020F0502020204030204" pitchFamily="34" charset="0"/>
              </a:rPr>
              <a:t>ΡΟΔΟΣ</a:t>
            </a:r>
            <a:endParaRPr lang="en-US" sz="105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Ρόδος</a:t>
            </a:r>
            <a:r>
              <a:rPr lang="en-US" sz="1800" dirty="0">
                <a:effectLst/>
                <a:latin typeface="Calibri" panose="020F0502020204030204" pitchFamily="34" charset="0"/>
              </a:rPr>
              <a:t> has the largest breakfast basket, indicating that it has the highest average order value and the highest percentage of users who have ordered breakfast more than three times.</a:t>
            </a:r>
            <a:endParaRPr lang="en-US" sz="105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It accounts for 60% of the total e-basket, showing significant participation.</a:t>
            </a:r>
            <a:endParaRPr lang="en-US" sz="105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 frequency of ordering is 3.7, which is remarkably high.</a:t>
            </a:r>
            <a:endParaRPr lang="en-US" sz="105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Breakfast orders 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Ρόδος</a:t>
            </a:r>
            <a:r>
              <a:rPr lang="en-US" sz="1800" dirty="0">
                <a:effectLst/>
                <a:latin typeface="Calibri" panose="020F0502020204030204" pitchFamily="34" charset="0"/>
              </a:rPr>
              <a:t> are 22% more expensive compared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Βόλος</a:t>
            </a:r>
            <a:r>
              <a:rPr lang="en-US" sz="1800" dirty="0">
                <a:effectLst/>
                <a:latin typeface="Calibri" panose="020F0502020204030204" pitchFamily="34" charset="0"/>
              </a:rPr>
              <a:t>, which has the highest number of orders.</a:t>
            </a:r>
            <a:endParaRPr lang="en-US" sz="1050" dirty="0">
              <a:effectLst/>
            </a:endParaRPr>
          </a:p>
          <a:p>
            <a:pPr algn="l"/>
            <a:br>
              <a:rPr lang="en-US" sz="1050" dirty="0">
                <a:effectLst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20EBABD-47E3-2DB2-9DED-761B83C3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982" y="3726889"/>
            <a:ext cx="4861775" cy="2552775"/>
          </a:xfrm>
          <a:prstGeom prst="rect">
            <a:avLst/>
          </a:prstGeom>
        </p:spPr>
      </p:pic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D6B2F3C-97B9-3C56-4231-4107BFF73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3" y="4783952"/>
            <a:ext cx="6091629" cy="1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 Segmentation</a:t>
            </a:r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l"/>
            <a:br>
              <a:rPr lang="en-US" sz="1050" dirty="0">
                <a:effectLst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A5F800B9-FFA3-62E6-CAAC-C0D147893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10" y="3429000"/>
            <a:ext cx="4730906" cy="283488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4B630DDE-B09E-BD95-73BA-A047424B2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85" y="1365098"/>
            <a:ext cx="5910608" cy="27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l"/>
            <a:br>
              <a:rPr lang="en-US" sz="1050" dirty="0">
                <a:effectLst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3E60FE-2E73-7B9D-4EF9-610C9C53A1BD}"/>
              </a:ext>
            </a:extLst>
          </p:cNvPr>
          <p:cNvSpPr txBox="1"/>
          <p:nvPr/>
        </p:nvSpPr>
        <p:spPr>
          <a:xfrm>
            <a:off x="612741" y="1408111"/>
            <a:ext cx="1104821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</a:rPr>
              <a:t>Question:</a:t>
            </a:r>
          </a:p>
          <a:p>
            <a:r>
              <a:rPr lang="en-US" sz="1400" i="0" dirty="0">
                <a:effectLst/>
              </a:rPr>
              <a:t>Ordering Breakfast via </a:t>
            </a:r>
            <a:r>
              <a:rPr lang="en-US" sz="1400" i="0" dirty="0" err="1">
                <a:effectLst/>
              </a:rPr>
              <a:t>efood</a:t>
            </a:r>
            <a:r>
              <a:rPr lang="en-US" sz="1400" i="0" dirty="0">
                <a:effectLst/>
              </a:rPr>
              <a:t> is a quite new habit that Marketing thinks could create more loyal customers. Which segment could be a valuable target group for a Marketing campaign about “Breakfast” </a:t>
            </a:r>
            <a:r>
              <a:rPr lang="en-US" sz="1400" i="0" dirty="0" err="1">
                <a:effectLst/>
              </a:rPr>
              <a:t>cuisine_parent</a:t>
            </a:r>
            <a:r>
              <a:rPr lang="en-US" sz="1400" i="0" dirty="0">
                <a:effectLst/>
              </a:rPr>
              <a:t>?</a:t>
            </a:r>
          </a:p>
          <a:p>
            <a:endParaRPr lang="en-US" sz="1400" i="0" dirty="0">
              <a:effectLst/>
            </a:endParaRPr>
          </a:p>
          <a:p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The segment that could be a valuable target group is the </a:t>
            </a:r>
            <a:r>
              <a:rPr lang="en-US" sz="1400" b="1" i="0" dirty="0">
                <a:solidFill>
                  <a:srgbClr val="343541"/>
                </a:solidFill>
                <a:effectLst/>
                <a:latin typeface="Söhne"/>
              </a:rPr>
              <a:t>Need Activation Customers 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. These segment contributes </a:t>
            </a:r>
            <a:r>
              <a:rPr lang="en-US" sz="1400" b="1" i="0" dirty="0">
                <a:solidFill>
                  <a:srgbClr val="343541"/>
                </a:solidFill>
                <a:effectLst/>
                <a:latin typeface="Söhne"/>
              </a:rPr>
              <a:t>2.64%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 of the total monetary%, surpassing the combined contribution of th</a:t>
            </a:r>
            <a:r>
              <a:rPr lang="en-US" sz="1400" i="0" dirty="0">
                <a:solidFill>
                  <a:srgbClr val="343541"/>
                </a:solidFill>
                <a:effectLst/>
                <a:latin typeface="Söhne"/>
              </a:rPr>
              <a:t>e </a:t>
            </a:r>
            <a:r>
              <a:rPr lang="it-IT" sz="1400" i="0" dirty="0">
                <a:solidFill>
                  <a:srgbClr val="252423"/>
                </a:solidFill>
                <a:effectLst/>
              </a:rPr>
              <a:t>Medium New Customers and </a:t>
            </a:r>
            <a:r>
              <a:rPr lang="en-US" sz="1400" i="0" dirty="0">
                <a:solidFill>
                  <a:srgbClr val="252423"/>
                </a:solidFill>
                <a:effectLst/>
              </a:rPr>
              <a:t>Low Loyal Customers, which account for 1,568 of the total monetary%. </a:t>
            </a:r>
            <a:r>
              <a:rPr lang="en-US" sz="1400" dirty="0">
                <a:solidFill>
                  <a:srgbClr val="252423"/>
                </a:solidFill>
              </a:rPr>
              <a:t>Additionally the</a:t>
            </a:r>
            <a:r>
              <a:rPr lang="en-US" sz="1400" i="0" dirty="0">
                <a:solidFill>
                  <a:srgbClr val="252423"/>
                </a:solidFill>
                <a:effectLst/>
              </a:rPr>
              <a:t>  mean frequency of </a:t>
            </a:r>
            <a:r>
              <a:rPr lang="en-US" sz="1400" b="0" i="0" dirty="0">
                <a:solidFill>
                  <a:srgbClr val="343541"/>
                </a:solidFill>
                <a:effectLst/>
                <a:latin typeface="Söhne"/>
              </a:rPr>
              <a:t>the </a:t>
            </a:r>
            <a:r>
              <a:rPr lang="en-US" sz="1400" b="1" i="0" dirty="0">
                <a:solidFill>
                  <a:srgbClr val="343541"/>
                </a:solidFill>
                <a:effectLst/>
                <a:latin typeface="Söhne"/>
              </a:rPr>
              <a:t>Need Activation Customers </a:t>
            </a:r>
            <a:r>
              <a:rPr lang="en-US" sz="1400" i="0" dirty="0">
                <a:solidFill>
                  <a:srgbClr val="343541"/>
                </a:solidFill>
                <a:effectLst/>
                <a:latin typeface="Söhne"/>
              </a:rPr>
              <a:t>is </a:t>
            </a:r>
            <a:r>
              <a:rPr lang="en-US" sz="1400" b="1" i="0" dirty="0">
                <a:solidFill>
                  <a:srgbClr val="343541"/>
                </a:solidFill>
                <a:effectLst/>
                <a:latin typeface="Söhne"/>
              </a:rPr>
              <a:t>1.40</a:t>
            </a:r>
            <a:r>
              <a:rPr lang="en-US" sz="1400" i="0" dirty="0">
                <a:solidFill>
                  <a:srgbClr val="343541"/>
                </a:solidFill>
                <a:effectLst/>
                <a:latin typeface="Söhne"/>
              </a:rPr>
              <a:t>, indicating higher engagement compared to the other two segments.</a:t>
            </a:r>
            <a:endParaRPr lang="en-US" sz="1400" i="0" dirty="0">
              <a:solidFill>
                <a:srgbClr val="252423"/>
              </a:solidFill>
              <a:effectLst/>
            </a:endParaRPr>
          </a:p>
          <a:p>
            <a:pPr algn="l"/>
            <a:endParaRPr lang="it-IT" sz="1400" b="1" i="0" dirty="0">
              <a:solidFill>
                <a:srgbClr val="252423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400" dirty="0">
                <a:solidFill>
                  <a:srgbClr val="252423"/>
                </a:solidFill>
              </a:rPr>
              <a:t>E</a:t>
            </a:r>
            <a:r>
              <a:rPr lang="it-IT" sz="1400" b="0" i="0" dirty="0">
                <a:solidFill>
                  <a:srgbClr val="252423"/>
                </a:solidFill>
                <a:effectLst/>
              </a:rPr>
              <a:t>mail </a:t>
            </a:r>
            <a:r>
              <a:rPr lang="it-IT" sz="1400" b="0" i="0" dirty="0" err="1">
                <a:solidFill>
                  <a:srgbClr val="252423"/>
                </a:solidFill>
                <a:effectLst/>
              </a:rPr>
              <a:t>campaigns</a:t>
            </a:r>
            <a:endParaRPr lang="en-US" sz="1400" dirty="0">
              <a:solidFill>
                <a:srgbClr val="25242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Reward marketing promotion strategy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Coupons or some extra credits</a:t>
            </a:r>
            <a:endParaRPr lang="it-IT" sz="1400" b="0" i="0" dirty="0">
              <a:solidFill>
                <a:srgbClr val="25242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6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C290D35-164C-D2A4-ACBB-7D54324F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41" y="273377"/>
            <a:ext cx="11048215" cy="772998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endParaRPr lang="el-G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92D01935-E001-8A87-6E1C-09D0E37C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1" y="1253765"/>
            <a:ext cx="11048215" cy="5118755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br>
              <a:rPr lang="en-US" sz="1050" dirty="0">
                <a:effectLst/>
              </a:rPr>
            </a:br>
            <a:r>
              <a:rPr lang="en-US" sz="2800" b="1" dirty="0">
                <a:effectLst/>
              </a:rPr>
              <a:t>THANK YOU!!!</a:t>
            </a:r>
            <a:endParaRPr lang="en-US" sz="2800" b="1" dirty="0">
              <a:cs typeface="Arial" panose="020B0604020202020204" pitchFamily="34" charset="0"/>
            </a:endParaRPr>
          </a:p>
        </p:txBody>
      </p:sp>
      <p:pic>
        <p:nvPicPr>
          <p:cNvPr id="8" name="Picture 2" descr="efood | Online Delivery">
            <a:extLst>
              <a:ext uri="{FF2B5EF4-FFF2-40B4-BE49-F238E27FC236}">
                <a16:creationId xmlns:a16="http://schemas.microsoft.com/office/drawing/2014/main" id="{C3650205-74E9-0CAE-4A4A-EC4092C6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173" y="340798"/>
            <a:ext cx="1065086" cy="6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673510A-1BB2-BE6D-211D-5889E1C5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" y="340798"/>
            <a:ext cx="1131217" cy="6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010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509</Words>
  <Application>Microsoft Office PowerPoint</Application>
  <PresentationFormat>Ευρεία οθόνη</PresentationFormat>
  <Paragraphs>64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Wingdings</vt:lpstr>
      <vt:lpstr>Θέμα του Office</vt:lpstr>
      <vt:lpstr>Παρουσίαση του PowerPoint</vt:lpstr>
      <vt:lpstr>Exploratory Data Analysis</vt:lpstr>
      <vt:lpstr>RFM Analysis</vt:lpstr>
      <vt:lpstr>Exploring Breakfast Order Dominance: Unveiling the Top 5 Cities</vt:lpstr>
      <vt:lpstr>Exploring Breakfast Order Dominance: Unveiling the Top 5 Cities</vt:lpstr>
      <vt:lpstr>Customer Segmentation</vt:lpstr>
      <vt:lpstr>DISCUSSION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valia tsiakka</dc:creator>
  <cp:lastModifiedBy>valia tsiakka</cp:lastModifiedBy>
  <cp:revision>1</cp:revision>
  <dcterms:created xsi:type="dcterms:W3CDTF">2023-06-12T09:13:21Z</dcterms:created>
  <dcterms:modified xsi:type="dcterms:W3CDTF">2023-06-12T16:07:26Z</dcterms:modified>
</cp:coreProperties>
</file>