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1" r:id="rId9"/>
    <p:sldId id="262" r:id="rId10"/>
    <p:sldId id="263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A2E43-76C0-9073-FA0C-51E39648E883}" v="2543" dt="2023-01-14T15:33:04.397"/>
    <p1510:client id="{38801F92-5491-961E-7EEA-FA853CDC2CDC}" v="6" dt="2023-01-13T07:48:47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16.1.2023.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16.1.2023.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16.1.2023.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js.org/" TargetMode="External"/><Relationship Id="rId13" Type="http://schemas.openxmlformats.org/officeDocument/2006/relationships/hyperlink" Target="https://www.jetbrains.com/idea/" TargetMode="External"/><Relationship Id="rId18" Type="http://schemas.openxmlformats.org/officeDocument/2006/relationships/image" Target="../media/image8.png"/><Relationship Id="rId3" Type="http://schemas.openxmlformats.org/officeDocument/2006/relationships/hyperlink" Target="https://discord.com/" TargetMode="External"/><Relationship Id="rId7" Type="http://schemas.openxmlformats.org/officeDocument/2006/relationships/hyperlink" Target="https://www.java.com/en/" TargetMode="External"/><Relationship Id="rId12" Type="http://schemas.openxmlformats.org/officeDocument/2006/relationships/hyperlink" Target="https://gitlab.com/" TargetMode="External"/><Relationship Id="rId17" Type="http://schemas.openxmlformats.org/officeDocument/2006/relationships/hyperlink" Target="https://www.postgresql.org/" TargetMode="External"/><Relationship Id="rId2" Type="http://schemas.openxmlformats.org/officeDocument/2006/relationships/hyperlink" Target="https://www.whatsapp.com/" TargetMode="External"/><Relationship Id="rId16" Type="http://schemas.openxmlformats.org/officeDocument/2006/relationships/hyperlink" Target="https://www.postman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stah.net/products/astah-professional/" TargetMode="External"/><Relationship Id="rId11" Type="http://schemas.openxmlformats.org/officeDocument/2006/relationships/hyperlink" Target="https://git-scm.com/" TargetMode="External"/><Relationship Id="rId5" Type="http://schemas.openxmlformats.org/officeDocument/2006/relationships/hyperlink" Target="https://spring.io/projects/spring-framework" TargetMode="External"/><Relationship Id="rId15" Type="http://schemas.openxmlformats.org/officeDocument/2006/relationships/hyperlink" Target="https://www.javascript.com/" TargetMode="External"/><Relationship Id="rId10" Type="http://schemas.openxmlformats.org/officeDocument/2006/relationships/hyperlink" Target="https://www.visual-paradigm.com/" TargetMode="External"/><Relationship Id="rId4" Type="http://schemas.openxmlformats.org/officeDocument/2006/relationships/hyperlink" Target="https://www.eclipse.org/" TargetMode="External"/><Relationship Id="rId9" Type="http://schemas.openxmlformats.org/officeDocument/2006/relationships/hyperlink" Target="https://render.com/" TargetMode="External"/><Relationship Id="rId14" Type="http://schemas.openxmlformats.org/officeDocument/2006/relationships/hyperlink" Target="https://visualstudio.microsoft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Program </a:t>
            </a:r>
            <a:r>
              <a:rPr lang="en-US" dirty="0" err="1"/>
              <a:t>Konferencije</a:t>
            </a:r>
            <a:br>
              <a:rPr lang="en-US" dirty="0"/>
            </a:br>
            <a:r>
              <a:rPr lang="en-US" dirty="0"/>
              <a:t>Koke</a:t>
            </a:r>
          </a:p>
        </p:txBody>
      </p:sp>
      <p:sp>
        <p:nvSpPr>
          <p:cNvPr id="3" name="TekstniOkvir 2">
            <a:extLst>
              <a:ext uri="{FF2B5EF4-FFF2-40B4-BE49-F238E27FC236}">
                <a16:creationId xmlns:a16="http://schemas.microsoft.com/office/drawing/2014/main" id="{0E535E14-EF71-8671-05BB-05DF4EBDDD52}"/>
              </a:ext>
            </a:extLst>
          </p:cNvPr>
          <p:cNvSpPr txBox="1"/>
          <p:nvPr/>
        </p:nvSpPr>
        <p:spPr>
          <a:xfrm>
            <a:off x="5867399" y="3037114"/>
            <a:ext cx="195942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r-H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2022./2023.</a:t>
            </a:r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65" y="365127"/>
            <a:ext cx="8425285" cy="844838"/>
          </a:xfrm>
        </p:spPr>
        <p:txBody>
          <a:bodyPr>
            <a:normAutofit/>
          </a:bodyPr>
          <a:lstStyle/>
          <a:p>
            <a:r>
              <a:rPr lang="hr-HR" sz="3200" dirty="0"/>
              <a:t>Raspodjela po članovima unutar tima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556" y="1383585"/>
            <a:ext cx="7886700" cy="493132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2750A169-3C1B-DA2A-426A-A34A28191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7" y="5747181"/>
            <a:ext cx="745725" cy="745725"/>
          </a:xfrm>
          <a:prstGeom prst="rect">
            <a:avLst/>
          </a:prstGeom>
        </p:spPr>
      </p:pic>
      <p:pic>
        <p:nvPicPr>
          <p:cNvPr id="7" name="Slika 7">
            <a:extLst>
              <a:ext uri="{FF2B5EF4-FFF2-40B4-BE49-F238E27FC236}">
                <a16:creationId xmlns:a16="http://schemas.microsoft.com/office/drawing/2014/main" id="{417F0C86-40CF-423E-6684-96DF0A6F9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930" y="1256822"/>
            <a:ext cx="4622267" cy="3003875"/>
          </a:xfrm>
          <a:prstGeom prst="rect">
            <a:avLst/>
          </a:prstGeom>
        </p:spPr>
      </p:pic>
      <p:pic>
        <p:nvPicPr>
          <p:cNvPr id="9" name="Grafika 9">
            <a:extLst>
              <a:ext uri="{FF2B5EF4-FFF2-40B4-BE49-F238E27FC236}">
                <a16:creationId xmlns:a16="http://schemas.microsoft.com/office/drawing/2014/main" id="{C1F2D5FC-CB95-E901-6215-BEB053668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99" y="1256821"/>
            <a:ext cx="4741953" cy="3093640"/>
          </a:xfrm>
          <a:prstGeom prst="rect">
            <a:avLst/>
          </a:prstGeom>
        </p:spPr>
      </p:pic>
      <p:pic>
        <p:nvPicPr>
          <p:cNvPr id="5" name="Slika 6">
            <a:extLst>
              <a:ext uri="{FF2B5EF4-FFF2-40B4-BE49-F238E27FC236}">
                <a16:creationId xmlns:a16="http://schemas.microsoft.com/office/drawing/2014/main" id="{789D1986-B4EB-DB4E-97B8-14B7F84394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8348" y="3842036"/>
            <a:ext cx="4574393" cy="301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4C1A612-A014-0FBA-44E3-25A7A3A5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Iskustva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3B68A2C-8F5B-B359-9814-3CDA2C513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 dirty="0"/>
              <a:t>Vrlo dobra suradnja unutar tima</a:t>
            </a:r>
            <a:endParaRPr lang="sr-Latn-RS" dirty="0"/>
          </a:p>
          <a:p>
            <a:r>
              <a:rPr lang="hr-HR" dirty="0"/>
              <a:t>Rijetke nesuglasice, većina članova tima dobro surađuje</a:t>
            </a:r>
          </a:p>
          <a:p>
            <a:r>
              <a:rPr lang="hr-HR" dirty="0"/>
              <a:t>Dobra organiziranost</a:t>
            </a:r>
          </a:p>
          <a:p>
            <a:r>
              <a:rPr lang="hr-HR" dirty="0"/>
              <a:t>Ponekad panika zbog straha da nešto neće uspjeti ili da se neće stići na vrijeme, ali na kraju je sve uspješno obavljeno :)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B8890BE-3559-04A1-4A2E-166D0DB76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95B8197C-412E-0B94-0DBE-E0EF34393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7" y="5747181"/>
            <a:ext cx="745725" cy="74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1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4C2632C-0618-CDDE-058F-02B32A0D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A7C63D2-271D-D139-5D68-74719281B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 dirty="0"/>
              <a:t>Valentina Valić </a:t>
            </a:r>
            <a:r>
              <a:rPr lang="hr-HR" dirty="0">
                <a:latin typeface="Franklin Gothic Book"/>
                <a:cs typeface="Times New Roman"/>
              </a:rPr>
              <a:t>                               </a:t>
            </a:r>
            <a:r>
              <a:rPr lang="hr-HR" sz="2000" dirty="0">
                <a:latin typeface="Times New Roman"/>
                <a:cs typeface="Times New Roman"/>
              </a:rPr>
              <a:t>valentina.valic@fer.hr</a:t>
            </a:r>
            <a:endParaRPr lang="hr-HR" dirty="0"/>
          </a:p>
          <a:p>
            <a:r>
              <a:rPr lang="hr-HR" dirty="0"/>
              <a:t>Dorotea Dragojević           </a:t>
            </a:r>
            <a:r>
              <a:rPr lang="hr-HR" dirty="0">
                <a:latin typeface="Franklin Gothic Book"/>
                <a:cs typeface="Times New Roman"/>
              </a:rPr>
              <a:t>         </a:t>
            </a:r>
            <a:r>
              <a:rPr lang="hr-HR" sz="2000" dirty="0">
                <a:latin typeface="Times New Roman"/>
                <a:cs typeface="Times New Roman"/>
              </a:rPr>
              <a:t>dorotea</a:t>
            </a:r>
            <a:r>
              <a:rPr lang="hr-HR" sz="2000" dirty="0">
                <a:latin typeface="Times New Roman"/>
                <a:ea typeface="+mn-lt"/>
                <a:cs typeface="+mn-lt"/>
              </a:rPr>
              <a:t>.dragojevic@fer.hr</a:t>
            </a:r>
          </a:p>
          <a:p>
            <a:r>
              <a:rPr lang="hr-HR" dirty="0"/>
              <a:t>Ana </a:t>
            </a:r>
            <a:r>
              <a:rPr lang="hr-HR" dirty="0" err="1"/>
              <a:t>Ćepić</a:t>
            </a:r>
            <a:r>
              <a:rPr lang="hr-HR" dirty="0"/>
              <a:t>               </a:t>
            </a:r>
            <a:r>
              <a:rPr lang="hr-HR" dirty="0">
                <a:latin typeface="Franklin Gothic Book"/>
                <a:cs typeface="Times New Roman"/>
              </a:rPr>
              <a:t>                               </a:t>
            </a:r>
            <a:r>
              <a:rPr lang="hr-HR" sz="2000" dirty="0">
                <a:latin typeface="Times New Roman"/>
                <a:cs typeface="Times New Roman"/>
              </a:rPr>
              <a:t>ana</a:t>
            </a:r>
            <a:r>
              <a:rPr lang="hr-HR" sz="2000" dirty="0">
                <a:latin typeface="Times New Roman"/>
                <a:ea typeface="+mn-lt"/>
                <a:cs typeface="+mn-lt"/>
              </a:rPr>
              <a:t>.cepic@fer.hr</a:t>
            </a:r>
          </a:p>
          <a:p>
            <a:r>
              <a:rPr lang="hr-HR" dirty="0" err="1"/>
              <a:t>Nikoleta</a:t>
            </a:r>
            <a:r>
              <a:rPr lang="hr-HR" dirty="0"/>
              <a:t> Benić   </a:t>
            </a:r>
            <a:r>
              <a:rPr lang="hr-HR" dirty="0">
                <a:latin typeface="Franklin Gothic Book"/>
                <a:cs typeface="Times New Roman"/>
              </a:rPr>
              <a:t>                              </a:t>
            </a:r>
            <a:r>
              <a:rPr lang="hr-HR" sz="2000" dirty="0">
                <a:latin typeface="Times New Roman"/>
                <a:cs typeface="Times New Roman"/>
              </a:rPr>
              <a:t>nikoleta</a:t>
            </a:r>
            <a:r>
              <a:rPr lang="hr-HR" sz="2000" dirty="0">
                <a:latin typeface="Times New Roman"/>
                <a:ea typeface="+mn-lt"/>
                <a:cs typeface="+mn-lt"/>
              </a:rPr>
              <a:t>.benic@fer.hr</a:t>
            </a:r>
          </a:p>
          <a:p>
            <a:r>
              <a:rPr lang="hr-HR" dirty="0"/>
              <a:t>Iva </a:t>
            </a:r>
            <a:r>
              <a:rPr lang="hr-HR" dirty="0" err="1"/>
              <a:t>Ursić</a:t>
            </a:r>
            <a:r>
              <a:rPr lang="hr-HR" dirty="0"/>
              <a:t>     </a:t>
            </a:r>
            <a:r>
              <a:rPr lang="hr-HR" dirty="0">
                <a:latin typeface="Franklin Gothic Book"/>
                <a:cs typeface="Times New Roman"/>
              </a:rPr>
              <a:t>                                            </a:t>
            </a:r>
            <a:r>
              <a:rPr lang="hr-HR" sz="2000" dirty="0">
                <a:latin typeface="Times New Roman"/>
                <a:cs typeface="Times New Roman"/>
              </a:rPr>
              <a:t>iva</a:t>
            </a:r>
            <a:r>
              <a:rPr lang="hr-HR" sz="2000" dirty="0">
                <a:latin typeface="Times New Roman"/>
                <a:ea typeface="+mn-lt"/>
                <a:cs typeface="+mn-lt"/>
              </a:rPr>
              <a:t>.ursic@fer.hr</a:t>
            </a:r>
          </a:p>
          <a:p>
            <a:r>
              <a:rPr lang="hr-HR" dirty="0"/>
              <a:t>Josipa Markić     </a:t>
            </a:r>
            <a:r>
              <a:rPr lang="hr-HR" dirty="0">
                <a:latin typeface="Franklin Gothic Book"/>
                <a:ea typeface="+mn-lt"/>
                <a:cs typeface="+mn-lt"/>
              </a:rPr>
              <a:t>                             </a:t>
            </a:r>
            <a:r>
              <a:rPr lang="hr-HR" sz="2000" dirty="0">
                <a:latin typeface="Times New Roman"/>
                <a:ea typeface="+mn-lt"/>
                <a:cs typeface="+mn-lt"/>
              </a:rPr>
              <a:t>josipa.markic@fer.hr</a:t>
            </a:r>
          </a:p>
          <a:p>
            <a:r>
              <a:rPr lang="hr-HR" dirty="0"/>
              <a:t>Andrea </a:t>
            </a:r>
            <a:r>
              <a:rPr lang="hr-HR" dirty="0" err="1"/>
              <a:t>Kaselj</a:t>
            </a:r>
            <a:r>
              <a:rPr lang="hr-HR" dirty="0"/>
              <a:t>   </a:t>
            </a:r>
            <a:r>
              <a:rPr lang="hr-HR" dirty="0">
                <a:latin typeface="Franklin Gothic Book"/>
                <a:cs typeface="Times New Roman"/>
              </a:rPr>
              <a:t>                               </a:t>
            </a:r>
            <a:r>
              <a:rPr lang="hr-HR" sz="2000" dirty="0">
                <a:latin typeface="Times New Roman"/>
                <a:cs typeface="Times New Roman"/>
              </a:rPr>
              <a:t>andrea</a:t>
            </a:r>
            <a:r>
              <a:rPr lang="hr-HR" sz="2000" dirty="0">
                <a:latin typeface="Times New Roman"/>
                <a:ea typeface="+mn-lt"/>
                <a:cs typeface="+mn-lt"/>
              </a:rPr>
              <a:t>.kaselj@fer.hr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947855C9-A27F-8263-CBBA-74D21974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50F61B04-0CDC-2DCE-244B-528851AD8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7" y="5747181"/>
            <a:ext cx="745725" cy="74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0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 dirty="0"/>
              <a:t>Opis zadatka</a:t>
            </a:r>
          </a:p>
          <a:p>
            <a:r>
              <a:rPr lang="hr-HR" dirty="0"/>
              <a:t>Funkcionalni zahtjevi</a:t>
            </a:r>
          </a:p>
          <a:p>
            <a:r>
              <a:rPr lang="hr-HR" dirty="0"/>
              <a:t>Nefunkcionalni zahtjevi i zahtjevi domene primjene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Vremenska linija razvoja</a:t>
            </a:r>
          </a:p>
          <a:p>
            <a:r>
              <a:rPr lang="hr-HR" dirty="0"/>
              <a:t>Raspodjela po članovima unutar tima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  <p:pic>
        <p:nvPicPr>
          <p:cNvPr id="7" name="Slika 5">
            <a:extLst>
              <a:ext uri="{FF2B5EF4-FFF2-40B4-BE49-F238E27FC236}">
                <a16:creationId xmlns:a16="http://schemas.microsoft.com/office/drawing/2014/main" id="{96BD8616-0864-2D82-376A-E16C45C22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46" y="5747181"/>
            <a:ext cx="745725" cy="74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93" y="1384668"/>
            <a:ext cx="7886700" cy="49313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dirty="0"/>
              <a:t>Razvoj PP za </a:t>
            </a:r>
            <a:r>
              <a:rPr lang="hr-HR" dirty="0">
                <a:ea typeface="+mn-lt"/>
                <a:cs typeface="+mn-lt"/>
              </a:rPr>
              <a:t>stvaranje web aplikacije “Program Konferencije”</a:t>
            </a:r>
            <a:endParaRPr lang="hr-HR" dirty="0"/>
          </a:p>
          <a:p>
            <a:r>
              <a:rPr lang="hr-HR" dirty="0">
                <a:ea typeface="+mn-lt"/>
                <a:cs typeface="+mn-lt"/>
              </a:rPr>
              <a:t>PP pruža učinkovit informacijski sustav koji omogućuje:</a:t>
            </a:r>
          </a:p>
          <a:p>
            <a:r>
              <a:rPr lang="hr-HR" dirty="0">
                <a:ea typeface="+mn-lt"/>
                <a:cs typeface="+mn-lt"/>
              </a:rPr>
              <a:t> praćenje dolazaka sudionika na konferenciju</a:t>
            </a:r>
          </a:p>
          <a:p>
            <a:r>
              <a:rPr lang="hr-HR" dirty="0">
                <a:ea typeface="+mn-lt"/>
                <a:cs typeface="+mn-lt"/>
              </a:rPr>
              <a:t> sudjelovanje sudionika u glavnim i popratnim događanjima na konferenciji </a:t>
            </a:r>
            <a:endParaRPr lang="hr-HR"/>
          </a:p>
          <a:p>
            <a:r>
              <a:rPr lang="hr-HR" dirty="0">
                <a:ea typeface="+mn-lt"/>
                <a:cs typeface="+mn-lt"/>
              </a:rPr>
              <a:t>davanje svih potrebnih informacija sudionicima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  <p:pic>
        <p:nvPicPr>
          <p:cNvPr id="5" name="Slika 5">
            <a:extLst>
              <a:ext uri="{FF2B5EF4-FFF2-40B4-BE49-F238E27FC236}">
                <a16:creationId xmlns:a16="http://schemas.microsoft.com/office/drawing/2014/main" id="{87DDBBA4-14B8-29F7-92D3-D0D5C58D4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46" y="5747181"/>
            <a:ext cx="745725" cy="74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Slične aplikacije na tržištu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  <p:pic>
        <p:nvPicPr>
          <p:cNvPr id="9" name="Slika 9">
            <a:extLst>
              <a:ext uri="{FF2B5EF4-FFF2-40B4-BE49-F238E27FC236}">
                <a16:creationId xmlns:a16="http://schemas.microsoft.com/office/drawing/2014/main" id="{82344446-B91B-25D8-3435-08C8F2DB9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200" t="7650" r="542" b="55945"/>
          <a:stretch/>
        </p:blipFill>
        <p:spPr>
          <a:xfrm>
            <a:off x="31255" y="1284584"/>
            <a:ext cx="4350893" cy="2192429"/>
          </a:xfrm>
        </p:spPr>
      </p:pic>
      <p:pic>
        <p:nvPicPr>
          <p:cNvPr id="10" name="Slika 10">
            <a:extLst>
              <a:ext uri="{FF2B5EF4-FFF2-40B4-BE49-F238E27FC236}">
                <a16:creationId xmlns:a16="http://schemas.microsoft.com/office/drawing/2014/main" id="{7D4BA224-3422-B6FF-1D77-7EB750CE34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18" t="6974" r="68" b="13574"/>
          <a:stretch/>
        </p:blipFill>
        <p:spPr>
          <a:xfrm>
            <a:off x="4459920" y="1247613"/>
            <a:ext cx="4658619" cy="3126263"/>
          </a:xfrm>
          <a:prstGeom prst="rect">
            <a:avLst/>
          </a:prstGeom>
        </p:spPr>
      </p:pic>
      <p:sp>
        <p:nvSpPr>
          <p:cNvPr id="11" name="TekstniOkvir 10">
            <a:extLst>
              <a:ext uri="{FF2B5EF4-FFF2-40B4-BE49-F238E27FC236}">
                <a16:creationId xmlns:a16="http://schemas.microsoft.com/office/drawing/2014/main" id="{4E1823CD-7630-F949-C000-DFF315CC7FFC}"/>
              </a:ext>
            </a:extLst>
          </p:cNvPr>
          <p:cNvSpPr txBox="1"/>
          <p:nvPr/>
        </p:nvSpPr>
        <p:spPr>
          <a:xfrm>
            <a:off x="166455" y="4660776"/>
            <a:ext cx="883328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r-HR" dirty="0"/>
              <a:t>Većina aplikacija na tržištu je </a:t>
            </a:r>
            <a:r>
              <a:rPr lang="hr-HR" dirty="0" err="1"/>
              <a:t>namjenjena</a:t>
            </a:r>
            <a:r>
              <a:rPr lang="hr-HR" dirty="0"/>
              <a:t> samo sudionicima konferencije, dok je </a:t>
            </a:r>
            <a:r>
              <a:rPr lang="hr-HR" i="1" dirty="0"/>
              <a:t> Program konferencije </a:t>
            </a:r>
            <a:r>
              <a:rPr lang="hr-HR" dirty="0"/>
              <a:t>namijenjen kako sudionicima tako i organizatorima konferencija koji mogu upravljati podacima vezanima uz konferenciju</a:t>
            </a:r>
          </a:p>
        </p:txBody>
      </p:sp>
      <p:pic>
        <p:nvPicPr>
          <p:cNvPr id="3" name="Slika 5">
            <a:extLst>
              <a:ext uri="{FF2B5EF4-FFF2-40B4-BE49-F238E27FC236}">
                <a16:creationId xmlns:a16="http://schemas.microsoft.com/office/drawing/2014/main" id="{6DC75AD3-BDD3-74B3-A745-FC7362061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3" y="5697821"/>
            <a:ext cx="7429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1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Funkcionalni zahtjevi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8B0B5609-689C-A214-FE2A-2DE8D0CE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7" y="5747181"/>
            <a:ext cx="745725" cy="745725"/>
          </a:xfrm>
          <a:prstGeom prst="rect">
            <a:avLst/>
          </a:prstGeom>
        </p:spPr>
      </p:pic>
      <p:sp>
        <p:nvSpPr>
          <p:cNvPr id="8" name="Rezervirano mjesto sadržaja 7">
            <a:extLst>
              <a:ext uri="{FF2B5EF4-FFF2-40B4-BE49-F238E27FC236}">
                <a16:creationId xmlns:a16="http://schemas.microsoft.com/office/drawing/2014/main" id="{BE7A30BA-9492-4307-1C34-9ED463259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0497"/>
            <a:ext cx="7886700" cy="511638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hr-HR" sz="2000" dirty="0"/>
              <a:t>Pregled aktivnih konferencija</a:t>
            </a:r>
          </a:p>
          <a:p>
            <a:r>
              <a:rPr lang="hr-HR" sz="2000" dirty="0"/>
              <a:t>Registracija glavnog </a:t>
            </a:r>
            <a:r>
              <a:rPr lang="hr-HR" sz="2000" dirty="0" err="1"/>
              <a:t>admina</a:t>
            </a:r>
            <a:r>
              <a:rPr lang="hr-HR" sz="2000" dirty="0"/>
              <a:t>, operativnog </a:t>
            </a:r>
            <a:r>
              <a:rPr lang="hr-HR" sz="2000" dirty="0" err="1"/>
              <a:t>admina</a:t>
            </a:r>
            <a:r>
              <a:rPr lang="hr-HR" sz="2000" dirty="0"/>
              <a:t> i sudionika</a:t>
            </a:r>
          </a:p>
          <a:p>
            <a:r>
              <a:rPr lang="hr-HR" sz="2000" dirty="0"/>
              <a:t>Prijava u sustav</a:t>
            </a:r>
          </a:p>
          <a:p>
            <a:r>
              <a:rPr lang="hr-HR" sz="2000" dirty="0"/>
              <a:t>Stvaranje konferencije</a:t>
            </a:r>
          </a:p>
          <a:p>
            <a:r>
              <a:rPr lang="hr-HR" sz="2000" dirty="0">
                <a:ea typeface="+mn-lt"/>
                <a:cs typeface="+mn-lt"/>
              </a:rPr>
              <a:t>Unos grupa podataka za konferenciju</a:t>
            </a:r>
          </a:p>
          <a:p>
            <a:r>
              <a:rPr lang="hr-HR" sz="2000" dirty="0">
                <a:ea typeface="+mn-lt"/>
                <a:cs typeface="+mn-lt"/>
              </a:rPr>
              <a:t>Spremanje podataka o konferenciji u obliku PDF-a</a:t>
            </a:r>
          </a:p>
          <a:p>
            <a:r>
              <a:rPr lang="hr-HR" sz="2000" dirty="0">
                <a:ea typeface="+mn-lt"/>
                <a:cs typeface="+mn-lt"/>
              </a:rPr>
              <a:t>Postavljanje multimedijskih sadržaja </a:t>
            </a:r>
          </a:p>
          <a:p>
            <a:r>
              <a:rPr lang="hr-HR" sz="2000" dirty="0">
                <a:ea typeface="+mn-lt"/>
                <a:cs typeface="+mn-lt"/>
              </a:rPr>
              <a:t>Pregled sudionika konferencije</a:t>
            </a:r>
          </a:p>
          <a:p>
            <a:r>
              <a:rPr lang="hr-HR" sz="2000" dirty="0">
                <a:ea typeface="+mn-lt"/>
                <a:cs typeface="+mn-lt"/>
              </a:rPr>
              <a:t>Pregled multimedijskih sadržaja</a:t>
            </a:r>
          </a:p>
          <a:p>
            <a:r>
              <a:rPr lang="hr-HR" sz="2000" dirty="0">
                <a:ea typeface="+mn-lt"/>
                <a:cs typeface="+mn-lt"/>
              </a:rPr>
              <a:t>Prijava na poseban događaj</a:t>
            </a:r>
            <a:endParaRPr lang="hr-HR" sz="2000" dirty="0"/>
          </a:p>
          <a:p>
            <a:r>
              <a:rPr lang="hr-HR" sz="2000" dirty="0">
                <a:ea typeface="+mn-lt"/>
                <a:cs typeface="+mn-lt"/>
              </a:rPr>
              <a:t>Generiranje PDF potvrde o sudjelovanju</a:t>
            </a:r>
            <a:endParaRPr lang="hr-HR" sz="2000" dirty="0"/>
          </a:p>
          <a:p>
            <a:r>
              <a:rPr lang="hr-HR" sz="2000" dirty="0">
                <a:ea typeface="+mn-lt"/>
                <a:cs typeface="+mn-lt"/>
              </a:rPr>
              <a:t>Povećanje kapaciteta posebnog događaja</a:t>
            </a:r>
          </a:p>
          <a:p>
            <a:r>
              <a:rPr lang="hr-HR" sz="2000" dirty="0">
                <a:ea typeface="+mn-lt"/>
                <a:cs typeface="+mn-lt"/>
              </a:rPr>
              <a:t>Stvaranje posebnog događaja</a:t>
            </a:r>
            <a:endParaRPr lang="hr-HR" sz="2000" dirty="0" err="1"/>
          </a:p>
          <a:p>
            <a:r>
              <a:rPr lang="hr-HR" sz="2000" dirty="0">
                <a:ea typeface="+mn-lt"/>
                <a:cs typeface="+mn-lt"/>
              </a:rPr>
              <a:t>Pregled podataka o konferenciji</a:t>
            </a:r>
            <a:endParaRPr lang="hr-HR" sz="2000" dirty="0"/>
          </a:p>
          <a:p>
            <a:pPr marL="0" indent="0">
              <a:buNone/>
            </a:pPr>
            <a:endParaRPr lang="hr-HR" sz="2000" dirty="0"/>
          </a:p>
          <a:p>
            <a:pPr marL="0" indent="0">
              <a:buNone/>
            </a:pPr>
            <a:endParaRPr lang="hr-HR" sz="2000" dirty="0"/>
          </a:p>
          <a:p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Nefunkcionalni zahtjevi i zahtjevi domene primjene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8B0B5609-689C-A214-FE2A-2DE8D0CE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7" y="5747181"/>
            <a:ext cx="745725" cy="745725"/>
          </a:xfrm>
          <a:prstGeom prst="rect">
            <a:avLst/>
          </a:prstGeom>
        </p:spPr>
      </p:pic>
      <p:sp>
        <p:nvSpPr>
          <p:cNvPr id="8" name="Rezervirano mjesto sadržaja 7">
            <a:extLst>
              <a:ext uri="{FF2B5EF4-FFF2-40B4-BE49-F238E27FC236}">
                <a16:creationId xmlns:a16="http://schemas.microsoft.com/office/drawing/2014/main" id="{BE7A30BA-9492-4307-1C34-9ED463259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0497"/>
            <a:ext cx="7886700" cy="54973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r-HR" sz="2000" dirty="0">
                <a:ea typeface="+mn-lt"/>
                <a:cs typeface="+mn-lt"/>
              </a:rPr>
              <a:t>Sustav treba biti implementiran kao web aplikacija koristeći objektno-orijentirane jezike</a:t>
            </a:r>
            <a:endParaRPr lang="hr-HR" sz="2000" dirty="0"/>
          </a:p>
          <a:p>
            <a:r>
              <a:rPr lang="hr-HR" sz="2000" dirty="0">
                <a:ea typeface="+mn-lt"/>
                <a:cs typeface="+mn-lt"/>
              </a:rPr>
              <a:t>Pristup sustavu mora biti omogućen iz javne mreže pomoću HTTPS</a:t>
            </a:r>
          </a:p>
          <a:p>
            <a:r>
              <a:rPr lang="hr-HR" sz="2000" dirty="0">
                <a:ea typeface="+mn-lt"/>
                <a:cs typeface="+mn-lt"/>
              </a:rPr>
              <a:t>Sustav treba omogućiti rad više korisnika u stvarnom vremenu i biti izdržljiv na neispravno korištenje</a:t>
            </a:r>
          </a:p>
          <a:p>
            <a:r>
              <a:rPr lang="hr-HR" sz="2000" dirty="0">
                <a:ea typeface="+mn-lt"/>
                <a:cs typeface="+mn-lt"/>
              </a:rPr>
              <a:t>Pristup sustavu treba biti omogućen samo registriranim korisnicima i zaštićen od vanjskih sudionika</a:t>
            </a:r>
            <a:endParaRPr lang="hr-HR" sz="2000" dirty="0"/>
          </a:p>
          <a:p>
            <a:r>
              <a:rPr lang="hr-HR" sz="2000" dirty="0">
                <a:ea typeface="+mn-lt"/>
                <a:cs typeface="+mn-lt"/>
              </a:rPr>
              <a:t>Korisnicima su podatci o njihovoj konferenciji dostupni do 30 dana nakon njenog završetka</a:t>
            </a:r>
            <a:endParaRPr lang="hr-HR" sz="2000" dirty="0"/>
          </a:p>
          <a:p>
            <a:r>
              <a:rPr lang="hr-HR" sz="2000" dirty="0">
                <a:ea typeface="+mn-lt"/>
                <a:cs typeface="+mn-lt"/>
              </a:rPr>
              <a:t>Glavni administrator do 40 dana nakon završetka konferencije može spremati podatke</a:t>
            </a:r>
            <a:endParaRPr lang="hr-HR" sz="2000" dirty="0"/>
          </a:p>
          <a:p>
            <a:r>
              <a:rPr lang="hr-HR" sz="2000" dirty="0">
                <a:ea typeface="+mn-lt"/>
                <a:cs typeface="+mn-lt"/>
              </a:rPr>
              <a:t>Glavnom </a:t>
            </a:r>
            <a:r>
              <a:rPr lang="hr-HR" sz="2000" dirty="0" err="1">
                <a:ea typeface="+mn-lt"/>
                <a:cs typeface="+mn-lt"/>
              </a:rPr>
              <a:t>administatoru</a:t>
            </a:r>
            <a:r>
              <a:rPr lang="hr-HR" sz="2000" dirty="0">
                <a:ea typeface="+mn-lt"/>
                <a:cs typeface="+mn-lt"/>
              </a:rPr>
              <a:t> zabranjeno je stvaranje specijalnog događaja ili grupe podataka za konferenciju koja već ima 15 grupa podataka</a:t>
            </a:r>
            <a:endParaRPr lang="hr-HR" sz="2000" dirty="0"/>
          </a:p>
          <a:p>
            <a:r>
              <a:rPr lang="hr-HR" sz="2000" dirty="0">
                <a:ea typeface="+mn-lt"/>
                <a:cs typeface="+mn-lt"/>
              </a:rPr>
              <a:t>Korisnički podaci trebaju biti sigurno pohranjeni i odgovarajuće </a:t>
            </a:r>
            <a:r>
              <a:rPr lang="hr-HR" sz="2000" dirty="0" err="1">
                <a:ea typeface="+mn-lt"/>
                <a:cs typeface="+mn-lt"/>
              </a:rPr>
              <a:t>enkriptirani</a:t>
            </a:r>
            <a:endParaRPr lang="hr-HR" sz="2000" dirty="0" err="1"/>
          </a:p>
          <a:p>
            <a:r>
              <a:rPr lang="hr-HR" sz="2000" dirty="0">
                <a:ea typeface="+mn-lt"/>
                <a:cs typeface="+mn-lt"/>
              </a:rPr>
              <a:t>Veza s bazom podataka mora biti zaštićena i otporna na vanjske greške</a:t>
            </a:r>
            <a:endParaRPr lang="hr-HR" sz="2000" dirty="0" err="1"/>
          </a:p>
          <a:p>
            <a:endParaRPr lang="hr-HR" sz="2000" dirty="0"/>
          </a:p>
          <a:p>
            <a:pPr marL="0" indent="0">
              <a:buNone/>
            </a:pPr>
            <a:endParaRPr lang="hr-HR" sz="2000" dirty="0"/>
          </a:p>
          <a:p>
            <a:pPr marL="0" indent="0">
              <a:buNone/>
            </a:pPr>
            <a:endParaRPr lang="hr-HR" sz="2000" dirty="0"/>
          </a:p>
          <a:p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427930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Arial" panose="05000000000000000000" pitchFamily="2" charset="2"/>
              <a:buChar char="•"/>
            </a:pPr>
            <a:r>
              <a:rPr lang="hr-HR" dirty="0"/>
              <a:t>Komunikacija tima:         </a:t>
            </a:r>
          </a:p>
          <a:p>
            <a:pPr lvl="1">
              <a:buFont typeface="Arial"/>
              <a:buChar char="•"/>
            </a:pPr>
            <a:r>
              <a:rPr lang="hr-HR" sz="2000" dirty="0" err="1"/>
              <a:t>Whatsapp</a:t>
            </a:r>
            <a:r>
              <a:rPr lang="hr-HR" sz="2000" dirty="0"/>
              <a:t> 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hr-HR" sz="2000" dirty="0" err="1"/>
              <a:t>Discord</a:t>
            </a:r>
          </a:p>
          <a:p>
            <a:pPr lvl="1">
              <a:buFont typeface="Arial" panose="05000000000000000000" pitchFamily="2" charset="2"/>
              <a:buChar char="•"/>
            </a:pPr>
            <a:endParaRPr lang="hr-HR" sz="2000" dirty="0"/>
          </a:p>
          <a:p>
            <a:pPr lvl="1">
              <a:buFont typeface="Arial" panose="05000000000000000000" pitchFamily="2" charset="2"/>
              <a:buChar char="•"/>
            </a:pPr>
            <a:r>
              <a:rPr lang="hr-HR" sz="2000" dirty="0">
                <a:ea typeface="+mn-lt"/>
                <a:cs typeface="+mn-lt"/>
              </a:rPr>
              <a:t>Sustav za </a:t>
            </a:r>
            <a:r>
              <a:rPr lang="hr-HR" sz="2000" dirty="0" err="1">
                <a:ea typeface="+mn-lt"/>
                <a:cs typeface="+mn-lt"/>
              </a:rPr>
              <a:t>upavljanje</a:t>
            </a:r>
            <a:r>
              <a:rPr lang="hr-HR" sz="2000" dirty="0">
                <a:ea typeface="+mn-lt"/>
                <a:cs typeface="+mn-lt"/>
              </a:rPr>
              <a:t> izvornim kodom: </a:t>
            </a:r>
            <a:r>
              <a:rPr lang="hr-HR" sz="2000" dirty="0" err="1">
                <a:ea typeface="+mn-lt"/>
                <a:cs typeface="+mn-lt"/>
              </a:rPr>
              <a:t>Git</a:t>
            </a:r>
            <a:endParaRPr lang="hr-HR" sz="2000" dirty="0"/>
          </a:p>
          <a:p>
            <a:pPr lvl="1">
              <a:buFont typeface="Arial" panose="05000000000000000000" pitchFamily="2" charset="2"/>
              <a:buChar char="•"/>
            </a:pPr>
            <a:r>
              <a:rPr lang="hr-HR" sz="2000" dirty="0">
                <a:ea typeface="+mn-lt"/>
                <a:cs typeface="+mn-lt"/>
              </a:rPr>
              <a:t>Udaljeni repozitorij projekta: web platforma </a:t>
            </a:r>
            <a:r>
              <a:rPr lang="hr-HR" sz="2000" dirty="0" err="1">
                <a:ea typeface="+mn-lt"/>
                <a:cs typeface="+mn-lt"/>
              </a:rPr>
              <a:t>Gitlab</a:t>
            </a:r>
            <a:endParaRPr lang="hr-HR" sz="2000" dirty="0"/>
          </a:p>
          <a:p>
            <a:pPr lvl="1">
              <a:buFont typeface="Arial" panose="05000000000000000000" pitchFamily="2" charset="2"/>
              <a:buChar char="•"/>
            </a:pPr>
            <a:r>
              <a:rPr lang="hr-HR" sz="2000" dirty="0">
                <a:ea typeface="+mn-lt"/>
                <a:cs typeface="+mn-lt"/>
              </a:rPr>
              <a:t>Razvojna okruženja: </a:t>
            </a:r>
            <a:r>
              <a:rPr lang="hr-HR" sz="2000" dirty="0" err="1">
                <a:ea typeface="+mn-lt"/>
                <a:cs typeface="+mn-lt"/>
              </a:rPr>
              <a:t>IntelliJ</a:t>
            </a:r>
            <a:r>
              <a:rPr lang="hr-HR" sz="2000" dirty="0">
                <a:ea typeface="+mn-lt"/>
                <a:cs typeface="+mn-lt"/>
              </a:rPr>
              <a:t> IDEA, </a:t>
            </a:r>
            <a:r>
              <a:rPr lang="hr-HR" sz="2000" dirty="0" err="1">
                <a:ea typeface="+mn-lt"/>
                <a:cs typeface="+mn-lt"/>
              </a:rPr>
              <a:t>Eclipse</a:t>
            </a:r>
            <a:r>
              <a:rPr lang="hr-HR" sz="2000" dirty="0">
                <a:ea typeface="+mn-lt"/>
                <a:cs typeface="+mn-lt"/>
              </a:rPr>
              <a:t>, Microsoft </a:t>
            </a:r>
            <a:r>
              <a:rPr lang="hr-HR" sz="2000" dirty="0" err="1">
                <a:ea typeface="+mn-lt"/>
                <a:cs typeface="+mn-lt"/>
              </a:rPr>
              <a:t>Visual</a:t>
            </a:r>
            <a:r>
              <a:rPr lang="hr-HR" sz="2000" dirty="0">
                <a:ea typeface="+mn-lt"/>
                <a:cs typeface="+mn-lt"/>
              </a:rPr>
              <a:t> Studio</a:t>
            </a:r>
            <a:endParaRPr lang="hr-HR" sz="2000" dirty="0"/>
          </a:p>
          <a:p>
            <a:pPr lvl="1">
              <a:buFont typeface="Arial,Sans-Serif" panose="05000000000000000000" pitchFamily="2" charset="2"/>
              <a:buChar char="•"/>
            </a:pPr>
            <a:r>
              <a:rPr lang="hr-HR" sz="2000" dirty="0">
                <a:ea typeface="+mn-lt"/>
                <a:cs typeface="+mn-lt"/>
              </a:rPr>
              <a:t>Razvoj i testiranje HTTP REST API-ja: </a:t>
            </a:r>
            <a:r>
              <a:rPr lang="hr-HR" sz="2000" dirty="0" err="1">
                <a:ea typeface="+mn-lt"/>
                <a:cs typeface="+mn-lt"/>
              </a:rPr>
              <a:t>Postman</a:t>
            </a:r>
            <a:endParaRPr lang="hr-HR" dirty="0" err="1"/>
          </a:p>
          <a:p>
            <a:pPr lvl="1">
              <a:buFont typeface="Arial,Sans-Serif" panose="05000000000000000000" pitchFamily="2" charset="2"/>
              <a:buChar char="•"/>
            </a:pPr>
            <a:r>
              <a:rPr lang="hr-HR" sz="2000" dirty="0"/>
              <a:t>Baza podataka: </a:t>
            </a:r>
            <a:r>
              <a:rPr lang="hr-HR" sz="2000" dirty="0" err="1">
                <a:ea typeface="+mn-lt"/>
                <a:cs typeface="+mn-lt"/>
              </a:rPr>
              <a:t>PostgreSQL</a:t>
            </a:r>
            <a:r>
              <a:rPr lang="hr-HR" sz="2000" dirty="0">
                <a:ea typeface="+mn-lt"/>
                <a:cs typeface="+mn-lt"/>
              </a:rPr>
              <a:t>, </a:t>
            </a:r>
            <a:r>
              <a:rPr lang="hr-HR" sz="2000" dirty="0" err="1">
                <a:ea typeface="+mn-lt"/>
                <a:cs typeface="+mn-lt"/>
              </a:rPr>
              <a:t>Render</a:t>
            </a:r>
            <a:endParaRPr lang="hr-HR" sz="2000" dirty="0" err="1"/>
          </a:p>
          <a:p>
            <a:pPr lvl="1">
              <a:buFont typeface="Arial" panose="05000000000000000000" pitchFamily="2" charset="2"/>
              <a:buChar char="•"/>
            </a:pPr>
            <a:endParaRPr lang="hr-HR" sz="2000" dirty="0"/>
          </a:p>
          <a:p>
            <a:pPr lvl="1">
              <a:buFont typeface="Arial" panose="05000000000000000000" pitchFamily="2" charset="2"/>
              <a:buChar char="•"/>
            </a:pPr>
            <a:r>
              <a:rPr lang="hr-HR" sz="2200" dirty="0"/>
              <a:t>Korišteni programski jezici i tehnologije</a:t>
            </a:r>
            <a:r>
              <a:rPr lang="hr-HR" dirty="0"/>
              <a:t>:</a:t>
            </a:r>
            <a:endParaRPr lang="hr-HR" sz="2200" dirty="0"/>
          </a:p>
          <a:p>
            <a:pPr lvl="1">
              <a:buFont typeface="Arial" panose="05000000000000000000" pitchFamily="2" charset="2"/>
              <a:buChar char="•"/>
            </a:pPr>
            <a:r>
              <a:rPr lang="hr-HR" sz="2000" dirty="0" err="1"/>
              <a:t>Frontend</a:t>
            </a:r>
            <a:r>
              <a:rPr lang="hr-HR" sz="2000" dirty="0"/>
              <a:t>: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hr-HR" sz="2000" dirty="0" err="1"/>
              <a:t>React</a:t>
            </a:r>
            <a:r>
              <a:rPr lang="hr-HR" sz="2000" dirty="0"/>
              <a:t> (</a:t>
            </a:r>
            <a:r>
              <a:rPr lang="hr-HR" sz="2000" dirty="0" err="1"/>
              <a:t>Javascript</a:t>
            </a:r>
            <a:r>
              <a:rPr lang="hr-HR" sz="2000" dirty="0"/>
              <a:t>)</a:t>
            </a:r>
          </a:p>
          <a:p>
            <a:pPr marL="457200" lvl="1" indent="0">
              <a:buNone/>
            </a:pPr>
            <a:endParaRPr lang="hr-HR" sz="2000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C69AF807-0456-51DA-E5EA-FABB7A106B52}"/>
              </a:ext>
            </a:extLst>
          </p:cNvPr>
          <p:cNvSpPr txBox="1"/>
          <p:nvPr/>
        </p:nvSpPr>
        <p:spPr>
          <a:xfrm>
            <a:off x="3929742" y="1393370"/>
            <a:ext cx="432162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r-HR" sz="2200" dirty="0"/>
              <a:t>Izrada UML dijagrama</a:t>
            </a:r>
            <a:r>
              <a:rPr lang="hr-HR" dirty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hr-HR" sz="2000" dirty="0" err="1"/>
              <a:t>Astah</a:t>
            </a:r>
            <a:r>
              <a:rPr lang="hr-HR" sz="2000" dirty="0"/>
              <a:t> Professional</a:t>
            </a:r>
          </a:p>
          <a:p>
            <a:pPr marL="285750" indent="-285750">
              <a:buFont typeface="Arial"/>
              <a:buChar char="•"/>
            </a:pPr>
            <a:r>
              <a:rPr lang="hr-HR" sz="2000" dirty="0" err="1"/>
              <a:t>Visual</a:t>
            </a:r>
            <a:r>
              <a:rPr lang="hr-HR" sz="2000" dirty="0"/>
              <a:t> </a:t>
            </a:r>
            <a:r>
              <a:rPr lang="hr-HR" sz="2000" dirty="0" err="1"/>
              <a:t>Paradigm</a:t>
            </a:r>
            <a:endParaRPr lang="hr-HR" sz="2000" dirty="0"/>
          </a:p>
          <a:p>
            <a:pPr marL="285750" indent="-285750">
              <a:buFont typeface="Arial"/>
              <a:buChar char="•"/>
            </a:pPr>
            <a:endParaRPr lang="hr-HR" dirty="0"/>
          </a:p>
          <a:p>
            <a:pPr marL="285750" indent="-285750">
              <a:buFont typeface="Arial"/>
              <a:buChar char="•"/>
            </a:pPr>
            <a:endParaRPr lang="hr-HR" dirty="0"/>
          </a:p>
          <a:p>
            <a:endParaRPr lang="hr-HR" dirty="0"/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23C4A8E7-E45D-8F5B-303E-A6A091C7BCB0}"/>
              </a:ext>
            </a:extLst>
          </p:cNvPr>
          <p:cNvSpPr txBox="1"/>
          <p:nvPr/>
        </p:nvSpPr>
        <p:spPr>
          <a:xfrm>
            <a:off x="3461656" y="5154384"/>
            <a:ext cx="3690257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hr-HR" sz="2000" dirty="0" err="1"/>
              <a:t>Backend</a:t>
            </a:r>
            <a:r>
              <a:rPr lang="hr-HR" sz="2000" dirty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hr-HR" sz="2000" dirty="0" err="1"/>
              <a:t>Spring</a:t>
            </a:r>
            <a:r>
              <a:rPr lang="hr-HR" sz="2000" dirty="0"/>
              <a:t> </a:t>
            </a:r>
            <a:r>
              <a:rPr lang="hr-HR" sz="2000" dirty="0" err="1"/>
              <a:t>framework</a:t>
            </a:r>
            <a:r>
              <a:rPr lang="hr-HR" sz="2000" dirty="0"/>
              <a:t> (Java)</a:t>
            </a:r>
          </a:p>
          <a:p>
            <a:pPr marL="285750" indent="-285750">
              <a:buFont typeface="Arial"/>
              <a:buChar char="•"/>
            </a:pPr>
            <a:endParaRPr lang="hr-HR" dirty="0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866C226F-3E80-FE21-8164-279E16E40670}"/>
              </a:ext>
            </a:extLst>
          </p:cNvPr>
          <p:cNvSpPr txBox="1"/>
          <p:nvPr/>
        </p:nvSpPr>
        <p:spPr>
          <a:xfrm>
            <a:off x="1415143" y="5894614"/>
            <a:ext cx="7576455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r-HR" sz="1000" dirty="0">
                <a:ea typeface="+mn-lt"/>
                <a:cs typeface="+mn-lt"/>
                <a:hlinkClick r:id="rId2"/>
              </a:rPr>
              <a:t>https://www.whatsapp.com/</a:t>
            </a:r>
            <a:r>
              <a:rPr lang="hr-HR" sz="1000" dirty="0">
                <a:ea typeface="+mn-lt"/>
                <a:cs typeface="+mn-lt"/>
              </a:rPr>
              <a:t>  </a:t>
            </a:r>
            <a:r>
              <a:rPr lang="hr-HR" sz="1000" dirty="0">
                <a:ea typeface="+mn-lt"/>
                <a:cs typeface="+mn-lt"/>
                <a:hlinkClick r:id="rId3"/>
              </a:rPr>
              <a:t>https://discord.com/</a:t>
            </a:r>
            <a:r>
              <a:rPr lang="hr-HR" sz="1000" dirty="0">
                <a:ea typeface="+mn-lt"/>
                <a:cs typeface="+mn-lt"/>
              </a:rPr>
              <a:t>  </a:t>
            </a:r>
            <a:r>
              <a:rPr lang="hr-HR" sz="1000" dirty="0">
                <a:ea typeface="+mn-lt"/>
                <a:cs typeface="+mn-lt"/>
                <a:hlinkClick r:id="rId4"/>
              </a:rPr>
              <a:t>https://www.eclipse.org/</a:t>
            </a:r>
            <a:r>
              <a:rPr lang="hr-HR" sz="1000" dirty="0">
                <a:ea typeface="+mn-lt"/>
                <a:cs typeface="+mn-lt"/>
              </a:rPr>
              <a:t>  </a:t>
            </a:r>
            <a:r>
              <a:rPr lang="hr-HR" sz="1000" dirty="0">
                <a:ea typeface="+mn-lt"/>
                <a:cs typeface="+mn-lt"/>
                <a:hlinkClick r:id="rId5"/>
              </a:rPr>
              <a:t>https://spring.io/projects/spring-framework</a:t>
            </a:r>
            <a:r>
              <a:rPr lang="hr-HR" sz="1000" dirty="0">
                <a:ea typeface="+mn-lt"/>
                <a:cs typeface="+mn-lt"/>
              </a:rPr>
              <a:t> </a:t>
            </a:r>
            <a:endParaRPr lang="sr-Latn-RS" sz="1000" dirty="0">
              <a:ea typeface="+mn-lt"/>
              <a:cs typeface="+mn-lt"/>
            </a:endParaRPr>
          </a:p>
          <a:p>
            <a:r>
              <a:rPr lang="hr-HR" sz="1000" dirty="0">
                <a:ea typeface="+mn-lt"/>
                <a:cs typeface="+mn-lt"/>
                <a:hlinkClick r:id="rId6"/>
              </a:rPr>
              <a:t>https://astah.net/products/astah-professional/</a:t>
            </a:r>
            <a:r>
              <a:rPr lang="hr-HR" sz="1000" dirty="0">
                <a:ea typeface="+mn-lt"/>
                <a:cs typeface="+mn-lt"/>
              </a:rPr>
              <a:t>  </a:t>
            </a:r>
            <a:r>
              <a:rPr lang="hr-HR" sz="1000" dirty="0">
                <a:ea typeface="+mn-lt"/>
                <a:cs typeface="+mn-lt"/>
                <a:hlinkClick r:id="rId7"/>
              </a:rPr>
              <a:t>https://www.java.com/en/</a:t>
            </a:r>
            <a:r>
              <a:rPr lang="hr-HR" sz="1000" dirty="0">
                <a:ea typeface="+mn-lt"/>
                <a:cs typeface="+mn-lt"/>
              </a:rPr>
              <a:t> </a:t>
            </a:r>
            <a:r>
              <a:rPr lang="hr-HR" sz="1000" dirty="0">
                <a:ea typeface="+mn-lt"/>
                <a:cs typeface="+mn-lt"/>
                <a:hlinkClick r:id="rId8"/>
              </a:rPr>
              <a:t>https://reactjs.org/</a:t>
            </a:r>
            <a:r>
              <a:rPr lang="hr-HR" sz="1000" dirty="0">
                <a:ea typeface="+mn-lt"/>
                <a:cs typeface="+mn-lt"/>
              </a:rPr>
              <a:t> </a:t>
            </a:r>
            <a:r>
              <a:rPr lang="hr-HR" sz="1000" dirty="0">
                <a:ea typeface="+mn-lt"/>
                <a:cs typeface="+mn-lt"/>
                <a:hlinkClick r:id="rId9"/>
              </a:rPr>
              <a:t>https://render.com/</a:t>
            </a:r>
            <a:r>
              <a:rPr lang="hr-HR" sz="1000" dirty="0">
                <a:ea typeface="+mn-lt"/>
                <a:cs typeface="+mn-lt"/>
              </a:rPr>
              <a:t> </a:t>
            </a:r>
            <a:endParaRPr lang="sr-Latn-RS" sz="1000" dirty="0">
              <a:ea typeface="+mn-lt"/>
              <a:cs typeface="+mn-lt"/>
            </a:endParaRPr>
          </a:p>
          <a:p>
            <a:r>
              <a:rPr lang="hr-HR" sz="1000" dirty="0">
                <a:ea typeface="+mn-lt"/>
                <a:cs typeface="+mn-lt"/>
                <a:hlinkClick r:id="rId10"/>
              </a:rPr>
              <a:t>https://www.visual-paradigm.com/</a:t>
            </a:r>
            <a:r>
              <a:rPr lang="hr-HR" sz="1000" dirty="0">
                <a:ea typeface="+mn-lt"/>
                <a:cs typeface="+mn-lt"/>
              </a:rPr>
              <a:t>  </a:t>
            </a:r>
            <a:r>
              <a:rPr lang="hr-HR" sz="1000" dirty="0">
                <a:ea typeface="+mn-lt"/>
                <a:cs typeface="+mn-lt"/>
                <a:hlinkClick r:id="rId11"/>
              </a:rPr>
              <a:t>https://git-scm.com/</a:t>
            </a:r>
            <a:r>
              <a:rPr lang="hr-HR" sz="1000" dirty="0">
                <a:ea typeface="+mn-lt"/>
                <a:cs typeface="+mn-lt"/>
              </a:rPr>
              <a:t>  </a:t>
            </a:r>
            <a:r>
              <a:rPr lang="hr-HR" sz="1000" dirty="0">
                <a:ea typeface="+mn-lt"/>
                <a:cs typeface="+mn-lt"/>
                <a:hlinkClick r:id="rId12"/>
              </a:rPr>
              <a:t>https://gitlab.com/</a:t>
            </a:r>
            <a:r>
              <a:rPr lang="hr-HR" sz="1000" dirty="0">
                <a:ea typeface="+mn-lt"/>
                <a:cs typeface="+mn-lt"/>
              </a:rPr>
              <a:t> </a:t>
            </a:r>
            <a:r>
              <a:rPr lang="hr-HR" sz="1000" dirty="0">
                <a:ea typeface="+mn-lt"/>
                <a:cs typeface="+mn-lt"/>
                <a:hlinkClick r:id="rId13"/>
              </a:rPr>
              <a:t>https://www.jetbrains.com/idea/</a:t>
            </a:r>
            <a:r>
              <a:rPr lang="hr-HR" sz="1000" dirty="0">
                <a:ea typeface="+mn-lt"/>
                <a:cs typeface="+mn-lt"/>
              </a:rPr>
              <a:t>   </a:t>
            </a:r>
            <a:r>
              <a:rPr lang="hr-HR" sz="1000" dirty="0">
                <a:ea typeface="+mn-lt"/>
                <a:cs typeface="+mn-lt"/>
                <a:hlinkClick r:id="rId14"/>
              </a:rPr>
              <a:t>https://visualstudio.microsoft.com/</a:t>
            </a:r>
            <a:r>
              <a:rPr lang="hr-HR" sz="1000" dirty="0">
                <a:ea typeface="+mn-lt"/>
                <a:cs typeface="+mn-lt"/>
              </a:rPr>
              <a:t> </a:t>
            </a:r>
            <a:r>
              <a:rPr lang="hr-HR" sz="1000" dirty="0">
                <a:ea typeface="+mn-lt"/>
                <a:cs typeface="+mn-lt"/>
                <a:hlinkClick r:id="rId15"/>
              </a:rPr>
              <a:t>https://www.javascript.com/</a:t>
            </a:r>
            <a:r>
              <a:rPr lang="hr-HR" sz="1000" dirty="0">
                <a:ea typeface="+mn-lt"/>
                <a:cs typeface="+mn-lt"/>
              </a:rPr>
              <a:t> </a:t>
            </a:r>
            <a:r>
              <a:rPr lang="hr-HR" sz="1000" dirty="0">
                <a:ea typeface="+mn-lt"/>
                <a:cs typeface="+mn-lt"/>
                <a:hlinkClick r:id="rId16"/>
              </a:rPr>
              <a:t>https://www.postman.com/</a:t>
            </a:r>
            <a:r>
              <a:rPr lang="hr-HR" sz="1000" dirty="0">
                <a:ea typeface="+mn-lt"/>
                <a:cs typeface="+mn-lt"/>
              </a:rPr>
              <a:t> </a:t>
            </a:r>
            <a:r>
              <a:rPr lang="hr-HR" sz="1000" dirty="0">
                <a:ea typeface="+mn-lt"/>
                <a:cs typeface="+mn-lt"/>
                <a:hlinkClick r:id="rId17"/>
              </a:rPr>
              <a:t>https://www.postgresql.org/</a:t>
            </a:r>
            <a:r>
              <a:rPr lang="hr-HR" sz="1000" dirty="0">
                <a:ea typeface="+mn-lt"/>
                <a:cs typeface="+mn-lt"/>
              </a:rPr>
              <a:t> </a:t>
            </a:r>
            <a:endParaRPr lang="sr-Latn-RS" sz="1000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1C682635-D9EB-2DF6-2191-0995C738E71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717" y="5747181"/>
            <a:ext cx="745725" cy="74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 dirty="0"/>
              <a:t>Tri podsustava:</a:t>
            </a:r>
          </a:p>
          <a:p>
            <a:r>
              <a:rPr lang="hr-HR" dirty="0"/>
              <a:t>WEB poslužitelj</a:t>
            </a:r>
          </a:p>
          <a:p>
            <a:r>
              <a:rPr lang="hr-HR" dirty="0"/>
              <a:t>WEB aplikacija</a:t>
            </a:r>
          </a:p>
          <a:p>
            <a:r>
              <a:rPr lang="hr-HR" dirty="0"/>
              <a:t>Baza podataka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5" name="Slika 5">
            <a:extLst>
              <a:ext uri="{FF2B5EF4-FFF2-40B4-BE49-F238E27FC236}">
                <a16:creationId xmlns:a16="http://schemas.microsoft.com/office/drawing/2014/main" id="{F68DAF8F-87B8-10B6-AB18-6E7731D52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86" y="3738187"/>
            <a:ext cx="7407728" cy="1798253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A5CE17EA-F1FC-6DDA-976F-974A61AD8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7" y="5747181"/>
            <a:ext cx="745725" cy="74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5" name="Slika 5">
            <a:extLst>
              <a:ext uri="{FF2B5EF4-FFF2-40B4-BE49-F238E27FC236}">
                <a16:creationId xmlns:a16="http://schemas.microsoft.com/office/drawing/2014/main" id="{84E74291-0118-E010-7925-899EAB946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13" y="366869"/>
            <a:ext cx="7953020" cy="5428373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5054C8E8-ABBD-5641-D977-BAA8BE1CC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7" y="5747181"/>
            <a:ext cx="745725" cy="74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1149</TotalTime>
  <Words>612</Words>
  <Application>Microsoft Office PowerPoint</Application>
  <PresentationFormat>Prikaz na zaslonu (4:3)</PresentationFormat>
  <Paragraphs>104</Paragraphs>
  <Slides>12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8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21" baseType="lpstr">
      <vt:lpstr>Arial</vt:lpstr>
      <vt:lpstr>Arial,Sans-Serif</vt:lpstr>
      <vt:lpstr>Calibri</vt:lpstr>
      <vt:lpstr>Century Gothic</vt:lpstr>
      <vt:lpstr>Courier New</vt:lpstr>
      <vt:lpstr>Franklin Gothic Book</vt:lpstr>
      <vt:lpstr>Times New Roman</vt:lpstr>
      <vt:lpstr>Wingdings</vt:lpstr>
      <vt:lpstr>PROGI-template</vt:lpstr>
      <vt:lpstr>Program Konferencije Koke</vt:lpstr>
      <vt:lpstr>Sadržaj</vt:lpstr>
      <vt:lpstr>Opis zadatka</vt:lpstr>
      <vt:lpstr>Slične aplikacije na tržištu</vt:lpstr>
      <vt:lpstr>Funkcionalni zahtjevi</vt:lpstr>
      <vt:lpstr>Nefunkcionalni zahtjevi i zahtjevi domene primjene</vt:lpstr>
      <vt:lpstr>Korišteni alati i tehnologije</vt:lpstr>
      <vt:lpstr>Arhitektura sustava</vt:lpstr>
      <vt:lpstr>PowerPoint prezentacija</vt:lpstr>
      <vt:lpstr>Raspodjela po članovima unutar tima</vt:lpstr>
      <vt:lpstr>Iskustva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Nikoleta Benić</cp:lastModifiedBy>
  <cp:revision>557</cp:revision>
  <dcterms:created xsi:type="dcterms:W3CDTF">2016-01-18T13:10:52Z</dcterms:created>
  <dcterms:modified xsi:type="dcterms:W3CDTF">2023-01-16T15:02:31Z</dcterms:modified>
</cp:coreProperties>
</file>