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1" r:id="rId3"/>
    <p:sldId id="275" r:id="rId4"/>
    <p:sldId id="262" r:id="rId5"/>
    <p:sldId id="263" r:id="rId6"/>
    <p:sldId id="259" r:id="rId7"/>
    <p:sldId id="266" r:id="rId8"/>
    <p:sldId id="267" r:id="rId9"/>
    <p:sldId id="269" r:id="rId10"/>
    <p:sldId id="270" r:id="rId11"/>
    <p:sldId id="271" r:id="rId12"/>
    <p:sldId id="274" r:id="rId13"/>
    <p:sldId id="272" r:id="rId14"/>
    <p:sldId id="273" r:id="rId15"/>
    <p:sldId id="264" r:id="rId16"/>
    <p:sldId id="258" r:id="rId17"/>
    <p:sldId id="268" r:id="rId18"/>
    <p:sldId id="276" r:id="rId19"/>
    <p:sldId id="257" r:id="rId2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0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E08D545-D3C2-EF2C-2EE1-919D055D84D4}"/>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B09DF4F7-D7ED-FA9E-A748-E246E9CA93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618EFBBE-EA7C-EA63-8D9C-E9C112C83BDD}"/>
              </a:ext>
            </a:extLst>
          </p:cNvPr>
          <p:cNvSpPr>
            <a:spLocks noGrp="1"/>
          </p:cNvSpPr>
          <p:nvPr>
            <p:ph type="dt" sz="half" idx="10"/>
          </p:nvPr>
        </p:nvSpPr>
        <p:spPr/>
        <p:txBody>
          <a:bodyPr/>
          <a:lstStyle/>
          <a:p>
            <a:fld id="{B0CDD224-BBFC-4ABE-B112-70A7FDE3E0D1}" type="datetimeFigureOut">
              <a:rPr lang="zh-CN" altLang="en-US" smtClean="0"/>
              <a:t>2024/12/10</a:t>
            </a:fld>
            <a:endParaRPr lang="zh-CN" altLang="en-US"/>
          </a:p>
        </p:txBody>
      </p:sp>
      <p:sp>
        <p:nvSpPr>
          <p:cNvPr id="5" name="页脚占位符 4">
            <a:extLst>
              <a:ext uri="{FF2B5EF4-FFF2-40B4-BE49-F238E27FC236}">
                <a16:creationId xmlns:a16="http://schemas.microsoft.com/office/drawing/2014/main" id="{F7731A8F-3D12-3C3D-F4C0-5BDC4A1FFA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1EE6DF-D99D-6FF0-4549-8595C7A369A9}"/>
              </a:ext>
            </a:extLst>
          </p:cNvPr>
          <p:cNvSpPr>
            <a:spLocks noGrp="1"/>
          </p:cNvSpPr>
          <p:nvPr>
            <p:ph type="sldNum" sz="quarter" idx="12"/>
          </p:nvPr>
        </p:nvSpPr>
        <p:spPr/>
        <p:txBody>
          <a:bodyPr/>
          <a:lstStyle/>
          <a:p>
            <a:fld id="{7100AFDA-0ED8-41B9-BEE8-7C642513458C}" type="slidenum">
              <a:rPr lang="zh-CN" altLang="en-US" smtClean="0"/>
              <a:t>‹#›</a:t>
            </a:fld>
            <a:endParaRPr lang="zh-CN" altLang="en-US"/>
          </a:p>
        </p:txBody>
      </p:sp>
    </p:spTree>
    <p:extLst>
      <p:ext uri="{BB962C8B-B14F-4D97-AF65-F5344CB8AC3E}">
        <p14:creationId xmlns:p14="http://schemas.microsoft.com/office/powerpoint/2010/main" val="492795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36AB76-4A0F-F8F4-4212-D496CF9823D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119C3C0-1F16-9CE4-0F79-AA17EDAEA77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D39956-6A09-1700-FDA4-42F9BAF263CD}"/>
              </a:ext>
            </a:extLst>
          </p:cNvPr>
          <p:cNvSpPr>
            <a:spLocks noGrp="1"/>
          </p:cNvSpPr>
          <p:nvPr>
            <p:ph type="dt" sz="half" idx="10"/>
          </p:nvPr>
        </p:nvSpPr>
        <p:spPr/>
        <p:txBody>
          <a:bodyPr/>
          <a:lstStyle/>
          <a:p>
            <a:fld id="{B0CDD224-BBFC-4ABE-B112-70A7FDE3E0D1}" type="datetimeFigureOut">
              <a:rPr lang="zh-CN" altLang="en-US" smtClean="0"/>
              <a:t>2024/12/10</a:t>
            </a:fld>
            <a:endParaRPr lang="zh-CN" altLang="en-US"/>
          </a:p>
        </p:txBody>
      </p:sp>
      <p:sp>
        <p:nvSpPr>
          <p:cNvPr id="5" name="页脚占位符 4">
            <a:extLst>
              <a:ext uri="{FF2B5EF4-FFF2-40B4-BE49-F238E27FC236}">
                <a16:creationId xmlns:a16="http://schemas.microsoft.com/office/drawing/2014/main" id="{F81D08B7-4CB8-E87B-8EAB-A996D4CAFC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C71EDE2-3647-15E6-0AD7-72DA49E761EF}"/>
              </a:ext>
            </a:extLst>
          </p:cNvPr>
          <p:cNvSpPr>
            <a:spLocks noGrp="1"/>
          </p:cNvSpPr>
          <p:nvPr>
            <p:ph type="sldNum" sz="quarter" idx="12"/>
          </p:nvPr>
        </p:nvSpPr>
        <p:spPr/>
        <p:txBody>
          <a:bodyPr/>
          <a:lstStyle/>
          <a:p>
            <a:fld id="{7100AFDA-0ED8-41B9-BEE8-7C642513458C}" type="slidenum">
              <a:rPr lang="zh-CN" altLang="en-US" smtClean="0"/>
              <a:t>‹#›</a:t>
            </a:fld>
            <a:endParaRPr lang="zh-CN" altLang="en-US"/>
          </a:p>
        </p:txBody>
      </p:sp>
    </p:spTree>
    <p:extLst>
      <p:ext uri="{BB962C8B-B14F-4D97-AF65-F5344CB8AC3E}">
        <p14:creationId xmlns:p14="http://schemas.microsoft.com/office/powerpoint/2010/main" val="11831104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3BB452E-E306-8DE4-6DC0-2FAAA7251F9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C7F393F-079F-35BC-8C5D-0E8861488C6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DD747E5-78AA-50AA-CBB7-D4295D55AD27}"/>
              </a:ext>
            </a:extLst>
          </p:cNvPr>
          <p:cNvSpPr>
            <a:spLocks noGrp="1"/>
          </p:cNvSpPr>
          <p:nvPr>
            <p:ph type="dt" sz="half" idx="10"/>
          </p:nvPr>
        </p:nvSpPr>
        <p:spPr/>
        <p:txBody>
          <a:bodyPr/>
          <a:lstStyle/>
          <a:p>
            <a:fld id="{B0CDD224-BBFC-4ABE-B112-70A7FDE3E0D1}" type="datetimeFigureOut">
              <a:rPr lang="zh-CN" altLang="en-US" smtClean="0"/>
              <a:t>2024/12/10</a:t>
            </a:fld>
            <a:endParaRPr lang="zh-CN" altLang="en-US"/>
          </a:p>
        </p:txBody>
      </p:sp>
      <p:sp>
        <p:nvSpPr>
          <p:cNvPr id="5" name="页脚占位符 4">
            <a:extLst>
              <a:ext uri="{FF2B5EF4-FFF2-40B4-BE49-F238E27FC236}">
                <a16:creationId xmlns:a16="http://schemas.microsoft.com/office/drawing/2014/main" id="{1B7C2E2E-DB90-0590-472A-945D00A3450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44A3A7E-2CCF-9EFC-3FA6-273DF8E618DC}"/>
              </a:ext>
            </a:extLst>
          </p:cNvPr>
          <p:cNvSpPr>
            <a:spLocks noGrp="1"/>
          </p:cNvSpPr>
          <p:nvPr>
            <p:ph type="sldNum" sz="quarter" idx="12"/>
          </p:nvPr>
        </p:nvSpPr>
        <p:spPr/>
        <p:txBody>
          <a:bodyPr/>
          <a:lstStyle/>
          <a:p>
            <a:fld id="{7100AFDA-0ED8-41B9-BEE8-7C642513458C}" type="slidenum">
              <a:rPr lang="zh-CN" altLang="en-US" smtClean="0"/>
              <a:t>‹#›</a:t>
            </a:fld>
            <a:endParaRPr lang="zh-CN" altLang="en-US"/>
          </a:p>
        </p:txBody>
      </p:sp>
    </p:spTree>
    <p:extLst>
      <p:ext uri="{BB962C8B-B14F-4D97-AF65-F5344CB8AC3E}">
        <p14:creationId xmlns:p14="http://schemas.microsoft.com/office/powerpoint/2010/main" val="3625236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D881434-9DC9-2873-E072-F439CDE64B7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5B9EFD2-09D2-6382-48C0-2594AB8BF272}"/>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72B90B1-CDDD-EAF7-5A08-092EF0892EC5}"/>
              </a:ext>
            </a:extLst>
          </p:cNvPr>
          <p:cNvSpPr>
            <a:spLocks noGrp="1"/>
          </p:cNvSpPr>
          <p:nvPr>
            <p:ph type="dt" sz="half" idx="10"/>
          </p:nvPr>
        </p:nvSpPr>
        <p:spPr/>
        <p:txBody>
          <a:bodyPr/>
          <a:lstStyle/>
          <a:p>
            <a:fld id="{B0CDD224-BBFC-4ABE-B112-70A7FDE3E0D1}" type="datetimeFigureOut">
              <a:rPr lang="zh-CN" altLang="en-US" smtClean="0"/>
              <a:t>2024/12/10</a:t>
            </a:fld>
            <a:endParaRPr lang="zh-CN" altLang="en-US"/>
          </a:p>
        </p:txBody>
      </p:sp>
      <p:sp>
        <p:nvSpPr>
          <p:cNvPr id="5" name="页脚占位符 4">
            <a:extLst>
              <a:ext uri="{FF2B5EF4-FFF2-40B4-BE49-F238E27FC236}">
                <a16:creationId xmlns:a16="http://schemas.microsoft.com/office/drawing/2014/main" id="{FF521CEC-5C5C-D90E-559B-06CC4D46D1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C8B561D-3CF5-9099-DAA8-7C575553DE30}"/>
              </a:ext>
            </a:extLst>
          </p:cNvPr>
          <p:cNvSpPr>
            <a:spLocks noGrp="1"/>
          </p:cNvSpPr>
          <p:nvPr>
            <p:ph type="sldNum" sz="quarter" idx="12"/>
          </p:nvPr>
        </p:nvSpPr>
        <p:spPr/>
        <p:txBody>
          <a:bodyPr/>
          <a:lstStyle/>
          <a:p>
            <a:fld id="{7100AFDA-0ED8-41B9-BEE8-7C642513458C}" type="slidenum">
              <a:rPr lang="zh-CN" altLang="en-US" smtClean="0"/>
              <a:t>‹#›</a:t>
            </a:fld>
            <a:endParaRPr lang="zh-CN" altLang="en-US"/>
          </a:p>
        </p:txBody>
      </p:sp>
    </p:spTree>
    <p:extLst>
      <p:ext uri="{BB962C8B-B14F-4D97-AF65-F5344CB8AC3E}">
        <p14:creationId xmlns:p14="http://schemas.microsoft.com/office/powerpoint/2010/main" val="765316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7FCD52-18B7-3C1D-0766-F04B303B086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630904B-FFFA-C980-678E-0FAB98DAA75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2DC4564-B924-6FD3-CC2F-2293A07CDE15}"/>
              </a:ext>
            </a:extLst>
          </p:cNvPr>
          <p:cNvSpPr>
            <a:spLocks noGrp="1"/>
          </p:cNvSpPr>
          <p:nvPr>
            <p:ph type="dt" sz="half" idx="10"/>
          </p:nvPr>
        </p:nvSpPr>
        <p:spPr/>
        <p:txBody>
          <a:bodyPr/>
          <a:lstStyle/>
          <a:p>
            <a:fld id="{B0CDD224-BBFC-4ABE-B112-70A7FDE3E0D1}" type="datetimeFigureOut">
              <a:rPr lang="zh-CN" altLang="en-US" smtClean="0"/>
              <a:t>2024/12/10</a:t>
            </a:fld>
            <a:endParaRPr lang="zh-CN" altLang="en-US"/>
          </a:p>
        </p:txBody>
      </p:sp>
      <p:sp>
        <p:nvSpPr>
          <p:cNvPr id="5" name="页脚占位符 4">
            <a:extLst>
              <a:ext uri="{FF2B5EF4-FFF2-40B4-BE49-F238E27FC236}">
                <a16:creationId xmlns:a16="http://schemas.microsoft.com/office/drawing/2014/main" id="{9596B1E1-F64C-5CD1-E924-0C77ADC161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B1E4BAD-5BD0-9EBF-A6E4-E3F02EE96484}"/>
              </a:ext>
            </a:extLst>
          </p:cNvPr>
          <p:cNvSpPr>
            <a:spLocks noGrp="1"/>
          </p:cNvSpPr>
          <p:nvPr>
            <p:ph type="sldNum" sz="quarter" idx="12"/>
          </p:nvPr>
        </p:nvSpPr>
        <p:spPr/>
        <p:txBody>
          <a:bodyPr/>
          <a:lstStyle/>
          <a:p>
            <a:fld id="{7100AFDA-0ED8-41B9-BEE8-7C642513458C}" type="slidenum">
              <a:rPr lang="zh-CN" altLang="en-US" smtClean="0"/>
              <a:t>‹#›</a:t>
            </a:fld>
            <a:endParaRPr lang="zh-CN" altLang="en-US"/>
          </a:p>
        </p:txBody>
      </p:sp>
    </p:spTree>
    <p:extLst>
      <p:ext uri="{BB962C8B-B14F-4D97-AF65-F5344CB8AC3E}">
        <p14:creationId xmlns:p14="http://schemas.microsoft.com/office/powerpoint/2010/main" val="18628624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079723-384C-2C3C-337F-27F97D8CCFB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F74B1DA-F36E-BDD2-348A-0AE9B244B4C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B50A852-C012-132D-ABF8-C0DB685A1B7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2DD65DDB-EF9A-A034-C41B-91B9E34A3F35}"/>
              </a:ext>
            </a:extLst>
          </p:cNvPr>
          <p:cNvSpPr>
            <a:spLocks noGrp="1"/>
          </p:cNvSpPr>
          <p:nvPr>
            <p:ph type="dt" sz="half" idx="10"/>
          </p:nvPr>
        </p:nvSpPr>
        <p:spPr/>
        <p:txBody>
          <a:bodyPr/>
          <a:lstStyle/>
          <a:p>
            <a:fld id="{B0CDD224-BBFC-4ABE-B112-70A7FDE3E0D1}" type="datetimeFigureOut">
              <a:rPr lang="zh-CN" altLang="en-US" smtClean="0"/>
              <a:t>2024/12/10</a:t>
            </a:fld>
            <a:endParaRPr lang="zh-CN" altLang="en-US"/>
          </a:p>
        </p:txBody>
      </p:sp>
      <p:sp>
        <p:nvSpPr>
          <p:cNvPr id="6" name="页脚占位符 5">
            <a:extLst>
              <a:ext uri="{FF2B5EF4-FFF2-40B4-BE49-F238E27FC236}">
                <a16:creationId xmlns:a16="http://schemas.microsoft.com/office/drawing/2014/main" id="{1041432E-DA08-E231-B92A-34DAC5D5308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3B4CA2D-3C97-D78A-CFFB-711B39695998}"/>
              </a:ext>
            </a:extLst>
          </p:cNvPr>
          <p:cNvSpPr>
            <a:spLocks noGrp="1"/>
          </p:cNvSpPr>
          <p:nvPr>
            <p:ph type="sldNum" sz="quarter" idx="12"/>
          </p:nvPr>
        </p:nvSpPr>
        <p:spPr/>
        <p:txBody>
          <a:bodyPr/>
          <a:lstStyle/>
          <a:p>
            <a:fld id="{7100AFDA-0ED8-41B9-BEE8-7C642513458C}" type="slidenum">
              <a:rPr lang="zh-CN" altLang="en-US" smtClean="0"/>
              <a:t>‹#›</a:t>
            </a:fld>
            <a:endParaRPr lang="zh-CN" altLang="en-US"/>
          </a:p>
        </p:txBody>
      </p:sp>
    </p:spTree>
    <p:extLst>
      <p:ext uri="{BB962C8B-B14F-4D97-AF65-F5344CB8AC3E}">
        <p14:creationId xmlns:p14="http://schemas.microsoft.com/office/powerpoint/2010/main" val="3094301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F6113DB-97C2-5549-42CE-1A9E4711507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38CDDB3-BFB7-27D0-5374-1B8D2EE91D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B6443F8-E6C1-5482-52C2-DE1E472626A4}"/>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4F4FB6F1-0BE0-98F7-9094-81CC8D3E1D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B5AFF90-1B60-D515-8E00-02AD0CCABB1C}"/>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2BDA3D6-76B6-81E3-174A-19FBA465E44D}"/>
              </a:ext>
            </a:extLst>
          </p:cNvPr>
          <p:cNvSpPr>
            <a:spLocks noGrp="1"/>
          </p:cNvSpPr>
          <p:nvPr>
            <p:ph type="dt" sz="half" idx="10"/>
          </p:nvPr>
        </p:nvSpPr>
        <p:spPr/>
        <p:txBody>
          <a:bodyPr/>
          <a:lstStyle/>
          <a:p>
            <a:fld id="{B0CDD224-BBFC-4ABE-B112-70A7FDE3E0D1}" type="datetimeFigureOut">
              <a:rPr lang="zh-CN" altLang="en-US" smtClean="0"/>
              <a:t>2024/12/10</a:t>
            </a:fld>
            <a:endParaRPr lang="zh-CN" altLang="en-US"/>
          </a:p>
        </p:txBody>
      </p:sp>
      <p:sp>
        <p:nvSpPr>
          <p:cNvPr id="8" name="页脚占位符 7">
            <a:extLst>
              <a:ext uri="{FF2B5EF4-FFF2-40B4-BE49-F238E27FC236}">
                <a16:creationId xmlns:a16="http://schemas.microsoft.com/office/drawing/2014/main" id="{FC4CDF5B-9CE5-C3FB-727E-A633474B3BA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505D4601-9F03-597E-A55D-8FD77B6E62FB}"/>
              </a:ext>
            </a:extLst>
          </p:cNvPr>
          <p:cNvSpPr>
            <a:spLocks noGrp="1"/>
          </p:cNvSpPr>
          <p:nvPr>
            <p:ph type="sldNum" sz="quarter" idx="12"/>
          </p:nvPr>
        </p:nvSpPr>
        <p:spPr/>
        <p:txBody>
          <a:bodyPr/>
          <a:lstStyle/>
          <a:p>
            <a:fld id="{7100AFDA-0ED8-41B9-BEE8-7C642513458C}" type="slidenum">
              <a:rPr lang="zh-CN" altLang="en-US" smtClean="0"/>
              <a:t>‹#›</a:t>
            </a:fld>
            <a:endParaRPr lang="zh-CN" altLang="en-US"/>
          </a:p>
        </p:txBody>
      </p:sp>
    </p:spTree>
    <p:extLst>
      <p:ext uri="{BB962C8B-B14F-4D97-AF65-F5344CB8AC3E}">
        <p14:creationId xmlns:p14="http://schemas.microsoft.com/office/powerpoint/2010/main" val="162895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1ED125-9701-E82B-7FAE-0D50F33B78B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C716C61-9E43-DC41-B668-D42CCBD62DAC}"/>
              </a:ext>
            </a:extLst>
          </p:cNvPr>
          <p:cNvSpPr>
            <a:spLocks noGrp="1"/>
          </p:cNvSpPr>
          <p:nvPr>
            <p:ph type="dt" sz="half" idx="10"/>
          </p:nvPr>
        </p:nvSpPr>
        <p:spPr/>
        <p:txBody>
          <a:bodyPr/>
          <a:lstStyle/>
          <a:p>
            <a:fld id="{B0CDD224-BBFC-4ABE-B112-70A7FDE3E0D1}" type="datetimeFigureOut">
              <a:rPr lang="zh-CN" altLang="en-US" smtClean="0"/>
              <a:t>2024/12/10</a:t>
            </a:fld>
            <a:endParaRPr lang="zh-CN" altLang="en-US"/>
          </a:p>
        </p:txBody>
      </p:sp>
      <p:sp>
        <p:nvSpPr>
          <p:cNvPr id="4" name="页脚占位符 3">
            <a:extLst>
              <a:ext uri="{FF2B5EF4-FFF2-40B4-BE49-F238E27FC236}">
                <a16:creationId xmlns:a16="http://schemas.microsoft.com/office/drawing/2014/main" id="{50F6BE30-878B-B7DB-D195-34245836FFA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BAFFA20-EC52-2FA3-5182-EA874FDC9493}"/>
              </a:ext>
            </a:extLst>
          </p:cNvPr>
          <p:cNvSpPr>
            <a:spLocks noGrp="1"/>
          </p:cNvSpPr>
          <p:nvPr>
            <p:ph type="sldNum" sz="quarter" idx="12"/>
          </p:nvPr>
        </p:nvSpPr>
        <p:spPr/>
        <p:txBody>
          <a:bodyPr/>
          <a:lstStyle/>
          <a:p>
            <a:fld id="{7100AFDA-0ED8-41B9-BEE8-7C642513458C}" type="slidenum">
              <a:rPr lang="zh-CN" altLang="en-US" smtClean="0"/>
              <a:t>‹#›</a:t>
            </a:fld>
            <a:endParaRPr lang="zh-CN" altLang="en-US"/>
          </a:p>
        </p:txBody>
      </p:sp>
    </p:spTree>
    <p:extLst>
      <p:ext uri="{BB962C8B-B14F-4D97-AF65-F5344CB8AC3E}">
        <p14:creationId xmlns:p14="http://schemas.microsoft.com/office/powerpoint/2010/main" val="13881245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0A9E775A-3744-697E-EE26-9DB8D1F077B9}"/>
              </a:ext>
            </a:extLst>
          </p:cNvPr>
          <p:cNvSpPr>
            <a:spLocks noGrp="1"/>
          </p:cNvSpPr>
          <p:nvPr>
            <p:ph type="dt" sz="half" idx="10"/>
          </p:nvPr>
        </p:nvSpPr>
        <p:spPr/>
        <p:txBody>
          <a:bodyPr/>
          <a:lstStyle/>
          <a:p>
            <a:fld id="{B0CDD224-BBFC-4ABE-B112-70A7FDE3E0D1}" type="datetimeFigureOut">
              <a:rPr lang="zh-CN" altLang="en-US" smtClean="0"/>
              <a:t>2024/12/10</a:t>
            </a:fld>
            <a:endParaRPr lang="zh-CN" altLang="en-US"/>
          </a:p>
        </p:txBody>
      </p:sp>
      <p:sp>
        <p:nvSpPr>
          <p:cNvPr id="3" name="页脚占位符 2">
            <a:extLst>
              <a:ext uri="{FF2B5EF4-FFF2-40B4-BE49-F238E27FC236}">
                <a16:creationId xmlns:a16="http://schemas.microsoft.com/office/drawing/2014/main" id="{54D43AC7-0818-2FF1-C2ED-69E7FC5AB91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0176DC7E-B52B-3777-45C1-0A5128146FD0}"/>
              </a:ext>
            </a:extLst>
          </p:cNvPr>
          <p:cNvSpPr>
            <a:spLocks noGrp="1"/>
          </p:cNvSpPr>
          <p:nvPr>
            <p:ph type="sldNum" sz="quarter" idx="12"/>
          </p:nvPr>
        </p:nvSpPr>
        <p:spPr/>
        <p:txBody>
          <a:bodyPr/>
          <a:lstStyle/>
          <a:p>
            <a:fld id="{7100AFDA-0ED8-41B9-BEE8-7C642513458C}" type="slidenum">
              <a:rPr lang="zh-CN" altLang="en-US" smtClean="0"/>
              <a:t>‹#›</a:t>
            </a:fld>
            <a:endParaRPr lang="zh-CN" altLang="en-US"/>
          </a:p>
        </p:txBody>
      </p:sp>
    </p:spTree>
    <p:extLst>
      <p:ext uri="{BB962C8B-B14F-4D97-AF65-F5344CB8AC3E}">
        <p14:creationId xmlns:p14="http://schemas.microsoft.com/office/powerpoint/2010/main" val="440073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194A89A-2700-EBCE-6888-1E760069648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1428FB6-1D48-A7FF-BE64-27B6FB57137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D7EE2B7-EC5A-DE15-585D-2BE849F71A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2F24887-AAA1-2259-B88C-02CBFD39D42F}"/>
              </a:ext>
            </a:extLst>
          </p:cNvPr>
          <p:cNvSpPr>
            <a:spLocks noGrp="1"/>
          </p:cNvSpPr>
          <p:nvPr>
            <p:ph type="dt" sz="half" idx="10"/>
          </p:nvPr>
        </p:nvSpPr>
        <p:spPr/>
        <p:txBody>
          <a:bodyPr/>
          <a:lstStyle/>
          <a:p>
            <a:fld id="{B0CDD224-BBFC-4ABE-B112-70A7FDE3E0D1}" type="datetimeFigureOut">
              <a:rPr lang="zh-CN" altLang="en-US" smtClean="0"/>
              <a:t>2024/12/10</a:t>
            </a:fld>
            <a:endParaRPr lang="zh-CN" altLang="en-US"/>
          </a:p>
        </p:txBody>
      </p:sp>
      <p:sp>
        <p:nvSpPr>
          <p:cNvPr id="6" name="页脚占位符 5">
            <a:extLst>
              <a:ext uri="{FF2B5EF4-FFF2-40B4-BE49-F238E27FC236}">
                <a16:creationId xmlns:a16="http://schemas.microsoft.com/office/drawing/2014/main" id="{58D7A4D7-24A8-80E6-F81D-7037E9F92C4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9106BF6-403B-C337-2562-022E9BFEE286}"/>
              </a:ext>
            </a:extLst>
          </p:cNvPr>
          <p:cNvSpPr>
            <a:spLocks noGrp="1"/>
          </p:cNvSpPr>
          <p:nvPr>
            <p:ph type="sldNum" sz="quarter" idx="12"/>
          </p:nvPr>
        </p:nvSpPr>
        <p:spPr/>
        <p:txBody>
          <a:bodyPr/>
          <a:lstStyle/>
          <a:p>
            <a:fld id="{7100AFDA-0ED8-41B9-BEE8-7C642513458C}" type="slidenum">
              <a:rPr lang="zh-CN" altLang="en-US" smtClean="0"/>
              <a:t>‹#›</a:t>
            </a:fld>
            <a:endParaRPr lang="zh-CN" altLang="en-US"/>
          </a:p>
        </p:txBody>
      </p:sp>
    </p:spTree>
    <p:extLst>
      <p:ext uri="{BB962C8B-B14F-4D97-AF65-F5344CB8AC3E}">
        <p14:creationId xmlns:p14="http://schemas.microsoft.com/office/powerpoint/2010/main" val="20053272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A8C834-2AD0-C7EB-DD1F-3F57B5307D64}"/>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31D9A8B2-F624-A128-167C-95453F4D6D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0D23244-9E93-6090-B539-FCA7DC6C65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005CE13-BDD0-9BC5-0226-46CE8032E0AA}"/>
              </a:ext>
            </a:extLst>
          </p:cNvPr>
          <p:cNvSpPr>
            <a:spLocks noGrp="1"/>
          </p:cNvSpPr>
          <p:nvPr>
            <p:ph type="dt" sz="half" idx="10"/>
          </p:nvPr>
        </p:nvSpPr>
        <p:spPr/>
        <p:txBody>
          <a:bodyPr/>
          <a:lstStyle/>
          <a:p>
            <a:fld id="{B0CDD224-BBFC-4ABE-B112-70A7FDE3E0D1}" type="datetimeFigureOut">
              <a:rPr lang="zh-CN" altLang="en-US" smtClean="0"/>
              <a:t>2024/12/10</a:t>
            </a:fld>
            <a:endParaRPr lang="zh-CN" altLang="en-US"/>
          </a:p>
        </p:txBody>
      </p:sp>
      <p:sp>
        <p:nvSpPr>
          <p:cNvPr id="6" name="页脚占位符 5">
            <a:extLst>
              <a:ext uri="{FF2B5EF4-FFF2-40B4-BE49-F238E27FC236}">
                <a16:creationId xmlns:a16="http://schemas.microsoft.com/office/drawing/2014/main" id="{2DB028D0-8014-C969-50B1-4E22055BFEB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255A24C-5134-FE5F-C0A4-BF57CC35B16F}"/>
              </a:ext>
            </a:extLst>
          </p:cNvPr>
          <p:cNvSpPr>
            <a:spLocks noGrp="1"/>
          </p:cNvSpPr>
          <p:nvPr>
            <p:ph type="sldNum" sz="quarter" idx="12"/>
          </p:nvPr>
        </p:nvSpPr>
        <p:spPr/>
        <p:txBody>
          <a:bodyPr/>
          <a:lstStyle/>
          <a:p>
            <a:fld id="{7100AFDA-0ED8-41B9-BEE8-7C642513458C}" type="slidenum">
              <a:rPr lang="zh-CN" altLang="en-US" smtClean="0"/>
              <a:t>‹#›</a:t>
            </a:fld>
            <a:endParaRPr lang="zh-CN" altLang="en-US"/>
          </a:p>
        </p:txBody>
      </p:sp>
    </p:spTree>
    <p:extLst>
      <p:ext uri="{BB962C8B-B14F-4D97-AF65-F5344CB8AC3E}">
        <p14:creationId xmlns:p14="http://schemas.microsoft.com/office/powerpoint/2010/main" val="19621804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C9F7563-F952-5D53-B3D2-A60E8FF4E88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9FDDC67-06DE-5EF3-FDC7-F57A58F076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15070AA-0F2C-31A1-F6CD-60A41E4954F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CDD224-BBFC-4ABE-B112-70A7FDE3E0D1}" type="datetimeFigureOut">
              <a:rPr lang="zh-CN" altLang="en-US" smtClean="0"/>
              <a:t>2024/12/10</a:t>
            </a:fld>
            <a:endParaRPr lang="zh-CN" altLang="en-US"/>
          </a:p>
        </p:txBody>
      </p:sp>
      <p:sp>
        <p:nvSpPr>
          <p:cNvPr id="5" name="页脚占位符 4">
            <a:extLst>
              <a:ext uri="{FF2B5EF4-FFF2-40B4-BE49-F238E27FC236}">
                <a16:creationId xmlns:a16="http://schemas.microsoft.com/office/drawing/2014/main" id="{0D89DC9F-FF2F-B4F2-AF1E-AC763BF563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642B8B99-E9CC-0B67-5DFD-34D908C3AA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00AFDA-0ED8-41B9-BEE8-7C642513458C}" type="slidenum">
              <a:rPr lang="zh-CN" altLang="en-US" smtClean="0"/>
              <a:t>‹#›</a:t>
            </a:fld>
            <a:endParaRPr lang="zh-CN" altLang="en-US"/>
          </a:p>
        </p:txBody>
      </p:sp>
    </p:spTree>
    <p:extLst>
      <p:ext uri="{BB962C8B-B14F-4D97-AF65-F5344CB8AC3E}">
        <p14:creationId xmlns:p14="http://schemas.microsoft.com/office/powerpoint/2010/main" val="18182747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en.wikipedia.org/wiki/Rotation_matrix" TargetMode="External"/><Relationship Id="rId1" Type="http://schemas.openxmlformats.org/officeDocument/2006/relationships/slideLayout" Target="../slideLayouts/slideLayout1.xml"/><Relationship Id="rId6" Type="http://schemas.openxmlformats.org/officeDocument/2006/relationships/hyperlink" Target="https://middletonlee1994.wordpress.com/2015/05/25/rotation-matrix/" TargetMode="External"/><Relationship Id="rId5" Type="http://schemas.openxmlformats.org/officeDocument/2006/relationships/image" Target="../media/image20.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hyperlink" Target="https://kazemnejad.com/blog/transformer_architecture_positional_encoding/" TargetMode="External"/><Relationship Id="rId2" Type="http://schemas.openxmlformats.org/officeDocument/2006/relationships/hyperlink" Target="https://medium.com/thedeephub/positional-encoding-explained-a-deep-dive-into-transformer-pe-65cfe8cfe10b" TargetMode="Externa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hyperlink" Target="https://medium.com/thedeephub/positional-encoding-explained-a-deep-dive-into-transformer-pe-65cfe8cfe10b" TargetMode="Externa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hyperlink" Target="https://towardsdatascience.com/beyond-attention-how-advanced-positional-embedding-methods-improve-upon-the-original-transformers-90380b74d324" TargetMode="Externa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hyperlink" Target="https://spaces.ac.cn/archives/8130" TargetMode="External"/><Relationship Id="rId2" Type="http://schemas.openxmlformats.org/officeDocument/2006/relationships/hyperlink" Target="https://towardsdatascience.com/beyond-attention-how-advanced-positional-embedding-methods-improve-upon-the-original-transformers-90380b74d324" TargetMode="Externa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hyperlink" Target="https://arxiv.org/abs/2104.09864"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 Id="rId5" Type="http://schemas.openxmlformats.org/officeDocument/2006/relationships/hyperlink" Target="https://spaces.ac.cn/me.html" TargetMode="External"/><Relationship Id="rId4" Type="http://schemas.openxmlformats.org/officeDocument/2006/relationships/image" Target="../media/image31.png"/></Relationships>
</file>

<file path=ppt/slides/_rels/slide19.xml.rels><?xml version="1.0" encoding="UTF-8" standalone="yes"?>
<Relationships xmlns="http://schemas.openxmlformats.org/package/2006/relationships"><Relationship Id="rId8" Type="http://schemas.openxmlformats.org/officeDocument/2006/relationships/hyperlink" Target="https://en.wikipedia.org/wiki/Sine_and_cosine" TargetMode="External"/><Relationship Id="rId13" Type="http://schemas.openxmlformats.org/officeDocument/2006/relationships/image" Target="../media/image32.png"/><Relationship Id="rId3" Type="http://schemas.openxmlformats.org/officeDocument/2006/relationships/hyperlink" Target="https://arxiv.org/abs/2104.09864" TargetMode="External"/><Relationship Id="rId7" Type="http://schemas.openxmlformats.org/officeDocument/2006/relationships/hyperlink" Target="https://en.wikipedia.org/wiki/Trigonometric_functions" TargetMode="External"/><Relationship Id="rId12" Type="http://schemas.openxmlformats.org/officeDocument/2006/relationships/hyperlink" Target="https://www.bilibili.com/video/BV1ia411H7ra/" TargetMode="External"/><Relationship Id="rId2" Type="http://schemas.openxmlformats.org/officeDocument/2006/relationships/hyperlink" Target="https://arxiv.org/abs/1706.03762" TargetMode="External"/><Relationship Id="rId1" Type="http://schemas.openxmlformats.org/officeDocument/2006/relationships/slideLayout" Target="../slideLayouts/slideLayout1.xml"/><Relationship Id="rId6" Type="http://schemas.openxmlformats.org/officeDocument/2006/relationships/hyperlink" Target="https://spaces.ac.cn/archives/8231" TargetMode="External"/><Relationship Id="rId11" Type="http://schemas.openxmlformats.org/officeDocument/2006/relationships/hyperlink" Target="https://en.wikipedia.org/wiki/Euclidean_distance" TargetMode="External"/><Relationship Id="rId5" Type="http://schemas.openxmlformats.org/officeDocument/2006/relationships/hyperlink" Target="https://machinelearningmastery.com/a-gentle-introduction-to-positional-encoding-in-transformer-models-part-1/" TargetMode="External"/><Relationship Id="rId10" Type="http://schemas.openxmlformats.org/officeDocument/2006/relationships/hyperlink" Target="https://en.wikipedia.org/wiki/Fourier_transform" TargetMode="External"/><Relationship Id="rId4" Type="http://schemas.openxmlformats.org/officeDocument/2006/relationships/hyperlink" Target="https://www.amazon.com/Hands-Large-Language-Models-Understanding/dp/1098150961" TargetMode="External"/><Relationship Id="rId9" Type="http://schemas.openxmlformats.org/officeDocument/2006/relationships/hyperlink" Target="https://en.wikipedia.org/wiki/Rotation_matrix" TargetMode="External"/><Relationship Id="rId14" Type="http://schemas.openxmlformats.org/officeDocument/2006/relationships/image" Target="../media/image3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hyperlink" Target="https://arxiv.org/abs/1706.03762"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https://kazemnejad.com/blog/transformer_architecture_positional_encoding/" TargetMode="External"/><Relationship Id="rId2" Type="http://schemas.openxmlformats.org/officeDocument/2006/relationships/hyperlink" Target="https://platform.openai.com/docs/api-reference/embeddings/create" TargetMode="Externa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platform.openai.com/docs/api-reference/embeddings/create" TargetMode="External"/><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arxiv.org/abs/1706.03762" TargetMode="External"/><Relationship Id="rId2" Type="http://schemas.openxmlformats.org/officeDocument/2006/relationships/image" Target="../media/image2.png"/><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machinelearningmastery.com/a-gentle-introduction-to-positional-encoding-in-transformer-models-part-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 Id="rId4" Type="http://schemas.openxmlformats.org/officeDocument/2006/relationships/hyperlink" Target="https://machinelearningmastery.com/a-gentle-introduction-to-positional-encoding-in-transformer-models-part-1/"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hyperlink" Target="https://machinelearningmastery.com/a-gentle-introduction-to-positional-encoding-in-transformer-models-part-1/"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machinelearningmastery.com/a-gentle-introduction-to-positional-encoding-in-transformer-models-part-1/" TargetMode="Externa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1E00E1-A6B9-4D5C-216A-4E90EBDB6F0D}"/>
              </a:ext>
            </a:extLst>
          </p:cNvPr>
          <p:cNvSpPr>
            <a:spLocks noGrp="1"/>
          </p:cNvSpPr>
          <p:nvPr>
            <p:ph type="ctrTitle"/>
          </p:nvPr>
        </p:nvSpPr>
        <p:spPr>
          <a:xfrm>
            <a:off x="0" y="1041400"/>
            <a:ext cx="12192000" cy="2387600"/>
          </a:xfrm>
        </p:spPr>
        <p:txBody>
          <a:bodyPr>
            <a:noAutofit/>
          </a:bodyPr>
          <a:lstStyle/>
          <a:p>
            <a:r>
              <a:rPr lang="en-US" altLang="zh-CN" sz="3600" dirty="0"/>
              <a:t>The High-School Mathematics(Trigonometry)</a:t>
            </a:r>
            <a:br>
              <a:rPr lang="en-US" altLang="zh-CN" sz="3600" dirty="0"/>
            </a:br>
            <a:r>
              <a:rPr lang="en-US" altLang="zh-CN" sz="3600" dirty="0"/>
              <a:t>behind Positional Encoding in Transformer Language Model</a:t>
            </a:r>
            <a:endParaRPr lang="zh-CN" altLang="en-US" sz="3600" dirty="0"/>
          </a:p>
        </p:txBody>
      </p:sp>
      <p:sp>
        <p:nvSpPr>
          <p:cNvPr id="3" name="副标题 2">
            <a:extLst>
              <a:ext uri="{FF2B5EF4-FFF2-40B4-BE49-F238E27FC236}">
                <a16:creationId xmlns:a16="http://schemas.microsoft.com/office/drawing/2014/main" id="{6140878B-BF07-E1C7-6A7B-315C218E0B50}"/>
              </a:ext>
            </a:extLst>
          </p:cNvPr>
          <p:cNvSpPr>
            <a:spLocks noGrp="1"/>
          </p:cNvSpPr>
          <p:nvPr>
            <p:ph type="subTitle" idx="1"/>
          </p:nvPr>
        </p:nvSpPr>
        <p:spPr>
          <a:xfrm>
            <a:off x="1355034" y="5202238"/>
            <a:ext cx="9144000" cy="691666"/>
          </a:xfrm>
        </p:spPr>
        <p:txBody>
          <a:bodyPr>
            <a:normAutofit fontScale="92500" lnSpcReduction="20000"/>
          </a:bodyPr>
          <a:lstStyle/>
          <a:p>
            <a:r>
              <a:rPr lang="en-US" altLang="zh-CN" dirty="0"/>
              <a:t>Nathan</a:t>
            </a:r>
          </a:p>
          <a:p>
            <a:r>
              <a:rPr lang="en-US" altLang="zh-CN" dirty="0"/>
              <a:t>December 11, 2024</a:t>
            </a:r>
          </a:p>
          <a:p>
            <a:endParaRPr lang="zh-CN" altLang="en-US" dirty="0"/>
          </a:p>
        </p:txBody>
      </p:sp>
    </p:spTree>
    <p:extLst>
      <p:ext uri="{BB962C8B-B14F-4D97-AF65-F5344CB8AC3E}">
        <p14:creationId xmlns:p14="http://schemas.microsoft.com/office/powerpoint/2010/main" val="310158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CAEE3-2E0E-6A23-D43B-A19B4640E62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D2F0E81-5E60-DBF1-6DD2-6D7D5FDB37F6}"/>
              </a:ext>
            </a:extLst>
          </p:cNvPr>
          <p:cNvSpPr>
            <a:spLocks noGrp="1"/>
          </p:cNvSpPr>
          <p:nvPr>
            <p:ph type="ctrTitle"/>
          </p:nvPr>
        </p:nvSpPr>
        <p:spPr>
          <a:xfrm>
            <a:off x="69574" y="0"/>
            <a:ext cx="9074426" cy="646043"/>
          </a:xfrm>
        </p:spPr>
        <p:txBody>
          <a:bodyPr>
            <a:normAutofit/>
          </a:bodyPr>
          <a:lstStyle/>
          <a:p>
            <a:pPr algn="l"/>
            <a:r>
              <a:rPr lang="en-US" altLang="zh-CN" sz="3200" b="1" dirty="0"/>
              <a:t>Linear Transformation – Let’s Go Deep.</a:t>
            </a:r>
            <a:endParaRPr lang="zh-CN" altLang="en-US" sz="3200" b="1" dirty="0"/>
          </a:p>
        </p:txBody>
      </p:sp>
      <p:pic>
        <p:nvPicPr>
          <p:cNvPr id="7" name="图片 6">
            <a:extLst>
              <a:ext uri="{FF2B5EF4-FFF2-40B4-BE49-F238E27FC236}">
                <a16:creationId xmlns:a16="http://schemas.microsoft.com/office/drawing/2014/main" id="{F3B2A114-ED18-1A3C-4BDC-54A7B57B8BA1}"/>
              </a:ext>
            </a:extLst>
          </p:cNvPr>
          <p:cNvPicPr>
            <a:picLocks noChangeAspect="1"/>
          </p:cNvPicPr>
          <p:nvPr/>
        </p:nvPicPr>
        <p:blipFill>
          <a:blip r:embed="rId2"/>
          <a:stretch>
            <a:fillRect/>
          </a:stretch>
        </p:blipFill>
        <p:spPr>
          <a:xfrm>
            <a:off x="399589" y="919345"/>
            <a:ext cx="5117291" cy="897535"/>
          </a:xfrm>
          <a:prstGeom prst="rect">
            <a:avLst/>
          </a:prstGeom>
        </p:spPr>
      </p:pic>
      <mc:AlternateContent xmlns:mc="http://schemas.openxmlformats.org/markup-compatibility/2006">
        <mc:Choice xmlns:a14="http://schemas.microsoft.com/office/drawing/2010/main" Requires="a14">
          <p:sp>
            <p:nvSpPr>
              <p:cNvPr id="8" name="副标题 2">
                <a:extLst>
                  <a:ext uri="{FF2B5EF4-FFF2-40B4-BE49-F238E27FC236}">
                    <a16:creationId xmlns:a16="http://schemas.microsoft.com/office/drawing/2014/main" id="{8E6AEAA2-30A8-4939-F98A-31290A7F1665}"/>
                  </a:ext>
                </a:extLst>
              </p:cNvPr>
              <p:cNvSpPr txBox="1">
                <a:spLocks/>
              </p:cNvSpPr>
              <p:nvPr/>
            </p:nvSpPr>
            <p:spPr>
              <a:xfrm>
                <a:off x="352066" y="3183733"/>
                <a:ext cx="9950174" cy="3714776"/>
              </a:xfrm>
              <a:prstGeom prst="rect">
                <a:avLst/>
              </a:prstGeom>
            </p:spPr>
            <p:txBody>
              <a:bodyPr vert="horz" lIns="91440" tIns="45720" rIns="91440" bIns="45720" rtlCol="0">
                <a:normAutofit fontScale="925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1350"/>
                  </a:spcBef>
                  <a:spcAft>
                    <a:spcPts val="225"/>
                  </a:spcAft>
                </a:pPr>
                <a14:m>
                  <m:oMathPara xmlns:m="http://schemas.openxmlformats.org/officeDocument/2006/math">
                    <m:oMathParaPr>
                      <m:jc m:val="left"/>
                    </m:oMathParaPr>
                    <m:oMath xmlns:m="http://schemas.openxmlformats.org/officeDocument/2006/math">
                      <m:r>
                        <a:rPr lang="en-US" altLang="zh-CN" b="0" i="1" dirty="0" smtClean="0">
                          <a:latin typeface="Cambria Math" panose="02040503050406030204" pitchFamily="18" charset="0"/>
                        </a:rPr>
                        <m:t>𝑠𝑖𝑛</m:t>
                      </m:r>
                      <m:d>
                        <m:dPr>
                          <m:ctrlPr>
                            <a:rPr lang="en-US" altLang="zh-CN" b="0" i="1" dirty="0" smtClean="0">
                              <a:latin typeface="Cambria Math" panose="02040503050406030204" pitchFamily="18" charset="0"/>
                            </a:rPr>
                          </m:ctrlPr>
                        </m:dPr>
                        <m:e>
                          <m:r>
                            <m:rPr>
                              <m:lit/>
                              <m:sty m:val="p"/>
                            </m:rPr>
                            <a:rPr lang="el-GR" altLang="zh-CN" i="1" dirty="0" smtClean="0">
                              <a:latin typeface="Cambria Math" panose="02040503050406030204" pitchFamily="18" charset="0"/>
                            </a:rPr>
                            <m:t>α</m:t>
                          </m:r>
                          <m:r>
                            <a:rPr lang="en-US" altLang="zh-CN" b="0" i="1" dirty="0" smtClean="0">
                              <a:latin typeface="Cambria Math" panose="02040503050406030204" pitchFamily="18" charset="0"/>
                            </a:rPr>
                            <m:t>+</m:t>
                          </m:r>
                          <m:r>
                            <m:rPr>
                              <m:lit/>
                            </m:rPr>
                            <a:rPr lang="en-US" altLang="zh-CN" i="1" dirty="0" smtClean="0">
                              <a:latin typeface="Cambria Math" panose="02040503050406030204" pitchFamily="18" charset="0"/>
                            </a:rPr>
                            <m:t> </m:t>
                          </m:r>
                          <m:r>
                            <m:rPr>
                              <m:lit/>
                              <m:sty m:val="p"/>
                            </m:rPr>
                            <a:rPr lang="el-GR" altLang="zh-CN" i="1" dirty="0" smtClean="0">
                              <a:latin typeface="Cambria Math" panose="02040503050406030204" pitchFamily="18" charset="0"/>
                            </a:rPr>
                            <m:t>β</m:t>
                          </m:r>
                        </m:e>
                      </m:d>
                      <m:r>
                        <m:rPr>
                          <m:lit/>
                        </m:rPr>
                        <a:rPr lang="el-GR" altLang="zh-CN" i="1" dirty="0" smtClean="0">
                          <a:latin typeface="Cambria Math" panose="02040503050406030204" pitchFamily="18" charset="0"/>
                        </a:rPr>
                        <m:t>=</m:t>
                      </m:r>
                      <m:r>
                        <a:rPr lang="en-US" altLang="zh-CN" b="0" i="1" dirty="0" smtClean="0">
                          <a:latin typeface="Cambria Math" panose="02040503050406030204" pitchFamily="18" charset="0"/>
                        </a:rPr>
                        <m:t>𝑠𝑖𝑛</m:t>
                      </m:r>
                      <m:d>
                        <m:dPr>
                          <m:ctrlPr>
                            <a:rPr lang="en-US" altLang="zh-CN" b="0" i="1" dirty="0" smtClean="0">
                              <a:latin typeface="Cambria Math" panose="02040503050406030204" pitchFamily="18" charset="0"/>
                            </a:rPr>
                          </m:ctrlPr>
                        </m:dPr>
                        <m:e>
                          <m:r>
                            <m:rPr>
                              <m:lit/>
                              <m:sty m:val="p"/>
                            </m:rPr>
                            <a:rPr lang="el-GR" altLang="zh-CN" i="1" dirty="0" smtClean="0">
                              <a:latin typeface="Cambria Math" panose="02040503050406030204" pitchFamily="18" charset="0"/>
                            </a:rPr>
                            <m:t>α</m:t>
                          </m:r>
                        </m:e>
                      </m:d>
                      <m:r>
                        <a:rPr lang="en-US" altLang="zh-CN" b="0" i="1" dirty="0" smtClean="0">
                          <a:latin typeface="Cambria Math" panose="02040503050406030204" pitchFamily="18" charset="0"/>
                        </a:rPr>
                        <m:t>𝑐𝑜𝑠</m:t>
                      </m:r>
                      <m:d>
                        <m:dPr>
                          <m:ctrlPr>
                            <a:rPr lang="en-US" altLang="zh-CN" b="0" i="1" dirty="0" smtClean="0">
                              <a:latin typeface="Cambria Math" panose="02040503050406030204" pitchFamily="18" charset="0"/>
                            </a:rPr>
                          </m:ctrlPr>
                        </m:dPr>
                        <m:e>
                          <m:r>
                            <m:rPr>
                              <m:lit/>
                              <m:sty m:val="p"/>
                            </m:rPr>
                            <a:rPr lang="el-GR" altLang="zh-CN" i="1" dirty="0" smtClean="0">
                              <a:latin typeface="Cambria Math" panose="02040503050406030204" pitchFamily="18" charset="0"/>
                            </a:rPr>
                            <m:t>β</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𝑐𝑜𝑠</m:t>
                      </m:r>
                      <m:d>
                        <m:dPr>
                          <m:ctrlPr>
                            <a:rPr lang="en-US" altLang="zh-CN" b="0" i="1" dirty="0" smtClean="0">
                              <a:latin typeface="Cambria Math" panose="02040503050406030204" pitchFamily="18" charset="0"/>
                            </a:rPr>
                          </m:ctrlPr>
                        </m:dPr>
                        <m:e>
                          <m:r>
                            <m:rPr>
                              <m:lit/>
                              <m:sty m:val="p"/>
                            </m:rPr>
                            <a:rPr lang="el-GR" altLang="zh-CN" i="1" dirty="0" smtClean="0">
                              <a:latin typeface="Cambria Math" panose="02040503050406030204" pitchFamily="18" charset="0"/>
                            </a:rPr>
                            <m:t>α</m:t>
                          </m:r>
                        </m:e>
                      </m:d>
                      <m:r>
                        <a:rPr lang="en-US" altLang="zh-CN" b="0" i="1" dirty="0" smtClean="0">
                          <a:latin typeface="Cambria Math" panose="02040503050406030204" pitchFamily="18" charset="0"/>
                        </a:rPr>
                        <m:t>𝑠𝑖𝑛</m:t>
                      </m:r>
                      <m:d>
                        <m:dPr>
                          <m:ctrlPr>
                            <a:rPr lang="en-US" altLang="zh-CN" b="0" i="1" dirty="0" smtClean="0">
                              <a:latin typeface="Cambria Math" panose="02040503050406030204" pitchFamily="18" charset="0"/>
                            </a:rPr>
                          </m:ctrlPr>
                        </m:dPr>
                        <m:e>
                          <m:r>
                            <m:rPr>
                              <m:lit/>
                              <m:sty m:val="p"/>
                            </m:rPr>
                            <a:rPr lang="el-GR" altLang="zh-CN" i="1" dirty="0" smtClean="0">
                              <a:latin typeface="Cambria Math" panose="02040503050406030204" pitchFamily="18" charset="0"/>
                            </a:rPr>
                            <m:t>β</m:t>
                          </m:r>
                        </m:e>
                      </m:d>
                    </m:oMath>
                  </m:oMathPara>
                </a14:m>
                <a:endParaRPr lang="en-US" altLang="zh-CN" b="0" i="1" dirty="0">
                  <a:latin typeface="Cambria Math" panose="02040503050406030204" pitchFamily="18" charset="0"/>
                </a:endParaRPr>
              </a:p>
              <a:p>
                <a:pPr algn="l">
                  <a:spcBef>
                    <a:spcPts val="1350"/>
                  </a:spcBef>
                  <a:spcAft>
                    <a:spcPts val="225"/>
                  </a:spcAft>
                </a:pPr>
                <a14:m>
                  <m:oMathPara xmlns:m="http://schemas.openxmlformats.org/officeDocument/2006/math">
                    <m:oMathParaPr>
                      <m:jc m:val="left"/>
                    </m:oMathParaPr>
                    <m:oMath xmlns:m="http://schemas.openxmlformats.org/officeDocument/2006/math">
                      <m:r>
                        <a:rPr lang="en-US" altLang="zh-CN" b="0" i="1" dirty="0" smtClean="0">
                          <a:latin typeface="Cambria Math" panose="02040503050406030204" pitchFamily="18" charset="0"/>
                        </a:rPr>
                        <m:t>𝑐𝑜𝑠</m:t>
                      </m:r>
                      <m:d>
                        <m:dPr>
                          <m:ctrlPr>
                            <a:rPr lang="en-US" altLang="zh-CN" b="0" i="1" dirty="0" smtClean="0">
                              <a:latin typeface="Cambria Math" panose="02040503050406030204" pitchFamily="18" charset="0"/>
                            </a:rPr>
                          </m:ctrlPr>
                        </m:dPr>
                        <m:e>
                          <m:r>
                            <m:rPr>
                              <m:lit/>
                              <m:sty m:val="p"/>
                            </m:rPr>
                            <a:rPr lang="el-GR" altLang="zh-CN" i="1" dirty="0" smtClean="0">
                              <a:latin typeface="Cambria Math" panose="02040503050406030204" pitchFamily="18" charset="0"/>
                            </a:rPr>
                            <m:t>α</m:t>
                          </m:r>
                          <m:r>
                            <a:rPr lang="en-US" altLang="zh-CN" b="0" i="1" dirty="0" smtClean="0">
                              <a:latin typeface="Cambria Math" panose="02040503050406030204" pitchFamily="18" charset="0"/>
                            </a:rPr>
                            <m:t>+</m:t>
                          </m:r>
                          <m:r>
                            <m:rPr>
                              <m:lit/>
                            </m:rPr>
                            <a:rPr lang="en-US" altLang="zh-CN" i="1" dirty="0" smtClean="0">
                              <a:latin typeface="Cambria Math" panose="02040503050406030204" pitchFamily="18" charset="0"/>
                            </a:rPr>
                            <m:t> </m:t>
                          </m:r>
                          <m:r>
                            <m:rPr>
                              <m:lit/>
                              <m:sty m:val="p"/>
                            </m:rPr>
                            <a:rPr lang="el-GR" altLang="zh-CN" i="1" dirty="0" smtClean="0">
                              <a:latin typeface="Cambria Math" panose="02040503050406030204" pitchFamily="18" charset="0"/>
                            </a:rPr>
                            <m:t>β</m:t>
                          </m:r>
                        </m:e>
                      </m:d>
                      <m:r>
                        <m:rPr>
                          <m:lit/>
                        </m:rPr>
                        <a:rPr lang="el-GR" altLang="zh-CN" i="1" dirty="0" smtClean="0">
                          <a:latin typeface="Cambria Math" panose="02040503050406030204" pitchFamily="18" charset="0"/>
                        </a:rPr>
                        <m:t>=</m:t>
                      </m:r>
                      <m:r>
                        <a:rPr lang="en-US" altLang="zh-CN" b="0" i="1" dirty="0" smtClean="0">
                          <a:latin typeface="Cambria Math" panose="02040503050406030204" pitchFamily="18" charset="0"/>
                        </a:rPr>
                        <m:t>𝑐𝑜𝑠</m:t>
                      </m:r>
                      <m:d>
                        <m:dPr>
                          <m:ctrlPr>
                            <a:rPr lang="en-US" altLang="zh-CN" b="0" i="1" dirty="0" smtClean="0">
                              <a:latin typeface="Cambria Math" panose="02040503050406030204" pitchFamily="18" charset="0"/>
                            </a:rPr>
                          </m:ctrlPr>
                        </m:dPr>
                        <m:e>
                          <m:r>
                            <m:rPr>
                              <m:lit/>
                              <m:sty m:val="p"/>
                            </m:rPr>
                            <a:rPr lang="el-GR" altLang="zh-CN" i="1" dirty="0" smtClean="0">
                              <a:latin typeface="Cambria Math" panose="02040503050406030204" pitchFamily="18" charset="0"/>
                            </a:rPr>
                            <m:t>α</m:t>
                          </m:r>
                        </m:e>
                      </m:d>
                      <m:r>
                        <a:rPr lang="en-US" altLang="zh-CN" b="0" i="1" dirty="0" smtClean="0">
                          <a:latin typeface="Cambria Math" panose="02040503050406030204" pitchFamily="18" charset="0"/>
                        </a:rPr>
                        <m:t>𝑐𝑜𝑠</m:t>
                      </m:r>
                      <m:d>
                        <m:dPr>
                          <m:ctrlPr>
                            <a:rPr lang="en-US" altLang="zh-CN" b="0" i="1" dirty="0" smtClean="0">
                              <a:latin typeface="Cambria Math" panose="02040503050406030204" pitchFamily="18" charset="0"/>
                            </a:rPr>
                          </m:ctrlPr>
                        </m:dPr>
                        <m:e>
                          <m:r>
                            <m:rPr>
                              <m:lit/>
                              <m:sty m:val="p"/>
                            </m:rPr>
                            <a:rPr lang="el-GR" altLang="zh-CN" i="1" dirty="0" smtClean="0">
                              <a:latin typeface="Cambria Math" panose="02040503050406030204" pitchFamily="18" charset="0"/>
                            </a:rPr>
                            <m:t>β</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𝑠𝑖𝑛</m:t>
                      </m:r>
                      <m:d>
                        <m:dPr>
                          <m:ctrlPr>
                            <a:rPr lang="en-US" altLang="zh-CN" b="0" i="1" dirty="0" smtClean="0">
                              <a:latin typeface="Cambria Math" panose="02040503050406030204" pitchFamily="18" charset="0"/>
                            </a:rPr>
                          </m:ctrlPr>
                        </m:dPr>
                        <m:e>
                          <m:r>
                            <m:rPr>
                              <m:lit/>
                              <m:sty m:val="p"/>
                            </m:rPr>
                            <a:rPr lang="el-GR" altLang="zh-CN" i="1" dirty="0" smtClean="0">
                              <a:latin typeface="Cambria Math" panose="02040503050406030204" pitchFamily="18" charset="0"/>
                            </a:rPr>
                            <m:t>α</m:t>
                          </m:r>
                        </m:e>
                      </m:d>
                      <m:r>
                        <a:rPr lang="en-US" altLang="zh-CN" b="0" i="1" dirty="0" smtClean="0">
                          <a:latin typeface="Cambria Math" panose="02040503050406030204" pitchFamily="18" charset="0"/>
                        </a:rPr>
                        <m:t>𝑠𝑖𝑛</m:t>
                      </m:r>
                      <m:r>
                        <a:rPr lang="en-US" altLang="zh-CN" b="0" i="1" dirty="0" smtClean="0">
                          <a:latin typeface="Cambria Math" panose="02040503050406030204" pitchFamily="18" charset="0"/>
                        </a:rPr>
                        <m:t>(</m:t>
                      </m:r>
                      <m:r>
                        <m:rPr>
                          <m:lit/>
                          <m:sty m:val="p"/>
                        </m:rPr>
                        <a:rPr lang="el-GR" altLang="zh-CN" i="1" dirty="0" smtClean="0">
                          <a:latin typeface="Cambria Math" panose="02040503050406030204" pitchFamily="18" charset="0"/>
                        </a:rPr>
                        <m:t>β</m:t>
                      </m:r>
                      <m:r>
                        <a:rPr lang="en-US" altLang="zh-CN" b="0" i="1" dirty="0" smtClean="0">
                          <a:latin typeface="Cambria Math" panose="02040503050406030204" pitchFamily="18" charset="0"/>
                        </a:rPr>
                        <m:t>)</m:t>
                      </m:r>
                    </m:oMath>
                  </m:oMathPara>
                </a14:m>
                <a:endParaRPr lang="en-US" altLang="zh-CN" dirty="0"/>
              </a:p>
              <a:p>
                <a:pPr algn="l">
                  <a:spcBef>
                    <a:spcPts val="1350"/>
                  </a:spcBef>
                  <a:spcAft>
                    <a:spcPts val="225"/>
                  </a:spcAft>
                </a:pPr>
                <a:endParaRPr lang="en-US" altLang="zh-CN" b="0" i="1" dirty="0">
                  <a:latin typeface="Cambria Math" panose="02040503050406030204" pitchFamily="18" charset="0"/>
                  <a:cs typeface="Arial" panose="020B0604020202020204" pitchFamily="34" charset="0"/>
                </a:endParaRPr>
              </a:p>
              <a:p>
                <a:pPr algn="l">
                  <a:spcBef>
                    <a:spcPts val="1350"/>
                  </a:spcBef>
                  <a:spcAft>
                    <a:spcPts val="225"/>
                  </a:spcAft>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Arial" panose="020B0604020202020204" pitchFamily="34" charset="0"/>
                        </a:rPr>
                        <m:t>𝑃𝐸</m:t>
                      </m:r>
                      <m:d>
                        <m:dPr>
                          <m:ctrlPr>
                            <a:rPr lang="en-US" altLang="zh-CN" b="0" i="1" smtClean="0">
                              <a:latin typeface="Cambria Math" panose="02040503050406030204" pitchFamily="18" charset="0"/>
                              <a:cs typeface="Arial" panose="020B0604020202020204" pitchFamily="34" charset="0"/>
                            </a:rPr>
                          </m:ctrlPr>
                        </m:dPr>
                        <m:e>
                          <m:r>
                            <a:rPr lang="en-US" altLang="zh-CN" b="0" i="1" smtClean="0">
                              <a:latin typeface="Cambria Math" panose="02040503050406030204" pitchFamily="18" charset="0"/>
                              <a:cs typeface="Arial" panose="020B0604020202020204" pitchFamily="34" charset="0"/>
                            </a:rPr>
                            <m:t>𝑝𝑜𝑠</m:t>
                          </m:r>
                          <m:r>
                            <a:rPr lang="en-US" altLang="zh-CN" b="0" i="1" smtClean="0">
                              <a:latin typeface="Cambria Math" panose="02040503050406030204" pitchFamily="18" charset="0"/>
                              <a:cs typeface="Arial" panose="020B0604020202020204" pitchFamily="34" charset="0"/>
                            </a:rPr>
                            <m:t>+</m:t>
                          </m:r>
                          <m:r>
                            <a:rPr lang="en-US" altLang="zh-CN" b="0" i="1" smtClean="0">
                              <a:latin typeface="Cambria Math" panose="02040503050406030204" pitchFamily="18" charset="0"/>
                              <a:cs typeface="Arial" panose="020B0604020202020204" pitchFamily="34" charset="0"/>
                            </a:rPr>
                            <m:t>𝑘</m:t>
                          </m:r>
                          <m:r>
                            <a:rPr lang="en-US" altLang="zh-CN" b="0" i="1" smtClean="0">
                              <a:latin typeface="Cambria Math" panose="02040503050406030204" pitchFamily="18" charset="0"/>
                              <a:cs typeface="Arial" panose="020B0604020202020204" pitchFamily="34" charset="0"/>
                            </a:rPr>
                            <m:t>,2</m:t>
                          </m:r>
                          <m:r>
                            <a:rPr lang="en-US" altLang="zh-CN" b="0" i="1" smtClean="0">
                              <a:latin typeface="Cambria Math" panose="02040503050406030204" pitchFamily="18" charset="0"/>
                              <a:cs typeface="Arial" panose="020B0604020202020204" pitchFamily="34" charset="0"/>
                            </a:rPr>
                            <m:t>𝑖</m:t>
                          </m:r>
                        </m:e>
                      </m:d>
                      <m:r>
                        <a:rPr lang="en-US" altLang="zh-CN" i="1" smtClean="0">
                          <a:latin typeface="Cambria Math" panose="02040503050406030204" pitchFamily="18" charset="0"/>
                          <a:cs typeface="Arial" panose="020B0604020202020204" pitchFamily="34" charset="0"/>
                        </a:rPr>
                        <m:t>=</m:t>
                      </m:r>
                      <m:r>
                        <a:rPr lang="en-US" altLang="zh-CN" b="0" i="1" smtClean="0">
                          <a:latin typeface="Cambria Math" panose="02040503050406030204" pitchFamily="18" charset="0"/>
                          <a:cs typeface="Arial" panose="020B0604020202020204" pitchFamily="34" charset="0"/>
                        </a:rPr>
                        <m:t>𝑃𝐸</m:t>
                      </m:r>
                      <m:d>
                        <m:dPr>
                          <m:ctrlPr>
                            <a:rPr lang="en-US" altLang="zh-CN" b="0" i="1" smtClean="0">
                              <a:latin typeface="Cambria Math" panose="02040503050406030204" pitchFamily="18" charset="0"/>
                              <a:cs typeface="Arial" panose="020B0604020202020204" pitchFamily="34" charset="0"/>
                            </a:rPr>
                          </m:ctrlPr>
                        </m:dPr>
                        <m:e>
                          <m:r>
                            <a:rPr lang="en-US" altLang="zh-CN" b="0" i="1" smtClean="0">
                              <a:latin typeface="Cambria Math" panose="02040503050406030204" pitchFamily="18" charset="0"/>
                              <a:cs typeface="Arial" panose="020B0604020202020204" pitchFamily="34" charset="0"/>
                            </a:rPr>
                            <m:t>𝑝𝑜𝑠</m:t>
                          </m:r>
                          <m:r>
                            <a:rPr lang="en-US" altLang="zh-CN" b="0" i="1" smtClean="0">
                              <a:latin typeface="Cambria Math" panose="02040503050406030204" pitchFamily="18" charset="0"/>
                              <a:cs typeface="Arial" panose="020B0604020202020204" pitchFamily="34" charset="0"/>
                            </a:rPr>
                            <m:t>,2</m:t>
                          </m:r>
                          <m:r>
                            <a:rPr lang="en-US" altLang="zh-CN" b="0" i="1" smtClean="0">
                              <a:latin typeface="Cambria Math" panose="02040503050406030204" pitchFamily="18" charset="0"/>
                              <a:cs typeface="Arial" panose="020B0604020202020204" pitchFamily="34" charset="0"/>
                            </a:rPr>
                            <m:t>𝑖</m:t>
                          </m:r>
                        </m:e>
                      </m:d>
                      <m:r>
                        <a:rPr lang="en-US" altLang="zh-CN" b="0" i="1" smtClean="0">
                          <a:latin typeface="Cambria Math" panose="02040503050406030204" pitchFamily="18" charset="0"/>
                          <a:cs typeface="Arial" panose="020B0604020202020204" pitchFamily="34" charset="0"/>
                        </a:rPr>
                        <m:t>∗</m:t>
                      </m:r>
                      <m:r>
                        <a:rPr lang="en-US" altLang="zh-CN" b="0" i="1" smtClean="0">
                          <a:latin typeface="Cambria Math" panose="02040503050406030204" pitchFamily="18" charset="0"/>
                          <a:cs typeface="Arial" panose="020B0604020202020204" pitchFamily="34" charset="0"/>
                        </a:rPr>
                        <m:t>𝑃𝐸</m:t>
                      </m:r>
                      <m:d>
                        <m:dPr>
                          <m:ctrlPr>
                            <a:rPr lang="en-US" altLang="zh-CN" b="0" i="1" smtClean="0">
                              <a:latin typeface="Cambria Math" panose="02040503050406030204" pitchFamily="18" charset="0"/>
                              <a:cs typeface="Arial" panose="020B0604020202020204" pitchFamily="34" charset="0"/>
                            </a:rPr>
                          </m:ctrlPr>
                        </m:dPr>
                        <m:e>
                          <m:r>
                            <a:rPr lang="en-US" altLang="zh-CN" b="0" i="1" smtClean="0">
                              <a:latin typeface="Cambria Math" panose="02040503050406030204" pitchFamily="18" charset="0"/>
                              <a:cs typeface="Arial" panose="020B0604020202020204" pitchFamily="34" charset="0"/>
                            </a:rPr>
                            <m:t>𝑘</m:t>
                          </m:r>
                          <m:r>
                            <a:rPr lang="en-US" altLang="zh-CN" b="0" i="1" smtClean="0">
                              <a:latin typeface="Cambria Math" panose="02040503050406030204" pitchFamily="18" charset="0"/>
                              <a:cs typeface="Arial" panose="020B0604020202020204" pitchFamily="34" charset="0"/>
                            </a:rPr>
                            <m:t>,2</m:t>
                          </m:r>
                          <m:r>
                            <a:rPr lang="en-US" altLang="zh-CN" b="0" i="1" smtClean="0">
                              <a:latin typeface="Cambria Math" panose="02040503050406030204" pitchFamily="18" charset="0"/>
                              <a:cs typeface="Arial" panose="020B0604020202020204" pitchFamily="34" charset="0"/>
                            </a:rPr>
                            <m:t>𝑖</m:t>
                          </m:r>
                          <m:r>
                            <a:rPr lang="en-US" altLang="zh-CN" b="0" i="1" smtClean="0">
                              <a:latin typeface="Cambria Math" panose="02040503050406030204" pitchFamily="18" charset="0"/>
                              <a:cs typeface="Arial" panose="020B0604020202020204" pitchFamily="34" charset="0"/>
                            </a:rPr>
                            <m:t>+1</m:t>
                          </m:r>
                        </m:e>
                      </m:d>
                      <m:r>
                        <a:rPr lang="en-US" altLang="zh-CN" b="0" i="1" smtClean="0">
                          <a:latin typeface="Cambria Math" panose="02040503050406030204" pitchFamily="18" charset="0"/>
                          <a:cs typeface="Arial" panose="020B0604020202020204" pitchFamily="34" charset="0"/>
                        </a:rPr>
                        <m:t>+</m:t>
                      </m:r>
                      <m:r>
                        <a:rPr lang="en-US" altLang="zh-CN" b="0" i="1" smtClean="0">
                          <a:latin typeface="Cambria Math" panose="02040503050406030204" pitchFamily="18" charset="0"/>
                          <a:cs typeface="Arial" panose="020B0604020202020204" pitchFamily="34" charset="0"/>
                        </a:rPr>
                        <m:t>𝑃𝐸</m:t>
                      </m:r>
                      <m:d>
                        <m:dPr>
                          <m:ctrlPr>
                            <a:rPr lang="en-US" altLang="zh-CN" b="0" i="1" smtClean="0">
                              <a:latin typeface="Cambria Math" panose="02040503050406030204" pitchFamily="18" charset="0"/>
                              <a:cs typeface="Arial" panose="020B0604020202020204" pitchFamily="34" charset="0"/>
                            </a:rPr>
                          </m:ctrlPr>
                        </m:dPr>
                        <m:e>
                          <m:r>
                            <a:rPr lang="en-US" altLang="zh-CN" b="0" i="1" smtClean="0">
                              <a:latin typeface="Cambria Math" panose="02040503050406030204" pitchFamily="18" charset="0"/>
                              <a:cs typeface="Arial" panose="020B0604020202020204" pitchFamily="34" charset="0"/>
                            </a:rPr>
                            <m:t>𝑝𝑜𝑠</m:t>
                          </m:r>
                          <m:r>
                            <a:rPr lang="en-US" altLang="zh-CN" b="0" i="1" smtClean="0">
                              <a:latin typeface="Cambria Math" panose="02040503050406030204" pitchFamily="18" charset="0"/>
                              <a:cs typeface="Arial" panose="020B0604020202020204" pitchFamily="34" charset="0"/>
                            </a:rPr>
                            <m:t>,2</m:t>
                          </m:r>
                          <m:r>
                            <a:rPr lang="en-US" altLang="zh-CN" b="0" i="1" smtClean="0">
                              <a:latin typeface="Cambria Math" panose="02040503050406030204" pitchFamily="18" charset="0"/>
                              <a:cs typeface="Arial" panose="020B0604020202020204" pitchFamily="34" charset="0"/>
                            </a:rPr>
                            <m:t>𝑖</m:t>
                          </m:r>
                          <m:r>
                            <a:rPr lang="en-US" altLang="zh-CN" b="0" i="1" smtClean="0">
                              <a:latin typeface="Cambria Math" panose="02040503050406030204" pitchFamily="18" charset="0"/>
                              <a:cs typeface="Arial" panose="020B0604020202020204" pitchFamily="34" charset="0"/>
                            </a:rPr>
                            <m:t>+1</m:t>
                          </m:r>
                        </m:e>
                      </m:d>
                      <m:r>
                        <a:rPr lang="en-US" altLang="zh-CN" b="0" i="1" smtClean="0">
                          <a:latin typeface="Cambria Math" panose="02040503050406030204" pitchFamily="18" charset="0"/>
                          <a:cs typeface="Arial" panose="020B0604020202020204" pitchFamily="34" charset="0"/>
                        </a:rPr>
                        <m:t>∗</m:t>
                      </m:r>
                      <m:r>
                        <a:rPr lang="en-US" altLang="zh-CN" b="0" i="1" smtClean="0">
                          <a:latin typeface="Cambria Math" panose="02040503050406030204" pitchFamily="18" charset="0"/>
                          <a:cs typeface="Arial" panose="020B0604020202020204" pitchFamily="34" charset="0"/>
                        </a:rPr>
                        <m:t>𝑃𝐸</m:t>
                      </m:r>
                      <m:r>
                        <a:rPr lang="en-US" altLang="zh-CN" b="0" i="1" smtClean="0">
                          <a:latin typeface="Cambria Math" panose="02040503050406030204" pitchFamily="18" charset="0"/>
                          <a:cs typeface="Arial" panose="020B0604020202020204" pitchFamily="34" charset="0"/>
                        </a:rPr>
                        <m:t>(</m:t>
                      </m:r>
                      <m:r>
                        <a:rPr lang="en-US" altLang="zh-CN" b="0" i="1" smtClean="0">
                          <a:latin typeface="Cambria Math" panose="02040503050406030204" pitchFamily="18" charset="0"/>
                          <a:cs typeface="Arial" panose="020B0604020202020204" pitchFamily="34" charset="0"/>
                        </a:rPr>
                        <m:t>𝑘</m:t>
                      </m:r>
                      <m:r>
                        <a:rPr lang="en-US" altLang="zh-CN" b="0" i="1" smtClean="0">
                          <a:latin typeface="Cambria Math" panose="02040503050406030204" pitchFamily="18" charset="0"/>
                          <a:cs typeface="Arial" panose="020B0604020202020204" pitchFamily="34" charset="0"/>
                        </a:rPr>
                        <m:t>,2</m:t>
                      </m:r>
                      <m:r>
                        <a:rPr lang="en-US" altLang="zh-CN" b="0" i="1" smtClean="0">
                          <a:latin typeface="Cambria Math" panose="02040503050406030204" pitchFamily="18" charset="0"/>
                          <a:cs typeface="Arial" panose="020B0604020202020204" pitchFamily="34" charset="0"/>
                        </a:rPr>
                        <m:t>𝑖</m:t>
                      </m:r>
                      <m:r>
                        <a:rPr lang="en-US" altLang="zh-CN" b="0" i="1" smtClean="0">
                          <a:latin typeface="Cambria Math" panose="02040503050406030204" pitchFamily="18" charset="0"/>
                          <a:cs typeface="Arial" panose="020B0604020202020204" pitchFamily="34" charset="0"/>
                        </a:rPr>
                        <m:t>)</m:t>
                      </m:r>
                    </m:oMath>
                  </m:oMathPara>
                </a14:m>
                <a:endParaRPr lang="en-US" altLang="zh-CN" i="1" dirty="0">
                  <a:solidFill>
                    <a:srgbClr val="242424"/>
                  </a:solidFill>
                  <a:latin typeface="Arial" panose="020B0604020202020204" pitchFamily="34" charset="0"/>
                  <a:cs typeface="Arial" panose="020B0604020202020204" pitchFamily="34" charset="0"/>
                </a:endParaRPr>
              </a:p>
              <a:p>
                <a:pPr algn="l">
                  <a:spcBef>
                    <a:spcPts val="1350"/>
                  </a:spcBef>
                  <a:spcAft>
                    <a:spcPts val="225"/>
                  </a:spcAft>
                </a:pPr>
                <a14:m>
                  <m:oMathPara xmlns:m="http://schemas.openxmlformats.org/officeDocument/2006/math">
                    <m:oMathParaPr>
                      <m:jc m:val="left"/>
                    </m:oMathParaPr>
                    <m:oMath xmlns:m="http://schemas.openxmlformats.org/officeDocument/2006/math">
                      <m:r>
                        <a:rPr lang="en-US" altLang="zh-CN" b="0" i="1" smtClean="0">
                          <a:latin typeface="Cambria Math" panose="02040503050406030204" pitchFamily="18" charset="0"/>
                          <a:cs typeface="Arial" panose="020B0604020202020204" pitchFamily="34" charset="0"/>
                        </a:rPr>
                        <m:t>𝑃𝐸</m:t>
                      </m:r>
                      <m:d>
                        <m:dPr>
                          <m:ctrlPr>
                            <a:rPr lang="en-US" altLang="zh-CN" b="0" i="1" smtClean="0">
                              <a:latin typeface="Cambria Math" panose="02040503050406030204" pitchFamily="18" charset="0"/>
                              <a:cs typeface="Arial" panose="020B0604020202020204" pitchFamily="34" charset="0"/>
                            </a:rPr>
                          </m:ctrlPr>
                        </m:dPr>
                        <m:e>
                          <m:r>
                            <a:rPr lang="en-US" altLang="zh-CN" b="0" i="1" smtClean="0">
                              <a:latin typeface="Cambria Math" panose="02040503050406030204" pitchFamily="18" charset="0"/>
                              <a:cs typeface="Arial" panose="020B0604020202020204" pitchFamily="34" charset="0"/>
                            </a:rPr>
                            <m:t>𝑝𝑜𝑠</m:t>
                          </m:r>
                          <m:r>
                            <a:rPr lang="en-US" altLang="zh-CN" b="0" i="1" smtClean="0">
                              <a:latin typeface="Cambria Math" panose="02040503050406030204" pitchFamily="18" charset="0"/>
                              <a:cs typeface="Arial" panose="020B0604020202020204" pitchFamily="34" charset="0"/>
                            </a:rPr>
                            <m:t>+</m:t>
                          </m:r>
                          <m:r>
                            <a:rPr lang="en-US" altLang="zh-CN" b="0" i="1" smtClean="0">
                              <a:latin typeface="Cambria Math" panose="02040503050406030204" pitchFamily="18" charset="0"/>
                              <a:cs typeface="Arial" panose="020B0604020202020204" pitchFamily="34" charset="0"/>
                            </a:rPr>
                            <m:t>𝑘</m:t>
                          </m:r>
                          <m:r>
                            <a:rPr lang="en-US" altLang="zh-CN" b="0" i="1" smtClean="0">
                              <a:latin typeface="Cambria Math" panose="02040503050406030204" pitchFamily="18" charset="0"/>
                              <a:cs typeface="Arial" panose="020B0604020202020204" pitchFamily="34" charset="0"/>
                            </a:rPr>
                            <m:t>,2</m:t>
                          </m:r>
                          <m:r>
                            <a:rPr lang="en-US" altLang="zh-CN" b="0" i="1" smtClean="0">
                              <a:latin typeface="Cambria Math" panose="02040503050406030204" pitchFamily="18" charset="0"/>
                              <a:cs typeface="Arial" panose="020B0604020202020204" pitchFamily="34" charset="0"/>
                            </a:rPr>
                            <m:t>𝑖</m:t>
                          </m:r>
                          <m:r>
                            <a:rPr lang="en-US" altLang="zh-CN" b="0" i="1" smtClean="0">
                              <a:latin typeface="Cambria Math" panose="02040503050406030204" pitchFamily="18" charset="0"/>
                              <a:cs typeface="Arial" panose="020B0604020202020204" pitchFamily="34" charset="0"/>
                            </a:rPr>
                            <m:t>+1</m:t>
                          </m:r>
                        </m:e>
                      </m:d>
                      <m:r>
                        <a:rPr lang="en-US" altLang="zh-CN" i="1" smtClean="0">
                          <a:latin typeface="Cambria Math" panose="02040503050406030204" pitchFamily="18" charset="0"/>
                          <a:cs typeface="Arial" panose="020B0604020202020204" pitchFamily="34" charset="0"/>
                        </a:rPr>
                        <m:t>=</m:t>
                      </m:r>
                      <m:r>
                        <a:rPr lang="en-US" altLang="zh-CN" b="0" i="1" smtClean="0">
                          <a:latin typeface="Cambria Math" panose="02040503050406030204" pitchFamily="18" charset="0"/>
                          <a:cs typeface="Arial" panose="020B0604020202020204" pitchFamily="34" charset="0"/>
                        </a:rPr>
                        <m:t>𝑃𝐸</m:t>
                      </m:r>
                      <m:d>
                        <m:dPr>
                          <m:ctrlPr>
                            <a:rPr lang="en-US" altLang="zh-CN" b="0" i="1" smtClean="0">
                              <a:latin typeface="Cambria Math" panose="02040503050406030204" pitchFamily="18" charset="0"/>
                              <a:cs typeface="Arial" panose="020B0604020202020204" pitchFamily="34" charset="0"/>
                            </a:rPr>
                          </m:ctrlPr>
                        </m:dPr>
                        <m:e>
                          <m:r>
                            <a:rPr lang="en-US" altLang="zh-CN" b="0" i="1" smtClean="0">
                              <a:latin typeface="Cambria Math" panose="02040503050406030204" pitchFamily="18" charset="0"/>
                              <a:cs typeface="Arial" panose="020B0604020202020204" pitchFamily="34" charset="0"/>
                            </a:rPr>
                            <m:t>𝑝𝑜𝑠</m:t>
                          </m:r>
                          <m:r>
                            <a:rPr lang="en-US" altLang="zh-CN" b="0" i="1" smtClean="0">
                              <a:latin typeface="Cambria Math" panose="02040503050406030204" pitchFamily="18" charset="0"/>
                              <a:cs typeface="Arial" panose="020B0604020202020204" pitchFamily="34" charset="0"/>
                            </a:rPr>
                            <m:t>,2</m:t>
                          </m:r>
                          <m:r>
                            <a:rPr lang="en-US" altLang="zh-CN" b="0" i="1" smtClean="0">
                              <a:latin typeface="Cambria Math" panose="02040503050406030204" pitchFamily="18" charset="0"/>
                              <a:cs typeface="Arial" panose="020B0604020202020204" pitchFamily="34" charset="0"/>
                            </a:rPr>
                            <m:t>𝑖</m:t>
                          </m:r>
                          <m:r>
                            <a:rPr lang="en-US" altLang="zh-CN" i="1">
                              <a:latin typeface="Cambria Math" panose="02040503050406030204" pitchFamily="18" charset="0"/>
                              <a:cs typeface="Arial" panose="020B0604020202020204" pitchFamily="34" charset="0"/>
                            </a:rPr>
                            <m:t>+</m:t>
                          </m:r>
                          <m:r>
                            <a:rPr lang="en-US" altLang="zh-CN" i="1" smtClean="0">
                              <a:latin typeface="Cambria Math" panose="02040503050406030204" pitchFamily="18" charset="0"/>
                              <a:cs typeface="Arial" panose="020B0604020202020204" pitchFamily="34" charset="0"/>
                            </a:rPr>
                            <m:t>1</m:t>
                          </m:r>
                        </m:e>
                      </m:d>
                      <m:r>
                        <a:rPr lang="en-US" altLang="zh-CN" b="0" i="1" smtClean="0">
                          <a:latin typeface="Cambria Math" panose="02040503050406030204" pitchFamily="18" charset="0"/>
                          <a:cs typeface="Arial" panose="020B0604020202020204" pitchFamily="34" charset="0"/>
                        </a:rPr>
                        <m:t>∗</m:t>
                      </m:r>
                      <m:r>
                        <a:rPr lang="en-US" altLang="zh-CN" b="0" i="1" smtClean="0">
                          <a:latin typeface="Cambria Math" panose="02040503050406030204" pitchFamily="18" charset="0"/>
                          <a:cs typeface="Arial" panose="020B0604020202020204" pitchFamily="34" charset="0"/>
                        </a:rPr>
                        <m:t>𝑃𝐸</m:t>
                      </m:r>
                      <m:d>
                        <m:dPr>
                          <m:ctrlPr>
                            <a:rPr lang="en-US" altLang="zh-CN" b="0" i="1" smtClean="0">
                              <a:latin typeface="Cambria Math" panose="02040503050406030204" pitchFamily="18" charset="0"/>
                              <a:cs typeface="Arial" panose="020B0604020202020204" pitchFamily="34" charset="0"/>
                            </a:rPr>
                          </m:ctrlPr>
                        </m:dPr>
                        <m:e>
                          <m:r>
                            <a:rPr lang="en-US" altLang="zh-CN" b="0" i="1" smtClean="0">
                              <a:latin typeface="Cambria Math" panose="02040503050406030204" pitchFamily="18" charset="0"/>
                              <a:cs typeface="Arial" panose="020B0604020202020204" pitchFamily="34" charset="0"/>
                            </a:rPr>
                            <m:t>𝑘</m:t>
                          </m:r>
                          <m:r>
                            <a:rPr lang="en-US" altLang="zh-CN" b="0" i="1" smtClean="0">
                              <a:latin typeface="Cambria Math" panose="02040503050406030204" pitchFamily="18" charset="0"/>
                              <a:cs typeface="Arial" panose="020B0604020202020204" pitchFamily="34" charset="0"/>
                            </a:rPr>
                            <m:t>,2</m:t>
                          </m:r>
                          <m:r>
                            <a:rPr lang="en-US" altLang="zh-CN" b="0" i="1" smtClean="0">
                              <a:latin typeface="Cambria Math" panose="02040503050406030204" pitchFamily="18" charset="0"/>
                              <a:cs typeface="Arial" panose="020B0604020202020204" pitchFamily="34" charset="0"/>
                            </a:rPr>
                            <m:t>𝑖</m:t>
                          </m:r>
                          <m:r>
                            <a:rPr lang="en-US" altLang="zh-CN" b="0" i="1" smtClean="0">
                              <a:latin typeface="Cambria Math" panose="02040503050406030204" pitchFamily="18" charset="0"/>
                              <a:cs typeface="Arial" panose="020B0604020202020204" pitchFamily="34" charset="0"/>
                            </a:rPr>
                            <m:t>+1</m:t>
                          </m:r>
                        </m:e>
                      </m:d>
                      <m:r>
                        <a:rPr lang="en-US" altLang="zh-CN" b="0" i="1" smtClean="0">
                          <a:latin typeface="Cambria Math" panose="02040503050406030204" pitchFamily="18" charset="0"/>
                          <a:cs typeface="Arial" panose="020B0604020202020204" pitchFamily="34" charset="0"/>
                        </a:rPr>
                        <m:t> − </m:t>
                      </m:r>
                      <m:r>
                        <a:rPr lang="en-US" altLang="zh-CN" b="0" i="1" smtClean="0">
                          <a:latin typeface="Cambria Math" panose="02040503050406030204" pitchFamily="18" charset="0"/>
                          <a:cs typeface="Arial" panose="020B0604020202020204" pitchFamily="34" charset="0"/>
                        </a:rPr>
                        <m:t>𝑃𝐸</m:t>
                      </m:r>
                      <m:d>
                        <m:dPr>
                          <m:ctrlPr>
                            <a:rPr lang="en-US" altLang="zh-CN" b="0" i="1" smtClean="0">
                              <a:latin typeface="Cambria Math" panose="02040503050406030204" pitchFamily="18" charset="0"/>
                              <a:cs typeface="Arial" panose="020B0604020202020204" pitchFamily="34" charset="0"/>
                            </a:rPr>
                          </m:ctrlPr>
                        </m:dPr>
                        <m:e>
                          <m:r>
                            <a:rPr lang="en-US" altLang="zh-CN" b="0" i="1" smtClean="0">
                              <a:latin typeface="Cambria Math" panose="02040503050406030204" pitchFamily="18" charset="0"/>
                              <a:cs typeface="Arial" panose="020B0604020202020204" pitchFamily="34" charset="0"/>
                            </a:rPr>
                            <m:t>𝑝𝑜𝑠</m:t>
                          </m:r>
                          <m:r>
                            <a:rPr lang="en-US" altLang="zh-CN" b="0" i="1" smtClean="0">
                              <a:latin typeface="Cambria Math" panose="02040503050406030204" pitchFamily="18" charset="0"/>
                              <a:cs typeface="Arial" panose="020B0604020202020204" pitchFamily="34" charset="0"/>
                            </a:rPr>
                            <m:t>,2</m:t>
                          </m:r>
                          <m:r>
                            <a:rPr lang="en-US" altLang="zh-CN" b="0" i="1" smtClean="0">
                              <a:latin typeface="Cambria Math" panose="02040503050406030204" pitchFamily="18" charset="0"/>
                              <a:cs typeface="Arial" panose="020B0604020202020204" pitchFamily="34" charset="0"/>
                            </a:rPr>
                            <m:t>𝑖</m:t>
                          </m:r>
                        </m:e>
                      </m:d>
                      <m:r>
                        <a:rPr lang="en-US" altLang="zh-CN" b="0" i="1" smtClean="0">
                          <a:latin typeface="Cambria Math" panose="02040503050406030204" pitchFamily="18" charset="0"/>
                          <a:cs typeface="Arial" panose="020B0604020202020204" pitchFamily="34" charset="0"/>
                        </a:rPr>
                        <m:t>∗</m:t>
                      </m:r>
                      <m:r>
                        <a:rPr lang="en-US" altLang="zh-CN" b="0" i="1" smtClean="0">
                          <a:latin typeface="Cambria Math" panose="02040503050406030204" pitchFamily="18" charset="0"/>
                          <a:cs typeface="Arial" panose="020B0604020202020204" pitchFamily="34" charset="0"/>
                        </a:rPr>
                        <m:t>𝑃𝐸</m:t>
                      </m:r>
                      <m:d>
                        <m:dPr>
                          <m:ctrlPr>
                            <a:rPr lang="en-US" altLang="zh-CN" b="0" i="1" smtClean="0">
                              <a:latin typeface="Cambria Math" panose="02040503050406030204" pitchFamily="18" charset="0"/>
                              <a:cs typeface="Arial" panose="020B0604020202020204" pitchFamily="34" charset="0"/>
                            </a:rPr>
                          </m:ctrlPr>
                        </m:dPr>
                        <m:e>
                          <m:r>
                            <a:rPr lang="en-US" altLang="zh-CN" b="0" i="1" smtClean="0">
                              <a:latin typeface="Cambria Math" panose="02040503050406030204" pitchFamily="18" charset="0"/>
                              <a:cs typeface="Arial" panose="020B0604020202020204" pitchFamily="34" charset="0"/>
                            </a:rPr>
                            <m:t>𝑘</m:t>
                          </m:r>
                          <m:r>
                            <a:rPr lang="en-US" altLang="zh-CN" b="0" i="1" smtClean="0">
                              <a:latin typeface="Cambria Math" panose="02040503050406030204" pitchFamily="18" charset="0"/>
                              <a:cs typeface="Arial" panose="020B0604020202020204" pitchFamily="34" charset="0"/>
                            </a:rPr>
                            <m:t>,2</m:t>
                          </m:r>
                          <m:r>
                            <a:rPr lang="en-US" altLang="zh-CN" b="0" i="1" smtClean="0">
                              <a:latin typeface="Cambria Math" panose="02040503050406030204" pitchFamily="18" charset="0"/>
                              <a:cs typeface="Arial" panose="020B0604020202020204" pitchFamily="34" charset="0"/>
                            </a:rPr>
                            <m:t>𝑖</m:t>
                          </m:r>
                        </m:e>
                      </m:d>
                    </m:oMath>
                  </m:oMathPara>
                </a14:m>
                <a:endParaRPr lang="en-US" altLang="zh-CN" b="0" i="1" dirty="0">
                  <a:latin typeface="Cambria Math" panose="02040503050406030204" pitchFamily="18" charset="0"/>
                  <a:cs typeface="Arial" panose="020B0604020202020204" pitchFamily="34" charset="0"/>
                </a:endParaRPr>
              </a:p>
              <a:p>
                <a:pPr algn="l">
                  <a:spcBef>
                    <a:spcPts val="1350"/>
                  </a:spcBef>
                  <a:spcAft>
                    <a:spcPts val="225"/>
                  </a:spcAft>
                </a:pPr>
                <a:endParaRPr lang="en-US" altLang="zh-CN" dirty="0"/>
              </a:p>
              <a:p>
                <a:pPr algn="l">
                  <a:spcBef>
                    <a:spcPts val="1350"/>
                  </a:spcBef>
                  <a:spcAft>
                    <a:spcPts val="225"/>
                  </a:spcAft>
                </a:pPr>
                <a14:m>
                  <m:oMathPara xmlns:m="http://schemas.openxmlformats.org/officeDocument/2006/math">
                    <m:oMathParaPr>
                      <m:jc m:val="left"/>
                    </m:oMathParaPr>
                    <m:oMath xmlns:m="http://schemas.openxmlformats.org/officeDocument/2006/math">
                      <m:r>
                        <a:rPr lang="en-US" altLang="zh-CN" b="0" i="1" dirty="0" smtClean="0">
                          <a:latin typeface="Cambria Math" panose="02040503050406030204" pitchFamily="18" charset="0"/>
                        </a:rPr>
                        <m:t>𝑠𝑖𝑛</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𝑝𝑜𝑠</m:t>
                          </m:r>
                          <m:r>
                            <a:rPr lang="en-US" altLang="zh-CN" b="0" i="1" dirty="0" smtClean="0">
                              <a:latin typeface="Cambria Math" panose="02040503050406030204" pitchFamily="18" charset="0"/>
                            </a:rPr>
                            <m:t>+</m:t>
                          </m:r>
                          <m:r>
                            <m:rPr>
                              <m:lit/>
                            </m:rPr>
                            <a:rPr lang="en-US" altLang="zh-CN" i="1" dirty="0" smtClean="0">
                              <a:latin typeface="Cambria Math" panose="02040503050406030204" pitchFamily="18" charset="0"/>
                            </a:rPr>
                            <m:t> </m:t>
                          </m:r>
                          <m:r>
                            <a:rPr lang="en-US" altLang="zh-CN" b="0" i="1" dirty="0" smtClean="0">
                              <a:latin typeface="Cambria Math" panose="02040503050406030204" pitchFamily="18" charset="0"/>
                            </a:rPr>
                            <m:t>𝑘</m:t>
                          </m:r>
                        </m:e>
                      </m:d>
                      <m:r>
                        <m:rPr>
                          <m:lit/>
                        </m:rPr>
                        <a:rPr lang="el-GR" altLang="zh-CN" i="1" dirty="0" smtClean="0">
                          <a:latin typeface="Cambria Math" panose="02040503050406030204" pitchFamily="18" charset="0"/>
                        </a:rPr>
                        <m:t>=</m:t>
                      </m:r>
                      <m:r>
                        <a:rPr lang="en-US" altLang="zh-CN" b="0" i="1" dirty="0" smtClean="0">
                          <a:latin typeface="Cambria Math" panose="02040503050406030204" pitchFamily="18" charset="0"/>
                        </a:rPr>
                        <m:t>𝑠𝑖𝑛</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𝑝𝑜𝑠</m:t>
                          </m:r>
                        </m:e>
                      </m:d>
                      <m:r>
                        <a:rPr lang="en-US" altLang="zh-CN" b="0" i="1" dirty="0" smtClean="0">
                          <a:latin typeface="Cambria Math" panose="02040503050406030204" pitchFamily="18" charset="0"/>
                        </a:rPr>
                        <m:t>𝑐𝑜𝑠</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𝑘</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𝑐𝑜𝑠</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𝑝𝑜𝑠</m:t>
                          </m:r>
                        </m:e>
                      </m:d>
                      <m:r>
                        <a:rPr lang="en-US" altLang="zh-CN" b="0" i="1" dirty="0" smtClean="0">
                          <a:latin typeface="Cambria Math" panose="02040503050406030204" pitchFamily="18" charset="0"/>
                        </a:rPr>
                        <m:t>𝑠𝑖𝑛</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𝑘</m:t>
                          </m:r>
                        </m:e>
                      </m:d>
                    </m:oMath>
                  </m:oMathPara>
                </a14:m>
                <a:endParaRPr lang="en-US" altLang="zh-CN" b="0" i="1" dirty="0">
                  <a:latin typeface="Cambria Math" panose="02040503050406030204" pitchFamily="18" charset="0"/>
                </a:endParaRPr>
              </a:p>
              <a:p>
                <a:pPr algn="l">
                  <a:spcBef>
                    <a:spcPts val="1350"/>
                  </a:spcBef>
                  <a:spcAft>
                    <a:spcPts val="225"/>
                  </a:spcAft>
                </a:pPr>
                <a14:m>
                  <m:oMathPara xmlns:m="http://schemas.openxmlformats.org/officeDocument/2006/math">
                    <m:oMathParaPr>
                      <m:jc m:val="left"/>
                    </m:oMathParaPr>
                    <m:oMath xmlns:m="http://schemas.openxmlformats.org/officeDocument/2006/math">
                      <m:r>
                        <a:rPr lang="en-US" altLang="zh-CN" b="0" i="1" dirty="0" smtClean="0">
                          <a:latin typeface="Cambria Math" panose="02040503050406030204" pitchFamily="18" charset="0"/>
                        </a:rPr>
                        <m:t>𝑐𝑜𝑠</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𝑝𝑜𝑠</m:t>
                          </m:r>
                          <m:r>
                            <a:rPr lang="en-US" altLang="zh-CN" b="0" i="1" dirty="0" smtClean="0">
                              <a:latin typeface="Cambria Math" panose="02040503050406030204" pitchFamily="18" charset="0"/>
                            </a:rPr>
                            <m:t>+</m:t>
                          </m:r>
                          <m:r>
                            <m:rPr>
                              <m:lit/>
                            </m:rPr>
                            <a:rPr lang="en-US" altLang="zh-CN" i="1" dirty="0" smtClean="0">
                              <a:latin typeface="Cambria Math" panose="02040503050406030204" pitchFamily="18" charset="0"/>
                            </a:rPr>
                            <m:t> </m:t>
                          </m:r>
                          <m:r>
                            <a:rPr lang="en-US" altLang="zh-CN" b="0" i="1" dirty="0" smtClean="0">
                              <a:latin typeface="Cambria Math" panose="02040503050406030204" pitchFamily="18" charset="0"/>
                            </a:rPr>
                            <m:t>𝑘</m:t>
                          </m:r>
                        </m:e>
                      </m:d>
                      <m:r>
                        <m:rPr>
                          <m:lit/>
                        </m:rPr>
                        <a:rPr lang="el-GR" altLang="zh-CN" i="1" dirty="0" smtClean="0">
                          <a:latin typeface="Cambria Math" panose="02040503050406030204" pitchFamily="18" charset="0"/>
                        </a:rPr>
                        <m:t>=</m:t>
                      </m:r>
                      <m:r>
                        <a:rPr lang="en-US" altLang="zh-CN" b="0" i="1" dirty="0" smtClean="0">
                          <a:latin typeface="Cambria Math" panose="02040503050406030204" pitchFamily="18" charset="0"/>
                        </a:rPr>
                        <m:t>𝑐𝑜𝑠</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𝑝𝑜𝑠</m:t>
                          </m:r>
                        </m:e>
                      </m:d>
                      <m:r>
                        <a:rPr lang="en-US" altLang="zh-CN" b="0" i="1" dirty="0" smtClean="0">
                          <a:latin typeface="Cambria Math" panose="02040503050406030204" pitchFamily="18" charset="0"/>
                        </a:rPr>
                        <m:t>𝑐𝑜𝑠</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𝑘</m:t>
                          </m:r>
                        </m:e>
                      </m:d>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𝑠𝑖𝑛</m:t>
                      </m:r>
                      <m:d>
                        <m:dPr>
                          <m:ctrlPr>
                            <a:rPr lang="en-US" altLang="zh-CN" b="0" i="1" dirty="0" smtClean="0">
                              <a:latin typeface="Cambria Math" panose="02040503050406030204" pitchFamily="18" charset="0"/>
                            </a:rPr>
                          </m:ctrlPr>
                        </m:dPr>
                        <m:e>
                          <m:r>
                            <a:rPr lang="en-US" altLang="zh-CN" b="0" i="1" dirty="0" smtClean="0">
                              <a:latin typeface="Cambria Math" panose="02040503050406030204" pitchFamily="18" charset="0"/>
                            </a:rPr>
                            <m:t>𝑝𝑜𝑠</m:t>
                          </m:r>
                        </m:e>
                      </m:d>
                      <m:r>
                        <a:rPr lang="en-US" altLang="zh-CN" b="0" i="1" dirty="0" smtClean="0">
                          <a:latin typeface="Cambria Math" panose="02040503050406030204" pitchFamily="18" charset="0"/>
                        </a:rPr>
                        <m:t>𝑠𝑖𝑛</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m:t>
                      </m:r>
                    </m:oMath>
                  </m:oMathPara>
                </a14:m>
                <a:endParaRPr lang="en-US" altLang="zh-CN" dirty="0"/>
              </a:p>
              <a:p>
                <a:pPr algn="l">
                  <a:spcBef>
                    <a:spcPts val="1350"/>
                  </a:spcBef>
                  <a:spcAft>
                    <a:spcPts val="225"/>
                  </a:spcAft>
                </a:pPr>
                <a:endParaRPr lang="en-US" altLang="zh-CN" dirty="0"/>
              </a:p>
              <a:p>
                <a:pPr algn="l">
                  <a:spcBef>
                    <a:spcPts val="1350"/>
                  </a:spcBef>
                  <a:spcAft>
                    <a:spcPts val="225"/>
                  </a:spcAft>
                </a:pPr>
                <a:endParaRPr lang="en-US" altLang="zh-CN" i="1" dirty="0">
                  <a:solidFill>
                    <a:srgbClr val="242424"/>
                  </a:solidFill>
                  <a:latin typeface="Arial" panose="020B0604020202020204" pitchFamily="34" charset="0"/>
                  <a:cs typeface="Arial" panose="020B0604020202020204" pitchFamily="34" charset="0"/>
                </a:endParaRPr>
              </a:p>
              <a:p>
                <a:pPr algn="l">
                  <a:spcBef>
                    <a:spcPts val="1350"/>
                  </a:spcBef>
                  <a:spcAft>
                    <a:spcPts val="225"/>
                  </a:spcAft>
                </a:pPr>
                <a:endParaRPr lang="en-US" altLang="zh-CN" i="1" dirty="0">
                  <a:solidFill>
                    <a:srgbClr val="242424"/>
                  </a:solidFill>
                  <a:latin typeface="Arial" panose="020B0604020202020204" pitchFamily="34" charset="0"/>
                  <a:cs typeface="Arial" panose="020B0604020202020204" pitchFamily="34" charset="0"/>
                </a:endParaRPr>
              </a:p>
              <a:p>
                <a:pPr algn="l">
                  <a:spcBef>
                    <a:spcPts val="1350"/>
                  </a:spcBef>
                  <a:spcAft>
                    <a:spcPts val="225"/>
                  </a:spcAft>
                </a:pPr>
                <a:endParaRPr lang="zh-CN" altLang="en-US" dirty="0"/>
              </a:p>
            </p:txBody>
          </p:sp>
        </mc:Choice>
        <mc:Fallback>
          <p:sp>
            <p:nvSpPr>
              <p:cNvPr id="8" name="副标题 2">
                <a:extLst>
                  <a:ext uri="{FF2B5EF4-FFF2-40B4-BE49-F238E27FC236}">
                    <a16:creationId xmlns:a16="http://schemas.microsoft.com/office/drawing/2014/main" id="{8E6AEAA2-30A8-4939-F98A-31290A7F1665}"/>
                  </a:ext>
                </a:extLst>
              </p:cNvPr>
              <p:cNvSpPr txBox="1">
                <a:spLocks noRot="1" noChangeAspect="1" noMove="1" noResize="1" noEditPoints="1" noAdjustHandles="1" noChangeArrowheads="1" noChangeShapeType="1" noTextEdit="1"/>
              </p:cNvSpPr>
              <p:nvPr/>
            </p:nvSpPr>
            <p:spPr>
              <a:xfrm>
                <a:off x="352066" y="3183733"/>
                <a:ext cx="9950174" cy="3714776"/>
              </a:xfrm>
              <a:prstGeom prst="rect">
                <a:avLst/>
              </a:prstGeom>
              <a:blipFill>
                <a:blip r:embed="rId3"/>
                <a:stretch>
                  <a:fillRect l="-61"/>
                </a:stretch>
              </a:blipFill>
            </p:spPr>
            <p:txBody>
              <a:bodyPr/>
              <a:lstStyle/>
              <a:p>
                <a:r>
                  <a:rPr lang="zh-CN" altLang="en-US">
                    <a:noFill/>
                  </a:rPr>
                  <a:t> </a:t>
                </a:r>
              </a:p>
            </p:txBody>
          </p:sp>
        </mc:Fallback>
      </mc:AlternateContent>
      <p:pic>
        <p:nvPicPr>
          <p:cNvPr id="12290" name="Picture 2">
            <a:extLst>
              <a:ext uri="{FF2B5EF4-FFF2-40B4-BE49-F238E27FC236}">
                <a16:creationId xmlns:a16="http://schemas.microsoft.com/office/drawing/2014/main" id="{675F2B72-F296-3CE5-1C66-C75DBB0F722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48960" y="769641"/>
            <a:ext cx="6295851" cy="1090222"/>
          </a:xfrm>
          <a:prstGeom prst="rect">
            <a:avLst/>
          </a:prstGeom>
          <a:noFill/>
          <a:extLst>
            <a:ext uri="{909E8E84-426E-40DD-AFC4-6F175D3DCCD1}">
              <a14:hiddenFill xmlns:a14="http://schemas.microsoft.com/office/drawing/2010/main">
                <a:solidFill>
                  <a:srgbClr val="FFFFFF"/>
                </a:solidFill>
              </a14:hiddenFill>
            </a:ext>
          </a:extLst>
        </p:spPr>
      </p:pic>
      <p:pic>
        <p:nvPicPr>
          <p:cNvPr id="13" name="图片 12">
            <a:extLst>
              <a:ext uri="{FF2B5EF4-FFF2-40B4-BE49-F238E27FC236}">
                <a16:creationId xmlns:a16="http://schemas.microsoft.com/office/drawing/2014/main" id="{7813A1AF-C08E-2AE3-E9C3-F168927FD12B}"/>
              </a:ext>
            </a:extLst>
          </p:cNvPr>
          <p:cNvPicPr>
            <a:picLocks noChangeAspect="1"/>
          </p:cNvPicPr>
          <p:nvPr/>
        </p:nvPicPr>
        <p:blipFill>
          <a:blip r:embed="rId5"/>
          <a:stretch>
            <a:fillRect/>
          </a:stretch>
        </p:blipFill>
        <p:spPr>
          <a:xfrm>
            <a:off x="6096000" y="2101450"/>
            <a:ext cx="5819153" cy="2019706"/>
          </a:xfrm>
          <a:prstGeom prst="rect">
            <a:avLst/>
          </a:prstGeom>
        </p:spPr>
      </p:pic>
    </p:spTree>
    <p:extLst>
      <p:ext uri="{BB962C8B-B14F-4D97-AF65-F5344CB8AC3E}">
        <p14:creationId xmlns:p14="http://schemas.microsoft.com/office/powerpoint/2010/main" val="29153232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41189-D7E5-DD7B-ED35-5F617196AB9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4B0B7AD-0282-501C-7F7D-2F275E14191C}"/>
              </a:ext>
            </a:extLst>
          </p:cNvPr>
          <p:cNvSpPr>
            <a:spLocks noGrp="1"/>
          </p:cNvSpPr>
          <p:nvPr>
            <p:ph type="ctrTitle"/>
          </p:nvPr>
        </p:nvSpPr>
        <p:spPr>
          <a:xfrm>
            <a:off x="69574" y="0"/>
            <a:ext cx="9074426" cy="646043"/>
          </a:xfrm>
        </p:spPr>
        <p:txBody>
          <a:bodyPr>
            <a:normAutofit/>
          </a:bodyPr>
          <a:lstStyle/>
          <a:p>
            <a:pPr algn="l"/>
            <a:r>
              <a:rPr lang="en-US" altLang="zh-CN" sz="3200" b="1" dirty="0"/>
              <a:t>Linear Transformation – Let’s Go Deep.</a:t>
            </a:r>
            <a:endParaRPr lang="zh-CN" altLang="en-US" sz="3200" b="1" dirty="0"/>
          </a:p>
        </p:txBody>
      </p:sp>
      <p:pic>
        <p:nvPicPr>
          <p:cNvPr id="4" name="图片 3">
            <a:extLst>
              <a:ext uri="{FF2B5EF4-FFF2-40B4-BE49-F238E27FC236}">
                <a16:creationId xmlns:a16="http://schemas.microsoft.com/office/drawing/2014/main" id="{B8648899-87A5-7345-1E13-729DBDF7CFB1}"/>
              </a:ext>
            </a:extLst>
          </p:cNvPr>
          <p:cNvPicPr>
            <a:picLocks noChangeAspect="1"/>
          </p:cNvPicPr>
          <p:nvPr/>
        </p:nvPicPr>
        <p:blipFill>
          <a:blip r:embed="rId2"/>
          <a:stretch>
            <a:fillRect/>
          </a:stretch>
        </p:blipFill>
        <p:spPr>
          <a:xfrm>
            <a:off x="69574" y="750515"/>
            <a:ext cx="8405588" cy="1272650"/>
          </a:xfrm>
          <a:prstGeom prst="rect">
            <a:avLst/>
          </a:prstGeom>
        </p:spPr>
      </p:pic>
      <p:pic>
        <p:nvPicPr>
          <p:cNvPr id="15362" name="Picture 2">
            <a:extLst>
              <a:ext uri="{FF2B5EF4-FFF2-40B4-BE49-F238E27FC236}">
                <a16:creationId xmlns:a16="http://schemas.microsoft.com/office/drawing/2014/main" id="{47F7F1E1-88B0-20CF-4F1A-86F481DE50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144" y="2098667"/>
            <a:ext cx="5852615" cy="878327"/>
          </a:xfrm>
          <a:prstGeom prst="rect">
            <a:avLst/>
          </a:prstGeom>
          <a:noFill/>
          <a:extLst>
            <a:ext uri="{909E8E84-426E-40DD-AFC4-6F175D3DCCD1}">
              <a14:hiddenFill xmlns:a14="http://schemas.microsoft.com/office/drawing/2010/main">
                <a:solidFill>
                  <a:srgbClr val="FFFFFF"/>
                </a:solidFill>
              </a14:hiddenFill>
            </a:ext>
          </a:extLst>
        </p:spPr>
      </p:pic>
      <p:pic>
        <p:nvPicPr>
          <p:cNvPr id="15364" name="Picture 4">
            <a:extLst>
              <a:ext uri="{FF2B5EF4-FFF2-40B4-BE49-F238E27FC236}">
                <a16:creationId xmlns:a16="http://schemas.microsoft.com/office/drawing/2014/main" id="{0AB924F8-E78C-18AE-45CF-7DC2565C71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720" y="3081466"/>
            <a:ext cx="11135360" cy="871399"/>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5B748A9F-680F-B614-56E7-AF86ED68D5D8}"/>
              </a:ext>
            </a:extLst>
          </p:cNvPr>
          <p:cNvPicPr>
            <a:picLocks noChangeAspect="1"/>
          </p:cNvPicPr>
          <p:nvPr/>
        </p:nvPicPr>
        <p:blipFill>
          <a:blip r:embed="rId5"/>
          <a:stretch>
            <a:fillRect/>
          </a:stretch>
        </p:blipFill>
        <p:spPr>
          <a:xfrm>
            <a:off x="322287" y="4057337"/>
            <a:ext cx="10836226" cy="1083623"/>
          </a:xfrm>
          <a:prstGeom prst="rect">
            <a:avLst/>
          </a:prstGeom>
        </p:spPr>
      </p:pic>
      <p:pic>
        <p:nvPicPr>
          <p:cNvPr id="10" name="图片 9">
            <a:extLst>
              <a:ext uri="{FF2B5EF4-FFF2-40B4-BE49-F238E27FC236}">
                <a16:creationId xmlns:a16="http://schemas.microsoft.com/office/drawing/2014/main" id="{3F729E56-D165-79C6-5518-0094A902571B}"/>
              </a:ext>
            </a:extLst>
          </p:cNvPr>
          <p:cNvPicPr>
            <a:picLocks noChangeAspect="1"/>
          </p:cNvPicPr>
          <p:nvPr/>
        </p:nvPicPr>
        <p:blipFill>
          <a:blip r:embed="rId6"/>
          <a:stretch>
            <a:fillRect/>
          </a:stretch>
        </p:blipFill>
        <p:spPr>
          <a:xfrm>
            <a:off x="1117144" y="5245432"/>
            <a:ext cx="4978856" cy="1202568"/>
          </a:xfrm>
          <a:prstGeom prst="rect">
            <a:avLst/>
          </a:prstGeom>
        </p:spPr>
      </p:pic>
    </p:spTree>
    <p:extLst>
      <p:ext uri="{BB962C8B-B14F-4D97-AF65-F5344CB8AC3E}">
        <p14:creationId xmlns:p14="http://schemas.microsoft.com/office/powerpoint/2010/main" val="408912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69D814-679F-A6BA-A17A-54BCE2AF335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FF4DC7C-1B42-9937-E876-83FE2DBE8761}"/>
              </a:ext>
            </a:extLst>
          </p:cNvPr>
          <p:cNvSpPr>
            <a:spLocks noGrp="1"/>
          </p:cNvSpPr>
          <p:nvPr>
            <p:ph type="ctrTitle"/>
          </p:nvPr>
        </p:nvSpPr>
        <p:spPr>
          <a:xfrm>
            <a:off x="69574" y="0"/>
            <a:ext cx="9074426" cy="646043"/>
          </a:xfrm>
        </p:spPr>
        <p:txBody>
          <a:bodyPr>
            <a:normAutofit/>
          </a:bodyPr>
          <a:lstStyle/>
          <a:p>
            <a:pPr algn="l"/>
            <a:r>
              <a:rPr lang="en-US" altLang="zh-CN" sz="3200" b="1" dirty="0"/>
              <a:t>Linear Transformation – Let’s Go Deep.</a:t>
            </a:r>
            <a:endParaRPr lang="zh-CN" altLang="en-US" sz="3200" b="1" dirty="0"/>
          </a:p>
        </p:txBody>
      </p:sp>
      <p:sp>
        <p:nvSpPr>
          <p:cNvPr id="5" name="文本框 4">
            <a:extLst>
              <a:ext uri="{FF2B5EF4-FFF2-40B4-BE49-F238E27FC236}">
                <a16:creationId xmlns:a16="http://schemas.microsoft.com/office/drawing/2014/main" id="{41423D5D-B756-4912-CD9C-D3668CB58AAF}"/>
              </a:ext>
            </a:extLst>
          </p:cNvPr>
          <p:cNvSpPr txBox="1"/>
          <p:nvPr/>
        </p:nvSpPr>
        <p:spPr>
          <a:xfrm>
            <a:off x="347980" y="5465295"/>
            <a:ext cx="6141720" cy="553998"/>
          </a:xfrm>
          <a:prstGeom prst="rect">
            <a:avLst/>
          </a:prstGeom>
          <a:noFill/>
        </p:spPr>
        <p:txBody>
          <a:bodyPr wrap="square">
            <a:spAutoFit/>
          </a:bodyPr>
          <a:lstStyle/>
          <a:p>
            <a:r>
              <a:rPr lang="zh-CN" altLang="en-US" sz="1200" dirty="0">
                <a:hlinkClick r:id="rId2"/>
              </a:rPr>
              <a:t>https://en.wikipedia.org/wiki/Rotation_matrix</a:t>
            </a:r>
            <a:endParaRPr lang="en-US" altLang="zh-CN" sz="1200" dirty="0"/>
          </a:p>
          <a:p>
            <a:endParaRPr lang="zh-CN" altLang="en-US" dirty="0"/>
          </a:p>
        </p:txBody>
      </p:sp>
      <p:pic>
        <p:nvPicPr>
          <p:cNvPr id="8" name="图片 7">
            <a:extLst>
              <a:ext uri="{FF2B5EF4-FFF2-40B4-BE49-F238E27FC236}">
                <a16:creationId xmlns:a16="http://schemas.microsoft.com/office/drawing/2014/main" id="{3A7216C4-07D2-A66B-4408-B0B2BC79EADF}"/>
              </a:ext>
            </a:extLst>
          </p:cNvPr>
          <p:cNvPicPr>
            <a:picLocks noChangeAspect="1"/>
          </p:cNvPicPr>
          <p:nvPr/>
        </p:nvPicPr>
        <p:blipFill>
          <a:blip r:embed="rId3"/>
          <a:stretch>
            <a:fillRect/>
          </a:stretch>
        </p:blipFill>
        <p:spPr>
          <a:xfrm>
            <a:off x="243840" y="2314869"/>
            <a:ext cx="6570558" cy="2810838"/>
          </a:xfrm>
          <a:prstGeom prst="rect">
            <a:avLst/>
          </a:prstGeom>
        </p:spPr>
      </p:pic>
      <p:pic>
        <p:nvPicPr>
          <p:cNvPr id="16388" name="Picture 4">
            <a:extLst>
              <a:ext uri="{FF2B5EF4-FFF2-40B4-BE49-F238E27FC236}">
                <a16:creationId xmlns:a16="http://schemas.microsoft.com/office/drawing/2014/main" id="{245C9466-8C47-EA14-B6FF-7BAD4F1BA8C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53860" y="1159370"/>
            <a:ext cx="4939347" cy="3472413"/>
          </a:xfrm>
          <a:prstGeom prst="rect">
            <a:avLst/>
          </a:prstGeom>
          <a:noFill/>
          <a:extLst>
            <a:ext uri="{909E8E84-426E-40DD-AFC4-6F175D3DCCD1}">
              <a14:hiddenFill xmlns:a14="http://schemas.microsoft.com/office/drawing/2010/main">
                <a:solidFill>
                  <a:srgbClr val="FFFFFF"/>
                </a:solidFill>
              </a14:hiddenFill>
            </a:ext>
          </a:extLst>
        </p:spPr>
      </p:pic>
      <p:pic>
        <p:nvPicPr>
          <p:cNvPr id="9" name="图片 8">
            <a:extLst>
              <a:ext uri="{FF2B5EF4-FFF2-40B4-BE49-F238E27FC236}">
                <a16:creationId xmlns:a16="http://schemas.microsoft.com/office/drawing/2014/main" id="{60EEF889-CAAF-8AB1-D1B9-BADFBF81BEEA}"/>
              </a:ext>
            </a:extLst>
          </p:cNvPr>
          <p:cNvPicPr>
            <a:picLocks noChangeAspect="1"/>
          </p:cNvPicPr>
          <p:nvPr/>
        </p:nvPicPr>
        <p:blipFill>
          <a:blip r:embed="rId5"/>
          <a:stretch>
            <a:fillRect/>
          </a:stretch>
        </p:blipFill>
        <p:spPr>
          <a:xfrm>
            <a:off x="243840" y="876632"/>
            <a:ext cx="4978856" cy="1202568"/>
          </a:xfrm>
          <a:prstGeom prst="rect">
            <a:avLst/>
          </a:prstGeom>
        </p:spPr>
      </p:pic>
      <p:sp>
        <p:nvSpPr>
          <p:cNvPr id="11" name="文本框 10">
            <a:extLst>
              <a:ext uri="{FF2B5EF4-FFF2-40B4-BE49-F238E27FC236}">
                <a16:creationId xmlns:a16="http://schemas.microsoft.com/office/drawing/2014/main" id="{2B34B3BF-078F-2765-20C9-2C8F765C6694}"/>
              </a:ext>
            </a:extLst>
          </p:cNvPr>
          <p:cNvSpPr txBox="1"/>
          <p:nvPr/>
        </p:nvSpPr>
        <p:spPr>
          <a:xfrm>
            <a:off x="6601460" y="5586681"/>
            <a:ext cx="6141720" cy="584775"/>
          </a:xfrm>
          <a:prstGeom prst="rect">
            <a:avLst/>
          </a:prstGeom>
          <a:noFill/>
        </p:spPr>
        <p:txBody>
          <a:bodyPr wrap="square">
            <a:spAutoFit/>
          </a:bodyPr>
          <a:lstStyle/>
          <a:p>
            <a:r>
              <a:rPr lang="zh-CN" altLang="en-US" sz="1400" dirty="0">
                <a:hlinkClick r:id="rId6"/>
              </a:rPr>
              <a:t>https://middletonlee1994.wordpress.com/2015/05/25/rotation-matrix/</a:t>
            </a:r>
            <a:endParaRPr lang="en-US" altLang="zh-CN" sz="1400" dirty="0"/>
          </a:p>
          <a:p>
            <a:endParaRPr lang="zh-CN" altLang="en-US" dirty="0"/>
          </a:p>
        </p:txBody>
      </p:sp>
    </p:spTree>
    <p:extLst>
      <p:ext uri="{BB962C8B-B14F-4D97-AF65-F5344CB8AC3E}">
        <p14:creationId xmlns:p14="http://schemas.microsoft.com/office/powerpoint/2010/main" val="4053260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CDE10-0E87-655A-A8D5-479D9C8BE20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49CB0B0-32EF-B985-DEB6-168C49D1ADE4}"/>
              </a:ext>
            </a:extLst>
          </p:cNvPr>
          <p:cNvSpPr>
            <a:spLocks noGrp="1"/>
          </p:cNvSpPr>
          <p:nvPr>
            <p:ph type="ctrTitle"/>
          </p:nvPr>
        </p:nvSpPr>
        <p:spPr>
          <a:xfrm>
            <a:off x="69574" y="0"/>
            <a:ext cx="9074426" cy="646043"/>
          </a:xfrm>
        </p:spPr>
        <p:txBody>
          <a:bodyPr>
            <a:normAutofit/>
          </a:bodyPr>
          <a:lstStyle/>
          <a:p>
            <a:pPr algn="l"/>
            <a:r>
              <a:rPr lang="en-US" altLang="zh-CN" sz="3200" b="1" dirty="0"/>
              <a:t>Fourier transform – Let’s Go Deeper.</a:t>
            </a:r>
            <a:endParaRPr lang="zh-CN" altLang="en-US" sz="3200" b="1" dirty="0"/>
          </a:p>
        </p:txBody>
      </p:sp>
      <p:sp>
        <p:nvSpPr>
          <p:cNvPr id="3" name="副标题 2">
            <a:extLst>
              <a:ext uri="{FF2B5EF4-FFF2-40B4-BE49-F238E27FC236}">
                <a16:creationId xmlns:a16="http://schemas.microsoft.com/office/drawing/2014/main" id="{84B24671-BEFE-9678-0A2A-65CC147302B7}"/>
              </a:ext>
            </a:extLst>
          </p:cNvPr>
          <p:cNvSpPr>
            <a:spLocks noGrp="1"/>
          </p:cNvSpPr>
          <p:nvPr>
            <p:ph type="subTitle" idx="1"/>
          </p:nvPr>
        </p:nvSpPr>
        <p:spPr>
          <a:xfrm>
            <a:off x="244613" y="917588"/>
            <a:ext cx="5076687" cy="4284331"/>
          </a:xfrm>
        </p:spPr>
        <p:txBody>
          <a:bodyPr>
            <a:normAutofit/>
          </a:bodyPr>
          <a:lstStyle/>
          <a:p>
            <a:pPr algn="l">
              <a:lnSpc>
                <a:spcPts val="2250"/>
              </a:lnSpc>
            </a:pPr>
            <a:r>
              <a:rPr lang="en-US" altLang="zh-CN" b="1" i="0" dirty="0">
                <a:solidFill>
                  <a:srgbClr val="242424"/>
                </a:solidFill>
                <a:effectLst/>
                <a:latin typeface="Arial" panose="020B0604020202020204" pitchFamily="34" charset="0"/>
                <a:cs typeface="Arial" panose="020B0604020202020204" pitchFamily="34" charset="0"/>
              </a:rPr>
              <a:t>The Intuition: From Bits to Waves</a:t>
            </a:r>
          </a:p>
          <a:p>
            <a:pPr algn="l">
              <a:lnSpc>
                <a:spcPts val="2400"/>
              </a:lnSpc>
              <a:buFont typeface="Arial" panose="020B0604020202020204" pitchFamily="34" charset="0"/>
              <a:buChar char="•"/>
            </a:pPr>
            <a:r>
              <a:rPr lang="en-US" altLang="zh-CN" sz="2000" b="1" i="0" dirty="0">
                <a:solidFill>
                  <a:srgbClr val="242424"/>
                </a:solidFill>
                <a:effectLst/>
                <a:latin typeface="Arial" panose="020B0604020202020204" pitchFamily="34" charset="0"/>
                <a:cs typeface="Arial" panose="020B0604020202020204" pitchFamily="34" charset="0"/>
              </a:rPr>
              <a:t>Binary Representation</a:t>
            </a:r>
          </a:p>
          <a:p>
            <a:pPr algn="l">
              <a:spcBef>
                <a:spcPts val="1350"/>
              </a:spcBef>
              <a:spcAft>
                <a:spcPts val="225"/>
              </a:spcAft>
            </a:pPr>
            <a:endParaRPr lang="zh-CN" altLang="en-US" dirty="0"/>
          </a:p>
        </p:txBody>
      </p:sp>
      <p:sp>
        <p:nvSpPr>
          <p:cNvPr id="6" name="文本框 5">
            <a:extLst>
              <a:ext uri="{FF2B5EF4-FFF2-40B4-BE49-F238E27FC236}">
                <a16:creationId xmlns:a16="http://schemas.microsoft.com/office/drawing/2014/main" id="{817C71EF-0FDF-AB1C-0B93-F118070B9BC9}"/>
              </a:ext>
            </a:extLst>
          </p:cNvPr>
          <p:cNvSpPr txBox="1"/>
          <p:nvPr/>
        </p:nvSpPr>
        <p:spPr>
          <a:xfrm>
            <a:off x="622300" y="5264472"/>
            <a:ext cx="11163300" cy="1477328"/>
          </a:xfrm>
          <a:prstGeom prst="rect">
            <a:avLst/>
          </a:prstGeom>
          <a:noFill/>
        </p:spPr>
        <p:txBody>
          <a:bodyPr wrap="square">
            <a:spAutoFit/>
          </a:bodyPr>
          <a:lstStyle/>
          <a:p>
            <a:r>
              <a:rPr lang="en-US" altLang="zh-CN" dirty="0">
                <a:hlinkClick r:id="rId2"/>
              </a:rPr>
              <a:t>https://medium.com/thedeephub/positional-encoding-explained-a-deep-dive-into-transformer-pe-65cfe8cfe10b</a:t>
            </a:r>
            <a:endParaRPr lang="en-US" altLang="zh-CN" dirty="0"/>
          </a:p>
          <a:p>
            <a:r>
              <a:rPr lang="en-US" altLang="zh-CN" dirty="0">
                <a:hlinkClick r:id="rId3"/>
              </a:rPr>
              <a:t>https://kazemnejad.com/blog/transformer_architecture_positional_encoding/</a:t>
            </a:r>
            <a:endParaRPr lang="en-US" altLang="zh-CN" dirty="0"/>
          </a:p>
          <a:p>
            <a:endParaRPr lang="en-US" altLang="zh-CN" dirty="0"/>
          </a:p>
          <a:p>
            <a:endParaRPr lang="zh-CN" altLang="en-US" dirty="0"/>
          </a:p>
        </p:txBody>
      </p:sp>
      <p:sp>
        <p:nvSpPr>
          <p:cNvPr id="7" name="副标题 2">
            <a:extLst>
              <a:ext uri="{FF2B5EF4-FFF2-40B4-BE49-F238E27FC236}">
                <a16:creationId xmlns:a16="http://schemas.microsoft.com/office/drawing/2014/main" id="{101E23F9-C69C-0532-0B44-C657C4A00967}"/>
              </a:ext>
            </a:extLst>
          </p:cNvPr>
          <p:cNvSpPr txBox="1">
            <a:spLocks/>
          </p:cNvSpPr>
          <p:nvPr/>
        </p:nvSpPr>
        <p:spPr>
          <a:xfrm>
            <a:off x="5321300" y="980141"/>
            <a:ext cx="6897867" cy="428433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2400"/>
              </a:lnSpc>
            </a:pPr>
            <a:r>
              <a:rPr lang="en-US" altLang="zh-CN" sz="1600" b="0" i="0" dirty="0">
                <a:solidFill>
                  <a:srgbClr val="242424"/>
                </a:solidFill>
                <a:effectLst/>
                <a:latin typeface="Arial" panose="020B0604020202020204" pitchFamily="34" charset="0"/>
                <a:cs typeface="Arial" panose="020B0604020202020204" pitchFamily="34" charset="0"/>
              </a:rPr>
              <a:t>Notice the pattern in how each bit (column) changes:</a:t>
            </a:r>
          </a:p>
          <a:p>
            <a:pPr algn="l">
              <a:lnSpc>
                <a:spcPts val="2400"/>
              </a:lnSpc>
              <a:buFont typeface="Arial" panose="020B0604020202020204" pitchFamily="34" charset="0"/>
              <a:buChar char="•"/>
            </a:pPr>
            <a:r>
              <a:rPr lang="en-US" altLang="zh-CN" sz="1600" b="0" i="0" dirty="0">
                <a:solidFill>
                  <a:srgbClr val="242424"/>
                </a:solidFill>
                <a:effectLst/>
                <a:latin typeface="Arial" panose="020B0604020202020204" pitchFamily="34" charset="0"/>
                <a:cs typeface="Arial" panose="020B0604020202020204" pitchFamily="34" charset="0"/>
              </a:rPr>
              <a:t>The rightmost bit </a:t>
            </a:r>
            <a:r>
              <a:rPr lang="en-US" altLang="zh-CN" sz="1600" b="1" i="0" dirty="0">
                <a:solidFill>
                  <a:srgbClr val="242424"/>
                </a:solidFill>
                <a:effectLst/>
                <a:latin typeface="Arial" panose="020B0604020202020204" pitchFamily="34" charset="0"/>
                <a:cs typeface="Arial" panose="020B0604020202020204" pitchFamily="34" charset="0"/>
              </a:rPr>
              <a:t>(Least Significant Bit) </a:t>
            </a:r>
            <a:r>
              <a:rPr lang="en-US" altLang="zh-CN" sz="1600" b="0" i="0" dirty="0">
                <a:solidFill>
                  <a:srgbClr val="242424"/>
                </a:solidFill>
                <a:effectLst/>
                <a:latin typeface="Arial" panose="020B0604020202020204" pitchFamily="34" charset="0"/>
                <a:cs typeface="Arial" panose="020B0604020202020204" pitchFamily="34" charset="0"/>
              </a:rPr>
              <a:t>alternates with every number (frequency: 1/2)</a:t>
            </a:r>
          </a:p>
          <a:p>
            <a:pPr algn="l">
              <a:lnSpc>
                <a:spcPts val="2400"/>
              </a:lnSpc>
              <a:buFont typeface="Arial" panose="020B0604020202020204" pitchFamily="34" charset="0"/>
              <a:buChar char="•"/>
            </a:pPr>
            <a:r>
              <a:rPr lang="en-US" altLang="zh-CN" sz="1600" b="0" i="0" dirty="0">
                <a:solidFill>
                  <a:srgbClr val="242424"/>
                </a:solidFill>
                <a:effectLst/>
                <a:latin typeface="Arial" panose="020B0604020202020204" pitchFamily="34" charset="0"/>
                <a:cs typeface="Arial" panose="020B0604020202020204" pitchFamily="34" charset="0"/>
              </a:rPr>
              <a:t>The second bit from the right alternates every two numbers (frequency: 1/4)</a:t>
            </a:r>
          </a:p>
          <a:p>
            <a:pPr algn="l">
              <a:lnSpc>
                <a:spcPts val="2400"/>
              </a:lnSpc>
              <a:buFont typeface="Arial" panose="020B0604020202020204" pitchFamily="34" charset="0"/>
              <a:buChar char="•"/>
            </a:pPr>
            <a:r>
              <a:rPr lang="en-US" altLang="zh-CN" sz="1600" b="0" i="0" dirty="0">
                <a:solidFill>
                  <a:srgbClr val="242424"/>
                </a:solidFill>
                <a:effectLst/>
                <a:latin typeface="Arial" panose="020B0604020202020204" pitchFamily="34" charset="0"/>
                <a:cs typeface="Arial" panose="020B0604020202020204" pitchFamily="34" charset="0"/>
              </a:rPr>
              <a:t>The third bit alternates every four numbers (frequency: 1/8) And so on…</a:t>
            </a:r>
          </a:p>
          <a:p>
            <a:pPr algn="l">
              <a:lnSpc>
                <a:spcPts val="2400"/>
              </a:lnSpc>
            </a:pPr>
            <a:r>
              <a:rPr lang="en-US" altLang="zh-CN" sz="1600" b="0" i="0" dirty="0">
                <a:solidFill>
                  <a:srgbClr val="242424"/>
                </a:solidFill>
                <a:effectLst/>
                <a:latin typeface="Arial" panose="020B0604020202020204" pitchFamily="34" charset="0"/>
                <a:cs typeface="Arial" panose="020B0604020202020204" pitchFamily="34" charset="0"/>
              </a:rPr>
              <a:t>This pattern of different frequencies is the key to positional encoding. But instead of using discrete bits, we can use something smoother: sine and cosine waves.</a:t>
            </a:r>
          </a:p>
          <a:p>
            <a:pPr algn="l">
              <a:spcBef>
                <a:spcPts val="1350"/>
              </a:spcBef>
              <a:spcAft>
                <a:spcPts val="225"/>
              </a:spcAft>
            </a:pPr>
            <a:endParaRPr lang="zh-CN" altLang="en-US" dirty="0"/>
          </a:p>
        </p:txBody>
      </p:sp>
      <p:pic>
        <p:nvPicPr>
          <p:cNvPr id="9" name="图片 8">
            <a:extLst>
              <a:ext uri="{FF2B5EF4-FFF2-40B4-BE49-F238E27FC236}">
                <a16:creationId xmlns:a16="http://schemas.microsoft.com/office/drawing/2014/main" id="{31A6A418-0731-7B80-D69D-9BE686D8D222}"/>
              </a:ext>
            </a:extLst>
          </p:cNvPr>
          <p:cNvPicPr>
            <a:picLocks noChangeAspect="1"/>
          </p:cNvPicPr>
          <p:nvPr/>
        </p:nvPicPr>
        <p:blipFill>
          <a:blip r:embed="rId4"/>
          <a:stretch>
            <a:fillRect/>
          </a:stretch>
        </p:blipFill>
        <p:spPr>
          <a:xfrm>
            <a:off x="906780" y="1956345"/>
            <a:ext cx="3292125" cy="2331922"/>
          </a:xfrm>
          <a:prstGeom prst="rect">
            <a:avLst/>
          </a:prstGeom>
        </p:spPr>
      </p:pic>
    </p:spTree>
    <p:extLst>
      <p:ext uri="{BB962C8B-B14F-4D97-AF65-F5344CB8AC3E}">
        <p14:creationId xmlns:p14="http://schemas.microsoft.com/office/powerpoint/2010/main" val="3079519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648CD-288E-73C9-91DC-A098D1862E4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4D9A659-64D4-46F6-5489-93CE5B977E59}"/>
              </a:ext>
            </a:extLst>
          </p:cNvPr>
          <p:cNvSpPr>
            <a:spLocks noGrp="1"/>
          </p:cNvSpPr>
          <p:nvPr>
            <p:ph type="ctrTitle"/>
          </p:nvPr>
        </p:nvSpPr>
        <p:spPr>
          <a:xfrm>
            <a:off x="69574" y="0"/>
            <a:ext cx="9074426" cy="646043"/>
          </a:xfrm>
        </p:spPr>
        <p:txBody>
          <a:bodyPr>
            <a:normAutofit/>
          </a:bodyPr>
          <a:lstStyle/>
          <a:p>
            <a:pPr algn="l"/>
            <a:r>
              <a:rPr lang="en-US" altLang="zh-CN" sz="3200" b="1" dirty="0"/>
              <a:t>Fourier transform – Let’s Go Deeper.</a:t>
            </a:r>
            <a:endParaRPr lang="zh-CN" altLang="en-US" sz="3200" b="1" dirty="0"/>
          </a:p>
        </p:txBody>
      </p:sp>
      <p:sp>
        <p:nvSpPr>
          <p:cNvPr id="3" name="副标题 2">
            <a:extLst>
              <a:ext uri="{FF2B5EF4-FFF2-40B4-BE49-F238E27FC236}">
                <a16:creationId xmlns:a16="http://schemas.microsoft.com/office/drawing/2014/main" id="{5CEE2D2A-645B-6D5C-258C-66A086A44418}"/>
              </a:ext>
            </a:extLst>
          </p:cNvPr>
          <p:cNvSpPr>
            <a:spLocks noGrp="1"/>
          </p:cNvSpPr>
          <p:nvPr>
            <p:ph type="subTitle" idx="1"/>
          </p:nvPr>
        </p:nvSpPr>
        <p:spPr>
          <a:xfrm>
            <a:off x="277633" y="917588"/>
            <a:ext cx="4771887" cy="4284331"/>
          </a:xfrm>
        </p:spPr>
        <p:txBody>
          <a:bodyPr>
            <a:normAutofit/>
          </a:bodyPr>
          <a:lstStyle/>
          <a:p>
            <a:pPr algn="l">
              <a:lnSpc>
                <a:spcPts val="2250"/>
              </a:lnSpc>
            </a:pPr>
            <a:r>
              <a:rPr lang="en-US" altLang="zh-CN" sz="2000" b="1" i="0" dirty="0">
                <a:solidFill>
                  <a:srgbClr val="242424"/>
                </a:solidFill>
                <a:effectLst/>
                <a:latin typeface="Arial" panose="020B0604020202020204" pitchFamily="34" charset="0"/>
                <a:cs typeface="Arial" panose="020B0604020202020204" pitchFamily="34" charset="0"/>
              </a:rPr>
              <a:t>The Intuition: From Bits to Waves</a:t>
            </a:r>
          </a:p>
          <a:p>
            <a:pPr algn="l">
              <a:lnSpc>
                <a:spcPts val="2400"/>
              </a:lnSpc>
              <a:buFont typeface="Arial" panose="020B0604020202020204" pitchFamily="34" charset="0"/>
              <a:buChar char="•"/>
            </a:pPr>
            <a:r>
              <a:rPr lang="en-US" altLang="zh-CN" sz="1600" b="1" i="0" dirty="0">
                <a:solidFill>
                  <a:srgbClr val="242424"/>
                </a:solidFill>
                <a:effectLst/>
                <a:latin typeface="Arial" panose="020B0604020202020204" pitchFamily="34" charset="0"/>
                <a:cs typeface="Arial" panose="020B0604020202020204" pitchFamily="34" charset="0"/>
              </a:rPr>
              <a:t>Sinusoidal Positional Encoding</a:t>
            </a:r>
          </a:p>
          <a:p>
            <a:pPr algn="l">
              <a:lnSpc>
                <a:spcPts val="2400"/>
              </a:lnSpc>
              <a:buFont typeface="Arial" panose="020B0604020202020204" pitchFamily="34" charset="0"/>
              <a:buChar char="•"/>
            </a:pPr>
            <a:endParaRPr lang="en-US" altLang="zh-CN" sz="2000" b="1" i="0" dirty="0">
              <a:solidFill>
                <a:srgbClr val="242424"/>
              </a:solidFill>
              <a:effectLst/>
              <a:latin typeface="Arial" panose="020B0604020202020204" pitchFamily="34" charset="0"/>
              <a:cs typeface="Arial" panose="020B0604020202020204" pitchFamily="34" charset="0"/>
            </a:endParaRPr>
          </a:p>
          <a:p>
            <a:pPr algn="l">
              <a:spcBef>
                <a:spcPts val="1350"/>
              </a:spcBef>
              <a:spcAft>
                <a:spcPts val="225"/>
              </a:spcAft>
            </a:pPr>
            <a:endParaRPr lang="zh-CN" altLang="en-US" dirty="0"/>
          </a:p>
        </p:txBody>
      </p:sp>
      <p:sp>
        <p:nvSpPr>
          <p:cNvPr id="6" name="文本框 5">
            <a:extLst>
              <a:ext uri="{FF2B5EF4-FFF2-40B4-BE49-F238E27FC236}">
                <a16:creationId xmlns:a16="http://schemas.microsoft.com/office/drawing/2014/main" id="{D16EA73B-D2EF-2B15-6E5F-A01E134CA1A9}"/>
              </a:ext>
            </a:extLst>
          </p:cNvPr>
          <p:cNvSpPr txBox="1"/>
          <p:nvPr/>
        </p:nvSpPr>
        <p:spPr>
          <a:xfrm>
            <a:off x="622300" y="5264472"/>
            <a:ext cx="11163300" cy="923330"/>
          </a:xfrm>
          <a:prstGeom prst="rect">
            <a:avLst/>
          </a:prstGeom>
          <a:noFill/>
        </p:spPr>
        <p:txBody>
          <a:bodyPr wrap="square">
            <a:spAutoFit/>
          </a:bodyPr>
          <a:lstStyle/>
          <a:p>
            <a:r>
              <a:rPr lang="en-US" altLang="zh-CN" dirty="0">
                <a:hlinkClick r:id="rId2"/>
              </a:rPr>
              <a:t>https://medium.com/thedeephub/positional-encoding-explained-a-deep-dive-into-transformer-pe-65cfe8cfe10b</a:t>
            </a:r>
            <a:endParaRPr lang="en-US" altLang="zh-CN" dirty="0"/>
          </a:p>
          <a:p>
            <a:endParaRPr lang="zh-CN" altLang="en-US" dirty="0"/>
          </a:p>
        </p:txBody>
      </p:sp>
      <p:sp>
        <p:nvSpPr>
          <p:cNvPr id="7" name="副标题 2">
            <a:extLst>
              <a:ext uri="{FF2B5EF4-FFF2-40B4-BE49-F238E27FC236}">
                <a16:creationId xmlns:a16="http://schemas.microsoft.com/office/drawing/2014/main" id="{692D558F-D702-8978-4501-96D0DAB0D5A6}"/>
              </a:ext>
            </a:extLst>
          </p:cNvPr>
          <p:cNvSpPr txBox="1">
            <a:spLocks/>
          </p:cNvSpPr>
          <p:nvPr/>
        </p:nvSpPr>
        <p:spPr>
          <a:xfrm>
            <a:off x="5049520" y="980141"/>
            <a:ext cx="6897867" cy="4284331"/>
          </a:xfrm>
          <a:prstGeom prst="rect">
            <a:avLst/>
          </a:prstGeom>
        </p:spPr>
        <p:txBody>
          <a:bodyPr vert="horz" lIns="91440" tIns="45720" rIns="91440" bIns="45720" rtlCol="0">
            <a:normAutofit fontScale="4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ts val="2400"/>
              </a:lnSpc>
            </a:pPr>
            <a:r>
              <a:rPr lang="en-US" altLang="zh-CN" dirty="0">
                <a:solidFill>
                  <a:srgbClr val="242424"/>
                </a:solidFill>
                <a:latin typeface="Arial" panose="020B0604020202020204" pitchFamily="34" charset="0"/>
                <a:cs typeface="Arial" panose="020B0604020202020204" pitchFamily="34" charset="0"/>
              </a:rPr>
              <a:t>This plot is analogous to our binary representation table, but with a continuous spectrum instead of discrete 0s and 1s:</a:t>
            </a:r>
          </a:p>
          <a:p>
            <a:pPr algn="l">
              <a:lnSpc>
                <a:spcPts val="2400"/>
              </a:lnSpc>
            </a:pPr>
            <a:r>
              <a:rPr lang="en-US" altLang="zh-CN" dirty="0">
                <a:solidFill>
                  <a:srgbClr val="242424"/>
                </a:solidFill>
                <a:latin typeface="Arial" panose="020B0604020202020204" pitchFamily="34" charset="0"/>
                <a:cs typeface="Arial" panose="020B0604020202020204" pitchFamily="34" charset="0"/>
              </a:rPr>
              <a:t>1. Each row represents a token in the sequence, similar to how each row in our binary table represented a number.</a:t>
            </a:r>
            <a:br>
              <a:rPr lang="en-US" altLang="zh-CN" dirty="0">
                <a:solidFill>
                  <a:srgbClr val="242424"/>
                </a:solidFill>
                <a:latin typeface="Arial" panose="020B0604020202020204" pitchFamily="34" charset="0"/>
                <a:cs typeface="Arial" panose="020B0604020202020204" pitchFamily="34" charset="0"/>
              </a:rPr>
            </a:br>
            <a:r>
              <a:rPr lang="en-US" altLang="zh-CN" dirty="0">
                <a:solidFill>
                  <a:srgbClr val="242424"/>
                </a:solidFill>
                <a:latin typeface="Arial" panose="020B0604020202020204" pitchFamily="34" charset="0"/>
                <a:cs typeface="Arial" panose="020B0604020202020204" pitchFamily="34" charset="0"/>
              </a:rPr>
              <a:t>2. Each column corresponds to a dimension in our tokens encoding, analogous to the bit positions in binary.</a:t>
            </a:r>
            <a:br>
              <a:rPr lang="en-US" altLang="zh-CN" dirty="0">
                <a:solidFill>
                  <a:srgbClr val="242424"/>
                </a:solidFill>
                <a:latin typeface="Arial" panose="020B0604020202020204" pitchFamily="34" charset="0"/>
                <a:cs typeface="Arial" panose="020B0604020202020204" pitchFamily="34" charset="0"/>
              </a:rPr>
            </a:br>
            <a:r>
              <a:rPr lang="en-US" altLang="zh-CN" dirty="0">
                <a:solidFill>
                  <a:srgbClr val="242424"/>
                </a:solidFill>
                <a:latin typeface="Arial" panose="020B0604020202020204" pitchFamily="34" charset="0"/>
                <a:cs typeface="Arial" panose="020B0604020202020204" pitchFamily="34" charset="0"/>
              </a:rPr>
              <a:t>3. The colors represent values oscillating between -1 (blue) and 1 (red), which is a continuous version of the 0s and 1s in binary.</a:t>
            </a:r>
          </a:p>
          <a:p>
            <a:pPr algn="l">
              <a:lnSpc>
                <a:spcPts val="2400"/>
              </a:lnSpc>
            </a:pPr>
            <a:r>
              <a:rPr lang="en-US" altLang="zh-CN" b="1" i="0" dirty="0">
                <a:solidFill>
                  <a:srgbClr val="242424"/>
                </a:solidFill>
                <a:effectLst/>
                <a:latin typeface="Arial" panose="020B0604020202020204" pitchFamily="34" charset="0"/>
                <a:cs typeface="Arial" panose="020B0604020202020204" pitchFamily="34" charset="0"/>
              </a:rPr>
              <a:t>Key Observations</a:t>
            </a:r>
            <a:r>
              <a:rPr lang="en-US" altLang="zh-CN" b="0" i="0" dirty="0">
                <a:solidFill>
                  <a:srgbClr val="242424"/>
                </a:solidFill>
                <a:effectLst/>
                <a:latin typeface="Arial" panose="020B0604020202020204" pitchFamily="34" charset="0"/>
                <a:cs typeface="Arial" panose="020B0604020202020204" pitchFamily="34" charset="0"/>
              </a:rPr>
              <a:t>:</a:t>
            </a:r>
          </a:p>
          <a:p>
            <a:pPr algn="l">
              <a:lnSpc>
                <a:spcPts val="2400"/>
              </a:lnSpc>
            </a:pPr>
            <a:r>
              <a:rPr lang="en-US" altLang="zh-CN" b="0" i="0" dirty="0">
                <a:solidFill>
                  <a:srgbClr val="242424"/>
                </a:solidFill>
                <a:effectLst/>
                <a:latin typeface="Arial" panose="020B0604020202020204" pitchFamily="34" charset="0"/>
                <a:cs typeface="Arial" panose="020B0604020202020204" pitchFamily="34" charset="0"/>
              </a:rPr>
              <a:t>— The first row (position 0) is like our binary “0000”, serving as the starting point.</a:t>
            </a:r>
            <a:br>
              <a:rPr lang="en-US" altLang="zh-CN" b="0" i="0" dirty="0">
                <a:solidFill>
                  <a:srgbClr val="242424"/>
                </a:solidFill>
                <a:effectLst/>
                <a:latin typeface="Arial" panose="020B0604020202020204" pitchFamily="34" charset="0"/>
                <a:cs typeface="Arial" panose="020B0604020202020204" pitchFamily="34" charset="0"/>
              </a:rPr>
            </a:br>
            <a:r>
              <a:rPr lang="en-US" altLang="zh-CN" b="0" i="0" dirty="0">
                <a:solidFill>
                  <a:srgbClr val="242424"/>
                </a:solidFill>
                <a:effectLst/>
                <a:latin typeface="Arial" panose="020B0604020202020204" pitchFamily="34" charset="0"/>
                <a:cs typeface="Arial" panose="020B0604020202020204" pitchFamily="34" charset="0"/>
              </a:rPr>
              <a:t>— As we move down the rows (increasing positions), we see patterns of color changes, similar to how bits flip in binary counting.</a:t>
            </a:r>
            <a:br>
              <a:rPr lang="en-US" altLang="zh-CN" b="0" i="0" dirty="0">
                <a:solidFill>
                  <a:srgbClr val="242424"/>
                </a:solidFill>
                <a:effectLst/>
                <a:latin typeface="Arial" panose="020B0604020202020204" pitchFamily="34" charset="0"/>
                <a:cs typeface="Arial" panose="020B0604020202020204" pitchFamily="34" charset="0"/>
              </a:rPr>
            </a:br>
            <a:r>
              <a:rPr lang="en-US" altLang="zh-CN" b="0" i="0" dirty="0">
                <a:solidFill>
                  <a:srgbClr val="242424"/>
                </a:solidFill>
                <a:effectLst/>
                <a:latin typeface="Arial" panose="020B0604020202020204" pitchFamily="34" charset="0"/>
                <a:cs typeface="Arial" panose="020B0604020202020204" pitchFamily="34" charset="0"/>
              </a:rPr>
              <a:t>— The leftmost columns (lower dimensions) change rapidly, like the least significant bits in binary.</a:t>
            </a:r>
            <a:br>
              <a:rPr lang="en-US" altLang="zh-CN" b="0" i="0" dirty="0">
                <a:solidFill>
                  <a:srgbClr val="242424"/>
                </a:solidFill>
                <a:effectLst/>
                <a:latin typeface="Arial" panose="020B0604020202020204" pitchFamily="34" charset="0"/>
                <a:cs typeface="Arial" panose="020B0604020202020204" pitchFamily="34" charset="0"/>
              </a:rPr>
            </a:br>
            <a:r>
              <a:rPr lang="en-US" altLang="zh-CN" b="0" i="0" dirty="0">
                <a:solidFill>
                  <a:srgbClr val="242424"/>
                </a:solidFill>
                <a:effectLst/>
                <a:latin typeface="Arial" panose="020B0604020202020204" pitchFamily="34" charset="0"/>
                <a:cs typeface="Arial" panose="020B0604020202020204" pitchFamily="34" charset="0"/>
              </a:rPr>
              <a:t>— The rightmost columns (higher dimensions) change more slowly, analogous to the most significant bits in binary.</a:t>
            </a:r>
          </a:p>
          <a:p>
            <a:pPr algn="l">
              <a:spcBef>
                <a:spcPts val="1350"/>
              </a:spcBef>
              <a:spcAft>
                <a:spcPts val="225"/>
              </a:spcAft>
            </a:pPr>
            <a:endParaRPr lang="zh-CN" altLang="en-US" dirty="0"/>
          </a:p>
        </p:txBody>
      </p:sp>
      <p:pic>
        <p:nvPicPr>
          <p:cNvPr id="13314" name="Picture 2">
            <a:extLst>
              <a:ext uri="{FF2B5EF4-FFF2-40B4-BE49-F238E27FC236}">
                <a16:creationId xmlns:a16="http://schemas.microsoft.com/office/drawing/2014/main" id="{D1387B35-4C23-BA6F-8EC9-DE69DA0453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4613" y="1804811"/>
            <a:ext cx="4559760" cy="3248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26543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919BC-AD32-D06B-3878-F8A1FE1FEFF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BE69BCF-92B8-F4F8-09CE-B78CB55D51E8}"/>
              </a:ext>
            </a:extLst>
          </p:cNvPr>
          <p:cNvSpPr>
            <a:spLocks noGrp="1"/>
          </p:cNvSpPr>
          <p:nvPr>
            <p:ph type="ctrTitle"/>
          </p:nvPr>
        </p:nvSpPr>
        <p:spPr>
          <a:xfrm>
            <a:off x="69574" y="0"/>
            <a:ext cx="9074426" cy="646043"/>
          </a:xfrm>
        </p:spPr>
        <p:txBody>
          <a:bodyPr>
            <a:normAutofit/>
          </a:bodyPr>
          <a:lstStyle/>
          <a:p>
            <a:pPr algn="l"/>
            <a:r>
              <a:rPr lang="en-US" altLang="zh-CN" sz="3200" b="1" dirty="0"/>
              <a:t>Fourier transform – Let’s Go Deeper.</a:t>
            </a:r>
            <a:endParaRPr lang="zh-CN" altLang="en-US" sz="3200" b="1" dirty="0"/>
          </a:p>
        </p:txBody>
      </p:sp>
      <p:sp>
        <p:nvSpPr>
          <p:cNvPr id="3" name="副标题 2">
            <a:extLst>
              <a:ext uri="{FF2B5EF4-FFF2-40B4-BE49-F238E27FC236}">
                <a16:creationId xmlns:a16="http://schemas.microsoft.com/office/drawing/2014/main" id="{8A685FF3-60E9-154E-C4AD-8AB04881B6A4}"/>
              </a:ext>
            </a:extLst>
          </p:cNvPr>
          <p:cNvSpPr>
            <a:spLocks noGrp="1"/>
          </p:cNvSpPr>
          <p:nvPr>
            <p:ph type="subTitle" idx="1"/>
          </p:nvPr>
        </p:nvSpPr>
        <p:spPr>
          <a:xfrm>
            <a:off x="277633" y="917588"/>
            <a:ext cx="11636734" cy="4284331"/>
          </a:xfrm>
        </p:spPr>
        <p:txBody>
          <a:bodyPr>
            <a:normAutofit fontScale="92500" lnSpcReduction="20000"/>
          </a:bodyPr>
          <a:lstStyle/>
          <a:p>
            <a:pPr algn="l">
              <a:spcBef>
                <a:spcPts val="1350"/>
              </a:spcBef>
              <a:spcAft>
                <a:spcPts val="225"/>
              </a:spcAft>
            </a:pPr>
            <a:r>
              <a:rPr lang="en-US" altLang="zh-CN" dirty="0">
                <a:latin typeface="Arial" panose="020B0604020202020204" pitchFamily="34" charset="0"/>
                <a:cs typeface="Arial" panose="020B0604020202020204" pitchFamily="34" charset="0"/>
              </a:rPr>
              <a:t>The use of sine and cosine functions in sinusoidal positional encoding has a deep relationship with the </a:t>
            </a:r>
            <a:r>
              <a:rPr lang="en-US" altLang="zh-CN" b="1" dirty="0">
                <a:effectLst/>
                <a:latin typeface="Arial" panose="020B0604020202020204" pitchFamily="34" charset="0"/>
                <a:cs typeface="Arial" panose="020B0604020202020204" pitchFamily="34" charset="0"/>
              </a:rPr>
              <a:t>Fourier transform.</a:t>
            </a:r>
            <a:r>
              <a:rPr lang="en-US" altLang="zh-CN" b="1" i="0" dirty="0">
                <a:solidFill>
                  <a:srgbClr val="242424"/>
                </a:solidFill>
                <a:effectLst/>
                <a:latin typeface="Arial" panose="020B0604020202020204" pitchFamily="34" charset="0"/>
                <a:cs typeface="Arial" panose="020B0604020202020204" pitchFamily="34" charset="0"/>
              </a:rPr>
              <a:t> </a:t>
            </a:r>
            <a:r>
              <a:rPr lang="en-US" altLang="zh-CN" b="0" i="0" dirty="0">
                <a:solidFill>
                  <a:srgbClr val="242424"/>
                </a:solidFill>
                <a:effectLst/>
                <a:latin typeface="Arial" panose="020B0604020202020204" pitchFamily="34" charset="0"/>
                <a:cs typeface="Arial" panose="020B0604020202020204" pitchFamily="34" charset="0"/>
              </a:rPr>
              <a:t>By using a range of different frequencies to encode positions, the Transformer creates a representation similar to a Fourier transform where:</a:t>
            </a:r>
          </a:p>
          <a:p>
            <a:pPr algn="l">
              <a:lnSpc>
                <a:spcPts val="2400"/>
              </a:lnSpc>
              <a:buFont typeface="Arial" panose="020B0604020202020204" pitchFamily="34" charset="0"/>
              <a:buChar char="•"/>
            </a:pPr>
            <a:r>
              <a:rPr lang="en-US" altLang="zh-CN" b="1" i="0" dirty="0">
                <a:solidFill>
                  <a:srgbClr val="242424"/>
                </a:solidFill>
                <a:effectLst/>
                <a:latin typeface="Arial" panose="020B0604020202020204" pitchFamily="34" charset="0"/>
                <a:cs typeface="Arial" panose="020B0604020202020204" pitchFamily="34" charset="0"/>
              </a:rPr>
              <a:t>High-frequency components</a:t>
            </a:r>
            <a:r>
              <a:rPr lang="en-US" altLang="zh-CN" b="0" i="0" dirty="0">
                <a:solidFill>
                  <a:srgbClr val="242424"/>
                </a:solidFill>
                <a:effectLst/>
                <a:latin typeface="Arial" panose="020B0604020202020204" pitchFamily="34" charset="0"/>
                <a:cs typeface="Arial" panose="020B0604020202020204" pitchFamily="34" charset="0"/>
              </a:rPr>
              <a:t> (lower </a:t>
            </a:r>
            <a:r>
              <a:rPr lang="en-US" altLang="zh-CN" b="0" i="1" dirty="0" err="1">
                <a:solidFill>
                  <a:srgbClr val="242424"/>
                </a:solidFill>
                <a:effectLst/>
                <a:latin typeface="Arial" panose="020B0604020202020204" pitchFamily="34" charset="0"/>
                <a:cs typeface="Arial" panose="020B0604020202020204" pitchFamily="34" charset="0"/>
              </a:rPr>
              <a:t>i</a:t>
            </a:r>
            <a:r>
              <a:rPr lang="en-US" altLang="zh-CN" b="0" i="0" dirty="0">
                <a:solidFill>
                  <a:srgbClr val="242424"/>
                </a:solidFill>
                <a:effectLst/>
                <a:latin typeface="Arial" panose="020B0604020202020204" pitchFamily="34" charset="0"/>
                <a:cs typeface="Arial" panose="020B0604020202020204" pitchFamily="34" charset="0"/>
              </a:rPr>
              <a:t>) enable the model to capture local positional information. This is useful for understanding relationships between neighbor tokens in a sequence, such as word pairs.</a:t>
            </a:r>
          </a:p>
          <a:p>
            <a:pPr algn="l">
              <a:lnSpc>
                <a:spcPts val="2400"/>
              </a:lnSpc>
              <a:buFont typeface="Arial" panose="020B0604020202020204" pitchFamily="34" charset="0"/>
              <a:buChar char="•"/>
            </a:pPr>
            <a:r>
              <a:rPr lang="en-US" altLang="zh-CN" b="1" i="0" dirty="0">
                <a:solidFill>
                  <a:srgbClr val="242424"/>
                </a:solidFill>
                <a:effectLst/>
                <a:latin typeface="Arial" panose="020B0604020202020204" pitchFamily="34" charset="0"/>
                <a:cs typeface="Arial" panose="020B0604020202020204" pitchFamily="34" charset="0"/>
              </a:rPr>
              <a:t>Low-frequency components</a:t>
            </a:r>
            <a:r>
              <a:rPr lang="en-US" altLang="zh-CN" b="0" i="0" dirty="0">
                <a:solidFill>
                  <a:srgbClr val="242424"/>
                </a:solidFill>
                <a:effectLst/>
                <a:latin typeface="Arial" panose="020B0604020202020204" pitchFamily="34" charset="0"/>
                <a:cs typeface="Arial" panose="020B0604020202020204" pitchFamily="34" charset="0"/>
              </a:rPr>
              <a:t> (higher </a:t>
            </a:r>
            <a:r>
              <a:rPr lang="en-US" altLang="zh-CN" b="0" i="1" dirty="0" err="1">
                <a:solidFill>
                  <a:srgbClr val="242424"/>
                </a:solidFill>
                <a:effectLst/>
                <a:latin typeface="Arial" panose="020B0604020202020204" pitchFamily="34" charset="0"/>
                <a:cs typeface="Arial" panose="020B0604020202020204" pitchFamily="34" charset="0"/>
              </a:rPr>
              <a:t>i</a:t>
            </a:r>
            <a:r>
              <a:rPr lang="en-US" altLang="zh-CN" b="0" i="0" dirty="0">
                <a:solidFill>
                  <a:srgbClr val="242424"/>
                </a:solidFill>
                <a:effectLst/>
                <a:latin typeface="Arial" panose="020B0604020202020204" pitchFamily="34" charset="0"/>
                <a:cs typeface="Arial" panose="020B0604020202020204" pitchFamily="34" charset="0"/>
              </a:rPr>
              <a:t>) capture more global patterns over the entire sequence. This helps the model to focus on broader relationships between tokens that may be far apart, such as dependencies between words in two different sentences.</a:t>
            </a:r>
          </a:p>
          <a:p>
            <a:pPr algn="l">
              <a:lnSpc>
                <a:spcPts val="2400"/>
              </a:lnSpc>
            </a:pPr>
            <a:r>
              <a:rPr lang="en-US" altLang="zh-CN" b="0" i="0" dirty="0">
                <a:solidFill>
                  <a:srgbClr val="242424"/>
                </a:solidFill>
                <a:effectLst/>
                <a:latin typeface="Arial" panose="020B0604020202020204" pitchFamily="34" charset="0"/>
                <a:cs typeface="Arial" panose="020B0604020202020204" pitchFamily="34" charset="0"/>
              </a:rPr>
              <a:t>This helps the model understand the relative positions of tokens by comparing their positional encodings. Sinusoidal positional encoding needs no additional training parameters while generalizing to larger sequence lengths at inference time. However, its expressiveness is limited.</a:t>
            </a:r>
          </a:p>
          <a:p>
            <a:pPr algn="l">
              <a:spcBef>
                <a:spcPts val="1350"/>
              </a:spcBef>
              <a:spcAft>
                <a:spcPts val="225"/>
              </a:spcAft>
            </a:pPr>
            <a:endParaRPr lang="zh-CN" altLang="en-US" dirty="0"/>
          </a:p>
        </p:txBody>
      </p:sp>
      <p:sp>
        <p:nvSpPr>
          <p:cNvPr id="6" name="文本框 5">
            <a:extLst>
              <a:ext uri="{FF2B5EF4-FFF2-40B4-BE49-F238E27FC236}">
                <a16:creationId xmlns:a16="http://schemas.microsoft.com/office/drawing/2014/main" id="{4B595089-200C-8BE9-A2AC-74936CE7F8EA}"/>
              </a:ext>
            </a:extLst>
          </p:cNvPr>
          <p:cNvSpPr txBox="1"/>
          <p:nvPr/>
        </p:nvSpPr>
        <p:spPr>
          <a:xfrm>
            <a:off x="622300" y="5264472"/>
            <a:ext cx="11163300" cy="923330"/>
          </a:xfrm>
          <a:prstGeom prst="rect">
            <a:avLst/>
          </a:prstGeom>
          <a:noFill/>
        </p:spPr>
        <p:txBody>
          <a:bodyPr wrap="square">
            <a:spAutoFit/>
          </a:bodyPr>
          <a:lstStyle/>
          <a:p>
            <a:r>
              <a:rPr lang="zh-CN" altLang="en-US" dirty="0">
                <a:hlinkClick r:id="rId2"/>
              </a:rPr>
              <a:t>https://towardsdatascience.com/beyond-attention-how-advanced-positional-embedding-methods-improve-upon-the-original-transformers-90380b74d324</a:t>
            </a:r>
            <a:endParaRPr lang="en-US" altLang="zh-CN" dirty="0"/>
          </a:p>
          <a:p>
            <a:endParaRPr lang="zh-CN" altLang="en-US" dirty="0"/>
          </a:p>
        </p:txBody>
      </p:sp>
    </p:spTree>
    <p:extLst>
      <p:ext uri="{BB962C8B-B14F-4D97-AF65-F5344CB8AC3E}">
        <p14:creationId xmlns:p14="http://schemas.microsoft.com/office/powerpoint/2010/main" val="1841183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06242-9944-3A59-ABD7-6C8F6B0FB98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A2C92CA-4519-39BC-581E-8065AA706D2A}"/>
              </a:ext>
            </a:extLst>
          </p:cNvPr>
          <p:cNvSpPr>
            <a:spLocks noGrp="1"/>
          </p:cNvSpPr>
          <p:nvPr>
            <p:ph type="ctrTitle"/>
          </p:nvPr>
        </p:nvSpPr>
        <p:spPr>
          <a:xfrm>
            <a:off x="69574" y="0"/>
            <a:ext cx="9074426" cy="646043"/>
          </a:xfrm>
        </p:spPr>
        <p:txBody>
          <a:bodyPr>
            <a:normAutofit/>
          </a:bodyPr>
          <a:lstStyle/>
          <a:p>
            <a:pPr algn="l"/>
            <a:r>
              <a:rPr lang="en-US" altLang="zh-CN" sz="3200" b="1" dirty="0"/>
              <a:t>Euclidean Distance</a:t>
            </a:r>
            <a:endParaRPr lang="zh-CN" altLang="en-US" sz="3200" b="1" dirty="0"/>
          </a:p>
        </p:txBody>
      </p:sp>
      <p:pic>
        <p:nvPicPr>
          <p:cNvPr id="8" name="图片 7">
            <a:extLst>
              <a:ext uri="{FF2B5EF4-FFF2-40B4-BE49-F238E27FC236}">
                <a16:creationId xmlns:a16="http://schemas.microsoft.com/office/drawing/2014/main" id="{D95E499B-D169-1F00-AF59-D6E5192236B8}"/>
              </a:ext>
            </a:extLst>
          </p:cNvPr>
          <p:cNvPicPr>
            <a:picLocks noChangeAspect="1"/>
          </p:cNvPicPr>
          <p:nvPr/>
        </p:nvPicPr>
        <p:blipFill>
          <a:blip r:embed="rId2"/>
          <a:stretch>
            <a:fillRect/>
          </a:stretch>
        </p:blipFill>
        <p:spPr>
          <a:xfrm>
            <a:off x="0" y="1516825"/>
            <a:ext cx="5480360" cy="947512"/>
          </a:xfrm>
          <a:prstGeom prst="rect">
            <a:avLst/>
          </a:prstGeom>
        </p:spPr>
      </p:pic>
      <p:pic>
        <p:nvPicPr>
          <p:cNvPr id="10" name="图片 9">
            <a:extLst>
              <a:ext uri="{FF2B5EF4-FFF2-40B4-BE49-F238E27FC236}">
                <a16:creationId xmlns:a16="http://schemas.microsoft.com/office/drawing/2014/main" id="{3AC9B318-7E30-E9D5-E7CF-246AF6AFE8A8}"/>
              </a:ext>
            </a:extLst>
          </p:cNvPr>
          <p:cNvPicPr>
            <a:picLocks noChangeAspect="1"/>
          </p:cNvPicPr>
          <p:nvPr/>
        </p:nvPicPr>
        <p:blipFill>
          <a:blip r:embed="rId3"/>
          <a:stretch>
            <a:fillRect/>
          </a:stretch>
        </p:blipFill>
        <p:spPr>
          <a:xfrm>
            <a:off x="274320" y="2949672"/>
            <a:ext cx="5206040" cy="1261257"/>
          </a:xfrm>
          <a:prstGeom prst="rect">
            <a:avLst/>
          </a:prstGeom>
        </p:spPr>
      </p:pic>
      <p:pic>
        <p:nvPicPr>
          <p:cNvPr id="12" name="图片 11">
            <a:extLst>
              <a:ext uri="{FF2B5EF4-FFF2-40B4-BE49-F238E27FC236}">
                <a16:creationId xmlns:a16="http://schemas.microsoft.com/office/drawing/2014/main" id="{94EE6B9E-B441-D72C-A9CC-998D3ABC6EC6}"/>
              </a:ext>
            </a:extLst>
          </p:cNvPr>
          <p:cNvPicPr>
            <a:picLocks noChangeAspect="1"/>
          </p:cNvPicPr>
          <p:nvPr/>
        </p:nvPicPr>
        <p:blipFill>
          <a:blip r:embed="rId4"/>
          <a:srcRect r="3341"/>
          <a:stretch/>
        </p:blipFill>
        <p:spPr>
          <a:xfrm>
            <a:off x="5480360" y="1146719"/>
            <a:ext cx="6630360" cy="3605905"/>
          </a:xfrm>
          <a:prstGeom prst="rect">
            <a:avLst/>
          </a:prstGeom>
        </p:spPr>
      </p:pic>
    </p:spTree>
    <p:extLst>
      <p:ext uri="{BB962C8B-B14F-4D97-AF65-F5344CB8AC3E}">
        <p14:creationId xmlns:p14="http://schemas.microsoft.com/office/powerpoint/2010/main" val="1539402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E7B39-D3AC-16DF-1F5D-23E12909A1C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8501D6B-0BE8-CCFE-E303-9CFDD8B76E9F}"/>
              </a:ext>
            </a:extLst>
          </p:cNvPr>
          <p:cNvSpPr>
            <a:spLocks noGrp="1"/>
          </p:cNvSpPr>
          <p:nvPr>
            <p:ph type="ctrTitle"/>
          </p:nvPr>
        </p:nvSpPr>
        <p:spPr>
          <a:xfrm>
            <a:off x="69574" y="0"/>
            <a:ext cx="9074426" cy="646043"/>
          </a:xfrm>
        </p:spPr>
        <p:txBody>
          <a:bodyPr>
            <a:normAutofit/>
          </a:bodyPr>
          <a:lstStyle/>
          <a:p>
            <a:pPr algn="l"/>
            <a:r>
              <a:rPr lang="en-US" altLang="zh-CN" sz="3200" b="1" dirty="0"/>
              <a:t>Further Study: </a:t>
            </a:r>
            <a:r>
              <a:rPr lang="en-US" altLang="zh-CN" sz="3200" b="1" dirty="0" err="1"/>
              <a:t>RoPE</a:t>
            </a:r>
            <a:endParaRPr lang="zh-CN" altLang="en-US" sz="3200" b="1" dirty="0"/>
          </a:p>
        </p:txBody>
      </p:sp>
      <p:sp>
        <p:nvSpPr>
          <p:cNvPr id="6" name="文本框 5">
            <a:extLst>
              <a:ext uri="{FF2B5EF4-FFF2-40B4-BE49-F238E27FC236}">
                <a16:creationId xmlns:a16="http://schemas.microsoft.com/office/drawing/2014/main" id="{DFD7C236-9FE3-F592-C5C8-671AA3CE6762}"/>
              </a:ext>
            </a:extLst>
          </p:cNvPr>
          <p:cNvSpPr txBox="1"/>
          <p:nvPr/>
        </p:nvSpPr>
        <p:spPr>
          <a:xfrm>
            <a:off x="632460" y="5984098"/>
            <a:ext cx="11244580" cy="461665"/>
          </a:xfrm>
          <a:prstGeom prst="rect">
            <a:avLst/>
          </a:prstGeom>
          <a:noFill/>
        </p:spPr>
        <p:txBody>
          <a:bodyPr wrap="square">
            <a:spAutoFit/>
          </a:bodyPr>
          <a:lstStyle/>
          <a:p>
            <a:r>
              <a:rPr lang="zh-CN" altLang="en-US" sz="1200" dirty="0">
                <a:hlinkClick r:id="rId2"/>
              </a:rPr>
              <a:t>https://towardsdatascience.com/beyond-attention-how-advanced-positional-embedding-methods-improve-upon-the-original-transformers-90380b74d324</a:t>
            </a:r>
            <a:endParaRPr lang="en-US" altLang="zh-CN" sz="1200" dirty="0"/>
          </a:p>
          <a:p>
            <a:r>
              <a:rPr lang="en-US" altLang="zh-CN" sz="1200" dirty="0">
                <a:hlinkClick r:id="rId3"/>
              </a:rPr>
              <a:t>https://spaces.ac.cn/archives/8130</a:t>
            </a:r>
            <a:endParaRPr lang="en-US" altLang="zh-CN" sz="1200" dirty="0"/>
          </a:p>
        </p:txBody>
      </p:sp>
      <p:sp>
        <p:nvSpPr>
          <p:cNvPr id="9" name="文本框 8">
            <a:extLst>
              <a:ext uri="{FF2B5EF4-FFF2-40B4-BE49-F238E27FC236}">
                <a16:creationId xmlns:a16="http://schemas.microsoft.com/office/drawing/2014/main" id="{35440838-5037-B779-74EB-3FBA3B7B2CB9}"/>
              </a:ext>
            </a:extLst>
          </p:cNvPr>
          <p:cNvSpPr txBox="1"/>
          <p:nvPr/>
        </p:nvSpPr>
        <p:spPr>
          <a:xfrm>
            <a:off x="246380" y="873902"/>
            <a:ext cx="7973060" cy="4216539"/>
          </a:xfrm>
          <a:prstGeom prst="rect">
            <a:avLst/>
          </a:prstGeom>
          <a:noFill/>
        </p:spPr>
        <p:txBody>
          <a:bodyPr wrap="square">
            <a:spAutoFit/>
          </a:bodyPr>
          <a:lstStyle/>
          <a:p>
            <a:pPr algn="l">
              <a:lnSpc>
                <a:spcPts val="2250"/>
              </a:lnSpc>
            </a:pPr>
            <a:r>
              <a:rPr lang="en-US" altLang="zh-CN" b="1" dirty="0">
                <a:solidFill>
                  <a:srgbClr val="242424"/>
                </a:solidFill>
                <a:latin typeface="Arial" panose="020B0604020202020204" pitchFamily="34" charset="0"/>
                <a:cs typeface="Arial" panose="020B0604020202020204" pitchFamily="34" charset="0"/>
              </a:rPr>
              <a:t>Roadmap of Positional Encoding:</a:t>
            </a:r>
          </a:p>
          <a:p>
            <a:pPr algn="l">
              <a:lnSpc>
                <a:spcPts val="2250"/>
              </a:lnSpc>
            </a:pPr>
            <a:endParaRPr lang="en-US" altLang="zh-CN" i="0" dirty="0">
              <a:solidFill>
                <a:srgbClr val="242424"/>
              </a:solidFill>
              <a:effectLst/>
              <a:latin typeface="Arial" panose="020B0604020202020204" pitchFamily="34" charset="0"/>
              <a:cs typeface="Arial" panose="020B0604020202020204" pitchFamily="34" charset="0"/>
            </a:endParaRPr>
          </a:p>
          <a:p>
            <a:pPr marL="342900" indent="-342900" algn="l">
              <a:lnSpc>
                <a:spcPts val="2250"/>
              </a:lnSpc>
              <a:buAutoNum type="arabicPeriod"/>
            </a:pPr>
            <a:r>
              <a:rPr lang="en-US" altLang="zh-CN" i="0" dirty="0">
                <a:solidFill>
                  <a:srgbClr val="242424"/>
                </a:solidFill>
                <a:effectLst/>
                <a:latin typeface="Arial" panose="020B0604020202020204" pitchFamily="34" charset="0"/>
                <a:cs typeface="Arial" panose="020B0604020202020204" pitchFamily="34" charset="0"/>
              </a:rPr>
              <a:t>Absolute Position Embedding:</a:t>
            </a:r>
          </a:p>
          <a:p>
            <a:pPr marL="742950" lvl="1" indent="-285750">
              <a:lnSpc>
                <a:spcPts val="1800"/>
              </a:lnSpc>
              <a:buFont typeface="Arial" panose="020B0604020202020204" pitchFamily="34" charset="0"/>
              <a:buChar char="•"/>
            </a:pPr>
            <a:r>
              <a:rPr lang="en-US" altLang="zh-CN" i="0" dirty="0">
                <a:solidFill>
                  <a:srgbClr val="242424"/>
                </a:solidFill>
                <a:effectLst/>
                <a:latin typeface="Arial" panose="020B0604020202020204" pitchFamily="34" charset="0"/>
                <a:cs typeface="Arial" panose="020B0604020202020204" pitchFamily="34" charset="0"/>
              </a:rPr>
              <a:t>1.a Sinusoidal Positional Encoding  - Transformer</a:t>
            </a:r>
          </a:p>
          <a:p>
            <a:pPr marL="742950" lvl="1" indent="-285750">
              <a:lnSpc>
                <a:spcPts val="1800"/>
              </a:lnSpc>
              <a:buFont typeface="Arial" panose="020B0604020202020204" pitchFamily="34" charset="0"/>
              <a:buChar char="•"/>
            </a:pPr>
            <a:r>
              <a:rPr lang="en-US" altLang="zh-CN" i="0" dirty="0">
                <a:solidFill>
                  <a:srgbClr val="242424"/>
                </a:solidFill>
                <a:effectLst/>
                <a:latin typeface="Arial" panose="020B0604020202020204" pitchFamily="34" charset="0"/>
                <a:cs typeface="Arial" panose="020B0604020202020204" pitchFamily="34" charset="0"/>
              </a:rPr>
              <a:t>1.b Learned Positional Encoding – BERT and GPT</a:t>
            </a:r>
          </a:p>
          <a:p>
            <a:pPr marL="742950" lvl="1" indent="-285750">
              <a:lnSpc>
                <a:spcPts val="1800"/>
              </a:lnSpc>
              <a:buFont typeface="Arial" panose="020B0604020202020204" pitchFamily="34" charset="0"/>
              <a:buChar char="•"/>
            </a:pPr>
            <a:endParaRPr lang="en-US" altLang="zh-CN" dirty="0">
              <a:solidFill>
                <a:srgbClr val="242424"/>
              </a:solidFill>
              <a:latin typeface="Arial" panose="020B0604020202020204" pitchFamily="34" charset="0"/>
              <a:cs typeface="Arial" panose="020B0604020202020204" pitchFamily="34" charset="0"/>
            </a:endParaRPr>
          </a:p>
          <a:p>
            <a:pPr marL="342900" indent="-342900" algn="l">
              <a:lnSpc>
                <a:spcPts val="2250"/>
              </a:lnSpc>
              <a:buAutoNum type="arabicPeriod" startAt="2"/>
            </a:pPr>
            <a:r>
              <a:rPr lang="en-US" altLang="zh-CN" i="0" dirty="0">
                <a:solidFill>
                  <a:srgbClr val="242424"/>
                </a:solidFill>
                <a:effectLst/>
                <a:latin typeface="Arial" panose="020B0604020202020204" pitchFamily="34" charset="0"/>
                <a:cs typeface="Arial" panose="020B0604020202020204" pitchFamily="34" charset="0"/>
              </a:rPr>
              <a:t>Relative Positional Embeddings</a:t>
            </a:r>
          </a:p>
          <a:p>
            <a:pPr marL="342900" indent="-342900" algn="l">
              <a:lnSpc>
                <a:spcPts val="2250"/>
              </a:lnSpc>
              <a:buAutoNum type="arabicPeriod" startAt="2"/>
            </a:pPr>
            <a:endParaRPr lang="en-US" altLang="zh-CN" i="0" dirty="0">
              <a:solidFill>
                <a:srgbClr val="242424"/>
              </a:solidFill>
              <a:effectLst/>
              <a:latin typeface="Arial" panose="020B0604020202020204" pitchFamily="34" charset="0"/>
              <a:cs typeface="Arial" panose="020B0604020202020204" pitchFamily="34" charset="0"/>
            </a:endParaRPr>
          </a:p>
          <a:p>
            <a:pPr marL="342900" indent="-342900" algn="l">
              <a:lnSpc>
                <a:spcPts val="2250"/>
              </a:lnSpc>
              <a:buAutoNum type="arabicPeriod" startAt="2"/>
            </a:pPr>
            <a:r>
              <a:rPr lang="en-US" altLang="zh-CN" i="0" dirty="0">
                <a:solidFill>
                  <a:srgbClr val="242424"/>
                </a:solidFill>
                <a:effectLst/>
                <a:latin typeface="Arial" panose="020B0604020202020204" pitchFamily="34" charset="0"/>
                <a:cs typeface="Arial" panose="020B0604020202020204" pitchFamily="34" charset="0"/>
                <a:hlinkClick r:id="rId4"/>
              </a:rPr>
              <a:t>Rotary Positional Embedding (</a:t>
            </a:r>
            <a:r>
              <a:rPr lang="en-US" altLang="zh-CN" i="0" dirty="0" err="1">
                <a:solidFill>
                  <a:srgbClr val="242424"/>
                </a:solidFill>
                <a:effectLst/>
                <a:latin typeface="Arial" panose="020B0604020202020204" pitchFamily="34" charset="0"/>
                <a:cs typeface="Arial" panose="020B0604020202020204" pitchFamily="34" charset="0"/>
                <a:hlinkClick r:id="rId4"/>
              </a:rPr>
              <a:t>RoPE</a:t>
            </a:r>
            <a:r>
              <a:rPr lang="en-US" altLang="zh-CN" i="0" dirty="0">
                <a:solidFill>
                  <a:srgbClr val="242424"/>
                </a:solidFill>
                <a:effectLst/>
                <a:latin typeface="Arial" panose="020B0604020202020204" pitchFamily="34" charset="0"/>
                <a:cs typeface="Arial" panose="020B0604020202020204" pitchFamily="34" charset="0"/>
                <a:hlinkClick r:id="rId4"/>
              </a:rPr>
              <a:t>)</a:t>
            </a:r>
            <a:endParaRPr lang="en-US" altLang="zh-CN" i="0" dirty="0">
              <a:solidFill>
                <a:srgbClr val="242424"/>
              </a:solidFill>
              <a:effectLst/>
              <a:latin typeface="Arial" panose="020B0604020202020204" pitchFamily="34" charset="0"/>
              <a:cs typeface="Arial" panose="020B0604020202020204" pitchFamily="34" charset="0"/>
            </a:endParaRPr>
          </a:p>
          <a:p>
            <a:br>
              <a:rPr lang="en-US" altLang="zh-CN" dirty="0"/>
            </a:br>
            <a:endParaRPr lang="en-US" altLang="zh-CN" b="1" i="0" dirty="0">
              <a:solidFill>
                <a:srgbClr val="242424"/>
              </a:solidFill>
              <a:effectLst/>
              <a:latin typeface="sohne"/>
            </a:endParaRPr>
          </a:p>
          <a:p>
            <a:br>
              <a:rPr lang="en-US" altLang="zh-CN" dirty="0"/>
            </a:br>
            <a:endParaRPr lang="en-US" altLang="zh-CN" b="1" i="0" dirty="0">
              <a:solidFill>
                <a:srgbClr val="242424"/>
              </a:solidFill>
              <a:effectLst/>
              <a:latin typeface="sohne"/>
            </a:endParaRPr>
          </a:p>
          <a:p>
            <a:br>
              <a:rPr lang="en-US" altLang="zh-CN" dirty="0"/>
            </a:br>
            <a:endParaRPr lang="zh-CN" altLang="en-US" dirty="0"/>
          </a:p>
        </p:txBody>
      </p:sp>
      <p:pic>
        <p:nvPicPr>
          <p:cNvPr id="9218" name="Picture 2">
            <a:extLst>
              <a:ext uri="{FF2B5EF4-FFF2-40B4-BE49-F238E27FC236}">
                <a16:creationId xmlns:a16="http://schemas.microsoft.com/office/drawing/2014/main" id="{F523BF20-4F03-A642-35B9-FF1446B28BE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96353" y="3698490"/>
            <a:ext cx="9180687" cy="22856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37558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1C19AC-7AA1-6023-A822-D469EE9B815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AE48C66-3097-C382-B502-01576C89880A}"/>
              </a:ext>
            </a:extLst>
          </p:cNvPr>
          <p:cNvSpPr>
            <a:spLocks noGrp="1"/>
          </p:cNvSpPr>
          <p:nvPr>
            <p:ph type="ctrTitle"/>
          </p:nvPr>
        </p:nvSpPr>
        <p:spPr>
          <a:xfrm>
            <a:off x="69574" y="0"/>
            <a:ext cx="9074426" cy="646043"/>
          </a:xfrm>
        </p:spPr>
        <p:txBody>
          <a:bodyPr>
            <a:normAutofit/>
          </a:bodyPr>
          <a:lstStyle/>
          <a:p>
            <a:pPr algn="l"/>
            <a:r>
              <a:rPr lang="en-US" altLang="zh-CN" sz="3200" b="1" dirty="0"/>
              <a:t>One more thing – the Great.</a:t>
            </a:r>
            <a:endParaRPr lang="zh-CN" altLang="en-US" sz="3200" b="1" dirty="0"/>
          </a:p>
        </p:txBody>
      </p:sp>
      <p:sp>
        <p:nvSpPr>
          <p:cNvPr id="4" name="AutoShape 6">
            <a:extLst>
              <a:ext uri="{FF2B5EF4-FFF2-40B4-BE49-F238E27FC236}">
                <a16:creationId xmlns:a16="http://schemas.microsoft.com/office/drawing/2014/main" id="{2F617445-ECED-66C6-2809-2737B2F2736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图片 7">
            <a:extLst>
              <a:ext uri="{FF2B5EF4-FFF2-40B4-BE49-F238E27FC236}">
                <a16:creationId xmlns:a16="http://schemas.microsoft.com/office/drawing/2014/main" id="{6A9BB085-AD27-A501-B7A9-C19E90116AC9}"/>
              </a:ext>
            </a:extLst>
          </p:cNvPr>
          <p:cNvPicPr>
            <a:picLocks noChangeAspect="1"/>
          </p:cNvPicPr>
          <p:nvPr/>
        </p:nvPicPr>
        <p:blipFill>
          <a:blip r:embed="rId2"/>
          <a:stretch>
            <a:fillRect/>
          </a:stretch>
        </p:blipFill>
        <p:spPr>
          <a:xfrm>
            <a:off x="441483" y="1371527"/>
            <a:ext cx="5502117" cy="1676545"/>
          </a:xfrm>
          <a:prstGeom prst="rect">
            <a:avLst/>
          </a:prstGeom>
        </p:spPr>
      </p:pic>
      <p:pic>
        <p:nvPicPr>
          <p:cNvPr id="11" name="图片 10">
            <a:extLst>
              <a:ext uri="{FF2B5EF4-FFF2-40B4-BE49-F238E27FC236}">
                <a16:creationId xmlns:a16="http://schemas.microsoft.com/office/drawing/2014/main" id="{714FC262-39D5-F5A6-A8CF-9DA5F984A99F}"/>
              </a:ext>
            </a:extLst>
          </p:cNvPr>
          <p:cNvPicPr>
            <a:picLocks noChangeAspect="1"/>
          </p:cNvPicPr>
          <p:nvPr/>
        </p:nvPicPr>
        <p:blipFill>
          <a:blip r:embed="rId3"/>
          <a:stretch>
            <a:fillRect/>
          </a:stretch>
        </p:blipFill>
        <p:spPr>
          <a:xfrm>
            <a:off x="441483" y="3136825"/>
            <a:ext cx="5530714" cy="1770455"/>
          </a:xfrm>
          <a:prstGeom prst="rect">
            <a:avLst/>
          </a:prstGeom>
        </p:spPr>
      </p:pic>
      <p:pic>
        <p:nvPicPr>
          <p:cNvPr id="19466" name="Picture 10" descr="Jianlin Su (@bojone1993) / X">
            <a:extLst>
              <a:ext uri="{FF2B5EF4-FFF2-40B4-BE49-F238E27FC236}">
                <a16:creationId xmlns:a16="http://schemas.microsoft.com/office/drawing/2014/main" id="{8562E296-41FD-DDC7-24B8-FB021D31E68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43520" y="1371527"/>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13" name="文本框 12">
            <a:extLst>
              <a:ext uri="{FF2B5EF4-FFF2-40B4-BE49-F238E27FC236}">
                <a16:creationId xmlns:a16="http://schemas.microsoft.com/office/drawing/2014/main" id="{50D42650-8611-0979-827F-E7C98006A11A}"/>
              </a:ext>
            </a:extLst>
          </p:cNvPr>
          <p:cNvSpPr txBox="1"/>
          <p:nvPr/>
        </p:nvSpPr>
        <p:spPr>
          <a:xfrm>
            <a:off x="7843520" y="3429000"/>
            <a:ext cx="1905000" cy="646331"/>
          </a:xfrm>
          <a:prstGeom prst="rect">
            <a:avLst/>
          </a:prstGeom>
          <a:noFill/>
        </p:spPr>
        <p:txBody>
          <a:bodyPr wrap="square">
            <a:spAutoFit/>
          </a:bodyPr>
          <a:lstStyle/>
          <a:p>
            <a:pPr algn="ctr"/>
            <a:r>
              <a:rPr lang="en-US" altLang="zh-CN" i="0" dirty="0">
                <a:solidFill>
                  <a:srgbClr val="242424"/>
                </a:solidFill>
                <a:effectLst/>
                <a:latin typeface="Arial" panose="020B0604020202020204" pitchFamily="34" charset="0"/>
                <a:cs typeface="Arial" panose="020B0604020202020204" pitchFamily="34" charset="0"/>
                <a:hlinkClick r:id="rId5"/>
              </a:rPr>
              <a:t>Su, Jianlin</a:t>
            </a:r>
            <a:endParaRPr lang="en-US" altLang="zh-CN" i="0" dirty="0">
              <a:solidFill>
                <a:srgbClr val="242424"/>
              </a:solidFill>
              <a:effectLst/>
              <a:latin typeface="Arial" panose="020B0604020202020204" pitchFamily="34" charset="0"/>
              <a:cs typeface="Arial" panose="020B0604020202020204" pitchFamily="34" charset="0"/>
            </a:endParaRPr>
          </a:p>
          <a:p>
            <a:pPr algn="ctr"/>
            <a:r>
              <a:rPr lang="en-US" altLang="zh-CN" dirty="0">
                <a:solidFill>
                  <a:srgbClr val="242424"/>
                </a:solidFill>
                <a:latin typeface="Arial" panose="020B0604020202020204" pitchFamily="34" charset="0"/>
                <a:cs typeface="Arial" panose="020B0604020202020204" pitchFamily="34" charset="0"/>
              </a:rPr>
              <a:t>Author of </a:t>
            </a:r>
            <a:r>
              <a:rPr lang="en-US" altLang="zh-CN" dirty="0" err="1">
                <a:solidFill>
                  <a:srgbClr val="242424"/>
                </a:solidFill>
                <a:latin typeface="Arial" panose="020B0604020202020204" pitchFamily="34" charset="0"/>
                <a:cs typeface="Arial" panose="020B0604020202020204" pitchFamily="34" charset="0"/>
              </a:rPr>
              <a:t>RoPE</a:t>
            </a:r>
            <a:endParaRPr lang="zh-CN" altLang="en-US" dirty="0"/>
          </a:p>
        </p:txBody>
      </p:sp>
    </p:spTree>
    <p:extLst>
      <p:ext uri="{BB962C8B-B14F-4D97-AF65-F5344CB8AC3E}">
        <p14:creationId xmlns:p14="http://schemas.microsoft.com/office/powerpoint/2010/main" val="42421864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83E5ED-C096-E054-2A6B-624BF84BAD0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B68EE60-729A-8028-D6E6-EA3B34C49E4F}"/>
              </a:ext>
            </a:extLst>
          </p:cNvPr>
          <p:cNvSpPr>
            <a:spLocks noGrp="1"/>
          </p:cNvSpPr>
          <p:nvPr>
            <p:ph type="ctrTitle"/>
          </p:nvPr>
        </p:nvSpPr>
        <p:spPr>
          <a:xfrm>
            <a:off x="69574" y="0"/>
            <a:ext cx="9074426" cy="646043"/>
          </a:xfrm>
        </p:spPr>
        <p:txBody>
          <a:bodyPr>
            <a:normAutofit/>
          </a:bodyPr>
          <a:lstStyle/>
          <a:p>
            <a:pPr algn="l"/>
            <a:r>
              <a:rPr lang="en-US" altLang="zh-CN" sz="3200" b="1" dirty="0"/>
              <a:t>Reference</a:t>
            </a:r>
            <a:endParaRPr lang="zh-CN" altLang="en-US" sz="3200" b="1" dirty="0"/>
          </a:p>
        </p:txBody>
      </p:sp>
      <p:sp>
        <p:nvSpPr>
          <p:cNvPr id="3" name="副标题 2">
            <a:extLst>
              <a:ext uri="{FF2B5EF4-FFF2-40B4-BE49-F238E27FC236}">
                <a16:creationId xmlns:a16="http://schemas.microsoft.com/office/drawing/2014/main" id="{B65693D2-5D92-FF31-1607-5D2E9E0ABAC5}"/>
              </a:ext>
            </a:extLst>
          </p:cNvPr>
          <p:cNvSpPr>
            <a:spLocks noGrp="1"/>
          </p:cNvSpPr>
          <p:nvPr>
            <p:ph type="subTitle" idx="1"/>
          </p:nvPr>
        </p:nvSpPr>
        <p:spPr>
          <a:xfrm>
            <a:off x="221753" y="826148"/>
            <a:ext cx="11748494" cy="5676252"/>
          </a:xfrm>
        </p:spPr>
        <p:txBody>
          <a:bodyPr>
            <a:normAutofit fontScale="55000" lnSpcReduction="20000"/>
          </a:bodyPr>
          <a:lstStyle/>
          <a:p>
            <a:pPr algn="l" fontAlgn="base">
              <a:spcBef>
                <a:spcPts val="600"/>
              </a:spcBef>
              <a:spcAft>
                <a:spcPts val="600"/>
              </a:spcAft>
            </a:pPr>
            <a:r>
              <a:rPr lang="en-US" altLang="zh-CN" b="1" i="0" dirty="0">
                <a:effectLst/>
                <a:latin typeface="Helvetica Neue"/>
              </a:rPr>
              <a:t>Papers</a:t>
            </a:r>
          </a:p>
          <a:p>
            <a:pPr algn="l" fontAlgn="base">
              <a:lnSpc>
                <a:spcPct val="120000"/>
              </a:lnSpc>
              <a:spcBef>
                <a:spcPts val="600"/>
              </a:spcBef>
              <a:spcAft>
                <a:spcPts val="600"/>
              </a:spcAft>
              <a:buFont typeface="Arial" panose="020B0604020202020204" pitchFamily="34" charset="0"/>
              <a:buChar char="•"/>
            </a:pPr>
            <a:r>
              <a:rPr lang="en-US" altLang="zh-CN" b="0" i="0" u="none" strike="noStrike" dirty="0">
                <a:solidFill>
                  <a:srgbClr val="428BCA"/>
                </a:solidFill>
                <a:effectLst/>
                <a:latin typeface="Arial" panose="020B0604020202020204" pitchFamily="34" charset="0"/>
                <a:hlinkClick r:id="rId2"/>
              </a:rPr>
              <a:t>Attention Is All You Need</a:t>
            </a:r>
            <a:r>
              <a:rPr lang="en-US" altLang="zh-CN" b="0" i="0" dirty="0">
                <a:solidFill>
                  <a:srgbClr val="404040"/>
                </a:solidFill>
                <a:effectLst/>
                <a:latin typeface="Arial" panose="020B0604020202020204" pitchFamily="34" charset="0"/>
              </a:rPr>
              <a:t>, 2017.</a:t>
            </a:r>
          </a:p>
          <a:p>
            <a:pPr algn="l" fontAlgn="base">
              <a:lnSpc>
                <a:spcPct val="120000"/>
              </a:lnSpc>
              <a:spcBef>
                <a:spcPts val="600"/>
              </a:spcBef>
              <a:spcAft>
                <a:spcPts val="600"/>
              </a:spcAft>
              <a:buFont typeface="Arial" panose="020B0604020202020204" pitchFamily="34" charset="0"/>
              <a:buChar char="•"/>
            </a:pPr>
            <a:r>
              <a:rPr lang="en-US" altLang="zh-CN" b="0" i="0" u="sng" dirty="0">
                <a:effectLst/>
                <a:latin typeface="Arial" panose="020B0604020202020204" pitchFamily="34" charset="0"/>
                <a:hlinkClick r:id="rId3"/>
              </a:rPr>
              <a:t>Reformer: Enhanced Transformer with Rotary Position Embedding</a:t>
            </a:r>
            <a:r>
              <a:rPr lang="en-US" altLang="zh-CN" b="0" i="0" dirty="0">
                <a:solidFill>
                  <a:srgbClr val="404040"/>
                </a:solidFill>
                <a:effectLst/>
                <a:latin typeface="Arial" panose="020B0604020202020204" pitchFamily="34" charset="0"/>
              </a:rPr>
              <a:t>, 2021</a:t>
            </a:r>
            <a:br>
              <a:rPr lang="en-US" altLang="zh-CN" b="0" i="0" u="sng" dirty="0">
                <a:effectLst/>
                <a:latin typeface="Arial" panose="020B0604020202020204" pitchFamily="34" charset="0"/>
                <a:hlinkClick r:id="rId3"/>
              </a:rPr>
            </a:br>
            <a:br>
              <a:rPr lang="en-US" altLang="zh-CN" u="sng" dirty="0">
                <a:solidFill>
                  <a:srgbClr val="404040"/>
                </a:solidFill>
                <a:latin typeface="Arial" panose="020B0604020202020204" pitchFamily="34" charset="0"/>
              </a:rPr>
            </a:br>
            <a:r>
              <a:rPr lang="en-US" altLang="zh-CN" b="1" i="0" dirty="0">
                <a:effectLst/>
                <a:latin typeface="Helvetica Neue"/>
              </a:rPr>
              <a:t>Books</a:t>
            </a:r>
          </a:p>
          <a:p>
            <a:pPr algn="l" fontAlgn="base">
              <a:lnSpc>
                <a:spcPct val="120000"/>
              </a:lnSpc>
              <a:spcBef>
                <a:spcPts val="600"/>
              </a:spcBef>
              <a:spcAft>
                <a:spcPts val="600"/>
              </a:spcAft>
              <a:buFont typeface="Arial" panose="020B0604020202020204" pitchFamily="34" charset="0"/>
              <a:buChar char="•"/>
            </a:pPr>
            <a:r>
              <a:rPr lang="zh-CN" altLang="en-US" b="0" i="0" u="none" strike="noStrike" dirty="0">
                <a:solidFill>
                  <a:srgbClr val="428BCA"/>
                </a:solidFill>
                <a:effectLst/>
                <a:latin typeface="Arial" panose="020B0604020202020204" pitchFamily="34" charset="0"/>
                <a:cs typeface="Arial" panose="020B0604020202020204" pitchFamily="34" charset="0"/>
              </a:rPr>
              <a:t>普通高中教科书</a:t>
            </a:r>
            <a:r>
              <a:rPr lang="en-US" altLang="zh-CN" b="0" i="0" u="none" strike="noStrike" dirty="0">
                <a:solidFill>
                  <a:srgbClr val="428BCA"/>
                </a:solidFill>
                <a:effectLst/>
                <a:latin typeface="Arial" panose="020B0604020202020204" pitchFamily="34" charset="0"/>
                <a:cs typeface="Arial" panose="020B0604020202020204" pitchFamily="34" charset="0"/>
              </a:rPr>
              <a:t>·</a:t>
            </a:r>
            <a:r>
              <a:rPr lang="zh-CN" altLang="en-US" sz="2500" dirty="0">
                <a:solidFill>
                  <a:srgbClr val="428BCA"/>
                </a:solidFill>
                <a:latin typeface="Arial" panose="020B0604020202020204" pitchFamily="34" charset="0"/>
                <a:cs typeface="Arial" panose="020B0604020202020204" pitchFamily="34" charset="0"/>
              </a:rPr>
              <a:t>数学必修 第二册， 上海教育出版社</a:t>
            </a:r>
            <a:endParaRPr lang="en-US" altLang="zh-CN" sz="2500" dirty="0">
              <a:solidFill>
                <a:srgbClr val="428BCA"/>
              </a:solidFill>
              <a:latin typeface="Arial" panose="020B0604020202020204" pitchFamily="34" charset="0"/>
              <a:cs typeface="Arial" panose="020B0604020202020204" pitchFamily="34" charset="0"/>
            </a:endParaRPr>
          </a:p>
          <a:p>
            <a:pPr algn="l" fontAlgn="base">
              <a:lnSpc>
                <a:spcPct val="120000"/>
              </a:lnSpc>
              <a:spcBef>
                <a:spcPts val="600"/>
              </a:spcBef>
              <a:spcAft>
                <a:spcPts val="600"/>
              </a:spcAft>
              <a:buFont typeface="Arial" panose="020B0604020202020204" pitchFamily="34" charset="0"/>
              <a:buChar char="•"/>
            </a:pPr>
            <a:r>
              <a:rPr lang="zh-CN" altLang="en-US" sz="2500" dirty="0">
                <a:solidFill>
                  <a:srgbClr val="428BCA"/>
                </a:solidFill>
                <a:latin typeface="Arial" panose="020B0604020202020204" pitchFamily="34" charset="0"/>
                <a:cs typeface="Arial" panose="020B0604020202020204" pitchFamily="34" charset="0"/>
              </a:rPr>
              <a:t>普通高中教科书</a:t>
            </a:r>
            <a:r>
              <a:rPr lang="en-US" altLang="zh-CN" sz="2500" dirty="0">
                <a:solidFill>
                  <a:srgbClr val="428BCA"/>
                </a:solidFill>
                <a:latin typeface="Arial" panose="020B0604020202020204" pitchFamily="34" charset="0"/>
                <a:cs typeface="Arial" panose="020B0604020202020204" pitchFamily="34" charset="0"/>
              </a:rPr>
              <a:t>·</a:t>
            </a:r>
            <a:r>
              <a:rPr lang="zh-CN" altLang="en-US" sz="2500" dirty="0">
                <a:solidFill>
                  <a:srgbClr val="428BCA"/>
                </a:solidFill>
                <a:latin typeface="Arial" panose="020B0604020202020204" pitchFamily="34" charset="0"/>
                <a:cs typeface="Arial" panose="020B0604020202020204" pitchFamily="34" charset="0"/>
              </a:rPr>
              <a:t>数学选择性必修 第一册， 上海教育出版社</a:t>
            </a:r>
            <a:endParaRPr lang="en-US" altLang="zh-CN" sz="2500" dirty="0">
              <a:solidFill>
                <a:srgbClr val="428BCA"/>
              </a:solidFill>
              <a:latin typeface="Arial" panose="020B0604020202020204" pitchFamily="34" charset="0"/>
              <a:cs typeface="Arial" panose="020B0604020202020204" pitchFamily="34" charset="0"/>
            </a:endParaRPr>
          </a:p>
          <a:p>
            <a:pPr algn="l" fontAlgn="base">
              <a:lnSpc>
                <a:spcPct val="120000"/>
              </a:lnSpc>
              <a:spcBef>
                <a:spcPts val="600"/>
              </a:spcBef>
              <a:spcAft>
                <a:spcPts val="600"/>
              </a:spcAft>
              <a:buFont typeface="Arial" panose="020B0604020202020204" pitchFamily="34" charset="0"/>
              <a:buChar char="•"/>
            </a:pPr>
            <a:r>
              <a:rPr lang="en-US" altLang="zh-CN" dirty="0">
                <a:solidFill>
                  <a:srgbClr val="428BCA"/>
                </a:solidFill>
                <a:latin typeface="Arial" panose="020B0604020202020204" pitchFamily="34" charset="0"/>
                <a:hlinkClick r:id="rId4"/>
              </a:rPr>
              <a:t>Hands-On Large Language Models: Language Understanding and Generation</a:t>
            </a:r>
            <a:r>
              <a:rPr lang="en-US" altLang="zh-CN" dirty="0">
                <a:solidFill>
                  <a:srgbClr val="428BCA"/>
                </a:solidFill>
                <a:latin typeface="Arial" panose="020B0604020202020204" pitchFamily="34" charset="0"/>
              </a:rPr>
              <a:t>, </a:t>
            </a:r>
            <a:r>
              <a:rPr lang="en-US" altLang="zh-CN" dirty="0">
                <a:solidFill>
                  <a:srgbClr val="404040"/>
                </a:solidFill>
                <a:latin typeface="Arial" panose="020B0604020202020204" pitchFamily="34" charset="0"/>
              </a:rPr>
              <a:t>2024, by Jay </a:t>
            </a:r>
            <a:r>
              <a:rPr lang="en-US" altLang="zh-CN" dirty="0" err="1">
                <a:solidFill>
                  <a:srgbClr val="404040"/>
                </a:solidFill>
                <a:latin typeface="Arial" panose="020B0604020202020204" pitchFamily="34" charset="0"/>
              </a:rPr>
              <a:t>Alammar</a:t>
            </a:r>
            <a:r>
              <a:rPr lang="en-US" altLang="zh-CN" dirty="0">
                <a:solidFill>
                  <a:srgbClr val="404040"/>
                </a:solidFill>
                <a:latin typeface="Arial" panose="020B0604020202020204" pitchFamily="34" charset="0"/>
              </a:rPr>
              <a:t>, Maarten Grootendorst</a:t>
            </a:r>
            <a:endParaRPr lang="en-US" altLang="zh-CN" b="1" i="0" dirty="0">
              <a:effectLst/>
              <a:latin typeface="Helvetica Neue"/>
            </a:endParaRPr>
          </a:p>
          <a:p>
            <a:pPr algn="l" fontAlgn="base">
              <a:spcBef>
                <a:spcPts val="600"/>
              </a:spcBef>
              <a:spcAft>
                <a:spcPts val="600"/>
              </a:spcAft>
            </a:pPr>
            <a:br>
              <a:rPr lang="en-US" altLang="zh-CN" u="sng" dirty="0">
                <a:solidFill>
                  <a:srgbClr val="404040"/>
                </a:solidFill>
                <a:latin typeface="Arial" panose="020B0604020202020204" pitchFamily="34" charset="0"/>
              </a:rPr>
            </a:br>
            <a:r>
              <a:rPr lang="en-US" altLang="zh-CN" b="1" i="0" dirty="0">
                <a:effectLst/>
                <a:latin typeface="Helvetica Neue"/>
              </a:rPr>
              <a:t>Articles</a:t>
            </a:r>
          </a:p>
          <a:p>
            <a:pPr algn="l" fontAlgn="base">
              <a:lnSpc>
                <a:spcPct val="120000"/>
              </a:lnSpc>
              <a:spcBef>
                <a:spcPts val="600"/>
              </a:spcBef>
              <a:spcAft>
                <a:spcPts val="600"/>
              </a:spcAft>
              <a:buFont typeface="Arial" panose="020B0604020202020204" pitchFamily="34" charset="0"/>
              <a:buChar char="•"/>
            </a:pPr>
            <a:r>
              <a:rPr lang="en-US" altLang="zh-CN" dirty="0">
                <a:solidFill>
                  <a:srgbClr val="428BCA"/>
                </a:solidFill>
                <a:latin typeface="Arial" panose="020B0604020202020204" pitchFamily="34" charset="0"/>
                <a:hlinkClick r:id="rId5"/>
              </a:rPr>
              <a:t>A Gentle Introduction to Positional Encoding in Transformer Models</a:t>
            </a:r>
            <a:endParaRPr lang="en-US" altLang="zh-CN" dirty="0">
              <a:solidFill>
                <a:srgbClr val="428BCA"/>
              </a:solidFill>
              <a:latin typeface="Arial" panose="020B0604020202020204" pitchFamily="34" charset="0"/>
            </a:endParaRPr>
          </a:p>
          <a:p>
            <a:pPr algn="l" fontAlgn="base">
              <a:lnSpc>
                <a:spcPct val="120000"/>
              </a:lnSpc>
              <a:spcBef>
                <a:spcPts val="600"/>
              </a:spcBef>
              <a:spcAft>
                <a:spcPts val="600"/>
              </a:spcAft>
              <a:buFont typeface="Arial" panose="020B0604020202020204" pitchFamily="34" charset="0"/>
              <a:buChar char="•"/>
            </a:pPr>
            <a:r>
              <a:rPr lang="en-US" altLang="zh-CN" u="sng" dirty="0">
                <a:solidFill>
                  <a:srgbClr val="428BCA"/>
                </a:solidFill>
                <a:latin typeface="Arial" panose="020B0604020202020204" pitchFamily="34" charset="0"/>
              </a:rPr>
              <a:t>Positional Encoding Explained: A Deep Dive into Transformer PE</a:t>
            </a:r>
          </a:p>
          <a:p>
            <a:pPr algn="l" fontAlgn="base">
              <a:lnSpc>
                <a:spcPct val="120000"/>
              </a:lnSpc>
              <a:spcBef>
                <a:spcPts val="600"/>
              </a:spcBef>
              <a:spcAft>
                <a:spcPts val="600"/>
              </a:spcAft>
              <a:buFont typeface="Arial" panose="020B0604020202020204" pitchFamily="34" charset="0"/>
              <a:buChar char="•"/>
            </a:pPr>
            <a:r>
              <a:rPr lang="en-US" altLang="zh-CN" u="sng" dirty="0">
                <a:solidFill>
                  <a:srgbClr val="428BCA"/>
                </a:solidFill>
                <a:latin typeface="Arial" panose="020B0604020202020204" pitchFamily="34" charset="0"/>
              </a:rPr>
              <a:t>Transformer Architecture: The Positional Encoding</a:t>
            </a:r>
          </a:p>
          <a:p>
            <a:pPr algn="l" fontAlgn="base">
              <a:lnSpc>
                <a:spcPct val="120000"/>
              </a:lnSpc>
              <a:spcBef>
                <a:spcPts val="600"/>
              </a:spcBef>
              <a:spcAft>
                <a:spcPts val="600"/>
              </a:spcAft>
              <a:buFont typeface="Arial" panose="020B0604020202020204" pitchFamily="34" charset="0"/>
              <a:buChar char="•"/>
            </a:pPr>
            <a:r>
              <a:rPr lang="en-US" altLang="zh-CN" u="sng" dirty="0">
                <a:solidFill>
                  <a:srgbClr val="428BCA"/>
                </a:solidFill>
                <a:latin typeface="Arial" panose="020B0604020202020204" pitchFamily="34" charset="0"/>
                <a:hlinkClick r:id="rId6">
                  <a:extLst>
                    <a:ext uri="{A12FA001-AC4F-418D-AE19-62706E023703}">
                      <ahyp:hlinkClr xmlns:ahyp="http://schemas.microsoft.com/office/drawing/2018/hyperlinkcolor" val="tx"/>
                    </a:ext>
                  </a:extLst>
                </a:hlinkClick>
              </a:rPr>
              <a:t>Transformer</a:t>
            </a:r>
            <a:r>
              <a:rPr lang="zh-CN" altLang="en-US" u="sng" dirty="0">
                <a:solidFill>
                  <a:srgbClr val="428BCA"/>
                </a:solidFill>
                <a:latin typeface="Arial" panose="020B0604020202020204" pitchFamily="34" charset="0"/>
                <a:hlinkClick r:id="rId6">
                  <a:extLst>
                    <a:ext uri="{A12FA001-AC4F-418D-AE19-62706E023703}">
                      <ahyp:hlinkClr xmlns:ahyp="http://schemas.microsoft.com/office/drawing/2018/hyperlinkcolor" val="tx"/>
                    </a:ext>
                  </a:extLst>
                </a:hlinkClick>
              </a:rPr>
              <a:t>升级之路：</a:t>
            </a:r>
            <a:r>
              <a:rPr lang="en-US" altLang="zh-CN" u="sng" dirty="0">
                <a:solidFill>
                  <a:srgbClr val="428BCA"/>
                </a:solidFill>
                <a:latin typeface="Arial" panose="020B0604020202020204" pitchFamily="34" charset="0"/>
                <a:hlinkClick r:id="rId6">
                  <a:extLst>
                    <a:ext uri="{A12FA001-AC4F-418D-AE19-62706E023703}">
                      <ahyp:hlinkClr xmlns:ahyp="http://schemas.microsoft.com/office/drawing/2018/hyperlinkcolor" val="tx"/>
                    </a:ext>
                  </a:extLst>
                </a:hlinkClick>
              </a:rPr>
              <a:t>1</a:t>
            </a:r>
            <a:r>
              <a:rPr lang="zh-CN" altLang="en-US" u="sng" dirty="0">
                <a:solidFill>
                  <a:srgbClr val="428BCA"/>
                </a:solidFill>
                <a:latin typeface="Arial" panose="020B0604020202020204" pitchFamily="34" charset="0"/>
                <a:hlinkClick r:id="rId6">
                  <a:extLst>
                    <a:ext uri="{A12FA001-AC4F-418D-AE19-62706E023703}">
                      <ahyp:hlinkClr xmlns:ahyp="http://schemas.microsoft.com/office/drawing/2018/hyperlinkcolor" val="tx"/>
                    </a:ext>
                  </a:extLst>
                </a:hlinkClick>
              </a:rPr>
              <a:t>、</a:t>
            </a:r>
            <a:r>
              <a:rPr lang="en-US" altLang="zh-CN" u="sng" dirty="0">
                <a:solidFill>
                  <a:srgbClr val="428BCA"/>
                </a:solidFill>
                <a:latin typeface="Arial" panose="020B0604020202020204" pitchFamily="34" charset="0"/>
                <a:hlinkClick r:id="rId6">
                  <a:extLst>
                    <a:ext uri="{A12FA001-AC4F-418D-AE19-62706E023703}">
                      <ahyp:hlinkClr xmlns:ahyp="http://schemas.microsoft.com/office/drawing/2018/hyperlinkcolor" val="tx"/>
                    </a:ext>
                  </a:extLst>
                </a:hlinkClick>
              </a:rPr>
              <a:t>Sinusoidal</a:t>
            </a:r>
            <a:r>
              <a:rPr lang="zh-CN" altLang="en-US" u="sng" dirty="0">
                <a:solidFill>
                  <a:srgbClr val="428BCA"/>
                </a:solidFill>
                <a:latin typeface="Arial" panose="020B0604020202020204" pitchFamily="34" charset="0"/>
                <a:hlinkClick r:id="rId6">
                  <a:extLst>
                    <a:ext uri="{A12FA001-AC4F-418D-AE19-62706E023703}">
                      <ahyp:hlinkClr xmlns:ahyp="http://schemas.microsoft.com/office/drawing/2018/hyperlinkcolor" val="tx"/>
                    </a:ext>
                  </a:extLst>
                </a:hlinkClick>
              </a:rPr>
              <a:t>位置编码追根溯源</a:t>
            </a:r>
            <a:endParaRPr lang="en-US" altLang="zh-CN" u="sng" dirty="0">
              <a:solidFill>
                <a:srgbClr val="428BCA"/>
              </a:solidFill>
              <a:latin typeface="Arial" panose="020B0604020202020204" pitchFamily="34" charset="0"/>
            </a:endParaRPr>
          </a:p>
          <a:p>
            <a:pPr algn="l" fontAlgn="base">
              <a:lnSpc>
                <a:spcPct val="120000"/>
              </a:lnSpc>
              <a:spcBef>
                <a:spcPts val="600"/>
              </a:spcBef>
              <a:spcAft>
                <a:spcPts val="600"/>
              </a:spcAft>
              <a:buFont typeface="Arial" panose="020B0604020202020204" pitchFamily="34" charset="0"/>
              <a:buChar char="•"/>
            </a:pPr>
            <a:r>
              <a:rPr lang="en-US" altLang="zh-CN" dirty="0">
                <a:latin typeface="Arial" panose="020B0604020202020204" pitchFamily="34" charset="0"/>
                <a:hlinkClick r:id="rId7"/>
              </a:rPr>
              <a:t>Trigonometric functions</a:t>
            </a:r>
            <a:r>
              <a:rPr lang="en-US" altLang="zh-CN" dirty="0">
                <a:latin typeface="Arial" panose="020B0604020202020204" pitchFamily="34" charset="0"/>
              </a:rPr>
              <a:t>, </a:t>
            </a:r>
            <a:r>
              <a:rPr lang="en-US" altLang="zh-CN" b="0" i="0" u="none" strike="noStrike" dirty="0">
                <a:effectLst/>
                <a:latin typeface="Arial" panose="020B0604020202020204" pitchFamily="34" charset="0"/>
                <a:hlinkClick r:id="rId8"/>
              </a:rPr>
              <a:t>Sine and cosine</a:t>
            </a:r>
            <a:r>
              <a:rPr lang="en-US" altLang="zh-CN" b="0" i="0" u="none" strike="noStrike" dirty="0">
                <a:effectLst/>
                <a:latin typeface="Arial" panose="020B0604020202020204" pitchFamily="34" charset="0"/>
              </a:rPr>
              <a:t>, </a:t>
            </a:r>
            <a:r>
              <a:rPr lang="en-US" altLang="zh-CN" b="0" i="0" u="none" strike="noStrike" dirty="0">
                <a:effectLst/>
                <a:latin typeface="Arial" panose="020B0604020202020204" pitchFamily="34" charset="0"/>
                <a:hlinkClick r:id="rId9"/>
              </a:rPr>
              <a:t>Rotation matrix</a:t>
            </a:r>
            <a:r>
              <a:rPr lang="en-US" altLang="zh-CN" b="0" i="0" u="none" strike="noStrike" dirty="0">
                <a:effectLst/>
                <a:latin typeface="Arial" panose="020B0604020202020204" pitchFamily="34" charset="0"/>
              </a:rPr>
              <a:t>,</a:t>
            </a:r>
            <a:r>
              <a:rPr lang="en-US" altLang="zh-CN" dirty="0">
                <a:latin typeface="Arial" panose="020B0604020202020204" pitchFamily="34" charset="0"/>
                <a:hlinkClick r:id="rId10"/>
              </a:rPr>
              <a:t> Fourier transform,</a:t>
            </a:r>
            <a:r>
              <a:rPr lang="en-US" altLang="zh-CN" b="0" i="0" u="none" strike="noStrike" dirty="0">
                <a:effectLst/>
                <a:latin typeface="Arial" panose="020B0604020202020204" pitchFamily="34" charset="0"/>
              </a:rPr>
              <a:t> </a:t>
            </a:r>
            <a:r>
              <a:rPr lang="en-US" altLang="zh-CN" dirty="0">
                <a:latin typeface="Arial" panose="020B0604020202020204" pitchFamily="34" charset="0"/>
                <a:hlinkClick r:id="rId11"/>
              </a:rPr>
              <a:t>Euclidean distance</a:t>
            </a:r>
            <a:r>
              <a:rPr lang="en-US" altLang="zh-CN" dirty="0">
                <a:latin typeface="Arial" panose="020B0604020202020204" pitchFamily="34" charset="0"/>
              </a:rPr>
              <a:t> </a:t>
            </a:r>
            <a:r>
              <a:rPr lang="en-US" altLang="zh-CN" b="0" i="0" u="none" strike="noStrike" dirty="0">
                <a:effectLst/>
                <a:latin typeface="Arial" panose="020B0604020202020204" pitchFamily="34" charset="0"/>
              </a:rPr>
              <a:t>in Wikipedia</a:t>
            </a:r>
            <a:br>
              <a:rPr lang="en-US" altLang="zh-CN" dirty="0">
                <a:latin typeface="Arial" panose="020B0604020202020204" pitchFamily="34" charset="0"/>
              </a:rPr>
            </a:br>
            <a:br>
              <a:rPr lang="en-US" altLang="zh-CN" dirty="0">
                <a:latin typeface="Arial" panose="020B0604020202020204" pitchFamily="34" charset="0"/>
              </a:rPr>
            </a:br>
            <a:br>
              <a:rPr lang="en-US" altLang="zh-CN" dirty="0">
                <a:latin typeface="Arial" panose="020B0604020202020204" pitchFamily="34" charset="0"/>
              </a:rPr>
            </a:br>
            <a:r>
              <a:rPr lang="en-US" altLang="zh-CN" b="1" i="0" dirty="0">
                <a:effectLst/>
                <a:latin typeface="Helvetica Neue"/>
              </a:rPr>
              <a:t>Videos</a:t>
            </a:r>
          </a:p>
          <a:p>
            <a:pPr algn="l" fontAlgn="base">
              <a:spcBef>
                <a:spcPts val="600"/>
              </a:spcBef>
              <a:spcAft>
                <a:spcPts val="600"/>
              </a:spcAft>
              <a:buFont typeface="Arial" panose="020B0604020202020204" pitchFamily="34" charset="0"/>
              <a:buChar char="•"/>
            </a:pPr>
            <a:r>
              <a:rPr lang="en-US" altLang="zh-CN" sz="2400" dirty="0">
                <a:solidFill>
                  <a:srgbClr val="428BCA"/>
                </a:solidFill>
                <a:latin typeface="Arial" panose="020B0604020202020204" pitchFamily="34" charset="0"/>
                <a:hlinkClick r:id="rId12">
                  <a:extLst>
                    <a:ext uri="{A12FA001-AC4F-418D-AE19-62706E023703}">
                      <ahyp:hlinkClr xmlns:ahyp="http://schemas.microsoft.com/office/drawing/2018/hyperlinkcolor" val="tx"/>
                    </a:ext>
                  </a:extLst>
                </a:hlinkClick>
              </a:rPr>
              <a:t>Transformer</a:t>
            </a:r>
            <a:r>
              <a:rPr lang="zh-CN" altLang="en-US" sz="2400" dirty="0">
                <a:solidFill>
                  <a:srgbClr val="428BCA"/>
                </a:solidFill>
                <a:latin typeface="Arial" panose="020B0604020202020204" pitchFamily="34" charset="0"/>
                <a:hlinkClick r:id="rId12">
                  <a:extLst>
                    <a:ext uri="{A12FA001-AC4F-418D-AE19-62706E023703}">
                      <ahyp:hlinkClr xmlns:ahyp="http://schemas.microsoft.com/office/drawing/2018/hyperlinkcolor" val="tx"/>
                    </a:ext>
                  </a:extLst>
                </a:hlinkClick>
              </a:rPr>
              <a:t>之位置编码</a:t>
            </a:r>
            <a:r>
              <a:rPr lang="en-US" altLang="zh-CN" sz="2400" dirty="0">
                <a:solidFill>
                  <a:srgbClr val="428BCA"/>
                </a:solidFill>
                <a:latin typeface="Arial" panose="020B0604020202020204" pitchFamily="34" charset="0"/>
                <a:hlinkClick r:id="rId12">
                  <a:extLst>
                    <a:ext uri="{A12FA001-AC4F-418D-AE19-62706E023703}">
                      <ahyp:hlinkClr xmlns:ahyp="http://schemas.microsoft.com/office/drawing/2018/hyperlinkcolor" val="tx"/>
                    </a:ext>
                  </a:extLst>
                </a:hlinkClick>
              </a:rPr>
              <a:t>Positional Encoding </a:t>
            </a:r>
            <a:r>
              <a:rPr lang="zh-CN" altLang="en-US" sz="2400" dirty="0">
                <a:solidFill>
                  <a:srgbClr val="428BCA"/>
                </a:solidFill>
                <a:latin typeface="Arial" panose="020B0604020202020204" pitchFamily="34" charset="0"/>
                <a:hlinkClick r:id="rId12">
                  <a:extLst>
                    <a:ext uri="{A12FA001-AC4F-418D-AE19-62706E023703}">
                      <ahyp:hlinkClr xmlns:ahyp="http://schemas.microsoft.com/office/drawing/2018/hyperlinkcolor" val="tx"/>
                    </a:ext>
                  </a:extLst>
                </a:hlinkClick>
              </a:rPr>
              <a:t>（为什么 </a:t>
            </a:r>
            <a:r>
              <a:rPr lang="en-US" altLang="zh-CN" sz="2400" dirty="0">
                <a:solidFill>
                  <a:srgbClr val="428BCA"/>
                </a:solidFill>
                <a:latin typeface="Arial" panose="020B0604020202020204" pitchFamily="34" charset="0"/>
                <a:hlinkClick r:id="rId12">
                  <a:extLst>
                    <a:ext uri="{A12FA001-AC4F-418D-AE19-62706E023703}">
                      <ahyp:hlinkClr xmlns:ahyp="http://schemas.microsoft.com/office/drawing/2018/hyperlinkcolor" val="tx"/>
                    </a:ext>
                  </a:extLst>
                </a:hlinkClick>
              </a:rPr>
              <a:t>Self-Attention </a:t>
            </a:r>
            <a:r>
              <a:rPr lang="zh-CN" altLang="en-US" sz="2400" dirty="0">
                <a:solidFill>
                  <a:srgbClr val="428BCA"/>
                </a:solidFill>
                <a:latin typeface="Arial" panose="020B0604020202020204" pitchFamily="34" charset="0"/>
                <a:hlinkClick r:id="rId12">
                  <a:extLst>
                    <a:ext uri="{A12FA001-AC4F-418D-AE19-62706E023703}">
                      <ahyp:hlinkClr xmlns:ahyp="http://schemas.microsoft.com/office/drawing/2018/hyperlinkcolor" val="tx"/>
                    </a:ext>
                  </a:extLst>
                </a:hlinkClick>
              </a:rPr>
              <a:t>需要位置编码）</a:t>
            </a:r>
            <a:br>
              <a:rPr lang="en-US" altLang="zh-CN" b="1" dirty="0">
                <a:latin typeface="Helvetica Neue"/>
              </a:rPr>
            </a:br>
            <a:endParaRPr lang="zh-CN" altLang="en-US" sz="2500" dirty="0">
              <a:solidFill>
                <a:srgbClr val="428BCA"/>
              </a:solidFill>
              <a:latin typeface="Arial" panose="020B0604020202020204" pitchFamily="34" charset="0"/>
            </a:endParaRPr>
          </a:p>
        </p:txBody>
      </p:sp>
      <p:pic>
        <p:nvPicPr>
          <p:cNvPr id="7" name="图片 6">
            <a:extLst>
              <a:ext uri="{FF2B5EF4-FFF2-40B4-BE49-F238E27FC236}">
                <a16:creationId xmlns:a16="http://schemas.microsoft.com/office/drawing/2014/main" id="{2E534997-92E6-CA0F-9BA3-A3EF6253748E}"/>
              </a:ext>
            </a:extLst>
          </p:cNvPr>
          <p:cNvPicPr>
            <a:picLocks noChangeAspect="1"/>
          </p:cNvPicPr>
          <p:nvPr/>
        </p:nvPicPr>
        <p:blipFill>
          <a:blip r:embed="rId13"/>
          <a:stretch>
            <a:fillRect/>
          </a:stretch>
        </p:blipFill>
        <p:spPr>
          <a:xfrm>
            <a:off x="7381149" y="355600"/>
            <a:ext cx="1762851" cy="2529309"/>
          </a:xfrm>
          <a:prstGeom prst="rect">
            <a:avLst/>
          </a:prstGeom>
        </p:spPr>
      </p:pic>
      <p:pic>
        <p:nvPicPr>
          <p:cNvPr id="9" name="图片 8">
            <a:extLst>
              <a:ext uri="{FF2B5EF4-FFF2-40B4-BE49-F238E27FC236}">
                <a16:creationId xmlns:a16="http://schemas.microsoft.com/office/drawing/2014/main" id="{A395F868-F039-35CE-31B6-5527339CFE63}"/>
              </a:ext>
            </a:extLst>
          </p:cNvPr>
          <p:cNvPicPr>
            <a:picLocks noChangeAspect="1"/>
          </p:cNvPicPr>
          <p:nvPr/>
        </p:nvPicPr>
        <p:blipFill>
          <a:blip r:embed="rId14"/>
          <a:stretch>
            <a:fillRect/>
          </a:stretch>
        </p:blipFill>
        <p:spPr>
          <a:xfrm>
            <a:off x="9440702" y="355600"/>
            <a:ext cx="1769239" cy="2529310"/>
          </a:xfrm>
          <a:prstGeom prst="rect">
            <a:avLst/>
          </a:prstGeom>
        </p:spPr>
      </p:pic>
    </p:spTree>
    <p:extLst>
      <p:ext uri="{BB962C8B-B14F-4D97-AF65-F5344CB8AC3E}">
        <p14:creationId xmlns:p14="http://schemas.microsoft.com/office/powerpoint/2010/main" val="23026372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666E70-1DF8-F99F-748E-247E64FDC44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4A4ADFB-9B26-A566-5002-D75B84F9F78F}"/>
              </a:ext>
            </a:extLst>
          </p:cNvPr>
          <p:cNvSpPr>
            <a:spLocks noGrp="1"/>
          </p:cNvSpPr>
          <p:nvPr>
            <p:ph type="ctrTitle"/>
          </p:nvPr>
        </p:nvSpPr>
        <p:spPr>
          <a:xfrm>
            <a:off x="69574" y="0"/>
            <a:ext cx="9074426" cy="646043"/>
          </a:xfrm>
        </p:spPr>
        <p:txBody>
          <a:bodyPr>
            <a:normAutofit/>
          </a:bodyPr>
          <a:lstStyle/>
          <a:p>
            <a:pPr algn="l"/>
            <a:r>
              <a:rPr lang="en-US" altLang="zh-CN" sz="3200" b="1" dirty="0"/>
              <a:t>Positional Encoding in Transformer</a:t>
            </a:r>
            <a:endParaRPr lang="zh-CN" altLang="en-US" sz="3200" b="1" dirty="0"/>
          </a:p>
        </p:txBody>
      </p:sp>
      <p:sp>
        <p:nvSpPr>
          <p:cNvPr id="3" name="副标题 2">
            <a:extLst>
              <a:ext uri="{FF2B5EF4-FFF2-40B4-BE49-F238E27FC236}">
                <a16:creationId xmlns:a16="http://schemas.microsoft.com/office/drawing/2014/main" id="{AA9BA909-63CE-2A16-B87C-2FB7A8202039}"/>
              </a:ext>
            </a:extLst>
          </p:cNvPr>
          <p:cNvSpPr>
            <a:spLocks noGrp="1"/>
          </p:cNvSpPr>
          <p:nvPr>
            <p:ph type="subTitle" idx="1"/>
          </p:nvPr>
        </p:nvSpPr>
        <p:spPr>
          <a:xfrm>
            <a:off x="4896221" y="866174"/>
            <a:ext cx="6871707" cy="2991679"/>
          </a:xfrm>
        </p:spPr>
        <p:txBody>
          <a:bodyPr>
            <a:normAutofit/>
          </a:bodyPr>
          <a:lstStyle/>
          <a:p>
            <a:pPr algn="l">
              <a:spcBef>
                <a:spcPts val="1350"/>
              </a:spcBef>
              <a:spcAft>
                <a:spcPts val="225"/>
              </a:spcAft>
            </a:pPr>
            <a:r>
              <a:rPr lang="en-US" altLang="zh-CN" sz="1900" dirty="0"/>
              <a:t>3.5 Positional Encoding </a:t>
            </a:r>
          </a:p>
          <a:p>
            <a:pPr algn="l">
              <a:spcBef>
                <a:spcPts val="1350"/>
              </a:spcBef>
              <a:spcAft>
                <a:spcPts val="225"/>
              </a:spcAft>
            </a:pPr>
            <a:r>
              <a:rPr lang="en-US" altLang="zh-CN" sz="1600" dirty="0"/>
              <a:t>Since our model contains no recurrence and no convolution, in order for the model to make use of the order of the sequence, we must inject some information about the relative or absolute position of the tokens in the sequence. To this end, we add "positional encodings" to the input embeddings at the bottoms of the encoder and decoder stacks. The positional encodings have the same dimension d</a:t>
            </a:r>
            <a:r>
              <a:rPr lang="en-US" altLang="zh-CN" sz="1100" dirty="0"/>
              <a:t>model</a:t>
            </a:r>
            <a:r>
              <a:rPr lang="en-US" altLang="zh-CN" sz="1600" dirty="0"/>
              <a:t> as the embeddings, so that the two can be summed. There are many choices of positional encodings, learned and fixed [9]. </a:t>
            </a:r>
          </a:p>
          <a:p>
            <a:pPr algn="l">
              <a:spcBef>
                <a:spcPts val="1350"/>
              </a:spcBef>
              <a:spcAft>
                <a:spcPts val="225"/>
              </a:spcAft>
            </a:pPr>
            <a:r>
              <a:rPr lang="en-US" altLang="zh-CN" sz="1600" dirty="0"/>
              <a:t>In this work, we use sine and cosine functions of different frequencies:</a:t>
            </a:r>
            <a:br>
              <a:rPr lang="en-US" altLang="zh-CN" sz="1600" dirty="0"/>
            </a:br>
            <a:endParaRPr lang="zh-CN" altLang="en-US" sz="1600" dirty="0"/>
          </a:p>
        </p:txBody>
      </p:sp>
      <p:pic>
        <p:nvPicPr>
          <p:cNvPr id="6" name="图片 5">
            <a:extLst>
              <a:ext uri="{FF2B5EF4-FFF2-40B4-BE49-F238E27FC236}">
                <a16:creationId xmlns:a16="http://schemas.microsoft.com/office/drawing/2014/main" id="{A405C45E-9259-D954-E148-1277CBD455E0}"/>
              </a:ext>
            </a:extLst>
          </p:cNvPr>
          <p:cNvPicPr>
            <a:picLocks noChangeAspect="1"/>
          </p:cNvPicPr>
          <p:nvPr/>
        </p:nvPicPr>
        <p:blipFill>
          <a:blip r:embed="rId2"/>
          <a:srcRect l="7214" t="2222" r="9002"/>
          <a:stretch/>
        </p:blipFill>
        <p:spPr>
          <a:xfrm>
            <a:off x="337931" y="646043"/>
            <a:ext cx="4035288" cy="6072809"/>
          </a:xfrm>
          <a:prstGeom prst="rect">
            <a:avLst/>
          </a:prstGeom>
        </p:spPr>
      </p:pic>
      <p:pic>
        <p:nvPicPr>
          <p:cNvPr id="8" name="图片 7">
            <a:extLst>
              <a:ext uri="{FF2B5EF4-FFF2-40B4-BE49-F238E27FC236}">
                <a16:creationId xmlns:a16="http://schemas.microsoft.com/office/drawing/2014/main" id="{0A9E3A12-5127-B6CA-BAD1-F2E1491D9904}"/>
              </a:ext>
            </a:extLst>
          </p:cNvPr>
          <p:cNvPicPr>
            <a:picLocks noChangeAspect="1"/>
          </p:cNvPicPr>
          <p:nvPr/>
        </p:nvPicPr>
        <p:blipFill>
          <a:blip r:embed="rId3"/>
          <a:stretch>
            <a:fillRect/>
          </a:stretch>
        </p:blipFill>
        <p:spPr>
          <a:xfrm>
            <a:off x="6232908" y="3682447"/>
            <a:ext cx="2911092" cy="510584"/>
          </a:xfrm>
          <a:prstGeom prst="rect">
            <a:avLst/>
          </a:prstGeom>
        </p:spPr>
      </p:pic>
      <p:sp>
        <p:nvSpPr>
          <p:cNvPr id="9" name="副标题 2">
            <a:extLst>
              <a:ext uri="{FF2B5EF4-FFF2-40B4-BE49-F238E27FC236}">
                <a16:creationId xmlns:a16="http://schemas.microsoft.com/office/drawing/2014/main" id="{FE69CFE9-18D9-7B83-FD1C-D572B662A523}"/>
              </a:ext>
            </a:extLst>
          </p:cNvPr>
          <p:cNvSpPr txBox="1">
            <a:spLocks/>
          </p:cNvSpPr>
          <p:nvPr/>
        </p:nvSpPr>
        <p:spPr>
          <a:xfrm>
            <a:off x="4896221" y="4495800"/>
            <a:ext cx="6871707" cy="2064025"/>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spcBef>
                <a:spcPts val="1350"/>
              </a:spcBef>
              <a:spcAft>
                <a:spcPts val="225"/>
              </a:spcAft>
            </a:pPr>
            <a:r>
              <a:rPr lang="en-US" altLang="zh-CN" sz="1600" dirty="0"/>
              <a:t>where pos is the position and </a:t>
            </a:r>
            <a:r>
              <a:rPr lang="en-US" altLang="zh-CN" sz="1600" dirty="0" err="1"/>
              <a:t>i</a:t>
            </a:r>
            <a:r>
              <a:rPr lang="en-US" altLang="zh-CN" sz="1600" dirty="0"/>
              <a:t> is the dimension. That is, each dimension of the positional encoding corresponds to a sinusoid. The wavelengths form a geometric progression from 2π to 10000 · 2π. We chose this function because we hypothesized it would allow the model to easily learn to attend by relative positions, since for any fixed offset k, </a:t>
            </a:r>
            <a:r>
              <a:rPr lang="en-US" altLang="zh-CN" sz="1600" i="1" dirty="0" err="1"/>
              <a:t>PE</a:t>
            </a:r>
            <a:r>
              <a:rPr lang="en-US" altLang="zh-CN" sz="1200" i="1" dirty="0" err="1"/>
              <a:t>pos+k</a:t>
            </a:r>
            <a:r>
              <a:rPr lang="en-US" altLang="zh-CN" sz="1200" dirty="0"/>
              <a:t> </a:t>
            </a:r>
            <a:r>
              <a:rPr lang="en-US" altLang="zh-CN" sz="1600" dirty="0"/>
              <a:t>can be represented as a linear function of </a:t>
            </a:r>
            <a:r>
              <a:rPr lang="en-US" altLang="zh-CN" sz="1600" i="1" dirty="0" err="1"/>
              <a:t>PEpos</a:t>
            </a:r>
            <a:r>
              <a:rPr lang="en-US" altLang="zh-CN" sz="1600" dirty="0"/>
              <a:t>.</a:t>
            </a:r>
          </a:p>
          <a:p>
            <a:pPr algn="l">
              <a:spcBef>
                <a:spcPts val="1350"/>
              </a:spcBef>
              <a:spcAft>
                <a:spcPts val="225"/>
              </a:spcAft>
            </a:pPr>
            <a:endParaRPr lang="en-US" altLang="zh-CN" sz="1600" dirty="0"/>
          </a:p>
          <a:p>
            <a:pPr algn="l">
              <a:spcBef>
                <a:spcPts val="1350"/>
              </a:spcBef>
              <a:spcAft>
                <a:spcPts val="225"/>
              </a:spcAft>
            </a:pPr>
            <a:r>
              <a:rPr lang="en-US" altLang="zh-CN" sz="1600" dirty="0"/>
              <a:t>Source: </a:t>
            </a:r>
            <a:r>
              <a:rPr lang="en-US" altLang="zh-CN" sz="1200" dirty="0">
                <a:latin typeface="Arial" panose="020B0604020202020204" pitchFamily="34" charset="0"/>
                <a:hlinkClick r:id="rId4"/>
              </a:rPr>
              <a:t>[1706.03762] Attention Is All You Need</a:t>
            </a:r>
            <a:endParaRPr lang="zh-CN" altLang="en-US" sz="1600" dirty="0"/>
          </a:p>
        </p:txBody>
      </p:sp>
    </p:spTree>
    <p:extLst>
      <p:ext uri="{BB962C8B-B14F-4D97-AF65-F5344CB8AC3E}">
        <p14:creationId xmlns:p14="http://schemas.microsoft.com/office/powerpoint/2010/main" val="2569758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53C9A9-862E-0FE2-B8DF-23B6F0A1C2B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0843B0B-1E5F-78AF-ABFE-A59FFD31F459}"/>
              </a:ext>
            </a:extLst>
          </p:cNvPr>
          <p:cNvSpPr>
            <a:spLocks noGrp="1"/>
          </p:cNvSpPr>
          <p:nvPr>
            <p:ph type="ctrTitle"/>
          </p:nvPr>
        </p:nvSpPr>
        <p:spPr>
          <a:xfrm>
            <a:off x="69574" y="0"/>
            <a:ext cx="11197866" cy="646043"/>
          </a:xfrm>
        </p:spPr>
        <p:txBody>
          <a:bodyPr>
            <a:normAutofit/>
          </a:bodyPr>
          <a:lstStyle/>
          <a:p>
            <a:pPr algn="l"/>
            <a:r>
              <a:rPr lang="en-US" altLang="zh-CN" sz="3200" b="1" dirty="0"/>
              <a:t>What is and Why Positional Encoding – Let’s Get Ready.</a:t>
            </a:r>
            <a:endParaRPr lang="zh-CN" altLang="en-US" sz="3200" b="1" dirty="0"/>
          </a:p>
        </p:txBody>
      </p:sp>
      <p:sp>
        <p:nvSpPr>
          <p:cNvPr id="3" name="副标题 2">
            <a:extLst>
              <a:ext uri="{FF2B5EF4-FFF2-40B4-BE49-F238E27FC236}">
                <a16:creationId xmlns:a16="http://schemas.microsoft.com/office/drawing/2014/main" id="{EFC0446A-5876-260C-A2C2-87D8D9679757}"/>
              </a:ext>
            </a:extLst>
          </p:cNvPr>
          <p:cNvSpPr>
            <a:spLocks noGrp="1"/>
          </p:cNvSpPr>
          <p:nvPr>
            <p:ph type="subTitle" idx="1"/>
          </p:nvPr>
        </p:nvSpPr>
        <p:spPr>
          <a:xfrm>
            <a:off x="187628" y="1106740"/>
            <a:ext cx="5674692" cy="4781972"/>
          </a:xfrm>
        </p:spPr>
        <p:txBody>
          <a:bodyPr>
            <a:normAutofit fontScale="47500" lnSpcReduction="20000"/>
          </a:bodyPr>
          <a:lstStyle/>
          <a:p>
            <a:pPr algn="l" fontAlgn="base"/>
            <a:r>
              <a:rPr lang="en-US" altLang="zh-CN" sz="2900" b="1" i="0" dirty="0">
                <a:solidFill>
                  <a:srgbClr val="000000"/>
                </a:solidFill>
                <a:effectLst/>
                <a:latin typeface="Arial" panose="020B0604020202020204" pitchFamily="34" charset="0"/>
                <a:cs typeface="Arial" panose="020B0604020202020204" pitchFamily="34" charset="0"/>
              </a:rPr>
              <a:t>What is ? </a:t>
            </a:r>
            <a:endParaRPr lang="en-US" altLang="zh-CN" sz="2900" dirty="0">
              <a:solidFill>
                <a:srgbClr val="0C0D0E"/>
              </a:solidFill>
              <a:latin typeface="Arial" panose="020B0604020202020204" pitchFamily="34" charset="0"/>
              <a:cs typeface="Arial" panose="020B0604020202020204" pitchFamily="34" charset="0"/>
            </a:endParaRPr>
          </a:p>
          <a:p>
            <a:pPr algn="l" fontAlgn="base">
              <a:lnSpc>
                <a:spcPct val="120000"/>
              </a:lnSpc>
            </a:pPr>
            <a:r>
              <a:rPr lang="en-US" altLang="zh-CN" sz="2900" dirty="0">
                <a:solidFill>
                  <a:srgbClr val="0C0D0E"/>
                </a:solidFill>
                <a:latin typeface="Arial" panose="020B0604020202020204" pitchFamily="34" charset="0"/>
                <a:cs typeface="Arial" panose="020B0604020202020204" pitchFamily="34" charset="0"/>
              </a:rPr>
              <a:t>Positional encoding describes the location or position of an entity in a sequence so that each position is assigned a unique representation. </a:t>
            </a:r>
          </a:p>
          <a:p>
            <a:pPr algn="l" fontAlgn="base">
              <a:lnSpc>
                <a:spcPct val="120000"/>
              </a:lnSpc>
            </a:pPr>
            <a:r>
              <a:rPr lang="en-US" altLang="zh-CN" sz="2900" b="0" i="0" dirty="0">
                <a:solidFill>
                  <a:srgbClr val="0C0D0E"/>
                </a:solidFill>
                <a:effectLst/>
                <a:latin typeface="Arial" panose="020B0604020202020204" pitchFamily="34" charset="0"/>
                <a:cs typeface="Arial" panose="020B0604020202020204" pitchFamily="34" charset="0"/>
              </a:rPr>
              <a:t>Positional encoding is a re-representation of the values of a word and its position in a sentence (given that is not the same to be at the beginning that at the end or middle).</a:t>
            </a:r>
          </a:p>
          <a:p>
            <a:pPr algn="l" fontAlgn="base"/>
            <a:endParaRPr lang="en-US" altLang="zh-CN" sz="2900" b="0" i="0" dirty="0">
              <a:solidFill>
                <a:srgbClr val="0C0D0E"/>
              </a:solidFill>
              <a:effectLst/>
              <a:latin typeface="Arial" panose="020B0604020202020204" pitchFamily="34" charset="0"/>
              <a:cs typeface="Arial" panose="020B0604020202020204" pitchFamily="34" charset="0"/>
            </a:endParaRPr>
          </a:p>
          <a:p>
            <a:pPr algn="l"/>
            <a:r>
              <a:rPr lang="en-US" altLang="zh-CN" sz="2900" b="1" i="0" dirty="0">
                <a:solidFill>
                  <a:srgbClr val="000000"/>
                </a:solidFill>
                <a:effectLst/>
                <a:latin typeface="Arial" panose="020B0604020202020204" pitchFamily="34" charset="0"/>
                <a:cs typeface="Arial" panose="020B0604020202020204" pitchFamily="34" charset="0"/>
              </a:rPr>
              <a:t>Why?</a:t>
            </a:r>
          </a:p>
          <a:p>
            <a:pPr algn="l" fontAlgn="base">
              <a:lnSpc>
                <a:spcPct val="120000"/>
              </a:lnSpc>
            </a:pPr>
            <a:r>
              <a:rPr lang="en-US" altLang="zh-CN" sz="2900" dirty="0">
                <a:solidFill>
                  <a:srgbClr val="0C0D0E"/>
                </a:solidFill>
                <a:latin typeface="Arial" panose="020B0604020202020204" pitchFamily="34" charset="0"/>
                <a:cs typeface="Arial" panose="020B0604020202020204" pitchFamily="34" charset="0"/>
              </a:rPr>
              <a:t>In many sequence-based tasks, such as natural language processing, the order of elements in the input sequence is crucial for understanding the context and meaning. </a:t>
            </a:r>
          </a:p>
          <a:p>
            <a:pPr algn="l" fontAlgn="base">
              <a:lnSpc>
                <a:spcPct val="120000"/>
              </a:lnSpc>
            </a:pPr>
            <a:r>
              <a:rPr lang="en-US" altLang="zh-CN" sz="2900" dirty="0">
                <a:solidFill>
                  <a:srgbClr val="0C0D0E"/>
                </a:solidFill>
                <a:latin typeface="Arial" panose="020B0604020202020204" pitchFamily="34" charset="0"/>
                <a:cs typeface="Arial" panose="020B0604020202020204" pitchFamily="34" charset="0"/>
              </a:rPr>
              <a:t>Unlike recurrent neural networks, the Transformer architecture processes all input tokens in parallel. Without positional information, the input tokens are treated as a bag-of-words, thereby making it difficult for the model to understand the sequential nature of the input. Therefore, positional encoding is added to the input embeddings to help the model understand the sequential structure of the data and differentiate between elements in different positions.</a:t>
            </a:r>
          </a:p>
          <a:p>
            <a:pPr algn="l" fontAlgn="base"/>
            <a:endParaRPr lang="en-US" altLang="zh-CN" b="0" i="0" dirty="0">
              <a:solidFill>
                <a:srgbClr val="0C0D0E"/>
              </a:solidFill>
              <a:effectLst/>
              <a:latin typeface="-apple-system"/>
            </a:endParaRPr>
          </a:p>
        </p:txBody>
      </p:sp>
      <p:sp>
        <p:nvSpPr>
          <p:cNvPr id="6" name="文本框 5">
            <a:extLst>
              <a:ext uri="{FF2B5EF4-FFF2-40B4-BE49-F238E27FC236}">
                <a16:creationId xmlns:a16="http://schemas.microsoft.com/office/drawing/2014/main" id="{8B6CEB11-7AA2-1289-6B22-21F0FC3DB0DA}"/>
              </a:ext>
            </a:extLst>
          </p:cNvPr>
          <p:cNvSpPr txBox="1"/>
          <p:nvPr/>
        </p:nvSpPr>
        <p:spPr>
          <a:xfrm>
            <a:off x="499440" y="5969290"/>
            <a:ext cx="9737863" cy="1200329"/>
          </a:xfrm>
          <a:prstGeom prst="rect">
            <a:avLst/>
          </a:prstGeom>
          <a:noFill/>
        </p:spPr>
        <p:txBody>
          <a:bodyPr wrap="square">
            <a:spAutoFit/>
          </a:bodyPr>
          <a:lstStyle/>
          <a:p>
            <a:r>
              <a:rPr lang="en-US" altLang="zh-CN" dirty="0"/>
              <a:t>Reference: </a:t>
            </a:r>
            <a:r>
              <a:rPr lang="zh-CN" altLang="en-US" dirty="0">
                <a:hlinkClick r:id="rId2"/>
              </a:rPr>
              <a:t>https://platform.openai.com/docs/api-reference/embeddings/create</a:t>
            </a:r>
            <a:endParaRPr lang="en-US" altLang="zh-CN" dirty="0"/>
          </a:p>
          <a:p>
            <a:r>
              <a:rPr lang="en-US" altLang="zh-CN" dirty="0">
                <a:hlinkClick r:id="rId3"/>
              </a:rPr>
              <a:t>https://kazemnejad.com/blog/transformer_architecture_positional_encoding/</a:t>
            </a:r>
            <a:endParaRPr lang="en-US" altLang="zh-CN" dirty="0"/>
          </a:p>
          <a:p>
            <a:endParaRPr lang="en-US" altLang="zh-CN" dirty="0"/>
          </a:p>
          <a:p>
            <a:endParaRPr lang="zh-CN" altLang="en-US" dirty="0"/>
          </a:p>
        </p:txBody>
      </p:sp>
      <p:sp>
        <p:nvSpPr>
          <p:cNvPr id="4" name="副标题 2">
            <a:extLst>
              <a:ext uri="{FF2B5EF4-FFF2-40B4-BE49-F238E27FC236}">
                <a16:creationId xmlns:a16="http://schemas.microsoft.com/office/drawing/2014/main" id="{022D9B63-0795-06CF-09C0-7D2F8AB73CE8}"/>
              </a:ext>
            </a:extLst>
          </p:cNvPr>
          <p:cNvSpPr txBox="1">
            <a:spLocks/>
          </p:cNvSpPr>
          <p:nvPr/>
        </p:nvSpPr>
        <p:spPr>
          <a:xfrm>
            <a:off x="5862320" y="1106739"/>
            <a:ext cx="6329680" cy="478197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base"/>
            <a:r>
              <a:rPr lang="en-US" altLang="zh-CN" sz="1400" b="1" dirty="0">
                <a:solidFill>
                  <a:srgbClr val="000000"/>
                </a:solidFill>
                <a:latin typeface="Arial" panose="020B0604020202020204" pitchFamily="34" charset="0"/>
                <a:cs typeface="Arial" panose="020B0604020202020204" pitchFamily="34" charset="0"/>
              </a:rPr>
              <a:t>Criteria</a:t>
            </a:r>
            <a:endParaRPr lang="en-US" altLang="zh-CN" sz="1400" dirty="0">
              <a:solidFill>
                <a:srgbClr val="0C0D0E"/>
              </a:solidFill>
              <a:latin typeface="Arial" panose="020B0604020202020204" pitchFamily="34" charset="0"/>
              <a:cs typeface="Arial" panose="020B0604020202020204" pitchFamily="34" charset="0"/>
            </a:endParaRPr>
          </a:p>
          <a:p>
            <a:pPr marL="285750" indent="-285750" algn="l" fontAlgn="base">
              <a:lnSpc>
                <a:spcPct val="100000"/>
              </a:lnSpc>
              <a:buFont typeface="Arial" panose="020B0604020202020204" pitchFamily="34" charset="0"/>
              <a:buChar char="•"/>
            </a:pPr>
            <a:r>
              <a:rPr lang="en-US" altLang="zh-CN" sz="1400" dirty="0">
                <a:solidFill>
                  <a:srgbClr val="0C0D0E"/>
                </a:solidFill>
                <a:latin typeface="Arial" panose="020B0604020202020204" pitchFamily="34" charset="0"/>
                <a:cs typeface="Arial" panose="020B0604020202020204" pitchFamily="34" charset="0"/>
              </a:rPr>
              <a:t>It should output a unique encoding for each time-step (word’s position in a sentence)</a:t>
            </a:r>
          </a:p>
          <a:p>
            <a:pPr marL="285750" indent="-285750" algn="l" fontAlgn="base">
              <a:lnSpc>
                <a:spcPct val="100000"/>
              </a:lnSpc>
              <a:buFont typeface="Arial" panose="020B0604020202020204" pitchFamily="34" charset="0"/>
              <a:buChar char="•"/>
            </a:pPr>
            <a:r>
              <a:rPr lang="en-US" altLang="zh-CN" sz="1400" dirty="0">
                <a:solidFill>
                  <a:srgbClr val="0C0D0E"/>
                </a:solidFill>
                <a:latin typeface="Arial" panose="020B0604020202020204" pitchFamily="34" charset="0"/>
                <a:cs typeface="Arial" panose="020B0604020202020204" pitchFamily="34" charset="0"/>
              </a:rPr>
              <a:t>Distance between any two time-steps should be consistent across sentences with different lengths.</a:t>
            </a:r>
          </a:p>
          <a:p>
            <a:pPr marL="285750" indent="-285750" algn="l" fontAlgn="base">
              <a:lnSpc>
                <a:spcPct val="100000"/>
              </a:lnSpc>
              <a:buFont typeface="Arial" panose="020B0604020202020204" pitchFamily="34" charset="0"/>
              <a:buChar char="•"/>
            </a:pPr>
            <a:r>
              <a:rPr lang="en-US" altLang="zh-CN" sz="1400" dirty="0">
                <a:solidFill>
                  <a:srgbClr val="0C0D0E"/>
                </a:solidFill>
                <a:latin typeface="Arial" panose="020B0604020202020204" pitchFamily="34" charset="0"/>
                <a:cs typeface="Arial" panose="020B0604020202020204" pitchFamily="34" charset="0"/>
              </a:rPr>
              <a:t>Our model should generalize to longer sentences without any efforts. Its values should be bounded.</a:t>
            </a:r>
          </a:p>
          <a:p>
            <a:pPr marL="285750" indent="-285750" algn="l" fontAlgn="base">
              <a:lnSpc>
                <a:spcPct val="100000"/>
              </a:lnSpc>
              <a:buFont typeface="Arial" panose="020B0604020202020204" pitchFamily="34" charset="0"/>
              <a:buChar char="•"/>
            </a:pPr>
            <a:r>
              <a:rPr lang="en-US" altLang="zh-CN" sz="1400" dirty="0">
                <a:solidFill>
                  <a:srgbClr val="0C0D0E"/>
                </a:solidFill>
                <a:latin typeface="Arial" panose="020B0604020202020204" pitchFamily="34" charset="0"/>
                <a:cs typeface="Arial" panose="020B0604020202020204" pitchFamily="34" charset="0"/>
              </a:rPr>
              <a:t>It must be deterministic.</a:t>
            </a:r>
          </a:p>
          <a:p>
            <a:pPr algn="l" fontAlgn="base"/>
            <a:endParaRPr lang="en-US" altLang="zh-CN" sz="1400" dirty="0">
              <a:solidFill>
                <a:srgbClr val="0C0D0E"/>
              </a:solidFill>
              <a:latin typeface="Arial" panose="020B0604020202020204" pitchFamily="34" charset="0"/>
              <a:cs typeface="Arial" panose="020B0604020202020204" pitchFamily="34" charset="0"/>
            </a:endParaRPr>
          </a:p>
          <a:p>
            <a:pPr algn="l"/>
            <a:r>
              <a:rPr lang="en-US" altLang="zh-CN" sz="1400" b="1" dirty="0">
                <a:solidFill>
                  <a:srgbClr val="000000"/>
                </a:solidFill>
                <a:latin typeface="Arial" panose="020B0604020202020204" pitchFamily="34" charset="0"/>
                <a:cs typeface="Arial" panose="020B0604020202020204" pitchFamily="34" charset="0"/>
              </a:rPr>
              <a:t>Possible Solutions:</a:t>
            </a:r>
          </a:p>
          <a:p>
            <a:pPr marL="285750" indent="-285750" algn="l" fontAlgn="base">
              <a:lnSpc>
                <a:spcPct val="100000"/>
              </a:lnSpc>
              <a:buFont typeface="Arial" panose="020B0604020202020204" pitchFamily="34" charset="0"/>
              <a:buChar char="•"/>
            </a:pPr>
            <a:r>
              <a:rPr lang="en-US" altLang="zh-CN" sz="1400" dirty="0">
                <a:solidFill>
                  <a:srgbClr val="0C0D0E"/>
                </a:solidFill>
                <a:latin typeface="Arial" panose="020B0604020202020204" pitchFamily="34" charset="0"/>
                <a:cs typeface="Arial" panose="020B0604020202020204" pitchFamily="34" charset="0"/>
              </a:rPr>
              <a:t>to assign a number to each time-step linearly.</a:t>
            </a:r>
          </a:p>
          <a:p>
            <a:pPr marL="285750" indent="-285750" algn="l" fontAlgn="base">
              <a:lnSpc>
                <a:spcPct val="100000"/>
              </a:lnSpc>
              <a:buFont typeface="Arial" panose="020B0604020202020204" pitchFamily="34" charset="0"/>
              <a:buChar char="•"/>
            </a:pPr>
            <a:r>
              <a:rPr lang="en-US" altLang="zh-CN" sz="1400" dirty="0">
                <a:solidFill>
                  <a:srgbClr val="0C0D0E"/>
                </a:solidFill>
                <a:latin typeface="Arial" panose="020B0604020202020204" pitchFamily="34" charset="0"/>
                <a:cs typeface="Arial" panose="020B0604020202020204" pitchFamily="34" charset="0"/>
              </a:rPr>
              <a:t>to assign a number to each time-step within the [0, 1] range in which 0 means the first word and 1 is the last time-step. </a:t>
            </a:r>
          </a:p>
          <a:p>
            <a:pPr marL="285750" indent="-285750" algn="l" fontAlgn="base">
              <a:lnSpc>
                <a:spcPct val="100000"/>
              </a:lnSpc>
              <a:buFont typeface="Arial" panose="020B0604020202020204" pitchFamily="34" charset="0"/>
              <a:buChar char="•"/>
            </a:pPr>
            <a:r>
              <a:rPr lang="en-US" altLang="zh-CN" sz="1400" dirty="0">
                <a:solidFill>
                  <a:srgbClr val="0C0D0E"/>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189065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671378-88EA-6861-BF4C-B202FBBD677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FB3D2D4-0347-9744-852A-DC73B72AD3A7}"/>
              </a:ext>
            </a:extLst>
          </p:cNvPr>
          <p:cNvSpPr>
            <a:spLocks noGrp="1"/>
          </p:cNvSpPr>
          <p:nvPr>
            <p:ph type="ctrTitle"/>
          </p:nvPr>
        </p:nvSpPr>
        <p:spPr>
          <a:xfrm>
            <a:off x="69574" y="0"/>
            <a:ext cx="11756666" cy="646043"/>
          </a:xfrm>
        </p:spPr>
        <p:txBody>
          <a:bodyPr>
            <a:noAutofit/>
          </a:bodyPr>
          <a:lstStyle/>
          <a:p>
            <a:pPr algn="l"/>
            <a:r>
              <a:rPr lang="en-US" altLang="zh-CN" sz="3200" b="1" dirty="0"/>
              <a:t>Understand Embedding and Positional Encoding – Let’s Get Ready.</a:t>
            </a:r>
            <a:endParaRPr lang="zh-CN" altLang="en-US" sz="3200" b="1" dirty="0"/>
          </a:p>
        </p:txBody>
      </p:sp>
      <p:sp>
        <p:nvSpPr>
          <p:cNvPr id="3" name="副标题 2">
            <a:extLst>
              <a:ext uri="{FF2B5EF4-FFF2-40B4-BE49-F238E27FC236}">
                <a16:creationId xmlns:a16="http://schemas.microsoft.com/office/drawing/2014/main" id="{C7AF41CD-80E4-5C3F-F432-B9CB21D8F277}"/>
              </a:ext>
            </a:extLst>
          </p:cNvPr>
          <p:cNvSpPr>
            <a:spLocks noGrp="1"/>
          </p:cNvSpPr>
          <p:nvPr>
            <p:ph type="subTitle" idx="1"/>
          </p:nvPr>
        </p:nvSpPr>
        <p:spPr>
          <a:xfrm>
            <a:off x="361121" y="2987263"/>
            <a:ext cx="9170504" cy="713608"/>
          </a:xfrm>
        </p:spPr>
        <p:txBody>
          <a:bodyPr>
            <a:normAutofit lnSpcReduction="10000"/>
          </a:bodyPr>
          <a:lstStyle/>
          <a:p>
            <a:pPr algn="l"/>
            <a:r>
              <a:rPr lang="en-US" altLang="zh-CN" b="0" i="0" u="sng" dirty="0">
                <a:effectLst/>
                <a:latin typeface="Linux Libertine"/>
              </a:rPr>
              <a:t>The quick brown fox jumps over the lazy dog.</a:t>
            </a:r>
            <a:br>
              <a:rPr lang="en-US" altLang="zh-CN" dirty="0"/>
            </a:br>
            <a:endParaRPr lang="en-US" altLang="zh-CN" dirty="0"/>
          </a:p>
        </p:txBody>
      </p:sp>
      <p:pic>
        <p:nvPicPr>
          <p:cNvPr id="3074" name="Picture 2">
            <a:extLst>
              <a:ext uri="{FF2B5EF4-FFF2-40B4-BE49-F238E27FC236}">
                <a16:creationId xmlns:a16="http://schemas.microsoft.com/office/drawing/2014/main" id="{A6B54E3D-688B-E0A1-5B99-3A5A3714BF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121" y="3513933"/>
            <a:ext cx="5196399" cy="2694955"/>
          </a:xfrm>
          <a:prstGeom prst="rect">
            <a:avLst/>
          </a:prstGeom>
          <a:noFill/>
          <a:extLst>
            <a:ext uri="{909E8E84-426E-40DD-AFC4-6F175D3DCCD1}">
              <a14:hiddenFill xmlns:a14="http://schemas.microsoft.com/office/drawing/2010/main">
                <a:solidFill>
                  <a:srgbClr val="FFFFFF"/>
                </a:solidFill>
              </a14:hiddenFill>
            </a:ext>
          </a:extLst>
        </p:spPr>
      </p:pic>
      <p:sp>
        <p:nvSpPr>
          <p:cNvPr id="6" name="文本框 5">
            <a:extLst>
              <a:ext uri="{FF2B5EF4-FFF2-40B4-BE49-F238E27FC236}">
                <a16:creationId xmlns:a16="http://schemas.microsoft.com/office/drawing/2014/main" id="{8F3C0887-91FA-9002-5307-AC2C315CA2CB}"/>
              </a:ext>
            </a:extLst>
          </p:cNvPr>
          <p:cNvSpPr txBox="1"/>
          <p:nvPr/>
        </p:nvSpPr>
        <p:spPr>
          <a:xfrm>
            <a:off x="499440" y="6326094"/>
            <a:ext cx="9737863" cy="646331"/>
          </a:xfrm>
          <a:prstGeom prst="rect">
            <a:avLst/>
          </a:prstGeom>
          <a:noFill/>
        </p:spPr>
        <p:txBody>
          <a:bodyPr wrap="square">
            <a:spAutoFit/>
          </a:bodyPr>
          <a:lstStyle/>
          <a:p>
            <a:r>
              <a:rPr lang="en-US" altLang="zh-CN" dirty="0"/>
              <a:t>Reference: </a:t>
            </a:r>
            <a:r>
              <a:rPr lang="zh-CN" altLang="en-US" dirty="0">
                <a:hlinkClick r:id="rId3"/>
              </a:rPr>
              <a:t>https://platform.openai.com/docs/api-reference/embeddings/create</a:t>
            </a:r>
            <a:endParaRPr lang="en-US" altLang="zh-CN" dirty="0"/>
          </a:p>
          <a:p>
            <a:endParaRPr lang="zh-CN" altLang="en-US" dirty="0"/>
          </a:p>
        </p:txBody>
      </p:sp>
      <p:pic>
        <p:nvPicPr>
          <p:cNvPr id="8" name="图片 7">
            <a:extLst>
              <a:ext uri="{FF2B5EF4-FFF2-40B4-BE49-F238E27FC236}">
                <a16:creationId xmlns:a16="http://schemas.microsoft.com/office/drawing/2014/main" id="{39ABB001-4FE1-E8C1-D2A3-E49057A84E9A}"/>
              </a:ext>
            </a:extLst>
          </p:cNvPr>
          <p:cNvPicPr>
            <a:picLocks noChangeAspect="1"/>
          </p:cNvPicPr>
          <p:nvPr/>
        </p:nvPicPr>
        <p:blipFill>
          <a:blip r:embed="rId4">
            <a:extLst>
              <a:ext uri="{28A0092B-C50C-407E-A947-70E740481C1C}">
                <a14:useLocalDpi xmlns:a14="http://schemas.microsoft.com/office/drawing/2010/main" val="0"/>
              </a:ext>
            </a:extLst>
          </a:blip>
          <a:srcRect l="12699" t="27592" r="12084" b="35275"/>
          <a:stretch/>
        </p:blipFill>
        <p:spPr>
          <a:xfrm>
            <a:off x="499440" y="818321"/>
            <a:ext cx="9170504" cy="2088248"/>
          </a:xfrm>
          <a:prstGeom prst="rect">
            <a:avLst/>
          </a:prstGeom>
        </p:spPr>
      </p:pic>
    </p:spTree>
    <p:extLst>
      <p:ext uri="{BB962C8B-B14F-4D97-AF65-F5344CB8AC3E}">
        <p14:creationId xmlns:p14="http://schemas.microsoft.com/office/powerpoint/2010/main" val="4126743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6C7F0B-1ADF-110F-32B6-55B8C4FBC85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041B916-52A7-B7B1-4A42-2A700D0B18D9}"/>
              </a:ext>
            </a:extLst>
          </p:cNvPr>
          <p:cNvSpPr>
            <a:spLocks noGrp="1"/>
          </p:cNvSpPr>
          <p:nvPr>
            <p:ph type="ctrTitle"/>
          </p:nvPr>
        </p:nvSpPr>
        <p:spPr>
          <a:xfrm>
            <a:off x="69574" y="0"/>
            <a:ext cx="9074426" cy="646043"/>
          </a:xfrm>
        </p:spPr>
        <p:txBody>
          <a:bodyPr>
            <a:normAutofit/>
          </a:bodyPr>
          <a:lstStyle/>
          <a:p>
            <a:pPr algn="l"/>
            <a:r>
              <a:rPr lang="en-US" altLang="zh-CN" sz="3200" b="1" dirty="0"/>
              <a:t>Recall sine and cosine – Let’s Get Ready.</a:t>
            </a:r>
            <a:endParaRPr lang="zh-CN" altLang="en-US" sz="3200" b="1" dirty="0"/>
          </a:p>
        </p:txBody>
      </p:sp>
      <p:pic>
        <p:nvPicPr>
          <p:cNvPr id="4" name="Picture 2" descr="undefined">
            <a:extLst>
              <a:ext uri="{FF2B5EF4-FFF2-40B4-BE49-F238E27FC236}">
                <a16:creationId xmlns:a16="http://schemas.microsoft.com/office/drawing/2014/main" id="{8A1B1E50-3C43-1BD4-3552-8C928B1AE81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975" y="836591"/>
            <a:ext cx="5784574" cy="2313830"/>
          </a:xfrm>
          <a:prstGeom prst="rect">
            <a:avLst/>
          </a:prstGeom>
          <a:noFill/>
          <a:extLst>
            <a:ext uri="{909E8E84-426E-40DD-AFC4-6F175D3DCCD1}">
              <a14:hiddenFill xmlns:a14="http://schemas.microsoft.com/office/drawing/2010/main">
                <a:solidFill>
                  <a:srgbClr val="FFFFFF"/>
                </a:solidFill>
              </a14:hiddenFill>
            </a:ext>
          </a:extLst>
        </p:spPr>
      </p:pic>
      <p:pic>
        <p:nvPicPr>
          <p:cNvPr id="7170" name="Picture 2">
            <a:extLst>
              <a:ext uri="{FF2B5EF4-FFF2-40B4-BE49-F238E27FC236}">
                <a16:creationId xmlns:a16="http://schemas.microsoft.com/office/drawing/2014/main" id="{9F601191-A3C2-7E0B-EB25-C27447A17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82269" y="2695275"/>
            <a:ext cx="6250436" cy="39540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00273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DD1B3-D2D9-A6A8-5387-E37C2326AED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3B60CCD-0CD6-4D66-12AB-2A082541C078}"/>
              </a:ext>
            </a:extLst>
          </p:cNvPr>
          <p:cNvSpPr>
            <a:spLocks noGrp="1"/>
          </p:cNvSpPr>
          <p:nvPr>
            <p:ph type="ctrTitle"/>
          </p:nvPr>
        </p:nvSpPr>
        <p:spPr>
          <a:xfrm>
            <a:off x="69574" y="0"/>
            <a:ext cx="9074426" cy="646043"/>
          </a:xfrm>
        </p:spPr>
        <p:txBody>
          <a:bodyPr>
            <a:normAutofit/>
          </a:bodyPr>
          <a:lstStyle/>
          <a:p>
            <a:pPr algn="l"/>
            <a:r>
              <a:rPr lang="en-US" altLang="zh-CN" sz="3200" b="1" dirty="0"/>
              <a:t>Positional Encoding Formula</a:t>
            </a:r>
            <a:endParaRPr lang="zh-CN" altLang="en-US" sz="3200" b="1" dirty="0"/>
          </a:p>
        </p:txBody>
      </p:sp>
      <p:pic>
        <p:nvPicPr>
          <p:cNvPr id="7" name="图片 6">
            <a:extLst>
              <a:ext uri="{FF2B5EF4-FFF2-40B4-BE49-F238E27FC236}">
                <a16:creationId xmlns:a16="http://schemas.microsoft.com/office/drawing/2014/main" id="{0606B1DD-69C9-A16C-3D2A-11E236F48C00}"/>
              </a:ext>
            </a:extLst>
          </p:cNvPr>
          <p:cNvPicPr>
            <a:picLocks noChangeAspect="1"/>
          </p:cNvPicPr>
          <p:nvPr/>
        </p:nvPicPr>
        <p:blipFill>
          <a:blip r:embed="rId2"/>
          <a:stretch>
            <a:fillRect/>
          </a:stretch>
        </p:blipFill>
        <p:spPr>
          <a:xfrm>
            <a:off x="214468" y="1327727"/>
            <a:ext cx="5435632" cy="953370"/>
          </a:xfrm>
          <a:prstGeom prst="rect">
            <a:avLst/>
          </a:prstGeom>
        </p:spPr>
      </p:pic>
      <p:sp>
        <p:nvSpPr>
          <p:cNvPr id="10" name="副标题 2">
            <a:extLst>
              <a:ext uri="{FF2B5EF4-FFF2-40B4-BE49-F238E27FC236}">
                <a16:creationId xmlns:a16="http://schemas.microsoft.com/office/drawing/2014/main" id="{AC2BCEC0-90F8-AF33-171F-DC6F0975B03F}"/>
              </a:ext>
            </a:extLst>
          </p:cNvPr>
          <p:cNvSpPr txBox="1">
            <a:spLocks/>
          </p:cNvSpPr>
          <p:nvPr/>
        </p:nvSpPr>
        <p:spPr>
          <a:xfrm>
            <a:off x="385409" y="3656596"/>
            <a:ext cx="11421182" cy="2234862"/>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fontAlgn="base"/>
            <a:br>
              <a:rPr lang="en-US" altLang="zh-CN" sz="1100" b="0" dirty="0">
                <a:solidFill>
                  <a:srgbClr val="555555"/>
                </a:solidFill>
                <a:effectLst/>
                <a:latin typeface="Arial" panose="020B0604020202020204" pitchFamily="34" charset="0"/>
                <a:cs typeface="Arial" panose="020B0604020202020204" pitchFamily="34" charset="0"/>
              </a:rPr>
            </a:br>
            <a:r>
              <a:rPr lang="en-US" altLang="zh-CN" sz="1900" b="0" dirty="0">
                <a:solidFill>
                  <a:srgbClr val="555555"/>
                </a:solidFill>
                <a:effectLst/>
                <a:latin typeface="Arial" panose="020B0604020202020204" pitchFamily="34" charset="0"/>
                <a:cs typeface="Arial" panose="020B0604020202020204" pitchFamily="34" charset="0"/>
              </a:rPr>
              <a:t>pos: Position of an object in the input sequence, 0≤</a:t>
            </a:r>
            <a:r>
              <a:rPr lang="zh-CN" altLang="en-US" sz="1900" b="0" dirty="0">
                <a:solidFill>
                  <a:srgbClr val="555555"/>
                </a:solidFill>
                <a:effectLst/>
                <a:latin typeface="Arial" panose="020B0604020202020204" pitchFamily="34" charset="0"/>
                <a:cs typeface="Arial" panose="020B0604020202020204" pitchFamily="34" charset="0"/>
              </a:rPr>
              <a:t>𝑘</a:t>
            </a:r>
            <a:r>
              <a:rPr lang="en-US" altLang="zh-CN" sz="1900" b="0" dirty="0">
                <a:solidFill>
                  <a:srgbClr val="555555"/>
                </a:solidFill>
                <a:effectLst/>
                <a:latin typeface="Arial" panose="020B0604020202020204" pitchFamily="34" charset="0"/>
                <a:cs typeface="Arial" panose="020B0604020202020204" pitchFamily="34" charset="0"/>
              </a:rPr>
              <a:t>&lt;</a:t>
            </a:r>
            <a:r>
              <a:rPr lang="zh-CN" altLang="en-US" sz="1900" b="0" dirty="0">
                <a:solidFill>
                  <a:srgbClr val="555555"/>
                </a:solidFill>
                <a:effectLst/>
                <a:latin typeface="Arial" panose="020B0604020202020204" pitchFamily="34" charset="0"/>
                <a:cs typeface="Arial" panose="020B0604020202020204" pitchFamily="34" charset="0"/>
              </a:rPr>
              <a:t>𝐿</a:t>
            </a:r>
            <a:r>
              <a:rPr lang="en-US" altLang="zh-CN" sz="1900" b="0" dirty="0">
                <a:solidFill>
                  <a:srgbClr val="555555"/>
                </a:solidFill>
                <a:effectLst/>
                <a:latin typeface="Arial" panose="020B0604020202020204" pitchFamily="34" charset="0"/>
                <a:cs typeface="Arial" panose="020B0604020202020204" pitchFamily="34" charset="0"/>
              </a:rPr>
              <a:t>/2</a:t>
            </a:r>
          </a:p>
          <a:p>
            <a:pPr algn="l" fontAlgn="base"/>
            <a:r>
              <a:rPr lang="zh-CN" altLang="en-US" sz="1900" b="0" dirty="0">
                <a:solidFill>
                  <a:srgbClr val="555555"/>
                </a:solidFill>
                <a:effectLst/>
                <a:latin typeface="Arial" panose="020B0604020202020204" pitchFamily="34" charset="0"/>
                <a:cs typeface="Arial" panose="020B0604020202020204" pitchFamily="34" charset="0"/>
              </a:rPr>
              <a:t>𝑑</a:t>
            </a:r>
            <a:r>
              <a:rPr lang="en-US" altLang="zh-CN" sz="1900" b="0" dirty="0">
                <a:solidFill>
                  <a:srgbClr val="555555"/>
                </a:solidFill>
                <a:effectLst/>
                <a:latin typeface="Arial" panose="020B0604020202020204" pitchFamily="34" charset="0"/>
                <a:cs typeface="Arial" panose="020B0604020202020204" pitchFamily="34" charset="0"/>
              </a:rPr>
              <a:t>: Dimension of the output embedding space, here 512.</a:t>
            </a:r>
          </a:p>
          <a:p>
            <a:pPr algn="l" fontAlgn="base"/>
            <a:r>
              <a:rPr lang="zh-CN" altLang="en-US" sz="1900" b="0" dirty="0">
                <a:solidFill>
                  <a:srgbClr val="555555"/>
                </a:solidFill>
                <a:effectLst/>
                <a:latin typeface="Arial" panose="020B0604020202020204" pitchFamily="34" charset="0"/>
                <a:cs typeface="Arial" panose="020B0604020202020204" pitchFamily="34" charset="0"/>
              </a:rPr>
              <a:t>𝑛</a:t>
            </a:r>
            <a:r>
              <a:rPr lang="en-US" altLang="zh-CN" sz="1900" b="0" dirty="0">
                <a:solidFill>
                  <a:srgbClr val="555555"/>
                </a:solidFill>
                <a:effectLst/>
                <a:latin typeface="Arial" panose="020B0604020202020204" pitchFamily="34" charset="0"/>
                <a:cs typeface="Arial" panose="020B0604020202020204" pitchFamily="34" charset="0"/>
              </a:rPr>
              <a:t>: User-defined scalar, set to 10,000 by the authors of </a:t>
            </a:r>
            <a:r>
              <a:rPr lang="en-US" altLang="zh-CN" sz="1900" b="0" u="none" strike="noStrike" dirty="0">
                <a:solidFill>
                  <a:srgbClr val="428BCA"/>
                </a:solidFill>
                <a:effectLst/>
                <a:latin typeface="Arial" panose="020B0604020202020204" pitchFamily="34" charset="0"/>
                <a:cs typeface="Arial" panose="020B0604020202020204" pitchFamily="34" charset="0"/>
                <a:hlinkClick r:id="rId3"/>
              </a:rPr>
              <a:t>Attention Is All You Need</a:t>
            </a:r>
            <a:r>
              <a:rPr lang="en-US" altLang="zh-CN" sz="1900" b="0" dirty="0">
                <a:solidFill>
                  <a:srgbClr val="555555"/>
                </a:solidFill>
                <a:effectLst/>
                <a:latin typeface="Arial" panose="020B0604020202020204" pitchFamily="34" charset="0"/>
                <a:cs typeface="Arial" panose="020B0604020202020204" pitchFamily="34" charset="0"/>
              </a:rPr>
              <a:t>.</a:t>
            </a:r>
          </a:p>
          <a:p>
            <a:pPr algn="l" fontAlgn="base"/>
            <a:r>
              <a:rPr lang="zh-CN" altLang="en-US" sz="1900" b="0" dirty="0">
                <a:solidFill>
                  <a:srgbClr val="555555"/>
                </a:solidFill>
                <a:effectLst/>
                <a:latin typeface="Arial" panose="020B0604020202020204" pitchFamily="34" charset="0"/>
                <a:cs typeface="Arial" panose="020B0604020202020204" pitchFamily="34" charset="0"/>
              </a:rPr>
              <a:t>𝑖</a:t>
            </a:r>
            <a:r>
              <a:rPr lang="en-US" altLang="zh-CN" sz="1900" b="0" dirty="0">
                <a:solidFill>
                  <a:srgbClr val="555555"/>
                </a:solidFill>
                <a:effectLst/>
                <a:latin typeface="Arial" panose="020B0604020202020204" pitchFamily="34" charset="0"/>
                <a:cs typeface="Arial" panose="020B0604020202020204" pitchFamily="34" charset="0"/>
              </a:rPr>
              <a:t>: Used for mapping to column indices 0≤</a:t>
            </a:r>
            <a:r>
              <a:rPr lang="zh-CN" altLang="en-US" sz="1900" b="0" dirty="0">
                <a:solidFill>
                  <a:srgbClr val="555555"/>
                </a:solidFill>
                <a:effectLst/>
                <a:latin typeface="Arial" panose="020B0604020202020204" pitchFamily="34" charset="0"/>
                <a:cs typeface="Arial" panose="020B0604020202020204" pitchFamily="34" charset="0"/>
              </a:rPr>
              <a:t>𝑖</a:t>
            </a:r>
            <a:r>
              <a:rPr lang="en-US" altLang="zh-CN" sz="1900" b="0" dirty="0">
                <a:solidFill>
                  <a:srgbClr val="555555"/>
                </a:solidFill>
                <a:effectLst/>
                <a:latin typeface="Arial" panose="020B0604020202020204" pitchFamily="34" charset="0"/>
                <a:cs typeface="Arial" panose="020B0604020202020204" pitchFamily="34" charset="0"/>
              </a:rPr>
              <a:t>&lt;</a:t>
            </a:r>
            <a:r>
              <a:rPr lang="zh-CN" altLang="en-US" sz="1900" b="0" dirty="0">
                <a:solidFill>
                  <a:srgbClr val="555555"/>
                </a:solidFill>
                <a:effectLst/>
                <a:latin typeface="Arial" panose="020B0604020202020204" pitchFamily="34" charset="0"/>
                <a:cs typeface="Arial" panose="020B0604020202020204" pitchFamily="34" charset="0"/>
              </a:rPr>
              <a:t>𝑑</a:t>
            </a:r>
            <a:r>
              <a:rPr lang="en-US" altLang="zh-CN" sz="1900" b="0" dirty="0">
                <a:solidFill>
                  <a:srgbClr val="555555"/>
                </a:solidFill>
                <a:effectLst/>
                <a:latin typeface="Arial" panose="020B0604020202020204" pitchFamily="34" charset="0"/>
                <a:cs typeface="Arial" panose="020B0604020202020204" pitchFamily="34" charset="0"/>
              </a:rPr>
              <a:t>/2, with a single value of </a:t>
            </a:r>
            <a:r>
              <a:rPr lang="zh-CN" altLang="en-US" sz="1900" b="0" dirty="0">
                <a:solidFill>
                  <a:srgbClr val="555555"/>
                </a:solidFill>
                <a:effectLst/>
                <a:latin typeface="Arial" panose="020B0604020202020204" pitchFamily="34" charset="0"/>
                <a:cs typeface="Arial" panose="020B0604020202020204" pitchFamily="34" charset="0"/>
              </a:rPr>
              <a:t>𝑖 </a:t>
            </a:r>
            <a:r>
              <a:rPr lang="en-US" altLang="zh-CN" sz="1900" b="0" dirty="0">
                <a:solidFill>
                  <a:srgbClr val="555555"/>
                </a:solidFill>
                <a:effectLst/>
                <a:latin typeface="Arial" panose="020B0604020202020204" pitchFamily="34" charset="0"/>
                <a:cs typeface="Arial" panose="020B0604020202020204" pitchFamily="34" charset="0"/>
              </a:rPr>
              <a:t>maps to both sine and cosine functions</a:t>
            </a:r>
          </a:p>
          <a:p>
            <a:pPr algn="l" fontAlgn="base"/>
            <a:r>
              <a:rPr lang="en-US" altLang="zh-CN" sz="1900" b="0" dirty="0">
                <a:solidFill>
                  <a:srgbClr val="555555"/>
                </a:solidFill>
                <a:effectLst/>
                <a:latin typeface="Arial" panose="020B0604020202020204" pitchFamily="34" charset="0"/>
                <a:cs typeface="Arial" panose="020B0604020202020204" pitchFamily="34" charset="0"/>
              </a:rPr>
              <a:t>In the above expression, you can see that even positions correspond to a sine function and odd positions correspond to cosine functions</a:t>
            </a:r>
            <a:r>
              <a:rPr lang="en-US" altLang="zh-CN" sz="1200" b="0" dirty="0">
                <a:solidFill>
                  <a:srgbClr val="555555"/>
                </a:solidFill>
                <a:effectLst/>
                <a:latin typeface="Arial" panose="020B0604020202020204" pitchFamily="34" charset="0"/>
                <a:cs typeface="Arial" panose="020B0604020202020204" pitchFamily="34" charset="0"/>
              </a:rPr>
              <a:t>.</a:t>
            </a:r>
          </a:p>
          <a:p>
            <a:pPr algn="l"/>
            <a:br>
              <a:rPr lang="en-US" altLang="zh-CN" sz="1200" dirty="0"/>
            </a:br>
            <a:endParaRPr lang="zh-CN" altLang="en-US" sz="1200" dirty="0"/>
          </a:p>
        </p:txBody>
      </p:sp>
      <p:sp>
        <p:nvSpPr>
          <p:cNvPr id="12" name="文本框 11">
            <a:extLst>
              <a:ext uri="{FF2B5EF4-FFF2-40B4-BE49-F238E27FC236}">
                <a16:creationId xmlns:a16="http://schemas.microsoft.com/office/drawing/2014/main" id="{4FDBFA43-439A-B42B-E95F-3C7F6754EBD4}"/>
              </a:ext>
            </a:extLst>
          </p:cNvPr>
          <p:cNvSpPr txBox="1"/>
          <p:nvPr/>
        </p:nvSpPr>
        <p:spPr>
          <a:xfrm>
            <a:off x="528967" y="6074080"/>
            <a:ext cx="10703371" cy="646331"/>
          </a:xfrm>
          <a:prstGeom prst="rect">
            <a:avLst/>
          </a:prstGeom>
          <a:noFill/>
        </p:spPr>
        <p:txBody>
          <a:bodyPr wrap="square">
            <a:spAutoFit/>
          </a:bodyPr>
          <a:lstStyle/>
          <a:p>
            <a:r>
              <a:rPr lang="en-US" altLang="zh-CN" dirty="0"/>
              <a:t>Reference: </a:t>
            </a:r>
            <a:r>
              <a:rPr lang="zh-CN" altLang="en-US" sz="1400" dirty="0">
                <a:hlinkClick r:id="rId4"/>
              </a:rPr>
              <a:t>https://machinelearningmastery.com/a-gentle-introduction-to-positional-encoding-in-transformer-models-part-1/</a:t>
            </a:r>
            <a:endParaRPr lang="en-US" altLang="zh-CN" sz="1400" dirty="0"/>
          </a:p>
          <a:p>
            <a:endParaRPr lang="zh-CN" altLang="en-US" dirty="0"/>
          </a:p>
        </p:txBody>
      </p:sp>
      <p:pic>
        <p:nvPicPr>
          <p:cNvPr id="2052" name="Picture 4">
            <a:extLst>
              <a:ext uri="{FF2B5EF4-FFF2-40B4-BE49-F238E27FC236}">
                <a16:creationId xmlns:a16="http://schemas.microsoft.com/office/drawing/2014/main" id="{4114709D-E625-D623-02B3-E59452968B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517818" y="156377"/>
            <a:ext cx="6674182" cy="35534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4598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F90AD2-226E-AF4C-9F87-1492A0CBDD6F}"/>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312C844-38AC-DFAE-4C91-739C6C784346}"/>
              </a:ext>
            </a:extLst>
          </p:cNvPr>
          <p:cNvSpPr>
            <a:spLocks noGrp="1"/>
          </p:cNvSpPr>
          <p:nvPr>
            <p:ph type="ctrTitle"/>
          </p:nvPr>
        </p:nvSpPr>
        <p:spPr>
          <a:xfrm>
            <a:off x="69574" y="0"/>
            <a:ext cx="9074426" cy="646043"/>
          </a:xfrm>
        </p:spPr>
        <p:txBody>
          <a:bodyPr>
            <a:normAutofit/>
          </a:bodyPr>
          <a:lstStyle/>
          <a:p>
            <a:pPr algn="l"/>
            <a:r>
              <a:rPr lang="en-US" altLang="zh-CN" sz="3200" b="1" dirty="0"/>
              <a:t>Positional Encoding Formula</a:t>
            </a:r>
            <a:endParaRPr lang="zh-CN" altLang="en-US" sz="3200" b="1" dirty="0"/>
          </a:p>
        </p:txBody>
      </p:sp>
      <p:pic>
        <p:nvPicPr>
          <p:cNvPr id="8194" name="Picture 2">
            <a:extLst>
              <a:ext uri="{FF2B5EF4-FFF2-40B4-BE49-F238E27FC236}">
                <a16:creationId xmlns:a16="http://schemas.microsoft.com/office/drawing/2014/main" id="{58B82A46-33D9-23FE-8BF9-E8BC9D3739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6197" y="1090100"/>
            <a:ext cx="8937497" cy="5291215"/>
          </a:xfrm>
          <a:prstGeom prst="rect">
            <a:avLst/>
          </a:prstGeom>
          <a:noFill/>
          <a:extLst>
            <a:ext uri="{909E8E84-426E-40DD-AFC4-6F175D3DCCD1}">
              <a14:hiddenFill xmlns:a14="http://schemas.microsoft.com/office/drawing/2010/main">
                <a:solidFill>
                  <a:srgbClr val="FFFFFF"/>
                </a:solidFill>
              </a14:hiddenFill>
            </a:ext>
          </a:extLst>
        </p:spPr>
      </p:pic>
      <p:pic>
        <p:nvPicPr>
          <p:cNvPr id="4" name="图片 3">
            <a:extLst>
              <a:ext uri="{FF2B5EF4-FFF2-40B4-BE49-F238E27FC236}">
                <a16:creationId xmlns:a16="http://schemas.microsoft.com/office/drawing/2014/main" id="{BCDD1362-142E-E976-F632-306787B5E806}"/>
              </a:ext>
            </a:extLst>
          </p:cNvPr>
          <p:cNvPicPr>
            <a:picLocks noChangeAspect="1"/>
          </p:cNvPicPr>
          <p:nvPr/>
        </p:nvPicPr>
        <p:blipFill>
          <a:blip r:embed="rId3"/>
          <a:stretch>
            <a:fillRect/>
          </a:stretch>
        </p:blipFill>
        <p:spPr>
          <a:xfrm>
            <a:off x="8532107" y="476685"/>
            <a:ext cx="3520745" cy="1661304"/>
          </a:xfrm>
          <a:prstGeom prst="rect">
            <a:avLst/>
          </a:prstGeom>
        </p:spPr>
      </p:pic>
      <p:sp>
        <p:nvSpPr>
          <p:cNvPr id="5" name="文本框 4">
            <a:extLst>
              <a:ext uri="{FF2B5EF4-FFF2-40B4-BE49-F238E27FC236}">
                <a16:creationId xmlns:a16="http://schemas.microsoft.com/office/drawing/2014/main" id="{0FE3D014-CDBF-E40F-BE94-704332AF6D8A}"/>
              </a:ext>
            </a:extLst>
          </p:cNvPr>
          <p:cNvSpPr txBox="1"/>
          <p:nvPr/>
        </p:nvSpPr>
        <p:spPr>
          <a:xfrm>
            <a:off x="429576" y="6381315"/>
            <a:ext cx="10703371" cy="646331"/>
          </a:xfrm>
          <a:prstGeom prst="rect">
            <a:avLst/>
          </a:prstGeom>
          <a:noFill/>
        </p:spPr>
        <p:txBody>
          <a:bodyPr wrap="square">
            <a:spAutoFit/>
          </a:bodyPr>
          <a:lstStyle/>
          <a:p>
            <a:r>
              <a:rPr lang="en-US" altLang="zh-CN" dirty="0"/>
              <a:t>Reference: </a:t>
            </a:r>
            <a:r>
              <a:rPr lang="zh-CN" altLang="en-US" sz="1400" dirty="0">
                <a:hlinkClick r:id="rId4"/>
              </a:rPr>
              <a:t>https://machinelearningmastery.com/a-gentle-introduction-to-positional-encoding-in-transformer-models-part-1/</a:t>
            </a:r>
            <a:endParaRPr lang="en-US" altLang="zh-CN" sz="1400" dirty="0"/>
          </a:p>
          <a:p>
            <a:endParaRPr lang="zh-CN" altLang="en-US" dirty="0"/>
          </a:p>
        </p:txBody>
      </p:sp>
    </p:spTree>
    <p:extLst>
      <p:ext uri="{BB962C8B-B14F-4D97-AF65-F5344CB8AC3E}">
        <p14:creationId xmlns:p14="http://schemas.microsoft.com/office/powerpoint/2010/main" val="153031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AEB721-1880-37C8-127A-45976528A69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48B4FC3-94BD-022D-36A7-59C285F031F9}"/>
              </a:ext>
            </a:extLst>
          </p:cNvPr>
          <p:cNvSpPr>
            <a:spLocks noGrp="1"/>
          </p:cNvSpPr>
          <p:nvPr>
            <p:ph type="ctrTitle"/>
          </p:nvPr>
        </p:nvSpPr>
        <p:spPr>
          <a:xfrm>
            <a:off x="69574" y="0"/>
            <a:ext cx="9074426" cy="646043"/>
          </a:xfrm>
        </p:spPr>
        <p:txBody>
          <a:bodyPr>
            <a:normAutofit/>
          </a:bodyPr>
          <a:lstStyle/>
          <a:p>
            <a:pPr algn="l"/>
            <a:r>
              <a:rPr lang="en-US" altLang="zh-CN" sz="3200" b="1" dirty="0"/>
              <a:t>Positional Encoding Formula – Let’s code.</a:t>
            </a:r>
            <a:endParaRPr lang="zh-CN" altLang="en-US" sz="3200" b="1" dirty="0"/>
          </a:p>
        </p:txBody>
      </p:sp>
      <p:pic>
        <p:nvPicPr>
          <p:cNvPr id="4" name="图片 3">
            <a:extLst>
              <a:ext uri="{FF2B5EF4-FFF2-40B4-BE49-F238E27FC236}">
                <a16:creationId xmlns:a16="http://schemas.microsoft.com/office/drawing/2014/main" id="{99B79D15-2506-4B70-C872-7B12CD2AD098}"/>
              </a:ext>
            </a:extLst>
          </p:cNvPr>
          <p:cNvPicPr>
            <a:picLocks noChangeAspect="1"/>
          </p:cNvPicPr>
          <p:nvPr/>
        </p:nvPicPr>
        <p:blipFill>
          <a:blip r:embed="rId2"/>
          <a:stretch>
            <a:fillRect/>
          </a:stretch>
        </p:blipFill>
        <p:spPr>
          <a:xfrm>
            <a:off x="8522167" y="66918"/>
            <a:ext cx="3520745" cy="1661304"/>
          </a:xfrm>
          <a:prstGeom prst="rect">
            <a:avLst/>
          </a:prstGeom>
        </p:spPr>
      </p:pic>
      <p:pic>
        <p:nvPicPr>
          <p:cNvPr id="5" name="图片 4">
            <a:extLst>
              <a:ext uri="{FF2B5EF4-FFF2-40B4-BE49-F238E27FC236}">
                <a16:creationId xmlns:a16="http://schemas.microsoft.com/office/drawing/2014/main" id="{E6B12949-4D0F-4248-6E47-D69CDB1761B8}"/>
              </a:ext>
            </a:extLst>
          </p:cNvPr>
          <p:cNvPicPr>
            <a:picLocks noChangeAspect="1"/>
          </p:cNvPicPr>
          <p:nvPr/>
        </p:nvPicPr>
        <p:blipFill>
          <a:blip r:embed="rId3"/>
          <a:stretch>
            <a:fillRect/>
          </a:stretch>
        </p:blipFill>
        <p:spPr>
          <a:xfrm>
            <a:off x="345143" y="1439987"/>
            <a:ext cx="9434378" cy="4435224"/>
          </a:xfrm>
          <a:prstGeom prst="rect">
            <a:avLst/>
          </a:prstGeom>
        </p:spPr>
      </p:pic>
      <p:sp>
        <p:nvSpPr>
          <p:cNvPr id="8" name="文本框 7">
            <a:extLst>
              <a:ext uri="{FF2B5EF4-FFF2-40B4-BE49-F238E27FC236}">
                <a16:creationId xmlns:a16="http://schemas.microsoft.com/office/drawing/2014/main" id="{1C558D76-23CE-F33F-7419-E58F4C1C6F53}"/>
              </a:ext>
            </a:extLst>
          </p:cNvPr>
          <p:cNvSpPr txBox="1"/>
          <p:nvPr/>
        </p:nvSpPr>
        <p:spPr>
          <a:xfrm>
            <a:off x="499150" y="6211669"/>
            <a:ext cx="10703371" cy="646331"/>
          </a:xfrm>
          <a:prstGeom prst="rect">
            <a:avLst/>
          </a:prstGeom>
          <a:noFill/>
        </p:spPr>
        <p:txBody>
          <a:bodyPr wrap="square">
            <a:spAutoFit/>
          </a:bodyPr>
          <a:lstStyle/>
          <a:p>
            <a:r>
              <a:rPr lang="en-US" altLang="zh-CN" dirty="0"/>
              <a:t>Reference: </a:t>
            </a:r>
            <a:r>
              <a:rPr lang="zh-CN" altLang="en-US" sz="1400" dirty="0">
                <a:hlinkClick r:id="rId4"/>
              </a:rPr>
              <a:t>https://machinelearningmastery.com/a-gentle-introduction-to-positional-encoding-in-transformer-models-part-1/</a:t>
            </a:r>
            <a:endParaRPr lang="en-US" altLang="zh-CN" sz="1400" dirty="0"/>
          </a:p>
          <a:p>
            <a:endParaRPr lang="zh-CN" altLang="en-US" dirty="0"/>
          </a:p>
        </p:txBody>
      </p:sp>
    </p:spTree>
    <p:extLst>
      <p:ext uri="{BB962C8B-B14F-4D97-AF65-F5344CB8AC3E}">
        <p14:creationId xmlns:p14="http://schemas.microsoft.com/office/powerpoint/2010/main" val="4102443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1B8AD-5C63-589B-C773-0ACFF23069F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1418598-7063-581C-2F64-A3E306AA60A3}"/>
              </a:ext>
            </a:extLst>
          </p:cNvPr>
          <p:cNvSpPr>
            <a:spLocks noGrp="1"/>
          </p:cNvSpPr>
          <p:nvPr>
            <p:ph type="ctrTitle"/>
          </p:nvPr>
        </p:nvSpPr>
        <p:spPr>
          <a:xfrm>
            <a:off x="69574" y="0"/>
            <a:ext cx="9074426" cy="646043"/>
          </a:xfrm>
        </p:spPr>
        <p:txBody>
          <a:bodyPr>
            <a:normAutofit/>
          </a:bodyPr>
          <a:lstStyle/>
          <a:p>
            <a:pPr algn="l"/>
            <a:r>
              <a:rPr lang="en-US" altLang="zh-CN" sz="3200" b="1" dirty="0"/>
              <a:t>Visualize Positional Encoding Formula – Let’s code.</a:t>
            </a:r>
            <a:endParaRPr lang="zh-CN" altLang="en-US" sz="3200" b="1" dirty="0"/>
          </a:p>
        </p:txBody>
      </p:sp>
      <p:sp>
        <p:nvSpPr>
          <p:cNvPr id="8" name="文本框 7">
            <a:extLst>
              <a:ext uri="{FF2B5EF4-FFF2-40B4-BE49-F238E27FC236}">
                <a16:creationId xmlns:a16="http://schemas.microsoft.com/office/drawing/2014/main" id="{8E93919F-FC48-DD24-9F10-F1E99397A550}"/>
              </a:ext>
            </a:extLst>
          </p:cNvPr>
          <p:cNvSpPr txBox="1"/>
          <p:nvPr/>
        </p:nvSpPr>
        <p:spPr>
          <a:xfrm>
            <a:off x="499150" y="6211669"/>
            <a:ext cx="10703371" cy="646331"/>
          </a:xfrm>
          <a:prstGeom prst="rect">
            <a:avLst/>
          </a:prstGeom>
          <a:noFill/>
        </p:spPr>
        <p:txBody>
          <a:bodyPr wrap="square">
            <a:spAutoFit/>
          </a:bodyPr>
          <a:lstStyle/>
          <a:p>
            <a:r>
              <a:rPr lang="en-US" altLang="zh-CN" dirty="0"/>
              <a:t>Reference: </a:t>
            </a:r>
            <a:r>
              <a:rPr lang="zh-CN" altLang="en-US" sz="1400" dirty="0">
                <a:hlinkClick r:id="rId2"/>
              </a:rPr>
              <a:t>https://machinelearningmastery.com/a-gentle-introduction-to-positional-encoding-in-transformer-models-part-1/</a:t>
            </a:r>
            <a:endParaRPr lang="en-US" altLang="zh-CN" sz="1400" dirty="0"/>
          </a:p>
          <a:p>
            <a:endParaRPr lang="zh-CN" altLang="en-US" dirty="0"/>
          </a:p>
        </p:txBody>
      </p:sp>
      <p:pic>
        <p:nvPicPr>
          <p:cNvPr id="11266" name="Picture 2">
            <a:extLst>
              <a:ext uri="{FF2B5EF4-FFF2-40B4-BE49-F238E27FC236}">
                <a16:creationId xmlns:a16="http://schemas.microsoft.com/office/drawing/2014/main" id="{7D887430-A8E6-5E4D-0D31-E7391B0236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6176" y="2534037"/>
            <a:ext cx="9888537" cy="226293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a:extLst>
              <a:ext uri="{FF2B5EF4-FFF2-40B4-BE49-F238E27FC236}">
                <a16:creationId xmlns:a16="http://schemas.microsoft.com/office/drawing/2014/main" id="{68E1E060-4512-1B4D-804B-D6AAD75405BB}"/>
              </a:ext>
            </a:extLst>
          </p:cNvPr>
          <p:cNvPicPr>
            <a:picLocks noChangeAspect="1"/>
          </p:cNvPicPr>
          <p:nvPr/>
        </p:nvPicPr>
        <p:blipFill>
          <a:blip r:embed="rId4"/>
          <a:stretch>
            <a:fillRect/>
          </a:stretch>
        </p:blipFill>
        <p:spPr>
          <a:xfrm>
            <a:off x="576176" y="1151852"/>
            <a:ext cx="9312447" cy="876376"/>
          </a:xfrm>
          <a:prstGeom prst="rect">
            <a:avLst/>
          </a:prstGeom>
        </p:spPr>
      </p:pic>
    </p:spTree>
    <p:extLst>
      <p:ext uri="{BB962C8B-B14F-4D97-AF65-F5344CB8AC3E}">
        <p14:creationId xmlns:p14="http://schemas.microsoft.com/office/powerpoint/2010/main" val="1036927210"/>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2099</TotalTime>
  <Words>1770</Words>
  <Application>Microsoft Office PowerPoint</Application>
  <PresentationFormat>宽屏</PresentationFormat>
  <Paragraphs>120</Paragraphs>
  <Slides>19</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19</vt:i4>
      </vt:variant>
    </vt:vector>
  </HeadingPairs>
  <TitlesOfParts>
    <vt:vector size="28" baseType="lpstr">
      <vt:lpstr>-apple-system</vt:lpstr>
      <vt:lpstr>Helvetica Neue</vt:lpstr>
      <vt:lpstr>Linux Libertine</vt:lpstr>
      <vt:lpstr>sohne</vt:lpstr>
      <vt:lpstr>等线</vt:lpstr>
      <vt:lpstr>等线 Light</vt:lpstr>
      <vt:lpstr>Arial</vt:lpstr>
      <vt:lpstr>Cambria Math</vt:lpstr>
      <vt:lpstr>Office 主题​​</vt:lpstr>
      <vt:lpstr>The High-School Mathematics(Trigonometry) behind Positional Encoding in Transformer Language Model</vt:lpstr>
      <vt:lpstr>Positional Encoding in Transformer</vt:lpstr>
      <vt:lpstr>What is and Why Positional Encoding – Let’s Get Ready.</vt:lpstr>
      <vt:lpstr>Understand Embedding and Positional Encoding – Let’s Get Ready.</vt:lpstr>
      <vt:lpstr>Recall sine and cosine – Let’s Get Ready.</vt:lpstr>
      <vt:lpstr>Positional Encoding Formula</vt:lpstr>
      <vt:lpstr>Positional Encoding Formula</vt:lpstr>
      <vt:lpstr>Positional Encoding Formula – Let’s code.</vt:lpstr>
      <vt:lpstr>Visualize Positional Encoding Formula – Let’s code.</vt:lpstr>
      <vt:lpstr>Linear Transformation – Let’s Go Deep.</vt:lpstr>
      <vt:lpstr>Linear Transformation – Let’s Go Deep.</vt:lpstr>
      <vt:lpstr>Linear Transformation – Let’s Go Deep.</vt:lpstr>
      <vt:lpstr>Fourier transform – Let’s Go Deeper.</vt:lpstr>
      <vt:lpstr>Fourier transform – Let’s Go Deeper.</vt:lpstr>
      <vt:lpstr>Fourier transform – Let’s Go Deeper.</vt:lpstr>
      <vt:lpstr>Euclidean Distance</vt:lpstr>
      <vt:lpstr>Further Study: RoPE</vt:lpstr>
      <vt:lpstr>One more thing – the Great.</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validli13585872128@outlook.com</dc:creator>
  <cp:lastModifiedBy>validli13585872128@outlook.com</cp:lastModifiedBy>
  <cp:revision>44</cp:revision>
  <dcterms:created xsi:type="dcterms:W3CDTF">2024-12-09T17:58:44Z</dcterms:created>
  <dcterms:modified xsi:type="dcterms:W3CDTF">2024-12-11T04:58:09Z</dcterms:modified>
</cp:coreProperties>
</file>