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8" r:id="rId3"/>
    <p:sldId id="259" r:id="rId4"/>
    <p:sldId id="260" r:id="rId5"/>
    <p:sldId id="321" r:id="rId6"/>
    <p:sldId id="340" r:id="rId7"/>
    <p:sldId id="355" r:id="rId8"/>
    <p:sldId id="264" r:id="rId9"/>
    <p:sldId id="341" r:id="rId10"/>
    <p:sldId id="265" r:id="rId11"/>
    <p:sldId id="308" r:id="rId12"/>
    <p:sldId id="342" r:id="rId13"/>
    <p:sldId id="343" r:id="rId14"/>
    <p:sldId id="344" r:id="rId15"/>
    <p:sldId id="345" r:id="rId16"/>
    <p:sldId id="347" r:id="rId17"/>
    <p:sldId id="352" r:id="rId18"/>
    <p:sldId id="353" r:id="rId19"/>
  </p:sldIdLst>
  <p:sldSz cx="9144000" cy="5143500" type="screen16x9"/>
  <p:notesSz cx="6858000" cy="9144000"/>
  <p:embeddedFontLst>
    <p:embeddedFont>
      <p:font typeface="Arial Black" panose="020B0A04020102020204" pitchFamily="34" charset="0"/>
      <p:bold r:id="rId21"/>
    </p:embeddedFont>
    <p:embeddedFont>
      <p:font typeface="Bebas Neue" panose="020B0606020202050201" pitchFamily="34" charset="0"/>
      <p:regular r:id="rId22"/>
    </p:embeddedFont>
    <p:embeddedFont>
      <p:font typeface="Calibri" panose="020F0502020204030204" pitchFamily="34" charset="0"/>
      <p:regular r:id="rId23"/>
      <p:bold r:id="rId24"/>
      <p:italic r:id="rId25"/>
      <p:boldItalic r:id="rId26"/>
    </p:embeddedFont>
    <p:embeddedFont>
      <p:font typeface="DM Sans" pitchFamily="2" charset="0"/>
      <p:regular r:id="rId27"/>
      <p:bold r:id="rId28"/>
      <p:italic r:id="rId29"/>
      <p:boldItalic r:id="rId30"/>
    </p:embeddedFont>
    <p:embeddedFont>
      <p:font typeface="Lato"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6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Desktop\Omnify-Analyst-Intership-1Tas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esktop\Omnify-Analyst-Intership-1Tas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esktop\Omnify-Analyst-Intership-1Tas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esktop\Omnify-Analyst-Intership-1Tas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esktop\Omnify-Analyst-Intership-1Tas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esktop\Omnify-Analyst-Intership-1Tas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D:\Desktop\Omnify-Analyst-Intership-1Task.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Desktop\Omnify-Analyst-Intership-1Task.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Desktop\Omnify-Analyst-Intership-1Tas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800" b="1" i="0" u="none" strike="noStrike" kern="1200" baseline="0">
                <a:solidFill>
                  <a:schemeClr val="tx2"/>
                </a:solidFill>
                <a:latin typeface="+mn-lt"/>
                <a:ea typeface="+mn-ea"/>
                <a:cs typeface="+mn-cs"/>
              </a:defRPr>
            </a:pPr>
            <a:r>
              <a:rPr lang="en-US" sz="800"/>
              <a:t>MONTHLY SPENDS &amp; PAYMENTS &amp; IMPRESSIONS OF GOOGLE ADS</a:t>
            </a:r>
          </a:p>
        </c:rich>
      </c:tx>
      <c:overlay val="0"/>
      <c:spPr>
        <a:noFill/>
        <a:ln>
          <a:noFill/>
        </a:ln>
        <a:effectLst/>
      </c:spPr>
      <c:txPr>
        <a:bodyPr rot="0" spcFirstLastPara="0" vertOverflow="ellipsis" vert="horz" wrap="square" anchor="ctr" anchorCtr="1"/>
        <a:lstStyle/>
        <a:p>
          <a:pPr>
            <a:defRPr lang="en-US" sz="800"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'[Omnify-Analyst-Intership-1Task.xlsx]Weekly &amp; Monthly Report Google'!$M$3</c:f>
              <c:strCache>
                <c:ptCount val="1"/>
                <c:pt idx="0">
                  <c:v>Spends($)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strRef>
              <c:f>'[Omnify-Analyst-Intership-1Task.xlsx]Weekly &amp; Monthly Report Google'!$L$4:$L$8</c:f>
              <c:strCache>
                <c:ptCount val="5"/>
                <c:pt idx="0">
                  <c:v>January</c:v>
                </c:pt>
                <c:pt idx="1">
                  <c:v>February</c:v>
                </c:pt>
                <c:pt idx="2">
                  <c:v>March</c:v>
                </c:pt>
                <c:pt idx="3">
                  <c:v>April</c:v>
                </c:pt>
                <c:pt idx="4">
                  <c:v>May</c:v>
                </c:pt>
              </c:strCache>
            </c:strRef>
          </c:cat>
          <c:val>
            <c:numRef>
              <c:f>'[Omnify-Analyst-Intership-1Task.xlsx]Weekly &amp; Monthly Report Google'!$M$4:$M$8</c:f>
              <c:numCache>
                <c:formatCode>General</c:formatCode>
                <c:ptCount val="5"/>
                <c:pt idx="0">
                  <c:v>154.79</c:v>
                </c:pt>
                <c:pt idx="1">
                  <c:v>834.91</c:v>
                </c:pt>
                <c:pt idx="2">
                  <c:v>1064.8</c:v>
                </c:pt>
                <c:pt idx="3">
                  <c:v>504.81</c:v>
                </c:pt>
                <c:pt idx="4">
                  <c:v>229.37</c:v>
                </c:pt>
              </c:numCache>
            </c:numRef>
          </c:val>
          <c:smooth val="0"/>
          <c:extLst>
            <c:ext xmlns:c16="http://schemas.microsoft.com/office/drawing/2014/chart" uri="{C3380CC4-5D6E-409C-BE32-E72D297353CC}">
              <c16:uniqueId val="{00000000-010F-42C9-930A-45B6A1E5EB81}"/>
            </c:ext>
          </c:extLst>
        </c:ser>
        <c:ser>
          <c:idx val="1"/>
          <c:order val="1"/>
          <c:tx>
            <c:strRef>
              <c:f>'[Omnify-Analyst-Intership-1Task.xlsx]Weekly &amp; Monthly Report Google'!$P$3</c:f>
              <c:strCache>
                <c:ptCount val="1"/>
                <c:pt idx="0">
                  <c:v>Impressions</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strRef>
              <c:f>'[Omnify-Analyst-Intership-1Task.xlsx]Weekly &amp; Monthly Report Google'!$L$4:$L$8</c:f>
              <c:strCache>
                <c:ptCount val="5"/>
                <c:pt idx="0">
                  <c:v>January</c:v>
                </c:pt>
                <c:pt idx="1">
                  <c:v>February</c:v>
                </c:pt>
                <c:pt idx="2">
                  <c:v>March</c:v>
                </c:pt>
                <c:pt idx="3">
                  <c:v>April</c:v>
                </c:pt>
                <c:pt idx="4">
                  <c:v>May</c:v>
                </c:pt>
              </c:strCache>
            </c:strRef>
          </c:cat>
          <c:val>
            <c:numRef>
              <c:f>'[Omnify-Analyst-Intership-1Task.xlsx]Weekly &amp; Monthly Report Google'!$P$4:$P$8</c:f>
              <c:numCache>
                <c:formatCode>General</c:formatCode>
                <c:ptCount val="5"/>
                <c:pt idx="0">
                  <c:v>319</c:v>
                </c:pt>
                <c:pt idx="1">
                  <c:v>1886</c:v>
                </c:pt>
                <c:pt idx="2">
                  <c:v>2623</c:v>
                </c:pt>
                <c:pt idx="3">
                  <c:v>1600</c:v>
                </c:pt>
                <c:pt idx="4">
                  <c:v>537</c:v>
                </c:pt>
              </c:numCache>
            </c:numRef>
          </c:val>
          <c:smooth val="0"/>
          <c:extLst>
            <c:ext xmlns:c16="http://schemas.microsoft.com/office/drawing/2014/chart" uri="{C3380CC4-5D6E-409C-BE32-E72D297353CC}">
              <c16:uniqueId val="{00000001-010F-42C9-930A-45B6A1E5EB81}"/>
            </c:ext>
          </c:extLst>
        </c:ser>
        <c:ser>
          <c:idx val="2"/>
          <c:order val="2"/>
          <c:tx>
            <c:strRef>
              <c:f>'[Omnify-Analyst-Intership-1Task.xlsx]Weekly &amp; Monthly Report Google'!$S$3</c:f>
              <c:strCache>
                <c:ptCount val="1"/>
                <c:pt idx="0">
                  <c:v>Payments($)</c:v>
                </c:pt>
              </c:strCache>
            </c:strRef>
          </c:tx>
          <c:spPr>
            <a:ln w="31750" cap="rnd">
              <a:solidFill>
                <a:schemeClr val="accent3"/>
              </a:solidFill>
              <a:round/>
            </a:ln>
            <a:effectLst>
              <a:outerShdw blurRad="40000" dist="23000" dir="5400000" rotWithShape="0">
                <a:srgbClr val="000000">
                  <a:alpha val="35000"/>
                </a:srgbClr>
              </a:outerShdw>
            </a:effectLst>
          </c:spPr>
          <c:marker>
            <c:symbol val="none"/>
          </c:marker>
          <c:cat>
            <c:strRef>
              <c:f>'[Omnify-Analyst-Intership-1Task.xlsx]Weekly &amp; Monthly Report Google'!$L$4:$L$8</c:f>
              <c:strCache>
                <c:ptCount val="5"/>
                <c:pt idx="0">
                  <c:v>January</c:v>
                </c:pt>
                <c:pt idx="1">
                  <c:v>February</c:v>
                </c:pt>
                <c:pt idx="2">
                  <c:v>March</c:v>
                </c:pt>
                <c:pt idx="3">
                  <c:v>April</c:v>
                </c:pt>
                <c:pt idx="4">
                  <c:v>May</c:v>
                </c:pt>
              </c:strCache>
            </c:strRef>
          </c:cat>
          <c:val>
            <c:numRef>
              <c:f>'[Omnify-Analyst-Intership-1Task.xlsx]Weekly &amp; Monthly Report Google'!$S$4:$S$8</c:f>
              <c:numCache>
                <c:formatCode>General</c:formatCode>
                <c:ptCount val="5"/>
                <c:pt idx="0">
                  <c:v>2168</c:v>
                </c:pt>
                <c:pt idx="1">
                  <c:v>2768</c:v>
                </c:pt>
                <c:pt idx="2">
                  <c:v>3368</c:v>
                </c:pt>
                <c:pt idx="3">
                  <c:v>2388</c:v>
                </c:pt>
                <c:pt idx="4">
                  <c:v>1188</c:v>
                </c:pt>
              </c:numCache>
            </c:numRef>
          </c:val>
          <c:smooth val="0"/>
          <c:extLst>
            <c:ext xmlns:c16="http://schemas.microsoft.com/office/drawing/2014/chart" uri="{C3380CC4-5D6E-409C-BE32-E72D297353CC}">
              <c16:uniqueId val="{00000002-010F-42C9-930A-45B6A1E5EB81}"/>
            </c:ext>
          </c:extLst>
        </c:ser>
        <c:dLbls>
          <c:showLegendKey val="0"/>
          <c:showVal val="0"/>
          <c:showCatName val="0"/>
          <c:showSerName val="0"/>
          <c:showPercent val="0"/>
          <c:showBubbleSize val="0"/>
        </c:dLbls>
        <c:smooth val="0"/>
        <c:axId val="1463998096"/>
        <c:axId val="1464000016"/>
      </c:lineChart>
      <c:catAx>
        <c:axId val="146399809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1464000016"/>
        <c:crosses val="autoZero"/>
        <c:auto val="1"/>
        <c:lblAlgn val="ctr"/>
        <c:lblOffset val="100"/>
        <c:noMultiLvlLbl val="0"/>
      </c:catAx>
      <c:valAx>
        <c:axId val="14640000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crossAx val="1463998096"/>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0" vertOverflow="ellipsis" vert="horz" wrap="square" anchor="ctr" anchorCtr="1"/>
          <a:lstStyle/>
          <a:p>
            <a:pPr rtl="0">
              <a:defRPr lang="en-US" sz="700" b="0" i="0" u="none" strike="noStrike" kern="1200" baseline="0">
                <a:solidFill>
                  <a:schemeClr val="tx2"/>
                </a:solidFill>
                <a:latin typeface="+mn-lt"/>
                <a:ea typeface="+mn-ea"/>
                <a:cs typeface="+mn-cs"/>
              </a:defRPr>
            </a:pPr>
            <a:endParaRPr lang="en-US"/>
          </a:p>
        </c:txPr>
      </c:dTable>
      <c:spPr>
        <a:noFill/>
        <a:ln>
          <a:noFill/>
        </a:ln>
        <a:effectLst/>
      </c:spPr>
    </c:plotArea>
    <c:legend>
      <c:legendPos val="b"/>
      <c:legendEntry>
        <c:idx val="0"/>
        <c:txPr>
          <a:bodyPr rot="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legendEntry>
      <c:legendEntry>
        <c:idx val="2"/>
        <c:txPr>
          <a:bodyPr rot="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legendEntry>
      <c:overlay val="0"/>
      <c:spPr>
        <a:noFill/>
        <a:ln>
          <a:noFill/>
        </a:ln>
        <a:effectLst/>
      </c:spPr>
      <c:txPr>
        <a:bodyPr rot="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solidFill>
        <a:schemeClr val="accent4">
          <a:lumMod val="50000"/>
        </a:schemeClr>
      </a:solidFill>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defRPr lang="en-US" sz="800" b="1" i="0" u="none" strike="noStrike" kern="1200" baseline="0">
                <a:solidFill>
                  <a:schemeClr val="tx2"/>
                </a:solidFill>
                <a:latin typeface="+mn-lt"/>
                <a:ea typeface="+mn-ea"/>
                <a:cs typeface="+mn-cs"/>
              </a:defRPr>
            </a:pPr>
            <a:r>
              <a:rPr lang="en-US" sz="800"/>
              <a:t>MONTHLY SPENDS &amp; PAYMENTS &amp; AVERAGE POSITIONS OF LISTING SITE</a:t>
            </a:r>
          </a:p>
          <a:p>
            <a:pPr marL="0" marR="0" lvl="0" indent="0" algn="ctr" defTabSz="914400" rtl="0" eaLnBrk="1" fontAlgn="auto" latinLnBrk="0" hangingPunct="1">
              <a:lnSpc>
                <a:spcPct val="100000"/>
              </a:lnSpc>
              <a:spcBef>
                <a:spcPts val="0"/>
              </a:spcBef>
              <a:spcAft>
                <a:spcPts val="0"/>
              </a:spcAft>
              <a:buClrTx/>
              <a:buSzTx/>
              <a:buFontTx/>
              <a:buNone/>
              <a:defRPr sz="800"/>
            </a:pPr>
            <a:endParaRPr lang="en-US" sz="800"/>
          </a:p>
        </c:rich>
      </c:tx>
      <c:layout>
        <c:manualLayout>
          <c:xMode val="edge"/>
          <c:yMode val="edge"/>
          <c:x val="0.14434793881254901"/>
          <c:y val="3.3198175367460697E-2"/>
        </c:manualLayout>
      </c:layout>
      <c:overlay val="0"/>
      <c:spPr>
        <a:noFill/>
        <a:ln>
          <a:noFill/>
        </a:ln>
        <a:effectLst/>
      </c:spPr>
      <c:txPr>
        <a:bodyPr rot="0" spcFirstLastPara="0"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defRPr lang="en-US" sz="800"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'[Omnify-Analyst-Intership-1Task.xlsx]Weekly &amp; Monthly Report Site'!$M$4</c:f>
              <c:strCache>
                <c:ptCount val="1"/>
                <c:pt idx="0">
                  <c:v>AVERAGE POSTIONS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cat>
            <c:strRef>
              <c:f>'[Omnify-Analyst-Intership-1Task.xlsx]Weekly &amp; Monthly Report Site'!$L$5:$L$11</c:f>
              <c:strCache>
                <c:ptCount val="7"/>
                <c:pt idx="0">
                  <c:v>October</c:v>
                </c:pt>
                <c:pt idx="1">
                  <c:v>November</c:v>
                </c:pt>
                <c:pt idx="2">
                  <c:v>December</c:v>
                </c:pt>
                <c:pt idx="3">
                  <c:v>January</c:v>
                </c:pt>
                <c:pt idx="4">
                  <c:v>February</c:v>
                </c:pt>
                <c:pt idx="5">
                  <c:v>March</c:v>
                </c:pt>
                <c:pt idx="6">
                  <c:v>April</c:v>
                </c:pt>
              </c:strCache>
            </c:strRef>
          </c:cat>
          <c:val>
            <c:numRef>
              <c:f>'[Omnify-Analyst-Intership-1Task.xlsx]Weekly &amp; Monthly Report Site'!$M$5:$M$11</c:f>
              <c:numCache>
                <c:formatCode>General</c:formatCode>
                <c:ptCount val="7"/>
                <c:pt idx="0">
                  <c:v>1806.17</c:v>
                </c:pt>
                <c:pt idx="1">
                  <c:v>4303.13</c:v>
                </c:pt>
                <c:pt idx="2">
                  <c:v>2607.63</c:v>
                </c:pt>
                <c:pt idx="3">
                  <c:v>3364.56</c:v>
                </c:pt>
                <c:pt idx="4">
                  <c:v>3537.76</c:v>
                </c:pt>
                <c:pt idx="5">
                  <c:v>3540.97</c:v>
                </c:pt>
                <c:pt idx="6">
                  <c:v>3268.54</c:v>
                </c:pt>
              </c:numCache>
            </c:numRef>
          </c:val>
          <c:smooth val="0"/>
          <c:extLst>
            <c:ext xmlns:c16="http://schemas.microsoft.com/office/drawing/2014/chart" uri="{C3380CC4-5D6E-409C-BE32-E72D297353CC}">
              <c16:uniqueId val="{00000000-92B0-473B-829F-76A5979AFC1E}"/>
            </c:ext>
          </c:extLst>
        </c:ser>
        <c:ser>
          <c:idx val="1"/>
          <c:order val="1"/>
          <c:tx>
            <c:strRef>
              <c:f>'[Omnify-Analyst-Intership-1Task.xlsx]Weekly &amp; Monthly Report Site'!$P$4</c:f>
              <c:strCache>
                <c:ptCount val="1"/>
                <c:pt idx="0">
                  <c:v>MONEY SPENT($)</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cat>
            <c:strRef>
              <c:f>'[Omnify-Analyst-Intership-1Task.xlsx]Weekly &amp; Monthly Report Site'!$L$5:$L$11</c:f>
              <c:strCache>
                <c:ptCount val="7"/>
                <c:pt idx="0">
                  <c:v>October</c:v>
                </c:pt>
                <c:pt idx="1">
                  <c:v>November</c:v>
                </c:pt>
                <c:pt idx="2">
                  <c:v>December</c:v>
                </c:pt>
                <c:pt idx="3">
                  <c:v>January</c:v>
                </c:pt>
                <c:pt idx="4">
                  <c:v>February</c:v>
                </c:pt>
                <c:pt idx="5">
                  <c:v>March</c:v>
                </c:pt>
                <c:pt idx="6">
                  <c:v>April</c:v>
                </c:pt>
              </c:strCache>
            </c:strRef>
          </c:cat>
          <c:val>
            <c:numRef>
              <c:f>'[Omnify-Analyst-Intership-1Task.xlsx]Weekly &amp; Monthly Report Site'!$P$5:$P$11</c:f>
              <c:numCache>
                <c:formatCode>General</c:formatCode>
                <c:ptCount val="7"/>
                <c:pt idx="0">
                  <c:v>411.5</c:v>
                </c:pt>
                <c:pt idx="1">
                  <c:v>4445.25</c:v>
                </c:pt>
                <c:pt idx="2">
                  <c:v>4361.3</c:v>
                </c:pt>
                <c:pt idx="3">
                  <c:v>4707.25</c:v>
                </c:pt>
                <c:pt idx="4">
                  <c:v>4523.6499999999996</c:v>
                </c:pt>
                <c:pt idx="5">
                  <c:v>3122.3</c:v>
                </c:pt>
                <c:pt idx="6">
                  <c:v>3652</c:v>
                </c:pt>
              </c:numCache>
            </c:numRef>
          </c:val>
          <c:smooth val="0"/>
          <c:extLst>
            <c:ext xmlns:c16="http://schemas.microsoft.com/office/drawing/2014/chart" uri="{C3380CC4-5D6E-409C-BE32-E72D297353CC}">
              <c16:uniqueId val="{00000001-92B0-473B-829F-76A5979AFC1E}"/>
            </c:ext>
          </c:extLst>
        </c:ser>
        <c:ser>
          <c:idx val="2"/>
          <c:order val="2"/>
          <c:tx>
            <c:strRef>
              <c:f>'[Omnify-Analyst-Intership-1Task.xlsx]Weekly &amp; Monthly Report Site'!$S$4</c:f>
              <c:strCache>
                <c:ptCount val="1"/>
                <c:pt idx="0">
                  <c:v>PAID($)</c:v>
                </c:pt>
              </c:strCache>
            </c:strRef>
          </c:tx>
          <c:spPr>
            <a:ln w="31750" cap="rnd">
              <a:solidFill>
                <a:schemeClr val="accent3"/>
              </a:solidFill>
              <a:round/>
            </a:ln>
            <a:effectLst>
              <a:outerShdw blurRad="40000" dist="23000" dir="5400000" rotWithShape="0">
                <a:srgbClr val="000000">
                  <a:alpha val="35000"/>
                </a:srgbClr>
              </a:outerShdw>
            </a:effectLst>
          </c:spPr>
          <c:marker>
            <c:symbol val="none"/>
          </c:marker>
          <c:cat>
            <c:strRef>
              <c:f>'[Omnify-Analyst-Intership-1Task.xlsx]Weekly &amp; Monthly Report Site'!$L$5:$L$11</c:f>
              <c:strCache>
                <c:ptCount val="7"/>
                <c:pt idx="0">
                  <c:v>October</c:v>
                </c:pt>
                <c:pt idx="1">
                  <c:v>November</c:v>
                </c:pt>
                <c:pt idx="2">
                  <c:v>December</c:v>
                </c:pt>
                <c:pt idx="3">
                  <c:v>January</c:v>
                </c:pt>
                <c:pt idx="4">
                  <c:v>February</c:v>
                </c:pt>
                <c:pt idx="5">
                  <c:v>March</c:v>
                </c:pt>
                <c:pt idx="6">
                  <c:v>April</c:v>
                </c:pt>
              </c:strCache>
            </c:strRef>
          </c:cat>
          <c:val>
            <c:numRef>
              <c:f>'[Omnify-Analyst-Intership-1Task.xlsx]Weekly &amp; Monthly Report Site'!$S$5:$S$11</c:f>
              <c:numCache>
                <c:formatCode>General</c:formatCode>
                <c:ptCount val="7"/>
                <c:pt idx="0">
                  <c:v>0</c:v>
                </c:pt>
                <c:pt idx="1">
                  <c:v>1794</c:v>
                </c:pt>
                <c:pt idx="2">
                  <c:v>6344</c:v>
                </c:pt>
                <c:pt idx="3">
                  <c:v>0</c:v>
                </c:pt>
                <c:pt idx="4">
                  <c:v>8168</c:v>
                </c:pt>
                <c:pt idx="5">
                  <c:v>4437</c:v>
                </c:pt>
                <c:pt idx="6">
                  <c:v>2717</c:v>
                </c:pt>
              </c:numCache>
            </c:numRef>
          </c:val>
          <c:smooth val="0"/>
          <c:extLst>
            <c:ext xmlns:c16="http://schemas.microsoft.com/office/drawing/2014/chart" uri="{C3380CC4-5D6E-409C-BE32-E72D297353CC}">
              <c16:uniqueId val="{00000002-92B0-473B-829F-76A5979AFC1E}"/>
            </c:ext>
          </c:extLst>
        </c:ser>
        <c:dLbls>
          <c:showLegendKey val="0"/>
          <c:showVal val="0"/>
          <c:showCatName val="0"/>
          <c:showSerName val="0"/>
          <c:showPercent val="0"/>
          <c:showBubbleSize val="0"/>
        </c:dLbls>
        <c:smooth val="0"/>
        <c:axId val="778171440"/>
        <c:axId val="778170960"/>
      </c:lineChart>
      <c:catAx>
        <c:axId val="7781714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800" b="0" i="0" u="none" strike="noStrike" kern="1200" baseline="0">
                <a:solidFill>
                  <a:schemeClr val="tx2"/>
                </a:solidFill>
                <a:latin typeface="+mn-lt"/>
                <a:ea typeface="+mn-ea"/>
                <a:cs typeface="+mn-cs"/>
              </a:defRPr>
            </a:pPr>
            <a:endParaRPr lang="en-US"/>
          </a:p>
        </c:txPr>
        <c:crossAx val="778170960"/>
        <c:crosses val="autoZero"/>
        <c:auto val="1"/>
        <c:lblAlgn val="ctr"/>
        <c:lblOffset val="100"/>
        <c:noMultiLvlLbl val="0"/>
      </c:catAx>
      <c:valAx>
        <c:axId val="77817096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crossAx val="778171440"/>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0" vertOverflow="ellipsis" vert="horz" wrap="square" anchor="ctr" anchorCtr="1"/>
          <a:lstStyle/>
          <a:p>
            <a:pPr rtl="0">
              <a:defRPr lang="en-US" sz="600" b="0" i="0" u="none" strike="noStrike" kern="1200" baseline="0">
                <a:solidFill>
                  <a:schemeClr val="tx2"/>
                </a:solidFill>
                <a:latin typeface="+mn-lt"/>
                <a:ea typeface="+mn-ea"/>
                <a:cs typeface="+mn-cs"/>
              </a:defRPr>
            </a:pPr>
            <a:endParaRPr lang="en-US"/>
          </a:p>
        </c:txPr>
      </c:dTable>
      <c:spPr>
        <a:noFill/>
        <a:ln>
          <a:noFill/>
        </a:ln>
        <a:effectLst/>
      </c:spPr>
    </c:plotArea>
    <c:legend>
      <c:legendPos val="b"/>
      <c:legendEntry>
        <c:idx val="0"/>
        <c:txPr>
          <a:bodyPr rot="0" spcFirstLastPara="0" vertOverflow="ellipsis" vert="horz" wrap="square" anchor="ctr" anchorCtr="1"/>
          <a:lstStyle/>
          <a:p>
            <a:pPr>
              <a:defRPr lang="en-US" sz="600" b="0" i="0" u="none" strike="noStrike" kern="1200" baseline="0">
                <a:solidFill>
                  <a:schemeClr val="tx2"/>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600" b="0" i="0" u="none" strike="noStrike" kern="1200" baseline="0">
                <a:solidFill>
                  <a:schemeClr val="tx2"/>
                </a:solidFill>
                <a:latin typeface="+mn-lt"/>
                <a:ea typeface="+mn-ea"/>
                <a:cs typeface="+mn-cs"/>
              </a:defRPr>
            </a:pPr>
            <a:endParaRPr lang="en-US"/>
          </a:p>
        </c:txPr>
      </c:legendEntry>
      <c:legendEntry>
        <c:idx val="2"/>
        <c:txPr>
          <a:bodyPr rot="0" spcFirstLastPara="0" vertOverflow="ellipsis" vert="horz" wrap="square" anchor="ctr" anchorCtr="1"/>
          <a:lstStyle/>
          <a:p>
            <a:pPr>
              <a:defRPr lang="en-US" sz="600" b="0" i="0" u="none" strike="noStrike" kern="1200" baseline="0">
                <a:solidFill>
                  <a:schemeClr val="tx2"/>
                </a:solidFill>
                <a:latin typeface="+mn-lt"/>
                <a:ea typeface="+mn-ea"/>
                <a:cs typeface="+mn-cs"/>
              </a:defRPr>
            </a:pPr>
            <a:endParaRPr lang="en-US"/>
          </a:p>
        </c:txPr>
      </c:legendEntry>
      <c:overlay val="0"/>
      <c:spPr>
        <a:noFill/>
        <a:ln>
          <a:noFill/>
        </a:ln>
        <a:effectLst/>
      </c:spPr>
      <c:txPr>
        <a:bodyPr rot="0" spcFirstLastPara="0" vertOverflow="ellipsis" vert="horz" wrap="square" anchor="ctr" anchorCtr="1"/>
        <a:lstStyle/>
        <a:p>
          <a:pPr>
            <a:defRPr lang="en-US" sz="6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solidFill>
        <a:schemeClr val="accent4">
          <a:lumMod val="50000"/>
        </a:schemeClr>
      </a:solidFill>
    </a:ln>
    <a:effectLst/>
  </c:spPr>
  <c:txPr>
    <a:bodyPr/>
    <a:lstStyle/>
    <a:p>
      <a:pPr>
        <a:defRPr lang="en-US"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960" b="1" i="0" u="none" strike="noStrike" kern="1200" baseline="0">
                <a:solidFill>
                  <a:schemeClr val="tx2"/>
                </a:solidFill>
                <a:latin typeface="+mn-lt"/>
                <a:ea typeface="+mn-ea"/>
                <a:cs typeface="+mn-cs"/>
              </a:defRPr>
            </a:pPr>
            <a:r>
              <a:rPr lang="en-US"/>
              <a:t>GOOGLE ADS AND LISTING SITE RETURNS(%)</a:t>
            </a:r>
          </a:p>
        </c:rich>
      </c:tx>
      <c:layout>
        <c:manualLayout>
          <c:xMode val="edge"/>
          <c:yMode val="edge"/>
          <c:x val="0.16130928795190899"/>
          <c:y val="4.70588429041605E-2"/>
        </c:manualLayout>
      </c:layout>
      <c:overlay val="0"/>
      <c:spPr>
        <a:noFill/>
        <a:ln>
          <a:noFill/>
        </a:ln>
        <a:effectLst/>
      </c:spPr>
      <c:txPr>
        <a:bodyPr rot="0" spcFirstLastPara="0" vertOverflow="ellipsis" vert="horz" wrap="square" anchor="ctr" anchorCtr="1"/>
        <a:lstStyle/>
        <a:p>
          <a:pPr>
            <a:defRPr lang="en-US" sz="96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26164130935915197"/>
          <c:y val="0.23503250085528599"/>
          <c:w val="0.43199631166436098"/>
          <c:h val="0.64112213479302105"/>
        </c:manualLayout>
      </c:layout>
      <c:doughnutChart>
        <c:varyColors val="1"/>
        <c:ser>
          <c:idx val="0"/>
          <c:order val="0"/>
          <c:tx>
            <c:strRef>
              <c:f>'[Omnify-Analyst-Intership-1Task.xlsx]Profitable channel'!$F$3</c:f>
              <c:strCache>
                <c:ptCount val="1"/>
                <c:pt idx="0">
                  <c:v>RETURNS(%)</c:v>
                </c:pt>
              </c:strCache>
            </c:strRef>
          </c:tx>
          <c:dPt>
            <c:idx val="0"/>
            <c:bubble3D val="0"/>
            <c:spPr>
              <a:solidFill>
                <a:srgbClr val="00B0F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77D-4F77-A99C-5CF9969894E7}"/>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77D-4F77-A99C-5CF9969894E7}"/>
              </c:ext>
            </c:extLst>
          </c:dPt>
          <c:dLbls>
            <c:dLbl>
              <c:idx val="0"/>
              <c:layout>
                <c:manualLayout>
                  <c:x val="3.6359724612736698E-2"/>
                  <c:y val="-2.79738562091503E-2"/>
                </c:manualLayout>
              </c:layout>
              <c:tx>
                <c:rich>
                  <a:bodyPr/>
                  <a:lstStyle/>
                  <a:p>
                    <a:r>
                      <a:rPr lang="en-US" sz="800" b="1">
                        <a:solidFill>
                          <a:schemeClr val="accent6"/>
                        </a:solidFill>
                      </a:rPr>
                      <a:t>4.26%</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577D-4F77-A99C-5CF9969894E7}"/>
                </c:ext>
              </c:extLst>
            </c:dLbl>
            <c:dLbl>
              <c:idx val="1"/>
              <c:layout>
                <c:manualLayout>
                  <c:x val="-1.3769363166953499E-2"/>
                  <c:y val="4.1830065359477102E-3"/>
                </c:manualLayout>
              </c:layout>
              <c:tx>
                <c:rich>
                  <a:bodyPr/>
                  <a:lstStyle/>
                  <a:p>
                    <a:r>
                      <a:rPr lang="en-US" sz="800" b="1">
                        <a:solidFill>
                          <a:schemeClr val="accent6"/>
                        </a:solidFill>
                      </a:rPr>
                      <a:t>0.93%</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577D-4F77-A99C-5CF9969894E7}"/>
                </c:ext>
              </c:extLst>
            </c:dLbl>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accent6"/>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'[Omnify-Analyst-Intership-1Task.xlsx]Profitable channel'!$C$4:$C$5</c:f>
              <c:strCache>
                <c:ptCount val="2"/>
                <c:pt idx="0">
                  <c:v>Google Ads</c:v>
                </c:pt>
                <c:pt idx="1">
                  <c:v>Listing Site</c:v>
                </c:pt>
              </c:strCache>
            </c:strRef>
          </c:cat>
          <c:val>
            <c:numRef>
              <c:f>'[Omnify-Analyst-Intership-1Task.xlsx]Profitable channel'!$F$4:$F$5</c:f>
              <c:numCache>
                <c:formatCode>0.00\%</c:formatCode>
                <c:ptCount val="2"/>
                <c:pt idx="0">
                  <c:v>4.2600800378673798</c:v>
                </c:pt>
                <c:pt idx="1">
                  <c:v>0.93009425827361702</c:v>
                </c:pt>
              </c:numCache>
            </c:numRef>
          </c:val>
          <c:extLst>
            <c:ext xmlns:c16="http://schemas.microsoft.com/office/drawing/2014/chart" uri="{C3380CC4-5D6E-409C-BE32-E72D297353CC}">
              <c16:uniqueId val="{00000004-577D-4F77-A99C-5CF9969894E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0" vertOverflow="ellipsis" vert="horz" wrap="square" anchor="ctr" anchorCtr="1"/>
          <a:lstStyle/>
          <a:p>
            <a:pPr>
              <a:defRPr lang="en-US" sz="800" b="0" i="0" u="none" strike="noStrike" kern="1200" baseline="0">
                <a:solidFill>
                  <a:schemeClr val="tx2"/>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800" b="0" i="0" u="none" strike="noStrike" kern="1200" baseline="0">
                <a:solidFill>
                  <a:schemeClr val="tx2"/>
                </a:solidFill>
                <a:latin typeface="+mn-lt"/>
                <a:ea typeface="+mn-ea"/>
                <a:cs typeface="+mn-cs"/>
              </a:defRPr>
            </a:pPr>
            <a:endParaRPr lang="en-US"/>
          </a:p>
        </c:txPr>
      </c:legendEntry>
      <c:overlay val="0"/>
      <c:spPr>
        <a:noFill/>
        <a:ln>
          <a:noFill/>
        </a:ln>
        <a:effectLst/>
      </c:spPr>
      <c:txPr>
        <a:bodyPr rot="0" spcFirstLastPara="0" vertOverflow="ellipsis" vert="horz" wrap="square" anchor="ctr" anchorCtr="1"/>
        <a:lstStyle/>
        <a:p>
          <a:pPr>
            <a:defRPr lang="en-US" sz="8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solidFill>
        <a:schemeClr val="accent4">
          <a:lumMod val="50000"/>
        </a:schemeClr>
      </a:solidFill>
    </a:ln>
    <a:effectLst/>
  </c:spPr>
  <c:txPr>
    <a:bodyPr/>
    <a:lstStyle/>
    <a:p>
      <a:pPr>
        <a:defRPr lang="en-US"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900" b="1" i="0" u="none" strike="noStrike" kern="1200" baseline="0">
                <a:solidFill>
                  <a:schemeClr val="tx2"/>
                </a:solidFill>
                <a:latin typeface="+mn-lt"/>
                <a:ea typeface="+mn-ea"/>
                <a:cs typeface="+mn-cs"/>
              </a:defRPr>
            </a:pPr>
            <a:r>
              <a:rPr lang="en-US" sz="900"/>
              <a:t>GOOGLE ADS &amp; LISTING SITE SPENDS AND PAYMENTS</a:t>
            </a:r>
          </a:p>
        </c:rich>
      </c:tx>
      <c:layout>
        <c:manualLayout>
          <c:xMode val="edge"/>
          <c:yMode val="edge"/>
          <c:x val="0.20504518805736199"/>
          <c:y val="2.11402701043585E-2"/>
        </c:manualLayout>
      </c:layout>
      <c:overlay val="0"/>
      <c:spPr>
        <a:noFill/>
        <a:ln>
          <a:noFill/>
        </a:ln>
        <a:effectLst/>
      </c:spPr>
      <c:txPr>
        <a:bodyPr rot="0" spcFirstLastPara="0" vertOverflow="ellipsis" vert="horz" wrap="square" anchor="ctr" anchorCtr="1"/>
        <a:lstStyle/>
        <a:p>
          <a:pPr>
            <a:defRPr lang="en-US" sz="9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'[Omnify-Analyst-Intership-1Task.xlsx]Profitable channel'!$C$4</c:f>
              <c:strCache>
                <c:ptCount val="1"/>
                <c:pt idx="0">
                  <c:v>Google Ads</c:v>
                </c:pt>
              </c:strCache>
            </c:strRef>
          </c:tx>
          <c:spPr>
            <a:solidFill>
              <a:srgbClr val="00B0F0"/>
            </a:solidFill>
            <a:ln>
              <a:noFill/>
            </a:ln>
            <a:effectLst>
              <a:outerShdw blurRad="40000" dist="23000" dir="5400000" rotWithShape="0">
                <a:srgbClr val="000000">
                  <a:alpha val="35000"/>
                </a:srgbClr>
              </a:outerShdw>
            </a:effectLst>
          </c:spPr>
          <c:invertIfNegative val="0"/>
          <c:cat>
            <c:strRef>
              <c:f>'[Omnify-Analyst-Intership-1Task.xlsx]Profitable channel'!$D$3:$E$3</c:f>
              <c:strCache>
                <c:ptCount val="2"/>
                <c:pt idx="0">
                  <c:v>SPENDS</c:v>
                </c:pt>
                <c:pt idx="1">
                  <c:v>PAYMENTS</c:v>
                </c:pt>
              </c:strCache>
            </c:strRef>
          </c:cat>
          <c:val>
            <c:numRef>
              <c:f>'[Omnify-Analyst-Intership-1Task.xlsx]Profitable channel'!$D$4:$E$4</c:f>
              <c:numCache>
                <c:formatCode>General</c:formatCode>
                <c:ptCount val="2"/>
                <c:pt idx="0" formatCode="0.00">
                  <c:v>2788.68</c:v>
                </c:pt>
                <c:pt idx="1">
                  <c:v>11880</c:v>
                </c:pt>
              </c:numCache>
            </c:numRef>
          </c:val>
          <c:extLst>
            <c:ext xmlns:c16="http://schemas.microsoft.com/office/drawing/2014/chart" uri="{C3380CC4-5D6E-409C-BE32-E72D297353CC}">
              <c16:uniqueId val="{00000000-C719-4737-8EE7-97266C7C65AE}"/>
            </c:ext>
          </c:extLst>
        </c:ser>
        <c:ser>
          <c:idx val="1"/>
          <c:order val="1"/>
          <c:tx>
            <c:strRef>
              <c:f>'[Omnify-Analyst-Intership-1Task.xlsx]Profitable channel'!$C$5</c:f>
              <c:strCache>
                <c:ptCount val="1"/>
                <c:pt idx="0">
                  <c:v>Listing Site</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'[Omnify-Analyst-Intership-1Task.xlsx]Profitable channel'!$D$3:$E$3</c:f>
              <c:strCache>
                <c:ptCount val="2"/>
                <c:pt idx="0">
                  <c:v>SPENDS</c:v>
                </c:pt>
                <c:pt idx="1">
                  <c:v>PAYMENTS</c:v>
                </c:pt>
              </c:strCache>
            </c:strRef>
          </c:cat>
          <c:val>
            <c:numRef>
              <c:f>'[Omnify-Analyst-Intership-1Task.xlsx]Profitable channel'!$D$5:$E$5</c:f>
              <c:numCache>
                <c:formatCode>General</c:formatCode>
                <c:ptCount val="2"/>
                <c:pt idx="0">
                  <c:v>25223.25</c:v>
                </c:pt>
                <c:pt idx="1">
                  <c:v>23460</c:v>
                </c:pt>
              </c:numCache>
            </c:numRef>
          </c:val>
          <c:extLst>
            <c:ext xmlns:c16="http://schemas.microsoft.com/office/drawing/2014/chart" uri="{C3380CC4-5D6E-409C-BE32-E72D297353CC}">
              <c16:uniqueId val="{00000001-C719-4737-8EE7-97266C7C65AE}"/>
            </c:ext>
          </c:extLst>
        </c:ser>
        <c:dLbls>
          <c:showLegendKey val="0"/>
          <c:showVal val="0"/>
          <c:showCatName val="0"/>
          <c:showSerName val="0"/>
          <c:showPercent val="0"/>
          <c:showBubbleSize val="0"/>
        </c:dLbls>
        <c:gapWidth val="100"/>
        <c:overlap val="-24"/>
        <c:axId val="1767843344"/>
        <c:axId val="1767840464"/>
      </c:barChart>
      <c:catAx>
        <c:axId val="1767843344"/>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1767840464"/>
        <c:crosses val="autoZero"/>
        <c:auto val="1"/>
        <c:lblAlgn val="ctr"/>
        <c:lblOffset val="100"/>
        <c:noMultiLvlLbl val="0"/>
      </c:catAx>
      <c:valAx>
        <c:axId val="1767840464"/>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crossAx val="1767843344"/>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0" vertOverflow="ellipsis" vert="horz" wrap="square" anchor="ctr" anchorCtr="1"/>
          <a:lstStyle/>
          <a:p>
            <a:pPr rtl="0">
              <a:defRPr lang="en-US" sz="800"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showDLblsOverMax val="0"/>
  </c:chart>
  <c:spPr>
    <a:noFill/>
    <a:ln>
      <a:solidFill>
        <a:schemeClr val="accent4">
          <a:lumMod val="50000"/>
        </a:schemeClr>
      </a:solidFill>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900" b="1" i="0" u="none" strike="noStrike" kern="1200" baseline="0">
                <a:solidFill>
                  <a:schemeClr val="tx2"/>
                </a:solidFill>
                <a:latin typeface="+mn-lt"/>
                <a:ea typeface="+mn-ea"/>
                <a:cs typeface="+mn-cs"/>
              </a:defRPr>
            </a:pPr>
            <a:r>
              <a:rPr lang="en-US" sz="900"/>
              <a:t>Top 10 category/keyword returns(%) from google ads &amp; listing site</a:t>
            </a:r>
          </a:p>
        </c:rich>
      </c:tx>
      <c:layout>
        <c:manualLayout>
          <c:xMode val="edge"/>
          <c:yMode val="edge"/>
          <c:x val="0.15840266841644801"/>
          <c:y val="2.7777777777777801E-2"/>
        </c:manualLayout>
      </c:layout>
      <c:overlay val="0"/>
      <c:spPr>
        <a:noFill/>
        <a:ln>
          <a:noFill/>
        </a:ln>
        <a:effectLst/>
      </c:spPr>
      <c:txPr>
        <a:bodyPr rot="0" spcFirstLastPara="0" vertOverflow="ellipsis" vert="horz" wrap="square" anchor="ctr" anchorCtr="1"/>
        <a:lstStyle/>
        <a:p>
          <a:pPr>
            <a:defRPr lang="en-US" sz="900"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tx>
            <c:strRef>
              <c:f>'[Omnify-Analyst-Intership-1Task.xlsx] profitable category or keyword'!$H$13</c:f>
              <c:strCache>
                <c:ptCount val="1"/>
                <c:pt idx="0">
                  <c:v>RETURNS(%)</c:v>
                </c:pt>
              </c:strCache>
            </c:strRef>
          </c:tx>
          <c:spPr>
            <a:solidFill>
              <a:srgbClr val="00B0F0"/>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7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'[Omnify-Analyst-Intership-1Task.xlsx] profitable category or keyword'!$E$14:$E$24</c:f>
              <c:strCache>
                <c:ptCount val="11"/>
                <c:pt idx="1">
                  <c:v>reservation management system</c:v>
                </c:pt>
                <c:pt idx="2">
                  <c:v>yoga studio software</c:v>
                </c:pt>
                <c:pt idx="3">
                  <c:v>Parks and Recreation</c:v>
                </c:pt>
                <c:pt idx="4">
                  <c:v>pool reservation software</c:v>
                </c:pt>
                <c:pt idx="5">
                  <c:v>pool reservation system</c:v>
                </c:pt>
                <c:pt idx="6">
                  <c:v>yoga studio booking software</c:v>
                </c:pt>
                <c:pt idx="7">
                  <c:v>Class Registration</c:v>
                </c:pt>
                <c:pt idx="8">
                  <c:v>Fitness</c:v>
                </c:pt>
                <c:pt idx="9">
                  <c:v>Scheduling</c:v>
                </c:pt>
                <c:pt idx="10">
                  <c:v>Reservations</c:v>
                </c:pt>
              </c:strCache>
            </c:strRef>
          </c:cat>
          <c:val>
            <c:numRef>
              <c:f>'[Omnify-Analyst-Intership-1Task.xlsx] profitable category or keyword'!$H$14:$H$24</c:f>
              <c:numCache>
                <c:formatCode>0.00\%</c:formatCode>
                <c:ptCount val="11"/>
                <c:pt idx="1">
                  <c:v>17.900467229628401</c:v>
                </c:pt>
                <c:pt idx="2">
                  <c:v>12.727662309835001</c:v>
                </c:pt>
                <c:pt idx="3">
                  <c:v>9.5545204825032908</c:v>
                </c:pt>
                <c:pt idx="4">
                  <c:v>9.2178006459028907</c:v>
                </c:pt>
                <c:pt idx="5">
                  <c:v>4.0711199734130901</c:v>
                </c:pt>
                <c:pt idx="6">
                  <c:v>2.6144421397906501</c:v>
                </c:pt>
                <c:pt idx="7">
                  <c:v>1.47844013056176</c:v>
                </c:pt>
                <c:pt idx="8">
                  <c:v>0.95922486879289504</c:v>
                </c:pt>
                <c:pt idx="9">
                  <c:v>0.93912199854474898</c:v>
                </c:pt>
                <c:pt idx="10">
                  <c:v>0.78841455288525697</c:v>
                </c:pt>
              </c:numCache>
            </c:numRef>
          </c:val>
          <c:extLst>
            <c:ext xmlns:c16="http://schemas.microsoft.com/office/drawing/2014/chart" uri="{C3380CC4-5D6E-409C-BE32-E72D297353CC}">
              <c16:uniqueId val="{00000000-0ED5-4A56-9997-94E91B03AAD2}"/>
            </c:ext>
          </c:extLst>
        </c:ser>
        <c:dLbls>
          <c:showLegendKey val="0"/>
          <c:showVal val="1"/>
          <c:showCatName val="0"/>
          <c:showSerName val="0"/>
          <c:showPercent val="0"/>
          <c:showBubbleSize val="0"/>
        </c:dLbls>
        <c:gapWidth val="100"/>
        <c:axId val="796390864"/>
        <c:axId val="796391344"/>
      </c:barChart>
      <c:catAx>
        <c:axId val="796390864"/>
        <c:scaling>
          <c:orientation val="maxMin"/>
        </c:scaling>
        <c:delete val="0"/>
        <c:axPos val="l"/>
        <c:title>
          <c:tx>
            <c:rich>
              <a:bodyPr rot="-5400000" spcFirstLastPara="0" vertOverflow="ellipsis" vert="horz" wrap="square" anchor="ctr" anchorCtr="1"/>
              <a:lstStyle/>
              <a:p>
                <a:pPr>
                  <a:defRPr lang="en-US" sz="800" b="1" i="0" u="none" strike="noStrike" kern="1200" baseline="0">
                    <a:solidFill>
                      <a:schemeClr val="tx2"/>
                    </a:solidFill>
                    <a:latin typeface="+mn-lt"/>
                    <a:ea typeface="+mn-ea"/>
                    <a:cs typeface="+mn-cs"/>
                  </a:defRPr>
                </a:pPr>
                <a:r>
                  <a:rPr lang="en-IN" sz="800"/>
                  <a:t>category/keyword</a:t>
                </a:r>
              </a:p>
            </c:rich>
          </c:tx>
          <c:overlay val="0"/>
          <c:spPr>
            <a:noFill/>
            <a:ln>
              <a:noFill/>
            </a:ln>
            <a:effectLst/>
          </c:spPr>
          <c:txPr>
            <a:bodyPr rot="-5400000" spcFirstLastPara="0" vertOverflow="ellipsis" vert="horz" wrap="square" anchor="ctr" anchorCtr="1"/>
            <a:lstStyle/>
            <a:p>
              <a:pPr>
                <a:defRPr lang="en-US" sz="800"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crossAx val="796391344"/>
        <c:crosses val="autoZero"/>
        <c:auto val="1"/>
        <c:lblAlgn val="ctr"/>
        <c:lblOffset val="100"/>
        <c:noMultiLvlLbl val="0"/>
      </c:catAx>
      <c:valAx>
        <c:axId val="796391344"/>
        <c:scaling>
          <c:orientation val="minMax"/>
        </c:scaling>
        <c:delete val="0"/>
        <c:axPos val="b"/>
        <c:numFmt formatCode="0.00\%" sourceLinked="0"/>
        <c:majorTickMark val="out"/>
        <c:minorTickMark val="none"/>
        <c:tickLblPos val="nextTo"/>
        <c:spPr>
          <a:noFill/>
          <a:ln>
            <a:noFill/>
          </a:ln>
          <a:effectLst/>
        </c:spPr>
        <c:txPr>
          <a:bodyPr rot="-60000000" spcFirstLastPara="0" vertOverflow="ellipsis" vert="horz" wrap="square" anchor="ctr" anchorCtr="1"/>
          <a:lstStyle/>
          <a:p>
            <a:pPr>
              <a:defRPr lang="en-US" sz="700" b="0" i="0" u="none" strike="noStrike" kern="1200" baseline="0">
                <a:solidFill>
                  <a:schemeClr val="tx2"/>
                </a:solidFill>
                <a:latin typeface="+mn-lt"/>
                <a:ea typeface="+mn-ea"/>
                <a:cs typeface="+mn-cs"/>
              </a:defRPr>
            </a:pPr>
            <a:endParaRPr lang="en-US"/>
          </a:p>
        </c:txPr>
        <c:crossAx val="796390864"/>
        <c:crosses val="max"/>
        <c:crossBetween val="between"/>
      </c:valAx>
      <c:spPr>
        <a:noFill/>
        <a:ln>
          <a:noFill/>
        </a:ln>
        <a:effectLst/>
      </c:spPr>
    </c:plotArea>
    <c:plotVisOnly val="1"/>
    <c:dispBlanksAs val="gap"/>
    <c:showDLblsOverMax val="0"/>
  </c:chart>
  <c:spPr>
    <a:noFill/>
    <a:ln>
      <a:solidFill>
        <a:schemeClr val="accent4">
          <a:lumMod val="50000"/>
        </a:schemeClr>
      </a:solidFill>
    </a:ln>
    <a:effectLst/>
  </c:spPr>
  <c:txPr>
    <a:bodyPr/>
    <a:lstStyle/>
    <a:p>
      <a:pPr>
        <a:defRPr lang="en-US"/>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600" b="1" i="0" u="none" strike="noStrike" kern="1200" baseline="0">
                <a:solidFill>
                  <a:schemeClr val="tx2"/>
                </a:solidFill>
                <a:latin typeface="+mn-lt"/>
                <a:ea typeface="+mn-ea"/>
                <a:cs typeface="+mn-cs"/>
              </a:defRPr>
            </a:pPr>
            <a:r>
              <a:rPr lang="en-US" sz="600">
                <a:solidFill>
                  <a:schemeClr val="accent6"/>
                </a:solidFill>
              </a:rPr>
              <a:t>SPENDS &amp; PAYMENTS OF TOP 10 CATEGORY/KEYWORD FROM GOOGLE ADS AND LISTING SITE</a:t>
            </a:r>
          </a:p>
        </c:rich>
      </c:tx>
      <c:overlay val="0"/>
      <c:spPr>
        <a:noFill/>
        <a:ln>
          <a:noFill/>
        </a:ln>
        <a:effectLst/>
      </c:spPr>
      <c:txPr>
        <a:bodyPr rot="0" spcFirstLastPara="0" vertOverflow="ellipsis" vert="horz" wrap="square" anchor="ctr" anchorCtr="1"/>
        <a:lstStyle/>
        <a:p>
          <a:pPr>
            <a:defRPr lang="en-US" sz="1600"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tx>
            <c:strRef>
              <c:f>'[Omnify-Analyst-Intership-1Task.xlsx] profitable category or keyword'!$F$13</c:f>
              <c:strCache>
                <c:ptCount val="1"/>
                <c:pt idx="0">
                  <c:v>SPENDS($)</c:v>
                </c:pt>
              </c:strCache>
            </c:strRef>
          </c:tx>
          <c:spPr>
            <a:solidFill>
              <a:srgbClr val="00B0F0"/>
            </a:solidFill>
            <a:ln>
              <a:noFill/>
            </a:ln>
            <a:effectLst>
              <a:outerShdw blurRad="40000" dist="23000" dir="5400000" rotWithShape="0">
                <a:srgbClr val="000000">
                  <a:alpha val="35000"/>
                </a:srgbClr>
              </a:outerShdw>
            </a:effectLst>
          </c:spPr>
          <c:invertIfNegative val="0"/>
          <c:cat>
            <c:strRef>
              <c:f>'[Omnify-Analyst-Intership-1Task.xlsx] profitable category or keyword'!$E$14:$E$24</c:f>
              <c:strCache>
                <c:ptCount val="11"/>
                <c:pt idx="1">
                  <c:v>reservation management system</c:v>
                </c:pt>
                <c:pt idx="2">
                  <c:v>yoga studio software</c:v>
                </c:pt>
                <c:pt idx="3">
                  <c:v>Parks and Recreation</c:v>
                </c:pt>
                <c:pt idx="4">
                  <c:v>pool reservation software</c:v>
                </c:pt>
                <c:pt idx="5">
                  <c:v>pool reservation system</c:v>
                </c:pt>
                <c:pt idx="6">
                  <c:v>yoga studio booking software</c:v>
                </c:pt>
                <c:pt idx="7">
                  <c:v>Class Registration</c:v>
                </c:pt>
                <c:pt idx="8">
                  <c:v>Fitness</c:v>
                </c:pt>
                <c:pt idx="9">
                  <c:v>Scheduling</c:v>
                </c:pt>
                <c:pt idx="10">
                  <c:v>Reservations</c:v>
                </c:pt>
              </c:strCache>
            </c:strRef>
          </c:cat>
          <c:val>
            <c:numRef>
              <c:f>'[Omnify-Analyst-Intership-1Task.xlsx] profitable category or keyword'!$F$14:$F$24</c:f>
              <c:numCache>
                <c:formatCode>General</c:formatCode>
                <c:ptCount val="11"/>
                <c:pt idx="1">
                  <c:v>233.29</c:v>
                </c:pt>
                <c:pt idx="2">
                  <c:v>93.34</c:v>
                </c:pt>
                <c:pt idx="3">
                  <c:v>418.65</c:v>
                </c:pt>
                <c:pt idx="4">
                  <c:v>365.38</c:v>
                </c:pt>
                <c:pt idx="5">
                  <c:v>240.72</c:v>
                </c:pt>
                <c:pt idx="6">
                  <c:v>829.24</c:v>
                </c:pt>
                <c:pt idx="7">
                  <c:v>2910.5</c:v>
                </c:pt>
                <c:pt idx="8">
                  <c:v>1238.5</c:v>
                </c:pt>
                <c:pt idx="9">
                  <c:v>8246</c:v>
                </c:pt>
                <c:pt idx="10">
                  <c:v>5627.75</c:v>
                </c:pt>
              </c:numCache>
            </c:numRef>
          </c:val>
          <c:extLst>
            <c:ext xmlns:c16="http://schemas.microsoft.com/office/drawing/2014/chart" uri="{C3380CC4-5D6E-409C-BE32-E72D297353CC}">
              <c16:uniqueId val="{00000000-928E-43DD-837B-64A1F1E01BB9}"/>
            </c:ext>
          </c:extLst>
        </c:ser>
        <c:ser>
          <c:idx val="1"/>
          <c:order val="1"/>
          <c:tx>
            <c:strRef>
              <c:f>'[Omnify-Analyst-Intership-1Task.xlsx] profitable category or keyword'!$G$13</c:f>
              <c:strCache>
                <c:ptCount val="1"/>
                <c:pt idx="0">
                  <c:v>PAYMENTS($)</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cat>
            <c:strRef>
              <c:f>'[Omnify-Analyst-Intership-1Task.xlsx] profitable category or keyword'!$E$14:$E$24</c:f>
              <c:strCache>
                <c:ptCount val="11"/>
                <c:pt idx="1">
                  <c:v>reservation management system</c:v>
                </c:pt>
                <c:pt idx="2">
                  <c:v>yoga studio software</c:v>
                </c:pt>
                <c:pt idx="3">
                  <c:v>Parks and Recreation</c:v>
                </c:pt>
                <c:pt idx="4">
                  <c:v>pool reservation software</c:v>
                </c:pt>
                <c:pt idx="5">
                  <c:v>pool reservation system</c:v>
                </c:pt>
                <c:pt idx="6">
                  <c:v>yoga studio booking software</c:v>
                </c:pt>
                <c:pt idx="7">
                  <c:v>Class Registration</c:v>
                </c:pt>
                <c:pt idx="8">
                  <c:v>Fitness</c:v>
                </c:pt>
                <c:pt idx="9">
                  <c:v>Scheduling</c:v>
                </c:pt>
                <c:pt idx="10">
                  <c:v>Reservations</c:v>
                </c:pt>
              </c:strCache>
            </c:strRef>
          </c:cat>
          <c:val>
            <c:numRef>
              <c:f>'[Omnify-Analyst-Intership-1Task.xlsx] profitable category or keyword'!$G$14:$G$24</c:f>
              <c:numCache>
                <c:formatCode>General</c:formatCode>
                <c:ptCount val="11"/>
                <c:pt idx="1">
                  <c:v>4176</c:v>
                </c:pt>
                <c:pt idx="2">
                  <c:v>1188</c:v>
                </c:pt>
                <c:pt idx="3">
                  <c:v>4000</c:v>
                </c:pt>
                <c:pt idx="4">
                  <c:v>3368</c:v>
                </c:pt>
                <c:pt idx="5">
                  <c:v>980</c:v>
                </c:pt>
                <c:pt idx="6">
                  <c:v>2168</c:v>
                </c:pt>
                <c:pt idx="7">
                  <c:v>4303</c:v>
                </c:pt>
                <c:pt idx="8">
                  <c:v>1188</c:v>
                </c:pt>
                <c:pt idx="9">
                  <c:v>7744</c:v>
                </c:pt>
                <c:pt idx="10">
                  <c:v>4437</c:v>
                </c:pt>
              </c:numCache>
            </c:numRef>
          </c:val>
          <c:extLst>
            <c:ext xmlns:c16="http://schemas.microsoft.com/office/drawing/2014/chart" uri="{C3380CC4-5D6E-409C-BE32-E72D297353CC}">
              <c16:uniqueId val="{00000001-928E-43DD-837B-64A1F1E01BB9}"/>
            </c:ext>
          </c:extLst>
        </c:ser>
        <c:dLbls>
          <c:showLegendKey val="0"/>
          <c:showVal val="0"/>
          <c:showCatName val="0"/>
          <c:showSerName val="0"/>
          <c:showPercent val="0"/>
          <c:showBubbleSize val="0"/>
        </c:dLbls>
        <c:gapWidth val="100"/>
        <c:axId val="773760144"/>
        <c:axId val="773756304"/>
      </c:barChart>
      <c:catAx>
        <c:axId val="773760144"/>
        <c:scaling>
          <c:orientation val="maxMin"/>
        </c:scaling>
        <c:delete val="0"/>
        <c:axPos val="l"/>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600" b="0" i="0" u="none" strike="noStrike" kern="1200" baseline="0">
                <a:solidFill>
                  <a:schemeClr val="tx2"/>
                </a:solidFill>
                <a:latin typeface="+mn-lt"/>
                <a:ea typeface="+mn-ea"/>
                <a:cs typeface="+mn-cs"/>
              </a:defRPr>
            </a:pPr>
            <a:endParaRPr lang="en-US"/>
          </a:p>
        </c:txPr>
        <c:crossAx val="773756304"/>
        <c:crosses val="autoZero"/>
        <c:auto val="1"/>
        <c:lblAlgn val="ctr"/>
        <c:lblOffset val="100"/>
        <c:noMultiLvlLbl val="0"/>
      </c:catAx>
      <c:valAx>
        <c:axId val="773756304"/>
        <c:scaling>
          <c:orientation val="minMax"/>
        </c:scaling>
        <c:delete val="0"/>
        <c:axPos val="b"/>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600" b="0" i="0" u="none" strike="noStrike" kern="1200" baseline="0">
                <a:solidFill>
                  <a:schemeClr val="tx2"/>
                </a:solidFill>
                <a:latin typeface="+mn-lt"/>
                <a:ea typeface="+mn-ea"/>
                <a:cs typeface="+mn-cs"/>
              </a:defRPr>
            </a:pPr>
            <a:endParaRPr lang="en-US"/>
          </a:p>
        </c:txPr>
        <c:crossAx val="773760144"/>
        <c:crosses val="max"/>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0" vertOverflow="ellipsis" vert="horz" wrap="square" anchor="ctr" anchorCtr="1"/>
          <a:lstStyle/>
          <a:p>
            <a:pPr rtl="0">
              <a:defRPr lang="en-US" sz="600"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showDLblsOverMax val="0"/>
  </c:chart>
  <c:spPr>
    <a:noFill/>
    <a:ln>
      <a:solidFill>
        <a:schemeClr val="accent4">
          <a:lumMod val="50000"/>
        </a:schemeClr>
      </a:solidFill>
    </a:ln>
    <a:effectLst/>
  </c:spPr>
  <c:txPr>
    <a:bodyPr/>
    <a:lstStyle/>
    <a:p>
      <a:pPr>
        <a:defRPr lang="en-US"/>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[Omnify-Analyst-Intership-1Task.xlsx]Google ads impressions!PivotTable4</c:name>
    <c:fmtId val="-1"/>
  </c:pivotSource>
  <c:chart>
    <c:title>
      <c:tx>
        <c:rich>
          <a:bodyPr rot="0" spcFirstLastPara="1" vertOverflow="ellipsis" vert="horz" wrap="square" anchor="ctr" anchorCtr="1"/>
          <a:lstStyle/>
          <a:p>
            <a:pPr>
              <a:defRPr lang="en-US" sz="1000" b="1" i="0" u="none" strike="noStrike" kern="1200" spc="100" baseline="0">
                <a:solidFill>
                  <a:schemeClr val="accent6"/>
                </a:solidFill>
                <a:effectLst>
                  <a:outerShdw blurRad="50800" dist="38100" dir="5400000" algn="t" rotWithShape="0">
                    <a:prstClr val="black">
                      <a:alpha val="40000"/>
                    </a:prstClr>
                  </a:outerShdw>
                </a:effectLst>
                <a:latin typeface="+mn-lt"/>
                <a:ea typeface="+mn-ea"/>
                <a:cs typeface="+mn-cs"/>
              </a:defRPr>
            </a:pPr>
            <a:r>
              <a:rPr lang="en-US" sz="1000">
                <a:solidFill>
                  <a:schemeClr val="accent6"/>
                </a:solidFill>
              </a:rPr>
              <a:t>TOTAL IMPRESSIONS OF CATEGORY/KEYWORD</a:t>
            </a:r>
            <a:r>
              <a:rPr lang="en-US" sz="1000" baseline="0">
                <a:solidFill>
                  <a:schemeClr val="accent6"/>
                </a:solidFill>
              </a:rPr>
              <a:t> FROM GOOGLE ADS</a:t>
            </a:r>
            <a:endParaRPr lang="en-US" sz="1000">
              <a:solidFill>
                <a:schemeClr val="accent6"/>
              </a:solidFill>
            </a:endParaRPr>
          </a:p>
        </c:rich>
      </c:tx>
      <c:layout>
        <c:manualLayout>
          <c:xMode val="edge"/>
          <c:yMode val="edge"/>
          <c:x val="0.124384974235193"/>
          <c:y val="2.4381160531280401E-2"/>
        </c:manualLayout>
      </c:layout>
      <c:overlay val="0"/>
      <c:spPr>
        <a:noFill/>
        <a:ln>
          <a:noFill/>
        </a:ln>
        <a:effectLst/>
      </c:spPr>
    </c:title>
    <c:autoTitleDeleted val="0"/>
    <c:plotArea>
      <c:layout/>
      <c:barChart>
        <c:barDir val="col"/>
        <c:grouping val="clustered"/>
        <c:varyColors val="0"/>
        <c:ser>
          <c:idx val="0"/>
          <c:order val="0"/>
          <c:tx>
            <c:strRef>
              <c:f>'[Omnify-Analyst-Intership-1Task.xlsx]Google ads impressions'!$B$3</c:f>
              <c:strCache>
                <c:ptCount val="1"/>
                <c:pt idx="0">
                  <c:v>Total</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500" b="0"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'[Omnify-Analyst-Intership-1Task.xlsx]Google ads impressions'!$A$4:$A$22</c:f>
              <c:strCache>
                <c:ptCount val="19"/>
                <c:pt idx="0">
                  <c:v>yoga studio booking software</c:v>
                </c:pt>
                <c:pt idx="1">
                  <c:v>booking management software</c:v>
                </c:pt>
                <c:pt idx="2">
                  <c:v>pool reservation software</c:v>
                </c:pt>
                <c:pt idx="3">
                  <c:v>reservation management system</c:v>
                </c:pt>
                <c:pt idx="4">
                  <c:v>pilates studio booking software</c:v>
                </c:pt>
                <c:pt idx="5">
                  <c:v>yoga studio software</c:v>
                </c:pt>
                <c:pt idx="6">
                  <c:v>yoga studio app</c:v>
                </c:pt>
                <c:pt idx="7">
                  <c:v>pool booking app</c:v>
                </c:pt>
                <c:pt idx="8">
                  <c:v>pool reservation system</c:v>
                </c:pt>
                <c:pt idx="9">
                  <c:v>swimming pool booking system</c:v>
                </c:pt>
                <c:pt idx="10">
                  <c:v>pool scheduling software</c:v>
                </c:pt>
                <c:pt idx="11">
                  <c:v>yoga studio management software</c:v>
                </c:pt>
                <c:pt idx="12">
                  <c:v>swimming pool reservation system</c:v>
                </c:pt>
                <c:pt idx="13">
                  <c:v>pilates studio software</c:v>
                </c:pt>
                <c:pt idx="14">
                  <c:v>pilates studio management software</c:v>
                </c:pt>
                <c:pt idx="15">
                  <c:v>pilates booking system</c:v>
                </c:pt>
                <c:pt idx="16">
                  <c:v>yoga studio scheduling software</c:v>
                </c:pt>
                <c:pt idx="17">
                  <c:v>pilates studio software manager</c:v>
                </c:pt>
                <c:pt idx="18">
                  <c:v>pilates management software</c:v>
                </c:pt>
              </c:strCache>
            </c:strRef>
          </c:cat>
          <c:val>
            <c:numRef>
              <c:f>'[Omnify-Analyst-Intership-1Task.xlsx]Google ads impressions'!$B$4:$B$22</c:f>
              <c:numCache>
                <c:formatCode>General</c:formatCode>
                <c:ptCount val="19"/>
                <c:pt idx="0">
                  <c:v>3430</c:v>
                </c:pt>
                <c:pt idx="1">
                  <c:v>800</c:v>
                </c:pt>
                <c:pt idx="2">
                  <c:v>576</c:v>
                </c:pt>
                <c:pt idx="3">
                  <c:v>517</c:v>
                </c:pt>
                <c:pt idx="4">
                  <c:v>406</c:v>
                </c:pt>
                <c:pt idx="5">
                  <c:v>371</c:v>
                </c:pt>
                <c:pt idx="6">
                  <c:v>230</c:v>
                </c:pt>
                <c:pt idx="7">
                  <c:v>181</c:v>
                </c:pt>
                <c:pt idx="8">
                  <c:v>149</c:v>
                </c:pt>
                <c:pt idx="9">
                  <c:v>128</c:v>
                </c:pt>
                <c:pt idx="10">
                  <c:v>102</c:v>
                </c:pt>
                <c:pt idx="11">
                  <c:v>27</c:v>
                </c:pt>
                <c:pt idx="12">
                  <c:v>21</c:v>
                </c:pt>
                <c:pt idx="13">
                  <c:v>14</c:v>
                </c:pt>
                <c:pt idx="14">
                  <c:v>8</c:v>
                </c:pt>
                <c:pt idx="15">
                  <c:v>5</c:v>
                </c:pt>
                <c:pt idx="16">
                  <c:v>0</c:v>
                </c:pt>
                <c:pt idx="17">
                  <c:v>0</c:v>
                </c:pt>
                <c:pt idx="18">
                  <c:v>0</c:v>
                </c:pt>
              </c:numCache>
            </c:numRef>
          </c:val>
          <c:extLst>
            <c:ext xmlns:c16="http://schemas.microsoft.com/office/drawing/2014/chart" uri="{C3380CC4-5D6E-409C-BE32-E72D297353CC}">
              <c16:uniqueId val="{00000000-629E-4641-8137-A263A0C13394}"/>
            </c:ext>
          </c:extLst>
        </c:ser>
        <c:dLbls>
          <c:showLegendKey val="0"/>
          <c:showVal val="1"/>
          <c:showCatName val="0"/>
          <c:showSerName val="0"/>
          <c:showPercent val="0"/>
          <c:showBubbleSize val="0"/>
        </c:dLbls>
        <c:gapWidth val="100"/>
        <c:overlap val="-24"/>
        <c:axId val="742356960"/>
        <c:axId val="742356480"/>
      </c:barChart>
      <c:catAx>
        <c:axId val="742356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500" b="0" i="0" u="none" strike="noStrike" kern="1200" baseline="0">
                <a:solidFill>
                  <a:schemeClr val="accent6"/>
                </a:solidFill>
                <a:latin typeface="+mn-lt"/>
                <a:ea typeface="+mn-ea"/>
                <a:cs typeface="+mn-cs"/>
              </a:defRPr>
            </a:pPr>
            <a:endParaRPr lang="en-US"/>
          </a:p>
        </c:txPr>
        <c:crossAx val="742356480"/>
        <c:crosses val="autoZero"/>
        <c:auto val="1"/>
        <c:lblAlgn val="ctr"/>
        <c:lblOffset val="100"/>
        <c:noMultiLvlLbl val="0"/>
      </c:catAx>
      <c:valAx>
        <c:axId val="742356480"/>
        <c:scaling>
          <c:orientation val="minMax"/>
          <c:max val="350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600" b="0" i="0" u="none" strike="noStrike" kern="1200" baseline="0">
                <a:solidFill>
                  <a:schemeClr val="accent6"/>
                </a:solidFill>
                <a:latin typeface="+mn-lt"/>
                <a:ea typeface="+mn-ea"/>
                <a:cs typeface="+mn-cs"/>
              </a:defRPr>
            </a:pPr>
            <a:endParaRPr lang="en-US"/>
          </a:p>
        </c:txPr>
        <c:crossAx val="74235696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[Omnify-Analyst-Intership-1Task.xlsx]Month wise clicks&amp;prospects!PivotTable11</c:name>
    <c:fmtId val="-1"/>
  </c:pivotSource>
  <c:chart>
    <c:title>
      <c:tx>
        <c:rich>
          <a:bodyPr rot="0" spcFirstLastPara="1" vertOverflow="ellipsis" vert="horz" wrap="square" anchor="ctr" anchorCtr="1"/>
          <a:lstStyle/>
          <a:p>
            <a:pPr>
              <a:defRPr lang="en-US" sz="600" b="1" i="0" u="none" strike="noStrike" kern="1200" spc="100" baseline="0">
                <a:solidFill>
                  <a:schemeClr val="accent6"/>
                </a:solidFill>
                <a:effectLst>
                  <a:outerShdw blurRad="50800" dist="38100" dir="5400000" algn="t" rotWithShape="0">
                    <a:prstClr val="black">
                      <a:alpha val="40000"/>
                    </a:prstClr>
                  </a:outerShdw>
                </a:effectLst>
                <a:latin typeface="+mn-lt"/>
                <a:ea typeface="+mn-ea"/>
                <a:cs typeface="+mn-cs"/>
              </a:defRPr>
            </a:pPr>
            <a:r>
              <a:rPr lang="en-IN" sz="600">
                <a:solidFill>
                  <a:schemeClr val="accent6"/>
                </a:solidFill>
              </a:rPr>
              <a:t>GOOGLE</a:t>
            </a:r>
            <a:r>
              <a:rPr lang="en-IN" sz="600" baseline="0">
                <a:solidFill>
                  <a:schemeClr val="accent6"/>
                </a:solidFill>
              </a:rPr>
              <a:t> ADS MONTH WISE TOTAL IMPRESSIONS &amp; CLICKS &amp; PROSPECTS</a:t>
            </a:r>
            <a:endParaRPr lang="en-IN" sz="600">
              <a:solidFill>
                <a:schemeClr val="accent6"/>
              </a:solidFill>
            </a:endParaRPr>
          </a:p>
        </c:rich>
      </c:tx>
      <c:overlay val="0"/>
      <c:spPr>
        <a:noFill/>
        <a:ln>
          <a:noFill/>
        </a:ln>
        <a:effectLst/>
      </c:spPr>
    </c:title>
    <c:autoTitleDeleted val="0"/>
    <c:plotArea>
      <c:layout/>
      <c:barChart>
        <c:barDir val="col"/>
        <c:grouping val="clustered"/>
        <c:varyColors val="0"/>
        <c:ser>
          <c:idx val="0"/>
          <c:order val="0"/>
          <c:tx>
            <c:strRef>
              <c:f>'[Omnify-Analyst-Intership-1Task.xlsx]Month wise clicks&amp;prospects'!$J$3</c:f>
              <c:strCache>
                <c:ptCount val="1"/>
                <c:pt idx="0">
                  <c:v>Sum of Impressions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2870211549457001E-3"/>
                  <c:y val="8.74963546223389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AB5-434E-BE2C-B6133AE0FF90}"/>
                </c:ext>
              </c:extLst>
            </c:dLbl>
            <c:spPr>
              <a:noFill/>
              <a:ln>
                <a:noFill/>
              </a:ln>
              <a:effectLst/>
            </c:spPr>
            <c:txPr>
              <a:bodyPr rot="0" spcFirstLastPara="1" vertOverflow="ellipsis" vert="horz" wrap="square" lIns="38100" tIns="19050" rIns="38100" bIns="19050" anchor="ctr" anchorCtr="1">
                <a:spAutoFit/>
              </a:bodyPr>
              <a:lstStyle/>
              <a:p>
                <a:pPr>
                  <a:defRPr lang="en-US" sz="600" b="0" i="0" u="none" strike="noStrike" kern="1200" baseline="0">
                    <a:solidFill>
                      <a:schemeClr val="accent6"/>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'[Omnify-Analyst-Intership-1Task.xlsx]Month wise clicks&amp;prospects'!$I$4:$I$9</c:f>
              <c:strCache>
                <c:ptCount val="5"/>
                <c:pt idx="0">
                  <c:v>January</c:v>
                </c:pt>
                <c:pt idx="1">
                  <c:v>February</c:v>
                </c:pt>
                <c:pt idx="2">
                  <c:v>March</c:v>
                </c:pt>
                <c:pt idx="3">
                  <c:v>April</c:v>
                </c:pt>
                <c:pt idx="4">
                  <c:v>May</c:v>
                </c:pt>
              </c:strCache>
            </c:strRef>
          </c:cat>
          <c:val>
            <c:numRef>
              <c:f>'[Omnify-Analyst-Intership-1Task.xlsx]Month wise clicks&amp;prospects'!$J$4:$J$9</c:f>
              <c:numCache>
                <c:formatCode>General</c:formatCode>
                <c:ptCount val="5"/>
                <c:pt idx="0">
                  <c:v>319</c:v>
                </c:pt>
                <c:pt idx="1">
                  <c:v>1886</c:v>
                </c:pt>
                <c:pt idx="2">
                  <c:v>2623</c:v>
                </c:pt>
                <c:pt idx="3">
                  <c:v>1600</c:v>
                </c:pt>
                <c:pt idx="4">
                  <c:v>537</c:v>
                </c:pt>
              </c:numCache>
            </c:numRef>
          </c:val>
          <c:extLst>
            <c:ext xmlns:c16="http://schemas.microsoft.com/office/drawing/2014/chart" uri="{C3380CC4-5D6E-409C-BE32-E72D297353CC}">
              <c16:uniqueId val="{00000001-5AB5-434E-BE2C-B6133AE0FF90}"/>
            </c:ext>
          </c:extLst>
        </c:ser>
        <c:ser>
          <c:idx val="1"/>
          <c:order val="1"/>
          <c:tx>
            <c:strRef>
              <c:f>'[Omnify-Analyst-Intership-1Task.xlsx]Month wise clicks&amp;prospects'!$K$3</c:f>
              <c:strCache>
                <c:ptCount val="1"/>
                <c:pt idx="0">
                  <c:v>Sum of Clicks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600" b="1"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'[Omnify-Analyst-Intership-1Task.xlsx]Month wise clicks&amp;prospects'!$I$4:$I$9</c:f>
              <c:strCache>
                <c:ptCount val="5"/>
                <c:pt idx="0">
                  <c:v>January</c:v>
                </c:pt>
                <c:pt idx="1">
                  <c:v>February</c:v>
                </c:pt>
                <c:pt idx="2">
                  <c:v>March</c:v>
                </c:pt>
                <c:pt idx="3">
                  <c:v>April</c:v>
                </c:pt>
                <c:pt idx="4">
                  <c:v>May</c:v>
                </c:pt>
              </c:strCache>
            </c:strRef>
          </c:cat>
          <c:val>
            <c:numRef>
              <c:f>'[Omnify-Analyst-Intership-1Task.xlsx]Month wise clicks&amp;prospects'!$K$4:$K$9</c:f>
              <c:numCache>
                <c:formatCode>General</c:formatCode>
                <c:ptCount val="5"/>
                <c:pt idx="0">
                  <c:v>15</c:v>
                </c:pt>
                <c:pt idx="1">
                  <c:v>97</c:v>
                </c:pt>
                <c:pt idx="2">
                  <c:v>155</c:v>
                </c:pt>
                <c:pt idx="3">
                  <c:v>89</c:v>
                </c:pt>
                <c:pt idx="4">
                  <c:v>31</c:v>
                </c:pt>
              </c:numCache>
            </c:numRef>
          </c:val>
          <c:extLst>
            <c:ext xmlns:c16="http://schemas.microsoft.com/office/drawing/2014/chart" uri="{C3380CC4-5D6E-409C-BE32-E72D297353CC}">
              <c16:uniqueId val="{00000002-5AB5-434E-BE2C-B6133AE0FF90}"/>
            </c:ext>
          </c:extLst>
        </c:ser>
        <c:dLbls>
          <c:showLegendKey val="0"/>
          <c:showVal val="0"/>
          <c:showCatName val="0"/>
          <c:showSerName val="0"/>
          <c:showPercent val="0"/>
          <c:showBubbleSize val="0"/>
        </c:dLbls>
        <c:gapWidth val="219"/>
        <c:axId val="728169392"/>
        <c:axId val="661204384"/>
      </c:barChart>
      <c:lineChart>
        <c:grouping val="standard"/>
        <c:varyColors val="0"/>
        <c:ser>
          <c:idx val="2"/>
          <c:order val="2"/>
          <c:tx>
            <c:strRef>
              <c:f>'[Omnify-Analyst-Intership-1Task.xlsx]Month wise clicks&amp;prospects'!$L$3</c:f>
              <c:strCache>
                <c:ptCount val="1"/>
                <c:pt idx="0">
                  <c:v>Sum of Prospects</c:v>
                </c:pt>
              </c:strCache>
            </c:strRef>
          </c:tx>
          <c:spPr>
            <a:ln w="34925" cap="rnd">
              <a:solidFill>
                <a:schemeClr val="accent3"/>
              </a:solidFill>
              <a:round/>
            </a:ln>
            <a:effectLst>
              <a:glow>
                <a:schemeClr val="accent1">
                  <a:satMod val="175000"/>
                  <a:alpha val="40000"/>
                </a:schemeClr>
              </a:glow>
              <a:outerShdw blurRad="57150" dist="19050" dir="5400000" algn="ctr" rotWithShape="0">
                <a:srgbClr val="000000">
                  <a:alpha val="63000"/>
                </a:srgbClr>
              </a:outerShdw>
            </a:effectLst>
          </c:spPr>
          <c:marker>
            <c:symbol val="none"/>
          </c:marker>
          <c:dLbls>
            <c:dLbl>
              <c:idx val="0"/>
              <c:layout>
                <c:manualLayout>
                  <c:x val="-2.2870211549456802E-3"/>
                  <c:y val="1.388888888888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AB5-434E-BE2C-B6133AE0FF90}"/>
                </c:ext>
              </c:extLst>
            </c:dLbl>
            <c:dLbl>
              <c:idx val="1"/>
              <c:layout>
                <c:manualLayout>
                  <c:x val="0"/>
                  <c:y val="2.77777777777778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AB5-434E-BE2C-B6133AE0FF90}"/>
                </c:ext>
              </c:extLst>
            </c:dLbl>
            <c:dLbl>
              <c:idx val="2"/>
              <c:layout>
                <c:manualLayout>
                  <c:x val="2.2870211549456802E-3"/>
                  <c:y val="-2.31481481481480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AB5-434E-BE2C-B6133AE0FF90}"/>
                </c:ext>
              </c:extLst>
            </c:dLbl>
            <c:dLbl>
              <c:idx val="3"/>
              <c:layout>
                <c:manualLayout>
                  <c:x val="-8.3856473630869199E-17"/>
                  <c:y val="-1.388888888888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AB5-434E-BE2C-B6133AE0FF90}"/>
                </c:ext>
              </c:extLst>
            </c:dLbl>
            <c:spPr>
              <a:noFill/>
              <a:ln>
                <a:noFill/>
              </a:ln>
              <a:effectLst/>
            </c:spPr>
            <c:txPr>
              <a:bodyPr rot="0" spcFirstLastPara="1" vertOverflow="ellipsis" vert="horz" wrap="square" lIns="38100" tIns="19050" rIns="38100" bIns="19050" anchor="ctr" anchorCtr="1">
                <a:spAutoFit/>
              </a:bodyPr>
              <a:lstStyle/>
              <a:p>
                <a:pPr>
                  <a:defRPr lang="en-US" sz="800" b="1" i="0" u="none" strike="noStrike" kern="1200" baseline="0">
                    <a:solidFill>
                      <a:schemeClr val="accent6"/>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'[Omnify-Analyst-Intership-1Task.xlsx]Month wise clicks&amp;prospects'!$I$4:$I$9</c:f>
              <c:strCache>
                <c:ptCount val="5"/>
                <c:pt idx="0">
                  <c:v>January</c:v>
                </c:pt>
                <c:pt idx="1">
                  <c:v>February</c:v>
                </c:pt>
                <c:pt idx="2">
                  <c:v>March</c:v>
                </c:pt>
                <c:pt idx="3">
                  <c:v>April</c:v>
                </c:pt>
                <c:pt idx="4">
                  <c:v>May</c:v>
                </c:pt>
              </c:strCache>
            </c:strRef>
          </c:cat>
          <c:val>
            <c:numRef>
              <c:f>'[Omnify-Analyst-Intership-1Task.xlsx]Month wise clicks&amp;prospects'!$L$4:$L$9</c:f>
              <c:numCache>
                <c:formatCode>General</c:formatCode>
                <c:ptCount val="5"/>
                <c:pt idx="0">
                  <c:v>2</c:v>
                </c:pt>
                <c:pt idx="1">
                  <c:v>5</c:v>
                </c:pt>
                <c:pt idx="2">
                  <c:v>6</c:v>
                </c:pt>
                <c:pt idx="3">
                  <c:v>5</c:v>
                </c:pt>
                <c:pt idx="4">
                  <c:v>3</c:v>
                </c:pt>
              </c:numCache>
            </c:numRef>
          </c:val>
          <c:smooth val="0"/>
          <c:extLst>
            <c:ext xmlns:c16="http://schemas.microsoft.com/office/drawing/2014/chart" uri="{C3380CC4-5D6E-409C-BE32-E72D297353CC}">
              <c16:uniqueId val="{00000007-5AB5-434E-BE2C-B6133AE0FF90}"/>
            </c:ext>
          </c:extLst>
        </c:ser>
        <c:dLbls>
          <c:showLegendKey val="0"/>
          <c:showVal val="0"/>
          <c:showCatName val="0"/>
          <c:showSerName val="0"/>
          <c:showPercent val="0"/>
          <c:showBubbleSize val="0"/>
        </c:dLbls>
        <c:marker val="1"/>
        <c:smooth val="0"/>
        <c:axId val="778183920"/>
        <c:axId val="778173840"/>
      </c:lineChart>
      <c:catAx>
        <c:axId val="7281693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700" b="0" i="0" u="none" strike="noStrike" kern="1200" baseline="0">
                <a:solidFill>
                  <a:schemeClr val="accent6"/>
                </a:solidFill>
                <a:latin typeface="+mn-lt"/>
                <a:ea typeface="+mn-ea"/>
                <a:cs typeface="+mn-cs"/>
              </a:defRPr>
            </a:pPr>
            <a:endParaRPr lang="en-US"/>
          </a:p>
        </c:txPr>
        <c:crossAx val="661204384"/>
        <c:crosses val="autoZero"/>
        <c:auto val="1"/>
        <c:lblAlgn val="ctr"/>
        <c:lblOffset val="100"/>
        <c:noMultiLvlLbl val="0"/>
      </c:catAx>
      <c:valAx>
        <c:axId val="6612043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600" b="0" i="0" u="none" strike="noStrike" kern="1200" baseline="0">
                <a:solidFill>
                  <a:schemeClr val="accent6"/>
                </a:solidFill>
                <a:latin typeface="+mn-lt"/>
                <a:ea typeface="+mn-ea"/>
                <a:cs typeface="+mn-cs"/>
              </a:defRPr>
            </a:pPr>
            <a:endParaRPr lang="en-US"/>
          </a:p>
        </c:txPr>
        <c:crossAx val="728169392"/>
        <c:crosses val="autoZero"/>
        <c:crossBetween val="between"/>
      </c:valAx>
      <c:catAx>
        <c:axId val="778183920"/>
        <c:scaling>
          <c:orientation val="minMax"/>
        </c:scaling>
        <c:delete val="1"/>
        <c:axPos val="b"/>
        <c:numFmt formatCode="General" sourceLinked="1"/>
        <c:majorTickMark val="out"/>
        <c:minorTickMark val="none"/>
        <c:tickLblPos val="nextTo"/>
        <c:crossAx val="778173840"/>
        <c:crosses val="autoZero"/>
        <c:auto val="1"/>
        <c:lblAlgn val="ctr"/>
        <c:lblOffset val="100"/>
        <c:noMultiLvlLbl val="0"/>
      </c:catAx>
      <c:valAx>
        <c:axId val="77817384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700" b="0" i="0" u="none" strike="noStrike" kern="1200" baseline="0">
                <a:solidFill>
                  <a:schemeClr val="accent6"/>
                </a:solidFill>
                <a:latin typeface="+mn-lt"/>
                <a:ea typeface="+mn-ea"/>
                <a:cs typeface="+mn-cs"/>
              </a:defRPr>
            </a:pPr>
            <a:endParaRPr lang="en-US"/>
          </a:p>
        </c:txPr>
        <c:crossAx val="778183920"/>
        <c:crosses val="max"/>
        <c:crossBetween val="between"/>
      </c:valAx>
      <c:spPr>
        <a:noFill/>
        <a:ln>
          <a:noFill/>
        </a:ln>
        <a:effectLst/>
      </c:spPr>
    </c:plotArea>
    <c:legend>
      <c:legendPos val="b"/>
      <c:legendEntry>
        <c:idx val="0"/>
        <c:txPr>
          <a:bodyPr rot="0" spcFirstLastPara="1" vertOverflow="ellipsis" vert="horz" wrap="square" anchor="ctr" anchorCtr="1"/>
          <a:lstStyle/>
          <a:p>
            <a:pPr>
              <a:defRPr lang="en-US" sz="700" b="0" i="0" u="none" strike="noStrike" kern="1200" baseline="0">
                <a:solidFill>
                  <a:schemeClr val="accent6"/>
                </a:solidFill>
                <a:latin typeface="+mn-lt"/>
                <a:ea typeface="+mn-ea"/>
                <a:cs typeface="+mn-cs"/>
              </a:defRPr>
            </a:pPr>
            <a:endParaRPr lang="en-US"/>
          </a:p>
        </c:txPr>
      </c:legendEntry>
      <c:legendEntry>
        <c:idx val="1"/>
        <c:txPr>
          <a:bodyPr rot="0" spcFirstLastPara="1" vertOverflow="ellipsis" vert="horz" wrap="square" anchor="ctr" anchorCtr="1"/>
          <a:lstStyle/>
          <a:p>
            <a:pPr>
              <a:defRPr lang="en-US" sz="700" b="0" i="0" u="none" strike="noStrike" kern="1200" baseline="0">
                <a:solidFill>
                  <a:schemeClr val="accent6"/>
                </a:solidFill>
                <a:latin typeface="+mn-lt"/>
                <a:ea typeface="+mn-ea"/>
                <a:cs typeface="+mn-cs"/>
              </a:defRPr>
            </a:pPr>
            <a:endParaRPr lang="en-US"/>
          </a:p>
        </c:txPr>
      </c:legendEntry>
      <c:legendEntry>
        <c:idx val="2"/>
        <c:txPr>
          <a:bodyPr rot="0" spcFirstLastPara="1" vertOverflow="ellipsis" vert="horz" wrap="square" anchor="ctr" anchorCtr="1"/>
          <a:lstStyle/>
          <a:p>
            <a:pPr>
              <a:defRPr lang="en-US" sz="700" b="0" i="0" u="none" strike="noStrike" kern="1200" baseline="0">
                <a:solidFill>
                  <a:schemeClr val="accent6"/>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lang="en-US" sz="700" b="0" i="0" u="none" strike="noStrike" kern="1200" baseline="0">
              <a:solidFill>
                <a:schemeClr val="accent6"/>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[Omnify-Analyst-Intership-1Task.xlsx]Month wise clicks&amp;prospects!PivotTable14</c:name>
    <c:fmtId val="-1"/>
  </c:pivotSource>
  <c:chart>
    <c:title>
      <c:tx>
        <c:rich>
          <a:bodyPr rot="0" spcFirstLastPara="1" vertOverflow="ellipsis" vert="horz" wrap="square" anchor="ctr" anchorCtr="1"/>
          <a:lstStyle/>
          <a:p>
            <a:pPr>
              <a:defRPr lang="en-US" sz="500" b="1" i="0" u="none" strike="noStrike" kern="1200" spc="100" baseline="0">
                <a:solidFill>
                  <a:schemeClr val="accent6"/>
                </a:solidFill>
                <a:effectLst>
                  <a:outerShdw blurRad="50800" dist="38100" dir="5400000" algn="t" rotWithShape="0">
                    <a:prstClr val="black">
                      <a:alpha val="40000"/>
                    </a:prstClr>
                  </a:outerShdw>
                </a:effectLst>
                <a:latin typeface="+mn-lt"/>
                <a:ea typeface="+mn-ea"/>
                <a:cs typeface="+mn-cs"/>
              </a:defRPr>
            </a:pPr>
            <a:r>
              <a:rPr lang="en-IN" sz="500">
                <a:solidFill>
                  <a:schemeClr val="accent6"/>
                </a:solidFill>
              </a:rPr>
              <a:t>LISTING</a:t>
            </a:r>
            <a:r>
              <a:rPr lang="en-IN" sz="500" baseline="0">
                <a:solidFill>
                  <a:schemeClr val="accent6"/>
                </a:solidFill>
              </a:rPr>
              <a:t> SITE MONTH WISE TOTAL CLICKS &amp; LEADS &amp; PROSPECTS</a:t>
            </a:r>
            <a:endParaRPr lang="en-IN" sz="500">
              <a:solidFill>
                <a:schemeClr val="accent6"/>
              </a:solidFill>
            </a:endParaRPr>
          </a:p>
        </c:rich>
      </c:tx>
      <c:layout>
        <c:manualLayout>
          <c:xMode val="edge"/>
          <c:yMode val="edge"/>
          <c:x val="0.16073487031700301"/>
          <c:y val="4.0012217470983498E-2"/>
        </c:manualLayout>
      </c:layout>
      <c:overlay val="0"/>
      <c:spPr>
        <a:noFill/>
        <a:ln>
          <a:noFill/>
        </a:ln>
        <a:effectLst/>
      </c:spPr>
    </c:title>
    <c:autoTitleDeleted val="0"/>
    <c:plotArea>
      <c:layout/>
      <c:barChart>
        <c:barDir val="col"/>
        <c:grouping val="clustered"/>
        <c:varyColors val="0"/>
        <c:ser>
          <c:idx val="1"/>
          <c:order val="1"/>
          <c:tx>
            <c:strRef>
              <c:f>'[Omnify-Analyst-Intership-1Task.xlsx]Month wise clicks&amp;prospects'!$K$15</c:f>
              <c:strCache>
                <c:ptCount val="1"/>
                <c:pt idx="0">
                  <c:v>LISTING SITE TOTAL PROSPECTS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600" b="0" i="0" u="none" strike="noStrike" kern="1200" baseline="0">
                    <a:solidFill>
                      <a:schemeClr val="accent6"/>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'[Omnify-Analyst-Intership-1Task.xlsx]Month wise clicks&amp;prospects'!$I$16:$I$23</c:f>
              <c:strCache>
                <c:ptCount val="7"/>
                <c:pt idx="0">
                  <c:v>January</c:v>
                </c:pt>
                <c:pt idx="1">
                  <c:v>February</c:v>
                </c:pt>
                <c:pt idx="2">
                  <c:v>March</c:v>
                </c:pt>
                <c:pt idx="3">
                  <c:v>April</c:v>
                </c:pt>
                <c:pt idx="4">
                  <c:v>October</c:v>
                </c:pt>
                <c:pt idx="5">
                  <c:v>November</c:v>
                </c:pt>
                <c:pt idx="6">
                  <c:v>December</c:v>
                </c:pt>
              </c:strCache>
            </c:strRef>
          </c:cat>
          <c:val>
            <c:numRef>
              <c:f>'[Omnify-Analyst-Intership-1Task.xlsx]Month wise clicks&amp;prospects'!$K$16:$K$23</c:f>
              <c:numCache>
                <c:formatCode>General</c:formatCode>
                <c:ptCount val="7"/>
                <c:pt idx="0">
                  <c:v>12</c:v>
                </c:pt>
                <c:pt idx="1">
                  <c:v>11</c:v>
                </c:pt>
                <c:pt idx="2">
                  <c:v>16</c:v>
                </c:pt>
                <c:pt idx="3">
                  <c:v>13</c:v>
                </c:pt>
                <c:pt idx="4">
                  <c:v>0</c:v>
                </c:pt>
                <c:pt idx="5">
                  <c:v>5</c:v>
                </c:pt>
                <c:pt idx="6">
                  <c:v>11</c:v>
                </c:pt>
              </c:numCache>
            </c:numRef>
          </c:val>
          <c:extLst>
            <c:ext xmlns:c16="http://schemas.microsoft.com/office/drawing/2014/chart" uri="{C3380CC4-5D6E-409C-BE32-E72D297353CC}">
              <c16:uniqueId val="{00000000-E6A9-4820-8209-C0337622CCFF}"/>
            </c:ext>
          </c:extLst>
        </c:ser>
        <c:ser>
          <c:idx val="2"/>
          <c:order val="2"/>
          <c:tx>
            <c:strRef>
              <c:f>'[Omnify-Analyst-Intership-1Task.xlsx]Month wise clicks&amp;prospects'!$L$15</c:f>
              <c:strCache>
                <c:ptCount val="1"/>
                <c:pt idx="0">
                  <c:v>Sum of Leads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600" b="0" i="0" u="none" strike="noStrike" kern="1200" baseline="0">
                    <a:solidFill>
                      <a:schemeClr val="accent6"/>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'[Omnify-Analyst-Intership-1Task.xlsx]Month wise clicks&amp;prospects'!$I$16:$I$23</c:f>
              <c:strCache>
                <c:ptCount val="7"/>
                <c:pt idx="0">
                  <c:v>January</c:v>
                </c:pt>
                <c:pt idx="1">
                  <c:v>February</c:v>
                </c:pt>
                <c:pt idx="2">
                  <c:v>March</c:v>
                </c:pt>
                <c:pt idx="3">
                  <c:v>April</c:v>
                </c:pt>
                <c:pt idx="4">
                  <c:v>October</c:v>
                </c:pt>
                <c:pt idx="5">
                  <c:v>November</c:v>
                </c:pt>
                <c:pt idx="6">
                  <c:v>December</c:v>
                </c:pt>
              </c:strCache>
            </c:strRef>
          </c:cat>
          <c:val>
            <c:numRef>
              <c:f>'[Omnify-Analyst-Intership-1Task.xlsx]Month wise clicks&amp;prospects'!$L$16:$L$23</c:f>
              <c:numCache>
                <c:formatCode>General</c:formatCode>
                <c:ptCount val="7"/>
                <c:pt idx="0">
                  <c:v>36</c:v>
                </c:pt>
                <c:pt idx="1">
                  <c:v>42</c:v>
                </c:pt>
                <c:pt idx="2">
                  <c:v>38</c:v>
                </c:pt>
                <c:pt idx="3">
                  <c:v>36</c:v>
                </c:pt>
                <c:pt idx="4">
                  <c:v>0</c:v>
                </c:pt>
                <c:pt idx="5">
                  <c:v>12</c:v>
                </c:pt>
                <c:pt idx="6">
                  <c:v>22</c:v>
                </c:pt>
              </c:numCache>
            </c:numRef>
          </c:val>
          <c:extLst>
            <c:ext xmlns:c16="http://schemas.microsoft.com/office/drawing/2014/chart" uri="{C3380CC4-5D6E-409C-BE32-E72D297353CC}">
              <c16:uniqueId val="{00000001-E6A9-4820-8209-C0337622CCFF}"/>
            </c:ext>
          </c:extLst>
        </c:ser>
        <c:dLbls>
          <c:showLegendKey val="0"/>
          <c:showVal val="1"/>
          <c:showCatName val="0"/>
          <c:showSerName val="0"/>
          <c:showPercent val="0"/>
          <c:showBubbleSize val="0"/>
        </c:dLbls>
        <c:gapWidth val="219"/>
        <c:axId val="364109519"/>
        <c:axId val="364107599"/>
      </c:barChart>
      <c:lineChart>
        <c:grouping val="standard"/>
        <c:varyColors val="0"/>
        <c:ser>
          <c:idx val="0"/>
          <c:order val="0"/>
          <c:tx>
            <c:strRef>
              <c:f>'[Omnify-Analyst-Intership-1Task.xlsx]Month wise clicks&amp;prospects'!$J$15</c:f>
              <c:strCache>
                <c:ptCount val="1"/>
                <c:pt idx="0">
                  <c:v>LISTING SITE TOTAL CLICKS</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dLbl>
              <c:idx val="0"/>
              <c:layout>
                <c:manualLayout>
                  <c:x val="-1.8550724637681201E-2"/>
                  <c:y val="-5.55555555555556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6A9-4820-8209-C0337622CCFF}"/>
                </c:ext>
              </c:extLst>
            </c:dLbl>
            <c:dLbl>
              <c:idx val="1"/>
              <c:layout>
                <c:manualLayout>
                  <c:x val="-1.15942028985507E-2"/>
                  <c:y val="-6.01851851851852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6A9-4820-8209-C0337622CCFF}"/>
                </c:ext>
              </c:extLst>
            </c:dLbl>
            <c:dLbl>
              <c:idx val="2"/>
              <c:layout>
                <c:manualLayout>
                  <c:x val="-4.8695652173913001E-2"/>
                  <c:y val="-9.25925925925926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6A9-4820-8209-C0337622CCFF}"/>
                </c:ext>
              </c:extLst>
            </c:dLbl>
            <c:dLbl>
              <c:idx val="3"/>
              <c:layout>
                <c:manualLayout>
                  <c:x val="-6.2608695652174001E-2"/>
                  <c:y val="-8.33333333333333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6A9-4820-8209-C0337622CCFF}"/>
                </c:ext>
              </c:extLst>
            </c:dLbl>
            <c:dLbl>
              <c:idx val="5"/>
              <c:layout>
                <c:manualLayout>
                  <c:x val="-6.2608695652173904E-2"/>
                  <c:y val="-5.09259259259259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6A9-4820-8209-C0337622CCFF}"/>
                </c:ext>
              </c:extLst>
            </c:dLbl>
            <c:spPr>
              <a:noFill/>
              <a:ln>
                <a:noFill/>
              </a:ln>
              <a:effectLst/>
            </c:spPr>
            <c:txPr>
              <a:bodyPr rot="0" spcFirstLastPara="1" vertOverflow="ellipsis" vert="horz" wrap="square" lIns="38100" tIns="19050" rIns="38100" bIns="19050" anchor="ctr" anchorCtr="1">
                <a:spAutoFit/>
              </a:bodyPr>
              <a:lstStyle/>
              <a:p>
                <a:pPr>
                  <a:defRPr lang="en-US" sz="600" b="0" i="0" u="none" strike="noStrike" kern="1200" baseline="0">
                    <a:solidFill>
                      <a:schemeClr val="accent6"/>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'[Omnify-Analyst-Intership-1Task.xlsx]Month wise clicks&amp;prospects'!$I$16:$I$23</c:f>
              <c:strCache>
                <c:ptCount val="7"/>
                <c:pt idx="0">
                  <c:v>January</c:v>
                </c:pt>
                <c:pt idx="1">
                  <c:v>February</c:v>
                </c:pt>
                <c:pt idx="2">
                  <c:v>March</c:v>
                </c:pt>
                <c:pt idx="3">
                  <c:v>April</c:v>
                </c:pt>
                <c:pt idx="4">
                  <c:v>October</c:v>
                </c:pt>
                <c:pt idx="5">
                  <c:v>November</c:v>
                </c:pt>
                <c:pt idx="6">
                  <c:v>December</c:v>
                </c:pt>
              </c:strCache>
            </c:strRef>
          </c:cat>
          <c:val>
            <c:numRef>
              <c:f>'[Omnify-Analyst-Intership-1Task.xlsx]Month wise clicks&amp;prospects'!$J$16:$J$23</c:f>
              <c:numCache>
                <c:formatCode>General</c:formatCode>
                <c:ptCount val="7"/>
                <c:pt idx="0">
                  <c:v>661</c:v>
                </c:pt>
                <c:pt idx="1">
                  <c:v>657</c:v>
                </c:pt>
                <c:pt idx="2">
                  <c:v>461</c:v>
                </c:pt>
                <c:pt idx="3">
                  <c:v>459</c:v>
                </c:pt>
                <c:pt idx="4">
                  <c:v>134</c:v>
                </c:pt>
                <c:pt idx="5">
                  <c:v>548</c:v>
                </c:pt>
                <c:pt idx="6">
                  <c:v>557</c:v>
                </c:pt>
              </c:numCache>
            </c:numRef>
          </c:val>
          <c:smooth val="0"/>
          <c:extLst>
            <c:ext xmlns:c16="http://schemas.microsoft.com/office/drawing/2014/chart" uri="{C3380CC4-5D6E-409C-BE32-E72D297353CC}">
              <c16:uniqueId val="{00000007-E6A9-4820-8209-C0337622CCFF}"/>
            </c:ext>
          </c:extLst>
        </c:ser>
        <c:dLbls>
          <c:showLegendKey val="0"/>
          <c:showVal val="1"/>
          <c:showCatName val="0"/>
          <c:showSerName val="0"/>
          <c:showPercent val="0"/>
          <c:showBubbleSize val="0"/>
        </c:dLbls>
        <c:marker val="1"/>
        <c:smooth val="0"/>
        <c:axId val="364115279"/>
        <c:axId val="364111919"/>
      </c:lineChart>
      <c:catAx>
        <c:axId val="36410951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700" b="0" i="0" u="none" strike="noStrike" kern="1200" baseline="0">
                <a:solidFill>
                  <a:schemeClr val="accent6"/>
                </a:solidFill>
                <a:latin typeface="+mn-lt"/>
                <a:ea typeface="+mn-ea"/>
                <a:cs typeface="+mn-cs"/>
              </a:defRPr>
            </a:pPr>
            <a:endParaRPr lang="en-US"/>
          </a:p>
        </c:txPr>
        <c:crossAx val="364107599"/>
        <c:crosses val="autoZero"/>
        <c:auto val="1"/>
        <c:lblAlgn val="ctr"/>
        <c:lblOffset val="100"/>
        <c:noMultiLvlLbl val="0"/>
      </c:catAx>
      <c:valAx>
        <c:axId val="3641075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600" b="0" i="0" u="none" strike="noStrike" kern="1200" baseline="0">
                <a:solidFill>
                  <a:schemeClr val="accent6"/>
                </a:solidFill>
                <a:latin typeface="+mn-lt"/>
                <a:ea typeface="+mn-ea"/>
                <a:cs typeface="+mn-cs"/>
              </a:defRPr>
            </a:pPr>
            <a:endParaRPr lang="en-US"/>
          </a:p>
        </c:txPr>
        <c:crossAx val="364109519"/>
        <c:crosses val="autoZero"/>
        <c:crossBetween val="between"/>
      </c:valAx>
      <c:catAx>
        <c:axId val="364115279"/>
        <c:scaling>
          <c:orientation val="minMax"/>
        </c:scaling>
        <c:delete val="1"/>
        <c:axPos val="b"/>
        <c:numFmt formatCode="General" sourceLinked="1"/>
        <c:majorTickMark val="none"/>
        <c:minorTickMark val="none"/>
        <c:tickLblPos val="nextTo"/>
        <c:crossAx val="364111919"/>
        <c:crosses val="autoZero"/>
        <c:auto val="1"/>
        <c:lblAlgn val="ctr"/>
        <c:lblOffset val="100"/>
        <c:noMultiLvlLbl val="0"/>
      </c:catAx>
      <c:valAx>
        <c:axId val="36411191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600" b="0" i="0" u="none" strike="noStrike" kern="1200" baseline="0">
                <a:solidFill>
                  <a:schemeClr val="accent6"/>
                </a:solidFill>
                <a:latin typeface="+mn-lt"/>
                <a:ea typeface="+mn-ea"/>
                <a:cs typeface="+mn-cs"/>
              </a:defRPr>
            </a:pPr>
            <a:endParaRPr lang="en-US"/>
          </a:p>
        </c:txPr>
        <c:crossAx val="364115279"/>
        <c:crosses val="max"/>
        <c:crossBetween val="between"/>
      </c:valAx>
      <c:spPr>
        <a:noFill/>
        <a:ln>
          <a:noFill/>
        </a:ln>
        <a:effectLst/>
      </c:spPr>
    </c:plotArea>
    <c:legend>
      <c:legendPos val="b"/>
      <c:legendEntry>
        <c:idx val="0"/>
        <c:txPr>
          <a:bodyPr rot="0" spcFirstLastPara="1" vertOverflow="ellipsis" vert="horz" wrap="square" anchor="ctr" anchorCtr="1"/>
          <a:lstStyle/>
          <a:p>
            <a:pPr>
              <a:defRPr lang="en-US" sz="500" b="0" i="0" u="none" strike="noStrike" kern="1200" baseline="0">
                <a:solidFill>
                  <a:schemeClr val="accent6"/>
                </a:solidFill>
                <a:latin typeface="+mn-lt"/>
                <a:ea typeface="+mn-ea"/>
                <a:cs typeface="+mn-cs"/>
              </a:defRPr>
            </a:pPr>
            <a:endParaRPr lang="en-US"/>
          </a:p>
        </c:txPr>
      </c:legendEntry>
      <c:legendEntry>
        <c:idx val="1"/>
        <c:txPr>
          <a:bodyPr rot="0" spcFirstLastPara="1" vertOverflow="ellipsis" vert="horz" wrap="square" anchor="ctr" anchorCtr="1"/>
          <a:lstStyle/>
          <a:p>
            <a:pPr>
              <a:defRPr lang="en-US" sz="500" b="0" i="0" u="none" strike="noStrike" kern="1200" baseline="0">
                <a:solidFill>
                  <a:schemeClr val="accent6"/>
                </a:solidFill>
                <a:latin typeface="+mn-lt"/>
                <a:ea typeface="+mn-ea"/>
                <a:cs typeface="+mn-cs"/>
              </a:defRPr>
            </a:pPr>
            <a:endParaRPr lang="en-US"/>
          </a:p>
        </c:txPr>
      </c:legendEntry>
      <c:legendEntry>
        <c:idx val="2"/>
        <c:txPr>
          <a:bodyPr rot="0" spcFirstLastPara="1" vertOverflow="ellipsis" vert="horz" wrap="square" anchor="ctr" anchorCtr="1"/>
          <a:lstStyle/>
          <a:p>
            <a:pPr>
              <a:defRPr lang="en-US" sz="500" b="0" i="0" u="none" strike="noStrike" kern="1200" baseline="0">
                <a:solidFill>
                  <a:schemeClr val="accent6"/>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lang="en-US" sz="500" b="0" i="0" u="none" strike="noStrike" kern="1200" baseline="0">
              <a:solidFill>
                <a:schemeClr val="accent6"/>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solidFill>
            <a:schemeClr val="accent6"/>
          </a:solidFill>
        </a:defRPr>
      </a:pPr>
      <a:endParaRPr lang="en-US"/>
    </a:p>
  </c:txPr>
  <c:externalData r:id="rId1">
    <c:autoUpdate val="0"/>
  </c:externalData>
  <c:extLst>
    <c:ext xmlns:c14="http://schemas.microsoft.com/office/drawing/2007/8/2/chart" uri="{781A3756-C4B2-4CAC-9D66-4F8BD8637D16}">
      <c14:pivotOptions>
        <c14:dropZoneFilter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bf6e7f0122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bf6e7f0122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c193e386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1c193e386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111e7c571f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111e7c571f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1bf6e7f0122_4_3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1bf6e7f0122_4_3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111e7c571f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111e7c571f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78700" y="-128575"/>
            <a:ext cx="10471775" cy="5443500"/>
            <a:chOff x="-878700" y="-128575"/>
            <a:chExt cx="10471775" cy="5443500"/>
          </a:xfrm>
        </p:grpSpPr>
        <p:sp>
          <p:nvSpPr>
            <p:cNvPr id="10" name="Google Shape;10;p2"/>
            <p:cNvSpPr/>
            <p:nvPr/>
          </p:nvSpPr>
          <p:spPr>
            <a:xfrm>
              <a:off x="44023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0" y="6675"/>
            <a:ext cx="9144000" cy="5130175"/>
            <a:chOff x="0" y="6675"/>
            <a:chExt cx="9144000" cy="5130175"/>
          </a:xfrm>
        </p:grpSpPr>
        <p:sp>
          <p:nvSpPr>
            <p:cNvPr id="14" name="Google Shape;14;p2"/>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715100" y="1118100"/>
            <a:ext cx="4378800" cy="2180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15100" y="3615925"/>
            <a:ext cx="43788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7" name="Google Shape;267;p21"/>
          <p:cNvSpPr txBox="1">
            <a:spLocks noGrp="1"/>
          </p:cNvSpPr>
          <p:nvPr>
            <p:ph type="subTitle" idx="1"/>
          </p:nvPr>
        </p:nvSpPr>
        <p:spPr>
          <a:xfrm>
            <a:off x="2174477" y="1620475"/>
            <a:ext cx="21807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68" name="Google Shape;268;p21"/>
          <p:cNvSpPr txBox="1">
            <a:spLocks noGrp="1"/>
          </p:cNvSpPr>
          <p:nvPr>
            <p:ph type="subTitle" idx="2"/>
          </p:nvPr>
        </p:nvSpPr>
        <p:spPr>
          <a:xfrm>
            <a:off x="2174463" y="2116975"/>
            <a:ext cx="21807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1"/>
          <p:cNvSpPr txBox="1">
            <a:spLocks noGrp="1"/>
          </p:cNvSpPr>
          <p:nvPr>
            <p:ph type="subTitle" idx="3"/>
          </p:nvPr>
        </p:nvSpPr>
        <p:spPr>
          <a:xfrm>
            <a:off x="4788837" y="2116975"/>
            <a:ext cx="21807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1"/>
          <p:cNvSpPr txBox="1">
            <a:spLocks noGrp="1"/>
          </p:cNvSpPr>
          <p:nvPr>
            <p:ph type="subTitle" idx="4"/>
          </p:nvPr>
        </p:nvSpPr>
        <p:spPr>
          <a:xfrm>
            <a:off x="2174463" y="3735500"/>
            <a:ext cx="21807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1"/>
          <p:cNvSpPr txBox="1">
            <a:spLocks noGrp="1"/>
          </p:cNvSpPr>
          <p:nvPr>
            <p:ph type="subTitle" idx="5"/>
          </p:nvPr>
        </p:nvSpPr>
        <p:spPr>
          <a:xfrm>
            <a:off x="4788837" y="3735500"/>
            <a:ext cx="21807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1"/>
          <p:cNvSpPr txBox="1">
            <a:spLocks noGrp="1"/>
          </p:cNvSpPr>
          <p:nvPr>
            <p:ph type="subTitle" idx="6"/>
          </p:nvPr>
        </p:nvSpPr>
        <p:spPr>
          <a:xfrm>
            <a:off x="2174477" y="3239000"/>
            <a:ext cx="21807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73" name="Google Shape;273;p21"/>
          <p:cNvSpPr txBox="1">
            <a:spLocks noGrp="1"/>
          </p:cNvSpPr>
          <p:nvPr>
            <p:ph type="subTitle" idx="7"/>
          </p:nvPr>
        </p:nvSpPr>
        <p:spPr>
          <a:xfrm>
            <a:off x="4788848" y="1620475"/>
            <a:ext cx="21807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74" name="Google Shape;274;p21"/>
          <p:cNvSpPr txBox="1">
            <a:spLocks noGrp="1"/>
          </p:cNvSpPr>
          <p:nvPr>
            <p:ph type="subTitle" idx="8"/>
          </p:nvPr>
        </p:nvSpPr>
        <p:spPr>
          <a:xfrm>
            <a:off x="4788848" y="3239000"/>
            <a:ext cx="21807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75" name="Google Shape;275;p21"/>
          <p:cNvSpPr/>
          <p:nvPr/>
        </p:nvSpPr>
        <p:spPr>
          <a:xfrm>
            <a:off x="44023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1"/>
          <p:cNvGrpSpPr/>
          <p:nvPr/>
        </p:nvGrpSpPr>
        <p:grpSpPr>
          <a:xfrm>
            <a:off x="0" y="6675"/>
            <a:ext cx="9144000" cy="5130175"/>
            <a:chOff x="0" y="6675"/>
            <a:chExt cx="9144000" cy="5130175"/>
          </a:xfrm>
        </p:grpSpPr>
        <p:sp>
          <p:nvSpPr>
            <p:cNvPr id="279" name="Google Shape;279;p21"/>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83"/>
        <p:cNvGrpSpPr/>
        <p:nvPr/>
      </p:nvGrpSpPr>
      <p:grpSpPr>
        <a:xfrm>
          <a:off x="0" y="0"/>
          <a:ext cx="0" cy="0"/>
          <a:chOff x="0" y="0"/>
          <a:chExt cx="0" cy="0"/>
        </a:xfrm>
      </p:grpSpPr>
      <p:sp>
        <p:nvSpPr>
          <p:cNvPr id="284" name="Google Shape;28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5" name="Google Shape;285;p22"/>
          <p:cNvSpPr txBox="1">
            <a:spLocks noGrp="1"/>
          </p:cNvSpPr>
          <p:nvPr>
            <p:ph type="subTitle" idx="1"/>
          </p:nvPr>
        </p:nvSpPr>
        <p:spPr>
          <a:xfrm>
            <a:off x="843597" y="2421335"/>
            <a:ext cx="2091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2"/>
          <p:cNvSpPr txBox="1">
            <a:spLocks noGrp="1"/>
          </p:cNvSpPr>
          <p:nvPr>
            <p:ph type="subTitle" idx="2"/>
          </p:nvPr>
        </p:nvSpPr>
        <p:spPr>
          <a:xfrm>
            <a:off x="3526500" y="2421335"/>
            <a:ext cx="2091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2"/>
          <p:cNvSpPr txBox="1">
            <a:spLocks noGrp="1"/>
          </p:cNvSpPr>
          <p:nvPr>
            <p:ph type="subTitle" idx="3"/>
          </p:nvPr>
        </p:nvSpPr>
        <p:spPr>
          <a:xfrm>
            <a:off x="6213912" y="2421335"/>
            <a:ext cx="2086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8" name="Google Shape;288;p22"/>
          <p:cNvSpPr txBox="1">
            <a:spLocks noGrp="1"/>
          </p:cNvSpPr>
          <p:nvPr>
            <p:ph type="subTitle" idx="4"/>
          </p:nvPr>
        </p:nvSpPr>
        <p:spPr>
          <a:xfrm>
            <a:off x="843597" y="4123701"/>
            <a:ext cx="2091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subTitle" idx="5"/>
          </p:nvPr>
        </p:nvSpPr>
        <p:spPr>
          <a:xfrm>
            <a:off x="3526500" y="4123701"/>
            <a:ext cx="2091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2"/>
          <p:cNvSpPr txBox="1">
            <a:spLocks noGrp="1"/>
          </p:cNvSpPr>
          <p:nvPr>
            <p:ph type="subTitle" idx="6"/>
          </p:nvPr>
        </p:nvSpPr>
        <p:spPr>
          <a:xfrm>
            <a:off x="6213912" y="4123701"/>
            <a:ext cx="2086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subTitle" idx="7"/>
          </p:nvPr>
        </p:nvSpPr>
        <p:spPr>
          <a:xfrm>
            <a:off x="839212" y="1960250"/>
            <a:ext cx="2091000" cy="539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2" name="Google Shape;292;p22"/>
          <p:cNvSpPr txBox="1">
            <a:spLocks noGrp="1"/>
          </p:cNvSpPr>
          <p:nvPr>
            <p:ph type="subTitle" idx="8"/>
          </p:nvPr>
        </p:nvSpPr>
        <p:spPr>
          <a:xfrm>
            <a:off x="3526500" y="1960250"/>
            <a:ext cx="2091000" cy="539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3" name="Google Shape;293;p22"/>
          <p:cNvSpPr txBox="1">
            <a:spLocks noGrp="1"/>
          </p:cNvSpPr>
          <p:nvPr>
            <p:ph type="subTitle" idx="9"/>
          </p:nvPr>
        </p:nvSpPr>
        <p:spPr>
          <a:xfrm>
            <a:off x="6218288" y="1960250"/>
            <a:ext cx="2086500" cy="539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4" name="Google Shape;294;p22"/>
          <p:cNvSpPr txBox="1">
            <a:spLocks noGrp="1"/>
          </p:cNvSpPr>
          <p:nvPr>
            <p:ph type="subTitle" idx="13"/>
          </p:nvPr>
        </p:nvSpPr>
        <p:spPr>
          <a:xfrm>
            <a:off x="839212" y="3658098"/>
            <a:ext cx="2091000" cy="539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5" name="Google Shape;295;p22"/>
          <p:cNvSpPr txBox="1">
            <a:spLocks noGrp="1"/>
          </p:cNvSpPr>
          <p:nvPr>
            <p:ph type="subTitle" idx="14"/>
          </p:nvPr>
        </p:nvSpPr>
        <p:spPr>
          <a:xfrm>
            <a:off x="3526500" y="3658098"/>
            <a:ext cx="2091000" cy="539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6" name="Google Shape;296;p22"/>
          <p:cNvSpPr txBox="1">
            <a:spLocks noGrp="1"/>
          </p:cNvSpPr>
          <p:nvPr>
            <p:ph type="subTitle" idx="15"/>
          </p:nvPr>
        </p:nvSpPr>
        <p:spPr>
          <a:xfrm>
            <a:off x="6218288" y="3658098"/>
            <a:ext cx="2086500" cy="539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7" name="Google Shape;297;p22"/>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1536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22"/>
          <p:cNvGrpSpPr/>
          <p:nvPr/>
        </p:nvGrpSpPr>
        <p:grpSpPr>
          <a:xfrm>
            <a:off x="0" y="6675"/>
            <a:ext cx="9144000" cy="5130175"/>
            <a:chOff x="0" y="6675"/>
            <a:chExt cx="9144000" cy="5130175"/>
          </a:xfrm>
        </p:grpSpPr>
        <p:sp>
          <p:nvSpPr>
            <p:cNvPr id="301" name="Google Shape;301;p22"/>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7"/>
        <p:cNvGrpSpPr/>
        <p:nvPr/>
      </p:nvGrpSpPr>
      <p:grpSpPr>
        <a:xfrm>
          <a:off x="0" y="0"/>
          <a:ext cx="0" cy="0"/>
          <a:chOff x="0" y="0"/>
          <a:chExt cx="0" cy="0"/>
        </a:xfrm>
      </p:grpSpPr>
      <p:sp>
        <p:nvSpPr>
          <p:cNvPr id="358" name="Google Shape;358;p26"/>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36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26"/>
          <p:cNvGrpSpPr/>
          <p:nvPr/>
        </p:nvGrpSpPr>
        <p:grpSpPr>
          <a:xfrm>
            <a:off x="0" y="6675"/>
            <a:ext cx="9144000" cy="5130175"/>
            <a:chOff x="0" y="6675"/>
            <a:chExt cx="9144000" cy="5130175"/>
          </a:xfrm>
        </p:grpSpPr>
        <p:sp>
          <p:nvSpPr>
            <p:cNvPr id="362" name="Google Shape;362;p26"/>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6"/>
        <p:cNvGrpSpPr/>
        <p:nvPr/>
      </p:nvGrpSpPr>
      <p:grpSpPr>
        <a:xfrm>
          <a:off x="0" y="0"/>
          <a:ext cx="0" cy="0"/>
          <a:chOff x="0" y="0"/>
          <a:chExt cx="0" cy="0"/>
        </a:xfrm>
      </p:grpSpPr>
      <p:sp>
        <p:nvSpPr>
          <p:cNvPr id="367" name="Google Shape;367;p27"/>
          <p:cNvSpPr/>
          <p:nvPr/>
        </p:nvSpPr>
        <p:spPr>
          <a:xfrm>
            <a:off x="44023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27"/>
          <p:cNvGrpSpPr/>
          <p:nvPr/>
        </p:nvGrpSpPr>
        <p:grpSpPr>
          <a:xfrm>
            <a:off x="0" y="6675"/>
            <a:ext cx="9144000" cy="5130175"/>
            <a:chOff x="0" y="6675"/>
            <a:chExt cx="9144000" cy="5130175"/>
          </a:xfrm>
        </p:grpSpPr>
        <p:sp>
          <p:nvSpPr>
            <p:cNvPr id="371" name="Google Shape;371;p27"/>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sp>
        <p:nvSpPr>
          <p:cNvPr id="68" name="Google Shape;68;p7"/>
          <p:cNvSpPr txBox="1">
            <a:spLocks noGrp="1"/>
          </p:cNvSpPr>
          <p:nvPr>
            <p:ph type="subTitle" idx="1"/>
          </p:nvPr>
        </p:nvSpPr>
        <p:spPr>
          <a:xfrm>
            <a:off x="720000" y="2171300"/>
            <a:ext cx="4025400" cy="196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9" name="Google Shape;69;p7"/>
          <p:cNvSpPr txBox="1">
            <a:spLocks noGrp="1"/>
          </p:cNvSpPr>
          <p:nvPr>
            <p:ph type="title"/>
          </p:nvPr>
        </p:nvSpPr>
        <p:spPr>
          <a:xfrm>
            <a:off x="720000" y="1003600"/>
            <a:ext cx="40254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 name="Google Shape;70;p7"/>
          <p:cNvSpPr/>
          <p:nvPr/>
        </p:nvSpPr>
        <p:spPr>
          <a:xfrm>
            <a:off x="44023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a:spLocks noGrp="1"/>
          </p:cNvSpPr>
          <p:nvPr>
            <p:ph type="pic" idx="2"/>
          </p:nvPr>
        </p:nvSpPr>
        <p:spPr>
          <a:xfrm>
            <a:off x="5249201" y="1085850"/>
            <a:ext cx="3133500" cy="3225900"/>
          </a:xfrm>
          <a:prstGeom prst="rect">
            <a:avLst/>
          </a:prstGeom>
          <a:noFill/>
          <a:ln>
            <a:noFill/>
          </a:ln>
        </p:spPr>
      </p:sp>
      <p:grpSp>
        <p:nvGrpSpPr>
          <p:cNvPr id="74" name="Google Shape;74;p7"/>
          <p:cNvGrpSpPr/>
          <p:nvPr/>
        </p:nvGrpSpPr>
        <p:grpSpPr>
          <a:xfrm>
            <a:off x="0" y="6675"/>
            <a:ext cx="9144000" cy="5130175"/>
            <a:chOff x="0" y="6675"/>
            <a:chExt cx="9144000" cy="5130175"/>
          </a:xfrm>
        </p:grpSpPr>
        <p:sp>
          <p:nvSpPr>
            <p:cNvPr id="75" name="Google Shape;75;p7"/>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8"/>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1536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a:off x="115500" y="114100"/>
            <a:ext cx="8913000" cy="4894200"/>
            <a:chOff x="107275" y="114100"/>
            <a:chExt cx="8913000" cy="4894200"/>
          </a:xfrm>
        </p:grpSpPr>
        <p:sp>
          <p:nvSpPr>
            <p:cNvPr id="84" name="Google Shape;84;p8"/>
            <p:cNvSpPr/>
            <p:nvPr/>
          </p:nvSpPr>
          <p:spPr>
            <a:xfrm>
              <a:off x="107275" y="114100"/>
              <a:ext cx="8913000" cy="4894200"/>
            </a:xfrm>
            <a:prstGeom prst="frame">
              <a:avLst>
                <a:gd name="adj1" fmla="val 344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59300" y="4523500"/>
              <a:ext cx="8825400" cy="48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59300" y="114100"/>
              <a:ext cx="8825400" cy="48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8"/>
            <p:cNvGrpSpPr/>
            <p:nvPr/>
          </p:nvGrpSpPr>
          <p:grpSpPr>
            <a:xfrm>
              <a:off x="4091393" y="250765"/>
              <a:ext cx="944856" cy="663535"/>
              <a:chOff x="6346308" y="3400241"/>
              <a:chExt cx="831300" cy="583790"/>
            </a:xfrm>
          </p:grpSpPr>
          <p:grpSp>
            <p:nvGrpSpPr>
              <p:cNvPr id="88" name="Google Shape;88;p8"/>
              <p:cNvGrpSpPr/>
              <p:nvPr/>
            </p:nvGrpSpPr>
            <p:grpSpPr>
              <a:xfrm>
                <a:off x="6469980" y="3400241"/>
                <a:ext cx="583790" cy="583790"/>
                <a:chOff x="4302600" y="4339100"/>
                <a:chExt cx="538800" cy="538800"/>
              </a:xfrm>
            </p:grpSpPr>
            <p:sp>
              <p:nvSpPr>
                <p:cNvPr id="89" name="Google Shape;89;p8"/>
                <p:cNvSpPr/>
                <p:nvPr/>
              </p:nvSpPr>
              <p:spPr>
                <a:xfrm>
                  <a:off x="4380275" y="44167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4302600" y="4339100"/>
                  <a:ext cx="538800" cy="538800"/>
                </a:xfrm>
                <a:prstGeom prst="donut">
                  <a:avLst>
                    <a:gd name="adj" fmla="val 1283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p:nvPr/>
            </p:nvSpPr>
            <p:spPr>
              <a:xfrm>
                <a:off x="6346308" y="3625568"/>
                <a:ext cx="831300" cy="133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92;p8"/>
          <p:cNvGrpSpPr/>
          <p:nvPr/>
        </p:nvGrpSpPr>
        <p:grpSpPr>
          <a:xfrm>
            <a:off x="0" y="6675"/>
            <a:ext cx="9144000" cy="5130175"/>
            <a:chOff x="0" y="6675"/>
            <a:chExt cx="9144000" cy="5130175"/>
          </a:xfrm>
        </p:grpSpPr>
        <p:sp>
          <p:nvSpPr>
            <p:cNvPr id="93" name="Google Shape;93;p8"/>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4405600" y="1093638"/>
            <a:ext cx="40233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9"/>
          <p:cNvSpPr txBox="1">
            <a:spLocks noGrp="1"/>
          </p:cNvSpPr>
          <p:nvPr>
            <p:ph type="subTitle" idx="1"/>
          </p:nvPr>
        </p:nvSpPr>
        <p:spPr>
          <a:xfrm>
            <a:off x="4405600" y="2074963"/>
            <a:ext cx="4023300" cy="197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9"/>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1536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9"/>
          <p:cNvGrpSpPr/>
          <p:nvPr/>
        </p:nvGrpSpPr>
        <p:grpSpPr>
          <a:xfrm>
            <a:off x="0" y="6675"/>
            <a:ext cx="9144000" cy="5130175"/>
            <a:chOff x="0" y="6675"/>
            <a:chExt cx="9144000" cy="5130175"/>
          </a:xfrm>
        </p:grpSpPr>
        <p:sp>
          <p:nvSpPr>
            <p:cNvPr id="105" name="Google Shape;105;p9"/>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3"/>
          <p:cNvSpPr txBox="1">
            <a:spLocks noGrp="1"/>
          </p:cNvSpPr>
          <p:nvPr>
            <p:ph type="title" idx="2" hasCustomPrompt="1"/>
          </p:nvPr>
        </p:nvSpPr>
        <p:spPr>
          <a:xfrm>
            <a:off x="828076" y="124485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9" name="Google Shape;149;p13"/>
          <p:cNvSpPr txBox="1">
            <a:spLocks noGrp="1"/>
          </p:cNvSpPr>
          <p:nvPr>
            <p:ph type="subTitle" idx="1"/>
          </p:nvPr>
        </p:nvSpPr>
        <p:spPr>
          <a:xfrm>
            <a:off x="715100" y="23015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0" name="Google Shape;150;p13"/>
          <p:cNvSpPr txBox="1">
            <a:spLocks noGrp="1"/>
          </p:cNvSpPr>
          <p:nvPr>
            <p:ph type="title" idx="3" hasCustomPrompt="1"/>
          </p:nvPr>
        </p:nvSpPr>
        <p:spPr>
          <a:xfrm>
            <a:off x="3511876" y="1244850"/>
            <a:ext cx="597300" cy="5934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1" name="Google Shape;151;p13"/>
          <p:cNvSpPr txBox="1">
            <a:spLocks noGrp="1"/>
          </p:cNvSpPr>
          <p:nvPr>
            <p:ph type="subTitle" idx="4"/>
          </p:nvPr>
        </p:nvSpPr>
        <p:spPr>
          <a:xfrm>
            <a:off x="3403800" y="23015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5" hasCustomPrompt="1"/>
          </p:nvPr>
        </p:nvSpPr>
        <p:spPr>
          <a:xfrm>
            <a:off x="6195676" y="1244850"/>
            <a:ext cx="597300" cy="5934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3" name="Google Shape;153;p13"/>
          <p:cNvSpPr txBox="1">
            <a:spLocks noGrp="1"/>
          </p:cNvSpPr>
          <p:nvPr>
            <p:ph type="subTitle" idx="6"/>
          </p:nvPr>
        </p:nvSpPr>
        <p:spPr>
          <a:xfrm>
            <a:off x="6087600" y="2301510"/>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7" hasCustomPrompt="1"/>
          </p:nvPr>
        </p:nvSpPr>
        <p:spPr>
          <a:xfrm>
            <a:off x="828076" y="3034250"/>
            <a:ext cx="597300" cy="5934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5" name="Google Shape;155;p13"/>
          <p:cNvSpPr txBox="1">
            <a:spLocks noGrp="1"/>
          </p:cNvSpPr>
          <p:nvPr>
            <p:ph type="subTitle" idx="8"/>
          </p:nvPr>
        </p:nvSpPr>
        <p:spPr>
          <a:xfrm>
            <a:off x="715100" y="41038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6" name="Google Shape;156;p13"/>
          <p:cNvSpPr txBox="1">
            <a:spLocks noGrp="1"/>
          </p:cNvSpPr>
          <p:nvPr>
            <p:ph type="title" idx="9" hasCustomPrompt="1"/>
          </p:nvPr>
        </p:nvSpPr>
        <p:spPr>
          <a:xfrm>
            <a:off x="3511876" y="303425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3"/>
          <p:cNvSpPr txBox="1">
            <a:spLocks noGrp="1"/>
          </p:cNvSpPr>
          <p:nvPr>
            <p:ph type="subTitle" idx="13"/>
          </p:nvPr>
        </p:nvSpPr>
        <p:spPr>
          <a:xfrm>
            <a:off x="3403800" y="41038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14" hasCustomPrompt="1"/>
          </p:nvPr>
        </p:nvSpPr>
        <p:spPr>
          <a:xfrm>
            <a:off x="6195676" y="3034250"/>
            <a:ext cx="597300" cy="5934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9" name="Google Shape;159;p13"/>
          <p:cNvSpPr txBox="1">
            <a:spLocks noGrp="1"/>
          </p:cNvSpPr>
          <p:nvPr>
            <p:ph type="subTitle" idx="15"/>
          </p:nvPr>
        </p:nvSpPr>
        <p:spPr>
          <a:xfrm>
            <a:off x="6087600" y="4103862"/>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0" name="Google Shape;160;p13"/>
          <p:cNvSpPr txBox="1">
            <a:spLocks noGrp="1"/>
          </p:cNvSpPr>
          <p:nvPr>
            <p:ph type="subTitle" idx="16"/>
          </p:nvPr>
        </p:nvSpPr>
        <p:spPr>
          <a:xfrm>
            <a:off x="715100" y="1857550"/>
            <a:ext cx="23364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1" name="Google Shape;161;p13"/>
          <p:cNvSpPr txBox="1">
            <a:spLocks noGrp="1"/>
          </p:cNvSpPr>
          <p:nvPr>
            <p:ph type="subTitle" idx="17"/>
          </p:nvPr>
        </p:nvSpPr>
        <p:spPr>
          <a:xfrm>
            <a:off x="3403800" y="1857550"/>
            <a:ext cx="23364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2" name="Google Shape;162;p13"/>
          <p:cNvSpPr txBox="1">
            <a:spLocks noGrp="1"/>
          </p:cNvSpPr>
          <p:nvPr>
            <p:ph type="subTitle" idx="18"/>
          </p:nvPr>
        </p:nvSpPr>
        <p:spPr>
          <a:xfrm>
            <a:off x="6087600" y="1857550"/>
            <a:ext cx="23364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3" name="Google Shape;163;p13"/>
          <p:cNvSpPr txBox="1">
            <a:spLocks noGrp="1"/>
          </p:cNvSpPr>
          <p:nvPr>
            <p:ph type="subTitle" idx="19"/>
          </p:nvPr>
        </p:nvSpPr>
        <p:spPr>
          <a:xfrm>
            <a:off x="715100" y="3663725"/>
            <a:ext cx="23364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4" name="Google Shape;164;p13"/>
          <p:cNvSpPr txBox="1">
            <a:spLocks noGrp="1"/>
          </p:cNvSpPr>
          <p:nvPr>
            <p:ph type="subTitle" idx="20"/>
          </p:nvPr>
        </p:nvSpPr>
        <p:spPr>
          <a:xfrm>
            <a:off x="3403800" y="3663725"/>
            <a:ext cx="23364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5" name="Google Shape;165;p13"/>
          <p:cNvSpPr txBox="1">
            <a:spLocks noGrp="1"/>
          </p:cNvSpPr>
          <p:nvPr>
            <p:ph type="subTitle" idx="21"/>
          </p:nvPr>
        </p:nvSpPr>
        <p:spPr>
          <a:xfrm>
            <a:off x="6087600" y="3663725"/>
            <a:ext cx="23364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b="1">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66" name="Google Shape;166;p13"/>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44023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13"/>
          <p:cNvGrpSpPr/>
          <p:nvPr/>
        </p:nvGrpSpPr>
        <p:grpSpPr>
          <a:xfrm>
            <a:off x="0" y="6675"/>
            <a:ext cx="9144000" cy="5130175"/>
            <a:chOff x="0" y="6675"/>
            <a:chExt cx="9144000" cy="5130175"/>
          </a:xfrm>
        </p:grpSpPr>
        <p:sp>
          <p:nvSpPr>
            <p:cNvPr id="170" name="Google Shape;170;p13"/>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74"/>
        <p:cNvGrpSpPr/>
        <p:nvPr/>
      </p:nvGrpSpPr>
      <p:grpSpPr>
        <a:xfrm>
          <a:off x="0" y="0"/>
          <a:ext cx="0" cy="0"/>
          <a:chOff x="0" y="0"/>
          <a:chExt cx="0" cy="0"/>
        </a:xfrm>
      </p:grpSpPr>
      <p:sp>
        <p:nvSpPr>
          <p:cNvPr id="175" name="Google Shape;175;p14"/>
          <p:cNvSpPr/>
          <p:nvPr/>
        </p:nvSpPr>
        <p:spPr>
          <a:xfrm>
            <a:off x="44023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a:off x="115500" y="114100"/>
            <a:ext cx="8913000" cy="4894200"/>
            <a:chOff x="107275" y="114100"/>
            <a:chExt cx="8913000" cy="4894200"/>
          </a:xfrm>
        </p:grpSpPr>
        <p:sp>
          <p:nvSpPr>
            <p:cNvPr id="179" name="Google Shape;179;p14"/>
            <p:cNvSpPr/>
            <p:nvPr/>
          </p:nvSpPr>
          <p:spPr>
            <a:xfrm>
              <a:off x="107275" y="114100"/>
              <a:ext cx="8913000" cy="4894200"/>
            </a:xfrm>
            <a:prstGeom prst="frame">
              <a:avLst>
                <a:gd name="adj1" fmla="val 344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159300" y="4523500"/>
              <a:ext cx="8825400" cy="48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159300" y="114100"/>
              <a:ext cx="8825400" cy="48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4"/>
            <p:cNvGrpSpPr/>
            <p:nvPr/>
          </p:nvGrpSpPr>
          <p:grpSpPr>
            <a:xfrm>
              <a:off x="4091393" y="250765"/>
              <a:ext cx="944856" cy="663535"/>
              <a:chOff x="6346308" y="3400241"/>
              <a:chExt cx="831300" cy="583790"/>
            </a:xfrm>
          </p:grpSpPr>
          <p:grpSp>
            <p:nvGrpSpPr>
              <p:cNvPr id="183" name="Google Shape;183;p14"/>
              <p:cNvGrpSpPr/>
              <p:nvPr/>
            </p:nvGrpSpPr>
            <p:grpSpPr>
              <a:xfrm>
                <a:off x="6469980" y="3400241"/>
                <a:ext cx="583790" cy="583790"/>
                <a:chOff x="4302600" y="4339100"/>
                <a:chExt cx="538800" cy="538800"/>
              </a:xfrm>
            </p:grpSpPr>
            <p:sp>
              <p:nvSpPr>
                <p:cNvPr id="184" name="Google Shape;184;p14"/>
                <p:cNvSpPr/>
                <p:nvPr/>
              </p:nvSpPr>
              <p:spPr>
                <a:xfrm>
                  <a:off x="4380275" y="44167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302600" y="4339100"/>
                  <a:ext cx="538800" cy="538800"/>
                </a:xfrm>
                <a:prstGeom prst="donut">
                  <a:avLst>
                    <a:gd name="adj" fmla="val 1283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4"/>
              <p:cNvSpPr/>
              <p:nvPr/>
            </p:nvSpPr>
            <p:spPr>
              <a:xfrm>
                <a:off x="6346308" y="3625568"/>
                <a:ext cx="831300" cy="133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87;p14"/>
          <p:cNvSpPr txBox="1">
            <a:spLocks noGrp="1"/>
          </p:cNvSpPr>
          <p:nvPr>
            <p:ph type="title"/>
          </p:nvPr>
        </p:nvSpPr>
        <p:spPr>
          <a:xfrm>
            <a:off x="715100" y="3223575"/>
            <a:ext cx="771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14"/>
          <p:cNvSpPr txBox="1">
            <a:spLocks noGrp="1"/>
          </p:cNvSpPr>
          <p:nvPr>
            <p:ph type="subTitle" idx="1"/>
          </p:nvPr>
        </p:nvSpPr>
        <p:spPr>
          <a:xfrm>
            <a:off x="715100" y="1388025"/>
            <a:ext cx="7713900" cy="17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500"/>
            </a:lvl1pPr>
            <a:lvl2pPr lvl="1" algn="ctr" rtl="0">
              <a:lnSpc>
                <a:spcPct val="100000"/>
              </a:lnSpc>
              <a:spcBef>
                <a:spcPts val="0"/>
              </a:spcBef>
              <a:spcAft>
                <a:spcPts val="0"/>
              </a:spcAft>
              <a:buSzPts val="3500"/>
              <a:buNone/>
              <a:defRPr sz="3500"/>
            </a:lvl2pPr>
            <a:lvl3pPr lvl="2" algn="ctr" rtl="0">
              <a:lnSpc>
                <a:spcPct val="100000"/>
              </a:lnSpc>
              <a:spcBef>
                <a:spcPts val="0"/>
              </a:spcBef>
              <a:spcAft>
                <a:spcPts val="0"/>
              </a:spcAft>
              <a:buSzPts val="3500"/>
              <a:buNone/>
              <a:defRPr sz="3500"/>
            </a:lvl3pPr>
            <a:lvl4pPr lvl="3" algn="ctr" rtl="0">
              <a:lnSpc>
                <a:spcPct val="100000"/>
              </a:lnSpc>
              <a:spcBef>
                <a:spcPts val="0"/>
              </a:spcBef>
              <a:spcAft>
                <a:spcPts val="0"/>
              </a:spcAft>
              <a:buSzPts val="3500"/>
              <a:buNone/>
              <a:defRPr sz="3500"/>
            </a:lvl4pPr>
            <a:lvl5pPr lvl="4" algn="ctr" rtl="0">
              <a:lnSpc>
                <a:spcPct val="100000"/>
              </a:lnSpc>
              <a:spcBef>
                <a:spcPts val="0"/>
              </a:spcBef>
              <a:spcAft>
                <a:spcPts val="0"/>
              </a:spcAft>
              <a:buSzPts val="3500"/>
              <a:buNone/>
              <a:defRPr sz="3500"/>
            </a:lvl5pPr>
            <a:lvl6pPr lvl="5" algn="ctr" rtl="0">
              <a:lnSpc>
                <a:spcPct val="100000"/>
              </a:lnSpc>
              <a:spcBef>
                <a:spcPts val="0"/>
              </a:spcBef>
              <a:spcAft>
                <a:spcPts val="0"/>
              </a:spcAft>
              <a:buSzPts val="3500"/>
              <a:buNone/>
              <a:defRPr sz="3500"/>
            </a:lvl6pPr>
            <a:lvl7pPr lvl="6" algn="ctr" rtl="0">
              <a:lnSpc>
                <a:spcPct val="100000"/>
              </a:lnSpc>
              <a:spcBef>
                <a:spcPts val="0"/>
              </a:spcBef>
              <a:spcAft>
                <a:spcPts val="0"/>
              </a:spcAft>
              <a:buSzPts val="3500"/>
              <a:buNone/>
              <a:defRPr sz="3500"/>
            </a:lvl7pPr>
            <a:lvl8pPr lvl="7" algn="ctr" rtl="0">
              <a:lnSpc>
                <a:spcPct val="100000"/>
              </a:lnSpc>
              <a:spcBef>
                <a:spcPts val="0"/>
              </a:spcBef>
              <a:spcAft>
                <a:spcPts val="0"/>
              </a:spcAft>
              <a:buSzPts val="3500"/>
              <a:buNone/>
              <a:defRPr sz="3500"/>
            </a:lvl8pPr>
            <a:lvl9pPr lvl="8" algn="ctr" rtl="0">
              <a:lnSpc>
                <a:spcPct val="100000"/>
              </a:lnSpc>
              <a:spcBef>
                <a:spcPts val="0"/>
              </a:spcBef>
              <a:spcAft>
                <a:spcPts val="0"/>
              </a:spcAft>
              <a:buSzPts val="3500"/>
              <a:buNone/>
              <a:defRPr sz="3500"/>
            </a:lvl9pPr>
          </a:lstStyle>
          <a:p>
            <a:endParaRPr/>
          </a:p>
        </p:txBody>
      </p:sp>
      <p:grpSp>
        <p:nvGrpSpPr>
          <p:cNvPr id="189" name="Google Shape;189;p14"/>
          <p:cNvGrpSpPr/>
          <p:nvPr/>
        </p:nvGrpSpPr>
        <p:grpSpPr>
          <a:xfrm>
            <a:off x="0" y="6675"/>
            <a:ext cx="9144000" cy="5130175"/>
            <a:chOff x="0" y="6675"/>
            <a:chExt cx="9144000" cy="5130175"/>
          </a:xfrm>
        </p:grpSpPr>
        <p:sp>
          <p:nvSpPr>
            <p:cNvPr id="190" name="Google Shape;190;p14"/>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4"/>
        <p:cNvGrpSpPr/>
        <p:nvPr/>
      </p:nvGrpSpPr>
      <p:grpSpPr>
        <a:xfrm>
          <a:off x="0" y="0"/>
          <a:ext cx="0" cy="0"/>
          <a:chOff x="0" y="0"/>
          <a:chExt cx="0" cy="0"/>
        </a:xfrm>
      </p:grpSpPr>
      <p:sp>
        <p:nvSpPr>
          <p:cNvPr id="195" name="Google Shape;195;p15"/>
          <p:cNvSpPr/>
          <p:nvPr/>
        </p:nvSpPr>
        <p:spPr>
          <a:xfrm>
            <a:off x="44023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9" name="Google Shape;199;p15"/>
          <p:cNvGrpSpPr/>
          <p:nvPr/>
        </p:nvGrpSpPr>
        <p:grpSpPr>
          <a:xfrm>
            <a:off x="0" y="6675"/>
            <a:ext cx="9144000" cy="5130175"/>
            <a:chOff x="0" y="6675"/>
            <a:chExt cx="9144000" cy="5130175"/>
          </a:xfrm>
        </p:grpSpPr>
        <p:sp>
          <p:nvSpPr>
            <p:cNvPr id="200" name="Google Shape;200;p15"/>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720000" y="1745250"/>
            <a:ext cx="3437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18"/>
          <p:cNvSpPr txBox="1">
            <a:spLocks noGrp="1"/>
          </p:cNvSpPr>
          <p:nvPr>
            <p:ph type="subTitle" idx="1"/>
          </p:nvPr>
        </p:nvSpPr>
        <p:spPr>
          <a:xfrm>
            <a:off x="720000" y="2317950"/>
            <a:ext cx="34371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8"/>
          <p:cNvSpPr/>
          <p:nvPr/>
        </p:nvSpPr>
        <p:spPr>
          <a:xfrm>
            <a:off x="44023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6817775"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878700" y="-128575"/>
            <a:ext cx="2775300" cy="5443500"/>
          </a:xfrm>
          <a:prstGeom prst="parallelogram">
            <a:avLst>
              <a:gd name="adj" fmla="val 55986"/>
            </a:avLst>
          </a:pr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18"/>
          <p:cNvGrpSpPr/>
          <p:nvPr/>
        </p:nvGrpSpPr>
        <p:grpSpPr>
          <a:xfrm>
            <a:off x="0" y="6675"/>
            <a:ext cx="9144000" cy="5130175"/>
            <a:chOff x="0" y="6675"/>
            <a:chExt cx="9144000" cy="5130175"/>
          </a:xfrm>
        </p:grpSpPr>
        <p:sp>
          <p:nvSpPr>
            <p:cNvPr id="231" name="Google Shape;231;p18"/>
            <p:cNvSpPr/>
            <p:nvPr/>
          </p:nvSpPr>
          <p:spPr>
            <a:xfrm>
              <a:off x="0" y="6675"/>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rot="5400000">
              <a:off x="-2456850" y="2493350"/>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0" y="5023450"/>
              <a:ext cx="91440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rot="5400000">
              <a:off x="6573750" y="2536475"/>
              <a:ext cx="5027100" cy="113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10">
        <p14:vortex dir="r"/>
        <p:sndAc>
          <p:stSnd>
            <p:snd r:embed="rId1" name="applause.wav"/>
          </p:stSnd>
        </p:sndAc>
      </p:transition>
    </mc:Choice>
    <mc:Fallback>
      <p:transition>
        <p:fade/>
        <p:sndAc>
          <p:stSnd>
            <p:snd r:embed="rId1" name="applaus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1pPr>
            <a:lvl2pPr lvl="1"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2pPr>
            <a:lvl3pPr lvl="2"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3pPr>
            <a:lvl4pPr lvl="3"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4pPr>
            <a:lvl5pPr lvl="4"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5pPr>
            <a:lvl6pPr lvl="5"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6pPr>
            <a:lvl7pPr lvl="6"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7pPr>
            <a:lvl8pPr lvl="7"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8pPr>
            <a:lvl9pPr lvl="8" rtl="0">
              <a:spcBef>
                <a:spcPts val="0"/>
              </a:spcBef>
              <a:spcAft>
                <a:spcPts val="0"/>
              </a:spcAft>
              <a:buClr>
                <a:schemeClr val="lt2"/>
              </a:buClr>
              <a:buSzPts val="3500"/>
              <a:buFont typeface="DM Sans"/>
              <a:buNone/>
              <a:defRPr sz="3500" b="1">
                <a:solidFill>
                  <a:schemeClr val="lt2"/>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1pPr>
            <a:lvl2pPr marL="914400" lvl="1"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2pPr>
            <a:lvl3pPr marL="1371600" lvl="2"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3pPr>
            <a:lvl4pPr marL="1828800" lvl="3"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4pPr>
            <a:lvl5pPr marL="2286000" lvl="4"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5pPr>
            <a:lvl6pPr marL="2743200" lvl="5"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6pPr>
            <a:lvl7pPr marL="3200400" lvl="6"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7pPr>
            <a:lvl8pPr marL="3657600" lvl="7"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8pPr>
            <a:lvl9pPr marL="4114800" lvl="8" indent="-317500">
              <a:lnSpc>
                <a:spcPct val="100000"/>
              </a:lnSpc>
              <a:spcBef>
                <a:spcPts val="0"/>
              </a:spcBef>
              <a:spcAft>
                <a:spcPts val="0"/>
              </a:spcAft>
              <a:buClr>
                <a:schemeClr val="lt2"/>
              </a:buClr>
              <a:buSzPts val="1400"/>
              <a:buFont typeface="Lato" panose="020F0502020204030203"/>
              <a:buChar char="■"/>
              <a:defRPr>
                <a:solidFill>
                  <a:schemeClr val="lt2"/>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10">
        <p14:vortex dir="r"/>
        <p:sndAc>
          <p:stSnd>
            <p:snd r:embed="rId15" name="applause.wav"/>
          </p:stSnd>
        </p:sndAc>
      </p:transition>
    </mc:Choice>
    <mc:Fallback>
      <p:transition>
        <p:fade/>
        <p:sndAc>
          <p:stSnd>
            <p:snd r:embed="rId15" name="applause.wav"/>
          </p:stSnd>
        </p:sndAc>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2"/>
          <p:cNvSpPr txBox="1">
            <a:spLocks noGrp="1"/>
          </p:cNvSpPr>
          <p:nvPr>
            <p:ph type="ctrTitle"/>
          </p:nvPr>
        </p:nvSpPr>
        <p:spPr>
          <a:xfrm>
            <a:off x="514350" y="1343660"/>
            <a:ext cx="8448040" cy="27330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800" dirty="0"/>
              <a:t>PROVIDE INSIGHTS FOR TWO MARKETING CAMPAIGNS GOOGLE ADS AND LISTING SITE</a:t>
            </a:r>
            <a:r>
              <a:rPr lang="en-GB" sz="3300" dirty="0"/>
              <a:t> </a:t>
            </a:r>
            <a:endParaRPr sz="3300" dirty="0"/>
          </a:p>
        </p:txBody>
      </p:sp>
      <p:grpSp>
        <p:nvGrpSpPr>
          <p:cNvPr id="9" name="Group 8"/>
          <p:cNvGrpSpPr/>
          <p:nvPr/>
        </p:nvGrpSpPr>
        <p:grpSpPr>
          <a:xfrm>
            <a:off x="3547745" y="213360"/>
            <a:ext cx="2048510" cy="1960880"/>
            <a:chOff x="5681" y="336"/>
            <a:chExt cx="3226" cy="3088"/>
          </a:xfrm>
        </p:grpSpPr>
        <p:sp>
          <p:nvSpPr>
            <p:cNvPr id="8" name="Oval 7"/>
            <p:cNvSpPr/>
            <p:nvPr/>
          </p:nvSpPr>
          <p:spPr>
            <a:xfrm>
              <a:off x="5681" y="336"/>
              <a:ext cx="3226" cy="3088"/>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lat-isometric-illustration-concept-digital-marketing-strategy-email-campaign-free-vector"/>
            <p:cNvPicPr>
              <a:picLocks noChangeAspect="1"/>
            </p:cNvPicPr>
            <p:nvPr/>
          </p:nvPicPr>
          <p:blipFill>
            <a:blip r:embed="rId4"/>
            <a:srcRect/>
            <a:stretch>
              <a:fillRect/>
            </a:stretch>
          </p:blipFill>
          <p:spPr>
            <a:xfrm>
              <a:off x="6155" y="889"/>
              <a:ext cx="2345" cy="1955"/>
            </a:xfrm>
            <a:prstGeom prst="rect">
              <a:avLst/>
            </a:prstGeom>
            <a:ln>
              <a:noFill/>
            </a:ln>
          </p:spPr>
        </p:pic>
      </p:grpSp>
      <p:sp>
        <p:nvSpPr>
          <p:cNvPr id="404" name="Google Shape;404;p32"/>
          <p:cNvSpPr txBox="1">
            <a:spLocks noGrp="1"/>
          </p:cNvSpPr>
          <p:nvPr>
            <p:ph type="subTitle" idx="1"/>
          </p:nvPr>
        </p:nvSpPr>
        <p:spPr>
          <a:xfrm>
            <a:off x="2397215" y="4054710"/>
            <a:ext cx="43788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u="sng" dirty="0"/>
              <a:t>- </a:t>
            </a:r>
            <a:r>
              <a:rPr lang="en-US" altLang="en-GB" b="1" u="sng" dirty="0"/>
              <a:t>BY DUDEKULA MASTAN VALI</a:t>
            </a: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3" name="applause.wav"/>
          </p:stSnd>
        </p:sndAc>
      </p:transition>
    </mc:Choice>
    <mc:Fallback>
      <p:transition>
        <p:fade/>
        <p:sndAc>
          <p:stSnd>
            <p:snd r:embed="rId3" name="applaus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3" name="Subtitle 2"/>
          <p:cNvSpPr>
            <a:spLocks noGrp="1"/>
          </p:cNvSpPr>
          <p:nvPr>
            <p:ph type="subTitle" idx="1"/>
          </p:nvPr>
        </p:nvSpPr>
        <p:spPr>
          <a:xfrm>
            <a:off x="749935" y="158115"/>
            <a:ext cx="7524750" cy="1021080"/>
          </a:xfrm>
        </p:spPr>
        <p:txBody>
          <a:bodyPr/>
          <a:lstStyle/>
          <a:p>
            <a:pPr marL="139700" indent="0" algn="ctr">
              <a:buNone/>
            </a:pPr>
            <a:r>
              <a:rPr lang="en-US" sz="1800" u="sng"/>
              <a:t>WEEKLY &amp; MONTHLY REPORT OF </a:t>
            </a:r>
          </a:p>
          <a:p>
            <a:pPr marL="139700" indent="0" algn="ctr">
              <a:buNone/>
            </a:pPr>
            <a:r>
              <a:rPr lang="en-US" sz="1800" u="sng"/>
              <a:t>LISTING SITE</a:t>
            </a:r>
          </a:p>
        </p:txBody>
      </p:sp>
      <p:graphicFrame>
        <p:nvGraphicFramePr>
          <p:cNvPr id="4" name="Picture Placeholder 3"/>
          <p:cNvGraphicFramePr>
            <a:graphicFrameLocks noGrp="1"/>
          </p:cNvGraphicFramePr>
          <p:nvPr>
            <p:ph type="pic" idx="2"/>
          </p:nvPr>
        </p:nvGraphicFramePr>
        <p:xfrm>
          <a:off x="231775" y="862330"/>
          <a:ext cx="8669020" cy="4084320"/>
        </p:xfrm>
        <a:graphic>
          <a:graphicData uri="http://schemas.openxmlformats.org/drawingml/2006/table">
            <a:tbl>
              <a:tblPr firstRow="1" bandRow="1">
                <a:tableStyleId>{5C22544A-7EE6-4342-B048-85BDC9FD1C3A}</a:tableStyleId>
              </a:tblPr>
              <a:tblGrid>
                <a:gridCol w="1087755">
                  <a:extLst>
                    <a:ext uri="{9D8B030D-6E8A-4147-A177-3AD203B41FA5}">
                      <a16:colId xmlns:a16="http://schemas.microsoft.com/office/drawing/2014/main" val="20000"/>
                    </a:ext>
                  </a:extLst>
                </a:gridCol>
                <a:gridCol w="1619885">
                  <a:extLst>
                    <a:ext uri="{9D8B030D-6E8A-4147-A177-3AD203B41FA5}">
                      <a16:colId xmlns:a16="http://schemas.microsoft.com/office/drawing/2014/main" val="20001"/>
                    </a:ext>
                  </a:extLst>
                </a:gridCol>
                <a:gridCol w="844550">
                  <a:extLst>
                    <a:ext uri="{9D8B030D-6E8A-4147-A177-3AD203B41FA5}">
                      <a16:colId xmlns:a16="http://schemas.microsoft.com/office/drawing/2014/main" val="20002"/>
                    </a:ext>
                  </a:extLst>
                </a:gridCol>
                <a:gridCol w="1007110">
                  <a:extLst>
                    <a:ext uri="{9D8B030D-6E8A-4147-A177-3AD203B41FA5}">
                      <a16:colId xmlns:a16="http://schemas.microsoft.com/office/drawing/2014/main" val="20003"/>
                    </a:ext>
                  </a:extLst>
                </a:gridCol>
                <a:gridCol w="1435735">
                  <a:extLst>
                    <a:ext uri="{9D8B030D-6E8A-4147-A177-3AD203B41FA5}">
                      <a16:colId xmlns:a16="http://schemas.microsoft.com/office/drawing/2014/main" val="20004"/>
                    </a:ext>
                  </a:extLst>
                </a:gridCol>
                <a:gridCol w="983615">
                  <a:extLst>
                    <a:ext uri="{9D8B030D-6E8A-4147-A177-3AD203B41FA5}">
                      <a16:colId xmlns:a16="http://schemas.microsoft.com/office/drawing/2014/main" val="20005"/>
                    </a:ext>
                  </a:extLst>
                </a:gridCol>
                <a:gridCol w="961390">
                  <a:extLst>
                    <a:ext uri="{9D8B030D-6E8A-4147-A177-3AD203B41FA5}">
                      <a16:colId xmlns:a16="http://schemas.microsoft.com/office/drawing/2014/main" val="20006"/>
                    </a:ext>
                  </a:extLst>
                </a:gridCol>
                <a:gridCol w="728980">
                  <a:extLst>
                    <a:ext uri="{9D8B030D-6E8A-4147-A177-3AD203B41FA5}">
                      <a16:colId xmlns:a16="http://schemas.microsoft.com/office/drawing/2014/main" val="20007"/>
                    </a:ext>
                  </a:extLst>
                </a:gridCol>
              </a:tblGrid>
              <a:tr h="180340">
                <a:tc gridSpan="8">
                  <a:txBody>
                    <a:bodyPr/>
                    <a:lstStyle/>
                    <a:p>
                      <a:pPr marL="0" indent="0" algn="ctr">
                        <a:buNone/>
                      </a:pPr>
                      <a:r>
                        <a:rPr lang="en-US" sz="800" b="1">
                          <a:solidFill>
                            <a:srgbClr val="FFFFFF"/>
                          </a:solidFill>
                          <a:latin typeface="Calibri" panose="020F0502020204030204" charset="-122"/>
                        </a:rPr>
                        <a:t>WEEKLY REPORT LISTING SITE</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7D31"/>
                    </a:solidFill>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134620">
                <a:tc>
                  <a:txBody>
                    <a:bodyPr/>
                    <a:lstStyle/>
                    <a:p>
                      <a:pPr marL="0" indent="0" algn="ctr">
                        <a:buNone/>
                      </a:pPr>
                      <a:r>
                        <a:rPr lang="en-US" sz="500" b="1">
                          <a:solidFill>
                            <a:srgbClr val="000000"/>
                          </a:solidFill>
                          <a:latin typeface="Calibri" panose="020F0502020204030204" charset="-122"/>
                        </a:rPr>
                        <a:t>WEEK START</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500" b="1">
                          <a:solidFill>
                            <a:srgbClr val="000000"/>
                          </a:solidFill>
                          <a:latin typeface="Calibri" panose="020F0502020204030204" charset="-122"/>
                        </a:rPr>
                        <a:t>AVERAGE POSTIONS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500" b="1">
                          <a:solidFill>
                            <a:srgbClr val="000000"/>
                          </a:solidFill>
                          <a:latin typeface="Calibri" panose="020F0502020204030204" charset="-122"/>
                        </a:rPr>
                        <a:t>CLICKS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500" b="1">
                          <a:solidFill>
                            <a:srgbClr val="000000"/>
                          </a:solidFill>
                          <a:latin typeface="Calibri" panose="020F0502020204030204" charset="-122"/>
                        </a:rPr>
                        <a:t>LEADS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500" b="1">
                          <a:solidFill>
                            <a:srgbClr val="000000"/>
                          </a:solidFill>
                          <a:latin typeface="Calibri" panose="020F0502020204030204" charset="-122"/>
                        </a:rPr>
                        <a:t>MONEY SPENT($)</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500" b="1">
                          <a:solidFill>
                            <a:srgbClr val="000000"/>
                          </a:solidFill>
                          <a:latin typeface="Calibri" panose="020F0502020204030204" charset="-122"/>
                        </a:rPr>
                        <a:t>RETURNS(%)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500" b="1">
                          <a:solidFill>
                            <a:srgbClr val="000000"/>
                          </a:solidFill>
                          <a:latin typeface="Calibri" panose="020F0502020204030204" charset="-122"/>
                        </a:rPr>
                        <a:t>PROSPECTS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500" b="1">
                          <a:solidFill>
                            <a:srgbClr val="000000"/>
                          </a:solidFill>
                          <a:latin typeface="Calibri" panose="020F0502020204030204" charset="-122"/>
                        </a:rPr>
                        <a:t>PAID($)</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134620">
                <a:tc>
                  <a:txBody>
                    <a:bodyPr/>
                    <a:lstStyle/>
                    <a:p>
                      <a:pPr marL="0" indent="0" algn="ctr">
                        <a:buNone/>
                      </a:pPr>
                      <a:r>
                        <a:rPr lang="en-US" sz="500" b="1">
                          <a:solidFill>
                            <a:schemeClr val="accent6"/>
                          </a:solidFill>
                          <a:latin typeface="Calibri" panose="020F0502020204030204" charset="-122"/>
                        </a:rPr>
                        <a:t>18-10-2020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635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4620">
                <a:tc>
                  <a:txBody>
                    <a:bodyPr/>
                    <a:lstStyle/>
                    <a:p>
                      <a:pPr marL="0" indent="0" algn="ctr">
                        <a:buNone/>
                      </a:pPr>
                      <a:r>
                        <a:rPr lang="en-US" sz="500" b="1">
                          <a:solidFill>
                            <a:schemeClr val="accent6"/>
                          </a:solidFill>
                          <a:latin typeface="Calibri" panose="020F0502020204030204" charset="-122"/>
                        </a:rPr>
                        <a:t>25-10-2020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1270.17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373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4620">
                <a:tc>
                  <a:txBody>
                    <a:bodyPr/>
                    <a:lstStyle/>
                    <a:p>
                      <a:pPr marL="0" indent="0" algn="ctr">
                        <a:buNone/>
                      </a:pPr>
                      <a:r>
                        <a:rPr lang="en-US" sz="500" b="1">
                          <a:solidFill>
                            <a:schemeClr val="accent6"/>
                          </a:solidFill>
                          <a:latin typeface="Calibri" panose="020F0502020204030204" charset="-122"/>
                        </a:rPr>
                        <a:t>01-11-2020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1046.34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679.75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4620">
                <a:tc>
                  <a:txBody>
                    <a:bodyPr/>
                    <a:lstStyle/>
                    <a:p>
                      <a:pPr marL="0" indent="0" algn="ctr">
                        <a:buNone/>
                      </a:pPr>
                      <a:r>
                        <a:rPr lang="en-US" sz="500" b="1">
                          <a:solidFill>
                            <a:schemeClr val="accent6"/>
                          </a:solidFill>
                          <a:latin typeface="Calibri" panose="020F0502020204030204" charset="-122"/>
                        </a:rPr>
                        <a:t>08-11-2020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1318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241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2608.25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34620">
                <a:tc>
                  <a:txBody>
                    <a:bodyPr/>
                    <a:lstStyle/>
                    <a:p>
                      <a:pPr marL="0" indent="0" algn="ctr">
                        <a:buNone/>
                      </a:pPr>
                      <a:r>
                        <a:rPr lang="en-US" sz="500" b="1">
                          <a:solidFill>
                            <a:schemeClr val="accent6"/>
                          </a:solidFill>
                          <a:latin typeface="Calibri" panose="020F0502020204030204" charset="-122"/>
                        </a:rPr>
                        <a:t>15-11-2020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1374.67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119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443.75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34620">
                <a:tc>
                  <a:txBody>
                    <a:bodyPr/>
                    <a:lstStyle/>
                    <a:p>
                      <a:pPr marL="0" indent="0" algn="ctr">
                        <a:buNone/>
                      </a:pPr>
                      <a:r>
                        <a:rPr lang="en-US" sz="500" b="1">
                          <a:solidFill>
                            <a:schemeClr val="accent6"/>
                          </a:solidFill>
                          <a:latin typeface="Calibri" panose="020F0502020204030204" charset="-122"/>
                        </a:rPr>
                        <a:t>22-11-2020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381.29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503.5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3.56%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1794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34620">
                <a:tc>
                  <a:txBody>
                    <a:bodyPr/>
                    <a:lstStyle/>
                    <a:p>
                      <a:pPr marL="0" indent="0" algn="ctr">
                        <a:buNone/>
                      </a:pPr>
                      <a:r>
                        <a:rPr lang="en-US" sz="500" b="1">
                          <a:solidFill>
                            <a:schemeClr val="accent6"/>
                          </a:solidFill>
                          <a:latin typeface="Calibri" panose="020F0502020204030204" charset="-122"/>
                        </a:rPr>
                        <a:t>29-11-2020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526.66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699.5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34620">
                <a:tc>
                  <a:txBody>
                    <a:bodyPr/>
                    <a:lstStyle/>
                    <a:p>
                      <a:pPr marL="0" indent="0" algn="ctr">
                        <a:buNone/>
                      </a:pPr>
                      <a:r>
                        <a:rPr lang="en-US" sz="500" b="1">
                          <a:solidFill>
                            <a:schemeClr val="accent6"/>
                          </a:solidFill>
                          <a:latin typeface="Calibri" panose="020F0502020204030204" charset="-122"/>
                        </a:rPr>
                        <a:t>06-12-2020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509.17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973.6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980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34620">
                <a:tc>
                  <a:txBody>
                    <a:bodyPr/>
                    <a:lstStyle/>
                    <a:p>
                      <a:pPr marL="0" indent="0" algn="ctr">
                        <a:buNone/>
                      </a:pPr>
                      <a:r>
                        <a:rPr lang="en-US" sz="500" b="1">
                          <a:solidFill>
                            <a:schemeClr val="accent6"/>
                          </a:solidFill>
                          <a:latin typeface="Calibri" panose="020F0502020204030204" charset="-122"/>
                        </a:rPr>
                        <a:t>13-12-2020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635.83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112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887.2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2.02%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1788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34620">
                <a:tc>
                  <a:txBody>
                    <a:bodyPr/>
                    <a:lstStyle/>
                    <a:p>
                      <a:pPr marL="0" indent="0" algn="ctr">
                        <a:buNone/>
                      </a:pPr>
                      <a:r>
                        <a:rPr lang="en-US" sz="500" b="1">
                          <a:solidFill>
                            <a:schemeClr val="accent6"/>
                          </a:solidFill>
                          <a:latin typeface="Calibri" panose="020F0502020204030204" charset="-122"/>
                        </a:rPr>
                        <a:t>20-12-2020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588.79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162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1292.6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2.77%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3576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34620">
                <a:tc>
                  <a:txBody>
                    <a:bodyPr/>
                    <a:lstStyle/>
                    <a:p>
                      <a:pPr marL="0" indent="0" algn="ctr">
                        <a:buNone/>
                      </a:pPr>
                      <a:r>
                        <a:rPr lang="en-US" sz="500" b="1">
                          <a:solidFill>
                            <a:schemeClr val="accent6"/>
                          </a:solidFill>
                          <a:latin typeface="Calibri" panose="020F0502020204030204" charset="-122"/>
                        </a:rPr>
                        <a:t>27-12-2020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693.51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138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1034.4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34620">
                <a:tc>
                  <a:txBody>
                    <a:bodyPr/>
                    <a:lstStyle/>
                    <a:p>
                      <a:pPr marL="0" indent="0" algn="ctr">
                        <a:buNone/>
                      </a:pPr>
                      <a:r>
                        <a:rPr lang="en-US" sz="500" b="1">
                          <a:solidFill>
                            <a:schemeClr val="accent6"/>
                          </a:solidFill>
                          <a:latin typeface="Calibri" panose="020F0502020204030204" charset="-122"/>
                        </a:rPr>
                        <a:t>03-01-2021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670.25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145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1026.75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4620">
                <a:tc>
                  <a:txBody>
                    <a:bodyPr/>
                    <a:lstStyle/>
                    <a:p>
                      <a:pPr marL="0" indent="0" algn="ctr">
                        <a:buNone/>
                      </a:pPr>
                      <a:r>
                        <a:rPr lang="en-US" sz="500" b="1">
                          <a:solidFill>
                            <a:schemeClr val="accent6"/>
                          </a:solidFill>
                          <a:latin typeface="Calibri" panose="020F0502020204030204" charset="-122"/>
                        </a:rPr>
                        <a:t>10-01-2021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735.96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202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1513.75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34620">
                <a:tc>
                  <a:txBody>
                    <a:bodyPr/>
                    <a:lstStyle/>
                    <a:p>
                      <a:pPr marL="0" indent="0" algn="ctr">
                        <a:buNone/>
                      </a:pPr>
                      <a:r>
                        <a:rPr lang="en-US" sz="500" b="1">
                          <a:solidFill>
                            <a:schemeClr val="accent6"/>
                          </a:solidFill>
                          <a:latin typeface="Calibri" panose="020F0502020204030204" charset="-122"/>
                        </a:rPr>
                        <a:t>17-01-2021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733.43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185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1419.25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34620">
                <a:tc>
                  <a:txBody>
                    <a:bodyPr/>
                    <a:lstStyle/>
                    <a:p>
                      <a:pPr marL="0" indent="0" algn="ctr">
                        <a:buNone/>
                      </a:pPr>
                      <a:r>
                        <a:rPr lang="en-US" sz="500" b="1">
                          <a:solidFill>
                            <a:schemeClr val="accent6"/>
                          </a:solidFill>
                          <a:latin typeface="Calibri" panose="020F0502020204030204" charset="-122"/>
                        </a:rPr>
                        <a:t>24-01-2021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962.42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386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34620">
                <a:tc>
                  <a:txBody>
                    <a:bodyPr/>
                    <a:lstStyle/>
                    <a:p>
                      <a:pPr marL="0" indent="0" algn="ctr">
                        <a:buNone/>
                      </a:pPr>
                      <a:r>
                        <a:rPr lang="en-US" sz="500" b="1">
                          <a:solidFill>
                            <a:schemeClr val="accent6"/>
                          </a:solidFill>
                          <a:latin typeface="Calibri" panose="020F0502020204030204" charset="-122"/>
                        </a:rPr>
                        <a:t>31-01-2021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996.47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167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1117.25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34620">
                <a:tc>
                  <a:txBody>
                    <a:bodyPr/>
                    <a:lstStyle/>
                    <a:p>
                      <a:pPr marL="0" indent="0" algn="ctr">
                        <a:buNone/>
                      </a:pPr>
                      <a:r>
                        <a:rPr lang="en-US" sz="500" b="1">
                          <a:solidFill>
                            <a:schemeClr val="accent6"/>
                          </a:solidFill>
                          <a:latin typeface="Calibri" panose="020F0502020204030204" charset="-122"/>
                        </a:rPr>
                        <a:t>07-02-2021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909.86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211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1675.25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34620">
                <a:tc>
                  <a:txBody>
                    <a:bodyPr/>
                    <a:lstStyle/>
                    <a:p>
                      <a:pPr marL="0" indent="0" algn="ctr">
                        <a:buNone/>
                      </a:pPr>
                      <a:r>
                        <a:rPr lang="en-US" sz="500" b="1">
                          <a:solidFill>
                            <a:schemeClr val="accent6"/>
                          </a:solidFill>
                          <a:latin typeface="Calibri" panose="020F0502020204030204" charset="-122"/>
                        </a:rPr>
                        <a:t>14-02-2021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767.89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161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1103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5.78%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6380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34620">
                <a:tc>
                  <a:txBody>
                    <a:bodyPr/>
                    <a:lstStyle/>
                    <a:p>
                      <a:pPr marL="0" indent="0" algn="ctr">
                        <a:buNone/>
                      </a:pPr>
                      <a:r>
                        <a:rPr lang="en-US" sz="500" b="1">
                          <a:solidFill>
                            <a:schemeClr val="accent6"/>
                          </a:solidFill>
                          <a:latin typeface="Calibri" panose="020F0502020204030204" charset="-122"/>
                        </a:rPr>
                        <a:t>21-02-2021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863.54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118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628.15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2.85%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1788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34620">
                <a:tc>
                  <a:txBody>
                    <a:bodyPr/>
                    <a:lstStyle/>
                    <a:p>
                      <a:pPr marL="0" indent="0" algn="ctr">
                        <a:buNone/>
                      </a:pPr>
                      <a:r>
                        <a:rPr lang="en-US" sz="500" b="1">
                          <a:solidFill>
                            <a:schemeClr val="accent6"/>
                          </a:solidFill>
                          <a:latin typeface="Calibri" panose="020F0502020204030204" charset="-122"/>
                        </a:rPr>
                        <a:t>28-02-2021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750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579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0.95%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549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34620">
                <a:tc>
                  <a:txBody>
                    <a:bodyPr/>
                    <a:lstStyle/>
                    <a:p>
                      <a:pPr marL="0" indent="0" algn="ctr">
                        <a:buNone/>
                      </a:pPr>
                      <a:r>
                        <a:rPr lang="en-US" sz="500" b="1">
                          <a:solidFill>
                            <a:schemeClr val="accent6"/>
                          </a:solidFill>
                          <a:latin typeface="Calibri" panose="020F0502020204030204" charset="-122"/>
                        </a:rPr>
                        <a:t>07-03-2021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805.05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121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793.25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1788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34620">
                <a:tc>
                  <a:txBody>
                    <a:bodyPr/>
                    <a:lstStyle/>
                    <a:p>
                      <a:pPr marL="0" indent="0" algn="ctr">
                        <a:buNone/>
                      </a:pPr>
                      <a:r>
                        <a:rPr lang="en-US" sz="500" b="1">
                          <a:solidFill>
                            <a:schemeClr val="accent6"/>
                          </a:solidFill>
                          <a:latin typeface="Calibri" panose="020F0502020204030204" charset="-122"/>
                        </a:rPr>
                        <a:t>14-03-2021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808.83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675.35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3.11%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2100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34620">
                <a:tc>
                  <a:txBody>
                    <a:bodyPr/>
                    <a:lstStyle/>
                    <a:p>
                      <a:pPr marL="0" indent="0" algn="ctr">
                        <a:buNone/>
                      </a:pPr>
                      <a:r>
                        <a:rPr lang="en-US" sz="500" b="1">
                          <a:solidFill>
                            <a:schemeClr val="accent6"/>
                          </a:solidFill>
                          <a:latin typeface="Calibri" panose="020F0502020204030204" charset="-122"/>
                        </a:rPr>
                        <a:t>21-03-2021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902.25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662.2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34620">
                <a:tc>
                  <a:txBody>
                    <a:bodyPr/>
                    <a:lstStyle/>
                    <a:p>
                      <a:pPr marL="0" indent="0" algn="ctr">
                        <a:buNone/>
                      </a:pPr>
                      <a:r>
                        <a:rPr lang="en-US" sz="500" b="1">
                          <a:solidFill>
                            <a:schemeClr val="accent6"/>
                          </a:solidFill>
                          <a:latin typeface="Calibri" panose="020F0502020204030204" charset="-122"/>
                        </a:rPr>
                        <a:t>28-03-2021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622.01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816.25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34620">
                <a:tc>
                  <a:txBody>
                    <a:bodyPr/>
                    <a:lstStyle/>
                    <a:p>
                      <a:pPr marL="0" indent="0" algn="ctr">
                        <a:buNone/>
                      </a:pPr>
                      <a:r>
                        <a:rPr lang="en-US" sz="500" b="1">
                          <a:solidFill>
                            <a:schemeClr val="accent6"/>
                          </a:solidFill>
                          <a:latin typeface="Calibri" panose="020F0502020204030204" charset="-122"/>
                        </a:rPr>
                        <a:t>04-04-2021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742.17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915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1.90%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1737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134620">
                <a:tc>
                  <a:txBody>
                    <a:bodyPr/>
                    <a:lstStyle/>
                    <a:p>
                      <a:pPr marL="0" indent="0" algn="ctr">
                        <a:buNone/>
                      </a:pPr>
                      <a:r>
                        <a:rPr lang="en-US" sz="500" b="1">
                          <a:solidFill>
                            <a:schemeClr val="accent6"/>
                          </a:solidFill>
                          <a:latin typeface="Calibri" panose="020F0502020204030204" charset="-122"/>
                        </a:rPr>
                        <a:t>11-04-2021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1009.53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113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811.75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r h="134620">
                <a:tc>
                  <a:txBody>
                    <a:bodyPr/>
                    <a:lstStyle/>
                    <a:p>
                      <a:pPr marL="0" indent="0" algn="ctr">
                        <a:buNone/>
                      </a:pPr>
                      <a:r>
                        <a:rPr lang="en-US" sz="500" b="1">
                          <a:solidFill>
                            <a:schemeClr val="accent6"/>
                          </a:solidFill>
                          <a:latin typeface="Calibri" panose="020F0502020204030204" charset="-122"/>
                        </a:rPr>
                        <a:t>18-04-2021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809.45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602.25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1.63%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980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8"/>
                  </a:ext>
                </a:extLst>
              </a:tr>
              <a:tr h="134620">
                <a:tc>
                  <a:txBody>
                    <a:bodyPr/>
                    <a:lstStyle/>
                    <a:p>
                      <a:pPr marL="0" indent="0" algn="ctr">
                        <a:buNone/>
                      </a:pPr>
                      <a:r>
                        <a:rPr lang="en-US" sz="500" b="1">
                          <a:solidFill>
                            <a:schemeClr val="accent6"/>
                          </a:solidFill>
                          <a:latin typeface="Calibri" panose="020F0502020204030204" charset="-122"/>
                        </a:rPr>
                        <a:t>25-04-2021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360.22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101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919.25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500" b="1">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29"/>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10">
        <p14:vortex dir="r"/>
        <p:sndAc>
          <p:stSnd>
            <p:snd r:embed="rId3" name="applause.wav"/>
          </p:stSnd>
        </p:sndAc>
      </p:transition>
    </mc:Choice>
    <mc:Fallback>
      <p:transition>
        <p:fade/>
        <p:sndAc>
          <p:stSnd>
            <p:snd r:embed="rId3" name="applaus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graphicFrame>
        <p:nvGraphicFramePr>
          <p:cNvPr id="6" name="Picture Placeholder 5"/>
          <p:cNvGraphicFramePr>
            <a:graphicFrameLocks noGrp="1"/>
          </p:cNvGraphicFramePr>
          <p:nvPr>
            <p:ph type="pic" idx="2"/>
          </p:nvPr>
        </p:nvGraphicFramePr>
        <p:xfrm>
          <a:off x="317500" y="231140"/>
          <a:ext cx="8503285" cy="2110740"/>
        </p:xfrm>
        <a:graphic>
          <a:graphicData uri="http://schemas.openxmlformats.org/drawingml/2006/table">
            <a:tbl>
              <a:tblPr firstRow="1" bandRow="1">
                <a:tableStyleId>{5C22544A-7EE6-4342-B048-85BDC9FD1C3A}</a:tableStyleId>
              </a:tblPr>
              <a:tblGrid>
                <a:gridCol w="607060">
                  <a:extLst>
                    <a:ext uri="{9D8B030D-6E8A-4147-A177-3AD203B41FA5}">
                      <a16:colId xmlns:a16="http://schemas.microsoft.com/office/drawing/2014/main" val="20000"/>
                    </a:ext>
                  </a:extLst>
                </a:gridCol>
                <a:gridCol w="1268095">
                  <a:extLst>
                    <a:ext uri="{9D8B030D-6E8A-4147-A177-3AD203B41FA5}">
                      <a16:colId xmlns:a16="http://schemas.microsoft.com/office/drawing/2014/main" val="20001"/>
                    </a:ext>
                  </a:extLst>
                </a:gridCol>
                <a:gridCol w="1403985">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789305">
                  <a:extLst>
                    <a:ext uri="{9D8B030D-6E8A-4147-A177-3AD203B41FA5}">
                      <a16:colId xmlns:a16="http://schemas.microsoft.com/office/drawing/2014/main" val="20004"/>
                    </a:ext>
                  </a:extLst>
                </a:gridCol>
                <a:gridCol w="1219835">
                  <a:extLst>
                    <a:ext uri="{9D8B030D-6E8A-4147-A177-3AD203B41FA5}">
                      <a16:colId xmlns:a16="http://schemas.microsoft.com/office/drawing/2014/main" val="20005"/>
                    </a:ext>
                  </a:extLst>
                </a:gridCol>
                <a:gridCol w="867410">
                  <a:extLst>
                    <a:ext uri="{9D8B030D-6E8A-4147-A177-3AD203B41FA5}">
                      <a16:colId xmlns:a16="http://schemas.microsoft.com/office/drawing/2014/main" val="20006"/>
                    </a:ext>
                  </a:extLst>
                </a:gridCol>
                <a:gridCol w="921385">
                  <a:extLst>
                    <a:ext uri="{9D8B030D-6E8A-4147-A177-3AD203B41FA5}">
                      <a16:colId xmlns:a16="http://schemas.microsoft.com/office/drawing/2014/main" val="20007"/>
                    </a:ext>
                  </a:extLst>
                </a:gridCol>
                <a:gridCol w="607060">
                  <a:extLst>
                    <a:ext uri="{9D8B030D-6E8A-4147-A177-3AD203B41FA5}">
                      <a16:colId xmlns:a16="http://schemas.microsoft.com/office/drawing/2014/main" val="20008"/>
                    </a:ext>
                  </a:extLst>
                </a:gridCol>
              </a:tblGrid>
              <a:tr h="302260">
                <a:tc gridSpan="9">
                  <a:txBody>
                    <a:bodyPr/>
                    <a:lstStyle/>
                    <a:p>
                      <a:pPr marL="0" indent="0" algn="ctr">
                        <a:buNone/>
                      </a:pPr>
                      <a:r>
                        <a:rPr lang="en-US" sz="1600" b="1">
                          <a:solidFill>
                            <a:srgbClr val="FFFFFF"/>
                          </a:solidFill>
                          <a:latin typeface="Calibri" panose="020F0502020204030204" charset="-122"/>
                        </a:rPr>
                        <a:t>MONTHLY REPORT LISTING SITE</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7D31"/>
                    </a:solidFill>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226060">
                <a:tc>
                  <a:txBody>
                    <a:bodyPr/>
                    <a:lstStyle/>
                    <a:p>
                      <a:pPr marL="0" indent="0" algn="ctr">
                        <a:buNone/>
                      </a:pPr>
                      <a:r>
                        <a:rPr lang="en-US" sz="1100" b="1">
                          <a:solidFill>
                            <a:srgbClr val="000000"/>
                          </a:solidFill>
                          <a:latin typeface="Calibri" panose="020F0502020204030204" charset="-122"/>
                        </a:rPr>
                        <a:t>YEAR</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1100" b="1">
                          <a:solidFill>
                            <a:srgbClr val="000000"/>
                          </a:solidFill>
                          <a:latin typeface="Calibri" panose="020F0502020204030204" charset="-122"/>
                        </a:rPr>
                        <a:t>MONTH</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1100" b="1">
                          <a:solidFill>
                            <a:srgbClr val="000000"/>
                          </a:solidFill>
                          <a:latin typeface="Calibri" panose="020F0502020204030204" charset="-122"/>
                        </a:rPr>
                        <a:t>AVERAGE POSTIONS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1100" b="1">
                          <a:solidFill>
                            <a:srgbClr val="000000"/>
                          </a:solidFill>
                          <a:latin typeface="Calibri" panose="020F0502020204030204" charset="-122"/>
                        </a:rPr>
                        <a:t>CLICKS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1100" b="1">
                          <a:solidFill>
                            <a:srgbClr val="000000"/>
                          </a:solidFill>
                          <a:latin typeface="Calibri" panose="020F0502020204030204" charset="-122"/>
                        </a:rPr>
                        <a:t>LEADS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1100" b="1">
                          <a:solidFill>
                            <a:srgbClr val="000000"/>
                          </a:solidFill>
                          <a:latin typeface="Calibri" panose="020F0502020204030204" charset="-122"/>
                        </a:rPr>
                        <a:t>MONEY SPENT($)</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1100" b="1">
                          <a:solidFill>
                            <a:srgbClr val="000000"/>
                          </a:solidFill>
                          <a:latin typeface="Calibri" panose="020F0502020204030204" charset="-122"/>
                        </a:rPr>
                        <a:t>RETURNS(%)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1100" b="1">
                          <a:solidFill>
                            <a:srgbClr val="000000"/>
                          </a:solidFill>
                          <a:latin typeface="Calibri" panose="020F0502020204030204" charset="-122"/>
                        </a:rPr>
                        <a:t>PROSPECTS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lgn="ctr">
                        <a:buNone/>
                      </a:pPr>
                      <a:r>
                        <a:rPr lang="en-US" sz="1100" b="1">
                          <a:solidFill>
                            <a:srgbClr val="000000"/>
                          </a:solidFill>
                          <a:latin typeface="Calibri" panose="020F0502020204030204" charset="-122"/>
                        </a:rPr>
                        <a:t>PAID($)</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226060">
                <a:tc>
                  <a:txBody>
                    <a:bodyPr/>
                    <a:lstStyle/>
                    <a:p>
                      <a:pPr marL="0" indent="0" algn="ctr">
                        <a:buNone/>
                      </a:pPr>
                      <a:r>
                        <a:rPr lang="en-US" sz="1100">
                          <a:solidFill>
                            <a:schemeClr val="accent6"/>
                          </a:solidFill>
                          <a:latin typeface="Calibri" panose="020F0502020204030204" charset="-122"/>
                        </a:rPr>
                        <a:t>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100">
                          <a:solidFill>
                            <a:schemeClr val="accent6"/>
                          </a:solidFill>
                          <a:latin typeface="Calibri" panose="020F0502020204030204" charset="-122"/>
                        </a:rPr>
                        <a:t>October</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1806.17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134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411.5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6060">
                <a:tc>
                  <a:txBody>
                    <a:bodyPr/>
                    <a:lstStyle/>
                    <a:p>
                      <a:pPr marL="0" indent="0" algn="ctr">
                        <a:buNone/>
                      </a:pPr>
                      <a:r>
                        <a:rPr lang="en-US" sz="1100">
                          <a:solidFill>
                            <a:schemeClr val="accent6"/>
                          </a:solidFill>
                          <a:latin typeface="Calibri" panose="020F0502020204030204" charset="-122"/>
                        </a:rPr>
                        <a:t>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100">
                          <a:solidFill>
                            <a:schemeClr val="accent6"/>
                          </a:solidFill>
                          <a:latin typeface="Calibri" panose="020F0502020204030204" charset="-122"/>
                        </a:rPr>
                        <a:t>November</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4303.13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548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4445.25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0.40%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1794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6060">
                <a:tc>
                  <a:txBody>
                    <a:bodyPr/>
                    <a:lstStyle/>
                    <a:p>
                      <a:pPr marL="0" indent="0" algn="ctr">
                        <a:buNone/>
                      </a:pPr>
                      <a:r>
                        <a:rPr lang="en-US" sz="1100">
                          <a:solidFill>
                            <a:schemeClr val="accent6"/>
                          </a:solidFill>
                          <a:latin typeface="Calibri" panose="020F0502020204030204" charset="-122"/>
                        </a:rPr>
                        <a:t>2020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100">
                          <a:solidFill>
                            <a:schemeClr val="accent6"/>
                          </a:solidFill>
                          <a:latin typeface="Calibri" panose="020F0502020204030204" charset="-122"/>
                        </a:rPr>
                        <a:t>December</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2607.63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557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4361.3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1.45%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6344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6060">
                <a:tc>
                  <a:txBody>
                    <a:bodyPr/>
                    <a:lstStyle/>
                    <a:p>
                      <a:pPr marL="0" indent="0" algn="ctr">
                        <a:buNone/>
                      </a:pPr>
                      <a:r>
                        <a:rPr lang="en-US" sz="1100">
                          <a:solidFill>
                            <a:schemeClr val="accent6"/>
                          </a:solidFill>
                          <a:latin typeface="Calibri" panose="020F0502020204030204" charset="-122"/>
                        </a:rPr>
                        <a:t>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100">
                          <a:solidFill>
                            <a:schemeClr val="accent6"/>
                          </a:solidFill>
                          <a:latin typeface="Calibri" panose="020F0502020204030204" charset="-122"/>
                        </a:rPr>
                        <a:t>January</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3364.56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661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4707.25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6060">
                <a:tc>
                  <a:txBody>
                    <a:bodyPr/>
                    <a:lstStyle/>
                    <a:p>
                      <a:pPr marL="0" indent="0" algn="ctr">
                        <a:buNone/>
                      </a:pPr>
                      <a:r>
                        <a:rPr lang="en-US" sz="1100">
                          <a:solidFill>
                            <a:schemeClr val="accent6"/>
                          </a:solidFill>
                          <a:latin typeface="Calibri" panose="020F0502020204030204" charset="-122"/>
                        </a:rPr>
                        <a:t>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100">
                          <a:solidFill>
                            <a:schemeClr val="accent6"/>
                          </a:solidFill>
                          <a:latin typeface="Calibri" panose="020F0502020204030204" charset="-122"/>
                        </a:rPr>
                        <a:t>February</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3537.76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657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4523.65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1.81%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8168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6060">
                <a:tc>
                  <a:txBody>
                    <a:bodyPr/>
                    <a:lstStyle/>
                    <a:p>
                      <a:pPr marL="0" indent="0" algn="ctr">
                        <a:buNone/>
                      </a:pPr>
                      <a:r>
                        <a:rPr lang="en-US" sz="1100">
                          <a:solidFill>
                            <a:schemeClr val="accent6"/>
                          </a:solidFill>
                          <a:latin typeface="Calibri" panose="020F0502020204030204" charset="-122"/>
                        </a:rPr>
                        <a:t>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100">
                          <a:solidFill>
                            <a:schemeClr val="accent6"/>
                          </a:solidFill>
                          <a:latin typeface="Calibri" panose="020F0502020204030204" charset="-122"/>
                        </a:rPr>
                        <a:t>March</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3540.97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461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3122.3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1.42%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4437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6060">
                <a:tc>
                  <a:txBody>
                    <a:bodyPr/>
                    <a:lstStyle/>
                    <a:p>
                      <a:pPr marL="0" indent="0" algn="ctr">
                        <a:buNone/>
                      </a:pPr>
                      <a:r>
                        <a:rPr lang="en-US" sz="1100">
                          <a:solidFill>
                            <a:schemeClr val="accent6"/>
                          </a:solidFill>
                          <a:latin typeface="Calibri" panose="020F0502020204030204" charset="-122"/>
                        </a:rPr>
                        <a:t>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100">
                          <a:solidFill>
                            <a:schemeClr val="accent6"/>
                          </a:solidFill>
                          <a:latin typeface="Calibri" panose="020F0502020204030204" charset="-122"/>
                        </a:rPr>
                        <a:t>April</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3268.54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459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3652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0.74%</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2717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9" name="Chart 8"/>
          <p:cNvGraphicFramePr/>
          <p:nvPr/>
        </p:nvGraphicFramePr>
        <p:xfrm>
          <a:off x="325120" y="2426335"/>
          <a:ext cx="4898390" cy="25057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Table 9"/>
          <p:cNvGraphicFramePr/>
          <p:nvPr/>
        </p:nvGraphicFramePr>
        <p:xfrm>
          <a:off x="5309870" y="3455035"/>
          <a:ext cx="3569970" cy="1478280"/>
        </p:xfrm>
        <a:graphic>
          <a:graphicData uri="http://schemas.openxmlformats.org/drawingml/2006/table">
            <a:tbl>
              <a:tblPr firstRow="1" bandRow="1">
                <a:tableStyleId>{5C22544A-7EE6-4342-B048-85BDC9FD1C3A}</a:tableStyleId>
              </a:tblPr>
              <a:tblGrid>
                <a:gridCol w="2054860">
                  <a:extLst>
                    <a:ext uri="{9D8B030D-6E8A-4147-A177-3AD203B41FA5}">
                      <a16:colId xmlns:a16="http://schemas.microsoft.com/office/drawing/2014/main" val="20000"/>
                    </a:ext>
                  </a:extLst>
                </a:gridCol>
                <a:gridCol w="1515110">
                  <a:extLst>
                    <a:ext uri="{9D8B030D-6E8A-4147-A177-3AD203B41FA5}">
                      <a16:colId xmlns:a16="http://schemas.microsoft.com/office/drawing/2014/main" val="20001"/>
                    </a:ext>
                  </a:extLst>
                </a:gridCol>
              </a:tblGrid>
              <a:tr h="286385">
                <a:tc>
                  <a:txBody>
                    <a:bodyPr/>
                    <a:lstStyle/>
                    <a:p>
                      <a:pPr marL="0" indent="0">
                        <a:buNone/>
                      </a:pPr>
                      <a:r>
                        <a:rPr lang="en-US" sz="1100" b="1">
                          <a:solidFill>
                            <a:schemeClr val="accent6"/>
                          </a:solidFill>
                          <a:latin typeface="Calibri" panose="020F0502020204030204" charset="-122"/>
                        </a:rPr>
                        <a:t>LISTING SITE TOTAL CLICKS</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r">
                        <a:buNone/>
                      </a:pPr>
                      <a:r>
                        <a:rPr lang="en-US" sz="1100" b="1">
                          <a:solidFill>
                            <a:schemeClr val="accent6"/>
                          </a:solidFill>
                          <a:latin typeface="Calibri" panose="020F0502020204030204" charset="-122"/>
                        </a:rPr>
                        <a:t>3477</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635">
                <a:tc>
                  <a:txBody>
                    <a:bodyPr/>
                    <a:lstStyle/>
                    <a:p>
                      <a:pPr marL="0" indent="0">
                        <a:buNone/>
                      </a:pPr>
                      <a:r>
                        <a:rPr lang="en-US" sz="1100" b="1">
                          <a:solidFill>
                            <a:schemeClr val="accent6"/>
                          </a:solidFill>
                          <a:latin typeface="Calibri" panose="020F0502020204030204" charset="-122"/>
                        </a:rPr>
                        <a:t>LISTING SITE TOTAL PROSPECTS</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r">
                        <a:buNone/>
                      </a:pPr>
                      <a:r>
                        <a:rPr lang="en-US" sz="1100" b="1">
                          <a:solidFill>
                            <a:schemeClr val="accent6"/>
                          </a:solidFill>
                          <a:latin typeface="Calibri" panose="020F0502020204030204" charset="-122"/>
                        </a:rPr>
                        <a:t>68</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905">
                <a:tc>
                  <a:txBody>
                    <a:bodyPr/>
                    <a:lstStyle/>
                    <a:p>
                      <a:pPr marL="0" indent="0">
                        <a:buNone/>
                      </a:pPr>
                      <a:r>
                        <a:rPr lang="en-US" sz="1100" b="1">
                          <a:solidFill>
                            <a:schemeClr val="accent6"/>
                          </a:solidFill>
                          <a:latin typeface="Calibri" panose="020F0502020204030204" charset="-122"/>
                        </a:rPr>
                        <a:t>LISTING SITE TOTAL SPENDS($)</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r">
                        <a:buNone/>
                      </a:pPr>
                      <a:r>
                        <a:rPr lang="en-US" sz="1100" b="1">
                          <a:solidFill>
                            <a:schemeClr val="accent6"/>
                          </a:solidFill>
                          <a:latin typeface="Calibri" panose="020F0502020204030204" charset="-122"/>
                        </a:rPr>
                        <a:t> $25,223.25 </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p>
                      <a:pPr marL="0" indent="0">
                        <a:buNone/>
                      </a:pPr>
                      <a:r>
                        <a:rPr lang="en-US" sz="1100" b="1">
                          <a:solidFill>
                            <a:schemeClr val="accent6"/>
                          </a:solidFill>
                          <a:latin typeface="Calibri" panose="020F0502020204030204" charset="-122"/>
                        </a:rPr>
                        <a:t>LISTING SITE TOTAL PAYMENTS($)</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r">
                        <a:buNone/>
                      </a:pPr>
                      <a:r>
                        <a:rPr lang="en-US" sz="1100" b="1">
                          <a:solidFill>
                            <a:schemeClr val="accent6"/>
                          </a:solidFill>
                          <a:latin typeface="Calibri" panose="020F0502020204030204" charset="-122"/>
                        </a:rPr>
                        <a:t> $23,460.00 </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635">
                <a:tc>
                  <a:txBody>
                    <a:bodyPr/>
                    <a:lstStyle/>
                    <a:p>
                      <a:pPr marL="0" indent="0">
                        <a:buNone/>
                      </a:pPr>
                      <a:r>
                        <a:rPr lang="en-US" sz="1100" b="1">
                          <a:solidFill>
                            <a:schemeClr val="accent6"/>
                          </a:solidFill>
                          <a:latin typeface="Calibri" panose="020F0502020204030204" charset="-122"/>
                        </a:rPr>
                        <a:t>LISTING SITE TOTAL LEADS</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r">
                        <a:buNone/>
                      </a:pPr>
                      <a:r>
                        <a:rPr lang="en-US" sz="1100" b="1">
                          <a:solidFill>
                            <a:schemeClr val="accent6"/>
                          </a:solidFill>
                          <a:latin typeface="Calibri" panose="020F0502020204030204" charset="-122"/>
                        </a:rPr>
                        <a:t>186</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 Box 11"/>
          <p:cNvSpPr txBox="1"/>
          <p:nvPr/>
        </p:nvSpPr>
        <p:spPr>
          <a:xfrm>
            <a:off x="5240020" y="2424430"/>
            <a:ext cx="3580130" cy="1168400"/>
          </a:xfrm>
          <a:prstGeom prst="rect">
            <a:avLst/>
          </a:prstGeom>
          <a:noFill/>
        </p:spPr>
        <p:txBody>
          <a:bodyPr wrap="square" rtlCol="0">
            <a:spAutoFit/>
          </a:bodyPr>
          <a:lstStyle/>
          <a:p>
            <a:pPr marL="285750" indent="-285750" algn="just">
              <a:buFont typeface="Wingdings" panose="05000000000000000000" charset="0"/>
              <a:buChar char="Ø"/>
            </a:pPr>
            <a:r>
              <a:rPr lang="en-US">
                <a:solidFill>
                  <a:schemeClr val="accent6"/>
                </a:solidFill>
                <a:sym typeface="+mn-ea"/>
              </a:rPr>
              <a:t>In February Month will get highest returns(%) 1.81% from Listing site</a:t>
            </a:r>
            <a:endParaRPr lang="en-US">
              <a:solidFill>
                <a:schemeClr val="accent6"/>
              </a:solidFill>
            </a:endParaRPr>
          </a:p>
          <a:p>
            <a:pPr marL="285750" indent="-285750" algn="just">
              <a:buFont typeface="Wingdings" panose="05000000000000000000" charset="0"/>
              <a:buChar char="Ø"/>
            </a:pPr>
            <a:r>
              <a:rPr lang="en-US">
                <a:solidFill>
                  <a:schemeClr val="accent6"/>
                </a:solidFill>
                <a:sym typeface="+mn-ea"/>
              </a:rPr>
              <a:t>In February Month received highest payments $8168 from Listing site</a:t>
            </a:r>
            <a:endParaRPr lang="en-US"/>
          </a:p>
          <a:p>
            <a:pPr marL="285750" indent="-285750" algn="just">
              <a:buFont typeface="Wingdings" panose="05000000000000000000" charset="0"/>
              <a:buChar char="Ø"/>
            </a:pPr>
            <a:endParaRPr lang="en-US"/>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3" name="applause.wav"/>
          </p:stSnd>
        </p:sndAc>
      </p:transition>
    </mc:Choice>
    <mc:Fallback>
      <p:transition>
        <p:fade/>
        <p:sndAc>
          <p:stSnd>
            <p:snd r:embed="rId3" name="applaus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0410" y="184150"/>
            <a:ext cx="7765415" cy="666750"/>
          </a:xfrm>
        </p:spPr>
        <p:txBody>
          <a:bodyPr/>
          <a:lstStyle/>
          <a:p>
            <a:pPr algn="ctr"/>
            <a:r>
              <a:rPr lang="en-US" sz="2800" u="sng"/>
              <a:t>MOST PROFITABLE CHANNEL</a:t>
            </a:r>
          </a:p>
        </p:txBody>
      </p:sp>
      <p:graphicFrame>
        <p:nvGraphicFramePr>
          <p:cNvPr id="9" name="Picture Placeholder 8"/>
          <p:cNvGraphicFramePr>
            <a:graphicFrameLocks noGrp="1"/>
          </p:cNvGraphicFramePr>
          <p:nvPr>
            <p:ph type="pic" idx="2"/>
          </p:nvPr>
        </p:nvGraphicFramePr>
        <p:xfrm>
          <a:off x="514350" y="915670"/>
          <a:ext cx="7929245" cy="778510"/>
        </p:xfrm>
        <a:graphic>
          <a:graphicData uri="http://schemas.openxmlformats.org/drawingml/2006/table">
            <a:tbl>
              <a:tblPr firstRow="1">
                <a:tableStyleId>{284E427A-3D55-4303-BF80-6455036E1DE7}</a:tableStyleId>
              </a:tblPr>
              <a:tblGrid>
                <a:gridCol w="1588770">
                  <a:extLst>
                    <a:ext uri="{9D8B030D-6E8A-4147-A177-3AD203B41FA5}">
                      <a16:colId xmlns:a16="http://schemas.microsoft.com/office/drawing/2014/main" val="20000"/>
                    </a:ext>
                  </a:extLst>
                </a:gridCol>
                <a:gridCol w="2134870">
                  <a:extLst>
                    <a:ext uri="{9D8B030D-6E8A-4147-A177-3AD203B41FA5}">
                      <a16:colId xmlns:a16="http://schemas.microsoft.com/office/drawing/2014/main" val="20001"/>
                    </a:ext>
                  </a:extLst>
                </a:gridCol>
                <a:gridCol w="1765935">
                  <a:extLst>
                    <a:ext uri="{9D8B030D-6E8A-4147-A177-3AD203B41FA5}">
                      <a16:colId xmlns:a16="http://schemas.microsoft.com/office/drawing/2014/main" val="20002"/>
                    </a:ext>
                  </a:extLst>
                </a:gridCol>
                <a:gridCol w="2439670">
                  <a:extLst>
                    <a:ext uri="{9D8B030D-6E8A-4147-A177-3AD203B41FA5}">
                      <a16:colId xmlns:a16="http://schemas.microsoft.com/office/drawing/2014/main" val="20003"/>
                    </a:ext>
                  </a:extLst>
                </a:gridCol>
              </a:tblGrid>
              <a:tr h="292100">
                <a:tc>
                  <a:txBody>
                    <a:bodyPr/>
                    <a:lstStyle/>
                    <a:p>
                      <a:pPr marL="0" indent="0" algn="ctr">
                        <a:buNone/>
                      </a:pPr>
                      <a:r>
                        <a:rPr lang="en-US">
                          <a:solidFill>
                            <a:schemeClr val="accent6"/>
                          </a:solidFill>
                        </a:rPr>
                        <a:t>CHANNEL</a:t>
                      </a:r>
                    </a:p>
                  </a:txBody>
                  <a:tcPr marL="12700" marR="12700" marT="12700" anchor="ctr"/>
                </a:tc>
                <a:tc>
                  <a:txBody>
                    <a:bodyPr/>
                    <a:lstStyle/>
                    <a:p>
                      <a:pPr marL="0" indent="0" algn="ctr">
                        <a:buNone/>
                      </a:pPr>
                      <a:r>
                        <a:rPr lang="en-US">
                          <a:solidFill>
                            <a:schemeClr val="accent6"/>
                          </a:solidFill>
                        </a:rPr>
                        <a:t>SPENDS</a:t>
                      </a:r>
                    </a:p>
                  </a:txBody>
                  <a:tcPr marL="12700" marR="12700" marT="12700" anchor="ctr"/>
                </a:tc>
                <a:tc>
                  <a:txBody>
                    <a:bodyPr/>
                    <a:lstStyle/>
                    <a:p>
                      <a:pPr marL="0" indent="0" algn="ctr">
                        <a:buNone/>
                      </a:pPr>
                      <a:r>
                        <a:rPr lang="en-US">
                          <a:solidFill>
                            <a:schemeClr val="accent6"/>
                          </a:solidFill>
                        </a:rPr>
                        <a:t>PAYMENTS</a:t>
                      </a:r>
                    </a:p>
                  </a:txBody>
                  <a:tcPr marL="12700" marR="12700" marT="12700" anchor="ctr"/>
                </a:tc>
                <a:tc>
                  <a:txBody>
                    <a:bodyPr/>
                    <a:lstStyle/>
                    <a:p>
                      <a:pPr marL="0" indent="0" algn="ctr">
                        <a:buNone/>
                      </a:pPr>
                      <a:r>
                        <a:rPr lang="en-US">
                          <a:solidFill>
                            <a:schemeClr val="accent6"/>
                          </a:solidFill>
                        </a:rPr>
                        <a:t>RETURNS(%)</a:t>
                      </a:r>
                    </a:p>
                  </a:txBody>
                  <a:tcPr marL="12700" marR="12700" marT="12700" anchor="ctr"/>
                </a:tc>
                <a:extLst>
                  <a:ext uri="{0D108BD9-81ED-4DB2-BD59-A6C34878D82A}">
                    <a16:rowId xmlns:a16="http://schemas.microsoft.com/office/drawing/2014/main" val="10000"/>
                  </a:ext>
                </a:extLst>
              </a:tr>
              <a:tr h="243205">
                <a:tc>
                  <a:txBody>
                    <a:bodyPr/>
                    <a:lstStyle/>
                    <a:p>
                      <a:pPr marL="0" indent="0">
                        <a:buNone/>
                      </a:pPr>
                      <a:r>
                        <a:rPr lang="en-US" sz="1100"/>
                        <a:t>Google Ads</a:t>
                      </a:r>
                    </a:p>
                  </a:txBody>
                  <a:tcPr marL="12700" marR="12700" marT="12700" anchor="b"/>
                </a:tc>
                <a:tc>
                  <a:txBody>
                    <a:bodyPr/>
                    <a:lstStyle/>
                    <a:p>
                      <a:pPr marL="0" indent="0" algn="ctr">
                        <a:buNone/>
                      </a:pPr>
                      <a:r>
                        <a:rPr lang="en-US" sz="1100"/>
                        <a:t>2788.68</a:t>
                      </a:r>
                    </a:p>
                  </a:txBody>
                  <a:tcPr marL="12700" marR="12700" marT="12700" anchor="b"/>
                </a:tc>
                <a:tc>
                  <a:txBody>
                    <a:bodyPr/>
                    <a:lstStyle/>
                    <a:p>
                      <a:pPr marL="0" indent="0" algn="ctr">
                        <a:buNone/>
                      </a:pPr>
                      <a:r>
                        <a:rPr lang="en-US" sz="1100"/>
                        <a:t>11880</a:t>
                      </a:r>
                    </a:p>
                  </a:txBody>
                  <a:tcPr marL="12700" marR="12700" marT="12700" anchor="b"/>
                </a:tc>
                <a:tc>
                  <a:txBody>
                    <a:bodyPr/>
                    <a:lstStyle/>
                    <a:p>
                      <a:pPr marL="0" indent="0" algn="ctr">
                        <a:buNone/>
                      </a:pPr>
                      <a:r>
                        <a:rPr lang="en-US" sz="1100"/>
                        <a:t>4.26%</a:t>
                      </a:r>
                    </a:p>
                  </a:txBody>
                  <a:tcPr marL="12700" marR="12700" marT="12700" anchor="b"/>
                </a:tc>
                <a:extLst>
                  <a:ext uri="{0D108BD9-81ED-4DB2-BD59-A6C34878D82A}">
                    <a16:rowId xmlns:a16="http://schemas.microsoft.com/office/drawing/2014/main" val="10001"/>
                  </a:ext>
                </a:extLst>
              </a:tr>
              <a:tr h="243205">
                <a:tc>
                  <a:txBody>
                    <a:bodyPr/>
                    <a:lstStyle/>
                    <a:p>
                      <a:pPr marL="0" indent="0">
                        <a:buNone/>
                      </a:pPr>
                      <a:r>
                        <a:rPr lang="en-US" sz="1100"/>
                        <a:t>Listing Site</a:t>
                      </a:r>
                    </a:p>
                  </a:txBody>
                  <a:tcPr marL="12700" marR="12700" marT="12700" anchor="b"/>
                </a:tc>
                <a:tc>
                  <a:txBody>
                    <a:bodyPr/>
                    <a:lstStyle/>
                    <a:p>
                      <a:pPr marL="0" indent="0" algn="ctr">
                        <a:buNone/>
                      </a:pPr>
                      <a:r>
                        <a:rPr lang="en-US" sz="1100"/>
                        <a:t>25223.25</a:t>
                      </a:r>
                    </a:p>
                  </a:txBody>
                  <a:tcPr marL="12700" marR="12700" marT="12700" anchor="b"/>
                </a:tc>
                <a:tc>
                  <a:txBody>
                    <a:bodyPr/>
                    <a:lstStyle/>
                    <a:p>
                      <a:pPr marL="0" indent="0" algn="ctr">
                        <a:buNone/>
                      </a:pPr>
                      <a:r>
                        <a:rPr lang="en-US" sz="1100"/>
                        <a:t>23460</a:t>
                      </a:r>
                    </a:p>
                  </a:txBody>
                  <a:tcPr marL="12700" marR="12700" marT="12700" anchor="b"/>
                </a:tc>
                <a:tc>
                  <a:txBody>
                    <a:bodyPr/>
                    <a:lstStyle/>
                    <a:p>
                      <a:pPr marL="0" indent="0" algn="ctr">
                        <a:buNone/>
                      </a:pPr>
                      <a:r>
                        <a:rPr lang="en-US" sz="1100"/>
                        <a:t>0.93%</a:t>
                      </a:r>
                    </a:p>
                  </a:txBody>
                  <a:tcPr marL="12700" marR="12700" marT="12700" anchor="b"/>
                </a:tc>
                <a:extLst>
                  <a:ext uri="{0D108BD9-81ED-4DB2-BD59-A6C34878D82A}">
                    <a16:rowId xmlns:a16="http://schemas.microsoft.com/office/drawing/2014/main" val="10002"/>
                  </a:ext>
                </a:extLst>
              </a:tr>
            </a:tbl>
          </a:graphicData>
        </a:graphic>
      </p:graphicFrame>
      <p:graphicFrame>
        <p:nvGraphicFramePr>
          <p:cNvPr id="13" name="Chart 12"/>
          <p:cNvGraphicFramePr/>
          <p:nvPr/>
        </p:nvGraphicFramePr>
        <p:xfrm>
          <a:off x="542290" y="2996565"/>
          <a:ext cx="2754630" cy="18561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nvGraphicFramePr>
        <p:xfrm>
          <a:off x="3395345" y="3006090"/>
          <a:ext cx="5036185" cy="18389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able 14"/>
          <p:cNvGraphicFramePr/>
          <p:nvPr/>
        </p:nvGraphicFramePr>
        <p:xfrm>
          <a:off x="2307590" y="2654300"/>
          <a:ext cx="3646170" cy="271780"/>
        </p:xfrm>
        <a:graphic>
          <a:graphicData uri="http://schemas.openxmlformats.org/drawingml/2006/table">
            <a:tbl>
              <a:tblPr firstRow="1" bandRow="1">
                <a:tableStyleId>{5C22544A-7EE6-4342-B048-85BDC9FD1C3A}</a:tableStyleId>
              </a:tblPr>
              <a:tblGrid>
                <a:gridCol w="2242820">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tblGrid>
              <a:tr h="271780">
                <a:tc>
                  <a:txBody>
                    <a:bodyPr/>
                    <a:lstStyle/>
                    <a:p>
                      <a:pPr marL="0" indent="0" algn="ctr">
                        <a:buNone/>
                      </a:pPr>
                      <a:r>
                        <a:rPr lang="en-US" b="1">
                          <a:solidFill>
                            <a:srgbClr val="FFFFFF"/>
                          </a:solidFill>
                          <a:latin typeface="Calibri" panose="020F0502020204030204" charset="-122"/>
                        </a:rPr>
                        <a:t>Most Profitable Channel  : </a:t>
                      </a:r>
                    </a:p>
                  </a:txBody>
                  <a:tcPr marL="12700" marR="12700" marT="12700" anchor="ctr">
                    <a:lnL>
                      <a:noFill/>
                    </a:lnL>
                    <a:lnR>
                      <a:noFill/>
                    </a:lnR>
                    <a:lnT cap="flat">
                      <a:noFill/>
                    </a:lnT>
                    <a:lnB cap="flat">
                      <a:noFill/>
                    </a:lnB>
                    <a:lnTlToBr>
                      <a:noFill/>
                    </a:lnTlToBr>
                    <a:lnBlToTr>
                      <a:noFill/>
                    </a:lnBlToTr>
                    <a:solidFill>
                      <a:srgbClr val="ED7D31"/>
                    </a:solidFill>
                  </a:tcPr>
                </a:tc>
                <a:tc>
                  <a:txBody>
                    <a:bodyPr/>
                    <a:lstStyle/>
                    <a:p>
                      <a:pPr marL="0" indent="0" algn="ctr">
                        <a:buNone/>
                      </a:pPr>
                      <a:r>
                        <a:rPr lang="en-US" b="1">
                          <a:solidFill>
                            <a:srgbClr val="FFFFFF"/>
                          </a:solidFill>
                          <a:latin typeface="Calibri" panose="020F0502020204030204" charset="-122"/>
                        </a:rPr>
                        <a:t>Google Ads</a:t>
                      </a:r>
                    </a:p>
                  </a:txBody>
                  <a:tcPr marL="12700" marR="12700" marT="12700" anchor="ctr">
                    <a:lnL>
                      <a:noFill/>
                    </a:lnL>
                    <a:lnR cap="flat">
                      <a:noFill/>
                    </a:lnR>
                    <a:lnT cap="flat">
                      <a:noFill/>
                    </a:lnT>
                    <a:lnB cap="flat">
                      <a:noFill/>
                    </a:lnB>
                    <a:lnTlToBr>
                      <a:noFill/>
                    </a:lnTlToBr>
                    <a:lnBlToTr>
                      <a:noFill/>
                    </a:lnBlToTr>
                    <a:solidFill>
                      <a:srgbClr val="808080"/>
                    </a:solidFill>
                  </a:tcPr>
                </a:tc>
                <a:extLst>
                  <a:ext uri="{0D108BD9-81ED-4DB2-BD59-A6C34878D82A}">
                    <a16:rowId xmlns:a16="http://schemas.microsoft.com/office/drawing/2014/main" val="10000"/>
                  </a:ext>
                </a:extLst>
              </a:tr>
            </a:tbl>
          </a:graphicData>
        </a:graphic>
      </p:graphicFrame>
      <p:sp>
        <p:nvSpPr>
          <p:cNvPr id="18" name="Text Box 17"/>
          <p:cNvSpPr txBox="1"/>
          <p:nvPr/>
        </p:nvSpPr>
        <p:spPr>
          <a:xfrm>
            <a:off x="459740" y="1714818"/>
            <a:ext cx="8009255" cy="953135"/>
          </a:xfrm>
          <a:prstGeom prst="rect">
            <a:avLst/>
          </a:prstGeom>
          <a:noFill/>
        </p:spPr>
        <p:txBody>
          <a:bodyPr wrap="square" rtlCol="0" anchor="ctr" anchorCtr="0">
            <a:spAutoFit/>
          </a:bodyPr>
          <a:lstStyle/>
          <a:p>
            <a:pPr marL="171450" indent="-171450" algn="just">
              <a:buFont typeface="Wingdings" panose="05000000000000000000" charset="0"/>
              <a:buChar char="Ø"/>
            </a:pPr>
            <a:r>
              <a:rPr lang="en-US" sz="1000" b="1">
                <a:solidFill>
                  <a:schemeClr val="accent6"/>
                </a:solidFill>
              </a:rPr>
              <a:t>Overview of Spends and Returns:</a:t>
            </a:r>
          </a:p>
          <a:p>
            <a:pPr algn="just"/>
            <a:r>
              <a:rPr lang="en-US" sz="900">
                <a:solidFill>
                  <a:schemeClr val="accent6"/>
                </a:solidFill>
              </a:rPr>
              <a:t>             Let's start by looking at the total spends and returns percentage for each channel.  Google Ads: Spends - $2,788.68 | Returns - 4.26%   </a:t>
            </a:r>
          </a:p>
          <a:p>
            <a:pPr algn="just"/>
            <a:r>
              <a:rPr lang="en-US" sz="900">
                <a:solidFill>
                  <a:schemeClr val="accent6"/>
                </a:solidFill>
              </a:rPr>
              <a:t>             Listing Site: Spends - $25,223.25 | Returns - 0.93%</a:t>
            </a:r>
          </a:p>
          <a:p>
            <a:pPr marL="171450" indent="-171450" algn="just">
              <a:buFont typeface="Wingdings" panose="05000000000000000000" charset="0"/>
              <a:buChar char="Ø"/>
            </a:pPr>
            <a:r>
              <a:rPr lang="en-US" sz="1000" b="1">
                <a:solidFill>
                  <a:schemeClr val="accent6"/>
                </a:solidFill>
              </a:rPr>
              <a:t>Returns Comparison:</a:t>
            </a:r>
          </a:p>
          <a:p>
            <a:pPr marL="0" indent="0" algn="just">
              <a:buFont typeface="Wingdings" panose="05000000000000000000" charset="0"/>
              <a:buNone/>
            </a:pPr>
            <a:r>
              <a:rPr lang="en-US" sz="900">
                <a:solidFill>
                  <a:schemeClr val="accent6"/>
                </a:solidFill>
              </a:rPr>
              <a:t>             Clearly, Google Ads has a higher returns percentage compared to the Listing Site. </a:t>
            </a:r>
          </a:p>
          <a:p>
            <a:pPr marL="0" indent="0" algn="just">
              <a:buFont typeface="Wingdings" panose="05000000000000000000" charset="0"/>
              <a:buNone/>
            </a:pPr>
            <a:r>
              <a:rPr lang="en-US" sz="900">
                <a:solidFill>
                  <a:schemeClr val="accent6"/>
                </a:solidFill>
              </a:rPr>
              <a:t>             Google Ads is generating a return of 4.26% on ad spends,while the Listing Site has a lower return of 0.93%.</a:t>
            </a: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0185" y="158115"/>
            <a:ext cx="8689975" cy="437515"/>
          </a:xfrm>
        </p:spPr>
        <p:txBody>
          <a:bodyPr/>
          <a:lstStyle/>
          <a:p>
            <a:pPr algn="ctr"/>
            <a:r>
              <a:rPr lang="en-US" sz="1800" u="sng"/>
              <a:t>MOST PROFITABLE CATEGORY/KEYWORD FROM GOOGLE ADS &amp; LISTING SITE</a:t>
            </a:r>
          </a:p>
        </p:txBody>
      </p:sp>
      <p:graphicFrame>
        <p:nvGraphicFramePr>
          <p:cNvPr id="5" name="Picture Placeholder 4"/>
          <p:cNvGraphicFramePr>
            <a:graphicFrameLocks noGrp="1"/>
          </p:cNvGraphicFramePr>
          <p:nvPr>
            <p:ph type="pic" idx="2"/>
          </p:nvPr>
        </p:nvGraphicFramePr>
        <p:xfrm>
          <a:off x="207010" y="683895"/>
          <a:ext cx="4172585" cy="1917065"/>
        </p:xfrm>
        <a:graphic>
          <a:graphicData uri="http://schemas.openxmlformats.org/drawingml/2006/table">
            <a:tbl>
              <a:tblPr firstRow="1">
                <a:tableStyleId>{284E427A-3D55-4303-BF80-6455036E1DE7}</a:tableStyleId>
              </a:tblPr>
              <a:tblGrid>
                <a:gridCol w="1684020">
                  <a:extLst>
                    <a:ext uri="{9D8B030D-6E8A-4147-A177-3AD203B41FA5}">
                      <a16:colId xmlns:a16="http://schemas.microsoft.com/office/drawing/2014/main" val="20000"/>
                    </a:ext>
                  </a:extLst>
                </a:gridCol>
                <a:gridCol w="778510">
                  <a:extLst>
                    <a:ext uri="{9D8B030D-6E8A-4147-A177-3AD203B41FA5}">
                      <a16:colId xmlns:a16="http://schemas.microsoft.com/office/drawing/2014/main" val="20001"/>
                    </a:ext>
                  </a:extLst>
                </a:gridCol>
                <a:gridCol w="993775">
                  <a:extLst>
                    <a:ext uri="{9D8B030D-6E8A-4147-A177-3AD203B41FA5}">
                      <a16:colId xmlns:a16="http://schemas.microsoft.com/office/drawing/2014/main" val="20002"/>
                    </a:ext>
                  </a:extLst>
                </a:gridCol>
                <a:gridCol w="716280">
                  <a:extLst>
                    <a:ext uri="{9D8B030D-6E8A-4147-A177-3AD203B41FA5}">
                      <a16:colId xmlns:a16="http://schemas.microsoft.com/office/drawing/2014/main" val="20003"/>
                    </a:ext>
                  </a:extLst>
                </a:gridCol>
              </a:tblGrid>
              <a:tr h="254000">
                <a:tc gridSpan="4">
                  <a:txBody>
                    <a:bodyPr/>
                    <a:lstStyle/>
                    <a:p>
                      <a:pPr marL="0" indent="0" algn="ctr">
                        <a:buNone/>
                      </a:pPr>
                      <a:r>
                        <a:rPr lang="en-US" sz="1400">
                          <a:solidFill>
                            <a:schemeClr val="accent6"/>
                          </a:solidFill>
                        </a:rPr>
                        <a:t>GOOGLE ADS DATA</a:t>
                      </a:r>
                      <a:r>
                        <a:rPr lang="en-US" sz="1400"/>
                        <a:t> </a:t>
                      </a: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5435">
                <a:tc>
                  <a:txBody>
                    <a:bodyPr/>
                    <a:lstStyle/>
                    <a:p>
                      <a:pPr marL="0" indent="0">
                        <a:buNone/>
                      </a:pPr>
                      <a:r>
                        <a:rPr lang="en-US" sz="800" b="1">
                          <a:solidFill>
                            <a:schemeClr val="tx1"/>
                          </a:solidFill>
                        </a:rPr>
                        <a:t>Row Labels</a:t>
                      </a:r>
                    </a:p>
                  </a:txBody>
                  <a:tcPr marL="12700" marR="12700" marT="12700" anchor="b"/>
                </a:tc>
                <a:tc>
                  <a:txBody>
                    <a:bodyPr/>
                    <a:lstStyle/>
                    <a:p>
                      <a:pPr marL="0" indent="0">
                        <a:buNone/>
                      </a:pPr>
                      <a:r>
                        <a:rPr lang="en-US" sz="800" b="1">
                          <a:solidFill>
                            <a:schemeClr val="tx1"/>
                          </a:solidFill>
                        </a:rPr>
                        <a:t>Sum of Cost ($)</a:t>
                      </a:r>
                    </a:p>
                  </a:txBody>
                  <a:tcPr marL="12700" marR="12700" marT="12700" anchor="b"/>
                </a:tc>
                <a:tc>
                  <a:txBody>
                    <a:bodyPr/>
                    <a:lstStyle/>
                    <a:p>
                      <a:pPr marL="0" indent="0">
                        <a:buNone/>
                      </a:pPr>
                      <a:r>
                        <a:rPr lang="en-US" sz="800" b="1">
                          <a:solidFill>
                            <a:schemeClr val="tx1"/>
                          </a:solidFill>
                        </a:rPr>
                        <a:t>Sum of Payment ($)</a:t>
                      </a:r>
                    </a:p>
                  </a:txBody>
                  <a:tcPr marL="12700" marR="12700" marT="12700" anchor="b"/>
                </a:tc>
                <a:tc>
                  <a:txBody>
                    <a:bodyPr/>
                    <a:lstStyle/>
                    <a:p>
                      <a:pPr marL="0" indent="0">
                        <a:buNone/>
                      </a:pPr>
                      <a:r>
                        <a:rPr lang="en-US" sz="800" b="1">
                          <a:solidFill>
                            <a:schemeClr val="tx1"/>
                          </a:solidFill>
                        </a:rPr>
                        <a:t>RETURNS( % )</a:t>
                      </a:r>
                    </a:p>
                  </a:txBody>
                  <a:tcPr marL="12700" marR="12700" marT="12700" anchor="b"/>
                </a:tc>
                <a:extLst>
                  <a:ext uri="{0D108BD9-81ED-4DB2-BD59-A6C34878D82A}">
                    <a16:rowId xmlns:a16="http://schemas.microsoft.com/office/drawing/2014/main" val="10001"/>
                  </a:ext>
                </a:extLst>
              </a:tr>
              <a:tr h="336550">
                <a:tc>
                  <a:txBody>
                    <a:bodyPr/>
                    <a:lstStyle/>
                    <a:p>
                      <a:pPr marL="0" indent="0">
                        <a:buNone/>
                      </a:pPr>
                      <a:r>
                        <a:rPr lang="en-US" sz="900" b="1">
                          <a:solidFill>
                            <a:schemeClr val="tx1"/>
                          </a:solidFill>
                        </a:rPr>
                        <a:t>reservation management system</a:t>
                      </a:r>
                    </a:p>
                  </a:txBody>
                  <a:tcPr marL="12700" marR="12700" marT="12700" anchor="b"/>
                </a:tc>
                <a:tc>
                  <a:txBody>
                    <a:bodyPr/>
                    <a:lstStyle/>
                    <a:p>
                      <a:pPr marL="0" indent="0">
                        <a:buNone/>
                      </a:pPr>
                      <a:r>
                        <a:rPr lang="en-US" sz="900" b="1">
                          <a:solidFill>
                            <a:schemeClr val="tx1"/>
                          </a:solidFill>
                        </a:rPr>
                        <a:t>233.29</a:t>
                      </a:r>
                    </a:p>
                  </a:txBody>
                  <a:tcPr marL="12700" marR="12700" marT="12700" anchor="b"/>
                </a:tc>
                <a:tc>
                  <a:txBody>
                    <a:bodyPr/>
                    <a:lstStyle/>
                    <a:p>
                      <a:pPr marL="0" indent="0">
                        <a:buNone/>
                      </a:pPr>
                      <a:r>
                        <a:rPr lang="en-US" sz="900" b="1">
                          <a:solidFill>
                            <a:schemeClr val="tx1"/>
                          </a:solidFill>
                        </a:rPr>
                        <a:t>4176</a:t>
                      </a:r>
                    </a:p>
                  </a:txBody>
                  <a:tcPr marL="12700" marR="12700" marT="12700" anchor="b"/>
                </a:tc>
                <a:tc>
                  <a:txBody>
                    <a:bodyPr/>
                    <a:lstStyle/>
                    <a:p>
                      <a:pPr marL="0" indent="0">
                        <a:buNone/>
                      </a:pPr>
                      <a:r>
                        <a:rPr lang="en-US" sz="900" b="1">
                          <a:solidFill>
                            <a:schemeClr val="tx1"/>
                          </a:solidFill>
                        </a:rPr>
                        <a:t>17.90%</a:t>
                      </a:r>
                    </a:p>
                  </a:txBody>
                  <a:tcPr marL="12700" marR="12700" marT="12700" anchor="b"/>
                </a:tc>
                <a:extLst>
                  <a:ext uri="{0D108BD9-81ED-4DB2-BD59-A6C34878D82A}">
                    <a16:rowId xmlns:a16="http://schemas.microsoft.com/office/drawing/2014/main" val="10002"/>
                  </a:ext>
                </a:extLst>
              </a:tr>
              <a:tr h="227965">
                <a:tc>
                  <a:txBody>
                    <a:bodyPr/>
                    <a:lstStyle/>
                    <a:p>
                      <a:pPr marL="0" indent="0">
                        <a:buNone/>
                      </a:pPr>
                      <a:r>
                        <a:rPr lang="en-US" sz="900" b="1">
                          <a:solidFill>
                            <a:schemeClr val="tx1"/>
                          </a:solidFill>
                        </a:rPr>
                        <a:t>yoga studio software</a:t>
                      </a:r>
                    </a:p>
                  </a:txBody>
                  <a:tcPr marL="12700" marR="12700" marT="12700" anchor="b"/>
                </a:tc>
                <a:tc>
                  <a:txBody>
                    <a:bodyPr/>
                    <a:lstStyle/>
                    <a:p>
                      <a:pPr marL="0" indent="0">
                        <a:buNone/>
                      </a:pPr>
                      <a:r>
                        <a:rPr lang="en-US" sz="900" b="1">
                          <a:solidFill>
                            <a:schemeClr val="tx1"/>
                          </a:solidFill>
                        </a:rPr>
                        <a:t>93.34</a:t>
                      </a:r>
                    </a:p>
                  </a:txBody>
                  <a:tcPr marL="12700" marR="12700" marT="12700" anchor="b"/>
                </a:tc>
                <a:tc>
                  <a:txBody>
                    <a:bodyPr/>
                    <a:lstStyle/>
                    <a:p>
                      <a:pPr marL="0" indent="0">
                        <a:buNone/>
                      </a:pPr>
                      <a:r>
                        <a:rPr lang="en-US" sz="900" b="1">
                          <a:solidFill>
                            <a:schemeClr val="tx1"/>
                          </a:solidFill>
                        </a:rPr>
                        <a:t>1188</a:t>
                      </a:r>
                    </a:p>
                  </a:txBody>
                  <a:tcPr marL="12700" marR="12700" marT="12700" anchor="b"/>
                </a:tc>
                <a:tc>
                  <a:txBody>
                    <a:bodyPr/>
                    <a:lstStyle/>
                    <a:p>
                      <a:pPr marL="0" indent="0">
                        <a:buNone/>
                      </a:pPr>
                      <a:r>
                        <a:rPr lang="en-US" sz="900" b="1">
                          <a:solidFill>
                            <a:schemeClr val="tx1"/>
                          </a:solidFill>
                        </a:rPr>
                        <a:t>12.73%</a:t>
                      </a:r>
                    </a:p>
                  </a:txBody>
                  <a:tcPr marL="12700" marR="12700" marT="12700" anchor="b"/>
                </a:tc>
                <a:extLst>
                  <a:ext uri="{0D108BD9-81ED-4DB2-BD59-A6C34878D82A}">
                    <a16:rowId xmlns:a16="http://schemas.microsoft.com/office/drawing/2014/main" val="10003"/>
                  </a:ext>
                </a:extLst>
              </a:tr>
              <a:tr h="228600">
                <a:tc>
                  <a:txBody>
                    <a:bodyPr/>
                    <a:lstStyle/>
                    <a:p>
                      <a:pPr marL="0" indent="0">
                        <a:buNone/>
                      </a:pPr>
                      <a:r>
                        <a:rPr lang="en-US" sz="900" b="1">
                          <a:solidFill>
                            <a:schemeClr val="tx1"/>
                          </a:solidFill>
                        </a:rPr>
                        <a:t>pool reservation software</a:t>
                      </a:r>
                    </a:p>
                  </a:txBody>
                  <a:tcPr marL="12700" marR="12700" marT="12700" anchor="b"/>
                </a:tc>
                <a:tc>
                  <a:txBody>
                    <a:bodyPr/>
                    <a:lstStyle/>
                    <a:p>
                      <a:pPr marL="0" indent="0">
                        <a:buNone/>
                      </a:pPr>
                      <a:r>
                        <a:rPr lang="en-US" sz="900" b="1">
                          <a:solidFill>
                            <a:schemeClr val="tx1"/>
                          </a:solidFill>
                        </a:rPr>
                        <a:t>365.38</a:t>
                      </a:r>
                    </a:p>
                  </a:txBody>
                  <a:tcPr marL="12700" marR="12700" marT="12700" anchor="b"/>
                </a:tc>
                <a:tc>
                  <a:txBody>
                    <a:bodyPr/>
                    <a:lstStyle/>
                    <a:p>
                      <a:pPr marL="0" indent="0">
                        <a:buNone/>
                      </a:pPr>
                      <a:r>
                        <a:rPr lang="en-US" sz="900" b="1">
                          <a:solidFill>
                            <a:schemeClr val="tx1"/>
                          </a:solidFill>
                        </a:rPr>
                        <a:t>3368</a:t>
                      </a:r>
                    </a:p>
                  </a:txBody>
                  <a:tcPr marL="12700" marR="12700" marT="12700" anchor="b"/>
                </a:tc>
                <a:tc>
                  <a:txBody>
                    <a:bodyPr/>
                    <a:lstStyle/>
                    <a:p>
                      <a:pPr marL="0" indent="0">
                        <a:buNone/>
                      </a:pPr>
                      <a:r>
                        <a:rPr lang="en-US" sz="900" b="1">
                          <a:solidFill>
                            <a:schemeClr val="tx1"/>
                          </a:solidFill>
                        </a:rPr>
                        <a:t>9.22%</a:t>
                      </a:r>
                    </a:p>
                  </a:txBody>
                  <a:tcPr marL="12700" marR="12700" marT="12700" anchor="b"/>
                </a:tc>
                <a:extLst>
                  <a:ext uri="{0D108BD9-81ED-4DB2-BD59-A6C34878D82A}">
                    <a16:rowId xmlns:a16="http://schemas.microsoft.com/office/drawing/2014/main" val="10004"/>
                  </a:ext>
                </a:extLst>
              </a:tr>
              <a:tr h="227965">
                <a:tc>
                  <a:txBody>
                    <a:bodyPr/>
                    <a:lstStyle/>
                    <a:p>
                      <a:pPr marL="0" indent="0">
                        <a:buNone/>
                      </a:pPr>
                      <a:r>
                        <a:rPr lang="en-US" sz="900" b="1">
                          <a:solidFill>
                            <a:schemeClr val="tx1"/>
                          </a:solidFill>
                        </a:rPr>
                        <a:t>pool reservation system</a:t>
                      </a:r>
                    </a:p>
                  </a:txBody>
                  <a:tcPr marL="12700" marR="12700" marT="12700" anchor="b"/>
                </a:tc>
                <a:tc>
                  <a:txBody>
                    <a:bodyPr/>
                    <a:lstStyle/>
                    <a:p>
                      <a:pPr marL="0" indent="0">
                        <a:buNone/>
                      </a:pPr>
                      <a:r>
                        <a:rPr lang="en-US" sz="900" b="1">
                          <a:solidFill>
                            <a:schemeClr val="tx1"/>
                          </a:solidFill>
                        </a:rPr>
                        <a:t>240.72</a:t>
                      </a:r>
                    </a:p>
                  </a:txBody>
                  <a:tcPr marL="12700" marR="12700" marT="12700" anchor="b"/>
                </a:tc>
                <a:tc>
                  <a:txBody>
                    <a:bodyPr/>
                    <a:lstStyle/>
                    <a:p>
                      <a:pPr marL="0" indent="0">
                        <a:buNone/>
                      </a:pPr>
                      <a:r>
                        <a:rPr lang="en-US" sz="900" b="1">
                          <a:solidFill>
                            <a:schemeClr val="tx1"/>
                          </a:solidFill>
                        </a:rPr>
                        <a:t>980</a:t>
                      </a:r>
                    </a:p>
                  </a:txBody>
                  <a:tcPr marL="12700" marR="12700" marT="12700" anchor="b"/>
                </a:tc>
                <a:tc>
                  <a:txBody>
                    <a:bodyPr/>
                    <a:lstStyle/>
                    <a:p>
                      <a:pPr marL="0" indent="0">
                        <a:buNone/>
                      </a:pPr>
                      <a:r>
                        <a:rPr lang="en-US" sz="900" b="1">
                          <a:solidFill>
                            <a:schemeClr val="tx1"/>
                          </a:solidFill>
                        </a:rPr>
                        <a:t>4.07%</a:t>
                      </a:r>
                    </a:p>
                  </a:txBody>
                  <a:tcPr marL="12700" marR="12700" marT="12700" anchor="b"/>
                </a:tc>
                <a:extLst>
                  <a:ext uri="{0D108BD9-81ED-4DB2-BD59-A6C34878D82A}">
                    <a16:rowId xmlns:a16="http://schemas.microsoft.com/office/drawing/2014/main" val="10005"/>
                  </a:ext>
                </a:extLst>
              </a:tr>
              <a:tr h="336550">
                <a:tc>
                  <a:txBody>
                    <a:bodyPr/>
                    <a:lstStyle/>
                    <a:p>
                      <a:pPr marL="0" indent="0">
                        <a:buNone/>
                      </a:pPr>
                      <a:r>
                        <a:rPr lang="en-US" sz="900" b="1">
                          <a:solidFill>
                            <a:schemeClr val="tx1"/>
                          </a:solidFill>
                        </a:rPr>
                        <a:t>yoga studio booking software</a:t>
                      </a:r>
                    </a:p>
                  </a:txBody>
                  <a:tcPr marL="12700" marR="12700" marT="12700" anchor="b"/>
                </a:tc>
                <a:tc>
                  <a:txBody>
                    <a:bodyPr/>
                    <a:lstStyle/>
                    <a:p>
                      <a:pPr marL="0" indent="0">
                        <a:buNone/>
                      </a:pPr>
                      <a:r>
                        <a:rPr lang="en-US" sz="900" b="1">
                          <a:solidFill>
                            <a:schemeClr val="tx1"/>
                          </a:solidFill>
                        </a:rPr>
                        <a:t>829.24</a:t>
                      </a:r>
                    </a:p>
                  </a:txBody>
                  <a:tcPr marL="12700" marR="12700" marT="12700" anchor="b"/>
                </a:tc>
                <a:tc>
                  <a:txBody>
                    <a:bodyPr/>
                    <a:lstStyle/>
                    <a:p>
                      <a:pPr marL="0" indent="0">
                        <a:buNone/>
                      </a:pPr>
                      <a:r>
                        <a:rPr lang="en-US" sz="900" b="1">
                          <a:solidFill>
                            <a:schemeClr val="tx1"/>
                          </a:solidFill>
                        </a:rPr>
                        <a:t>2168</a:t>
                      </a:r>
                    </a:p>
                  </a:txBody>
                  <a:tcPr marL="12700" marR="12700" marT="12700" anchor="b"/>
                </a:tc>
                <a:tc>
                  <a:txBody>
                    <a:bodyPr/>
                    <a:lstStyle/>
                    <a:p>
                      <a:pPr marL="0" indent="0">
                        <a:buNone/>
                      </a:pPr>
                      <a:r>
                        <a:rPr lang="en-US" sz="900" b="1">
                          <a:solidFill>
                            <a:schemeClr val="tx1"/>
                          </a:solidFill>
                        </a:rPr>
                        <a:t>2.61%</a:t>
                      </a:r>
                    </a:p>
                  </a:txBody>
                  <a:tcPr marL="12700" marR="12700" marT="12700" anchor="b"/>
                </a:tc>
                <a:extLst>
                  <a:ext uri="{0D108BD9-81ED-4DB2-BD59-A6C34878D82A}">
                    <a16:rowId xmlns:a16="http://schemas.microsoft.com/office/drawing/2014/main" val="10006"/>
                  </a:ext>
                </a:extLst>
              </a:tr>
            </a:tbl>
          </a:graphicData>
        </a:graphic>
      </p:graphicFrame>
      <p:graphicFrame>
        <p:nvGraphicFramePr>
          <p:cNvPr id="8" name="Table 7"/>
          <p:cNvGraphicFramePr/>
          <p:nvPr/>
        </p:nvGraphicFramePr>
        <p:xfrm>
          <a:off x="4431030" y="683260"/>
          <a:ext cx="4464050" cy="1898650"/>
        </p:xfrm>
        <a:graphic>
          <a:graphicData uri="http://schemas.openxmlformats.org/drawingml/2006/table">
            <a:tbl>
              <a:tblPr firstRow="1">
                <a:tableStyleId>{284E427A-3D55-4303-BF80-6455036E1DE7}</a:tableStyleId>
              </a:tblPr>
              <a:tblGrid>
                <a:gridCol w="1231265">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908050">
                  <a:extLst>
                    <a:ext uri="{9D8B030D-6E8A-4147-A177-3AD203B41FA5}">
                      <a16:colId xmlns:a16="http://schemas.microsoft.com/office/drawing/2014/main" val="20002"/>
                    </a:ext>
                  </a:extLst>
                </a:gridCol>
                <a:gridCol w="851535">
                  <a:extLst>
                    <a:ext uri="{9D8B030D-6E8A-4147-A177-3AD203B41FA5}">
                      <a16:colId xmlns:a16="http://schemas.microsoft.com/office/drawing/2014/main" val="20003"/>
                    </a:ext>
                  </a:extLst>
                </a:gridCol>
              </a:tblGrid>
              <a:tr h="231140">
                <a:tc gridSpan="4">
                  <a:txBody>
                    <a:bodyPr/>
                    <a:lstStyle/>
                    <a:p>
                      <a:pPr marL="0" indent="0" algn="ctr">
                        <a:buNone/>
                      </a:pPr>
                      <a:r>
                        <a:rPr lang="en-US">
                          <a:solidFill>
                            <a:schemeClr val="accent6"/>
                          </a:solidFill>
                        </a:rPr>
                        <a:t>LISTING SITE DATA</a:t>
                      </a:r>
                    </a:p>
                  </a:txBody>
                  <a:tcPr marL="12700" marR="12700" marT="1270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6860">
                <a:tc>
                  <a:txBody>
                    <a:bodyPr/>
                    <a:lstStyle/>
                    <a:p>
                      <a:pPr marL="0" indent="0">
                        <a:buNone/>
                      </a:pPr>
                      <a:r>
                        <a:rPr lang="en-US" sz="900" b="1"/>
                        <a:t>Row Labels</a:t>
                      </a:r>
                    </a:p>
                  </a:txBody>
                  <a:tcPr marL="12700" marR="12700" marT="12700" anchor="b"/>
                </a:tc>
                <a:tc>
                  <a:txBody>
                    <a:bodyPr/>
                    <a:lstStyle/>
                    <a:p>
                      <a:pPr marL="0" indent="0">
                        <a:buNone/>
                      </a:pPr>
                      <a:r>
                        <a:rPr lang="en-US" sz="900" b="1"/>
                        <a:t>Sum of Money Spent ($)</a:t>
                      </a:r>
                    </a:p>
                  </a:txBody>
                  <a:tcPr marL="12700" marR="12700" marT="12700" anchor="b"/>
                </a:tc>
                <a:tc>
                  <a:txBody>
                    <a:bodyPr/>
                    <a:lstStyle/>
                    <a:p>
                      <a:pPr marL="0" indent="0">
                        <a:buNone/>
                      </a:pPr>
                      <a:r>
                        <a:rPr lang="en-US" sz="900" b="1"/>
                        <a:t>Sum of Paid($)</a:t>
                      </a:r>
                    </a:p>
                  </a:txBody>
                  <a:tcPr marL="12700" marR="12700" marT="12700" anchor="b"/>
                </a:tc>
                <a:tc>
                  <a:txBody>
                    <a:bodyPr/>
                    <a:lstStyle/>
                    <a:p>
                      <a:pPr marL="0" indent="0">
                        <a:buNone/>
                      </a:pPr>
                      <a:r>
                        <a:rPr lang="en-US" sz="900" b="1"/>
                        <a:t>RETURNS( % )</a:t>
                      </a:r>
                    </a:p>
                  </a:txBody>
                  <a:tcPr marL="12700" marR="12700" marT="12700" anchor="b"/>
                </a:tc>
                <a:extLst>
                  <a:ext uri="{0D108BD9-81ED-4DB2-BD59-A6C34878D82A}">
                    <a16:rowId xmlns:a16="http://schemas.microsoft.com/office/drawing/2014/main" val="10001"/>
                  </a:ext>
                </a:extLst>
              </a:tr>
              <a:tr h="409575">
                <a:tc>
                  <a:txBody>
                    <a:bodyPr/>
                    <a:lstStyle/>
                    <a:p>
                      <a:pPr marL="0" indent="0">
                        <a:buNone/>
                      </a:pPr>
                      <a:r>
                        <a:rPr lang="en-US" sz="900" b="1"/>
                        <a:t>Parks and Recreation</a:t>
                      </a:r>
                    </a:p>
                  </a:txBody>
                  <a:tcPr marL="12700" marR="12700" marT="12700" anchor="b"/>
                </a:tc>
                <a:tc>
                  <a:txBody>
                    <a:bodyPr/>
                    <a:lstStyle/>
                    <a:p>
                      <a:pPr marL="0" indent="0">
                        <a:buNone/>
                      </a:pPr>
                      <a:r>
                        <a:rPr lang="en-US" sz="900" b="1"/>
                        <a:t>418.65</a:t>
                      </a:r>
                    </a:p>
                  </a:txBody>
                  <a:tcPr marL="12700" marR="12700" marT="12700" anchor="b"/>
                </a:tc>
                <a:tc>
                  <a:txBody>
                    <a:bodyPr/>
                    <a:lstStyle/>
                    <a:p>
                      <a:pPr marL="0" indent="0">
                        <a:buNone/>
                      </a:pPr>
                      <a:r>
                        <a:rPr lang="en-US" sz="900" b="1"/>
                        <a:t>4000</a:t>
                      </a:r>
                    </a:p>
                  </a:txBody>
                  <a:tcPr marL="12700" marR="12700" marT="12700" anchor="b"/>
                </a:tc>
                <a:tc>
                  <a:txBody>
                    <a:bodyPr/>
                    <a:lstStyle/>
                    <a:p>
                      <a:pPr marL="0" indent="0">
                        <a:buNone/>
                      </a:pPr>
                      <a:r>
                        <a:rPr lang="en-US" sz="900" b="1"/>
                        <a:t>9.55%</a:t>
                      </a:r>
                    </a:p>
                  </a:txBody>
                  <a:tcPr marL="12700" marR="12700" marT="12700" anchor="b"/>
                </a:tc>
                <a:extLst>
                  <a:ext uri="{0D108BD9-81ED-4DB2-BD59-A6C34878D82A}">
                    <a16:rowId xmlns:a16="http://schemas.microsoft.com/office/drawing/2014/main" val="10002"/>
                  </a:ext>
                </a:extLst>
              </a:tr>
              <a:tr h="234950">
                <a:tc>
                  <a:txBody>
                    <a:bodyPr/>
                    <a:lstStyle/>
                    <a:p>
                      <a:pPr marL="0" indent="0">
                        <a:buNone/>
                      </a:pPr>
                      <a:r>
                        <a:rPr lang="en-US" sz="900" b="1"/>
                        <a:t>Class Registration</a:t>
                      </a:r>
                    </a:p>
                  </a:txBody>
                  <a:tcPr marL="12700" marR="12700" marT="12700" anchor="b"/>
                </a:tc>
                <a:tc>
                  <a:txBody>
                    <a:bodyPr/>
                    <a:lstStyle/>
                    <a:p>
                      <a:pPr marL="0" indent="0">
                        <a:buNone/>
                      </a:pPr>
                      <a:r>
                        <a:rPr lang="en-US" sz="900" b="1"/>
                        <a:t>2910.5</a:t>
                      </a:r>
                    </a:p>
                  </a:txBody>
                  <a:tcPr marL="12700" marR="12700" marT="12700" anchor="b"/>
                </a:tc>
                <a:tc>
                  <a:txBody>
                    <a:bodyPr/>
                    <a:lstStyle/>
                    <a:p>
                      <a:pPr marL="0" indent="0">
                        <a:buNone/>
                      </a:pPr>
                      <a:r>
                        <a:rPr lang="en-US" sz="900" b="1"/>
                        <a:t>4303</a:t>
                      </a:r>
                    </a:p>
                  </a:txBody>
                  <a:tcPr marL="12700" marR="12700" marT="12700" anchor="b"/>
                </a:tc>
                <a:tc>
                  <a:txBody>
                    <a:bodyPr/>
                    <a:lstStyle/>
                    <a:p>
                      <a:pPr marL="0" indent="0">
                        <a:buNone/>
                      </a:pPr>
                      <a:r>
                        <a:rPr lang="en-US" sz="900" b="1"/>
                        <a:t>1.48%</a:t>
                      </a:r>
                    </a:p>
                  </a:txBody>
                  <a:tcPr marL="12700" marR="12700" marT="12700" anchor="b"/>
                </a:tc>
                <a:extLst>
                  <a:ext uri="{0D108BD9-81ED-4DB2-BD59-A6C34878D82A}">
                    <a16:rowId xmlns:a16="http://schemas.microsoft.com/office/drawing/2014/main" val="10003"/>
                  </a:ext>
                </a:extLst>
              </a:tr>
              <a:tr h="234950">
                <a:tc>
                  <a:txBody>
                    <a:bodyPr/>
                    <a:lstStyle/>
                    <a:p>
                      <a:pPr marL="0" indent="0">
                        <a:buNone/>
                      </a:pPr>
                      <a:r>
                        <a:rPr lang="en-US" sz="900" b="1"/>
                        <a:t>Fitness</a:t>
                      </a:r>
                    </a:p>
                  </a:txBody>
                  <a:tcPr marL="12700" marR="12700" marT="12700" anchor="b"/>
                </a:tc>
                <a:tc>
                  <a:txBody>
                    <a:bodyPr/>
                    <a:lstStyle/>
                    <a:p>
                      <a:pPr marL="0" indent="0">
                        <a:buNone/>
                      </a:pPr>
                      <a:r>
                        <a:rPr lang="en-US" sz="900" b="1"/>
                        <a:t>1238.5</a:t>
                      </a:r>
                    </a:p>
                  </a:txBody>
                  <a:tcPr marL="12700" marR="12700" marT="12700" anchor="b"/>
                </a:tc>
                <a:tc>
                  <a:txBody>
                    <a:bodyPr/>
                    <a:lstStyle/>
                    <a:p>
                      <a:pPr marL="0" indent="0">
                        <a:buNone/>
                      </a:pPr>
                      <a:r>
                        <a:rPr lang="en-US" sz="900" b="1"/>
                        <a:t>1188</a:t>
                      </a:r>
                    </a:p>
                  </a:txBody>
                  <a:tcPr marL="12700" marR="12700" marT="12700" anchor="b"/>
                </a:tc>
                <a:tc>
                  <a:txBody>
                    <a:bodyPr/>
                    <a:lstStyle/>
                    <a:p>
                      <a:pPr marL="0" indent="0">
                        <a:buNone/>
                      </a:pPr>
                      <a:r>
                        <a:rPr lang="en-US" sz="900" b="1"/>
                        <a:t>0.96%</a:t>
                      </a:r>
                    </a:p>
                  </a:txBody>
                  <a:tcPr marL="12700" marR="12700" marT="12700" anchor="b"/>
                </a:tc>
                <a:extLst>
                  <a:ext uri="{0D108BD9-81ED-4DB2-BD59-A6C34878D82A}">
                    <a16:rowId xmlns:a16="http://schemas.microsoft.com/office/drawing/2014/main" val="10004"/>
                  </a:ext>
                </a:extLst>
              </a:tr>
              <a:tr h="235585">
                <a:tc>
                  <a:txBody>
                    <a:bodyPr/>
                    <a:lstStyle/>
                    <a:p>
                      <a:pPr marL="0" indent="0">
                        <a:buNone/>
                      </a:pPr>
                      <a:r>
                        <a:rPr lang="en-US" sz="900" b="1"/>
                        <a:t>Scheduling</a:t>
                      </a:r>
                    </a:p>
                  </a:txBody>
                  <a:tcPr marL="12700" marR="12700" marT="12700" anchor="b"/>
                </a:tc>
                <a:tc>
                  <a:txBody>
                    <a:bodyPr/>
                    <a:lstStyle/>
                    <a:p>
                      <a:pPr marL="0" indent="0">
                        <a:buNone/>
                      </a:pPr>
                      <a:r>
                        <a:rPr lang="en-US" sz="900" b="1"/>
                        <a:t>8246</a:t>
                      </a:r>
                    </a:p>
                  </a:txBody>
                  <a:tcPr marL="12700" marR="12700" marT="12700" anchor="b"/>
                </a:tc>
                <a:tc>
                  <a:txBody>
                    <a:bodyPr/>
                    <a:lstStyle/>
                    <a:p>
                      <a:pPr marL="0" indent="0">
                        <a:buNone/>
                      </a:pPr>
                      <a:r>
                        <a:rPr lang="en-US" sz="900" b="1"/>
                        <a:t>7744</a:t>
                      </a:r>
                    </a:p>
                  </a:txBody>
                  <a:tcPr marL="12700" marR="12700" marT="12700" anchor="b"/>
                </a:tc>
                <a:tc>
                  <a:txBody>
                    <a:bodyPr/>
                    <a:lstStyle/>
                    <a:p>
                      <a:pPr marL="0" indent="0">
                        <a:buNone/>
                      </a:pPr>
                      <a:r>
                        <a:rPr lang="en-US" sz="900" b="1"/>
                        <a:t>0.94%</a:t>
                      </a:r>
                    </a:p>
                  </a:txBody>
                  <a:tcPr marL="12700" marR="12700" marT="12700" anchor="b"/>
                </a:tc>
                <a:extLst>
                  <a:ext uri="{0D108BD9-81ED-4DB2-BD59-A6C34878D82A}">
                    <a16:rowId xmlns:a16="http://schemas.microsoft.com/office/drawing/2014/main" val="10005"/>
                  </a:ext>
                </a:extLst>
              </a:tr>
              <a:tr h="234950">
                <a:tc>
                  <a:txBody>
                    <a:bodyPr/>
                    <a:lstStyle/>
                    <a:p>
                      <a:pPr marL="0" indent="0">
                        <a:buNone/>
                      </a:pPr>
                      <a:r>
                        <a:rPr lang="en-US" sz="900" b="1"/>
                        <a:t>Reservations</a:t>
                      </a:r>
                    </a:p>
                  </a:txBody>
                  <a:tcPr marL="12700" marR="12700" marT="12700" anchor="b"/>
                </a:tc>
                <a:tc>
                  <a:txBody>
                    <a:bodyPr/>
                    <a:lstStyle/>
                    <a:p>
                      <a:pPr marL="0" indent="0">
                        <a:buNone/>
                      </a:pPr>
                      <a:r>
                        <a:rPr lang="en-US" sz="900" b="1"/>
                        <a:t>5627.75</a:t>
                      </a:r>
                    </a:p>
                  </a:txBody>
                  <a:tcPr marL="12700" marR="12700" marT="12700" anchor="b"/>
                </a:tc>
                <a:tc>
                  <a:txBody>
                    <a:bodyPr/>
                    <a:lstStyle/>
                    <a:p>
                      <a:pPr marL="0" indent="0">
                        <a:buNone/>
                      </a:pPr>
                      <a:r>
                        <a:rPr lang="en-US" sz="900" b="1"/>
                        <a:t>4437</a:t>
                      </a:r>
                    </a:p>
                  </a:txBody>
                  <a:tcPr marL="12700" marR="12700" marT="12700" anchor="b"/>
                </a:tc>
                <a:tc>
                  <a:txBody>
                    <a:bodyPr/>
                    <a:lstStyle/>
                    <a:p>
                      <a:pPr marL="0" indent="0">
                        <a:buNone/>
                      </a:pPr>
                      <a:r>
                        <a:rPr lang="en-US" sz="900" b="1"/>
                        <a:t>0.79%</a:t>
                      </a:r>
                    </a:p>
                  </a:txBody>
                  <a:tcPr marL="12700" marR="12700" marT="12700" anchor="b"/>
                </a:tc>
                <a:extLst>
                  <a:ext uri="{0D108BD9-81ED-4DB2-BD59-A6C34878D82A}">
                    <a16:rowId xmlns:a16="http://schemas.microsoft.com/office/drawing/2014/main" val="10006"/>
                  </a:ext>
                </a:extLst>
              </a:tr>
            </a:tbl>
          </a:graphicData>
        </a:graphic>
      </p:graphicFrame>
      <p:graphicFrame>
        <p:nvGraphicFramePr>
          <p:cNvPr id="10" name="Chart 9"/>
          <p:cNvGraphicFramePr/>
          <p:nvPr/>
        </p:nvGraphicFramePr>
        <p:xfrm>
          <a:off x="222250" y="2661920"/>
          <a:ext cx="3750310" cy="23139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4034155" y="2666365"/>
          <a:ext cx="4864100" cy="23082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Picture Placeholder 4"/>
          <p:cNvGraphicFramePr>
            <a:graphicFrameLocks noGrp="1"/>
          </p:cNvGraphicFramePr>
          <p:nvPr>
            <p:ph type="pic" idx="2"/>
          </p:nvPr>
        </p:nvGraphicFramePr>
        <p:xfrm>
          <a:off x="186055" y="220980"/>
          <a:ext cx="8747125" cy="2593340"/>
        </p:xfrm>
        <a:graphic>
          <a:graphicData uri="http://schemas.openxmlformats.org/drawingml/2006/table">
            <a:tbl>
              <a:tblPr firstRow="1" bandRow="1">
                <a:tableStyleId>{5C22544A-7EE6-4342-B048-85BDC9FD1C3A}</a:tableStyleId>
              </a:tblPr>
              <a:tblGrid>
                <a:gridCol w="2843530">
                  <a:extLst>
                    <a:ext uri="{9D8B030D-6E8A-4147-A177-3AD203B41FA5}">
                      <a16:colId xmlns:a16="http://schemas.microsoft.com/office/drawing/2014/main" val="20000"/>
                    </a:ext>
                  </a:extLst>
                </a:gridCol>
                <a:gridCol w="1967865">
                  <a:extLst>
                    <a:ext uri="{9D8B030D-6E8A-4147-A177-3AD203B41FA5}">
                      <a16:colId xmlns:a16="http://schemas.microsoft.com/office/drawing/2014/main" val="20001"/>
                    </a:ext>
                  </a:extLst>
                </a:gridCol>
                <a:gridCol w="1791970">
                  <a:extLst>
                    <a:ext uri="{9D8B030D-6E8A-4147-A177-3AD203B41FA5}">
                      <a16:colId xmlns:a16="http://schemas.microsoft.com/office/drawing/2014/main" val="20002"/>
                    </a:ext>
                  </a:extLst>
                </a:gridCol>
                <a:gridCol w="2143760">
                  <a:extLst>
                    <a:ext uri="{9D8B030D-6E8A-4147-A177-3AD203B41FA5}">
                      <a16:colId xmlns:a16="http://schemas.microsoft.com/office/drawing/2014/main" val="20003"/>
                    </a:ext>
                  </a:extLst>
                </a:gridCol>
              </a:tblGrid>
              <a:tr h="309245">
                <a:tc>
                  <a:txBody>
                    <a:bodyPr/>
                    <a:lstStyle/>
                    <a:p>
                      <a:pPr marL="0" indent="0" algn="ctr">
                        <a:buNone/>
                      </a:pPr>
                      <a:r>
                        <a:rPr lang="en-US" sz="900" b="1">
                          <a:solidFill>
                            <a:srgbClr val="FFFFFF"/>
                          </a:solidFill>
                          <a:latin typeface="Calibri" panose="020F0502020204030204" charset="-122"/>
                        </a:rPr>
                        <a:t>TOP 10 CATEGORY/KEYWORD FROM GOOGLE ADS &amp; LISTING SITE</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D7D31"/>
                    </a:solidFill>
                  </a:tcPr>
                </a:tc>
                <a:tc>
                  <a:txBody>
                    <a:bodyPr/>
                    <a:lstStyle/>
                    <a:p>
                      <a:pPr marL="0" indent="0" algn="ctr">
                        <a:buNone/>
                      </a:pPr>
                      <a:r>
                        <a:rPr lang="en-US" sz="1100" b="1">
                          <a:solidFill>
                            <a:srgbClr val="FFFFFF"/>
                          </a:solidFill>
                          <a:latin typeface="Calibri" panose="020F0502020204030204" charset="-122"/>
                        </a:rPr>
                        <a:t>SPENDS($)</a:t>
                      </a: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D7D31"/>
                    </a:solidFill>
                  </a:tcPr>
                </a:tc>
                <a:tc>
                  <a:txBody>
                    <a:bodyPr/>
                    <a:lstStyle/>
                    <a:p>
                      <a:pPr marL="0" indent="0" algn="ctr">
                        <a:buNone/>
                      </a:pPr>
                      <a:r>
                        <a:rPr lang="en-US" sz="1100" b="1">
                          <a:solidFill>
                            <a:srgbClr val="FFFFFF"/>
                          </a:solidFill>
                          <a:latin typeface="Calibri" panose="020F0502020204030204" charset="-122"/>
                        </a:rPr>
                        <a:t>PAYMENTS($)</a:t>
                      </a: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D7D31"/>
                    </a:solidFill>
                  </a:tcPr>
                </a:tc>
                <a:tc>
                  <a:txBody>
                    <a:bodyPr/>
                    <a:lstStyle/>
                    <a:p>
                      <a:pPr marL="0" indent="0" algn="ctr">
                        <a:buNone/>
                      </a:pPr>
                      <a:r>
                        <a:rPr lang="en-US" sz="1100" b="1">
                          <a:solidFill>
                            <a:srgbClr val="FFFFFF"/>
                          </a:solidFill>
                          <a:latin typeface="Calibri" panose="020F0502020204030204" charset="-122"/>
                        </a:rPr>
                        <a:t>RETURNS(%)</a:t>
                      </a: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D7D31"/>
                    </a:solidFill>
                  </a:tcPr>
                </a:tc>
                <a:extLst>
                  <a:ext uri="{0D108BD9-81ED-4DB2-BD59-A6C34878D82A}">
                    <a16:rowId xmlns:a16="http://schemas.microsoft.com/office/drawing/2014/main" val="10000"/>
                  </a:ext>
                </a:extLst>
              </a:tr>
              <a:tr h="226060">
                <a:tc>
                  <a:txBody>
                    <a:bodyPr/>
                    <a:lstStyle/>
                    <a:p>
                      <a:pPr marL="0" indent="0">
                        <a:buNone/>
                      </a:pPr>
                      <a:r>
                        <a:rPr lang="en-US" sz="1100">
                          <a:solidFill>
                            <a:schemeClr val="accent6"/>
                          </a:solidFill>
                          <a:latin typeface="Calibri" panose="020F0502020204030204" charset="-122"/>
                        </a:rPr>
                        <a:t>reservation management system</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233.29</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4176</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17.90%</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6060">
                <a:tc>
                  <a:txBody>
                    <a:bodyPr/>
                    <a:lstStyle/>
                    <a:p>
                      <a:pPr marL="0" indent="0">
                        <a:buNone/>
                      </a:pPr>
                      <a:r>
                        <a:rPr lang="en-US" sz="1100">
                          <a:solidFill>
                            <a:schemeClr val="accent6"/>
                          </a:solidFill>
                          <a:latin typeface="Calibri" panose="020F0502020204030204" charset="-122"/>
                        </a:rPr>
                        <a:t>yoga studio software</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93.34</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1188</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12.73%</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6060">
                <a:tc>
                  <a:txBody>
                    <a:bodyPr/>
                    <a:lstStyle/>
                    <a:p>
                      <a:pPr marL="0" indent="0">
                        <a:buNone/>
                      </a:pPr>
                      <a:r>
                        <a:rPr lang="en-US" sz="1100">
                          <a:solidFill>
                            <a:schemeClr val="accent6"/>
                          </a:solidFill>
                          <a:latin typeface="Calibri" panose="020F0502020204030204" charset="-122"/>
                        </a:rPr>
                        <a:t>Parks and Recreation</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418.65</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4000</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9.55%</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6060">
                <a:tc>
                  <a:txBody>
                    <a:bodyPr/>
                    <a:lstStyle/>
                    <a:p>
                      <a:pPr marL="0" indent="0">
                        <a:buNone/>
                      </a:pPr>
                      <a:r>
                        <a:rPr lang="en-US" sz="1100">
                          <a:solidFill>
                            <a:schemeClr val="accent6"/>
                          </a:solidFill>
                          <a:latin typeface="Calibri" panose="020F0502020204030204" charset="-122"/>
                        </a:rPr>
                        <a:t>pool reservation software</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365.38</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3368</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9.22%</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6060">
                <a:tc>
                  <a:txBody>
                    <a:bodyPr/>
                    <a:lstStyle/>
                    <a:p>
                      <a:pPr marL="0" indent="0">
                        <a:buNone/>
                      </a:pPr>
                      <a:r>
                        <a:rPr lang="en-US" sz="1100">
                          <a:solidFill>
                            <a:schemeClr val="accent6"/>
                          </a:solidFill>
                          <a:latin typeface="Calibri" panose="020F0502020204030204" charset="-122"/>
                        </a:rPr>
                        <a:t>pool reservation system</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240.72</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980</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4.07%</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6060">
                <a:tc>
                  <a:txBody>
                    <a:bodyPr/>
                    <a:lstStyle/>
                    <a:p>
                      <a:pPr marL="0" indent="0">
                        <a:buNone/>
                      </a:pPr>
                      <a:r>
                        <a:rPr lang="en-US" sz="1100">
                          <a:solidFill>
                            <a:schemeClr val="accent6"/>
                          </a:solidFill>
                          <a:latin typeface="Calibri" panose="020F0502020204030204" charset="-122"/>
                        </a:rPr>
                        <a:t>yoga studio booking software</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829.24</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2168</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2.61%</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6060">
                <a:tc>
                  <a:txBody>
                    <a:bodyPr/>
                    <a:lstStyle/>
                    <a:p>
                      <a:pPr marL="0" indent="0">
                        <a:buNone/>
                      </a:pPr>
                      <a:r>
                        <a:rPr lang="en-US" sz="1100">
                          <a:solidFill>
                            <a:schemeClr val="accent6"/>
                          </a:solidFill>
                          <a:latin typeface="Calibri" panose="020F0502020204030204" charset="-122"/>
                        </a:rPr>
                        <a:t>Class Registration</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2910.5</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4303</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1.48%</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6060">
                <a:tc>
                  <a:txBody>
                    <a:bodyPr/>
                    <a:lstStyle/>
                    <a:p>
                      <a:pPr marL="0" indent="0">
                        <a:buNone/>
                      </a:pPr>
                      <a:r>
                        <a:rPr lang="en-US" sz="1100">
                          <a:solidFill>
                            <a:schemeClr val="accent6"/>
                          </a:solidFill>
                          <a:latin typeface="Calibri" panose="020F0502020204030204" charset="-122"/>
                        </a:rPr>
                        <a:t>Fitness</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1238.5</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1188</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0.96%</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6060">
                <a:tc>
                  <a:txBody>
                    <a:bodyPr/>
                    <a:lstStyle/>
                    <a:p>
                      <a:pPr marL="0" indent="0">
                        <a:buNone/>
                      </a:pPr>
                      <a:r>
                        <a:rPr lang="en-US" sz="1100">
                          <a:solidFill>
                            <a:schemeClr val="accent6"/>
                          </a:solidFill>
                          <a:latin typeface="Calibri" panose="020F0502020204030204" charset="-122"/>
                        </a:rPr>
                        <a:t>Scheduling</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8246</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7744</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0.94%</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2085">
                <a:tc>
                  <a:txBody>
                    <a:bodyPr/>
                    <a:lstStyle/>
                    <a:p>
                      <a:pPr marL="0" indent="0">
                        <a:buNone/>
                      </a:pPr>
                      <a:r>
                        <a:rPr lang="en-US" sz="1100">
                          <a:solidFill>
                            <a:schemeClr val="accent6"/>
                          </a:solidFill>
                          <a:latin typeface="Calibri" panose="020F0502020204030204" charset="-122"/>
                        </a:rPr>
                        <a:t>Reservations</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5627.75</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4437</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0.79%</a:t>
                      </a:r>
                    </a:p>
                  </a:txBody>
                  <a:tcPr marL="12700" marR="12700" marT="1270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 name="Text Box 7"/>
          <p:cNvSpPr txBox="1"/>
          <p:nvPr/>
        </p:nvSpPr>
        <p:spPr>
          <a:xfrm>
            <a:off x="183515" y="2865120"/>
            <a:ext cx="8749665" cy="1368425"/>
          </a:xfrm>
          <a:prstGeom prst="rect">
            <a:avLst/>
          </a:prstGeom>
          <a:noFill/>
        </p:spPr>
        <p:txBody>
          <a:bodyPr wrap="square" rtlCol="0">
            <a:spAutoFit/>
          </a:bodyPr>
          <a:lstStyle/>
          <a:p>
            <a:r>
              <a:rPr lang="en-US" sz="900"/>
              <a:t> </a:t>
            </a:r>
            <a:r>
              <a:rPr lang="en-US" sz="900">
                <a:solidFill>
                  <a:schemeClr val="accent6"/>
                </a:solidFill>
              </a:rPr>
              <a:t>In this section, we will identify the most profitable category/keyword from both Google Ads and the Listing Site based on returns (%).</a:t>
            </a:r>
          </a:p>
          <a:p>
            <a:r>
              <a:rPr lang="en-US" sz="900">
                <a:solidFill>
                  <a:schemeClr val="accent6"/>
                </a:solidFill>
              </a:rPr>
              <a:t> We will analyze the top 10 categories/keywords and their respective performance.</a:t>
            </a:r>
          </a:p>
          <a:p>
            <a:pPr marL="171450" indent="-171450">
              <a:buFont typeface="Wingdings" panose="05000000000000000000" charset="0"/>
              <a:buChar char="Ø"/>
            </a:pPr>
            <a:r>
              <a:rPr lang="en-US" sz="1000" b="1">
                <a:solidFill>
                  <a:schemeClr val="accent6"/>
                </a:solidFill>
              </a:rPr>
              <a:t>Returns Comparison:</a:t>
            </a:r>
          </a:p>
          <a:p>
            <a:pPr marL="0" indent="0" algn="just">
              <a:buFont typeface="Wingdings" panose="05000000000000000000" charset="0"/>
              <a:buNone/>
            </a:pPr>
            <a:r>
              <a:rPr lang="en-US" sz="900">
                <a:solidFill>
                  <a:schemeClr val="accent6"/>
                </a:solidFill>
              </a:rPr>
              <a:t>                The category/keyword "Reservation Management System" has the highest returns percentage of 17.90% on Google Ads, making it the most profitable </a:t>
            </a:r>
          </a:p>
          <a:p>
            <a:pPr marL="0" indent="0" algn="just">
              <a:buFont typeface="Wingdings" panose="05000000000000000000" charset="0"/>
              <a:buNone/>
            </a:pPr>
            <a:r>
              <a:rPr lang="en-US" sz="900">
                <a:solidFill>
                  <a:schemeClr val="accent6"/>
                </a:solidFill>
              </a:rPr>
              <a:t>                on this platform.On the Listing Site, the category/keyword "Yoga Studio Software" generates a returns percentage of 12.73%, making it the most profitable </a:t>
            </a:r>
          </a:p>
          <a:p>
            <a:pPr marL="0" indent="0" algn="just">
              <a:buFont typeface="Wingdings" panose="05000000000000000000" charset="0"/>
              <a:buNone/>
            </a:pPr>
            <a:r>
              <a:rPr lang="en-US" sz="900">
                <a:solidFill>
                  <a:schemeClr val="accent6"/>
                </a:solidFill>
              </a:rPr>
              <a:t>                on   this platform.</a:t>
            </a:r>
            <a:r>
              <a:rPr lang="en-US" sz="900"/>
              <a:t> </a:t>
            </a:r>
          </a:p>
          <a:p>
            <a:pPr marL="171450" indent="-171450">
              <a:buFont typeface="Wingdings" panose="05000000000000000000" charset="0"/>
              <a:buChar char="Ø"/>
            </a:pPr>
            <a:r>
              <a:rPr lang="en-US" sz="1000" b="1">
                <a:solidFill>
                  <a:schemeClr val="accent6"/>
                </a:solidFill>
              </a:rPr>
              <a:t>Impact on Profitability:</a:t>
            </a:r>
            <a:endParaRPr lang="en-US" sz="900"/>
          </a:p>
          <a:p>
            <a:pPr algn="just"/>
            <a:r>
              <a:rPr lang="en-US" sz="900">
                <a:solidFill>
                  <a:schemeClr val="accent6"/>
                </a:solidFill>
              </a:rPr>
              <a:t>                Based on the returns %, investing in "Reservation Management System" on Google Ads and "Yoga Studio Software" on the Listing Site yields the </a:t>
            </a:r>
          </a:p>
          <a:p>
            <a:pPr algn="just"/>
            <a:r>
              <a:rPr lang="en-US" sz="900">
                <a:solidFill>
                  <a:schemeClr val="accent6"/>
                </a:solidFill>
              </a:rPr>
              <a:t>                highest profitability</a:t>
            </a:r>
            <a:r>
              <a:rPr lang="en-US" sz="900"/>
              <a:t>.</a:t>
            </a:r>
          </a:p>
        </p:txBody>
      </p:sp>
      <p:graphicFrame>
        <p:nvGraphicFramePr>
          <p:cNvPr id="10" name="Table 9"/>
          <p:cNvGraphicFramePr/>
          <p:nvPr/>
        </p:nvGraphicFramePr>
        <p:xfrm>
          <a:off x="1420495" y="4129405"/>
          <a:ext cx="6477000" cy="406400"/>
        </p:xfrm>
        <a:graphic>
          <a:graphicData uri="http://schemas.openxmlformats.org/drawingml/2006/table">
            <a:tbl>
              <a:tblPr firstRow="1" bandRow="1">
                <a:tableStyleId>{5C22544A-7EE6-4342-B048-85BDC9FD1C3A}</a:tableStyleId>
              </a:tblPr>
              <a:tblGrid>
                <a:gridCol w="962025">
                  <a:extLst>
                    <a:ext uri="{9D8B030D-6E8A-4147-A177-3AD203B41FA5}">
                      <a16:colId xmlns:a16="http://schemas.microsoft.com/office/drawing/2014/main" val="20000"/>
                    </a:ext>
                  </a:extLst>
                </a:gridCol>
                <a:gridCol w="1238250">
                  <a:extLst>
                    <a:ext uri="{9D8B030D-6E8A-4147-A177-3AD203B41FA5}">
                      <a16:colId xmlns:a16="http://schemas.microsoft.com/office/drawing/2014/main" val="20001"/>
                    </a:ext>
                  </a:extLst>
                </a:gridCol>
                <a:gridCol w="862965">
                  <a:extLst>
                    <a:ext uri="{9D8B030D-6E8A-4147-A177-3AD203B41FA5}">
                      <a16:colId xmlns:a16="http://schemas.microsoft.com/office/drawing/2014/main" val="20002"/>
                    </a:ext>
                  </a:extLst>
                </a:gridCol>
                <a:gridCol w="2023110">
                  <a:extLst>
                    <a:ext uri="{9D8B030D-6E8A-4147-A177-3AD203B41FA5}">
                      <a16:colId xmlns:a16="http://schemas.microsoft.com/office/drawing/2014/main" val="20003"/>
                    </a:ext>
                  </a:extLst>
                </a:gridCol>
                <a:gridCol w="1390650">
                  <a:extLst>
                    <a:ext uri="{9D8B030D-6E8A-4147-A177-3AD203B41FA5}">
                      <a16:colId xmlns:a16="http://schemas.microsoft.com/office/drawing/2014/main" val="20004"/>
                    </a:ext>
                  </a:extLst>
                </a:gridCol>
              </a:tblGrid>
              <a:tr h="195580">
                <a:tc>
                  <a:txBody>
                    <a:bodyPr/>
                    <a:lstStyle/>
                    <a:p>
                      <a:pPr marL="0" indent="0">
                        <a:buNone/>
                      </a:pPr>
                      <a:endParaRPr lang="en-US" sz="900">
                        <a:solidFill>
                          <a:srgbClr val="000000"/>
                        </a:solidFill>
                        <a:latin typeface="Calibri" panose="020F0502020204030204" charset="-122"/>
                      </a:endParaRP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endParaRPr lang="en-US" sz="900">
                        <a:solidFill>
                          <a:srgbClr val="000000"/>
                        </a:solidFill>
                        <a:latin typeface="Calibri" panose="020F0502020204030204" charset="-122"/>
                      </a:endParaRPr>
                    </a:p>
                  </a:txBody>
                  <a:tcPr marL="12700" marR="12700" marT="12700" anchor="ctr">
                    <a:lnL>
                      <a:noFill/>
                    </a:lnL>
                    <a:lnR>
                      <a:noFill/>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endParaRPr lang="en-US" sz="900">
                        <a:solidFill>
                          <a:srgbClr val="000000"/>
                        </a:solidFill>
                        <a:latin typeface="Calibri" panose="020F050202020403020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b="1">
                          <a:solidFill>
                            <a:srgbClr val="FFFFFF"/>
                          </a:solidFill>
                          <a:latin typeface="Calibri" panose="020F0502020204030204" charset="-122"/>
                        </a:rPr>
                        <a:t>GOOGLE ADS DATA</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D7D31"/>
                    </a:solidFill>
                  </a:tcPr>
                </a:tc>
                <a:tc>
                  <a:txBody>
                    <a:bodyPr/>
                    <a:lstStyle/>
                    <a:p>
                      <a:pPr marL="0" indent="0" algn="ctr">
                        <a:buNone/>
                      </a:pPr>
                      <a:r>
                        <a:rPr lang="en-US" sz="900" b="1">
                          <a:solidFill>
                            <a:srgbClr val="FFFFFF"/>
                          </a:solidFill>
                          <a:latin typeface="Calibri" panose="020F0502020204030204" charset="-122"/>
                        </a:rPr>
                        <a:t>LISTING SITE DATA</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D7D31"/>
                    </a:solidFill>
                  </a:tcPr>
                </a:tc>
                <a:extLst>
                  <a:ext uri="{0D108BD9-81ED-4DB2-BD59-A6C34878D82A}">
                    <a16:rowId xmlns:a16="http://schemas.microsoft.com/office/drawing/2014/main" val="10000"/>
                  </a:ext>
                </a:extLst>
              </a:tr>
              <a:tr h="210820">
                <a:tc gridSpan="3">
                  <a:txBody>
                    <a:bodyPr/>
                    <a:lstStyle/>
                    <a:p>
                      <a:pPr marL="0" indent="0" algn="ctr">
                        <a:buNone/>
                      </a:pPr>
                      <a:r>
                        <a:rPr lang="en-US" sz="900" b="1">
                          <a:solidFill>
                            <a:srgbClr val="FFFFFF"/>
                          </a:solidFill>
                          <a:latin typeface="Calibri" panose="020F0502020204030204" charset="-122"/>
                        </a:rPr>
                        <a:t>MOST PROFITABLE CATEGORY/KEYWORD  : </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D7D31"/>
                    </a:solidFill>
                  </a:tcPr>
                </a:tc>
                <a:tc hMerge="1">
                  <a:txBody>
                    <a:bodyPr/>
                    <a:lstStyle/>
                    <a:p>
                      <a:endParaRPr lang="en-US"/>
                    </a:p>
                  </a:txBody>
                  <a:tcPr>
                    <a:lnT w="6350" cap="flat" cmpd="sng">
                      <a:solidFill>
                        <a:srgbClr val="000000"/>
                      </a:solidFill>
                      <a:prstDash val="solid"/>
                      <a:headEnd type="none" w="med" len="med"/>
                      <a:tailEnd type="none" w="med" len="med"/>
                    </a:lnT>
                  </a:tcPr>
                </a:tc>
                <a:tc hMerge="1">
                  <a:txBody>
                    <a:bodyPr/>
                    <a:lstStyle/>
                    <a:p>
                      <a:endParaRPr lang="en-US"/>
                    </a:p>
                  </a:txBody>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tcPr>
                </a:tc>
                <a:tc>
                  <a:txBody>
                    <a:bodyPr/>
                    <a:lstStyle/>
                    <a:p>
                      <a:pPr marL="0" indent="0">
                        <a:buNone/>
                      </a:pPr>
                      <a:r>
                        <a:rPr lang="en-US" sz="1000" b="1">
                          <a:solidFill>
                            <a:srgbClr val="000000"/>
                          </a:solidFill>
                          <a:latin typeface="Calibri" panose="020F0502020204030204" charset="-122"/>
                        </a:rPr>
                        <a:t>reservation management system</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lstStyle/>
                    <a:p>
                      <a:pPr marL="0" indent="0" algn="ctr">
                        <a:buNone/>
                      </a:pPr>
                      <a:r>
                        <a:rPr lang="en-US" sz="1000" b="1">
                          <a:solidFill>
                            <a:srgbClr val="000000"/>
                          </a:solidFill>
                          <a:latin typeface="Calibri" panose="020F0502020204030204" charset="-122"/>
                        </a:rPr>
                        <a:t>Parks and Recreation</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1"/>
                  </a:ext>
                </a:extLst>
              </a:tr>
            </a:tbl>
          </a:graphicData>
        </a:graphic>
      </p:graphicFrame>
      <p:graphicFrame>
        <p:nvGraphicFramePr>
          <p:cNvPr id="11" name="Table 10"/>
          <p:cNvGraphicFramePr/>
          <p:nvPr/>
        </p:nvGraphicFramePr>
        <p:xfrm>
          <a:off x="1433195" y="4604385"/>
          <a:ext cx="6477000" cy="332740"/>
        </p:xfrm>
        <a:graphic>
          <a:graphicData uri="http://schemas.openxmlformats.org/drawingml/2006/table">
            <a:tbl>
              <a:tblPr firstRow="1" bandRow="1">
                <a:tableStyleId>{5C22544A-7EE6-4342-B048-85BDC9FD1C3A}</a:tableStyleId>
              </a:tblPr>
              <a:tblGrid>
                <a:gridCol w="3076575">
                  <a:extLst>
                    <a:ext uri="{9D8B030D-6E8A-4147-A177-3AD203B41FA5}">
                      <a16:colId xmlns:a16="http://schemas.microsoft.com/office/drawing/2014/main" val="20000"/>
                    </a:ext>
                  </a:extLst>
                </a:gridCol>
                <a:gridCol w="3400425">
                  <a:extLst>
                    <a:ext uri="{9D8B030D-6E8A-4147-A177-3AD203B41FA5}">
                      <a16:colId xmlns:a16="http://schemas.microsoft.com/office/drawing/2014/main" val="20001"/>
                    </a:ext>
                  </a:extLst>
                </a:gridCol>
              </a:tblGrid>
              <a:tr h="312420">
                <a:tc>
                  <a:txBody>
                    <a:bodyPr/>
                    <a:lstStyle/>
                    <a:p>
                      <a:pPr marL="0" indent="0" algn="ctr">
                        <a:buNone/>
                      </a:pPr>
                      <a:r>
                        <a:rPr lang="en-US" sz="900" b="1">
                          <a:solidFill>
                            <a:srgbClr val="FFFFFF"/>
                          </a:solidFill>
                          <a:latin typeface="Calibri" panose="020F0502020204030204" charset="-122"/>
                        </a:rPr>
                        <a:t>MOST PROFITABLE CATEGORY/KEYWORD FROM BOTH GOOGLE ADS &amp; LISTING SITE</a:t>
                      </a:r>
                    </a:p>
                  </a:txBody>
                  <a:tcPr marL="12700" marR="12700" marT="12700" anchor="ctr">
                    <a:lnL>
                      <a:noFill/>
                    </a:lnL>
                    <a:lnR>
                      <a:noFill/>
                    </a:lnR>
                    <a:lnT cap="flat">
                      <a:noFill/>
                    </a:lnT>
                    <a:lnB cap="flat">
                      <a:noFill/>
                    </a:lnB>
                    <a:lnTlToBr>
                      <a:noFill/>
                    </a:lnTlToBr>
                    <a:lnBlToTr>
                      <a:noFill/>
                    </a:lnBlToTr>
                    <a:solidFill>
                      <a:srgbClr val="ED7D31"/>
                    </a:solidFill>
                  </a:tcPr>
                </a:tc>
                <a:tc>
                  <a:txBody>
                    <a:bodyPr/>
                    <a:lstStyle/>
                    <a:p>
                      <a:pPr marL="0" indent="0" algn="ctr">
                        <a:buNone/>
                      </a:pPr>
                      <a:r>
                        <a:rPr lang="en-US" sz="1200" b="1">
                          <a:solidFill>
                            <a:srgbClr val="000000"/>
                          </a:solidFill>
                          <a:latin typeface="Calibri" panose="020F0502020204030204" charset="-122"/>
                        </a:rPr>
                        <a:t>reservation management system</a:t>
                      </a:r>
                    </a:p>
                  </a:txBody>
                  <a:tcPr marL="12700" marR="12700" marT="12700" anchor="ctr">
                    <a:lnL>
                      <a:noFill/>
                    </a:lnL>
                    <a:lnR cap="flat">
                      <a:noFill/>
                    </a:lnR>
                    <a:lnT cap="flat">
                      <a:noFill/>
                    </a:lnT>
                    <a:lnB cap="flat">
                      <a:noFill/>
                    </a:lnB>
                    <a:lnTlToBr>
                      <a:noFill/>
                    </a:lnTlToBr>
                    <a:lnBlToTr>
                      <a:noFill/>
                    </a:lnBlToTr>
                    <a:solidFill>
                      <a:srgbClr val="BFBFBF"/>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nvGraphicFramePr>
        <p:xfrm>
          <a:off x="3696970" y="755015"/>
          <a:ext cx="5160010" cy="24257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a:xfrm>
            <a:off x="170180" y="176530"/>
            <a:ext cx="8791575" cy="433070"/>
          </a:xfrm>
        </p:spPr>
        <p:txBody>
          <a:bodyPr/>
          <a:lstStyle/>
          <a:p>
            <a:pPr algn="ctr"/>
            <a:r>
              <a:rPr lang="en-US" sz="1800" u="sng"/>
              <a:t>TOTAL IMPRESSIONS OF CATEGORY/KEYWORD FROM GOODLE ADS</a:t>
            </a:r>
          </a:p>
        </p:txBody>
      </p:sp>
      <p:graphicFrame>
        <p:nvGraphicFramePr>
          <p:cNvPr id="6" name="Picture Placeholder 5"/>
          <p:cNvGraphicFramePr>
            <a:graphicFrameLocks noGrp="1"/>
          </p:cNvGraphicFramePr>
          <p:nvPr>
            <p:ph type="pic" idx="2"/>
          </p:nvPr>
        </p:nvGraphicFramePr>
        <p:xfrm>
          <a:off x="494665" y="750570"/>
          <a:ext cx="3133090" cy="4161790"/>
        </p:xfrm>
        <a:graphic>
          <a:graphicData uri="http://schemas.openxmlformats.org/drawingml/2006/table">
            <a:tbl>
              <a:tblPr firstRow="1">
                <a:tableStyleId>{284E427A-3D55-4303-BF80-6455036E1DE7}</a:tableStyleId>
              </a:tblPr>
              <a:tblGrid>
                <a:gridCol w="231394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tblGrid>
              <a:tr h="259080">
                <a:tc gridSpan="2">
                  <a:txBody>
                    <a:bodyPr/>
                    <a:lstStyle/>
                    <a:p>
                      <a:pPr marL="0" indent="0" algn="ctr">
                        <a:buNone/>
                      </a:pPr>
                      <a:r>
                        <a:rPr lang="en-US" sz="1200">
                          <a:solidFill>
                            <a:schemeClr val="accent6"/>
                          </a:solidFill>
                        </a:rPr>
                        <a:t>GOOGLE ADS </a:t>
                      </a:r>
                    </a:p>
                  </a:txBody>
                  <a:tcPr marL="12700" marR="12700" marT="12700" anchor="ctr"/>
                </a:tc>
                <a:tc hMerge="1">
                  <a:txBody>
                    <a:bodyPr/>
                    <a:lstStyle/>
                    <a:p>
                      <a:endParaRPr lang="en-US"/>
                    </a:p>
                  </a:txBody>
                  <a:tcPr/>
                </a:tc>
                <a:extLst>
                  <a:ext uri="{0D108BD9-81ED-4DB2-BD59-A6C34878D82A}">
                    <a16:rowId xmlns:a16="http://schemas.microsoft.com/office/drawing/2014/main" val="10000"/>
                  </a:ext>
                </a:extLst>
              </a:tr>
              <a:tr h="227965">
                <a:tc>
                  <a:txBody>
                    <a:bodyPr/>
                    <a:lstStyle/>
                    <a:p>
                      <a:pPr marL="0" indent="0" algn="ctr">
                        <a:buNone/>
                      </a:pPr>
                      <a:r>
                        <a:rPr lang="en-US" sz="800" b="1"/>
                        <a:t>    KEYWORD</a:t>
                      </a:r>
                    </a:p>
                  </a:txBody>
                  <a:tcPr marL="12700" marR="12700" marT="12700" anchor="b"/>
                </a:tc>
                <a:tc>
                  <a:txBody>
                    <a:bodyPr/>
                    <a:lstStyle/>
                    <a:p>
                      <a:pPr marL="0" indent="0" algn="ctr">
                        <a:buNone/>
                      </a:pPr>
                      <a:r>
                        <a:rPr lang="en-US" sz="800" b="1"/>
                        <a:t>Impressions </a:t>
                      </a:r>
                    </a:p>
                  </a:txBody>
                  <a:tcPr marL="12700" marR="12700" marT="12700" anchor="b"/>
                </a:tc>
                <a:extLst>
                  <a:ext uri="{0D108BD9-81ED-4DB2-BD59-A6C34878D82A}">
                    <a16:rowId xmlns:a16="http://schemas.microsoft.com/office/drawing/2014/main" val="10001"/>
                  </a:ext>
                </a:extLst>
              </a:tr>
              <a:tr h="193040">
                <a:tc>
                  <a:txBody>
                    <a:bodyPr/>
                    <a:lstStyle/>
                    <a:p>
                      <a:pPr marL="0" indent="0">
                        <a:buNone/>
                      </a:pPr>
                      <a:r>
                        <a:rPr lang="en-US" sz="800" b="1"/>
                        <a:t>yoga studio booking software</a:t>
                      </a:r>
                    </a:p>
                  </a:txBody>
                  <a:tcPr marL="12700" marR="12700" marT="12700" anchor="b"/>
                </a:tc>
                <a:tc>
                  <a:txBody>
                    <a:bodyPr/>
                    <a:lstStyle/>
                    <a:p>
                      <a:pPr marL="0" indent="0" algn="ctr">
                        <a:buNone/>
                      </a:pPr>
                      <a:r>
                        <a:rPr lang="en-US" sz="800" b="1"/>
                        <a:t>3430</a:t>
                      </a:r>
                    </a:p>
                  </a:txBody>
                  <a:tcPr marL="12700" marR="12700" marT="12700" anchor="b"/>
                </a:tc>
                <a:extLst>
                  <a:ext uri="{0D108BD9-81ED-4DB2-BD59-A6C34878D82A}">
                    <a16:rowId xmlns:a16="http://schemas.microsoft.com/office/drawing/2014/main" val="10002"/>
                  </a:ext>
                </a:extLst>
              </a:tr>
              <a:tr h="193675">
                <a:tc>
                  <a:txBody>
                    <a:bodyPr/>
                    <a:lstStyle/>
                    <a:p>
                      <a:pPr marL="0" indent="0">
                        <a:buNone/>
                      </a:pPr>
                      <a:r>
                        <a:rPr lang="en-US" sz="800" b="1"/>
                        <a:t>booking management software</a:t>
                      </a:r>
                    </a:p>
                  </a:txBody>
                  <a:tcPr marL="12700" marR="12700" marT="12700" anchor="b"/>
                </a:tc>
                <a:tc>
                  <a:txBody>
                    <a:bodyPr/>
                    <a:lstStyle/>
                    <a:p>
                      <a:pPr marL="0" indent="0" algn="ctr">
                        <a:buNone/>
                      </a:pPr>
                      <a:r>
                        <a:rPr lang="en-US" sz="800" b="1"/>
                        <a:t>800</a:t>
                      </a:r>
                    </a:p>
                  </a:txBody>
                  <a:tcPr marL="12700" marR="12700" marT="12700" anchor="b"/>
                </a:tc>
                <a:extLst>
                  <a:ext uri="{0D108BD9-81ED-4DB2-BD59-A6C34878D82A}">
                    <a16:rowId xmlns:a16="http://schemas.microsoft.com/office/drawing/2014/main" val="10003"/>
                  </a:ext>
                </a:extLst>
              </a:tr>
              <a:tr h="193675">
                <a:tc>
                  <a:txBody>
                    <a:bodyPr/>
                    <a:lstStyle/>
                    <a:p>
                      <a:pPr marL="0" indent="0">
                        <a:buNone/>
                      </a:pPr>
                      <a:r>
                        <a:rPr lang="en-US" sz="800" b="1"/>
                        <a:t>pool reservation software</a:t>
                      </a:r>
                    </a:p>
                  </a:txBody>
                  <a:tcPr marL="12700" marR="12700" marT="12700" anchor="b"/>
                </a:tc>
                <a:tc>
                  <a:txBody>
                    <a:bodyPr/>
                    <a:lstStyle/>
                    <a:p>
                      <a:pPr marL="0" indent="0" algn="ctr">
                        <a:buNone/>
                      </a:pPr>
                      <a:r>
                        <a:rPr lang="en-US" sz="800" b="1"/>
                        <a:t>576</a:t>
                      </a:r>
                    </a:p>
                  </a:txBody>
                  <a:tcPr marL="12700" marR="12700" marT="12700" anchor="b"/>
                </a:tc>
                <a:extLst>
                  <a:ext uri="{0D108BD9-81ED-4DB2-BD59-A6C34878D82A}">
                    <a16:rowId xmlns:a16="http://schemas.microsoft.com/office/drawing/2014/main" val="10004"/>
                  </a:ext>
                </a:extLst>
              </a:tr>
              <a:tr h="193040">
                <a:tc>
                  <a:txBody>
                    <a:bodyPr/>
                    <a:lstStyle/>
                    <a:p>
                      <a:pPr marL="0" indent="0">
                        <a:buNone/>
                      </a:pPr>
                      <a:r>
                        <a:rPr lang="en-US" sz="800" b="1"/>
                        <a:t>reservation management system</a:t>
                      </a:r>
                    </a:p>
                  </a:txBody>
                  <a:tcPr marL="12700" marR="12700" marT="12700" anchor="b"/>
                </a:tc>
                <a:tc>
                  <a:txBody>
                    <a:bodyPr/>
                    <a:lstStyle/>
                    <a:p>
                      <a:pPr marL="0" indent="0" algn="ctr">
                        <a:buNone/>
                      </a:pPr>
                      <a:r>
                        <a:rPr lang="en-US" sz="800" b="1"/>
                        <a:t>517</a:t>
                      </a:r>
                    </a:p>
                  </a:txBody>
                  <a:tcPr marL="12700" marR="12700" marT="12700" anchor="b"/>
                </a:tc>
                <a:extLst>
                  <a:ext uri="{0D108BD9-81ED-4DB2-BD59-A6C34878D82A}">
                    <a16:rowId xmlns:a16="http://schemas.microsoft.com/office/drawing/2014/main" val="10005"/>
                  </a:ext>
                </a:extLst>
              </a:tr>
              <a:tr h="193675">
                <a:tc>
                  <a:txBody>
                    <a:bodyPr/>
                    <a:lstStyle/>
                    <a:p>
                      <a:pPr marL="0" indent="0">
                        <a:buNone/>
                      </a:pPr>
                      <a:r>
                        <a:rPr lang="en-US" sz="800" b="1"/>
                        <a:t>pilates studio booking software</a:t>
                      </a:r>
                    </a:p>
                  </a:txBody>
                  <a:tcPr marL="12700" marR="12700" marT="12700" anchor="b"/>
                </a:tc>
                <a:tc>
                  <a:txBody>
                    <a:bodyPr/>
                    <a:lstStyle/>
                    <a:p>
                      <a:pPr marL="0" indent="0" algn="ctr">
                        <a:buNone/>
                      </a:pPr>
                      <a:r>
                        <a:rPr lang="en-US" sz="800" b="1"/>
                        <a:t>406</a:t>
                      </a:r>
                    </a:p>
                  </a:txBody>
                  <a:tcPr marL="12700" marR="12700" marT="12700" anchor="b"/>
                </a:tc>
                <a:extLst>
                  <a:ext uri="{0D108BD9-81ED-4DB2-BD59-A6C34878D82A}">
                    <a16:rowId xmlns:a16="http://schemas.microsoft.com/office/drawing/2014/main" val="10006"/>
                  </a:ext>
                </a:extLst>
              </a:tr>
              <a:tr h="193040">
                <a:tc>
                  <a:txBody>
                    <a:bodyPr/>
                    <a:lstStyle/>
                    <a:p>
                      <a:pPr marL="0" indent="0">
                        <a:buNone/>
                      </a:pPr>
                      <a:r>
                        <a:rPr lang="en-US" sz="800" b="1"/>
                        <a:t>yoga studio software</a:t>
                      </a:r>
                    </a:p>
                  </a:txBody>
                  <a:tcPr marL="12700" marR="12700" marT="12700" anchor="b"/>
                </a:tc>
                <a:tc>
                  <a:txBody>
                    <a:bodyPr/>
                    <a:lstStyle/>
                    <a:p>
                      <a:pPr marL="0" indent="0" algn="ctr">
                        <a:buNone/>
                      </a:pPr>
                      <a:r>
                        <a:rPr lang="en-US" sz="800" b="1"/>
                        <a:t>371</a:t>
                      </a:r>
                    </a:p>
                  </a:txBody>
                  <a:tcPr marL="12700" marR="12700" marT="12700" anchor="b"/>
                </a:tc>
                <a:extLst>
                  <a:ext uri="{0D108BD9-81ED-4DB2-BD59-A6C34878D82A}">
                    <a16:rowId xmlns:a16="http://schemas.microsoft.com/office/drawing/2014/main" val="10007"/>
                  </a:ext>
                </a:extLst>
              </a:tr>
              <a:tr h="193675">
                <a:tc>
                  <a:txBody>
                    <a:bodyPr/>
                    <a:lstStyle/>
                    <a:p>
                      <a:pPr marL="0" indent="0">
                        <a:buNone/>
                      </a:pPr>
                      <a:r>
                        <a:rPr lang="en-US" sz="800" b="1"/>
                        <a:t>yoga studio app</a:t>
                      </a:r>
                    </a:p>
                  </a:txBody>
                  <a:tcPr marL="12700" marR="12700" marT="12700" anchor="b"/>
                </a:tc>
                <a:tc>
                  <a:txBody>
                    <a:bodyPr/>
                    <a:lstStyle/>
                    <a:p>
                      <a:pPr marL="0" indent="0" algn="ctr">
                        <a:buNone/>
                      </a:pPr>
                      <a:r>
                        <a:rPr lang="en-US" sz="800" b="1"/>
                        <a:t>230</a:t>
                      </a:r>
                    </a:p>
                  </a:txBody>
                  <a:tcPr marL="12700" marR="12700" marT="12700" anchor="b"/>
                </a:tc>
                <a:extLst>
                  <a:ext uri="{0D108BD9-81ED-4DB2-BD59-A6C34878D82A}">
                    <a16:rowId xmlns:a16="http://schemas.microsoft.com/office/drawing/2014/main" val="10008"/>
                  </a:ext>
                </a:extLst>
              </a:tr>
              <a:tr h="193675">
                <a:tc>
                  <a:txBody>
                    <a:bodyPr/>
                    <a:lstStyle/>
                    <a:p>
                      <a:pPr marL="0" indent="0">
                        <a:buNone/>
                      </a:pPr>
                      <a:r>
                        <a:rPr lang="en-US" sz="800" b="1"/>
                        <a:t>pool booking app</a:t>
                      </a:r>
                    </a:p>
                  </a:txBody>
                  <a:tcPr marL="12700" marR="12700" marT="12700" anchor="b"/>
                </a:tc>
                <a:tc>
                  <a:txBody>
                    <a:bodyPr/>
                    <a:lstStyle/>
                    <a:p>
                      <a:pPr marL="0" indent="0" algn="ctr">
                        <a:buNone/>
                      </a:pPr>
                      <a:r>
                        <a:rPr lang="en-US" sz="800" b="1"/>
                        <a:t>181</a:t>
                      </a:r>
                    </a:p>
                  </a:txBody>
                  <a:tcPr marL="12700" marR="12700" marT="12700" anchor="b"/>
                </a:tc>
                <a:extLst>
                  <a:ext uri="{0D108BD9-81ED-4DB2-BD59-A6C34878D82A}">
                    <a16:rowId xmlns:a16="http://schemas.microsoft.com/office/drawing/2014/main" val="10009"/>
                  </a:ext>
                </a:extLst>
              </a:tr>
              <a:tr h="193040">
                <a:tc>
                  <a:txBody>
                    <a:bodyPr/>
                    <a:lstStyle/>
                    <a:p>
                      <a:pPr marL="0" indent="0">
                        <a:buNone/>
                      </a:pPr>
                      <a:r>
                        <a:rPr lang="en-US" sz="800" b="1"/>
                        <a:t>pool reservation system</a:t>
                      </a:r>
                    </a:p>
                  </a:txBody>
                  <a:tcPr marL="12700" marR="12700" marT="12700" anchor="b"/>
                </a:tc>
                <a:tc>
                  <a:txBody>
                    <a:bodyPr/>
                    <a:lstStyle/>
                    <a:p>
                      <a:pPr marL="0" indent="0" algn="ctr">
                        <a:buNone/>
                      </a:pPr>
                      <a:r>
                        <a:rPr lang="en-US" sz="800" b="1"/>
                        <a:t>149</a:t>
                      </a:r>
                    </a:p>
                  </a:txBody>
                  <a:tcPr marL="12700" marR="12700" marT="12700" anchor="b"/>
                </a:tc>
                <a:extLst>
                  <a:ext uri="{0D108BD9-81ED-4DB2-BD59-A6C34878D82A}">
                    <a16:rowId xmlns:a16="http://schemas.microsoft.com/office/drawing/2014/main" val="10010"/>
                  </a:ext>
                </a:extLst>
              </a:tr>
              <a:tr h="193675">
                <a:tc>
                  <a:txBody>
                    <a:bodyPr/>
                    <a:lstStyle/>
                    <a:p>
                      <a:pPr marL="0" indent="0">
                        <a:buNone/>
                      </a:pPr>
                      <a:r>
                        <a:rPr lang="en-US" sz="800" b="1"/>
                        <a:t>swimming pool booking system</a:t>
                      </a:r>
                    </a:p>
                  </a:txBody>
                  <a:tcPr marL="12700" marR="12700" marT="12700" anchor="b"/>
                </a:tc>
                <a:tc>
                  <a:txBody>
                    <a:bodyPr/>
                    <a:lstStyle/>
                    <a:p>
                      <a:pPr marL="0" indent="0" algn="ctr">
                        <a:buNone/>
                      </a:pPr>
                      <a:r>
                        <a:rPr lang="en-US" sz="800" b="1"/>
                        <a:t>128</a:t>
                      </a:r>
                    </a:p>
                  </a:txBody>
                  <a:tcPr marL="12700" marR="12700" marT="12700" anchor="b"/>
                </a:tc>
                <a:extLst>
                  <a:ext uri="{0D108BD9-81ED-4DB2-BD59-A6C34878D82A}">
                    <a16:rowId xmlns:a16="http://schemas.microsoft.com/office/drawing/2014/main" val="10011"/>
                  </a:ext>
                </a:extLst>
              </a:tr>
              <a:tr h="193040">
                <a:tc>
                  <a:txBody>
                    <a:bodyPr/>
                    <a:lstStyle/>
                    <a:p>
                      <a:pPr marL="0" indent="0">
                        <a:buNone/>
                      </a:pPr>
                      <a:r>
                        <a:rPr lang="en-US" sz="800" b="1"/>
                        <a:t>pool scheduling software</a:t>
                      </a:r>
                    </a:p>
                  </a:txBody>
                  <a:tcPr marL="12700" marR="12700" marT="12700" anchor="b"/>
                </a:tc>
                <a:tc>
                  <a:txBody>
                    <a:bodyPr/>
                    <a:lstStyle/>
                    <a:p>
                      <a:pPr marL="0" indent="0" algn="ctr">
                        <a:buNone/>
                      </a:pPr>
                      <a:r>
                        <a:rPr lang="en-US" sz="800" b="1"/>
                        <a:t>102</a:t>
                      </a:r>
                    </a:p>
                  </a:txBody>
                  <a:tcPr marL="12700" marR="12700" marT="12700" anchor="b"/>
                </a:tc>
                <a:extLst>
                  <a:ext uri="{0D108BD9-81ED-4DB2-BD59-A6C34878D82A}">
                    <a16:rowId xmlns:a16="http://schemas.microsoft.com/office/drawing/2014/main" val="10012"/>
                  </a:ext>
                </a:extLst>
              </a:tr>
              <a:tr h="193675">
                <a:tc>
                  <a:txBody>
                    <a:bodyPr/>
                    <a:lstStyle/>
                    <a:p>
                      <a:pPr marL="0" indent="0">
                        <a:buNone/>
                      </a:pPr>
                      <a:r>
                        <a:rPr lang="en-US" sz="800" b="1"/>
                        <a:t>yoga studio management software</a:t>
                      </a:r>
                    </a:p>
                  </a:txBody>
                  <a:tcPr marL="12700" marR="12700" marT="12700" anchor="b"/>
                </a:tc>
                <a:tc>
                  <a:txBody>
                    <a:bodyPr/>
                    <a:lstStyle/>
                    <a:p>
                      <a:pPr marL="0" indent="0" algn="ctr">
                        <a:buNone/>
                      </a:pPr>
                      <a:r>
                        <a:rPr lang="en-US" sz="800" b="1"/>
                        <a:t>27</a:t>
                      </a:r>
                    </a:p>
                  </a:txBody>
                  <a:tcPr marL="12700" marR="12700" marT="12700" anchor="b"/>
                </a:tc>
                <a:extLst>
                  <a:ext uri="{0D108BD9-81ED-4DB2-BD59-A6C34878D82A}">
                    <a16:rowId xmlns:a16="http://schemas.microsoft.com/office/drawing/2014/main" val="10013"/>
                  </a:ext>
                </a:extLst>
              </a:tr>
              <a:tr h="193040">
                <a:tc>
                  <a:txBody>
                    <a:bodyPr/>
                    <a:lstStyle/>
                    <a:p>
                      <a:pPr marL="0" indent="0">
                        <a:buNone/>
                      </a:pPr>
                      <a:r>
                        <a:rPr lang="en-US" sz="800" b="1"/>
                        <a:t>swimming pool reservation system</a:t>
                      </a:r>
                    </a:p>
                  </a:txBody>
                  <a:tcPr marL="12700" marR="12700" marT="12700" anchor="b"/>
                </a:tc>
                <a:tc>
                  <a:txBody>
                    <a:bodyPr/>
                    <a:lstStyle/>
                    <a:p>
                      <a:pPr marL="0" indent="0" algn="ctr">
                        <a:buNone/>
                      </a:pPr>
                      <a:r>
                        <a:rPr lang="en-US" sz="800" b="1"/>
                        <a:t>21</a:t>
                      </a:r>
                    </a:p>
                  </a:txBody>
                  <a:tcPr marL="12700" marR="12700" marT="12700" anchor="b"/>
                </a:tc>
                <a:extLst>
                  <a:ext uri="{0D108BD9-81ED-4DB2-BD59-A6C34878D82A}">
                    <a16:rowId xmlns:a16="http://schemas.microsoft.com/office/drawing/2014/main" val="10014"/>
                  </a:ext>
                </a:extLst>
              </a:tr>
              <a:tr h="193675">
                <a:tc>
                  <a:txBody>
                    <a:bodyPr/>
                    <a:lstStyle/>
                    <a:p>
                      <a:pPr marL="0" indent="0">
                        <a:buNone/>
                      </a:pPr>
                      <a:r>
                        <a:rPr lang="en-US" sz="800" b="1"/>
                        <a:t>pilates studio software</a:t>
                      </a:r>
                    </a:p>
                  </a:txBody>
                  <a:tcPr marL="12700" marR="12700" marT="12700" anchor="b"/>
                </a:tc>
                <a:tc>
                  <a:txBody>
                    <a:bodyPr/>
                    <a:lstStyle/>
                    <a:p>
                      <a:pPr marL="0" indent="0" algn="ctr">
                        <a:buNone/>
                      </a:pPr>
                      <a:r>
                        <a:rPr lang="en-US" sz="800" b="1"/>
                        <a:t>14</a:t>
                      </a:r>
                    </a:p>
                  </a:txBody>
                  <a:tcPr marL="12700" marR="12700" marT="12700" anchor="b"/>
                </a:tc>
                <a:extLst>
                  <a:ext uri="{0D108BD9-81ED-4DB2-BD59-A6C34878D82A}">
                    <a16:rowId xmlns:a16="http://schemas.microsoft.com/office/drawing/2014/main" val="10015"/>
                  </a:ext>
                </a:extLst>
              </a:tr>
              <a:tr h="193675">
                <a:tc>
                  <a:txBody>
                    <a:bodyPr/>
                    <a:lstStyle/>
                    <a:p>
                      <a:pPr marL="0" indent="0">
                        <a:buNone/>
                      </a:pPr>
                      <a:r>
                        <a:rPr lang="en-US" sz="800" b="1"/>
                        <a:t>pilates studio management software</a:t>
                      </a:r>
                    </a:p>
                  </a:txBody>
                  <a:tcPr marL="12700" marR="12700" marT="12700" anchor="b"/>
                </a:tc>
                <a:tc>
                  <a:txBody>
                    <a:bodyPr/>
                    <a:lstStyle/>
                    <a:p>
                      <a:pPr marL="0" indent="0" algn="ctr">
                        <a:buNone/>
                      </a:pPr>
                      <a:r>
                        <a:rPr lang="en-US" sz="800" b="1"/>
                        <a:t>8</a:t>
                      </a:r>
                    </a:p>
                  </a:txBody>
                  <a:tcPr marL="12700" marR="12700" marT="12700" anchor="b"/>
                </a:tc>
                <a:extLst>
                  <a:ext uri="{0D108BD9-81ED-4DB2-BD59-A6C34878D82A}">
                    <a16:rowId xmlns:a16="http://schemas.microsoft.com/office/drawing/2014/main" val="10016"/>
                  </a:ext>
                </a:extLst>
              </a:tr>
              <a:tr h="193040">
                <a:tc>
                  <a:txBody>
                    <a:bodyPr/>
                    <a:lstStyle/>
                    <a:p>
                      <a:pPr marL="0" indent="0">
                        <a:buNone/>
                      </a:pPr>
                      <a:r>
                        <a:rPr lang="en-US" sz="800" b="1"/>
                        <a:t>pilates booking system</a:t>
                      </a:r>
                    </a:p>
                  </a:txBody>
                  <a:tcPr marL="12700" marR="12700" marT="12700" anchor="b"/>
                </a:tc>
                <a:tc>
                  <a:txBody>
                    <a:bodyPr/>
                    <a:lstStyle/>
                    <a:p>
                      <a:pPr marL="0" indent="0" algn="ctr">
                        <a:buNone/>
                      </a:pPr>
                      <a:r>
                        <a:rPr lang="en-US" sz="800" b="1"/>
                        <a:t>5</a:t>
                      </a:r>
                    </a:p>
                  </a:txBody>
                  <a:tcPr marL="12700" marR="12700" marT="12700" anchor="b"/>
                </a:tc>
                <a:extLst>
                  <a:ext uri="{0D108BD9-81ED-4DB2-BD59-A6C34878D82A}">
                    <a16:rowId xmlns:a16="http://schemas.microsoft.com/office/drawing/2014/main" val="10017"/>
                  </a:ext>
                </a:extLst>
              </a:tr>
              <a:tr h="193675">
                <a:tc>
                  <a:txBody>
                    <a:bodyPr/>
                    <a:lstStyle/>
                    <a:p>
                      <a:pPr marL="0" indent="0">
                        <a:buNone/>
                      </a:pPr>
                      <a:r>
                        <a:rPr lang="en-US" sz="800" b="1"/>
                        <a:t>yoga studio scheduling software</a:t>
                      </a:r>
                    </a:p>
                  </a:txBody>
                  <a:tcPr marL="12700" marR="12700" marT="12700" anchor="b"/>
                </a:tc>
                <a:tc>
                  <a:txBody>
                    <a:bodyPr/>
                    <a:lstStyle/>
                    <a:p>
                      <a:pPr marL="0" indent="0" algn="ctr">
                        <a:buNone/>
                      </a:pPr>
                      <a:r>
                        <a:rPr lang="en-US" sz="800" b="1"/>
                        <a:t>0</a:t>
                      </a:r>
                    </a:p>
                  </a:txBody>
                  <a:tcPr marL="12700" marR="12700" marT="12700" anchor="b"/>
                </a:tc>
                <a:extLst>
                  <a:ext uri="{0D108BD9-81ED-4DB2-BD59-A6C34878D82A}">
                    <a16:rowId xmlns:a16="http://schemas.microsoft.com/office/drawing/2014/main" val="10018"/>
                  </a:ext>
                </a:extLst>
              </a:tr>
              <a:tr h="193040">
                <a:tc>
                  <a:txBody>
                    <a:bodyPr/>
                    <a:lstStyle/>
                    <a:p>
                      <a:pPr marL="0" indent="0">
                        <a:buNone/>
                      </a:pPr>
                      <a:r>
                        <a:rPr lang="en-US" sz="800" b="1"/>
                        <a:t>pilates studio software manager</a:t>
                      </a:r>
                    </a:p>
                  </a:txBody>
                  <a:tcPr marL="12700" marR="12700" marT="12700" anchor="b"/>
                </a:tc>
                <a:tc>
                  <a:txBody>
                    <a:bodyPr/>
                    <a:lstStyle/>
                    <a:p>
                      <a:pPr marL="0" indent="0" algn="ctr">
                        <a:buNone/>
                      </a:pPr>
                      <a:r>
                        <a:rPr lang="en-US" sz="800" b="1"/>
                        <a:t>0</a:t>
                      </a:r>
                    </a:p>
                  </a:txBody>
                  <a:tcPr marL="12700" marR="12700" marT="12700" anchor="b"/>
                </a:tc>
                <a:extLst>
                  <a:ext uri="{0D108BD9-81ED-4DB2-BD59-A6C34878D82A}">
                    <a16:rowId xmlns:a16="http://schemas.microsoft.com/office/drawing/2014/main" val="10019"/>
                  </a:ext>
                </a:extLst>
              </a:tr>
              <a:tr h="193675">
                <a:tc>
                  <a:txBody>
                    <a:bodyPr/>
                    <a:lstStyle/>
                    <a:p>
                      <a:pPr marL="0" indent="0">
                        <a:buNone/>
                      </a:pPr>
                      <a:r>
                        <a:rPr lang="en-US" sz="800" b="1"/>
                        <a:t>pilates management software</a:t>
                      </a:r>
                    </a:p>
                  </a:txBody>
                  <a:tcPr marL="12700" marR="12700" marT="12700" anchor="b"/>
                </a:tc>
                <a:tc>
                  <a:txBody>
                    <a:bodyPr/>
                    <a:lstStyle/>
                    <a:p>
                      <a:pPr marL="0" indent="0" algn="ctr">
                        <a:buNone/>
                      </a:pPr>
                      <a:r>
                        <a:rPr lang="en-US" sz="800" b="1"/>
                        <a:t>0</a:t>
                      </a:r>
                    </a:p>
                  </a:txBody>
                  <a:tcPr marL="12700" marR="12700" marT="12700" anchor="b"/>
                </a:tc>
                <a:extLst>
                  <a:ext uri="{0D108BD9-81ED-4DB2-BD59-A6C34878D82A}">
                    <a16:rowId xmlns:a16="http://schemas.microsoft.com/office/drawing/2014/main" val="10020"/>
                  </a:ext>
                </a:extLst>
              </a:tr>
            </a:tbl>
          </a:graphicData>
        </a:graphic>
      </p:graphicFrame>
      <p:sp>
        <p:nvSpPr>
          <p:cNvPr id="9" name="Text Box 8"/>
          <p:cNvSpPr txBox="1"/>
          <p:nvPr/>
        </p:nvSpPr>
        <p:spPr>
          <a:xfrm>
            <a:off x="3714750" y="3192145"/>
            <a:ext cx="5157470" cy="1783715"/>
          </a:xfrm>
          <a:prstGeom prst="rect">
            <a:avLst/>
          </a:prstGeom>
          <a:noFill/>
        </p:spPr>
        <p:txBody>
          <a:bodyPr wrap="square" rtlCol="0">
            <a:spAutoFit/>
          </a:bodyPr>
          <a:lstStyle/>
          <a:p>
            <a:r>
              <a:rPr lang="en-US" sz="900">
                <a:solidFill>
                  <a:schemeClr val="accent6"/>
                </a:solidFill>
              </a:rPr>
              <a:t>In this section, we will analyze the impressions data for different keywords in Google Ads.</a:t>
            </a:r>
          </a:p>
          <a:p>
            <a:r>
              <a:rPr lang="en-US" sz="900">
                <a:solidFill>
                  <a:schemeClr val="accent6"/>
                </a:solidFill>
              </a:rPr>
              <a:t>Impressions represent the count of people who viewed our ad for each keyword.</a:t>
            </a:r>
          </a:p>
          <a:p>
            <a:pPr marL="171450" indent="-171450">
              <a:buFont typeface="Wingdings" panose="05000000000000000000" charset="0"/>
              <a:buChar char="Ø"/>
            </a:pPr>
            <a:r>
              <a:rPr lang="en-US" sz="1000" b="1">
                <a:solidFill>
                  <a:schemeClr val="accent6"/>
                </a:solidFill>
              </a:rPr>
              <a:t>Key Insights:</a:t>
            </a:r>
          </a:p>
          <a:p>
            <a:pPr algn="just"/>
            <a:r>
              <a:rPr lang="en-US" sz="900">
                <a:solidFill>
                  <a:schemeClr val="accent6"/>
                </a:solidFill>
              </a:rPr>
              <a:t>             The keyword "Yoga Studio Booking Software" received the highest number of </a:t>
            </a:r>
          </a:p>
          <a:p>
            <a:pPr algn="just"/>
            <a:r>
              <a:rPr lang="en-US" sz="900">
                <a:solidFill>
                  <a:schemeClr val="accent6"/>
                </a:solidFill>
              </a:rPr>
              <a:t>             impressions  at 3,430.  "Booking Management Software" and "Pool Reservation </a:t>
            </a:r>
          </a:p>
          <a:p>
            <a:pPr algn="just"/>
            <a:r>
              <a:rPr lang="en-US" sz="900">
                <a:solidFill>
                  <a:schemeClr val="accent6"/>
                </a:solidFill>
              </a:rPr>
              <a:t>             Software"  also received a considerable number of impressions. "Yoga Studio  </a:t>
            </a:r>
          </a:p>
          <a:p>
            <a:pPr algn="just"/>
            <a:r>
              <a:rPr lang="en-US" sz="900">
                <a:solidFill>
                  <a:schemeClr val="accent6"/>
                </a:solidFill>
              </a:rPr>
              <a:t>             Scheduling Software," "Pilates Studio Software Manager," and "Pilates  </a:t>
            </a:r>
          </a:p>
          <a:p>
            <a:pPr algn="just"/>
            <a:r>
              <a:rPr lang="en-US" sz="900">
                <a:solidFill>
                  <a:schemeClr val="accent6"/>
                </a:solidFill>
              </a:rPr>
              <a:t>             Management  Software" did not receive any impressions during this period.</a:t>
            </a:r>
          </a:p>
          <a:p>
            <a:pPr marL="171450" indent="-171450">
              <a:buFont typeface="Wingdings" panose="05000000000000000000" charset="0"/>
              <a:buChar char="Ø"/>
            </a:pPr>
            <a:r>
              <a:rPr lang="en-US" sz="1000" b="1">
                <a:solidFill>
                  <a:schemeClr val="accent6"/>
                </a:solidFill>
              </a:rPr>
              <a:t>Keyword Performance:</a:t>
            </a:r>
          </a:p>
          <a:p>
            <a:r>
              <a:rPr lang="en-US" sz="900">
                <a:solidFill>
                  <a:schemeClr val="accent6"/>
                </a:solidFill>
              </a:rPr>
              <a:t>           Keywords with higher impressions may indicate higher visibility and reach to the </a:t>
            </a:r>
          </a:p>
          <a:p>
            <a:r>
              <a:rPr lang="en-US" sz="900">
                <a:solidFill>
                  <a:schemeClr val="accent6"/>
                </a:solidFill>
              </a:rPr>
              <a:t>           target  audience.Lower or zero impressions for certain keywords may suggest a need </a:t>
            </a:r>
          </a:p>
          <a:p>
            <a:r>
              <a:rPr lang="en-US" sz="900">
                <a:solidFill>
                  <a:schemeClr val="accent6"/>
                </a:solidFill>
              </a:rPr>
              <a:t>           for optimization or reevaluation of targeting and ad content.</a:t>
            </a: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0180" y="150495"/>
            <a:ext cx="8798560" cy="491490"/>
          </a:xfrm>
        </p:spPr>
        <p:txBody>
          <a:bodyPr/>
          <a:lstStyle/>
          <a:p>
            <a:pPr algn="ctr"/>
            <a:r>
              <a:rPr lang="en-US" sz="2000" u="sng"/>
              <a:t>MONTHLY PERFORMANCE SUMMARY OF GOOGLE ADS &amp; LISTING SITE</a:t>
            </a:r>
          </a:p>
        </p:txBody>
      </p:sp>
      <p:graphicFrame>
        <p:nvGraphicFramePr>
          <p:cNvPr id="5" name="Picture Placeholder 4"/>
          <p:cNvGraphicFramePr>
            <a:graphicFrameLocks noGrp="1"/>
          </p:cNvGraphicFramePr>
          <p:nvPr>
            <p:ph type="pic" idx="2"/>
          </p:nvPr>
        </p:nvGraphicFramePr>
        <p:xfrm>
          <a:off x="172720" y="668020"/>
          <a:ext cx="4282440" cy="1750060"/>
        </p:xfrm>
        <a:graphic>
          <a:graphicData uri="http://schemas.openxmlformats.org/drawingml/2006/table">
            <a:tbl>
              <a:tblPr firstRow="1">
                <a:tableStyleId>{284E427A-3D55-4303-BF80-6455036E1DE7}</a:tableStyleId>
              </a:tblPr>
              <a:tblGrid>
                <a:gridCol w="744855">
                  <a:extLst>
                    <a:ext uri="{9D8B030D-6E8A-4147-A177-3AD203B41FA5}">
                      <a16:colId xmlns:a16="http://schemas.microsoft.com/office/drawing/2014/main" val="20000"/>
                    </a:ext>
                  </a:extLst>
                </a:gridCol>
                <a:gridCol w="1337310">
                  <a:extLst>
                    <a:ext uri="{9D8B030D-6E8A-4147-A177-3AD203B41FA5}">
                      <a16:colId xmlns:a16="http://schemas.microsoft.com/office/drawing/2014/main" val="20001"/>
                    </a:ext>
                  </a:extLst>
                </a:gridCol>
                <a:gridCol w="958215">
                  <a:extLst>
                    <a:ext uri="{9D8B030D-6E8A-4147-A177-3AD203B41FA5}">
                      <a16:colId xmlns:a16="http://schemas.microsoft.com/office/drawing/2014/main" val="20002"/>
                    </a:ext>
                  </a:extLst>
                </a:gridCol>
                <a:gridCol w="1242060">
                  <a:extLst>
                    <a:ext uri="{9D8B030D-6E8A-4147-A177-3AD203B41FA5}">
                      <a16:colId xmlns:a16="http://schemas.microsoft.com/office/drawing/2014/main" val="20003"/>
                    </a:ext>
                  </a:extLst>
                </a:gridCol>
              </a:tblGrid>
              <a:tr h="393700">
                <a:tc>
                  <a:txBody>
                    <a:bodyPr/>
                    <a:lstStyle/>
                    <a:p>
                      <a:pPr marL="0" indent="0">
                        <a:buNone/>
                      </a:pPr>
                      <a:r>
                        <a:rPr lang="en-US" sz="1100">
                          <a:solidFill>
                            <a:schemeClr val="accent6"/>
                          </a:solidFill>
                        </a:rPr>
                        <a:t>Months</a:t>
                      </a:r>
                    </a:p>
                  </a:txBody>
                  <a:tcPr marL="12700" marR="12700" marT="12700" anchor="b"/>
                </a:tc>
                <a:tc>
                  <a:txBody>
                    <a:bodyPr/>
                    <a:lstStyle/>
                    <a:p>
                      <a:pPr marL="0" indent="0">
                        <a:buNone/>
                      </a:pPr>
                      <a:r>
                        <a:rPr lang="en-US" sz="1100">
                          <a:solidFill>
                            <a:schemeClr val="accent6"/>
                          </a:solidFill>
                        </a:rPr>
                        <a:t>Google ads total Impressions</a:t>
                      </a:r>
                    </a:p>
                  </a:txBody>
                  <a:tcPr marL="12700" marR="12700" marT="12700" anchor="b"/>
                </a:tc>
                <a:tc>
                  <a:txBody>
                    <a:bodyPr/>
                    <a:lstStyle/>
                    <a:p>
                      <a:pPr marL="0" indent="0">
                        <a:buNone/>
                      </a:pPr>
                      <a:r>
                        <a:rPr lang="en-US" sz="1100">
                          <a:solidFill>
                            <a:schemeClr val="accent6"/>
                          </a:solidFill>
                        </a:rPr>
                        <a:t>Google ads total Clicks</a:t>
                      </a:r>
                    </a:p>
                  </a:txBody>
                  <a:tcPr marL="12700" marR="12700" marT="12700" anchor="b"/>
                </a:tc>
                <a:tc>
                  <a:txBody>
                    <a:bodyPr/>
                    <a:lstStyle/>
                    <a:p>
                      <a:pPr marL="0" indent="0">
                        <a:buNone/>
                      </a:pPr>
                      <a:r>
                        <a:rPr lang="en-US" sz="1100">
                          <a:solidFill>
                            <a:schemeClr val="accent6"/>
                          </a:solidFill>
                        </a:rPr>
                        <a:t>Google ads total Prospects</a:t>
                      </a:r>
                    </a:p>
                  </a:txBody>
                  <a:tcPr marL="12700" marR="12700" marT="12700" anchor="b"/>
                </a:tc>
                <a:extLst>
                  <a:ext uri="{0D108BD9-81ED-4DB2-BD59-A6C34878D82A}">
                    <a16:rowId xmlns:a16="http://schemas.microsoft.com/office/drawing/2014/main" val="10000"/>
                  </a:ext>
                </a:extLst>
              </a:tr>
              <a:tr h="226060">
                <a:tc>
                  <a:txBody>
                    <a:bodyPr/>
                    <a:lstStyle/>
                    <a:p>
                      <a:pPr marL="0" indent="0">
                        <a:buNone/>
                      </a:pPr>
                      <a:r>
                        <a:rPr lang="en-US" sz="1100" b="1"/>
                        <a:t>January</a:t>
                      </a:r>
                    </a:p>
                  </a:txBody>
                  <a:tcPr marL="12700" marR="12700" marT="12700" anchor="b"/>
                </a:tc>
                <a:tc>
                  <a:txBody>
                    <a:bodyPr/>
                    <a:lstStyle/>
                    <a:p>
                      <a:pPr marL="0" indent="0" algn="ctr">
                        <a:buNone/>
                      </a:pPr>
                      <a:r>
                        <a:rPr lang="en-US" sz="1100" b="1"/>
                        <a:t>319</a:t>
                      </a:r>
                    </a:p>
                  </a:txBody>
                  <a:tcPr marL="12700" marR="12700" marT="12700" anchor="b"/>
                </a:tc>
                <a:tc>
                  <a:txBody>
                    <a:bodyPr/>
                    <a:lstStyle/>
                    <a:p>
                      <a:pPr marL="0" indent="0" algn="ctr">
                        <a:buNone/>
                      </a:pPr>
                      <a:r>
                        <a:rPr lang="en-US" sz="1100" b="1"/>
                        <a:t>15</a:t>
                      </a:r>
                    </a:p>
                  </a:txBody>
                  <a:tcPr marL="12700" marR="12700" marT="12700" anchor="b"/>
                </a:tc>
                <a:tc>
                  <a:txBody>
                    <a:bodyPr/>
                    <a:lstStyle/>
                    <a:p>
                      <a:pPr marL="0" indent="0" algn="ctr">
                        <a:buNone/>
                      </a:pPr>
                      <a:r>
                        <a:rPr lang="en-US" sz="1100" b="1"/>
                        <a:t>2</a:t>
                      </a:r>
                    </a:p>
                  </a:txBody>
                  <a:tcPr marL="12700" marR="12700" marT="12700" anchor="b"/>
                </a:tc>
                <a:extLst>
                  <a:ext uri="{0D108BD9-81ED-4DB2-BD59-A6C34878D82A}">
                    <a16:rowId xmlns:a16="http://schemas.microsoft.com/office/drawing/2014/main" val="10001"/>
                  </a:ext>
                </a:extLst>
              </a:tr>
              <a:tr h="226060">
                <a:tc>
                  <a:txBody>
                    <a:bodyPr/>
                    <a:lstStyle/>
                    <a:p>
                      <a:pPr marL="0" indent="0">
                        <a:buNone/>
                      </a:pPr>
                      <a:r>
                        <a:rPr lang="en-US" sz="1100" b="1"/>
                        <a:t>February</a:t>
                      </a:r>
                    </a:p>
                  </a:txBody>
                  <a:tcPr marL="12700" marR="12700" marT="12700" anchor="b"/>
                </a:tc>
                <a:tc>
                  <a:txBody>
                    <a:bodyPr/>
                    <a:lstStyle/>
                    <a:p>
                      <a:pPr marL="0" indent="0" algn="ctr">
                        <a:buNone/>
                      </a:pPr>
                      <a:r>
                        <a:rPr lang="en-US" sz="1100" b="1"/>
                        <a:t>1886</a:t>
                      </a:r>
                    </a:p>
                  </a:txBody>
                  <a:tcPr marL="12700" marR="12700" marT="12700" anchor="b"/>
                </a:tc>
                <a:tc>
                  <a:txBody>
                    <a:bodyPr/>
                    <a:lstStyle/>
                    <a:p>
                      <a:pPr marL="0" indent="0" algn="ctr">
                        <a:buNone/>
                      </a:pPr>
                      <a:r>
                        <a:rPr lang="en-US" sz="1100" b="1"/>
                        <a:t>97</a:t>
                      </a:r>
                    </a:p>
                  </a:txBody>
                  <a:tcPr marL="12700" marR="12700" marT="12700" anchor="b"/>
                </a:tc>
                <a:tc>
                  <a:txBody>
                    <a:bodyPr/>
                    <a:lstStyle/>
                    <a:p>
                      <a:pPr marL="0" indent="0" algn="ctr">
                        <a:buNone/>
                      </a:pPr>
                      <a:r>
                        <a:rPr lang="en-US" sz="1100" b="1"/>
                        <a:t>5</a:t>
                      </a:r>
                    </a:p>
                  </a:txBody>
                  <a:tcPr marL="12700" marR="12700" marT="12700" anchor="b"/>
                </a:tc>
                <a:extLst>
                  <a:ext uri="{0D108BD9-81ED-4DB2-BD59-A6C34878D82A}">
                    <a16:rowId xmlns:a16="http://schemas.microsoft.com/office/drawing/2014/main" val="10002"/>
                  </a:ext>
                </a:extLst>
              </a:tr>
              <a:tr h="226060">
                <a:tc>
                  <a:txBody>
                    <a:bodyPr/>
                    <a:lstStyle/>
                    <a:p>
                      <a:pPr marL="0" indent="0">
                        <a:buNone/>
                      </a:pPr>
                      <a:r>
                        <a:rPr lang="en-US" sz="1100" b="1"/>
                        <a:t>March</a:t>
                      </a:r>
                    </a:p>
                  </a:txBody>
                  <a:tcPr marL="12700" marR="12700" marT="12700" anchor="b"/>
                </a:tc>
                <a:tc>
                  <a:txBody>
                    <a:bodyPr/>
                    <a:lstStyle/>
                    <a:p>
                      <a:pPr marL="0" indent="0" algn="ctr">
                        <a:buNone/>
                      </a:pPr>
                      <a:r>
                        <a:rPr lang="en-US" sz="1100" b="1"/>
                        <a:t>2623</a:t>
                      </a:r>
                    </a:p>
                  </a:txBody>
                  <a:tcPr marL="12700" marR="12700" marT="12700" anchor="b"/>
                </a:tc>
                <a:tc>
                  <a:txBody>
                    <a:bodyPr/>
                    <a:lstStyle/>
                    <a:p>
                      <a:pPr marL="0" indent="0" algn="ctr">
                        <a:buNone/>
                      </a:pPr>
                      <a:r>
                        <a:rPr lang="en-US" sz="1100" b="1"/>
                        <a:t>155</a:t>
                      </a:r>
                    </a:p>
                  </a:txBody>
                  <a:tcPr marL="12700" marR="12700" marT="12700" anchor="b"/>
                </a:tc>
                <a:tc>
                  <a:txBody>
                    <a:bodyPr/>
                    <a:lstStyle/>
                    <a:p>
                      <a:pPr marL="0" indent="0" algn="ctr">
                        <a:buNone/>
                      </a:pPr>
                      <a:r>
                        <a:rPr lang="en-US" sz="1100" b="1"/>
                        <a:t>6</a:t>
                      </a:r>
                    </a:p>
                  </a:txBody>
                  <a:tcPr marL="12700" marR="12700" marT="12700" anchor="b"/>
                </a:tc>
                <a:extLst>
                  <a:ext uri="{0D108BD9-81ED-4DB2-BD59-A6C34878D82A}">
                    <a16:rowId xmlns:a16="http://schemas.microsoft.com/office/drawing/2014/main" val="10003"/>
                  </a:ext>
                </a:extLst>
              </a:tr>
              <a:tr h="226060">
                <a:tc>
                  <a:txBody>
                    <a:bodyPr/>
                    <a:lstStyle/>
                    <a:p>
                      <a:pPr marL="0" indent="0">
                        <a:buNone/>
                      </a:pPr>
                      <a:r>
                        <a:rPr lang="en-US" sz="1100" b="1"/>
                        <a:t>April</a:t>
                      </a:r>
                    </a:p>
                  </a:txBody>
                  <a:tcPr marL="12700" marR="12700" marT="12700" anchor="b"/>
                </a:tc>
                <a:tc>
                  <a:txBody>
                    <a:bodyPr/>
                    <a:lstStyle/>
                    <a:p>
                      <a:pPr marL="0" indent="0" algn="ctr">
                        <a:buNone/>
                      </a:pPr>
                      <a:r>
                        <a:rPr lang="en-US" sz="1100" b="1"/>
                        <a:t>1600</a:t>
                      </a:r>
                    </a:p>
                  </a:txBody>
                  <a:tcPr marL="12700" marR="12700" marT="12700" anchor="b"/>
                </a:tc>
                <a:tc>
                  <a:txBody>
                    <a:bodyPr/>
                    <a:lstStyle/>
                    <a:p>
                      <a:pPr marL="0" indent="0" algn="ctr">
                        <a:buNone/>
                      </a:pPr>
                      <a:r>
                        <a:rPr lang="en-US" sz="1100" b="1"/>
                        <a:t>89</a:t>
                      </a:r>
                    </a:p>
                  </a:txBody>
                  <a:tcPr marL="12700" marR="12700" marT="12700" anchor="b"/>
                </a:tc>
                <a:tc>
                  <a:txBody>
                    <a:bodyPr/>
                    <a:lstStyle/>
                    <a:p>
                      <a:pPr marL="0" indent="0" algn="ctr">
                        <a:buNone/>
                      </a:pPr>
                      <a:r>
                        <a:rPr lang="en-US" sz="1100" b="1"/>
                        <a:t>5</a:t>
                      </a:r>
                    </a:p>
                  </a:txBody>
                  <a:tcPr marL="12700" marR="12700" marT="12700" anchor="b"/>
                </a:tc>
                <a:extLst>
                  <a:ext uri="{0D108BD9-81ED-4DB2-BD59-A6C34878D82A}">
                    <a16:rowId xmlns:a16="http://schemas.microsoft.com/office/drawing/2014/main" val="10004"/>
                  </a:ext>
                </a:extLst>
              </a:tr>
              <a:tr h="226060">
                <a:tc>
                  <a:txBody>
                    <a:bodyPr/>
                    <a:lstStyle/>
                    <a:p>
                      <a:pPr marL="0" indent="0">
                        <a:buNone/>
                      </a:pPr>
                      <a:r>
                        <a:rPr lang="en-US" sz="1100" b="1"/>
                        <a:t>May</a:t>
                      </a:r>
                    </a:p>
                  </a:txBody>
                  <a:tcPr marL="12700" marR="12700" marT="12700" anchor="b"/>
                </a:tc>
                <a:tc>
                  <a:txBody>
                    <a:bodyPr/>
                    <a:lstStyle/>
                    <a:p>
                      <a:pPr marL="0" indent="0" algn="ctr">
                        <a:buNone/>
                      </a:pPr>
                      <a:r>
                        <a:rPr lang="en-US" sz="1100" b="1"/>
                        <a:t>537</a:t>
                      </a:r>
                    </a:p>
                  </a:txBody>
                  <a:tcPr marL="12700" marR="12700" marT="12700" anchor="b"/>
                </a:tc>
                <a:tc>
                  <a:txBody>
                    <a:bodyPr/>
                    <a:lstStyle/>
                    <a:p>
                      <a:pPr marL="0" indent="0" algn="ctr">
                        <a:buNone/>
                      </a:pPr>
                      <a:r>
                        <a:rPr lang="en-US" sz="1100" b="1"/>
                        <a:t>31</a:t>
                      </a:r>
                    </a:p>
                  </a:txBody>
                  <a:tcPr marL="12700" marR="12700" marT="12700" anchor="b"/>
                </a:tc>
                <a:tc>
                  <a:txBody>
                    <a:bodyPr/>
                    <a:lstStyle/>
                    <a:p>
                      <a:pPr marL="0" indent="0" algn="ctr">
                        <a:buNone/>
                      </a:pPr>
                      <a:r>
                        <a:rPr lang="en-US" sz="1100" b="1"/>
                        <a:t>3</a:t>
                      </a:r>
                    </a:p>
                  </a:txBody>
                  <a:tcPr marL="12700" marR="12700" marT="12700" anchor="b"/>
                </a:tc>
                <a:extLst>
                  <a:ext uri="{0D108BD9-81ED-4DB2-BD59-A6C34878D82A}">
                    <a16:rowId xmlns:a16="http://schemas.microsoft.com/office/drawing/2014/main" val="10005"/>
                  </a:ext>
                </a:extLst>
              </a:tr>
              <a:tr h="165735">
                <a:tc>
                  <a:txBody>
                    <a:bodyPr/>
                    <a:lstStyle/>
                    <a:p>
                      <a:pPr marL="0" indent="0">
                        <a:buNone/>
                      </a:pPr>
                      <a:r>
                        <a:rPr lang="en-US" sz="1000" b="1"/>
                        <a:t>Grand Total</a:t>
                      </a:r>
                    </a:p>
                  </a:txBody>
                  <a:tcPr marL="12700" marR="12700" marT="12700" anchor="b"/>
                </a:tc>
                <a:tc>
                  <a:txBody>
                    <a:bodyPr/>
                    <a:lstStyle/>
                    <a:p>
                      <a:pPr marL="0" indent="0" algn="ctr">
                        <a:buNone/>
                      </a:pPr>
                      <a:r>
                        <a:rPr lang="en-US" sz="1100" b="1"/>
                        <a:t>6965</a:t>
                      </a:r>
                    </a:p>
                  </a:txBody>
                  <a:tcPr marL="12700" marR="12700" marT="12700" anchor="b"/>
                </a:tc>
                <a:tc>
                  <a:txBody>
                    <a:bodyPr/>
                    <a:lstStyle/>
                    <a:p>
                      <a:pPr marL="0" indent="0" algn="ctr">
                        <a:buNone/>
                      </a:pPr>
                      <a:r>
                        <a:rPr lang="en-US" sz="1100" b="1"/>
                        <a:t>387</a:t>
                      </a:r>
                    </a:p>
                  </a:txBody>
                  <a:tcPr marL="12700" marR="12700" marT="12700" anchor="b"/>
                </a:tc>
                <a:tc>
                  <a:txBody>
                    <a:bodyPr/>
                    <a:lstStyle/>
                    <a:p>
                      <a:pPr marL="0" indent="0" algn="ctr">
                        <a:buNone/>
                      </a:pPr>
                      <a:r>
                        <a:rPr lang="en-US" sz="1100" b="1"/>
                        <a:t>21</a:t>
                      </a:r>
                    </a:p>
                  </a:txBody>
                  <a:tcPr marL="12700" marR="12700" marT="12700" anchor="b"/>
                </a:tc>
                <a:extLst>
                  <a:ext uri="{0D108BD9-81ED-4DB2-BD59-A6C34878D82A}">
                    <a16:rowId xmlns:a16="http://schemas.microsoft.com/office/drawing/2014/main" val="10006"/>
                  </a:ext>
                </a:extLst>
              </a:tr>
            </a:tbl>
          </a:graphicData>
        </a:graphic>
      </p:graphicFrame>
      <p:graphicFrame>
        <p:nvGraphicFramePr>
          <p:cNvPr id="7" name="Table 6"/>
          <p:cNvGraphicFramePr/>
          <p:nvPr/>
        </p:nvGraphicFramePr>
        <p:xfrm>
          <a:off x="4538980" y="668020"/>
          <a:ext cx="4429125" cy="2202180"/>
        </p:xfrm>
        <a:graphic>
          <a:graphicData uri="http://schemas.openxmlformats.org/drawingml/2006/table">
            <a:tbl>
              <a:tblPr firstRow="1">
                <a:tableStyleId>{284E427A-3D55-4303-BF80-6455036E1DE7}</a:tableStyleId>
              </a:tblPr>
              <a:tblGrid>
                <a:gridCol w="86931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32778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tblGrid>
              <a:tr h="393700">
                <a:tc>
                  <a:txBody>
                    <a:bodyPr/>
                    <a:lstStyle/>
                    <a:p>
                      <a:pPr marL="0" indent="0">
                        <a:buNone/>
                      </a:pPr>
                      <a:r>
                        <a:rPr lang="en-US" sz="1100">
                          <a:solidFill>
                            <a:schemeClr val="accent6"/>
                          </a:solidFill>
                        </a:rPr>
                        <a:t>Months</a:t>
                      </a:r>
                    </a:p>
                  </a:txBody>
                  <a:tcPr marL="12700" marR="12700" marT="12700" anchor="b"/>
                </a:tc>
                <a:tc>
                  <a:txBody>
                    <a:bodyPr/>
                    <a:lstStyle/>
                    <a:p>
                      <a:pPr marL="0" indent="0">
                        <a:buNone/>
                      </a:pPr>
                      <a:r>
                        <a:rPr lang="en-US" sz="1100">
                          <a:solidFill>
                            <a:schemeClr val="accent6"/>
                          </a:solidFill>
                        </a:rPr>
                        <a:t>Listing site total clicks</a:t>
                      </a:r>
                    </a:p>
                  </a:txBody>
                  <a:tcPr marL="12700" marR="12700" marT="12700" anchor="b"/>
                </a:tc>
                <a:tc>
                  <a:txBody>
                    <a:bodyPr/>
                    <a:lstStyle/>
                    <a:p>
                      <a:pPr marL="0" indent="0">
                        <a:buNone/>
                      </a:pPr>
                      <a:r>
                        <a:rPr lang="en-US" sz="1100">
                          <a:solidFill>
                            <a:schemeClr val="accent6"/>
                          </a:solidFill>
                        </a:rPr>
                        <a:t>Listing site total prospects</a:t>
                      </a:r>
                    </a:p>
                  </a:txBody>
                  <a:tcPr marL="12700" marR="12700" marT="12700" anchor="b"/>
                </a:tc>
                <a:tc>
                  <a:txBody>
                    <a:bodyPr/>
                    <a:lstStyle/>
                    <a:p>
                      <a:pPr marL="0" indent="0">
                        <a:buNone/>
                      </a:pPr>
                      <a:r>
                        <a:rPr lang="en-US" sz="1100">
                          <a:solidFill>
                            <a:schemeClr val="accent6"/>
                          </a:solidFill>
                        </a:rPr>
                        <a:t>Listing site total leads</a:t>
                      </a:r>
                    </a:p>
                  </a:txBody>
                  <a:tcPr marL="12700" marR="12700" marT="12700" anchor="b"/>
                </a:tc>
                <a:extLst>
                  <a:ext uri="{0D108BD9-81ED-4DB2-BD59-A6C34878D82A}">
                    <a16:rowId xmlns:a16="http://schemas.microsoft.com/office/drawing/2014/main" val="10000"/>
                  </a:ext>
                </a:extLst>
              </a:tr>
              <a:tr h="226060">
                <a:tc>
                  <a:txBody>
                    <a:bodyPr/>
                    <a:lstStyle/>
                    <a:p>
                      <a:pPr marL="0" indent="0">
                        <a:buNone/>
                      </a:pPr>
                      <a:r>
                        <a:rPr lang="en-US" sz="1100" b="1"/>
                        <a:t>January</a:t>
                      </a:r>
                    </a:p>
                  </a:txBody>
                  <a:tcPr marL="12700" marR="12700" marT="12700" anchor="b"/>
                </a:tc>
                <a:tc>
                  <a:txBody>
                    <a:bodyPr/>
                    <a:lstStyle/>
                    <a:p>
                      <a:pPr marL="0" indent="0" algn="ctr">
                        <a:buNone/>
                      </a:pPr>
                      <a:r>
                        <a:rPr lang="en-US" sz="1100" b="1"/>
                        <a:t>661</a:t>
                      </a:r>
                    </a:p>
                  </a:txBody>
                  <a:tcPr marL="12700" marR="12700" marT="12700" anchor="b"/>
                </a:tc>
                <a:tc>
                  <a:txBody>
                    <a:bodyPr/>
                    <a:lstStyle/>
                    <a:p>
                      <a:pPr marL="0" indent="0" algn="ctr">
                        <a:buNone/>
                      </a:pPr>
                      <a:r>
                        <a:rPr lang="en-US" sz="1100" b="1"/>
                        <a:t>12</a:t>
                      </a:r>
                    </a:p>
                  </a:txBody>
                  <a:tcPr marL="12700" marR="12700" marT="12700" anchor="b"/>
                </a:tc>
                <a:tc>
                  <a:txBody>
                    <a:bodyPr/>
                    <a:lstStyle/>
                    <a:p>
                      <a:pPr marL="0" indent="0" algn="ctr">
                        <a:buNone/>
                      </a:pPr>
                      <a:r>
                        <a:rPr lang="en-US" sz="1100" b="1"/>
                        <a:t>36</a:t>
                      </a:r>
                    </a:p>
                  </a:txBody>
                  <a:tcPr marL="12700" marR="12700" marT="12700" anchor="b"/>
                </a:tc>
                <a:extLst>
                  <a:ext uri="{0D108BD9-81ED-4DB2-BD59-A6C34878D82A}">
                    <a16:rowId xmlns:a16="http://schemas.microsoft.com/office/drawing/2014/main" val="10001"/>
                  </a:ext>
                </a:extLst>
              </a:tr>
              <a:tr h="226060">
                <a:tc>
                  <a:txBody>
                    <a:bodyPr/>
                    <a:lstStyle/>
                    <a:p>
                      <a:pPr marL="0" indent="0">
                        <a:buNone/>
                      </a:pPr>
                      <a:r>
                        <a:rPr lang="en-US" sz="1100" b="1"/>
                        <a:t>February</a:t>
                      </a:r>
                    </a:p>
                  </a:txBody>
                  <a:tcPr marL="12700" marR="12700" marT="12700" anchor="b"/>
                </a:tc>
                <a:tc>
                  <a:txBody>
                    <a:bodyPr/>
                    <a:lstStyle/>
                    <a:p>
                      <a:pPr marL="0" indent="0" algn="ctr">
                        <a:buNone/>
                      </a:pPr>
                      <a:r>
                        <a:rPr lang="en-US" sz="1100" b="1"/>
                        <a:t>657</a:t>
                      </a:r>
                    </a:p>
                  </a:txBody>
                  <a:tcPr marL="12700" marR="12700" marT="12700" anchor="b"/>
                </a:tc>
                <a:tc>
                  <a:txBody>
                    <a:bodyPr/>
                    <a:lstStyle/>
                    <a:p>
                      <a:pPr marL="0" indent="0" algn="ctr">
                        <a:buNone/>
                      </a:pPr>
                      <a:r>
                        <a:rPr lang="en-US" sz="1100" b="1"/>
                        <a:t>11</a:t>
                      </a:r>
                    </a:p>
                  </a:txBody>
                  <a:tcPr marL="12700" marR="12700" marT="12700" anchor="b"/>
                </a:tc>
                <a:tc>
                  <a:txBody>
                    <a:bodyPr/>
                    <a:lstStyle/>
                    <a:p>
                      <a:pPr marL="0" indent="0" algn="ctr">
                        <a:buNone/>
                      </a:pPr>
                      <a:r>
                        <a:rPr lang="en-US" sz="1100" b="1"/>
                        <a:t>42</a:t>
                      </a:r>
                    </a:p>
                  </a:txBody>
                  <a:tcPr marL="12700" marR="12700" marT="12700" anchor="b"/>
                </a:tc>
                <a:extLst>
                  <a:ext uri="{0D108BD9-81ED-4DB2-BD59-A6C34878D82A}">
                    <a16:rowId xmlns:a16="http://schemas.microsoft.com/office/drawing/2014/main" val="10002"/>
                  </a:ext>
                </a:extLst>
              </a:tr>
              <a:tr h="226060">
                <a:tc>
                  <a:txBody>
                    <a:bodyPr/>
                    <a:lstStyle/>
                    <a:p>
                      <a:pPr marL="0" indent="0">
                        <a:buNone/>
                      </a:pPr>
                      <a:r>
                        <a:rPr lang="en-US" sz="1100" b="1"/>
                        <a:t>March</a:t>
                      </a:r>
                    </a:p>
                  </a:txBody>
                  <a:tcPr marL="12700" marR="12700" marT="12700" anchor="b"/>
                </a:tc>
                <a:tc>
                  <a:txBody>
                    <a:bodyPr/>
                    <a:lstStyle/>
                    <a:p>
                      <a:pPr marL="0" indent="0" algn="ctr">
                        <a:buNone/>
                      </a:pPr>
                      <a:r>
                        <a:rPr lang="en-US" sz="1100" b="1"/>
                        <a:t>461</a:t>
                      </a:r>
                    </a:p>
                  </a:txBody>
                  <a:tcPr marL="12700" marR="12700" marT="12700" anchor="b"/>
                </a:tc>
                <a:tc>
                  <a:txBody>
                    <a:bodyPr/>
                    <a:lstStyle/>
                    <a:p>
                      <a:pPr marL="0" indent="0" algn="ctr">
                        <a:buNone/>
                      </a:pPr>
                      <a:r>
                        <a:rPr lang="en-US" sz="1100" b="1"/>
                        <a:t>16</a:t>
                      </a:r>
                    </a:p>
                  </a:txBody>
                  <a:tcPr marL="12700" marR="12700" marT="12700" anchor="b"/>
                </a:tc>
                <a:tc>
                  <a:txBody>
                    <a:bodyPr/>
                    <a:lstStyle/>
                    <a:p>
                      <a:pPr marL="0" indent="0" algn="ctr">
                        <a:buNone/>
                      </a:pPr>
                      <a:r>
                        <a:rPr lang="en-US" sz="1100" b="1"/>
                        <a:t>38</a:t>
                      </a:r>
                    </a:p>
                  </a:txBody>
                  <a:tcPr marL="12700" marR="12700" marT="12700" anchor="b"/>
                </a:tc>
                <a:extLst>
                  <a:ext uri="{0D108BD9-81ED-4DB2-BD59-A6C34878D82A}">
                    <a16:rowId xmlns:a16="http://schemas.microsoft.com/office/drawing/2014/main" val="10003"/>
                  </a:ext>
                </a:extLst>
              </a:tr>
              <a:tr h="226060">
                <a:tc>
                  <a:txBody>
                    <a:bodyPr/>
                    <a:lstStyle/>
                    <a:p>
                      <a:pPr marL="0" indent="0">
                        <a:buNone/>
                      </a:pPr>
                      <a:r>
                        <a:rPr lang="en-US" sz="1100" b="1"/>
                        <a:t>April</a:t>
                      </a:r>
                    </a:p>
                  </a:txBody>
                  <a:tcPr marL="12700" marR="12700" marT="12700" anchor="b"/>
                </a:tc>
                <a:tc>
                  <a:txBody>
                    <a:bodyPr/>
                    <a:lstStyle/>
                    <a:p>
                      <a:pPr marL="0" indent="0" algn="ctr">
                        <a:buNone/>
                      </a:pPr>
                      <a:r>
                        <a:rPr lang="en-US" sz="1100" b="1"/>
                        <a:t>459</a:t>
                      </a:r>
                    </a:p>
                  </a:txBody>
                  <a:tcPr marL="12700" marR="12700" marT="12700" anchor="b"/>
                </a:tc>
                <a:tc>
                  <a:txBody>
                    <a:bodyPr/>
                    <a:lstStyle/>
                    <a:p>
                      <a:pPr marL="0" indent="0" algn="ctr">
                        <a:buNone/>
                      </a:pPr>
                      <a:r>
                        <a:rPr lang="en-US" sz="1100" b="1"/>
                        <a:t>13</a:t>
                      </a:r>
                    </a:p>
                  </a:txBody>
                  <a:tcPr marL="12700" marR="12700" marT="12700" anchor="b"/>
                </a:tc>
                <a:tc>
                  <a:txBody>
                    <a:bodyPr/>
                    <a:lstStyle/>
                    <a:p>
                      <a:pPr marL="0" indent="0" algn="ctr">
                        <a:buNone/>
                      </a:pPr>
                      <a:r>
                        <a:rPr lang="en-US" sz="1100" b="1"/>
                        <a:t>36</a:t>
                      </a:r>
                    </a:p>
                  </a:txBody>
                  <a:tcPr marL="12700" marR="12700" marT="12700" anchor="b"/>
                </a:tc>
                <a:extLst>
                  <a:ext uri="{0D108BD9-81ED-4DB2-BD59-A6C34878D82A}">
                    <a16:rowId xmlns:a16="http://schemas.microsoft.com/office/drawing/2014/main" val="10004"/>
                  </a:ext>
                </a:extLst>
              </a:tr>
              <a:tr h="226060">
                <a:tc>
                  <a:txBody>
                    <a:bodyPr/>
                    <a:lstStyle/>
                    <a:p>
                      <a:pPr marL="0" indent="0">
                        <a:buNone/>
                      </a:pPr>
                      <a:r>
                        <a:rPr lang="en-US" sz="1100" b="1"/>
                        <a:t>October</a:t>
                      </a:r>
                    </a:p>
                  </a:txBody>
                  <a:tcPr marL="12700" marR="12700" marT="12700" anchor="b"/>
                </a:tc>
                <a:tc>
                  <a:txBody>
                    <a:bodyPr/>
                    <a:lstStyle/>
                    <a:p>
                      <a:pPr marL="0" indent="0" algn="ctr">
                        <a:buNone/>
                      </a:pPr>
                      <a:r>
                        <a:rPr lang="en-US" sz="1100" b="1"/>
                        <a:t>134</a:t>
                      </a:r>
                    </a:p>
                  </a:txBody>
                  <a:tcPr marL="12700" marR="12700" marT="12700" anchor="b"/>
                </a:tc>
                <a:tc>
                  <a:txBody>
                    <a:bodyPr/>
                    <a:lstStyle/>
                    <a:p>
                      <a:pPr marL="0" indent="0" algn="ctr">
                        <a:buNone/>
                      </a:pPr>
                      <a:r>
                        <a:rPr lang="en-US" sz="1100" b="1"/>
                        <a:t>0</a:t>
                      </a:r>
                    </a:p>
                  </a:txBody>
                  <a:tcPr marL="12700" marR="12700" marT="12700" anchor="b"/>
                </a:tc>
                <a:tc>
                  <a:txBody>
                    <a:bodyPr/>
                    <a:lstStyle/>
                    <a:p>
                      <a:pPr marL="0" indent="0" algn="ctr">
                        <a:buNone/>
                      </a:pPr>
                      <a:r>
                        <a:rPr lang="en-US" sz="1100" b="1"/>
                        <a:t>0</a:t>
                      </a:r>
                    </a:p>
                  </a:txBody>
                  <a:tcPr marL="12700" marR="12700" marT="12700" anchor="b"/>
                </a:tc>
                <a:extLst>
                  <a:ext uri="{0D108BD9-81ED-4DB2-BD59-A6C34878D82A}">
                    <a16:rowId xmlns:a16="http://schemas.microsoft.com/office/drawing/2014/main" val="10005"/>
                  </a:ext>
                </a:extLst>
              </a:tr>
              <a:tr h="226060">
                <a:tc>
                  <a:txBody>
                    <a:bodyPr/>
                    <a:lstStyle/>
                    <a:p>
                      <a:pPr marL="0" indent="0">
                        <a:buNone/>
                      </a:pPr>
                      <a:r>
                        <a:rPr lang="en-US" sz="1100" b="1"/>
                        <a:t>November</a:t>
                      </a:r>
                    </a:p>
                  </a:txBody>
                  <a:tcPr marL="12700" marR="12700" marT="12700" anchor="b"/>
                </a:tc>
                <a:tc>
                  <a:txBody>
                    <a:bodyPr/>
                    <a:lstStyle/>
                    <a:p>
                      <a:pPr marL="0" indent="0" algn="ctr">
                        <a:buNone/>
                      </a:pPr>
                      <a:r>
                        <a:rPr lang="en-US" sz="1100" b="1"/>
                        <a:t>548</a:t>
                      </a:r>
                    </a:p>
                  </a:txBody>
                  <a:tcPr marL="12700" marR="12700" marT="12700" anchor="b"/>
                </a:tc>
                <a:tc>
                  <a:txBody>
                    <a:bodyPr/>
                    <a:lstStyle/>
                    <a:p>
                      <a:pPr marL="0" indent="0" algn="ctr">
                        <a:buNone/>
                      </a:pPr>
                      <a:r>
                        <a:rPr lang="en-US" sz="1100" b="1"/>
                        <a:t>5</a:t>
                      </a:r>
                    </a:p>
                  </a:txBody>
                  <a:tcPr marL="12700" marR="12700" marT="12700" anchor="b"/>
                </a:tc>
                <a:tc>
                  <a:txBody>
                    <a:bodyPr/>
                    <a:lstStyle/>
                    <a:p>
                      <a:pPr marL="0" indent="0" algn="ctr">
                        <a:buNone/>
                      </a:pPr>
                      <a:r>
                        <a:rPr lang="en-US" sz="1100" b="1"/>
                        <a:t>12</a:t>
                      </a:r>
                    </a:p>
                  </a:txBody>
                  <a:tcPr marL="12700" marR="12700" marT="12700" anchor="b"/>
                </a:tc>
                <a:extLst>
                  <a:ext uri="{0D108BD9-81ED-4DB2-BD59-A6C34878D82A}">
                    <a16:rowId xmlns:a16="http://schemas.microsoft.com/office/drawing/2014/main" val="10006"/>
                  </a:ext>
                </a:extLst>
              </a:tr>
              <a:tr h="226060">
                <a:tc>
                  <a:txBody>
                    <a:bodyPr/>
                    <a:lstStyle/>
                    <a:p>
                      <a:pPr marL="0" indent="0">
                        <a:buNone/>
                      </a:pPr>
                      <a:r>
                        <a:rPr lang="en-US" sz="1100" b="1"/>
                        <a:t>December</a:t>
                      </a:r>
                    </a:p>
                  </a:txBody>
                  <a:tcPr marL="12700" marR="12700" marT="12700" anchor="b"/>
                </a:tc>
                <a:tc>
                  <a:txBody>
                    <a:bodyPr/>
                    <a:lstStyle/>
                    <a:p>
                      <a:pPr marL="0" indent="0" algn="ctr">
                        <a:buNone/>
                      </a:pPr>
                      <a:r>
                        <a:rPr lang="en-US" sz="1100" b="1"/>
                        <a:t>557</a:t>
                      </a:r>
                    </a:p>
                  </a:txBody>
                  <a:tcPr marL="12700" marR="12700" marT="12700" anchor="b"/>
                </a:tc>
                <a:tc>
                  <a:txBody>
                    <a:bodyPr/>
                    <a:lstStyle/>
                    <a:p>
                      <a:pPr marL="0" indent="0" algn="ctr">
                        <a:buNone/>
                      </a:pPr>
                      <a:r>
                        <a:rPr lang="en-US" sz="1100" b="1"/>
                        <a:t>11</a:t>
                      </a:r>
                    </a:p>
                  </a:txBody>
                  <a:tcPr marL="12700" marR="12700" marT="12700" anchor="b"/>
                </a:tc>
                <a:tc>
                  <a:txBody>
                    <a:bodyPr/>
                    <a:lstStyle/>
                    <a:p>
                      <a:pPr marL="0" indent="0" algn="ctr">
                        <a:buNone/>
                      </a:pPr>
                      <a:r>
                        <a:rPr lang="en-US" sz="1100" b="1"/>
                        <a:t>22</a:t>
                      </a:r>
                    </a:p>
                  </a:txBody>
                  <a:tcPr marL="12700" marR="12700" marT="12700" anchor="b"/>
                </a:tc>
                <a:extLst>
                  <a:ext uri="{0D108BD9-81ED-4DB2-BD59-A6C34878D82A}">
                    <a16:rowId xmlns:a16="http://schemas.microsoft.com/office/drawing/2014/main" val="10007"/>
                  </a:ext>
                </a:extLst>
              </a:tr>
              <a:tr h="226060">
                <a:tc>
                  <a:txBody>
                    <a:bodyPr/>
                    <a:lstStyle/>
                    <a:p>
                      <a:pPr marL="0" indent="0">
                        <a:buNone/>
                      </a:pPr>
                      <a:r>
                        <a:rPr lang="en-US" sz="1100" b="1"/>
                        <a:t>Grand Total</a:t>
                      </a:r>
                    </a:p>
                  </a:txBody>
                  <a:tcPr marL="12700" marR="12700" marT="12700" anchor="b"/>
                </a:tc>
                <a:tc>
                  <a:txBody>
                    <a:bodyPr/>
                    <a:lstStyle/>
                    <a:p>
                      <a:pPr marL="0" indent="0" algn="ctr">
                        <a:buNone/>
                      </a:pPr>
                      <a:r>
                        <a:rPr lang="en-US" sz="1100" b="1"/>
                        <a:t>3477</a:t>
                      </a:r>
                    </a:p>
                  </a:txBody>
                  <a:tcPr marL="12700" marR="12700" marT="12700" anchor="b"/>
                </a:tc>
                <a:tc>
                  <a:txBody>
                    <a:bodyPr/>
                    <a:lstStyle/>
                    <a:p>
                      <a:pPr marL="0" indent="0" algn="ctr">
                        <a:buNone/>
                      </a:pPr>
                      <a:r>
                        <a:rPr lang="en-US" sz="1100" b="1"/>
                        <a:t>68</a:t>
                      </a:r>
                    </a:p>
                  </a:txBody>
                  <a:tcPr marL="12700" marR="12700" marT="12700" anchor="b"/>
                </a:tc>
                <a:tc>
                  <a:txBody>
                    <a:bodyPr/>
                    <a:lstStyle/>
                    <a:p>
                      <a:pPr marL="0" indent="0" algn="ctr">
                        <a:buNone/>
                      </a:pPr>
                      <a:r>
                        <a:rPr lang="en-US" sz="1100" b="1"/>
                        <a:t>186</a:t>
                      </a:r>
                    </a:p>
                  </a:txBody>
                  <a:tcPr marL="12700" marR="12700" marT="12700" anchor="b"/>
                </a:tc>
                <a:extLst>
                  <a:ext uri="{0D108BD9-81ED-4DB2-BD59-A6C34878D82A}">
                    <a16:rowId xmlns:a16="http://schemas.microsoft.com/office/drawing/2014/main" val="10008"/>
                  </a:ext>
                </a:extLst>
              </a:tr>
            </a:tbl>
          </a:graphicData>
        </a:graphic>
      </p:graphicFrame>
      <p:graphicFrame>
        <p:nvGraphicFramePr>
          <p:cNvPr id="8" name="Chart 7"/>
          <p:cNvGraphicFramePr/>
          <p:nvPr/>
        </p:nvGraphicFramePr>
        <p:xfrm>
          <a:off x="165100" y="2463165"/>
          <a:ext cx="4329430" cy="25139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4537710" y="2917190"/>
          <a:ext cx="4420235" cy="205359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9225" y="146050"/>
            <a:ext cx="8844280" cy="641350"/>
          </a:xfrm>
        </p:spPr>
        <p:txBody>
          <a:bodyPr/>
          <a:lstStyle/>
          <a:p>
            <a:pPr algn="ctr"/>
            <a:r>
              <a:rPr lang="en-US" u="sng"/>
              <a:t>RECOMMENDATIONS &amp; STRATEGIES</a:t>
            </a:r>
          </a:p>
        </p:txBody>
      </p:sp>
      <p:sp>
        <p:nvSpPr>
          <p:cNvPr id="5" name="Text Box 4"/>
          <p:cNvSpPr txBox="1"/>
          <p:nvPr/>
        </p:nvSpPr>
        <p:spPr>
          <a:xfrm>
            <a:off x="203835" y="830580"/>
            <a:ext cx="8772525" cy="4154170"/>
          </a:xfrm>
          <a:prstGeom prst="rect">
            <a:avLst/>
          </a:prstGeom>
          <a:noFill/>
        </p:spPr>
        <p:txBody>
          <a:bodyPr wrap="square" rtlCol="0" anchor="ctr" anchorCtr="0">
            <a:spAutoFit/>
          </a:bodyPr>
          <a:lstStyle/>
          <a:p>
            <a:pPr marL="285750" indent="-285750" algn="just">
              <a:buFont typeface="Wingdings" panose="05000000000000000000" charset="0"/>
              <a:buChar char="Ø"/>
            </a:pPr>
            <a:r>
              <a:rPr lang="en-US">
                <a:solidFill>
                  <a:schemeClr val="accent6"/>
                </a:solidFill>
              </a:rPr>
              <a:t>Based on the analysis, we recommend focusing more on Google Ads to maximize profitability.</a:t>
            </a:r>
          </a:p>
          <a:p>
            <a:pPr marL="285750" indent="-285750" algn="just">
              <a:buFont typeface="Wingdings" panose="05000000000000000000" charset="0"/>
              <a:buChar char="Ø"/>
            </a:pPr>
            <a:r>
              <a:rPr lang="en-US">
                <a:solidFill>
                  <a:schemeClr val="accent6"/>
                </a:solidFill>
              </a:rPr>
              <a:t>Consider allocating a larger portion of the advertising budget to Google Ads.</a:t>
            </a:r>
          </a:p>
          <a:p>
            <a:pPr marL="285750" indent="-285750" algn="just">
              <a:buFont typeface="Wingdings" panose="05000000000000000000" charset="0"/>
              <a:buChar char="Ø"/>
            </a:pPr>
            <a:r>
              <a:rPr lang="en-US">
                <a:solidFill>
                  <a:schemeClr val="accent6"/>
                </a:solidFill>
              </a:rPr>
              <a:t>Continue optimizing Google Ads campaigns for better performance.</a:t>
            </a:r>
          </a:p>
          <a:p>
            <a:pPr marL="285750" indent="-285750" algn="just">
              <a:buFont typeface="Wingdings" panose="05000000000000000000" charset="0"/>
              <a:buChar char="Ø"/>
            </a:pPr>
            <a:r>
              <a:rPr lang="en-US">
                <a:solidFill>
                  <a:schemeClr val="accent6"/>
                </a:solidFill>
              </a:rPr>
              <a:t>Monitor and adjust ad spend allocation periodically to align with campaign goals.</a:t>
            </a:r>
            <a:endParaRPr lang="en-US" sz="1200">
              <a:solidFill>
                <a:schemeClr val="accent6"/>
              </a:solidFill>
            </a:endParaRPr>
          </a:p>
          <a:p>
            <a:pPr marL="285750" indent="-285750" algn="just">
              <a:buFont typeface="Wingdings" panose="05000000000000000000" charset="0"/>
              <a:buChar char="Ø"/>
            </a:pPr>
            <a:r>
              <a:rPr lang="en-US" sz="1200" b="1">
                <a:solidFill>
                  <a:schemeClr val="accent6"/>
                </a:solidFill>
              </a:rPr>
              <a:t>For Google Ads:</a:t>
            </a:r>
          </a:p>
          <a:p>
            <a:pPr marL="0" indent="0" algn="just">
              <a:buFont typeface="Arial" panose="020B0604020202020204" pitchFamily="34" charset="0"/>
              <a:buNone/>
            </a:pPr>
            <a:r>
              <a:rPr lang="en-US" sz="1200">
                <a:solidFill>
                  <a:schemeClr val="accent6"/>
                </a:solidFill>
              </a:rPr>
              <a:t>          Allocate a higher ad budget to the "Reservation Management System" category.</a:t>
            </a:r>
          </a:p>
          <a:p>
            <a:pPr algn="just"/>
            <a:r>
              <a:rPr lang="en-US" sz="1200">
                <a:solidFill>
                  <a:schemeClr val="accent6"/>
                </a:solidFill>
              </a:rPr>
              <a:t>          Optimize ad creatives and targeting for increased conversions.</a:t>
            </a:r>
          </a:p>
          <a:p>
            <a:pPr algn="just"/>
            <a:r>
              <a:rPr lang="en-US" sz="1200">
                <a:solidFill>
                  <a:schemeClr val="accent6"/>
                </a:solidFill>
              </a:rPr>
              <a:t>          Monitor and refine the campaign to maintain high returns.</a:t>
            </a:r>
          </a:p>
          <a:p>
            <a:pPr marL="285750" indent="-285750" algn="just">
              <a:buFont typeface="Wingdings" panose="05000000000000000000" charset="0"/>
              <a:buChar char="Ø"/>
            </a:pPr>
            <a:r>
              <a:rPr lang="en-US" sz="1200" b="1">
                <a:solidFill>
                  <a:schemeClr val="accent6"/>
                </a:solidFill>
              </a:rPr>
              <a:t>For the Listing Site:</a:t>
            </a:r>
          </a:p>
          <a:p>
            <a:pPr algn="just"/>
            <a:r>
              <a:rPr lang="en-US" sz="1200">
                <a:solidFill>
                  <a:schemeClr val="accent6"/>
                </a:solidFill>
              </a:rPr>
              <a:t>          Increase investment in promoting "Yoga Studio Software" to capitalize on its profitability.</a:t>
            </a:r>
          </a:p>
          <a:p>
            <a:pPr algn="just"/>
            <a:r>
              <a:rPr lang="en-US" sz="1200">
                <a:solidFill>
                  <a:schemeClr val="accent6"/>
                </a:solidFill>
              </a:rPr>
              <a:t>          Leverage targeted marketing to reach potential customers.</a:t>
            </a:r>
          </a:p>
          <a:p>
            <a:pPr algn="just"/>
            <a:r>
              <a:rPr lang="en-US" sz="1200">
                <a:solidFill>
                  <a:schemeClr val="accent6"/>
                </a:solidFill>
              </a:rPr>
              <a:t>          Continuously analyze and optimize the performance of this category/keyword.</a:t>
            </a:r>
          </a:p>
          <a:p>
            <a:pPr marL="285750" indent="-285750" algn="just">
              <a:buFont typeface="Wingdings" panose="05000000000000000000" charset="0"/>
              <a:buChar char="Ø"/>
            </a:pPr>
            <a:r>
              <a:rPr lang="en-US">
                <a:solidFill>
                  <a:schemeClr val="accent6"/>
                </a:solidFill>
              </a:rPr>
              <a:t>Focus on optimizing Category/keywords that have high impressions and leverage their popularity to drive more conversions.</a:t>
            </a:r>
          </a:p>
          <a:p>
            <a:pPr marL="285750" indent="-285750" algn="just">
              <a:buFont typeface="Wingdings" panose="05000000000000000000" charset="0"/>
              <a:buChar char="Ø"/>
            </a:pPr>
            <a:r>
              <a:rPr lang="en-US">
                <a:solidFill>
                  <a:schemeClr val="accent6"/>
                </a:solidFill>
              </a:rPr>
              <a:t>For keywords with low or no impressions, consider revisiting ad targeting, bidding, and ad creatives to increase visibility.</a:t>
            </a:r>
          </a:p>
          <a:p>
            <a:pPr marL="285750" indent="-285750" algn="just">
              <a:buFont typeface="Wingdings" panose="05000000000000000000" charset="0"/>
              <a:buChar char="Ø"/>
            </a:pPr>
            <a:r>
              <a:rPr lang="en-US">
                <a:solidFill>
                  <a:schemeClr val="accent6"/>
                </a:solidFill>
              </a:rPr>
              <a:t>Continue optimizing campaigns during high-performing months to capitalize on increased impressions and clicks.</a:t>
            </a:r>
          </a:p>
          <a:p>
            <a:pPr marL="285750" indent="-285750" algn="just">
              <a:buFont typeface="Wingdings" panose="05000000000000000000" charset="0"/>
              <a:buChar char="Ø"/>
            </a:pPr>
            <a:r>
              <a:rPr lang="en-US">
                <a:solidFill>
                  <a:schemeClr val="accent6"/>
                </a:solidFill>
              </a:rPr>
              <a:t>Focus on improving conversion rates to prospects through targeted ad content and landing page optimization.</a:t>
            </a: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8115" y="1612900"/>
            <a:ext cx="8844915" cy="1421765"/>
          </a:xfrm>
        </p:spPr>
        <p:txBody>
          <a:bodyPr/>
          <a:lstStyle/>
          <a:p>
            <a:pPr algn="ctr"/>
            <a:r>
              <a:rPr lang="en-US" sz="8000">
                <a:ln>
                  <a:solidFill>
                    <a:schemeClr val="accent6"/>
                  </a:solidFill>
                </a:ln>
                <a:effectLst>
                  <a:reflection blurRad="6350" stA="55000" endA="300" endPos="45500" dir="5400000" sy="-100000" algn="bl" rotWithShape="0"/>
                </a:effectLst>
                <a:latin typeface="Arial Black" panose="020B0A04020102020204" charset="0"/>
                <a:cs typeface="Arial Black" panose="020B0A04020102020204" charset="0"/>
              </a:rPr>
              <a:t>THANK </a:t>
            </a:r>
            <a:r>
              <a:rPr lang="en-US" sz="8000">
                <a:ln>
                  <a:solidFill>
                    <a:schemeClr val="accent6"/>
                  </a:solidFill>
                </a:ln>
                <a:solidFill>
                  <a:schemeClr val="accent2"/>
                </a:solidFill>
                <a:effectLst>
                  <a:reflection blurRad="6350" stA="55000" endA="300" endPos="45500" dir="5400000" sy="-100000" algn="bl" rotWithShape="0"/>
                </a:effectLst>
                <a:latin typeface="Arial Black" panose="020B0A04020102020204" charset="0"/>
                <a:cs typeface="Arial Black" panose="020B0A04020102020204" charset="0"/>
              </a:rPr>
              <a:t>YOU</a:t>
            </a:r>
            <a:r>
              <a:rPr lang="en-US" sz="8000">
                <a:ln>
                  <a:solidFill>
                    <a:schemeClr val="accent6"/>
                  </a:solidFill>
                </a:ln>
                <a:effectLst>
                  <a:reflection blurRad="6350" stA="55000" endA="300" endPos="45500" dir="5400000" sy="-100000" algn="bl" rotWithShape="0"/>
                </a:effectLst>
                <a:latin typeface="Arial Black" panose="020B0A04020102020204" charset="0"/>
                <a:cs typeface="Arial Black" panose="020B0A04020102020204" charset="0"/>
              </a:rPr>
              <a:t>!</a:t>
            </a:r>
          </a:p>
        </p:txBody>
      </p:sp>
    </p:spTree>
  </p:cSld>
  <p:clrMapOvr>
    <a:masterClrMapping/>
  </p:clrMapOvr>
  <mc:AlternateContent xmlns:mc="http://schemas.openxmlformats.org/markup-compatibility/2006">
    <mc:Choice xmlns:p14="http://schemas.microsoft.com/office/powerpoint/2010/main" Requires="p14">
      <p:transition spd="slow" p14:dur="4000" advTm="1000">
        <p14:vortex dir="r"/>
      </p:transition>
    </mc:Choice>
    <mc:Fallback>
      <p:transition spd="slow"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6" name="Google Shape;926;p34"/>
          <p:cNvSpPr txBox="1">
            <a:spLocks noGrp="1"/>
          </p:cNvSpPr>
          <p:nvPr>
            <p:ph type="subTitle" idx="16"/>
          </p:nvPr>
        </p:nvSpPr>
        <p:spPr>
          <a:xfrm>
            <a:off x="715100" y="1916829"/>
            <a:ext cx="1373895" cy="4360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dirty="0"/>
              <a:t>O</a:t>
            </a:r>
            <a:r>
              <a:rPr lang="en-US" altLang="en-GB" sz="1800" dirty="0"/>
              <a:t>BJECTIE</a:t>
            </a:r>
          </a:p>
        </p:txBody>
      </p:sp>
      <p:sp>
        <p:nvSpPr>
          <p:cNvPr id="927" name="Google Shape;927;p34"/>
          <p:cNvSpPr txBox="1">
            <a:spLocks noGrp="1"/>
          </p:cNvSpPr>
          <p:nvPr>
            <p:ph type="subTitle" idx="17"/>
          </p:nvPr>
        </p:nvSpPr>
        <p:spPr>
          <a:xfrm>
            <a:off x="3418839" y="1917065"/>
            <a:ext cx="1469419" cy="4362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dirty="0"/>
              <a:t>O</a:t>
            </a:r>
            <a:r>
              <a:rPr lang="en-US" altLang="en-GB" sz="1800" dirty="0"/>
              <a:t>VERVIEW</a:t>
            </a:r>
          </a:p>
        </p:txBody>
      </p:sp>
      <p:sp>
        <p:nvSpPr>
          <p:cNvPr id="928" name="Google Shape;928;p34"/>
          <p:cNvSpPr txBox="1">
            <a:spLocks noGrp="1"/>
          </p:cNvSpPr>
          <p:nvPr>
            <p:ph type="subTitle" idx="18"/>
          </p:nvPr>
        </p:nvSpPr>
        <p:spPr>
          <a:xfrm>
            <a:off x="5819140" y="1934845"/>
            <a:ext cx="2329815" cy="4178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DATA KEY METRICS</a:t>
            </a:r>
            <a:endParaRPr sz="1800" dirty="0"/>
          </a:p>
        </p:txBody>
      </p:sp>
      <p:sp>
        <p:nvSpPr>
          <p:cNvPr id="929" name="Google Shape;929;p34"/>
          <p:cNvSpPr txBox="1">
            <a:spLocks noGrp="1"/>
          </p:cNvSpPr>
          <p:nvPr>
            <p:ph type="subTitle" idx="19"/>
          </p:nvPr>
        </p:nvSpPr>
        <p:spPr>
          <a:xfrm>
            <a:off x="2065527" y="3552113"/>
            <a:ext cx="1559749" cy="966439"/>
          </a:xfrm>
          <a:prstGeom prst="rect">
            <a:avLst/>
          </a:prstGeom>
        </p:spPr>
        <p:txBody>
          <a:bodyPr spcFirstLastPara="1" wrap="square" lIns="91425" tIns="91425" rIns="91425" bIns="91425" anchor="b" anchorCtr="0">
            <a:noAutofit/>
          </a:bodyPr>
          <a:lstStyle/>
          <a:p>
            <a:pPr marL="0" indent="0" algn="ctr"/>
            <a:r>
              <a:rPr lang="en-IN" sz="1800" dirty="0"/>
              <a:t>T</a:t>
            </a:r>
            <a:r>
              <a:rPr lang="en-US" altLang="en-IN" sz="1800" dirty="0"/>
              <a:t>RENDS</a:t>
            </a:r>
            <a:r>
              <a:rPr lang="en-IN" sz="1800" dirty="0"/>
              <a:t> &amp; </a:t>
            </a:r>
            <a:r>
              <a:rPr lang="en-US" altLang="en-IN" sz="1800" dirty="0"/>
              <a:t>INSIGHTS</a:t>
            </a:r>
            <a:endParaRPr lang="en-IN" sz="1800" dirty="0"/>
          </a:p>
          <a:p>
            <a:pPr marL="0" lvl="0" indent="0" algn="ctr" rtl="0">
              <a:spcBef>
                <a:spcPts val="0"/>
              </a:spcBef>
              <a:spcAft>
                <a:spcPts val="0"/>
              </a:spcAft>
              <a:buNone/>
            </a:pPr>
            <a:endParaRPr sz="1800" dirty="0"/>
          </a:p>
        </p:txBody>
      </p:sp>
      <p:sp>
        <p:nvSpPr>
          <p:cNvPr id="930" name="Google Shape;930;p34"/>
          <p:cNvSpPr txBox="1">
            <a:spLocks noGrp="1"/>
          </p:cNvSpPr>
          <p:nvPr>
            <p:ph type="subTitle" idx="20"/>
          </p:nvPr>
        </p:nvSpPr>
        <p:spPr>
          <a:xfrm>
            <a:off x="4472305" y="3491230"/>
            <a:ext cx="2640965" cy="4819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IN" sz="1800" dirty="0"/>
              <a:t>RECOMENDATIONS</a:t>
            </a:r>
          </a:p>
        </p:txBody>
      </p:sp>
      <p:sp>
        <p:nvSpPr>
          <p:cNvPr id="938" name="Google Shape;938;p34"/>
          <p:cNvSpPr txBox="1">
            <a:spLocks noGrp="1"/>
          </p:cNvSpPr>
          <p:nvPr>
            <p:ph type="title"/>
          </p:nvPr>
        </p:nvSpPr>
        <p:spPr>
          <a:xfrm>
            <a:off x="3622040" y="272415"/>
            <a:ext cx="261620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u="sng" dirty="0"/>
              <a:t>A</a:t>
            </a:r>
            <a:r>
              <a:rPr lang="en-US" altLang="en-GB" sz="3000" u="sng" dirty="0"/>
              <a:t>GENDA</a:t>
            </a:r>
          </a:p>
        </p:txBody>
      </p:sp>
      <p:sp>
        <p:nvSpPr>
          <p:cNvPr id="7" name="Title 6"/>
          <p:cNvSpPr>
            <a:spLocks noGrp="1"/>
          </p:cNvSpPr>
          <p:nvPr>
            <p:ph type="title" idx="2"/>
          </p:nvPr>
        </p:nvSpPr>
        <p:spPr>
          <a:xfrm>
            <a:off x="1139190" y="1348105"/>
            <a:ext cx="543560" cy="538480"/>
          </a:xfrm>
          <a:solidFill>
            <a:schemeClr val="accent6">
              <a:lumMod val="95000"/>
            </a:schemeClr>
          </a:solidFill>
        </p:spPr>
        <p:txBody>
          <a:bodyPr/>
          <a:lstStyle/>
          <a:p>
            <a:r>
              <a:rPr lang="en-US" altLang="en-IN" sz="2400" dirty="0">
                <a:solidFill>
                  <a:schemeClr val="tx1"/>
                </a:solidFill>
              </a:rPr>
              <a:t>01</a:t>
            </a:r>
            <a:endParaRPr lang="en-IN" dirty="0"/>
          </a:p>
        </p:txBody>
      </p:sp>
      <p:sp>
        <p:nvSpPr>
          <p:cNvPr id="9" name="Title 6"/>
          <p:cNvSpPr txBox="1"/>
          <p:nvPr/>
        </p:nvSpPr>
        <p:spPr>
          <a:xfrm>
            <a:off x="2506748" y="2945378"/>
            <a:ext cx="597300" cy="593400"/>
          </a:xfrm>
          <a:prstGeom prst="rect">
            <a:avLst/>
          </a:prstGeom>
          <a:solidFill>
            <a:schemeClr val="accent6">
              <a:lumMod val="95000"/>
            </a:scheme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DM Sans"/>
              <a:buNone/>
              <a:defRPr sz="24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2pPr>
            <a:lvl3pPr marR="0" lvl="2"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3pPr>
            <a:lvl4pPr marR="0" lvl="3"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4pPr>
            <a:lvl5pPr marR="0" lvl="4"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5pPr>
            <a:lvl6pPr marR="0" lvl="5"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6pPr>
            <a:lvl7pPr marR="0" lvl="6"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7pPr>
            <a:lvl8pPr marR="0" lvl="7"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8pPr>
            <a:lvl9pPr marR="0" lvl="8"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9pPr>
          </a:lstStyle>
          <a:p>
            <a:r>
              <a:rPr lang="en-US" dirty="0"/>
              <a:t>04</a:t>
            </a:r>
            <a:endParaRPr lang="en-IN" dirty="0"/>
          </a:p>
        </p:txBody>
      </p:sp>
      <p:sp>
        <p:nvSpPr>
          <p:cNvPr id="10" name="Title 6"/>
          <p:cNvSpPr txBox="1"/>
          <p:nvPr/>
        </p:nvSpPr>
        <p:spPr>
          <a:xfrm>
            <a:off x="5403215" y="2863850"/>
            <a:ext cx="597535" cy="599440"/>
          </a:xfrm>
          <a:prstGeom prst="rect">
            <a:avLst/>
          </a:prstGeom>
          <a:solidFill>
            <a:schemeClr val="accent6">
              <a:lumMod val="95000"/>
            </a:scheme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DM Sans"/>
              <a:buNone/>
              <a:defRPr sz="24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2pPr>
            <a:lvl3pPr marR="0" lvl="2"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3pPr>
            <a:lvl4pPr marR="0" lvl="3"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4pPr>
            <a:lvl5pPr marR="0" lvl="4"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5pPr>
            <a:lvl6pPr marR="0" lvl="5"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6pPr>
            <a:lvl7pPr marR="0" lvl="6"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7pPr>
            <a:lvl8pPr marR="0" lvl="7"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8pPr>
            <a:lvl9pPr marR="0" lvl="8"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9pPr>
          </a:lstStyle>
          <a:p>
            <a:r>
              <a:rPr lang="en-US" dirty="0"/>
              <a:t>05</a:t>
            </a:r>
            <a:endParaRPr lang="en-IN" dirty="0"/>
          </a:p>
        </p:txBody>
      </p:sp>
      <p:sp>
        <p:nvSpPr>
          <p:cNvPr id="11" name="Title 6"/>
          <p:cNvSpPr txBox="1"/>
          <p:nvPr/>
        </p:nvSpPr>
        <p:spPr>
          <a:xfrm>
            <a:off x="6559646" y="1311758"/>
            <a:ext cx="597300" cy="593400"/>
          </a:xfrm>
          <a:prstGeom prst="rect">
            <a:avLst/>
          </a:prstGeom>
          <a:solidFill>
            <a:schemeClr val="accent6">
              <a:lumMod val="9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DM Sans"/>
              <a:buNone/>
              <a:defRPr sz="24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2pPr>
            <a:lvl3pPr marR="0" lvl="2"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3pPr>
            <a:lvl4pPr marR="0" lvl="3"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4pPr>
            <a:lvl5pPr marR="0" lvl="4"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5pPr>
            <a:lvl6pPr marR="0" lvl="5"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6pPr>
            <a:lvl7pPr marR="0" lvl="6"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7pPr>
            <a:lvl8pPr marR="0" lvl="7"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8pPr>
            <a:lvl9pPr marR="0" lvl="8"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9pPr>
          </a:lstStyle>
          <a:p>
            <a:r>
              <a:rPr lang="en-US" dirty="0"/>
              <a:t>03</a:t>
            </a:r>
            <a:endParaRPr lang="en-IN" dirty="0"/>
          </a:p>
        </p:txBody>
      </p:sp>
      <p:sp>
        <p:nvSpPr>
          <p:cNvPr id="12" name="Title 6"/>
          <p:cNvSpPr txBox="1"/>
          <p:nvPr/>
        </p:nvSpPr>
        <p:spPr>
          <a:xfrm>
            <a:off x="3831522" y="1311758"/>
            <a:ext cx="597300" cy="593400"/>
          </a:xfrm>
          <a:prstGeom prst="rect">
            <a:avLst/>
          </a:prstGeom>
          <a:solidFill>
            <a:schemeClr val="accent6">
              <a:lumMod val="9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DM Sans"/>
              <a:buNone/>
              <a:defRPr sz="2400" b="1" i="0" u="none" strike="noStrike" cap="none">
                <a:solidFill>
                  <a:schemeClr val="dk1"/>
                </a:solidFill>
                <a:latin typeface="DM Sans"/>
                <a:ea typeface="DM Sans"/>
                <a:cs typeface="DM Sans"/>
                <a:sym typeface="DM Sans"/>
              </a:defRPr>
            </a:lvl1pPr>
            <a:lvl2pPr marR="0" lvl="1"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2pPr>
            <a:lvl3pPr marR="0" lvl="2"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3pPr>
            <a:lvl4pPr marR="0" lvl="3"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4pPr>
            <a:lvl5pPr marR="0" lvl="4"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5pPr>
            <a:lvl6pPr marR="0" lvl="5"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6pPr>
            <a:lvl7pPr marR="0" lvl="6"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7pPr>
            <a:lvl8pPr marR="0" lvl="7"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8pPr>
            <a:lvl9pPr marR="0" lvl="8" algn="ctr" rtl="0">
              <a:lnSpc>
                <a:spcPct val="100000"/>
              </a:lnSpc>
              <a:spcBef>
                <a:spcPts val="0"/>
              </a:spcBef>
              <a:spcAft>
                <a:spcPts val="0"/>
              </a:spcAft>
              <a:buClr>
                <a:schemeClr val="lt2"/>
              </a:buClr>
              <a:buSzPts val="3000"/>
              <a:buFont typeface="DM Sans"/>
              <a:buNone/>
              <a:defRPr sz="3000" b="1" i="0" u="none" strike="noStrike" cap="none">
                <a:solidFill>
                  <a:schemeClr val="lt2"/>
                </a:solidFill>
                <a:latin typeface="DM Sans"/>
                <a:ea typeface="DM Sans"/>
                <a:cs typeface="DM Sans"/>
                <a:sym typeface="DM Sans"/>
              </a:defRPr>
            </a:lvl9pPr>
          </a:lstStyle>
          <a:p>
            <a:r>
              <a:rPr lang="en-US" dirty="0"/>
              <a:t>02</a:t>
            </a:r>
            <a:endParaRPr lang="en-IN" dirty="0"/>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3" name="applause.wav"/>
          </p:stSnd>
        </p:sndAc>
      </p:transition>
    </mc:Choice>
    <mc:Fallback>
      <p:transition>
        <p:fade/>
        <p:sndAc>
          <p:stSnd>
            <p:snd r:embed="rId3"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35"/>
          <p:cNvSpPr txBox="1">
            <a:spLocks noGrp="1"/>
          </p:cNvSpPr>
          <p:nvPr>
            <p:ph type="title"/>
          </p:nvPr>
        </p:nvSpPr>
        <p:spPr>
          <a:xfrm>
            <a:off x="2606040" y="429260"/>
            <a:ext cx="3025775" cy="6832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t>      </a:t>
            </a:r>
            <a:r>
              <a:rPr lang="en-US" sz="3000" u="sng" dirty="0"/>
              <a:t>OBJECTIVE</a:t>
            </a:r>
          </a:p>
        </p:txBody>
      </p:sp>
      <p:sp>
        <p:nvSpPr>
          <p:cNvPr id="944" name="Google Shape;944;p35"/>
          <p:cNvSpPr txBox="1">
            <a:spLocks noGrp="1"/>
          </p:cNvSpPr>
          <p:nvPr>
            <p:ph type="subTitle" idx="1"/>
          </p:nvPr>
        </p:nvSpPr>
        <p:spPr>
          <a:xfrm>
            <a:off x="459105" y="1372870"/>
            <a:ext cx="8246110" cy="29749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               The main objective of this task is to analyze the provided marketing campaigns data (Google Ads and Listing Site) and creatively slice the data to bring actionable insights. The key deliverables include creating a combined report with key metrics (Spends and Returns %) in weekly and monthly formats, identifying the most profitable channel and category/keyword, analyzing data points using time series graphs, and conducting a geographical impact analysis. The final presentation should present these insights clearly and concisely, and all data, graphs, and pivot tables should be included for reference. Additional insights and creative interpretations of the data are encouraged to provide a comprehensive analysis.</a:t>
            </a: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3" name="applause.wav"/>
          </p:stSnd>
        </p:sndAc>
      </p:transition>
    </mc:Choice>
    <mc:Fallback>
      <p:transition>
        <p:fade/>
        <p:sndAc>
          <p:stSnd>
            <p:snd r:embed="rId3" name="applaus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8" name="Google Shape;1288;p36"/>
          <p:cNvSpPr txBox="1">
            <a:spLocks noGrp="1"/>
          </p:cNvSpPr>
          <p:nvPr>
            <p:ph type="title"/>
          </p:nvPr>
        </p:nvSpPr>
        <p:spPr>
          <a:xfrm>
            <a:off x="2395765" y="265095"/>
            <a:ext cx="4025400" cy="8163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         </a:t>
            </a:r>
            <a:r>
              <a:rPr lang="en-US" sz="3000" u="sng" dirty="0"/>
              <a:t>OVERVIEW</a:t>
            </a:r>
          </a:p>
        </p:txBody>
      </p:sp>
      <p:sp>
        <p:nvSpPr>
          <p:cNvPr id="1289" name="Google Shape;1289;p36"/>
          <p:cNvSpPr txBox="1">
            <a:spLocks noGrp="1"/>
          </p:cNvSpPr>
          <p:nvPr>
            <p:ph type="subTitle" idx="1"/>
          </p:nvPr>
        </p:nvSpPr>
        <p:spPr>
          <a:xfrm>
            <a:off x="648335" y="1374140"/>
            <a:ext cx="7849870" cy="1851025"/>
          </a:xfrm>
          <a:prstGeom prst="rect">
            <a:avLst/>
          </a:prstGeom>
        </p:spPr>
        <p:txBody>
          <a:bodyPr spcFirstLastPara="1" wrap="square" lIns="91425" tIns="91425" rIns="91425" bIns="91425" anchor="t" anchorCtr="0">
            <a:noAutofit/>
          </a:bodyPr>
          <a:lstStyle/>
          <a:p>
            <a:pPr marL="139700" lvl="0" indent="0" algn="just" rtl="0">
              <a:spcBef>
                <a:spcPts val="1000"/>
              </a:spcBef>
              <a:spcAft>
                <a:spcPts val="0"/>
              </a:spcAft>
              <a:buSzPts val="1400"/>
              <a:buNone/>
            </a:pPr>
            <a:r>
              <a:rPr lang="en-US" sz="2000" dirty="0">
                <a:solidFill>
                  <a:schemeClr val="accent6"/>
                </a:solidFill>
                <a:sym typeface="+mn-ea"/>
              </a:rPr>
              <a:t>              The dataset provided for analysis consists of two marketing campaigns, Google Ads, and a listing site. It contains valuable information related to ad spends, impressions, clicks, prospects, and payments made during specific dates. Each row is cohortised to the date of ad spends, allowing for effective comparison of the quality of ad spends over time.</a:t>
            </a:r>
            <a:endParaRPr lang="en-US" sz="2000" dirty="0">
              <a:solidFill>
                <a:schemeClr val="accent6"/>
              </a:solidFill>
            </a:endParaRPr>
          </a:p>
          <a:p>
            <a:pPr marL="139700" lvl="0" indent="0" algn="just" rtl="0">
              <a:spcBef>
                <a:spcPts val="1000"/>
              </a:spcBef>
              <a:spcAft>
                <a:spcPts val="0"/>
              </a:spcAft>
              <a:buSzPts val="1400"/>
              <a:buNone/>
            </a:pPr>
            <a:endParaRPr lang="en-US" sz="20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3" name="applause.wav"/>
          </p:stSnd>
        </p:sndAc>
      </p:transition>
    </mc:Choice>
    <mc:Fallback>
      <p:transition>
        <p:fade/>
        <p:sndAc>
          <p:stSnd>
            <p:snd r:embed="rId3" name="applaus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345" y="193675"/>
            <a:ext cx="4904740" cy="572770"/>
          </a:xfrm>
        </p:spPr>
        <p:txBody>
          <a:bodyPr/>
          <a:lstStyle/>
          <a:p>
            <a:pPr algn="ctr"/>
            <a:r>
              <a:rPr lang="en-US" u="sng" dirty="0"/>
              <a:t>DATA KEY METRICS</a:t>
            </a:r>
          </a:p>
        </p:txBody>
      </p:sp>
      <p:sp>
        <p:nvSpPr>
          <p:cNvPr id="4" name="Google Shape;1289;p36"/>
          <p:cNvSpPr txBox="1"/>
          <p:nvPr/>
        </p:nvSpPr>
        <p:spPr>
          <a:xfrm>
            <a:off x="436245" y="1183640"/>
            <a:ext cx="8187690" cy="27539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indent="-317500" algn="just">
              <a:spcBef>
                <a:spcPts val="1000"/>
              </a:spcBef>
              <a:buSzPts val="1400"/>
              <a:buFont typeface="Wingdings" panose="05000000000000000000" pitchFamily="2" charset="2"/>
              <a:buChar char="Ø"/>
            </a:pPr>
            <a:r>
              <a:rPr lang="en-US" sz="1800" dirty="0">
                <a:solidFill>
                  <a:schemeClr val="accent6"/>
                </a:solidFill>
              </a:rPr>
              <a:t>cost : Total ad spends for each specific date.</a:t>
            </a:r>
          </a:p>
          <a:p>
            <a:pPr marL="457200" indent="-317500" algn="just">
              <a:spcBef>
                <a:spcPts val="1000"/>
              </a:spcBef>
              <a:buSzPts val="1400"/>
              <a:buFont typeface="Wingdings" panose="05000000000000000000" pitchFamily="2" charset="2"/>
              <a:buChar char="Ø"/>
            </a:pPr>
            <a:r>
              <a:rPr lang="en-US" sz="1800" dirty="0">
                <a:solidFill>
                  <a:schemeClr val="accent6"/>
                </a:solidFill>
              </a:rPr>
              <a:t>Impressions : The count of people who viewed the ad on each date.</a:t>
            </a:r>
          </a:p>
          <a:p>
            <a:pPr marL="457200" indent="-317500" algn="just">
              <a:spcBef>
                <a:spcPts val="1000"/>
              </a:spcBef>
              <a:buSzPts val="1400"/>
              <a:buFont typeface="Wingdings" panose="05000000000000000000" pitchFamily="2" charset="2"/>
              <a:buChar char="Ø"/>
            </a:pPr>
            <a:r>
              <a:rPr lang="en-US" sz="1800" dirty="0">
                <a:solidFill>
                  <a:schemeClr val="accent6"/>
                </a:solidFill>
              </a:rPr>
              <a:t>clicks : The count of clicks on the ad on each date.</a:t>
            </a:r>
          </a:p>
          <a:p>
            <a:pPr marL="457200" indent="-317500" algn="just">
              <a:spcBef>
                <a:spcPts val="1000"/>
              </a:spcBef>
              <a:buSzPts val="1400"/>
              <a:buFont typeface="Wingdings" panose="05000000000000000000" pitchFamily="2" charset="2"/>
              <a:buChar char="Ø"/>
            </a:pPr>
            <a:r>
              <a:rPr lang="en-US" sz="1800" dirty="0">
                <a:solidFill>
                  <a:schemeClr val="accent6"/>
                </a:solidFill>
              </a:rPr>
              <a:t>prospects : The count of people interested in the product (identified by sales) on each date.</a:t>
            </a:r>
          </a:p>
          <a:p>
            <a:pPr marL="457200" indent="-317500" algn="just">
              <a:spcBef>
                <a:spcPts val="1000"/>
              </a:spcBef>
              <a:buSzPts val="1400"/>
              <a:buFont typeface="Wingdings" panose="05000000000000000000" pitchFamily="2" charset="2"/>
              <a:buChar char="Ø"/>
            </a:pPr>
            <a:r>
              <a:rPr lang="en-US" sz="1800" dirty="0">
                <a:solidFill>
                  <a:schemeClr val="accent6"/>
                </a:solidFill>
              </a:rPr>
              <a:t>Payments : The number of purchases made on each date. Returns on Ad spends are calculated using Payments/Cost.</a:t>
            </a: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79015" y="1149985"/>
            <a:ext cx="5010150" cy="2651125"/>
          </a:xfrm>
        </p:spPr>
        <p:txBody>
          <a:bodyPr/>
          <a:lstStyle/>
          <a:p>
            <a:pPr marL="139700" indent="0" algn="just">
              <a:buNone/>
            </a:pPr>
            <a:endParaRPr lang="en-US"/>
          </a:p>
          <a:p>
            <a:pPr algn="just"/>
            <a:r>
              <a:rPr lang="en-US" sz="1800"/>
              <a:t>Create a Combined Report</a:t>
            </a:r>
          </a:p>
          <a:p>
            <a:pPr algn="just"/>
            <a:r>
              <a:rPr lang="en-US" sz="1800"/>
              <a:t>Most Profitable Channel</a:t>
            </a:r>
          </a:p>
          <a:p>
            <a:pPr algn="just"/>
            <a:r>
              <a:rPr lang="en-US" sz="1800"/>
              <a:t>Most Profitable Category/Keyword</a:t>
            </a:r>
          </a:p>
          <a:p>
            <a:pPr algn="just"/>
            <a:r>
              <a:rPr lang="en-US" sz="1800"/>
              <a:t>Time Series Insights</a:t>
            </a:r>
          </a:p>
          <a:p>
            <a:pPr algn="just"/>
            <a:r>
              <a:rPr lang="en-US" sz="1800"/>
              <a:t>Geographical Impact Analysis</a:t>
            </a:r>
          </a:p>
          <a:p>
            <a:pPr algn="just"/>
            <a:r>
              <a:rPr lang="en-US" sz="1800"/>
              <a:t>Data Visualization</a:t>
            </a:r>
          </a:p>
          <a:p>
            <a:pPr algn="just"/>
            <a:r>
              <a:rPr lang="en-US" sz="1800"/>
              <a:t>Additional Insights</a:t>
            </a:r>
          </a:p>
        </p:txBody>
      </p:sp>
      <p:sp>
        <p:nvSpPr>
          <p:cNvPr id="3" name="Title 2"/>
          <p:cNvSpPr>
            <a:spLocks noGrp="1"/>
          </p:cNvSpPr>
          <p:nvPr>
            <p:ph type="title"/>
          </p:nvPr>
        </p:nvSpPr>
        <p:spPr>
          <a:xfrm>
            <a:off x="2138184" y="358775"/>
            <a:ext cx="4104487" cy="791210"/>
          </a:xfrm>
        </p:spPr>
        <p:txBody>
          <a:bodyPr/>
          <a:lstStyle/>
          <a:p>
            <a:r>
              <a:rPr lang="en-US" u="sng" dirty="0"/>
              <a:t>TASK OBJECTIVES</a:t>
            </a: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275" y="175260"/>
            <a:ext cx="8834755" cy="4791710"/>
          </a:xfrm>
        </p:spPr>
        <p:txBody>
          <a:bodyPr/>
          <a:lstStyle/>
          <a:p>
            <a:pPr algn="ctr"/>
            <a:r>
              <a:rPr lang="en-US" sz="9600"/>
              <a:t>TRENDS </a:t>
            </a:r>
            <a:br>
              <a:rPr lang="en-US" sz="9600"/>
            </a:br>
            <a:r>
              <a:rPr lang="en-US" sz="9600">
                <a:solidFill>
                  <a:schemeClr val="accent2"/>
                </a:solidFill>
              </a:rPr>
              <a:t>&amp;</a:t>
            </a:r>
            <a:r>
              <a:rPr lang="en-US" sz="9600"/>
              <a:t> </a:t>
            </a:r>
            <a:br>
              <a:rPr lang="en-US" sz="9600"/>
            </a:br>
            <a:r>
              <a:rPr lang="en-US" sz="9600"/>
              <a:t>INSIGHTS</a:t>
            </a:r>
          </a:p>
        </p:txBody>
      </p:sp>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7" name="Google Shape;1727;p40"/>
          <p:cNvSpPr txBox="1">
            <a:spLocks noGrp="1"/>
          </p:cNvSpPr>
          <p:nvPr>
            <p:ph type="title"/>
          </p:nvPr>
        </p:nvSpPr>
        <p:spPr>
          <a:xfrm>
            <a:off x="942975" y="155575"/>
            <a:ext cx="7554595" cy="9855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u="sng" dirty="0"/>
              <a:t>WEEKLY &amp; MONTHLY REPORT OF </a:t>
            </a:r>
            <a:br>
              <a:rPr lang="en-US" sz="2800" u="sng" dirty="0"/>
            </a:br>
            <a:r>
              <a:rPr lang="en-US" sz="2800" u="sng" dirty="0"/>
              <a:t>GOOGLE ADS</a:t>
            </a:r>
          </a:p>
        </p:txBody>
      </p:sp>
      <p:graphicFrame>
        <p:nvGraphicFramePr>
          <p:cNvPr id="2" name="Picture Placeholder 1"/>
          <p:cNvGraphicFramePr>
            <a:graphicFrameLocks noGrp="1"/>
          </p:cNvGraphicFramePr>
          <p:nvPr>
            <p:ph type="pic" idx="2"/>
          </p:nvPr>
        </p:nvGraphicFramePr>
        <p:xfrm>
          <a:off x="219075" y="1236345"/>
          <a:ext cx="8722360" cy="3526155"/>
        </p:xfrm>
        <a:graphic>
          <a:graphicData uri="http://schemas.openxmlformats.org/drawingml/2006/table">
            <a:tbl>
              <a:tblPr firstRow="1" bandRow="1">
                <a:tableStyleId>{5C22544A-7EE6-4342-B048-85BDC9FD1C3A}</a:tableStyleId>
              </a:tblPr>
              <a:tblGrid>
                <a:gridCol w="1172845">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115695">
                  <a:extLst>
                    <a:ext uri="{9D8B030D-6E8A-4147-A177-3AD203B41FA5}">
                      <a16:colId xmlns:a16="http://schemas.microsoft.com/office/drawing/2014/main" val="20002"/>
                    </a:ext>
                  </a:extLst>
                </a:gridCol>
                <a:gridCol w="761365">
                  <a:extLst>
                    <a:ext uri="{9D8B030D-6E8A-4147-A177-3AD203B41FA5}">
                      <a16:colId xmlns:a16="http://schemas.microsoft.com/office/drawing/2014/main" val="20003"/>
                    </a:ext>
                  </a:extLst>
                </a:gridCol>
                <a:gridCol w="1164590">
                  <a:extLst>
                    <a:ext uri="{9D8B030D-6E8A-4147-A177-3AD203B41FA5}">
                      <a16:colId xmlns:a16="http://schemas.microsoft.com/office/drawing/2014/main" val="20004"/>
                    </a:ext>
                  </a:extLst>
                </a:gridCol>
                <a:gridCol w="760095">
                  <a:extLst>
                    <a:ext uri="{9D8B030D-6E8A-4147-A177-3AD203B41FA5}">
                      <a16:colId xmlns:a16="http://schemas.microsoft.com/office/drawing/2014/main" val="20005"/>
                    </a:ext>
                  </a:extLst>
                </a:gridCol>
                <a:gridCol w="1026160">
                  <a:extLst>
                    <a:ext uri="{9D8B030D-6E8A-4147-A177-3AD203B41FA5}">
                      <a16:colId xmlns:a16="http://schemas.microsoft.com/office/drawing/2014/main" val="20006"/>
                    </a:ext>
                  </a:extLst>
                </a:gridCol>
                <a:gridCol w="1451610">
                  <a:extLst>
                    <a:ext uri="{9D8B030D-6E8A-4147-A177-3AD203B41FA5}">
                      <a16:colId xmlns:a16="http://schemas.microsoft.com/office/drawing/2014/main" val="20007"/>
                    </a:ext>
                  </a:extLst>
                </a:gridCol>
              </a:tblGrid>
              <a:tr h="271780">
                <a:tc gridSpan="8">
                  <a:txBody>
                    <a:bodyPr/>
                    <a:lstStyle/>
                    <a:p>
                      <a:pPr marL="0" indent="0" algn="ctr">
                        <a:buNone/>
                      </a:pPr>
                      <a:r>
                        <a:rPr lang="en-US" sz="1400" b="1">
                          <a:solidFill>
                            <a:srgbClr val="FFFFFF"/>
                          </a:solidFill>
                          <a:latin typeface="Calibri" panose="020F0502020204030204" charset="-122"/>
                        </a:rPr>
                        <a:t>WEEKLY REPORT GOOGLE ADS</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7D31"/>
                    </a:solidFill>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20675">
                <a:tc>
                  <a:txBody>
                    <a:bodyPr/>
                    <a:lstStyle/>
                    <a:p>
                      <a:pPr marL="0" indent="0" algn="ctr">
                        <a:buNone/>
                      </a:pPr>
                      <a:r>
                        <a:rPr lang="en-US" sz="1000" b="1">
                          <a:solidFill>
                            <a:srgbClr val="000000"/>
                          </a:solidFill>
                          <a:latin typeface="Calibri" panose="020F0502020204030204" charset="-122"/>
                        </a:rPr>
                        <a:t>Week Start</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000" b="1">
                          <a:solidFill>
                            <a:srgbClr val="000000"/>
                          </a:solidFill>
                          <a:latin typeface="Calibri" panose="020F0502020204030204" charset="-122"/>
                        </a:rPr>
                        <a:t>Spends($)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000" b="1">
                          <a:solidFill>
                            <a:srgbClr val="000000"/>
                          </a:solidFill>
                          <a:latin typeface="Calibri" panose="020F0502020204030204" charset="-122"/>
                        </a:rPr>
                        <a:t>Returns(%)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000" b="1">
                          <a:solidFill>
                            <a:srgbClr val="000000"/>
                          </a:solidFill>
                          <a:latin typeface="Calibri" panose="020F0502020204030204" charset="-122"/>
                        </a:rPr>
                        <a:t>Clicks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000" b="1">
                          <a:solidFill>
                            <a:srgbClr val="000000"/>
                          </a:solidFill>
                          <a:latin typeface="Calibri" panose="020F0502020204030204" charset="-122"/>
                        </a:rPr>
                        <a:t>Impressions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000" b="1">
                          <a:solidFill>
                            <a:srgbClr val="000000"/>
                          </a:solidFill>
                          <a:latin typeface="Calibri" panose="020F0502020204030204" charset="-122"/>
                        </a:rPr>
                        <a:t>Leads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000" b="1">
                          <a:solidFill>
                            <a:srgbClr val="000000"/>
                          </a:solidFill>
                          <a:latin typeface="Calibri" panose="020F0502020204030204" charset="-122"/>
                        </a:rPr>
                        <a:t>Prospects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000" b="1">
                          <a:solidFill>
                            <a:srgbClr val="000000"/>
                          </a:solidFill>
                          <a:latin typeface="Calibri" panose="020F0502020204030204" charset="-122"/>
                        </a:rPr>
                        <a:t>Payments($)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extLst>
                  <a:ext uri="{0D108BD9-81ED-4DB2-BD59-A6C34878D82A}">
                    <a16:rowId xmlns:a16="http://schemas.microsoft.com/office/drawing/2014/main" val="10001"/>
                  </a:ext>
                </a:extLst>
              </a:tr>
              <a:tr h="195580">
                <a:tc>
                  <a:txBody>
                    <a:bodyPr/>
                    <a:lstStyle/>
                    <a:p>
                      <a:pPr marL="0" indent="0" algn="ctr">
                        <a:buNone/>
                      </a:pPr>
                      <a:r>
                        <a:rPr lang="en-US" sz="900">
                          <a:solidFill>
                            <a:schemeClr val="accent6"/>
                          </a:solidFill>
                          <a:latin typeface="Arial" panose="020B0604020202020204" charset="-122"/>
                        </a:rPr>
                        <a:t>25-01-2021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154.79</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14.01%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15</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319</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2168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5580">
                <a:tc>
                  <a:txBody>
                    <a:bodyPr/>
                    <a:lstStyle/>
                    <a:p>
                      <a:pPr marL="0" indent="0" algn="ctr">
                        <a:buNone/>
                      </a:pPr>
                      <a:r>
                        <a:rPr lang="en-US" sz="900">
                          <a:solidFill>
                            <a:schemeClr val="accent6"/>
                          </a:solidFill>
                          <a:latin typeface="Arial" panose="020B0604020202020204" charset="-122"/>
                        </a:rPr>
                        <a:t>01-02-2021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192.58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0.00%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19</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373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5580">
                <a:tc>
                  <a:txBody>
                    <a:bodyPr/>
                    <a:lstStyle/>
                    <a:p>
                      <a:pPr marL="0" indent="0" algn="ctr">
                        <a:buNone/>
                      </a:pPr>
                      <a:r>
                        <a:rPr lang="en-US" sz="900">
                          <a:solidFill>
                            <a:schemeClr val="accent6"/>
                          </a:solidFill>
                          <a:latin typeface="Arial" panose="020B0604020202020204" charset="-122"/>
                        </a:rPr>
                        <a:t>08-02-2021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216.13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4.53%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364</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980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5580">
                <a:tc>
                  <a:txBody>
                    <a:bodyPr/>
                    <a:lstStyle/>
                    <a:p>
                      <a:pPr marL="0" indent="0" algn="ctr">
                        <a:buNone/>
                      </a:pPr>
                      <a:r>
                        <a:rPr lang="en-US" sz="900">
                          <a:solidFill>
                            <a:schemeClr val="accent6"/>
                          </a:solidFill>
                          <a:latin typeface="Arial" panose="020B0604020202020204" charset="-122"/>
                        </a:rPr>
                        <a:t>15-02-2021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235.30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7.60%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35</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671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1788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5580">
                <a:tc>
                  <a:txBody>
                    <a:bodyPr/>
                    <a:lstStyle/>
                    <a:p>
                      <a:pPr marL="0" indent="0" algn="ctr">
                        <a:buNone/>
                      </a:pPr>
                      <a:r>
                        <a:rPr lang="en-US" sz="900">
                          <a:solidFill>
                            <a:schemeClr val="accent6"/>
                          </a:solidFill>
                          <a:latin typeface="Arial" panose="020B0604020202020204" charset="-122"/>
                        </a:rPr>
                        <a:t>22-02-2021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190.90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0.00%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22</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478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5580">
                <a:tc>
                  <a:txBody>
                    <a:bodyPr/>
                    <a:lstStyle/>
                    <a:p>
                      <a:pPr marL="0" indent="0" algn="ctr">
                        <a:buNone/>
                      </a:pPr>
                      <a:r>
                        <a:rPr lang="en-US" sz="900">
                          <a:solidFill>
                            <a:schemeClr val="accent6"/>
                          </a:solidFill>
                          <a:latin typeface="Arial" panose="020B0604020202020204" charset="-122"/>
                        </a:rPr>
                        <a:t>01-03-2021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141.40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6.93%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14</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407</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980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5580">
                <a:tc>
                  <a:txBody>
                    <a:bodyPr/>
                    <a:lstStyle/>
                    <a:p>
                      <a:pPr marL="0" indent="0" algn="ctr">
                        <a:buNone/>
                      </a:pPr>
                      <a:r>
                        <a:rPr lang="en-US" sz="900">
                          <a:solidFill>
                            <a:schemeClr val="accent6"/>
                          </a:solidFill>
                          <a:latin typeface="Arial" panose="020B0604020202020204" charset="-122"/>
                        </a:rPr>
                        <a:t>08-03-2021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258.20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0.00%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34</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503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5580">
                <a:tc>
                  <a:txBody>
                    <a:bodyPr/>
                    <a:lstStyle/>
                    <a:p>
                      <a:pPr marL="0" indent="0" algn="ctr">
                        <a:buNone/>
                      </a:pPr>
                      <a:r>
                        <a:rPr lang="en-US" sz="900">
                          <a:solidFill>
                            <a:schemeClr val="accent6"/>
                          </a:solidFill>
                          <a:latin typeface="Arial" panose="020B0604020202020204" charset="-122"/>
                        </a:rPr>
                        <a:t>15-03-2021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184.36</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0.00%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22</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468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5580">
                <a:tc>
                  <a:txBody>
                    <a:bodyPr/>
                    <a:lstStyle/>
                    <a:p>
                      <a:pPr marL="0" indent="0" algn="ctr">
                        <a:buNone/>
                      </a:pPr>
                      <a:r>
                        <a:rPr lang="en-US" sz="900">
                          <a:solidFill>
                            <a:schemeClr val="accent6"/>
                          </a:solidFill>
                          <a:latin typeface="Arial" panose="020B0604020202020204" charset="-122"/>
                        </a:rPr>
                        <a:t>22-03-2021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308.73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7.73%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46</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659</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2388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5580">
                <a:tc>
                  <a:txBody>
                    <a:bodyPr/>
                    <a:lstStyle/>
                    <a:p>
                      <a:pPr marL="0" indent="0" algn="ctr">
                        <a:buNone/>
                      </a:pPr>
                      <a:r>
                        <a:rPr lang="en-US" sz="900">
                          <a:solidFill>
                            <a:schemeClr val="accent6"/>
                          </a:solidFill>
                          <a:latin typeface="Arial" panose="020B0604020202020204" charset="-122"/>
                        </a:rPr>
                        <a:t>29-03-2021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172.11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0.00%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39</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586</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5580">
                <a:tc>
                  <a:txBody>
                    <a:bodyPr/>
                    <a:lstStyle/>
                    <a:p>
                      <a:pPr marL="0" indent="0" algn="ctr">
                        <a:buNone/>
                      </a:pPr>
                      <a:r>
                        <a:rPr lang="en-US" sz="900">
                          <a:solidFill>
                            <a:schemeClr val="accent6"/>
                          </a:solidFill>
                          <a:latin typeface="Arial" panose="020B0604020202020204" charset="-122"/>
                        </a:rPr>
                        <a:t>05-04-2021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176.96</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0.00%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29</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461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5580">
                <a:tc>
                  <a:txBody>
                    <a:bodyPr/>
                    <a:lstStyle/>
                    <a:p>
                      <a:pPr marL="0" indent="0" algn="ctr">
                        <a:buNone/>
                      </a:pPr>
                      <a:r>
                        <a:rPr lang="en-US" sz="900">
                          <a:solidFill>
                            <a:schemeClr val="accent6"/>
                          </a:solidFill>
                          <a:latin typeface="Arial" panose="020B0604020202020204" charset="-122"/>
                        </a:rPr>
                        <a:t>12-04-2021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137.21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17.40%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24</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324</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2388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5580">
                <a:tc>
                  <a:txBody>
                    <a:bodyPr/>
                    <a:lstStyle/>
                    <a:p>
                      <a:pPr marL="0" indent="0" algn="ctr">
                        <a:buNone/>
                      </a:pPr>
                      <a:r>
                        <a:rPr lang="en-US" sz="900">
                          <a:solidFill>
                            <a:schemeClr val="accent6"/>
                          </a:solidFill>
                          <a:latin typeface="Arial" panose="020B0604020202020204" charset="-122"/>
                        </a:rPr>
                        <a:t>19-04-2021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87.38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0.00%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19</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328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95580">
                <a:tc>
                  <a:txBody>
                    <a:bodyPr/>
                    <a:lstStyle/>
                    <a:p>
                      <a:pPr marL="0" indent="0" algn="ctr">
                        <a:buNone/>
                      </a:pPr>
                      <a:r>
                        <a:rPr lang="en-US" sz="900">
                          <a:solidFill>
                            <a:schemeClr val="accent6"/>
                          </a:solidFill>
                          <a:latin typeface="Arial" panose="020B0604020202020204" charset="-122"/>
                        </a:rPr>
                        <a:t>26-04-2021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103.26</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0.00%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17</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487</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0</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95580">
                <a:tc>
                  <a:txBody>
                    <a:bodyPr/>
                    <a:lstStyle/>
                    <a:p>
                      <a:pPr marL="0" indent="0" algn="ctr">
                        <a:buNone/>
                      </a:pPr>
                      <a:r>
                        <a:rPr lang="en-US" sz="900">
                          <a:solidFill>
                            <a:schemeClr val="accent6"/>
                          </a:solidFill>
                          <a:latin typeface="Arial" panose="020B0604020202020204" charset="-122"/>
                        </a:rPr>
                        <a:t>03-05-2021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229.37</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5.18%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537</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3</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900">
                          <a:solidFill>
                            <a:schemeClr val="accent6"/>
                          </a:solidFill>
                          <a:latin typeface="Calibri" panose="020F0502020204030204" charset="-122"/>
                        </a:rPr>
                        <a:t>1188</a:t>
                      </a:r>
                    </a:p>
                  </a:txBody>
                  <a:tcPr marL="12700" marR="12700" marT="12700"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10">
        <p14:vortex dir="r"/>
        <p:sndAc>
          <p:stSnd>
            <p:snd r:embed="rId3" name="applause.wav"/>
          </p:stSnd>
        </p:sndAc>
      </p:transition>
    </mc:Choice>
    <mc:Fallback>
      <p:transition>
        <p:fade/>
        <p:sndAc>
          <p:stSnd>
            <p:snd r:embed="rId3" name="applaus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Picture Placeholder 4"/>
          <p:cNvGraphicFramePr>
            <a:graphicFrameLocks noGrp="1"/>
          </p:cNvGraphicFramePr>
          <p:nvPr>
            <p:ph type="pic" idx="2"/>
          </p:nvPr>
        </p:nvGraphicFramePr>
        <p:xfrm>
          <a:off x="468630" y="289560"/>
          <a:ext cx="8150225" cy="1750060"/>
        </p:xfrm>
        <a:graphic>
          <a:graphicData uri="http://schemas.openxmlformats.org/drawingml/2006/table">
            <a:tbl>
              <a:tblPr firstRow="1" bandRow="1">
                <a:tableStyleId>{5C22544A-7EE6-4342-B048-85BDC9FD1C3A}</a:tableStyleId>
              </a:tblPr>
              <a:tblGrid>
                <a:gridCol w="2331085">
                  <a:extLst>
                    <a:ext uri="{9D8B030D-6E8A-4147-A177-3AD203B41FA5}">
                      <a16:colId xmlns:a16="http://schemas.microsoft.com/office/drawing/2014/main" val="20000"/>
                    </a:ext>
                  </a:extLst>
                </a:gridCol>
                <a:gridCol w="991870">
                  <a:extLst>
                    <a:ext uri="{9D8B030D-6E8A-4147-A177-3AD203B41FA5}">
                      <a16:colId xmlns:a16="http://schemas.microsoft.com/office/drawing/2014/main" val="20001"/>
                    </a:ext>
                  </a:extLst>
                </a:gridCol>
                <a:gridCol w="848995">
                  <a:extLst>
                    <a:ext uri="{9D8B030D-6E8A-4147-A177-3AD203B41FA5}">
                      <a16:colId xmlns:a16="http://schemas.microsoft.com/office/drawing/2014/main" val="20002"/>
                    </a:ext>
                  </a:extLst>
                </a:gridCol>
                <a:gridCol w="688340">
                  <a:extLst>
                    <a:ext uri="{9D8B030D-6E8A-4147-A177-3AD203B41FA5}">
                      <a16:colId xmlns:a16="http://schemas.microsoft.com/office/drawing/2014/main" val="20003"/>
                    </a:ext>
                  </a:extLst>
                </a:gridCol>
                <a:gridCol w="956310">
                  <a:extLst>
                    <a:ext uri="{9D8B030D-6E8A-4147-A177-3AD203B41FA5}">
                      <a16:colId xmlns:a16="http://schemas.microsoft.com/office/drawing/2014/main" val="20004"/>
                    </a:ext>
                  </a:extLst>
                </a:gridCol>
                <a:gridCol w="680085">
                  <a:extLst>
                    <a:ext uri="{9D8B030D-6E8A-4147-A177-3AD203B41FA5}">
                      <a16:colId xmlns:a16="http://schemas.microsoft.com/office/drawing/2014/main" val="20005"/>
                    </a:ext>
                  </a:extLst>
                </a:gridCol>
                <a:gridCol w="741045">
                  <a:extLst>
                    <a:ext uri="{9D8B030D-6E8A-4147-A177-3AD203B41FA5}">
                      <a16:colId xmlns:a16="http://schemas.microsoft.com/office/drawing/2014/main" val="20006"/>
                    </a:ext>
                  </a:extLst>
                </a:gridCol>
                <a:gridCol w="912495">
                  <a:extLst>
                    <a:ext uri="{9D8B030D-6E8A-4147-A177-3AD203B41FA5}">
                      <a16:colId xmlns:a16="http://schemas.microsoft.com/office/drawing/2014/main" val="20007"/>
                    </a:ext>
                  </a:extLst>
                </a:gridCol>
              </a:tblGrid>
              <a:tr h="302260">
                <a:tc gridSpan="8">
                  <a:txBody>
                    <a:bodyPr/>
                    <a:lstStyle/>
                    <a:p>
                      <a:pPr marL="0" indent="0" algn="ctr">
                        <a:buNone/>
                      </a:pPr>
                      <a:r>
                        <a:rPr lang="en-US" sz="1600" b="1">
                          <a:solidFill>
                            <a:srgbClr val="FFFFFF"/>
                          </a:solidFill>
                          <a:latin typeface="Calibri" panose="020F0502020204030204" charset="-122"/>
                        </a:rPr>
                        <a:t>MONTHLY REPORT GOOGLE ADS</a:t>
                      </a:r>
                    </a:p>
                  </a:txBody>
                  <a:tcPr marL="12700" marR="12700" marT="12700" anchor="b">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7D31"/>
                    </a:solidFill>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xBody>
                    <a:bodyPr/>
                    <a:lstStyle/>
                    <a:p>
                      <a:endParaRPr lang="en-US"/>
                    </a:p>
                  </a:txBody>
                  <a:tcPr>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241300">
                <a:tc>
                  <a:txBody>
                    <a:bodyPr/>
                    <a:lstStyle/>
                    <a:p>
                      <a:pPr marL="0" indent="0" algn="ctr">
                        <a:buNone/>
                      </a:pPr>
                      <a:r>
                        <a:rPr lang="en-US" sz="1200" b="1">
                          <a:solidFill>
                            <a:srgbClr val="000000"/>
                          </a:solidFill>
                          <a:latin typeface="Calibri" panose="020F0502020204030204" charset="-122"/>
                        </a:rPr>
                        <a:t>Month</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200" b="1">
                          <a:solidFill>
                            <a:srgbClr val="000000"/>
                          </a:solidFill>
                          <a:latin typeface="Calibri" panose="020F0502020204030204" charset="-122"/>
                        </a:rPr>
                        <a:t>Spends($)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200" b="1">
                          <a:solidFill>
                            <a:srgbClr val="000000"/>
                          </a:solidFill>
                          <a:latin typeface="Calibri" panose="020F0502020204030204" charset="-122"/>
                        </a:rPr>
                        <a:t>Returns(%)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200" b="1">
                          <a:solidFill>
                            <a:srgbClr val="000000"/>
                          </a:solidFill>
                          <a:latin typeface="Calibri" panose="020F0502020204030204" charset="-122"/>
                        </a:rPr>
                        <a:t>Clicks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200" b="1">
                          <a:solidFill>
                            <a:srgbClr val="000000"/>
                          </a:solidFill>
                          <a:latin typeface="Calibri" panose="020F0502020204030204" charset="-122"/>
                        </a:rPr>
                        <a:t>Impressions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200" b="1">
                          <a:solidFill>
                            <a:srgbClr val="000000"/>
                          </a:solidFill>
                          <a:latin typeface="Calibri" panose="020F0502020204030204" charset="-122"/>
                        </a:rPr>
                        <a:t>Leads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200" b="1">
                          <a:solidFill>
                            <a:srgbClr val="000000"/>
                          </a:solidFill>
                          <a:latin typeface="Calibri" panose="020F0502020204030204" charset="-122"/>
                        </a:rPr>
                        <a:t>Prospects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tc>
                  <a:txBody>
                    <a:bodyPr/>
                    <a:lstStyle/>
                    <a:p>
                      <a:pPr marL="0" indent="0" algn="ctr">
                        <a:buNone/>
                      </a:pPr>
                      <a:r>
                        <a:rPr lang="en-US" sz="1200" b="1">
                          <a:solidFill>
                            <a:srgbClr val="000000"/>
                          </a:solidFill>
                          <a:latin typeface="Calibri" panose="020F0502020204030204" charset="-122"/>
                        </a:rPr>
                        <a:t>Payments($)</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DEDED"/>
                    </a:solidFill>
                  </a:tcPr>
                </a:tc>
                <a:extLst>
                  <a:ext uri="{0D108BD9-81ED-4DB2-BD59-A6C34878D82A}">
                    <a16:rowId xmlns:a16="http://schemas.microsoft.com/office/drawing/2014/main" val="10001"/>
                  </a:ext>
                </a:extLst>
              </a:tr>
              <a:tr h="241300">
                <a:tc>
                  <a:txBody>
                    <a:bodyPr/>
                    <a:lstStyle/>
                    <a:p>
                      <a:pPr marL="0" indent="0">
                        <a:buNone/>
                      </a:pPr>
                      <a:r>
                        <a:rPr lang="en-US" sz="1200">
                          <a:solidFill>
                            <a:schemeClr val="accent6"/>
                          </a:solidFill>
                          <a:latin typeface="Calibri" panose="020F0502020204030204" charset="-122"/>
                        </a:rPr>
                        <a:t>January</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154.79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14.01%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319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2168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0" indent="0">
                        <a:buNone/>
                      </a:pPr>
                      <a:r>
                        <a:rPr lang="en-US" sz="1200">
                          <a:solidFill>
                            <a:schemeClr val="accent6"/>
                          </a:solidFill>
                          <a:latin typeface="Calibri" panose="020F0502020204030204" charset="-122"/>
                        </a:rPr>
                        <a:t>February</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834.91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3.32%</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97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1886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2768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a:txBody>
                    <a:bodyPr/>
                    <a:lstStyle/>
                    <a:p>
                      <a:pPr marL="0" indent="0">
                        <a:buNone/>
                      </a:pPr>
                      <a:r>
                        <a:rPr lang="en-US" sz="1200">
                          <a:solidFill>
                            <a:schemeClr val="accent6"/>
                          </a:solidFill>
                          <a:latin typeface="Calibri" panose="020F0502020204030204" charset="-122"/>
                        </a:rPr>
                        <a:t>March</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1064.8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3.16%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155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2623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6</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3368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1300">
                <a:tc>
                  <a:txBody>
                    <a:bodyPr/>
                    <a:lstStyle/>
                    <a:p>
                      <a:pPr marL="0" indent="0">
                        <a:buNone/>
                      </a:pPr>
                      <a:r>
                        <a:rPr lang="en-US" sz="1200">
                          <a:solidFill>
                            <a:schemeClr val="accent6"/>
                          </a:solidFill>
                          <a:latin typeface="Calibri" panose="020F0502020204030204" charset="-122"/>
                        </a:rPr>
                        <a:t>April</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504.81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4.73%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89</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1600</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2388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1300">
                <a:tc>
                  <a:txBody>
                    <a:bodyPr/>
                    <a:lstStyle/>
                    <a:p>
                      <a:pPr marL="0" indent="0">
                        <a:buNone/>
                      </a:pPr>
                      <a:r>
                        <a:rPr lang="en-US" sz="1200">
                          <a:solidFill>
                            <a:schemeClr val="accent6"/>
                          </a:solidFill>
                          <a:latin typeface="Calibri" panose="020F0502020204030204" charset="-122"/>
                        </a:rPr>
                        <a:t>May</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229.37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5.18%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537</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3</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1188</a:t>
                      </a:r>
                    </a:p>
                  </a:txBody>
                  <a:tcPr marL="12700" marR="12700" marT="12700"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8" name="Chart 7"/>
          <p:cNvGraphicFramePr/>
          <p:nvPr/>
        </p:nvGraphicFramePr>
        <p:xfrm>
          <a:off x="466725" y="2205355"/>
          <a:ext cx="4826000" cy="253047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Box 9"/>
          <p:cNvSpPr txBox="1"/>
          <p:nvPr/>
        </p:nvSpPr>
        <p:spPr>
          <a:xfrm>
            <a:off x="5347970" y="2352675"/>
            <a:ext cx="3371215" cy="1168400"/>
          </a:xfrm>
          <a:prstGeom prst="rect">
            <a:avLst/>
          </a:prstGeom>
          <a:noFill/>
        </p:spPr>
        <p:txBody>
          <a:bodyPr wrap="square" rtlCol="0">
            <a:spAutoFit/>
          </a:bodyPr>
          <a:lstStyle/>
          <a:p>
            <a:pPr marL="285750" indent="-285750" algn="just">
              <a:buFont typeface="Wingdings" panose="05000000000000000000" charset="0"/>
              <a:buChar char="Ø"/>
            </a:pPr>
            <a:r>
              <a:rPr lang="en-US">
                <a:solidFill>
                  <a:schemeClr val="accent6"/>
                </a:solidFill>
              </a:rPr>
              <a:t>In January Month will get highest returns(%) 14.01% from google ads</a:t>
            </a:r>
          </a:p>
          <a:p>
            <a:pPr marL="285750" indent="-285750" algn="just">
              <a:buFont typeface="Wingdings" panose="05000000000000000000" charset="0"/>
              <a:buChar char="Ø"/>
            </a:pPr>
            <a:r>
              <a:rPr lang="en-US">
                <a:solidFill>
                  <a:schemeClr val="accent6"/>
                </a:solidFill>
              </a:rPr>
              <a:t>In March Month received highest payments $3368  from google ads</a:t>
            </a:r>
            <a:endParaRPr lang="en-US"/>
          </a:p>
          <a:p>
            <a:pPr marL="285750" indent="-285750" algn="just">
              <a:buFont typeface="Wingdings" panose="05000000000000000000" charset="0"/>
              <a:buChar char="Ø"/>
            </a:pPr>
            <a:endParaRPr lang="en-US"/>
          </a:p>
        </p:txBody>
      </p:sp>
      <p:graphicFrame>
        <p:nvGraphicFramePr>
          <p:cNvPr id="12" name="Table 11"/>
          <p:cNvGraphicFramePr/>
          <p:nvPr/>
        </p:nvGraphicFramePr>
        <p:xfrm>
          <a:off x="5437505" y="3337560"/>
          <a:ext cx="3223260" cy="1381125"/>
        </p:xfrm>
        <a:graphic>
          <a:graphicData uri="http://schemas.openxmlformats.org/drawingml/2006/table">
            <a:tbl>
              <a:tblPr firstRow="1" bandRow="1">
                <a:tableStyleId>{5C22544A-7EE6-4342-B048-85BDC9FD1C3A}</a:tableStyleId>
              </a:tblPr>
              <a:tblGrid>
                <a:gridCol w="1972945">
                  <a:extLst>
                    <a:ext uri="{9D8B030D-6E8A-4147-A177-3AD203B41FA5}">
                      <a16:colId xmlns:a16="http://schemas.microsoft.com/office/drawing/2014/main" val="20000"/>
                    </a:ext>
                  </a:extLst>
                </a:gridCol>
                <a:gridCol w="1250315">
                  <a:extLst>
                    <a:ext uri="{9D8B030D-6E8A-4147-A177-3AD203B41FA5}">
                      <a16:colId xmlns:a16="http://schemas.microsoft.com/office/drawing/2014/main" val="20001"/>
                    </a:ext>
                  </a:extLst>
                </a:gridCol>
              </a:tblGrid>
              <a:tr h="249555">
                <a:tc>
                  <a:txBody>
                    <a:bodyPr/>
                    <a:lstStyle/>
                    <a:p>
                      <a:pPr marL="0" indent="0">
                        <a:buNone/>
                      </a:pPr>
                      <a:r>
                        <a:rPr lang="en-US" sz="1000" b="1">
                          <a:solidFill>
                            <a:schemeClr val="accent6"/>
                          </a:solidFill>
                          <a:latin typeface="Calibri" panose="020F0502020204030204" charset="-122"/>
                        </a:rPr>
                        <a:t>GOOGLE ADS TOTAL CLICKS</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b="1">
                          <a:solidFill>
                            <a:schemeClr val="accent6"/>
                          </a:solidFill>
                          <a:latin typeface="Calibri" panose="020F0502020204030204" charset="-122"/>
                        </a:rPr>
                        <a:t>387</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555">
                <a:tc>
                  <a:txBody>
                    <a:bodyPr/>
                    <a:lstStyle/>
                    <a:p>
                      <a:pPr marL="0" indent="0">
                        <a:buNone/>
                      </a:pPr>
                      <a:r>
                        <a:rPr lang="en-US" sz="900" b="1">
                          <a:solidFill>
                            <a:schemeClr val="accent6"/>
                          </a:solidFill>
                          <a:latin typeface="Calibri" panose="020F0502020204030204" charset="-122"/>
                        </a:rPr>
                        <a:t>GOOGLE ADS TOTAL PROSPECTS</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21</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095">
                <a:tc>
                  <a:txBody>
                    <a:bodyPr/>
                    <a:lstStyle/>
                    <a:p>
                      <a:pPr marL="0" indent="0">
                        <a:buNone/>
                      </a:pPr>
                      <a:r>
                        <a:rPr lang="en-US" sz="900" b="1">
                          <a:solidFill>
                            <a:schemeClr val="accent6"/>
                          </a:solidFill>
                          <a:latin typeface="Calibri" panose="020F0502020204030204" charset="-122"/>
                        </a:rPr>
                        <a:t>GOOGLE ADS TOTAL SPENDS($)</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 $2,788.68 </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960">
                <a:tc>
                  <a:txBody>
                    <a:bodyPr/>
                    <a:lstStyle/>
                    <a:p>
                      <a:pPr marL="0" indent="0">
                        <a:buNone/>
                      </a:pPr>
                      <a:r>
                        <a:rPr lang="en-US" sz="900" b="1">
                          <a:solidFill>
                            <a:schemeClr val="accent6"/>
                          </a:solidFill>
                          <a:latin typeface="Calibri" panose="020F0502020204030204" charset="-122"/>
                        </a:rPr>
                        <a:t>GOOGLE ADS TOTAL PAYMENTS($)</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100">
                          <a:solidFill>
                            <a:schemeClr val="accent6"/>
                          </a:solidFill>
                          <a:latin typeface="Calibri" panose="020F0502020204030204" charset="-122"/>
                        </a:rPr>
                        <a:t> $11,880.00 </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960">
                <a:tc>
                  <a:txBody>
                    <a:bodyPr/>
                    <a:lstStyle/>
                    <a:p>
                      <a:pPr marL="0" indent="0">
                        <a:buNone/>
                      </a:pPr>
                      <a:r>
                        <a:rPr lang="en-US" sz="900" b="1">
                          <a:solidFill>
                            <a:schemeClr val="accent6"/>
                          </a:solidFill>
                          <a:latin typeface="Calibri" panose="020F0502020204030204" charset="-122"/>
                        </a:rPr>
                        <a:t>GOOGLE ADS TOTAL IMPRESSIONS</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buNone/>
                      </a:pPr>
                      <a:r>
                        <a:rPr lang="en-US" sz="1100">
                          <a:solidFill>
                            <a:schemeClr val="accent6"/>
                          </a:solidFill>
                          <a:latin typeface="Calibri" panose="020F0502020204030204" charset="-122"/>
                        </a:rPr>
                        <a:t>               6965</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10">
        <p14:vortex dir="r"/>
        <p:sndAc>
          <p:stSnd>
            <p:snd r:embed="rId2" name="applause.wav"/>
          </p:stSnd>
        </p:sndAc>
      </p:transition>
    </mc:Choice>
    <mc:Fallback>
      <p:transition>
        <p:fade/>
        <p:sndAc>
          <p:stSnd>
            <p:snd r:embed="rId2" name="applause.wav"/>
          </p:stSnd>
        </p:sndAc>
      </p:transition>
    </mc:Fallback>
  </mc:AlternateContent>
</p:sld>
</file>

<file path=ppt/theme/theme1.xml><?xml version="1.0" encoding="utf-8"?>
<a:theme xmlns:a="http://schemas.openxmlformats.org/drawingml/2006/main" name="Subway Use Promotion Campaign by Slidesgo">
  <a:themeElements>
    <a:clrScheme name="Simple Light">
      <a:dk1>
        <a:srgbClr val="2B3247"/>
      </a:dk1>
      <a:lt1>
        <a:srgbClr val="5078A3"/>
      </a:lt1>
      <a:dk2>
        <a:srgbClr val="FF5555"/>
      </a:dk2>
      <a:lt2>
        <a:srgbClr val="EEEEEE"/>
      </a:lt2>
      <a:accent1>
        <a:srgbClr val="E079D7"/>
      </a:accent1>
      <a:accent2>
        <a:srgbClr val="F3A25C"/>
      </a:accent2>
      <a:accent3>
        <a:srgbClr val="61B5BC"/>
      </a:accent3>
      <a:accent4>
        <a:srgbClr val="5964C7"/>
      </a:accent4>
      <a:accent5>
        <a:srgbClr val="9CBFD9"/>
      </a:accent5>
      <a:accent6>
        <a:srgbClr val="FFFFFF"/>
      </a:accent6>
      <a:hlink>
        <a:srgbClr val="EEEEE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2169</Words>
  <Application>Microsoft Office PowerPoint</Application>
  <PresentationFormat>On-screen Show (16:9)</PresentationFormat>
  <Paragraphs>835</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Bebas Neue</vt:lpstr>
      <vt:lpstr>Wingdings</vt:lpstr>
      <vt:lpstr>DM Sans</vt:lpstr>
      <vt:lpstr>Lato</vt:lpstr>
      <vt:lpstr>Arial</vt:lpstr>
      <vt:lpstr>Arial Black</vt:lpstr>
      <vt:lpstr>Calibri</vt:lpstr>
      <vt:lpstr>Subway Use Promotion Campaign by Slidesgo</vt:lpstr>
      <vt:lpstr>PROVIDE INSIGHTS FOR TWO MARKETING CAMPAIGNS GOOGLE ADS AND LISTING SITE </vt:lpstr>
      <vt:lpstr>AGENDA</vt:lpstr>
      <vt:lpstr>      OBJECTIVE</vt:lpstr>
      <vt:lpstr>         OVERVIEW</vt:lpstr>
      <vt:lpstr>DATA KEY METRICS</vt:lpstr>
      <vt:lpstr>TASK OBJECTIVES</vt:lpstr>
      <vt:lpstr>TRENDS  &amp;  INSIGHTS</vt:lpstr>
      <vt:lpstr>WEEKLY &amp; MONTHLY REPORT OF  GOOGLE ADS</vt:lpstr>
      <vt:lpstr>PowerPoint Presentation</vt:lpstr>
      <vt:lpstr>PowerPoint Presentation</vt:lpstr>
      <vt:lpstr>PowerPoint Presentation</vt:lpstr>
      <vt:lpstr>MOST PROFITABLE CHANNEL</vt:lpstr>
      <vt:lpstr>MOST PROFITABLE CATEGORY/KEYWORD FROM GOOGLE ADS &amp; LISTING SITE</vt:lpstr>
      <vt:lpstr>PowerPoint Presentation</vt:lpstr>
      <vt:lpstr>TOTAL IMPRESSIONS OF CATEGORY/KEYWORD FROM GOODLE ADS</vt:lpstr>
      <vt:lpstr>MONTHLY PERFORMANCE SUMMARY OF GOOGLE ADS &amp; LISTING SITE</vt:lpstr>
      <vt:lpstr>RECOMMENDATIONS &amp; STRATEGIES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For Telangana Tourism Department</dc:title>
  <dc:creator>dudekula mastan vali</dc:creator>
  <cp:lastModifiedBy>DUDEKULA MASTAN VALI</cp:lastModifiedBy>
  <cp:revision>136</cp:revision>
  <dcterms:created xsi:type="dcterms:W3CDTF">2023-07-22T19:43:00Z</dcterms:created>
  <dcterms:modified xsi:type="dcterms:W3CDTF">2023-07-23T14:20:28Z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5959DEABCA79415C81EB59C8FBEEF846</vt:lpwstr>
  </property>
  <property fmtid="{D5CDD505-2E9C-101B-9397-08002B2CF9AE}" pid="3" name="KSOProductBuildVer">
    <vt:lpwstr>1033-11.2.0.11537</vt:lpwstr>
  </property>
  <property fmtid="{D5CDD505-2E9C-101B-9397-08002B2CF9AE}" pid="4" name="MSIP_Label_defa4170-0d19-0005-0004-bc88714345d2_Enabled">
    <vt:lpwstr>true</vt:lpwstr>
  </property>
  <property fmtid="{D5CDD505-2E9C-101B-9397-08002B2CF9AE}" pid="5" name="MSIP_Label_defa4170-0d19-0005-0004-bc88714345d2_SetDate">
    <vt:lpwstr>2023-07-23T14:20:10Z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a7eb7e41-bd32-4f3a-956b-9e2da36b52c6</vt:lpwstr>
  </property>
  <property fmtid="{D5CDD505-2E9C-101B-9397-08002B2CF9AE}" pid="9" name="MSIP_Label_defa4170-0d19-0005-0004-bc88714345d2_ActionId">
    <vt:lpwstr>7f4a9f2a-54b6-4a72-bcfe-36d8d7ee3deb</vt:lpwstr>
  </property>
  <property fmtid="{D5CDD505-2E9C-101B-9397-08002B2CF9AE}" pid="10" name="MSIP_Label_defa4170-0d19-0005-0004-bc88714345d2_ContentBits">
    <vt:lpwstr>0</vt:lpwstr>
  </property>
</Properties>
</file>