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353" r:id="rId3"/>
    <p:sldId id="286" r:id="rId4"/>
    <p:sldId id="310" r:id="rId5"/>
    <p:sldId id="346" r:id="rId6"/>
    <p:sldId id="343" r:id="rId7"/>
    <p:sldId id="345" r:id="rId8"/>
    <p:sldId id="312" r:id="rId9"/>
    <p:sldId id="347" r:id="rId10"/>
    <p:sldId id="313" r:id="rId11"/>
    <p:sldId id="348" r:id="rId12"/>
    <p:sldId id="333" r:id="rId13"/>
    <p:sldId id="349" r:id="rId14"/>
    <p:sldId id="314" r:id="rId15"/>
    <p:sldId id="350" r:id="rId16"/>
    <p:sldId id="315" r:id="rId17"/>
    <p:sldId id="351" r:id="rId18"/>
    <p:sldId id="296" r:id="rId19"/>
    <p:sldId id="335" r:id="rId20"/>
    <p:sldId id="336" r:id="rId21"/>
    <p:sldId id="337" r:id="rId22"/>
    <p:sldId id="316" r:id="rId23"/>
    <p:sldId id="338" r:id="rId24"/>
    <p:sldId id="318" r:id="rId25"/>
    <p:sldId id="339" r:id="rId26"/>
    <p:sldId id="332" r:id="rId27"/>
    <p:sldId id="340" r:id="rId28"/>
    <p:sldId id="319" r:id="rId29"/>
    <p:sldId id="341" r:id="rId30"/>
    <p:sldId id="320" r:id="rId31"/>
    <p:sldId id="342" r:id="rId32"/>
    <p:sldId id="321" r:id="rId33"/>
    <p:sldId id="329" r:id="rId34"/>
    <p:sldId id="330" r:id="rId35"/>
    <p:sldId id="331" r:id="rId36"/>
    <p:sldId id="326" r:id="rId37"/>
    <p:sldId id="352" r:id="rId38"/>
    <p:sldId id="294" r:id="rId39"/>
    <p:sldId id="297" r:id="rId40"/>
    <p:sldId id="299" r:id="rId41"/>
    <p:sldId id="302" r:id="rId42"/>
    <p:sldId id="304" r:id="rId43"/>
    <p:sldId id="306" r:id="rId44"/>
    <p:sldId id="311" r:id="rId45"/>
    <p:sldId id="334"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med" initials="M" lastIdx="1" clrIdx="0">
    <p:extLst>
      <p:ext uri="{19B8F6BF-5375-455C-9EA6-DF929625EA0E}">
        <p15:presenceInfo xmlns:p15="http://schemas.microsoft.com/office/powerpoint/2012/main" userId="64a20263a9aeeca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ED7D31"/>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07A36-F061-41C6-BA7A-59C712BE6F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374839-641B-4199-9005-FCA7440B7C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0E925B-F6BB-4895-ACCE-B1A65533F1D5}"/>
              </a:ext>
            </a:extLst>
          </p:cNvPr>
          <p:cNvSpPr>
            <a:spLocks noGrp="1"/>
          </p:cNvSpPr>
          <p:nvPr>
            <p:ph type="dt" sz="half" idx="10"/>
          </p:nvPr>
        </p:nvSpPr>
        <p:spPr/>
        <p:txBody>
          <a:bodyPr/>
          <a:lstStyle/>
          <a:p>
            <a:fld id="{748C767E-AC12-4EF6-8BE9-70B421BD3FAD}" type="datetimeFigureOut">
              <a:rPr lang="en-US" smtClean="0"/>
              <a:t>5/23/2021</a:t>
            </a:fld>
            <a:endParaRPr lang="en-US"/>
          </a:p>
        </p:txBody>
      </p:sp>
      <p:sp>
        <p:nvSpPr>
          <p:cNvPr id="5" name="Footer Placeholder 4">
            <a:extLst>
              <a:ext uri="{FF2B5EF4-FFF2-40B4-BE49-F238E27FC236}">
                <a16:creationId xmlns:a16="http://schemas.microsoft.com/office/drawing/2014/main" id="{98B3B6A4-51AA-4933-BE89-55822A1EE2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D4239F-2316-4A12-B989-0FCFB9221D12}"/>
              </a:ext>
            </a:extLst>
          </p:cNvPr>
          <p:cNvSpPr>
            <a:spLocks noGrp="1"/>
          </p:cNvSpPr>
          <p:nvPr>
            <p:ph type="sldNum" sz="quarter" idx="12"/>
          </p:nvPr>
        </p:nvSpPr>
        <p:spPr/>
        <p:txBody>
          <a:bodyPr/>
          <a:lstStyle/>
          <a:p>
            <a:fld id="{CA018D40-C5E8-411B-A116-1B471375D4CA}" type="slidenum">
              <a:rPr lang="en-US" smtClean="0"/>
              <a:t>‹#›</a:t>
            </a:fld>
            <a:endParaRPr lang="en-US"/>
          </a:p>
        </p:txBody>
      </p:sp>
    </p:spTree>
    <p:extLst>
      <p:ext uri="{BB962C8B-B14F-4D97-AF65-F5344CB8AC3E}">
        <p14:creationId xmlns:p14="http://schemas.microsoft.com/office/powerpoint/2010/main" val="1632491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8B418-5082-482E-9AAC-E5CEC966F9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6E70F3-4589-4A76-8683-A1D632E642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2928E3-CFE8-4813-9DD6-B5F9814E330E}"/>
              </a:ext>
            </a:extLst>
          </p:cNvPr>
          <p:cNvSpPr>
            <a:spLocks noGrp="1"/>
          </p:cNvSpPr>
          <p:nvPr>
            <p:ph type="dt" sz="half" idx="10"/>
          </p:nvPr>
        </p:nvSpPr>
        <p:spPr/>
        <p:txBody>
          <a:bodyPr/>
          <a:lstStyle/>
          <a:p>
            <a:fld id="{748C767E-AC12-4EF6-8BE9-70B421BD3FAD}" type="datetimeFigureOut">
              <a:rPr lang="en-US" smtClean="0"/>
              <a:t>5/23/2021</a:t>
            </a:fld>
            <a:endParaRPr lang="en-US"/>
          </a:p>
        </p:txBody>
      </p:sp>
      <p:sp>
        <p:nvSpPr>
          <p:cNvPr id="5" name="Footer Placeholder 4">
            <a:extLst>
              <a:ext uri="{FF2B5EF4-FFF2-40B4-BE49-F238E27FC236}">
                <a16:creationId xmlns:a16="http://schemas.microsoft.com/office/drawing/2014/main" id="{14BF3C72-42A6-4134-A52A-349F4F88EA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0C6B7F-0A43-4CBD-B8C6-3D0F773030F6}"/>
              </a:ext>
            </a:extLst>
          </p:cNvPr>
          <p:cNvSpPr>
            <a:spLocks noGrp="1"/>
          </p:cNvSpPr>
          <p:nvPr>
            <p:ph type="sldNum" sz="quarter" idx="12"/>
          </p:nvPr>
        </p:nvSpPr>
        <p:spPr/>
        <p:txBody>
          <a:bodyPr/>
          <a:lstStyle/>
          <a:p>
            <a:fld id="{CA018D40-C5E8-411B-A116-1B471375D4CA}" type="slidenum">
              <a:rPr lang="en-US" smtClean="0"/>
              <a:t>‹#›</a:t>
            </a:fld>
            <a:endParaRPr lang="en-US"/>
          </a:p>
        </p:txBody>
      </p:sp>
    </p:spTree>
    <p:extLst>
      <p:ext uri="{BB962C8B-B14F-4D97-AF65-F5344CB8AC3E}">
        <p14:creationId xmlns:p14="http://schemas.microsoft.com/office/powerpoint/2010/main" val="503405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577DF1-C014-4A30-9933-3FE4441E9A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E60316-8A71-47E0-99F3-DC08E0D30D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9F6CC9-7477-40E0-A37F-627B7C578B00}"/>
              </a:ext>
            </a:extLst>
          </p:cNvPr>
          <p:cNvSpPr>
            <a:spLocks noGrp="1"/>
          </p:cNvSpPr>
          <p:nvPr>
            <p:ph type="dt" sz="half" idx="10"/>
          </p:nvPr>
        </p:nvSpPr>
        <p:spPr/>
        <p:txBody>
          <a:bodyPr/>
          <a:lstStyle/>
          <a:p>
            <a:fld id="{748C767E-AC12-4EF6-8BE9-70B421BD3FAD}" type="datetimeFigureOut">
              <a:rPr lang="en-US" smtClean="0"/>
              <a:t>5/23/2021</a:t>
            </a:fld>
            <a:endParaRPr lang="en-US"/>
          </a:p>
        </p:txBody>
      </p:sp>
      <p:sp>
        <p:nvSpPr>
          <p:cNvPr id="5" name="Footer Placeholder 4">
            <a:extLst>
              <a:ext uri="{FF2B5EF4-FFF2-40B4-BE49-F238E27FC236}">
                <a16:creationId xmlns:a16="http://schemas.microsoft.com/office/drawing/2014/main" id="{4E513733-AF19-463B-BC75-89A93935B6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0DCD44-5408-45A8-B1CC-10DBD0BD781D}"/>
              </a:ext>
            </a:extLst>
          </p:cNvPr>
          <p:cNvSpPr>
            <a:spLocks noGrp="1"/>
          </p:cNvSpPr>
          <p:nvPr>
            <p:ph type="sldNum" sz="quarter" idx="12"/>
          </p:nvPr>
        </p:nvSpPr>
        <p:spPr/>
        <p:txBody>
          <a:bodyPr/>
          <a:lstStyle/>
          <a:p>
            <a:fld id="{CA018D40-C5E8-411B-A116-1B471375D4CA}" type="slidenum">
              <a:rPr lang="en-US" smtClean="0"/>
              <a:t>‹#›</a:t>
            </a:fld>
            <a:endParaRPr lang="en-US"/>
          </a:p>
        </p:txBody>
      </p:sp>
    </p:spTree>
    <p:extLst>
      <p:ext uri="{BB962C8B-B14F-4D97-AF65-F5344CB8AC3E}">
        <p14:creationId xmlns:p14="http://schemas.microsoft.com/office/powerpoint/2010/main" val="1590018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EA40-E77E-4BE7-8203-5B6258C6C7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9E0A41-7DB3-434D-9FC4-D77929BE57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300326-3D72-4BA9-9DAB-05479937502E}"/>
              </a:ext>
            </a:extLst>
          </p:cNvPr>
          <p:cNvSpPr>
            <a:spLocks noGrp="1"/>
          </p:cNvSpPr>
          <p:nvPr>
            <p:ph type="dt" sz="half" idx="10"/>
          </p:nvPr>
        </p:nvSpPr>
        <p:spPr/>
        <p:txBody>
          <a:bodyPr/>
          <a:lstStyle/>
          <a:p>
            <a:fld id="{748C767E-AC12-4EF6-8BE9-70B421BD3FAD}" type="datetimeFigureOut">
              <a:rPr lang="en-US" smtClean="0"/>
              <a:t>5/23/2021</a:t>
            </a:fld>
            <a:endParaRPr lang="en-US"/>
          </a:p>
        </p:txBody>
      </p:sp>
      <p:sp>
        <p:nvSpPr>
          <p:cNvPr id="5" name="Footer Placeholder 4">
            <a:extLst>
              <a:ext uri="{FF2B5EF4-FFF2-40B4-BE49-F238E27FC236}">
                <a16:creationId xmlns:a16="http://schemas.microsoft.com/office/drawing/2014/main" id="{9EF0F384-A698-4DE1-A0FB-C2C63DBAF6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15CD66-A9DD-49CD-8249-40E1A8A52BEC}"/>
              </a:ext>
            </a:extLst>
          </p:cNvPr>
          <p:cNvSpPr>
            <a:spLocks noGrp="1"/>
          </p:cNvSpPr>
          <p:nvPr>
            <p:ph type="sldNum" sz="quarter" idx="12"/>
          </p:nvPr>
        </p:nvSpPr>
        <p:spPr/>
        <p:txBody>
          <a:bodyPr/>
          <a:lstStyle/>
          <a:p>
            <a:fld id="{CA018D40-C5E8-411B-A116-1B471375D4CA}" type="slidenum">
              <a:rPr lang="en-US" smtClean="0"/>
              <a:t>‹#›</a:t>
            </a:fld>
            <a:endParaRPr lang="en-US"/>
          </a:p>
        </p:txBody>
      </p:sp>
    </p:spTree>
    <p:extLst>
      <p:ext uri="{BB962C8B-B14F-4D97-AF65-F5344CB8AC3E}">
        <p14:creationId xmlns:p14="http://schemas.microsoft.com/office/powerpoint/2010/main" val="3237429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05183-5C87-4B17-8144-F3C089EE10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8EFBDE-755F-4023-A102-ED65BF2ED9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B41749-73E4-46A2-B18D-8530F5369A5D}"/>
              </a:ext>
            </a:extLst>
          </p:cNvPr>
          <p:cNvSpPr>
            <a:spLocks noGrp="1"/>
          </p:cNvSpPr>
          <p:nvPr>
            <p:ph type="dt" sz="half" idx="10"/>
          </p:nvPr>
        </p:nvSpPr>
        <p:spPr/>
        <p:txBody>
          <a:bodyPr/>
          <a:lstStyle/>
          <a:p>
            <a:fld id="{748C767E-AC12-4EF6-8BE9-70B421BD3FAD}" type="datetimeFigureOut">
              <a:rPr lang="en-US" smtClean="0"/>
              <a:t>5/23/2021</a:t>
            </a:fld>
            <a:endParaRPr lang="en-US"/>
          </a:p>
        </p:txBody>
      </p:sp>
      <p:sp>
        <p:nvSpPr>
          <p:cNvPr id="5" name="Footer Placeholder 4">
            <a:extLst>
              <a:ext uri="{FF2B5EF4-FFF2-40B4-BE49-F238E27FC236}">
                <a16:creationId xmlns:a16="http://schemas.microsoft.com/office/drawing/2014/main" id="{C7F2AB3C-EA38-487B-8478-E32015779E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3D3B44-FE14-4E5A-B57B-8D25B321B41A}"/>
              </a:ext>
            </a:extLst>
          </p:cNvPr>
          <p:cNvSpPr>
            <a:spLocks noGrp="1"/>
          </p:cNvSpPr>
          <p:nvPr>
            <p:ph type="sldNum" sz="quarter" idx="12"/>
          </p:nvPr>
        </p:nvSpPr>
        <p:spPr/>
        <p:txBody>
          <a:bodyPr/>
          <a:lstStyle/>
          <a:p>
            <a:fld id="{CA018D40-C5E8-411B-A116-1B471375D4CA}" type="slidenum">
              <a:rPr lang="en-US" smtClean="0"/>
              <a:t>‹#›</a:t>
            </a:fld>
            <a:endParaRPr lang="en-US"/>
          </a:p>
        </p:txBody>
      </p:sp>
    </p:spTree>
    <p:extLst>
      <p:ext uri="{BB962C8B-B14F-4D97-AF65-F5344CB8AC3E}">
        <p14:creationId xmlns:p14="http://schemas.microsoft.com/office/powerpoint/2010/main" val="4126969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E02E4-0189-4BA1-BA52-165F942E8D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E52FB4-73CE-41FB-AC84-DA31DA628E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F539A6-88A0-430C-8B53-E5388D0973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372C43-94D5-4D07-9ADB-809CF4F73F9B}"/>
              </a:ext>
            </a:extLst>
          </p:cNvPr>
          <p:cNvSpPr>
            <a:spLocks noGrp="1"/>
          </p:cNvSpPr>
          <p:nvPr>
            <p:ph type="dt" sz="half" idx="10"/>
          </p:nvPr>
        </p:nvSpPr>
        <p:spPr/>
        <p:txBody>
          <a:bodyPr/>
          <a:lstStyle/>
          <a:p>
            <a:fld id="{748C767E-AC12-4EF6-8BE9-70B421BD3FAD}" type="datetimeFigureOut">
              <a:rPr lang="en-US" smtClean="0"/>
              <a:t>5/23/2021</a:t>
            </a:fld>
            <a:endParaRPr lang="en-US"/>
          </a:p>
        </p:txBody>
      </p:sp>
      <p:sp>
        <p:nvSpPr>
          <p:cNvPr id="6" name="Footer Placeholder 5">
            <a:extLst>
              <a:ext uri="{FF2B5EF4-FFF2-40B4-BE49-F238E27FC236}">
                <a16:creationId xmlns:a16="http://schemas.microsoft.com/office/drawing/2014/main" id="{B0DA23F1-97D1-4E22-BA0A-091E6730CE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DF89A2-7781-4CB9-A930-EB6F5F102528}"/>
              </a:ext>
            </a:extLst>
          </p:cNvPr>
          <p:cNvSpPr>
            <a:spLocks noGrp="1"/>
          </p:cNvSpPr>
          <p:nvPr>
            <p:ph type="sldNum" sz="quarter" idx="12"/>
          </p:nvPr>
        </p:nvSpPr>
        <p:spPr/>
        <p:txBody>
          <a:bodyPr/>
          <a:lstStyle/>
          <a:p>
            <a:fld id="{CA018D40-C5E8-411B-A116-1B471375D4CA}" type="slidenum">
              <a:rPr lang="en-US" smtClean="0"/>
              <a:t>‹#›</a:t>
            </a:fld>
            <a:endParaRPr lang="en-US"/>
          </a:p>
        </p:txBody>
      </p:sp>
    </p:spTree>
    <p:extLst>
      <p:ext uri="{BB962C8B-B14F-4D97-AF65-F5344CB8AC3E}">
        <p14:creationId xmlns:p14="http://schemas.microsoft.com/office/powerpoint/2010/main" val="2894445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F6672-C085-46AE-9504-26E4B27D22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DFF0FE-348D-47AF-9D8C-801D3548A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B464FD-EDFA-4F3A-B93C-ABC21CC5D3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175669-4DB7-4D4F-9292-8FB6727B9C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C95CA5-1A16-428B-A73C-44440F5E6D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3AB4B8-E172-4ABC-BD0F-C4C4F9256691}"/>
              </a:ext>
            </a:extLst>
          </p:cNvPr>
          <p:cNvSpPr>
            <a:spLocks noGrp="1"/>
          </p:cNvSpPr>
          <p:nvPr>
            <p:ph type="dt" sz="half" idx="10"/>
          </p:nvPr>
        </p:nvSpPr>
        <p:spPr/>
        <p:txBody>
          <a:bodyPr/>
          <a:lstStyle/>
          <a:p>
            <a:fld id="{748C767E-AC12-4EF6-8BE9-70B421BD3FAD}" type="datetimeFigureOut">
              <a:rPr lang="en-US" smtClean="0"/>
              <a:t>5/23/2021</a:t>
            </a:fld>
            <a:endParaRPr lang="en-US"/>
          </a:p>
        </p:txBody>
      </p:sp>
      <p:sp>
        <p:nvSpPr>
          <p:cNvPr id="8" name="Footer Placeholder 7">
            <a:extLst>
              <a:ext uri="{FF2B5EF4-FFF2-40B4-BE49-F238E27FC236}">
                <a16:creationId xmlns:a16="http://schemas.microsoft.com/office/drawing/2014/main" id="{25063BD4-6785-4D4D-8137-391C15E953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49569B-483C-4B5C-BA7B-0BFF372E9D3D}"/>
              </a:ext>
            </a:extLst>
          </p:cNvPr>
          <p:cNvSpPr>
            <a:spLocks noGrp="1"/>
          </p:cNvSpPr>
          <p:nvPr>
            <p:ph type="sldNum" sz="quarter" idx="12"/>
          </p:nvPr>
        </p:nvSpPr>
        <p:spPr/>
        <p:txBody>
          <a:bodyPr/>
          <a:lstStyle/>
          <a:p>
            <a:fld id="{CA018D40-C5E8-411B-A116-1B471375D4CA}" type="slidenum">
              <a:rPr lang="en-US" smtClean="0"/>
              <a:t>‹#›</a:t>
            </a:fld>
            <a:endParaRPr lang="en-US"/>
          </a:p>
        </p:txBody>
      </p:sp>
    </p:spTree>
    <p:extLst>
      <p:ext uri="{BB962C8B-B14F-4D97-AF65-F5344CB8AC3E}">
        <p14:creationId xmlns:p14="http://schemas.microsoft.com/office/powerpoint/2010/main" val="4274038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70E2-76F7-4976-8819-2B5CFA58B0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02766C-772E-42D4-8F06-D9E551508909}"/>
              </a:ext>
            </a:extLst>
          </p:cNvPr>
          <p:cNvSpPr>
            <a:spLocks noGrp="1"/>
          </p:cNvSpPr>
          <p:nvPr>
            <p:ph type="dt" sz="half" idx="10"/>
          </p:nvPr>
        </p:nvSpPr>
        <p:spPr/>
        <p:txBody>
          <a:bodyPr/>
          <a:lstStyle/>
          <a:p>
            <a:fld id="{748C767E-AC12-4EF6-8BE9-70B421BD3FAD}" type="datetimeFigureOut">
              <a:rPr lang="en-US" smtClean="0"/>
              <a:t>5/23/2021</a:t>
            </a:fld>
            <a:endParaRPr lang="en-US"/>
          </a:p>
        </p:txBody>
      </p:sp>
      <p:sp>
        <p:nvSpPr>
          <p:cNvPr id="4" name="Footer Placeholder 3">
            <a:extLst>
              <a:ext uri="{FF2B5EF4-FFF2-40B4-BE49-F238E27FC236}">
                <a16:creationId xmlns:a16="http://schemas.microsoft.com/office/drawing/2014/main" id="{8D6673C2-F208-4406-9079-15CB67ED66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CC68FE-93C4-41F3-84D1-B28C7F377EF3}"/>
              </a:ext>
            </a:extLst>
          </p:cNvPr>
          <p:cNvSpPr>
            <a:spLocks noGrp="1"/>
          </p:cNvSpPr>
          <p:nvPr>
            <p:ph type="sldNum" sz="quarter" idx="12"/>
          </p:nvPr>
        </p:nvSpPr>
        <p:spPr/>
        <p:txBody>
          <a:bodyPr/>
          <a:lstStyle/>
          <a:p>
            <a:fld id="{CA018D40-C5E8-411B-A116-1B471375D4CA}" type="slidenum">
              <a:rPr lang="en-US" smtClean="0"/>
              <a:t>‹#›</a:t>
            </a:fld>
            <a:endParaRPr lang="en-US"/>
          </a:p>
        </p:txBody>
      </p:sp>
    </p:spTree>
    <p:extLst>
      <p:ext uri="{BB962C8B-B14F-4D97-AF65-F5344CB8AC3E}">
        <p14:creationId xmlns:p14="http://schemas.microsoft.com/office/powerpoint/2010/main" val="1098846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295F2-BCA4-4E93-952F-7A20B859EDDA}"/>
              </a:ext>
            </a:extLst>
          </p:cNvPr>
          <p:cNvSpPr>
            <a:spLocks noGrp="1"/>
          </p:cNvSpPr>
          <p:nvPr>
            <p:ph type="dt" sz="half" idx="10"/>
          </p:nvPr>
        </p:nvSpPr>
        <p:spPr/>
        <p:txBody>
          <a:bodyPr/>
          <a:lstStyle/>
          <a:p>
            <a:fld id="{748C767E-AC12-4EF6-8BE9-70B421BD3FAD}" type="datetimeFigureOut">
              <a:rPr lang="en-US" smtClean="0"/>
              <a:t>5/23/2021</a:t>
            </a:fld>
            <a:endParaRPr lang="en-US"/>
          </a:p>
        </p:txBody>
      </p:sp>
      <p:sp>
        <p:nvSpPr>
          <p:cNvPr id="3" name="Footer Placeholder 2">
            <a:extLst>
              <a:ext uri="{FF2B5EF4-FFF2-40B4-BE49-F238E27FC236}">
                <a16:creationId xmlns:a16="http://schemas.microsoft.com/office/drawing/2014/main" id="{17AC4EF4-5CDE-458E-98A5-BA77EFC7C9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1F99A7-96C9-4182-9580-C015C1CBDDF9}"/>
              </a:ext>
            </a:extLst>
          </p:cNvPr>
          <p:cNvSpPr>
            <a:spLocks noGrp="1"/>
          </p:cNvSpPr>
          <p:nvPr>
            <p:ph type="sldNum" sz="quarter" idx="12"/>
          </p:nvPr>
        </p:nvSpPr>
        <p:spPr/>
        <p:txBody>
          <a:bodyPr/>
          <a:lstStyle/>
          <a:p>
            <a:fld id="{CA018D40-C5E8-411B-A116-1B471375D4CA}" type="slidenum">
              <a:rPr lang="en-US" smtClean="0"/>
              <a:t>‹#›</a:t>
            </a:fld>
            <a:endParaRPr lang="en-US"/>
          </a:p>
        </p:txBody>
      </p:sp>
    </p:spTree>
    <p:extLst>
      <p:ext uri="{BB962C8B-B14F-4D97-AF65-F5344CB8AC3E}">
        <p14:creationId xmlns:p14="http://schemas.microsoft.com/office/powerpoint/2010/main" val="1012708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6CDE6-AE0E-4997-A817-C3D7B9B7E3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74C359-5EBD-4443-936B-4BE14D687E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999598-3294-46C3-A2DE-0AEEC94F46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161177-CCA6-47A1-8D11-E133DFFD172B}"/>
              </a:ext>
            </a:extLst>
          </p:cNvPr>
          <p:cNvSpPr>
            <a:spLocks noGrp="1"/>
          </p:cNvSpPr>
          <p:nvPr>
            <p:ph type="dt" sz="half" idx="10"/>
          </p:nvPr>
        </p:nvSpPr>
        <p:spPr/>
        <p:txBody>
          <a:bodyPr/>
          <a:lstStyle/>
          <a:p>
            <a:fld id="{748C767E-AC12-4EF6-8BE9-70B421BD3FAD}" type="datetimeFigureOut">
              <a:rPr lang="en-US" smtClean="0"/>
              <a:t>5/23/2021</a:t>
            </a:fld>
            <a:endParaRPr lang="en-US"/>
          </a:p>
        </p:txBody>
      </p:sp>
      <p:sp>
        <p:nvSpPr>
          <p:cNvPr id="6" name="Footer Placeholder 5">
            <a:extLst>
              <a:ext uri="{FF2B5EF4-FFF2-40B4-BE49-F238E27FC236}">
                <a16:creationId xmlns:a16="http://schemas.microsoft.com/office/drawing/2014/main" id="{2C7F2B36-DFA7-470E-992D-948FD9C823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79F4C5-F09D-4EAA-BB42-353B2C9C2665}"/>
              </a:ext>
            </a:extLst>
          </p:cNvPr>
          <p:cNvSpPr>
            <a:spLocks noGrp="1"/>
          </p:cNvSpPr>
          <p:nvPr>
            <p:ph type="sldNum" sz="quarter" idx="12"/>
          </p:nvPr>
        </p:nvSpPr>
        <p:spPr/>
        <p:txBody>
          <a:bodyPr/>
          <a:lstStyle/>
          <a:p>
            <a:fld id="{CA018D40-C5E8-411B-A116-1B471375D4CA}" type="slidenum">
              <a:rPr lang="en-US" smtClean="0"/>
              <a:t>‹#›</a:t>
            </a:fld>
            <a:endParaRPr lang="en-US"/>
          </a:p>
        </p:txBody>
      </p:sp>
    </p:spTree>
    <p:extLst>
      <p:ext uri="{BB962C8B-B14F-4D97-AF65-F5344CB8AC3E}">
        <p14:creationId xmlns:p14="http://schemas.microsoft.com/office/powerpoint/2010/main" val="3994845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61530-76B5-462E-8BBD-AC5301B695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921312-C531-4C73-AC0F-9D8700AA2A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D9D78D-A55B-490C-9807-B730E1E4A1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3DFC7C-BA84-4D39-BA2D-2CD26AB425D8}"/>
              </a:ext>
            </a:extLst>
          </p:cNvPr>
          <p:cNvSpPr>
            <a:spLocks noGrp="1"/>
          </p:cNvSpPr>
          <p:nvPr>
            <p:ph type="dt" sz="half" idx="10"/>
          </p:nvPr>
        </p:nvSpPr>
        <p:spPr/>
        <p:txBody>
          <a:bodyPr/>
          <a:lstStyle/>
          <a:p>
            <a:fld id="{748C767E-AC12-4EF6-8BE9-70B421BD3FAD}" type="datetimeFigureOut">
              <a:rPr lang="en-US" smtClean="0"/>
              <a:t>5/23/2021</a:t>
            </a:fld>
            <a:endParaRPr lang="en-US"/>
          </a:p>
        </p:txBody>
      </p:sp>
      <p:sp>
        <p:nvSpPr>
          <p:cNvPr id="6" name="Footer Placeholder 5">
            <a:extLst>
              <a:ext uri="{FF2B5EF4-FFF2-40B4-BE49-F238E27FC236}">
                <a16:creationId xmlns:a16="http://schemas.microsoft.com/office/drawing/2014/main" id="{575D726A-9B29-47B9-ACB3-1540A7FDB9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EA7FDD-31A0-49D2-9E35-5A6782A018F3}"/>
              </a:ext>
            </a:extLst>
          </p:cNvPr>
          <p:cNvSpPr>
            <a:spLocks noGrp="1"/>
          </p:cNvSpPr>
          <p:nvPr>
            <p:ph type="sldNum" sz="quarter" idx="12"/>
          </p:nvPr>
        </p:nvSpPr>
        <p:spPr/>
        <p:txBody>
          <a:bodyPr/>
          <a:lstStyle/>
          <a:p>
            <a:fld id="{CA018D40-C5E8-411B-A116-1B471375D4CA}" type="slidenum">
              <a:rPr lang="en-US" smtClean="0"/>
              <a:t>‹#›</a:t>
            </a:fld>
            <a:endParaRPr lang="en-US"/>
          </a:p>
        </p:txBody>
      </p:sp>
    </p:spTree>
    <p:extLst>
      <p:ext uri="{BB962C8B-B14F-4D97-AF65-F5344CB8AC3E}">
        <p14:creationId xmlns:p14="http://schemas.microsoft.com/office/powerpoint/2010/main" val="3274826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A9591C-8BAD-493C-A57D-E2FE959BA0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388079-9EF2-47A1-8F53-6A66CABEC4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27DF1B-5F63-4D6A-AA5C-B74F23F78B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8C767E-AC12-4EF6-8BE9-70B421BD3FAD}" type="datetimeFigureOut">
              <a:rPr lang="en-US" smtClean="0"/>
              <a:t>5/23/2021</a:t>
            </a:fld>
            <a:endParaRPr lang="en-US"/>
          </a:p>
        </p:txBody>
      </p:sp>
      <p:sp>
        <p:nvSpPr>
          <p:cNvPr id="5" name="Footer Placeholder 4">
            <a:extLst>
              <a:ext uri="{FF2B5EF4-FFF2-40B4-BE49-F238E27FC236}">
                <a16:creationId xmlns:a16="http://schemas.microsoft.com/office/drawing/2014/main" id="{8923DE9F-C2DE-4DEC-86B9-924301D81A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2C1846-4C53-46B8-9E3C-7340AA90E7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018D40-C5E8-411B-A116-1B471375D4CA}" type="slidenum">
              <a:rPr lang="en-US" smtClean="0"/>
              <a:t>‹#›</a:t>
            </a:fld>
            <a:endParaRPr lang="en-US"/>
          </a:p>
        </p:txBody>
      </p:sp>
    </p:spTree>
    <p:extLst>
      <p:ext uri="{BB962C8B-B14F-4D97-AF65-F5344CB8AC3E}">
        <p14:creationId xmlns:p14="http://schemas.microsoft.com/office/powerpoint/2010/main" val="3542811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4778DE6-E119-4047-B8A9-DB0EBA0A2E64}"/>
              </a:ext>
            </a:extLst>
          </p:cNvPr>
          <p:cNvSpPr/>
          <p:nvPr/>
        </p:nvSpPr>
        <p:spPr>
          <a:xfrm>
            <a:off x="4067175" y="1228725"/>
            <a:ext cx="4114800" cy="45910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96A4C39C-E30E-48B7-8DFF-4FB6D978D2CB}"/>
              </a:ext>
            </a:extLst>
          </p:cNvPr>
          <p:cNvSpPr/>
          <p:nvPr/>
        </p:nvSpPr>
        <p:spPr>
          <a:xfrm>
            <a:off x="6371239" y="4547251"/>
            <a:ext cx="1371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Esc - Exit</a:t>
            </a:r>
          </a:p>
        </p:txBody>
      </p:sp>
      <p:sp>
        <p:nvSpPr>
          <p:cNvPr id="22" name="Rectangle: Rounded Corners 21">
            <a:extLst>
              <a:ext uri="{FF2B5EF4-FFF2-40B4-BE49-F238E27FC236}">
                <a16:creationId xmlns:a16="http://schemas.microsoft.com/office/drawing/2014/main" id="{9AD05E6D-5316-4208-952C-89F98BC1AF99}"/>
              </a:ext>
            </a:extLst>
          </p:cNvPr>
          <p:cNvSpPr/>
          <p:nvPr/>
        </p:nvSpPr>
        <p:spPr>
          <a:xfrm>
            <a:off x="4510107" y="4547251"/>
            <a:ext cx="1371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F12</a:t>
            </a:r>
          </a:p>
          <a:p>
            <a:pPr algn="ctr"/>
            <a:r>
              <a:rPr lang="en-US" sz="1400" b="1" dirty="0"/>
              <a:t>Sign in</a:t>
            </a:r>
          </a:p>
        </p:txBody>
      </p:sp>
      <p:sp>
        <p:nvSpPr>
          <p:cNvPr id="32" name="TextBox 31">
            <a:extLst>
              <a:ext uri="{FF2B5EF4-FFF2-40B4-BE49-F238E27FC236}">
                <a16:creationId xmlns:a16="http://schemas.microsoft.com/office/drawing/2014/main" id="{B2207779-234F-478B-86F1-6A52EAB00532}"/>
              </a:ext>
            </a:extLst>
          </p:cNvPr>
          <p:cNvSpPr txBox="1"/>
          <p:nvPr/>
        </p:nvSpPr>
        <p:spPr>
          <a:xfrm>
            <a:off x="4562475" y="2435065"/>
            <a:ext cx="912429" cy="369332"/>
          </a:xfrm>
          <a:prstGeom prst="rect">
            <a:avLst/>
          </a:prstGeom>
          <a:noFill/>
        </p:spPr>
        <p:txBody>
          <a:bodyPr wrap="none" rtlCol="0">
            <a:spAutoFit/>
          </a:bodyPr>
          <a:lstStyle/>
          <a:p>
            <a:r>
              <a:rPr lang="en-US" dirty="0"/>
              <a:t>User Id:</a:t>
            </a:r>
          </a:p>
        </p:txBody>
      </p:sp>
      <p:sp>
        <p:nvSpPr>
          <p:cNvPr id="33" name="Rectangle 32">
            <a:extLst>
              <a:ext uri="{FF2B5EF4-FFF2-40B4-BE49-F238E27FC236}">
                <a16:creationId xmlns:a16="http://schemas.microsoft.com/office/drawing/2014/main" id="{9E0CE402-0F33-45A6-A5C8-611888EA42C5}"/>
              </a:ext>
            </a:extLst>
          </p:cNvPr>
          <p:cNvSpPr/>
          <p:nvPr/>
        </p:nvSpPr>
        <p:spPr>
          <a:xfrm>
            <a:off x="5674929" y="2440899"/>
            <a:ext cx="1506921" cy="3634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69A11412-FAE0-400B-AF81-C21F32388605}"/>
              </a:ext>
            </a:extLst>
          </p:cNvPr>
          <p:cNvSpPr txBox="1"/>
          <p:nvPr/>
        </p:nvSpPr>
        <p:spPr>
          <a:xfrm>
            <a:off x="4562475" y="3054190"/>
            <a:ext cx="1133515" cy="369332"/>
          </a:xfrm>
          <a:prstGeom prst="rect">
            <a:avLst/>
          </a:prstGeom>
          <a:noFill/>
        </p:spPr>
        <p:txBody>
          <a:bodyPr wrap="none" rtlCol="0">
            <a:spAutoFit/>
          </a:bodyPr>
          <a:lstStyle/>
          <a:p>
            <a:r>
              <a:rPr lang="en-US" dirty="0"/>
              <a:t>Password:</a:t>
            </a:r>
          </a:p>
        </p:txBody>
      </p:sp>
      <p:sp>
        <p:nvSpPr>
          <p:cNvPr id="35" name="Rectangle 34">
            <a:extLst>
              <a:ext uri="{FF2B5EF4-FFF2-40B4-BE49-F238E27FC236}">
                <a16:creationId xmlns:a16="http://schemas.microsoft.com/office/drawing/2014/main" id="{8F8CFAEE-181A-4557-9636-4152CEBD99A6}"/>
              </a:ext>
            </a:extLst>
          </p:cNvPr>
          <p:cNvSpPr/>
          <p:nvPr/>
        </p:nvSpPr>
        <p:spPr>
          <a:xfrm>
            <a:off x="5674929" y="3060024"/>
            <a:ext cx="1506921" cy="3634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25DCD9C-9D23-493F-BD4F-B21EC29EA48F}"/>
              </a:ext>
            </a:extLst>
          </p:cNvPr>
          <p:cNvSpPr txBox="1"/>
          <p:nvPr/>
        </p:nvSpPr>
        <p:spPr>
          <a:xfrm>
            <a:off x="4562475" y="3681888"/>
            <a:ext cx="1057021" cy="369332"/>
          </a:xfrm>
          <a:prstGeom prst="rect">
            <a:avLst/>
          </a:prstGeom>
          <a:noFill/>
        </p:spPr>
        <p:txBody>
          <a:bodyPr wrap="none" rtlCol="0">
            <a:spAutoFit/>
          </a:bodyPr>
          <a:lstStyle/>
          <a:p>
            <a:r>
              <a:rPr lang="en-US" dirty="0"/>
              <a:t>Terminal:</a:t>
            </a:r>
          </a:p>
        </p:txBody>
      </p:sp>
      <p:sp>
        <p:nvSpPr>
          <p:cNvPr id="11" name="Rectangle 10">
            <a:extLst>
              <a:ext uri="{FF2B5EF4-FFF2-40B4-BE49-F238E27FC236}">
                <a16:creationId xmlns:a16="http://schemas.microsoft.com/office/drawing/2014/main" id="{4D7741A1-AB12-4CE6-AD85-354AB46FE8ED}"/>
              </a:ext>
            </a:extLst>
          </p:cNvPr>
          <p:cNvSpPr/>
          <p:nvPr/>
        </p:nvSpPr>
        <p:spPr>
          <a:xfrm>
            <a:off x="5674929" y="3687722"/>
            <a:ext cx="1506921" cy="36349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A9AA882-2C6A-4747-87B8-70F128CE0892}"/>
              </a:ext>
            </a:extLst>
          </p:cNvPr>
          <p:cNvSpPr/>
          <p:nvPr/>
        </p:nvSpPr>
        <p:spPr>
          <a:xfrm>
            <a:off x="4962062" y="1291189"/>
            <a:ext cx="2325025" cy="888249"/>
          </a:xfrm>
          <a:prstGeom prst="rect">
            <a:avLst/>
          </a:prstGeom>
          <a:solidFill>
            <a:schemeClr val="accent5">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500"/>
              </a:lnSpc>
            </a:pPr>
            <a:r>
              <a:rPr lang="en-US" sz="2400" b="1" dirty="0">
                <a:ln w="0"/>
                <a:solidFill>
                  <a:schemeClr val="accent1"/>
                </a:solidFill>
                <a:effectLst>
                  <a:outerShdw blurRad="38100" dist="25400" dir="5400000" algn="ctr" rotWithShape="0">
                    <a:srgbClr val="6E747A">
                      <a:alpha val="43000"/>
                    </a:srgbClr>
                  </a:outerShdw>
                </a:effectLst>
              </a:rPr>
              <a:t>AL FAREEDHA</a:t>
            </a:r>
          </a:p>
          <a:p>
            <a:pPr algn="ctr">
              <a:lnSpc>
                <a:spcPts val="2500"/>
              </a:lnSpc>
            </a:pPr>
            <a:r>
              <a:rPr lang="en-US" sz="2400" b="1" dirty="0">
                <a:ln w="0"/>
                <a:solidFill>
                  <a:schemeClr val="accent1"/>
                </a:solidFill>
                <a:effectLst>
                  <a:outerShdw blurRad="38100" dist="25400" dir="5400000" algn="ctr" rotWithShape="0">
                    <a:srgbClr val="6E747A">
                      <a:alpha val="43000"/>
                    </a:srgbClr>
                  </a:outerShdw>
                </a:effectLst>
              </a:rPr>
              <a:t>SUPER MARKET</a:t>
            </a:r>
          </a:p>
        </p:txBody>
      </p:sp>
      <p:sp>
        <p:nvSpPr>
          <p:cNvPr id="8" name="Rectangle 7">
            <a:extLst>
              <a:ext uri="{FF2B5EF4-FFF2-40B4-BE49-F238E27FC236}">
                <a16:creationId xmlns:a16="http://schemas.microsoft.com/office/drawing/2014/main" id="{C7A0B9B7-C11C-4EFF-AAD2-F6C16FE86355}"/>
              </a:ext>
            </a:extLst>
          </p:cNvPr>
          <p:cNvSpPr/>
          <p:nvPr/>
        </p:nvSpPr>
        <p:spPr>
          <a:xfrm>
            <a:off x="4057650" y="5173444"/>
            <a:ext cx="4124325" cy="6368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11E8CA45-2488-45CF-8BB8-3124023EB49D}"/>
              </a:ext>
            </a:extLst>
          </p:cNvPr>
          <p:cNvPicPr>
            <a:picLocks noChangeAspect="1"/>
          </p:cNvPicPr>
          <p:nvPr/>
        </p:nvPicPr>
        <p:blipFill>
          <a:blip r:embed="rId2"/>
          <a:stretch>
            <a:fillRect/>
          </a:stretch>
        </p:blipFill>
        <p:spPr>
          <a:xfrm>
            <a:off x="6867059" y="5323519"/>
            <a:ext cx="1188720" cy="336656"/>
          </a:xfrm>
          <a:prstGeom prst="rect">
            <a:avLst/>
          </a:prstGeom>
        </p:spPr>
      </p:pic>
    </p:spTree>
    <p:extLst>
      <p:ext uri="{BB962C8B-B14F-4D97-AF65-F5344CB8AC3E}">
        <p14:creationId xmlns:p14="http://schemas.microsoft.com/office/powerpoint/2010/main" val="2959629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06A3692-6130-4854-BC92-BED311393F7A}"/>
              </a:ext>
            </a:extLst>
          </p:cNvPr>
          <p:cNvSpPr/>
          <p:nvPr/>
        </p:nvSpPr>
        <p:spPr>
          <a:xfrm>
            <a:off x="9803928" y="1079776"/>
            <a:ext cx="2388072" cy="26858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5D9E007-C38D-4607-A53E-4D5EE08F6C46}"/>
              </a:ext>
            </a:extLst>
          </p:cNvPr>
          <p:cNvSpPr/>
          <p:nvPr/>
        </p:nvSpPr>
        <p:spPr>
          <a:xfrm>
            <a:off x="9803928" y="6515099"/>
            <a:ext cx="2388072" cy="335635"/>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7647FF1-B396-4FFD-8325-46CFE25E1803}"/>
              </a:ext>
            </a:extLst>
          </p:cNvPr>
          <p:cNvSpPr/>
          <p:nvPr/>
        </p:nvSpPr>
        <p:spPr>
          <a:xfrm>
            <a:off x="-1" y="1079778"/>
            <a:ext cx="9796523" cy="464154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2" name="Rectangle 111">
            <a:extLst>
              <a:ext uri="{FF2B5EF4-FFF2-40B4-BE49-F238E27FC236}">
                <a16:creationId xmlns:a16="http://schemas.microsoft.com/office/drawing/2014/main" id="{7B556AE3-36BC-4F7D-AC95-1BC6B4A237E2}"/>
              </a:ext>
            </a:extLst>
          </p:cNvPr>
          <p:cNvSpPr/>
          <p:nvPr/>
        </p:nvSpPr>
        <p:spPr>
          <a:xfrm>
            <a:off x="0" y="532265"/>
            <a:ext cx="9803928" cy="547511"/>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3" name="TextBox 112">
            <a:extLst>
              <a:ext uri="{FF2B5EF4-FFF2-40B4-BE49-F238E27FC236}">
                <a16:creationId xmlns:a16="http://schemas.microsoft.com/office/drawing/2014/main" id="{0DD4988B-614C-4440-ACE3-CDEF6CE8571C}"/>
              </a:ext>
            </a:extLst>
          </p:cNvPr>
          <p:cNvSpPr txBox="1"/>
          <p:nvPr/>
        </p:nvSpPr>
        <p:spPr>
          <a:xfrm>
            <a:off x="35542" y="653592"/>
            <a:ext cx="1115242" cy="307777"/>
          </a:xfrm>
          <a:prstGeom prst="rect">
            <a:avLst/>
          </a:prstGeom>
          <a:noFill/>
        </p:spPr>
        <p:txBody>
          <a:bodyPr wrap="none" rtlCol="0">
            <a:spAutoFit/>
          </a:bodyPr>
          <a:lstStyle/>
          <a:p>
            <a:r>
              <a:rPr lang="en-US" sz="1400" dirty="0"/>
              <a:t>Estimate No.</a:t>
            </a:r>
          </a:p>
        </p:txBody>
      </p:sp>
      <p:sp>
        <p:nvSpPr>
          <p:cNvPr id="114" name="Rectangle 113">
            <a:extLst>
              <a:ext uri="{FF2B5EF4-FFF2-40B4-BE49-F238E27FC236}">
                <a16:creationId xmlns:a16="http://schemas.microsoft.com/office/drawing/2014/main" id="{BF93EDF8-4E0D-40D8-91AF-15BD8ABB7B56}"/>
              </a:ext>
            </a:extLst>
          </p:cNvPr>
          <p:cNvSpPr/>
          <p:nvPr/>
        </p:nvSpPr>
        <p:spPr>
          <a:xfrm>
            <a:off x="1090213" y="670320"/>
            <a:ext cx="137160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3" name="Rectangle 52">
            <a:extLst>
              <a:ext uri="{FF2B5EF4-FFF2-40B4-BE49-F238E27FC236}">
                <a16:creationId xmlns:a16="http://schemas.microsoft.com/office/drawing/2014/main" id="{46152D7B-0CDA-4972-B6FD-CFE7EDB91C04}"/>
              </a:ext>
            </a:extLst>
          </p:cNvPr>
          <p:cNvSpPr/>
          <p:nvPr/>
        </p:nvSpPr>
        <p:spPr>
          <a:xfrm>
            <a:off x="0" y="7266"/>
            <a:ext cx="9803928" cy="523220"/>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4" name="TextBox 53">
            <a:extLst>
              <a:ext uri="{FF2B5EF4-FFF2-40B4-BE49-F238E27FC236}">
                <a16:creationId xmlns:a16="http://schemas.microsoft.com/office/drawing/2014/main" id="{376854C7-1868-4FEA-A87A-5F7221F71174}"/>
              </a:ext>
            </a:extLst>
          </p:cNvPr>
          <p:cNvSpPr txBox="1"/>
          <p:nvPr/>
        </p:nvSpPr>
        <p:spPr>
          <a:xfrm>
            <a:off x="20324" y="24123"/>
            <a:ext cx="2546125" cy="523220"/>
          </a:xfrm>
          <a:prstGeom prst="rect">
            <a:avLst/>
          </a:prstGeom>
          <a:noFill/>
        </p:spPr>
        <p:txBody>
          <a:bodyPr wrap="square" rtlCol="0" anchor="t">
            <a:spAutoFit/>
          </a:bodyPr>
          <a:lstStyle/>
          <a:p>
            <a:r>
              <a:rPr lang="en-US" sz="2800" dirty="0"/>
              <a:t>Estimate Entry</a:t>
            </a:r>
          </a:p>
        </p:txBody>
      </p:sp>
      <p:sp>
        <p:nvSpPr>
          <p:cNvPr id="55" name="TextBox 54">
            <a:extLst>
              <a:ext uri="{FF2B5EF4-FFF2-40B4-BE49-F238E27FC236}">
                <a16:creationId xmlns:a16="http://schemas.microsoft.com/office/drawing/2014/main" id="{B8422F07-E971-4F16-AD5C-CCF0006EA3E9}"/>
              </a:ext>
            </a:extLst>
          </p:cNvPr>
          <p:cNvSpPr txBox="1"/>
          <p:nvPr/>
        </p:nvSpPr>
        <p:spPr>
          <a:xfrm>
            <a:off x="2909126" y="144374"/>
            <a:ext cx="570990" cy="307777"/>
          </a:xfrm>
          <a:prstGeom prst="rect">
            <a:avLst/>
          </a:prstGeom>
          <a:solidFill>
            <a:schemeClr val="bg1">
              <a:lumMod val="85000"/>
            </a:schemeClr>
          </a:solidFill>
        </p:spPr>
        <p:txBody>
          <a:bodyPr wrap="none" rtlCol="0">
            <a:spAutoFit/>
          </a:bodyPr>
          <a:lstStyle/>
          <a:p>
            <a:r>
              <a:rPr lang="en-US" sz="1400" dirty="0"/>
              <a:t>User:</a:t>
            </a:r>
          </a:p>
        </p:txBody>
      </p:sp>
      <p:sp>
        <p:nvSpPr>
          <p:cNvPr id="56" name="TextBox 55">
            <a:extLst>
              <a:ext uri="{FF2B5EF4-FFF2-40B4-BE49-F238E27FC236}">
                <a16:creationId xmlns:a16="http://schemas.microsoft.com/office/drawing/2014/main" id="{2E5EFD09-A5B7-46D1-89F2-110AD54BB7C2}"/>
              </a:ext>
            </a:extLst>
          </p:cNvPr>
          <p:cNvSpPr txBox="1"/>
          <p:nvPr/>
        </p:nvSpPr>
        <p:spPr>
          <a:xfrm>
            <a:off x="8092026" y="144374"/>
            <a:ext cx="775756" cy="307777"/>
          </a:xfrm>
          <a:prstGeom prst="rect">
            <a:avLst/>
          </a:prstGeom>
          <a:solidFill>
            <a:schemeClr val="bg1">
              <a:lumMod val="85000"/>
            </a:schemeClr>
          </a:solidFill>
        </p:spPr>
        <p:txBody>
          <a:bodyPr wrap="square" rtlCol="0">
            <a:spAutoFit/>
          </a:bodyPr>
          <a:lstStyle/>
          <a:p>
            <a:r>
              <a:rPr lang="en-US" sz="1400" dirty="0"/>
              <a:t>Date:</a:t>
            </a:r>
          </a:p>
        </p:txBody>
      </p:sp>
      <p:sp>
        <p:nvSpPr>
          <p:cNvPr id="65" name="Rectangle 64">
            <a:extLst>
              <a:ext uri="{FF2B5EF4-FFF2-40B4-BE49-F238E27FC236}">
                <a16:creationId xmlns:a16="http://schemas.microsoft.com/office/drawing/2014/main" id="{AD9A607A-BAFD-4635-BCC0-142AA0657EAC}"/>
              </a:ext>
            </a:extLst>
          </p:cNvPr>
          <p:cNvSpPr/>
          <p:nvPr/>
        </p:nvSpPr>
        <p:spPr>
          <a:xfrm>
            <a:off x="8648707" y="147291"/>
            <a:ext cx="967319"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6" name="Rectangle 65">
            <a:extLst>
              <a:ext uri="{FF2B5EF4-FFF2-40B4-BE49-F238E27FC236}">
                <a16:creationId xmlns:a16="http://schemas.microsoft.com/office/drawing/2014/main" id="{995AAC4B-2E92-4581-AB66-4F1E13CD579B}"/>
              </a:ext>
            </a:extLst>
          </p:cNvPr>
          <p:cNvSpPr/>
          <p:nvPr/>
        </p:nvSpPr>
        <p:spPr>
          <a:xfrm>
            <a:off x="3458255" y="147291"/>
            <a:ext cx="1264407"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7" name="TextBox 66">
            <a:extLst>
              <a:ext uri="{FF2B5EF4-FFF2-40B4-BE49-F238E27FC236}">
                <a16:creationId xmlns:a16="http://schemas.microsoft.com/office/drawing/2014/main" id="{1F696456-45FF-4ECB-B569-88B222742C5A}"/>
              </a:ext>
            </a:extLst>
          </p:cNvPr>
          <p:cNvSpPr txBox="1"/>
          <p:nvPr/>
        </p:nvSpPr>
        <p:spPr>
          <a:xfrm>
            <a:off x="5148968" y="153899"/>
            <a:ext cx="864404" cy="307777"/>
          </a:xfrm>
          <a:prstGeom prst="rect">
            <a:avLst/>
          </a:prstGeom>
          <a:solidFill>
            <a:schemeClr val="bg1">
              <a:lumMod val="85000"/>
            </a:schemeClr>
          </a:solidFill>
        </p:spPr>
        <p:txBody>
          <a:bodyPr wrap="none" rtlCol="0">
            <a:spAutoFit/>
          </a:bodyPr>
          <a:lstStyle/>
          <a:p>
            <a:r>
              <a:rPr lang="en-US" sz="1400" dirty="0"/>
              <a:t>Terminal:</a:t>
            </a:r>
          </a:p>
        </p:txBody>
      </p:sp>
      <p:sp>
        <p:nvSpPr>
          <p:cNvPr id="68" name="Rectangle 67">
            <a:extLst>
              <a:ext uri="{FF2B5EF4-FFF2-40B4-BE49-F238E27FC236}">
                <a16:creationId xmlns:a16="http://schemas.microsoft.com/office/drawing/2014/main" id="{27B51803-8686-4F22-A009-3875B5758CB6}"/>
              </a:ext>
            </a:extLst>
          </p:cNvPr>
          <p:cNvSpPr/>
          <p:nvPr/>
        </p:nvSpPr>
        <p:spPr>
          <a:xfrm>
            <a:off x="6009935" y="147291"/>
            <a:ext cx="1264407"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8" name="Rectangle 57">
            <a:extLst>
              <a:ext uri="{FF2B5EF4-FFF2-40B4-BE49-F238E27FC236}">
                <a16:creationId xmlns:a16="http://schemas.microsoft.com/office/drawing/2014/main" id="{D32967A2-B0A9-4695-9F96-D1583CD1F48C}"/>
              </a:ext>
            </a:extLst>
          </p:cNvPr>
          <p:cNvSpPr/>
          <p:nvPr/>
        </p:nvSpPr>
        <p:spPr>
          <a:xfrm>
            <a:off x="1090212" y="1165971"/>
            <a:ext cx="137160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61" name="Rectangle 60">
            <a:extLst>
              <a:ext uri="{FF2B5EF4-FFF2-40B4-BE49-F238E27FC236}">
                <a16:creationId xmlns:a16="http://schemas.microsoft.com/office/drawing/2014/main" id="{2E5EE235-4EB2-4E6F-AD52-77E4EA94F896}"/>
              </a:ext>
            </a:extLst>
          </p:cNvPr>
          <p:cNvSpPr/>
          <p:nvPr/>
        </p:nvSpPr>
        <p:spPr>
          <a:xfrm>
            <a:off x="3563030" y="1167762"/>
            <a:ext cx="4010840" cy="27073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nvGrpSpPr>
          <p:cNvPr id="69" name="Group 68">
            <a:extLst>
              <a:ext uri="{FF2B5EF4-FFF2-40B4-BE49-F238E27FC236}">
                <a16:creationId xmlns:a16="http://schemas.microsoft.com/office/drawing/2014/main" id="{F2DFC7A2-97BC-4E84-AF5E-04D5E6D3AF11}"/>
              </a:ext>
            </a:extLst>
          </p:cNvPr>
          <p:cNvGrpSpPr/>
          <p:nvPr/>
        </p:nvGrpSpPr>
        <p:grpSpPr>
          <a:xfrm>
            <a:off x="7301268" y="1165971"/>
            <a:ext cx="274320" cy="274320"/>
            <a:chOff x="4594118" y="1538960"/>
            <a:chExt cx="333210" cy="393192"/>
          </a:xfrm>
        </p:grpSpPr>
        <p:sp>
          <p:nvSpPr>
            <p:cNvPr id="72" name="Rectangle 71">
              <a:extLst>
                <a:ext uri="{FF2B5EF4-FFF2-40B4-BE49-F238E27FC236}">
                  <a16:creationId xmlns:a16="http://schemas.microsoft.com/office/drawing/2014/main" id="{FA4FABAC-98F6-45BF-9716-946B94DD79F6}"/>
                </a:ext>
              </a:extLst>
            </p:cNvPr>
            <p:cNvSpPr/>
            <p:nvPr/>
          </p:nvSpPr>
          <p:spPr>
            <a:xfrm>
              <a:off x="4594118" y="1538960"/>
              <a:ext cx="333210" cy="393192"/>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65000"/>
                    <a:lumOff val="35000"/>
                  </a:schemeClr>
                </a:solidFill>
              </a:endParaRPr>
            </a:p>
          </p:txBody>
        </p:sp>
        <p:sp>
          <p:nvSpPr>
            <p:cNvPr id="73" name="Isosceles Triangle 72">
              <a:extLst>
                <a:ext uri="{FF2B5EF4-FFF2-40B4-BE49-F238E27FC236}">
                  <a16:creationId xmlns:a16="http://schemas.microsoft.com/office/drawing/2014/main" id="{0450318B-551A-47E8-BB6B-8FA80CC794BD}"/>
                </a:ext>
              </a:extLst>
            </p:cNvPr>
            <p:cNvSpPr/>
            <p:nvPr/>
          </p:nvSpPr>
          <p:spPr>
            <a:xfrm flipV="1">
              <a:off x="4661034" y="1695237"/>
              <a:ext cx="180975" cy="111955"/>
            </a:xfrm>
            <a:prstGeom prst="triangl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pic>
        <p:nvPicPr>
          <p:cNvPr id="77" name="Picture 76">
            <a:extLst>
              <a:ext uri="{FF2B5EF4-FFF2-40B4-BE49-F238E27FC236}">
                <a16:creationId xmlns:a16="http://schemas.microsoft.com/office/drawing/2014/main" id="{AF3118F4-69BC-40D5-B788-EA3F08F4CC96}"/>
              </a:ext>
            </a:extLst>
          </p:cNvPr>
          <p:cNvPicPr>
            <a:picLocks noChangeAspect="1"/>
          </p:cNvPicPr>
          <p:nvPr/>
        </p:nvPicPr>
        <p:blipFill>
          <a:blip r:embed="rId2"/>
          <a:stretch>
            <a:fillRect/>
          </a:stretch>
        </p:blipFill>
        <p:spPr>
          <a:xfrm>
            <a:off x="10340001" y="6508351"/>
            <a:ext cx="1188720" cy="336656"/>
          </a:xfrm>
          <a:prstGeom prst="rect">
            <a:avLst/>
          </a:prstGeom>
        </p:spPr>
      </p:pic>
      <p:sp>
        <p:nvSpPr>
          <p:cNvPr id="81" name="TextBox 80">
            <a:extLst>
              <a:ext uri="{FF2B5EF4-FFF2-40B4-BE49-F238E27FC236}">
                <a16:creationId xmlns:a16="http://schemas.microsoft.com/office/drawing/2014/main" id="{158D810C-E730-45B2-ABA3-1212B94275E8}"/>
              </a:ext>
            </a:extLst>
          </p:cNvPr>
          <p:cNvSpPr txBox="1"/>
          <p:nvPr/>
        </p:nvSpPr>
        <p:spPr>
          <a:xfrm>
            <a:off x="35542" y="1149243"/>
            <a:ext cx="829779" cy="307777"/>
          </a:xfrm>
          <a:prstGeom prst="rect">
            <a:avLst/>
          </a:prstGeom>
          <a:noFill/>
        </p:spPr>
        <p:txBody>
          <a:bodyPr wrap="none" rtlCol="0">
            <a:spAutoFit/>
          </a:bodyPr>
          <a:lstStyle/>
          <a:p>
            <a:r>
              <a:rPr lang="en-US" sz="1400" dirty="0"/>
              <a:t>Barcode:</a:t>
            </a:r>
          </a:p>
        </p:txBody>
      </p:sp>
      <p:sp>
        <p:nvSpPr>
          <p:cNvPr id="83" name="TextBox 82">
            <a:extLst>
              <a:ext uri="{FF2B5EF4-FFF2-40B4-BE49-F238E27FC236}">
                <a16:creationId xmlns:a16="http://schemas.microsoft.com/office/drawing/2014/main" id="{0C8077F7-893A-4FFC-A38C-7A60BA1E75B0}"/>
              </a:ext>
            </a:extLst>
          </p:cNvPr>
          <p:cNvSpPr txBox="1"/>
          <p:nvPr/>
        </p:nvSpPr>
        <p:spPr>
          <a:xfrm>
            <a:off x="2564596" y="1149243"/>
            <a:ext cx="1043555" cy="307777"/>
          </a:xfrm>
          <a:prstGeom prst="rect">
            <a:avLst/>
          </a:prstGeom>
          <a:noFill/>
        </p:spPr>
        <p:txBody>
          <a:bodyPr wrap="none" rtlCol="0">
            <a:spAutoFit/>
          </a:bodyPr>
          <a:lstStyle/>
          <a:p>
            <a:r>
              <a:rPr lang="en-US" sz="1400" dirty="0"/>
              <a:t>Item Name:</a:t>
            </a:r>
          </a:p>
        </p:txBody>
      </p:sp>
      <p:sp>
        <p:nvSpPr>
          <p:cNvPr id="11" name="Rectangle 10">
            <a:extLst>
              <a:ext uri="{FF2B5EF4-FFF2-40B4-BE49-F238E27FC236}">
                <a16:creationId xmlns:a16="http://schemas.microsoft.com/office/drawing/2014/main" id="{D7B32C73-430A-485E-9985-8A1767AF8C00}"/>
              </a:ext>
            </a:extLst>
          </p:cNvPr>
          <p:cNvSpPr/>
          <p:nvPr/>
        </p:nvSpPr>
        <p:spPr>
          <a:xfrm>
            <a:off x="9830446" y="7264"/>
            <a:ext cx="2345495" cy="1072512"/>
          </a:xfrm>
          <a:prstGeom prst="rect">
            <a:avLst/>
          </a:prstGeom>
          <a:solidFill>
            <a:schemeClr val="bg1">
              <a:lumMod val="8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500"/>
              </a:lnSpc>
            </a:pPr>
            <a:r>
              <a:rPr lang="en-US" sz="2400" b="1" dirty="0">
                <a:ln w="0"/>
                <a:solidFill>
                  <a:schemeClr val="accent1"/>
                </a:solidFill>
                <a:effectLst>
                  <a:outerShdw blurRad="38100" dist="25400" dir="5400000" algn="ctr" rotWithShape="0">
                    <a:srgbClr val="6E747A">
                      <a:alpha val="43000"/>
                    </a:srgbClr>
                  </a:outerShdw>
                </a:effectLst>
              </a:rPr>
              <a:t>AL FAREEDHA</a:t>
            </a:r>
          </a:p>
          <a:p>
            <a:pPr algn="ctr">
              <a:lnSpc>
                <a:spcPts val="2500"/>
              </a:lnSpc>
            </a:pPr>
            <a:r>
              <a:rPr lang="en-US" sz="2400" b="1" dirty="0">
                <a:ln w="0"/>
                <a:solidFill>
                  <a:schemeClr val="accent1"/>
                </a:solidFill>
                <a:effectLst>
                  <a:outerShdw blurRad="38100" dist="25400" dir="5400000" algn="ctr" rotWithShape="0">
                    <a:srgbClr val="6E747A">
                      <a:alpha val="43000"/>
                    </a:srgbClr>
                  </a:outerShdw>
                </a:effectLst>
              </a:rPr>
              <a:t>SUPER MARKET</a:t>
            </a:r>
          </a:p>
        </p:txBody>
      </p:sp>
      <p:grpSp>
        <p:nvGrpSpPr>
          <p:cNvPr id="8" name="Group 7">
            <a:extLst>
              <a:ext uri="{FF2B5EF4-FFF2-40B4-BE49-F238E27FC236}">
                <a16:creationId xmlns:a16="http://schemas.microsoft.com/office/drawing/2014/main" id="{BE14B0E5-BE0C-4087-8742-B20CEB6483F8}"/>
              </a:ext>
            </a:extLst>
          </p:cNvPr>
          <p:cNvGrpSpPr/>
          <p:nvPr/>
        </p:nvGrpSpPr>
        <p:grpSpPr>
          <a:xfrm>
            <a:off x="9819621" y="2624397"/>
            <a:ext cx="2261988" cy="307777"/>
            <a:chOff x="9792987" y="2589631"/>
            <a:chExt cx="2261988" cy="307777"/>
          </a:xfrm>
        </p:grpSpPr>
        <p:sp>
          <p:nvSpPr>
            <p:cNvPr id="74" name="Rectangle 73">
              <a:extLst>
                <a:ext uri="{FF2B5EF4-FFF2-40B4-BE49-F238E27FC236}">
                  <a16:creationId xmlns:a16="http://schemas.microsoft.com/office/drawing/2014/main" id="{3E533CD9-9033-4080-9B6A-B22E5A20C698}"/>
                </a:ext>
              </a:extLst>
            </p:cNvPr>
            <p:cNvSpPr/>
            <p:nvPr/>
          </p:nvSpPr>
          <p:spPr>
            <a:xfrm>
              <a:off x="10866255" y="2606359"/>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6" name="TextBox 75">
              <a:extLst>
                <a:ext uri="{FF2B5EF4-FFF2-40B4-BE49-F238E27FC236}">
                  <a16:creationId xmlns:a16="http://schemas.microsoft.com/office/drawing/2014/main" id="{3329F279-C5D0-46A1-9721-C8E44BB66579}"/>
                </a:ext>
              </a:extLst>
            </p:cNvPr>
            <p:cNvSpPr txBox="1"/>
            <p:nvPr/>
          </p:nvSpPr>
          <p:spPr>
            <a:xfrm>
              <a:off x="9792987" y="2589631"/>
              <a:ext cx="1371600" cy="307777"/>
            </a:xfrm>
            <a:prstGeom prst="rect">
              <a:avLst/>
            </a:prstGeom>
            <a:noFill/>
          </p:spPr>
          <p:txBody>
            <a:bodyPr wrap="square" rtlCol="0">
              <a:spAutoFit/>
            </a:bodyPr>
            <a:lstStyle/>
            <a:p>
              <a:r>
                <a:rPr lang="en-US" sz="1400" dirty="0"/>
                <a:t>Net Price:</a:t>
              </a:r>
            </a:p>
          </p:txBody>
        </p:sp>
      </p:grpSp>
      <p:grpSp>
        <p:nvGrpSpPr>
          <p:cNvPr id="6" name="Group 5">
            <a:extLst>
              <a:ext uri="{FF2B5EF4-FFF2-40B4-BE49-F238E27FC236}">
                <a16:creationId xmlns:a16="http://schemas.microsoft.com/office/drawing/2014/main" id="{160BEF00-E34C-4158-9F6F-849C25F9527B}"/>
              </a:ext>
            </a:extLst>
          </p:cNvPr>
          <p:cNvGrpSpPr/>
          <p:nvPr/>
        </p:nvGrpSpPr>
        <p:grpSpPr>
          <a:xfrm>
            <a:off x="9819621" y="2272708"/>
            <a:ext cx="2261988" cy="307777"/>
            <a:chOff x="9792987" y="2222420"/>
            <a:chExt cx="2261988" cy="307777"/>
          </a:xfrm>
        </p:grpSpPr>
        <p:sp>
          <p:nvSpPr>
            <p:cNvPr id="85" name="Rectangle 84">
              <a:extLst>
                <a:ext uri="{FF2B5EF4-FFF2-40B4-BE49-F238E27FC236}">
                  <a16:creationId xmlns:a16="http://schemas.microsoft.com/office/drawing/2014/main" id="{01EA2F73-992A-4AFD-9D50-6456AB3954F8}"/>
                </a:ext>
              </a:extLst>
            </p:cNvPr>
            <p:cNvSpPr/>
            <p:nvPr/>
          </p:nvSpPr>
          <p:spPr>
            <a:xfrm>
              <a:off x="10866255" y="2239148"/>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6" name="TextBox 85">
              <a:extLst>
                <a:ext uri="{FF2B5EF4-FFF2-40B4-BE49-F238E27FC236}">
                  <a16:creationId xmlns:a16="http://schemas.microsoft.com/office/drawing/2014/main" id="{C21498E1-62DB-491E-9ED6-884363242D47}"/>
                </a:ext>
              </a:extLst>
            </p:cNvPr>
            <p:cNvSpPr txBox="1"/>
            <p:nvPr/>
          </p:nvSpPr>
          <p:spPr>
            <a:xfrm>
              <a:off x="9792987" y="2222420"/>
              <a:ext cx="1371600" cy="307777"/>
            </a:xfrm>
            <a:prstGeom prst="rect">
              <a:avLst/>
            </a:prstGeom>
            <a:noFill/>
          </p:spPr>
          <p:txBody>
            <a:bodyPr wrap="square" rtlCol="0">
              <a:spAutoFit/>
            </a:bodyPr>
            <a:lstStyle/>
            <a:p>
              <a:r>
                <a:rPr lang="en-US" sz="1400" dirty="0"/>
                <a:t>Tax:</a:t>
              </a:r>
            </a:p>
          </p:txBody>
        </p:sp>
      </p:grpSp>
      <p:grpSp>
        <p:nvGrpSpPr>
          <p:cNvPr id="5" name="Group 4">
            <a:extLst>
              <a:ext uri="{FF2B5EF4-FFF2-40B4-BE49-F238E27FC236}">
                <a16:creationId xmlns:a16="http://schemas.microsoft.com/office/drawing/2014/main" id="{0548FDC0-AD64-4F5E-BB43-7A8DADCF582F}"/>
              </a:ext>
            </a:extLst>
          </p:cNvPr>
          <p:cNvGrpSpPr/>
          <p:nvPr/>
        </p:nvGrpSpPr>
        <p:grpSpPr>
          <a:xfrm>
            <a:off x="9819621" y="1921019"/>
            <a:ext cx="2261988" cy="307777"/>
            <a:chOff x="9792987" y="1903263"/>
            <a:chExt cx="2261988" cy="307777"/>
          </a:xfrm>
        </p:grpSpPr>
        <p:sp>
          <p:nvSpPr>
            <p:cNvPr id="101" name="Rectangle 100">
              <a:extLst>
                <a:ext uri="{FF2B5EF4-FFF2-40B4-BE49-F238E27FC236}">
                  <a16:creationId xmlns:a16="http://schemas.microsoft.com/office/drawing/2014/main" id="{E416C226-069C-44DD-A781-AF2CD9F645BE}"/>
                </a:ext>
              </a:extLst>
            </p:cNvPr>
            <p:cNvSpPr/>
            <p:nvPr/>
          </p:nvSpPr>
          <p:spPr>
            <a:xfrm>
              <a:off x="10866255" y="1919991"/>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8" name="TextBox 107">
              <a:extLst>
                <a:ext uri="{FF2B5EF4-FFF2-40B4-BE49-F238E27FC236}">
                  <a16:creationId xmlns:a16="http://schemas.microsoft.com/office/drawing/2014/main" id="{B747C55D-0565-405F-8278-31120D2480BA}"/>
                </a:ext>
              </a:extLst>
            </p:cNvPr>
            <p:cNvSpPr txBox="1"/>
            <p:nvPr/>
          </p:nvSpPr>
          <p:spPr>
            <a:xfrm>
              <a:off x="9792987" y="1903263"/>
              <a:ext cx="1371600" cy="307777"/>
            </a:xfrm>
            <a:prstGeom prst="rect">
              <a:avLst/>
            </a:prstGeom>
            <a:noFill/>
          </p:spPr>
          <p:txBody>
            <a:bodyPr wrap="square" rtlCol="0">
              <a:spAutoFit/>
            </a:bodyPr>
            <a:lstStyle/>
            <a:p>
              <a:r>
                <a:rPr lang="en-US" sz="1400" dirty="0"/>
                <a:t>Total Price:</a:t>
              </a:r>
            </a:p>
          </p:txBody>
        </p:sp>
      </p:grpSp>
      <p:grpSp>
        <p:nvGrpSpPr>
          <p:cNvPr id="109" name="Group 108">
            <a:extLst>
              <a:ext uri="{FF2B5EF4-FFF2-40B4-BE49-F238E27FC236}">
                <a16:creationId xmlns:a16="http://schemas.microsoft.com/office/drawing/2014/main" id="{77D5B914-6E70-4BCA-B696-01A8D5760E86}"/>
              </a:ext>
            </a:extLst>
          </p:cNvPr>
          <p:cNvGrpSpPr/>
          <p:nvPr/>
        </p:nvGrpSpPr>
        <p:grpSpPr>
          <a:xfrm>
            <a:off x="9821919" y="1554069"/>
            <a:ext cx="2261988" cy="307777"/>
            <a:chOff x="9792987" y="2222420"/>
            <a:chExt cx="2261988" cy="307777"/>
          </a:xfrm>
        </p:grpSpPr>
        <p:sp>
          <p:nvSpPr>
            <p:cNvPr id="110" name="Rectangle 109">
              <a:extLst>
                <a:ext uri="{FF2B5EF4-FFF2-40B4-BE49-F238E27FC236}">
                  <a16:creationId xmlns:a16="http://schemas.microsoft.com/office/drawing/2014/main" id="{BC5AC1D2-6D1B-4201-889B-1051563365E2}"/>
                </a:ext>
              </a:extLst>
            </p:cNvPr>
            <p:cNvSpPr/>
            <p:nvPr/>
          </p:nvSpPr>
          <p:spPr>
            <a:xfrm>
              <a:off x="10866255" y="2239148"/>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1" name="TextBox 110">
              <a:extLst>
                <a:ext uri="{FF2B5EF4-FFF2-40B4-BE49-F238E27FC236}">
                  <a16:creationId xmlns:a16="http://schemas.microsoft.com/office/drawing/2014/main" id="{BA210701-C889-4FAC-B66B-13CF700C07CF}"/>
                </a:ext>
              </a:extLst>
            </p:cNvPr>
            <p:cNvSpPr txBox="1"/>
            <p:nvPr/>
          </p:nvSpPr>
          <p:spPr>
            <a:xfrm>
              <a:off x="9792987" y="2222420"/>
              <a:ext cx="1371600" cy="307777"/>
            </a:xfrm>
            <a:prstGeom prst="rect">
              <a:avLst/>
            </a:prstGeom>
            <a:noFill/>
          </p:spPr>
          <p:txBody>
            <a:bodyPr wrap="square" rtlCol="0">
              <a:spAutoFit/>
            </a:bodyPr>
            <a:lstStyle/>
            <a:p>
              <a:r>
                <a:rPr lang="en-US" sz="1400" dirty="0"/>
                <a:t>Total Qty:</a:t>
              </a:r>
            </a:p>
          </p:txBody>
        </p:sp>
      </p:grpSp>
      <p:grpSp>
        <p:nvGrpSpPr>
          <p:cNvPr id="115" name="Group 114">
            <a:extLst>
              <a:ext uri="{FF2B5EF4-FFF2-40B4-BE49-F238E27FC236}">
                <a16:creationId xmlns:a16="http://schemas.microsoft.com/office/drawing/2014/main" id="{767E94CB-E660-443D-857B-93EB3AF831B4}"/>
              </a:ext>
            </a:extLst>
          </p:cNvPr>
          <p:cNvGrpSpPr/>
          <p:nvPr/>
        </p:nvGrpSpPr>
        <p:grpSpPr>
          <a:xfrm>
            <a:off x="9821919" y="1202380"/>
            <a:ext cx="2261988" cy="307777"/>
            <a:chOff x="9792987" y="1903263"/>
            <a:chExt cx="2261988" cy="307777"/>
          </a:xfrm>
        </p:grpSpPr>
        <p:sp>
          <p:nvSpPr>
            <p:cNvPr id="116" name="Rectangle 115">
              <a:extLst>
                <a:ext uri="{FF2B5EF4-FFF2-40B4-BE49-F238E27FC236}">
                  <a16:creationId xmlns:a16="http://schemas.microsoft.com/office/drawing/2014/main" id="{178F609D-5777-4A4A-8BCF-E17CB4172FB1}"/>
                </a:ext>
              </a:extLst>
            </p:cNvPr>
            <p:cNvSpPr/>
            <p:nvPr/>
          </p:nvSpPr>
          <p:spPr>
            <a:xfrm>
              <a:off x="10866255" y="1919991"/>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7" name="TextBox 116">
              <a:extLst>
                <a:ext uri="{FF2B5EF4-FFF2-40B4-BE49-F238E27FC236}">
                  <a16:creationId xmlns:a16="http://schemas.microsoft.com/office/drawing/2014/main" id="{9656F306-70A7-45CF-B9F3-945DF1FA6978}"/>
                </a:ext>
              </a:extLst>
            </p:cNvPr>
            <p:cNvSpPr txBox="1"/>
            <p:nvPr/>
          </p:nvSpPr>
          <p:spPr>
            <a:xfrm>
              <a:off x="9792987" y="1903263"/>
              <a:ext cx="1371600" cy="307777"/>
            </a:xfrm>
            <a:prstGeom prst="rect">
              <a:avLst/>
            </a:prstGeom>
            <a:noFill/>
          </p:spPr>
          <p:txBody>
            <a:bodyPr wrap="square" rtlCol="0">
              <a:spAutoFit/>
            </a:bodyPr>
            <a:lstStyle/>
            <a:p>
              <a:r>
                <a:rPr lang="en-US" sz="1400" dirty="0"/>
                <a:t>Line Items:</a:t>
              </a:r>
            </a:p>
          </p:txBody>
        </p:sp>
      </p:grpSp>
      <p:graphicFrame>
        <p:nvGraphicFramePr>
          <p:cNvPr id="150" name="Table 4">
            <a:extLst>
              <a:ext uri="{FF2B5EF4-FFF2-40B4-BE49-F238E27FC236}">
                <a16:creationId xmlns:a16="http://schemas.microsoft.com/office/drawing/2014/main" id="{6B4591A6-AC51-4E4F-BC4C-BD5522C0EA9D}"/>
              </a:ext>
            </a:extLst>
          </p:cNvPr>
          <p:cNvGraphicFramePr>
            <a:graphicFrameLocks noGrp="1"/>
          </p:cNvGraphicFramePr>
          <p:nvPr>
            <p:extLst>
              <p:ext uri="{D42A27DB-BD31-4B8C-83A1-F6EECF244321}">
                <p14:modId xmlns:p14="http://schemas.microsoft.com/office/powerpoint/2010/main" val="2767066856"/>
              </p:ext>
            </p:extLst>
          </p:nvPr>
        </p:nvGraphicFramePr>
        <p:xfrm>
          <a:off x="117192" y="1538399"/>
          <a:ext cx="9584973" cy="4084320"/>
        </p:xfrm>
        <a:graphic>
          <a:graphicData uri="http://schemas.openxmlformats.org/drawingml/2006/table">
            <a:tbl>
              <a:tblPr firstRow="1" bandRow="1">
                <a:tableStyleId>{1FECB4D8-DB02-4DC6-A0A2-4F2EBAE1DC90}</a:tableStyleId>
              </a:tblPr>
              <a:tblGrid>
                <a:gridCol w="987708">
                  <a:extLst>
                    <a:ext uri="{9D8B030D-6E8A-4147-A177-3AD203B41FA5}">
                      <a16:colId xmlns:a16="http://schemas.microsoft.com/office/drawing/2014/main" val="1490118813"/>
                    </a:ext>
                  </a:extLst>
                </a:gridCol>
                <a:gridCol w="1209675">
                  <a:extLst>
                    <a:ext uri="{9D8B030D-6E8A-4147-A177-3AD203B41FA5}">
                      <a16:colId xmlns:a16="http://schemas.microsoft.com/office/drawing/2014/main" val="1419932560"/>
                    </a:ext>
                  </a:extLst>
                </a:gridCol>
                <a:gridCol w="1733550">
                  <a:extLst>
                    <a:ext uri="{9D8B030D-6E8A-4147-A177-3AD203B41FA5}">
                      <a16:colId xmlns:a16="http://schemas.microsoft.com/office/drawing/2014/main" val="1326917434"/>
                    </a:ext>
                  </a:extLst>
                </a:gridCol>
                <a:gridCol w="695325">
                  <a:extLst>
                    <a:ext uri="{9D8B030D-6E8A-4147-A177-3AD203B41FA5}">
                      <a16:colId xmlns:a16="http://schemas.microsoft.com/office/drawing/2014/main" val="574625511"/>
                    </a:ext>
                  </a:extLst>
                </a:gridCol>
                <a:gridCol w="752475">
                  <a:extLst>
                    <a:ext uri="{9D8B030D-6E8A-4147-A177-3AD203B41FA5}">
                      <a16:colId xmlns:a16="http://schemas.microsoft.com/office/drawing/2014/main" val="1022514554"/>
                    </a:ext>
                  </a:extLst>
                </a:gridCol>
                <a:gridCol w="1051560">
                  <a:extLst>
                    <a:ext uri="{9D8B030D-6E8A-4147-A177-3AD203B41FA5}">
                      <a16:colId xmlns:a16="http://schemas.microsoft.com/office/drawing/2014/main" val="2772845626"/>
                    </a:ext>
                  </a:extLst>
                </a:gridCol>
                <a:gridCol w="1051560">
                  <a:extLst>
                    <a:ext uri="{9D8B030D-6E8A-4147-A177-3AD203B41FA5}">
                      <a16:colId xmlns:a16="http://schemas.microsoft.com/office/drawing/2014/main" val="3438855933"/>
                    </a:ext>
                  </a:extLst>
                </a:gridCol>
                <a:gridCol w="1051560">
                  <a:extLst>
                    <a:ext uri="{9D8B030D-6E8A-4147-A177-3AD203B41FA5}">
                      <a16:colId xmlns:a16="http://schemas.microsoft.com/office/drawing/2014/main" val="809585538"/>
                    </a:ext>
                  </a:extLst>
                </a:gridCol>
                <a:gridCol w="1051560">
                  <a:extLst>
                    <a:ext uri="{9D8B030D-6E8A-4147-A177-3AD203B41FA5}">
                      <a16:colId xmlns:a16="http://schemas.microsoft.com/office/drawing/2014/main" val="3331988733"/>
                    </a:ext>
                  </a:extLst>
                </a:gridCol>
              </a:tblGrid>
              <a:tr h="370840">
                <a:tc>
                  <a:txBody>
                    <a:bodyPr/>
                    <a:lstStyle/>
                    <a:p>
                      <a:pPr algn="ctr"/>
                      <a:r>
                        <a:rPr lang="en-US" sz="1400" dirty="0"/>
                        <a:t>Item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Barcode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Item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Qty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Standard 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Applied 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Tax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Net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extLst>
                  <a:ext uri="{0D108BD9-81ED-4DB2-BD59-A6C34878D82A}">
                    <a16:rowId xmlns:a16="http://schemas.microsoft.com/office/drawing/2014/main" val="861316392"/>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38732038"/>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2133547"/>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867361880"/>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027708"/>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140088339"/>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1786724"/>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348308796"/>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2127181"/>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923304449"/>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7132355"/>
                  </a:ext>
                </a:extLst>
              </a:tr>
            </a:tbl>
          </a:graphicData>
        </a:graphic>
      </p:graphicFrame>
      <p:grpSp>
        <p:nvGrpSpPr>
          <p:cNvPr id="195" name="Group 194">
            <a:extLst>
              <a:ext uri="{FF2B5EF4-FFF2-40B4-BE49-F238E27FC236}">
                <a16:creationId xmlns:a16="http://schemas.microsoft.com/office/drawing/2014/main" id="{4B7BE865-93EC-41AF-9A34-7CBDD1BD149F}"/>
              </a:ext>
            </a:extLst>
          </p:cNvPr>
          <p:cNvGrpSpPr/>
          <p:nvPr/>
        </p:nvGrpSpPr>
        <p:grpSpPr>
          <a:xfrm>
            <a:off x="-1" y="5721320"/>
            <a:ext cx="9803929" cy="1129416"/>
            <a:chOff x="-1" y="5721320"/>
            <a:chExt cx="9803929" cy="1129416"/>
          </a:xfrm>
        </p:grpSpPr>
        <p:sp>
          <p:nvSpPr>
            <p:cNvPr id="196" name="Rectangle 195">
              <a:extLst>
                <a:ext uri="{FF2B5EF4-FFF2-40B4-BE49-F238E27FC236}">
                  <a16:creationId xmlns:a16="http://schemas.microsoft.com/office/drawing/2014/main" id="{10D1ED1C-E7A8-4246-BFEE-B72E619D50F9}"/>
                </a:ext>
              </a:extLst>
            </p:cNvPr>
            <p:cNvSpPr/>
            <p:nvPr/>
          </p:nvSpPr>
          <p:spPr>
            <a:xfrm>
              <a:off x="-1" y="5721320"/>
              <a:ext cx="9803929" cy="1129416"/>
            </a:xfrm>
            <a:prstGeom prst="rect">
              <a:avLst/>
            </a:prstGeom>
            <a:solidFill>
              <a:schemeClr val="bg1">
                <a:lumMod val="8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97" name="Rectangle: Rounded Corners 196">
              <a:extLst>
                <a:ext uri="{FF2B5EF4-FFF2-40B4-BE49-F238E27FC236}">
                  <a16:creationId xmlns:a16="http://schemas.microsoft.com/office/drawing/2014/main" id="{296655C6-2DA9-43AC-973D-0DE74744894E}"/>
                </a:ext>
              </a:extLst>
            </p:cNvPr>
            <p:cNvSpPr/>
            <p:nvPr/>
          </p:nvSpPr>
          <p:spPr>
            <a:xfrm>
              <a:off x="86882"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F1</a:t>
              </a:r>
            </a:p>
            <a:p>
              <a:pPr algn="ctr">
                <a:lnSpc>
                  <a:spcPts val="1500"/>
                </a:lnSpc>
              </a:pPr>
              <a:r>
                <a:rPr lang="en-US" sz="1400" b="1" dirty="0"/>
                <a:t>Help</a:t>
              </a:r>
            </a:p>
          </p:txBody>
        </p:sp>
        <p:sp>
          <p:nvSpPr>
            <p:cNvPr id="198" name="Rectangle: Rounded Corners 197">
              <a:extLst>
                <a:ext uri="{FF2B5EF4-FFF2-40B4-BE49-F238E27FC236}">
                  <a16:creationId xmlns:a16="http://schemas.microsoft.com/office/drawing/2014/main" id="{4FD8A653-A46A-4337-BC93-F46B3F6CAE24}"/>
                </a:ext>
              </a:extLst>
            </p:cNvPr>
            <p:cNvSpPr/>
            <p:nvPr/>
          </p:nvSpPr>
          <p:spPr>
            <a:xfrm>
              <a:off x="5659694"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F5</a:t>
              </a:r>
            </a:p>
            <a:p>
              <a:pPr algn="ctr">
                <a:lnSpc>
                  <a:spcPts val="1500"/>
                </a:lnSpc>
              </a:pPr>
              <a:r>
                <a:rPr lang="en-US" sz="1400" b="1" dirty="0"/>
                <a:t>Change Price</a:t>
              </a:r>
            </a:p>
          </p:txBody>
        </p:sp>
        <p:sp>
          <p:nvSpPr>
            <p:cNvPr id="199" name="Rectangle: Rounded Corners 198">
              <a:extLst>
                <a:ext uri="{FF2B5EF4-FFF2-40B4-BE49-F238E27FC236}">
                  <a16:creationId xmlns:a16="http://schemas.microsoft.com/office/drawing/2014/main" id="{501A2FC8-8201-4A25-9A3F-DA61EEC29CA2}"/>
                </a:ext>
              </a:extLst>
            </p:cNvPr>
            <p:cNvSpPr/>
            <p:nvPr/>
          </p:nvSpPr>
          <p:spPr>
            <a:xfrm>
              <a:off x="1474355"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F2</a:t>
              </a:r>
            </a:p>
            <a:p>
              <a:pPr algn="ctr">
                <a:lnSpc>
                  <a:spcPts val="1500"/>
                </a:lnSpc>
              </a:pPr>
              <a:r>
                <a:rPr lang="en-US" sz="1400" b="1" dirty="0"/>
                <a:t>Del Item</a:t>
              </a:r>
            </a:p>
          </p:txBody>
        </p:sp>
        <p:sp>
          <p:nvSpPr>
            <p:cNvPr id="200" name="Rectangle: Rounded Corners 199">
              <a:extLst>
                <a:ext uri="{FF2B5EF4-FFF2-40B4-BE49-F238E27FC236}">
                  <a16:creationId xmlns:a16="http://schemas.microsoft.com/office/drawing/2014/main" id="{5FEFCC26-4502-407A-8885-BFFC1DF5713C}"/>
                </a:ext>
              </a:extLst>
            </p:cNvPr>
            <p:cNvSpPr/>
            <p:nvPr/>
          </p:nvSpPr>
          <p:spPr>
            <a:xfrm>
              <a:off x="2870717"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F3</a:t>
              </a:r>
            </a:p>
            <a:p>
              <a:pPr algn="ctr">
                <a:lnSpc>
                  <a:spcPts val="1500"/>
                </a:lnSpc>
              </a:pPr>
              <a:r>
                <a:rPr lang="en-US" sz="1400" b="1" dirty="0"/>
                <a:t>Find Item</a:t>
              </a:r>
            </a:p>
          </p:txBody>
        </p:sp>
        <p:sp>
          <p:nvSpPr>
            <p:cNvPr id="201" name="Rectangle: Rounded Corners 200">
              <a:extLst>
                <a:ext uri="{FF2B5EF4-FFF2-40B4-BE49-F238E27FC236}">
                  <a16:creationId xmlns:a16="http://schemas.microsoft.com/office/drawing/2014/main" id="{77B1EBCF-D030-4771-AD2C-172E0E23DE1B}"/>
                </a:ext>
              </a:extLst>
            </p:cNvPr>
            <p:cNvSpPr/>
            <p:nvPr/>
          </p:nvSpPr>
          <p:spPr>
            <a:xfrm>
              <a:off x="4267073"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F4</a:t>
              </a:r>
            </a:p>
            <a:p>
              <a:pPr algn="ctr">
                <a:lnSpc>
                  <a:spcPts val="1500"/>
                </a:lnSpc>
              </a:pPr>
              <a:r>
                <a:rPr lang="en-US" sz="1400" b="1" dirty="0"/>
                <a:t>Change Qty</a:t>
              </a:r>
            </a:p>
          </p:txBody>
        </p:sp>
        <p:sp>
          <p:nvSpPr>
            <p:cNvPr id="202" name="Rectangle: Rounded Corners 201">
              <a:extLst>
                <a:ext uri="{FF2B5EF4-FFF2-40B4-BE49-F238E27FC236}">
                  <a16:creationId xmlns:a16="http://schemas.microsoft.com/office/drawing/2014/main" id="{F24C1DEC-07C2-4FE4-AC66-266B3359E1C9}"/>
                </a:ext>
              </a:extLst>
            </p:cNvPr>
            <p:cNvSpPr/>
            <p:nvPr/>
          </p:nvSpPr>
          <p:spPr>
            <a:xfrm>
              <a:off x="4261298" y="632447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ts val="1400"/>
                </a:lnSpc>
              </a:pPr>
              <a:r>
                <a:rPr lang="en-US" sz="1400" b="1" dirty="0"/>
                <a:t>F10</a:t>
              </a:r>
            </a:p>
            <a:p>
              <a:pPr algn="ctr">
                <a:lnSpc>
                  <a:spcPts val="1500"/>
                </a:lnSpc>
              </a:pPr>
              <a:r>
                <a:rPr lang="en-US" sz="1400" b="1" dirty="0"/>
                <a:t>List Estimates</a:t>
              </a:r>
            </a:p>
          </p:txBody>
        </p:sp>
        <p:sp>
          <p:nvSpPr>
            <p:cNvPr id="203" name="Rectangle: Rounded Corners 202">
              <a:extLst>
                <a:ext uri="{FF2B5EF4-FFF2-40B4-BE49-F238E27FC236}">
                  <a16:creationId xmlns:a16="http://schemas.microsoft.com/office/drawing/2014/main" id="{51C5AC1D-216A-473C-866D-652A1CC2870B}"/>
                </a:ext>
              </a:extLst>
            </p:cNvPr>
            <p:cNvSpPr/>
            <p:nvPr/>
          </p:nvSpPr>
          <p:spPr>
            <a:xfrm>
              <a:off x="8435713" y="6317984"/>
              <a:ext cx="128016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Esc-Exit</a:t>
              </a:r>
            </a:p>
          </p:txBody>
        </p:sp>
        <p:sp>
          <p:nvSpPr>
            <p:cNvPr id="204" name="Rectangle: Rounded Corners 203">
              <a:extLst>
                <a:ext uri="{FF2B5EF4-FFF2-40B4-BE49-F238E27FC236}">
                  <a16:creationId xmlns:a16="http://schemas.microsoft.com/office/drawing/2014/main" id="{EC73C73E-F8B6-4705-873B-210A430C8950}"/>
                </a:ext>
              </a:extLst>
            </p:cNvPr>
            <p:cNvSpPr/>
            <p:nvPr/>
          </p:nvSpPr>
          <p:spPr>
            <a:xfrm>
              <a:off x="86882" y="6315646"/>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F7</a:t>
              </a:r>
            </a:p>
            <a:p>
              <a:pPr algn="ctr"/>
              <a:r>
                <a:rPr lang="en-US" sz="1400" b="1" dirty="0"/>
                <a:t>New Estimate</a:t>
              </a:r>
            </a:p>
          </p:txBody>
        </p:sp>
        <p:sp>
          <p:nvSpPr>
            <p:cNvPr id="205" name="Rectangle: Rounded Corners 204">
              <a:extLst>
                <a:ext uri="{FF2B5EF4-FFF2-40B4-BE49-F238E27FC236}">
                  <a16:creationId xmlns:a16="http://schemas.microsoft.com/office/drawing/2014/main" id="{E0787982-0C2A-45DA-9216-8C7D57B920D6}"/>
                </a:ext>
              </a:extLst>
            </p:cNvPr>
            <p:cNvSpPr/>
            <p:nvPr/>
          </p:nvSpPr>
          <p:spPr>
            <a:xfrm>
              <a:off x="1478354" y="6309777"/>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F8</a:t>
              </a:r>
            </a:p>
            <a:p>
              <a:pPr algn="ctr"/>
              <a:r>
                <a:rPr lang="en-US" sz="1400" b="1" dirty="0"/>
                <a:t>Del Estimate</a:t>
              </a:r>
            </a:p>
          </p:txBody>
        </p:sp>
        <p:sp>
          <p:nvSpPr>
            <p:cNvPr id="206" name="Rectangle: Rounded Corners 205">
              <a:extLst>
                <a:ext uri="{FF2B5EF4-FFF2-40B4-BE49-F238E27FC236}">
                  <a16:creationId xmlns:a16="http://schemas.microsoft.com/office/drawing/2014/main" id="{B0CE039A-2D95-401D-80AB-860B4BF01E03}"/>
                </a:ext>
              </a:extLst>
            </p:cNvPr>
            <p:cNvSpPr/>
            <p:nvPr/>
          </p:nvSpPr>
          <p:spPr>
            <a:xfrm>
              <a:off x="7052804" y="5796738"/>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F6</a:t>
              </a:r>
            </a:p>
            <a:p>
              <a:pPr algn="ctr">
                <a:lnSpc>
                  <a:spcPts val="1500"/>
                </a:lnSpc>
              </a:pPr>
              <a:r>
                <a:rPr lang="en-US" sz="1400" b="1" dirty="0"/>
                <a:t>Get Weight</a:t>
              </a:r>
            </a:p>
          </p:txBody>
        </p:sp>
        <p:sp>
          <p:nvSpPr>
            <p:cNvPr id="207" name="Rectangle: Rounded Corners 206">
              <a:extLst>
                <a:ext uri="{FF2B5EF4-FFF2-40B4-BE49-F238E27FC236}">
                  <a16:creationId xmlns:a16="http://schemas.microsoft.com/office/drawing/2014/main" id="{89542266-AE87-4364-872D-8FC86173ED16}"/>
                </a:ext>
              </a:extLst>
            </p:cNvPr>
            <p:cNvSpPr/>
            <p:nvPr/>
          </p:nvSpPr>
          <p:spPr>
            <a:xfrm>
              <a:off x="5652770" y="6328528"/>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ts val="1400"/>
                </a:lnSpc>
              </a:pPr>
              <a:r>
                <a:rPr lang="en-US" sz="1400" b="1" dirty="0"/>
                <a:t>F11</a:t>
              </a:r>
            </a:p>
            <a:p>
              <a:pPr algn="ctr">
                <a:lnSpc>
                  <a:spcPts val="1400"/>
                </a:lnSpc>
              </a:pPr>
              <a:r>
                <a:rPr lang="en-US" sz="1400" b="1" dirty="0"/>
                <a:t>Print Estimate</a:t>
              </a:r>
            </a:p>
          </p:txBody>
        </p:sp>
        <p:sp>
          <p:nvSpPr>
            <p:cNvPr id="208" name="Rectangle: Rounded Corners 207">
              <a:extLst>
                <a:ext uri="{FF2B5EF4-FFF2-40B4-BE49-F238E27FC236}">
                  <a16:creationId xmlns:a16="http://schemas.microsoft.com/office/drawing/2014/main" id="{47C1C194-2B07-4244-B296-3018F924B5E7}"/>
                </a:ext>
              </a:extLst>
            </p:cNvPr>
            <p:cNvSpPr/>
            <p:nvPr/>
          </p:nvSpPr>
          <p:spPr>
            <a:xfrm>
              <a:off x="7044242" y="6319914"/>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ts val="1400"/>
                </a:lnSpc>
              </a:pPr>
              <a:r>
                <a:rPr lang="en-US" sz="1400" b="1" dirty="0"/>
                <a:t>F12</a:t>
              </a:r>
            </a:p>
            <a:p>
              <a:pPr algn="ctr">
                <a:lnSpc>
                  <a:spcPts val="1400"/>
                </a:lnSpc>
              </a:pPr>
              <a:r>
                <a:rPr lang="en-US" sz="1400" b="1" dirty="0"/>
                <a:t>Create Invoice</a:t>
              </a:r>
            </a:p>
          </p:txBody>
        </p:sp>
        <p:sp>
          <p:nvSpPr>
            <p:cNvPr id="209" name="Rectangle: Rounded Corners 208">
              <a:extLst>
                <a:ext uri="{FF2B5EF4-FFF2-40B4-BE49-F238E27FC236}">
                  <a16:creationId xmlns:a16="http://schemas.microsoft.com/office/drawing/2014/main" id="{7DADB58D-D794-489C-8E70-EC8A4B5702A1}"/>
                </a:ext>
              </a:extLst>
            </p:cNvPr>
            <p:cNvSpPr/>
            <p:nvPr/>
          </p:nvSpPr>
          <p:spPr>
            <a:xfrm>
              <a:off x="2869826" y="6319302"/>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F9</a:t>
              </a:r>
            </a:p>
            <a:p>
              <a:pPr algn="ctr">
                <a:lnSpc>
                  <a:spcPts val="1500"/>
                </a:lnSpc>
              </a:pPr>
              <a:r>
                <a:rPr lang="en-US" sz="1400" b="1" dirty="0"/>
                <a:t>Find Customer</a:t>
              </a:r>
            </a:p>
          </p:txBody>
        </p:sp>
      </p:grpSp>
      <p:grpSp>
        <p:nvGrpSpPr>
          <p:cNvPr id="210" name="Group 209">
            <a:extLst>
              <a:ext uri="{FF2B5EF4-FFF2-40B4-BE49-F238E27FC236}">
                <a16:creationId xmlns:a16="http://schemas.microsoft.com/office/drawing/2014/main" id="{99E82DA0-059F-45EF-9DD0-0E576670FBA9}"/>
              </a:ext>
            </a:extLst>
          </p:cNvPr>
          <p:cNvGrpSpPr/>
          <p:nvPr/>
        </p:nvGrpSpPr>
        <p:grpSpPr>
          <a:xfrm>
            <a:off x="9796747" y="3771900"/>
            <a:ext cx="2388072" cy="2743200"/>
            <a:chOff x="9796747" y="3771900"/>
            <a:chExt cx="2388072" cy="2743200"/>
          </a:xfrm>
        </p:grpSpPr>
        <p:sp>
          <p:nvSpPr>
            <p:cNvPr id="211" name="Rectangle 210">
              <a:extLst>
                <a:ext uri="{FF2B5EF4-FFF2-40B4-BE49-F238E27FC236}">
                  <a16:creationId xmlns:a16="http://schemas.microsoft.com/office/drawing/2014/main" id="{D314F16A-EF2D-429B-A621-9A88D74A2C10}"/>
                </a:ext>
              </a:extLst>
            </p:cNvPr>
            <p:cNvSpPr/>
            <p:nvPr/>
          </p:nvSpPr>
          <p:spPr>
            <a:xfrm>
              <a:off x="9796747" y="3771900"/>
              <a:ext cx="2388072"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Rounded Corners 211">
              <a:extLst>
                <a:ext uri="{FF2B5EF4-FFF2-40B4-BE49-F238E27FC236}">
                  <a16:creationId xmlns:a16="http://schemas.microsoft.com/office/drawing/2014/main" id="{EE976954-C636-4534-9C83-E2ADC159428A}"/>
                </a:ext>
              </a:extLst>
            </p:cNvPr>
            <p:cNvSpPr/>
            <p:nvPr/>
          </p:nvSpPr>
          <p:spPr>
            <a:xfrm>
              <a:off x="9895862" y="3864030"/>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sp>
          <p:nvSpPr>
            <p:cNvPr id="213" name="Rectangle: Rounded Corners 212">
              <a:extLst>
                <a:ext uri="{FF2B5EF4-FFF2-40B4-BE49-F238E27FC236}">
                  <a16:creationId xmlns:a16="http://schemas.microsoft.com/office/drawing/2014/main" id="{F30C1DC8-73B0-48BE-933E-484E981E6375}"/>
                </a:ext>
              </a:extLst>
            </p:cNvPr>
            <p:cNvSpPr/>
            <p:nvPr/>
          </p:nvSpPr>
          <p:spPr>
            <a:xfrm>
              <a:off x="10467689" y="3867899"/>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7</a:t>
              </a:r>
            </a:p>
          </p:txBody>
        </p:sp>
        <p:sp>
          <p:nvSpPr>
            <p:cNvPr id="214" name="Rectangle: Rounded Corners 213">
              <a:extLst>
                <a:ext uri="{FF2B5EF4-FFF2-40B4-BE49-F238E27FC236}">
                  <a16:creationId xmlns:a16="http://schemas.microsoft.com/office/drawing/2014/main" id="{C17110AD-9B63-446F-80DE-A8F06C5EBB30}"/>
                </a:ext>
              </a:extLst>
            </p:cNvPr>
            <p:cNvSpPr/>
            <p:nvPr/>
          </p:nvSpPr>
          <p:spPr>
            <a:xfrm>
              <a:off x="11031542" y="3858217"/>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8</a:t>
              </a:r>
            </a:p>
          </p:txBody>
        </p:sp>
        <p:sp>
          <p:nvSpPr>
            <p:cNvPr id="215" name="Rectangle: Rounded Corners 214">
              <a:extLst>
                <a:ext uri="{FF2B5EF4-FFF2-40B4-BE49-F238E27FC236}">
                  <a16:creationId xmlns:a16="http://schemas.microsoft.com/office/drawing/2014/main" id="{F44A7805-8E3D-469A-BAA3-30C1C05DADF5}"/>
                </a:ext>
              </a:extLst>
            </p:cNvPr>
            <p:cNvSpPr/>
            <p:nvPr/>
          </p:nvSpPr>
          <p:spPr>
            <a:xfrm>
              <a:off x="9895862" y="4390719"/>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sp>
          <p:nvSpPr>
            <p:cNvPr id="216" name="Rectangle: Rounded Corners 215">
              <a:extLst>
                <a:ext uri="{FF2B5EF4-FFF2-40B4-BE49-F238E27FC236}">
                  <a16:creationId xmlns:a16="http://schemas.microsoft.com/office/drawing/2014/main" id="{083FBF0C-0053-4771-BD4D-776974394DE1}"/>
                </a:ext>
              </a:extLst>
            </p:cNvPr>
            <p:cNvSpPr/>
            <p:nvPr/>
          </p:nvSpPr>
          <p:spPr>
            <a:xfrm>
              <a:off x="10467689" y="4393940"/>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4</a:t>
              </a:r>
            </a:p>
          </p:txBody>
        </p:sp>
        <p:sp>
          <p:nvSpPr>
            <p:cNvPr id="217" name="Rectangle: Rounded Corners 216">
              <a:extLst>
                <a:ext uri="{FF2B5EF4-FFF2-40B4-BE49-F238E27FC236}">
                  <a16:creationId xmlns:a16="http://schemas.microsoft.com/office/drawing/2014/main" id="{55C8BCE5-5803-4968-8F7D-78E165557513}"/>
                </a:ext>
              </a:extLst>
            </p:cNvPr>
            <p:cNvSpPr/>
            <p:nvPr/>
          </p:nvSpPr>
          <p:spPr>
            <a:xfrm>
              <a:off x="11031542" y="4384773"/>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5</a:t>
              </a:r>
            </a:p>
          </p:txBody>
        </p:sp>
        <p:sp>
          <p:nvSpPr>
            <p:cNvPr id="218" name="Rectangle: Rounded Corners 217">
              <a:extLst>
                <a:ext uri="{FF2B5EF4-FFF2-40B4-BE49-F238E27FC236}">
                  <a16:creationId xmlns:a16="http://schemas.microsoft.com/office/drawing/2014/main" id="{B1D60C62-F85C-4EAC-9884-B039BFC9D99A}"/>
                </a:ext>
              </a:extLst>
            </p:cNvPr>
            <p:cNvSpPr/>
            <p:nvPr/>
          </p:nvSpPr>
          <p:spPr>
            <a:xfrm>
              <a:off x="9895862" y="4917409"/>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lumMod val="65000"/>
                      <a:lumOff val="35000"/>
                    </a:schemeClr>
                  </a:solidFill>
                </a:rPr>
                <a:t>→</a:t>
              </a:r>
              <a:endParaRPr lang="en-US" sz="1600" b="1" dirty="0">
                <a:solidFill>
                  <a:schemeClr val="tx1">
                    <a:lumMod val="65000"/>
                    <a:lumOff val="35000"/>
                  </a:schemeClr>
                </a:solidFill>
              </a:endParaRPr>
            </a:p>
          </p:txBody>
        </p:sp>
        <p:sp>
          <p:nvSpPr>
            <p:cNvPr id="219" name="Rectangle: Rounded Corners 218">
              <a:extLst>
                <a:ext uri="{FF2B5EF4-FFF2-40B4-BE49-F238E27FC236}">
                  <a16:creationId xmlns:a16="http://schemas.microsoft.com/office/drawing/2014/main" id="{59733EA1-1EAF-42E6-BABB-6589C8D2E8D2}"/>
                </a:ext>
              </a:extLst>
            </p:cNvPr>
            <p:cNvSpPr/>
            <p:nvPr/>
          </p:nvSpPr>
          <p:spPr>
            <a:xfrm>
              <a:off x="10467689" y="4919981"/>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1</a:t>
              </a:r>
            </a:p>
          </p:txBody>
        </p:sp>
        <p:sp>
          <p:nvSpPr>
            <p:cNvPr id="220" name="Rectangle: Rounded Corners 219">
              <a:extLst>
                <a:ext uri="{FF2B5EF4-FFF2-40B4-BE49-F238E27FC236}">
                  <a16:creationId xmlns:a16="http://schemas.microsoft.com/office/drawing/2014/main" id="{307E87E3-9287-4499-8CA4-82B799C30130}"/>
                </a:ext>
              </a:extLst>
            </p:cNvPr>
            <p:cNvSpPr/>
            <p:nvPr/>
          </p:nvSpPr>
          <p:spPr>
            <a:xfrm>
              <a:off x="11031542" y="4911329"/>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2</a:t>
              </a:r>
            </a:p>
          </p:txBody>
        </p:sp>
        <p:sp>
          <p:nvSpPr>
            <p:cNvPr id="221" name="Rectangle: Rounded Corners 220">
              <a:extLst>
                <a:ext uri="{FF2B5EF4-FFF2-40B4-BE49-F238E27FC236}">
                  <a16:creationId xmlns:a16="http://schemas.microsoft.com/office/drawing/2014/main" id="{DF3927F3-2BD7-4744-95E4-A787FD5E024A}"/>
                </a:ext>
              </a:extLst>
            </p:cNvPr>
            <p:cNvSpPr/>
            <p:nvPr/>
          </p:nvSpPr>
          <p:spPr>
            <a:xfrm>
              <a:off x="9895862" y="5444098"/>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sp>
          <p:nvSpPr>
            <p:cNvPr id="222" name="Rectangle: Rounded Corners 221">
              <a:extLst>
                <a:ext uri="{FF2B5EF4-FFF2-40B4-BE49-F238E27FC236}">
                  <a16:creationId xmlns:a16="http://schemas.microsoft.com/office/drawing/2014/main" id="{BE37FB14-0F8F-4FE5-8D82-82517166ABFD}"/>
                </a:ext>
              </a:extLst>
            </p:cNvPr>
            <p:cNvSpPr/>
            <p:nvPr/>
          </p:nvSpPr>
          <p:spPr>
            <a:xfrm>
              <a:off x="10467689" y="5446022"/>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a:t>
              </a:r>
            </a:p>
          </p:txBody>
        </p:sp>
        <p:sp>
          <p:nvSpPr>
            <p:cNvPr id="223" name="Rectangle: Rounded Corners 222">
              <a:extLst>
                <a:ext uri="{FF2B5EF4-FFF2-40B4-BE49-F238E27FC236}">
                  <a16:creationId xmlns:a16="http://schemas.microsoft.com/office/drawing/2014/main" id="{B557A027-4C7B-4617-AE7B-426E54D7EE71}"/>
                </a:ext>
              </a:extLst>
            </p:cNvPr>
            <p:cNvSpPr/>
            <p:nvPr/>
          </p:nvSpPr>
          <p:spPr>
            <a:xfrm>
              <a:off x="11031542" y="5437885"/>
              <a:ext cx="1053713"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ENTER</a:t>
              </a:r>
              <a:endParaRPr lang="en-US" sz="1100" b="1" dirty="0">
                <a:solidFill>
                  <a:schemeClr val="tx1">
                    <a:lumMod val="65000"/>
                    <a:lumOff val="35000"/>
                  </a:schemeClr>
                </a:solidFill>
              </a:endParaRPr>
            </a:p>
          </p:txBody>
        </p:sp>
        <p:sp>
          <p:nvSpPr>
            <p:cNvPr id="224" name="Rectangle: Rounded Corners 223">
              <a:extLst>
                <a:ext uri="{FF2B5EF4-FFF2-40B4-BE49-F238E27FC236}">
                  <a16:creationId xmlns:a16="http://schemas.microsoft.com/office/drawing/2014/main" id="{6174FE96-CDAF-4CDE-BC74-2E9FF69DCFAC}"/>
                </a:ext>
              </a:extLst>
            </p:cNvPr>
            <p:cNvSpPr/>
            <p:nvPr/>
          </p:nvSpPr>
          <p:spPr>
            <a:xfrm>
              <a:off x="9895862" y="5972746"/>
              <a:ext cx="489861" cy="459753"/>
            </a:xfrm>
            <a:prstGeom prst="roundRect">
              <a:avLst>
                <a:gd name="adj" fmla="val 16667"/>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65000"/>
                      <a:lumOff val="35000"/>
                    </a:schemeClr>
                  </a:solidFill>
                </a:rPr>
                <a:t>DEL</a:t>
              </a:r>
            </a:p>
          </p:txBody>
        </p:sp>
        <p:sp>
          <p:nvSpPr>
            <p:cNvPr id="225" name="Rectangle: Rounded Corners 224">
              <a:extLst>
                <a:ext uri="{FF2B5EF4-FFF2-40B4-BE49-F238E27FC236}">
                  <a16:creationId xmlns:a16="http://schemas.microsoft.com/office/drawing/2014/main" id="{68B1FE96-E5C4-464F-B114-C51C23D4D659}"/>
                </a:ext>
              </a:extLst>
            </p:cNvPr>
            <p:cNvSpPr/>
            <p:nvPr/>
          </p:nvSpPr>
          <p:spPr>
            <a:xfrm>
              <a:off x="10467689" y="5976100"/>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&lt;</a:t>
              </a:r>
              <a:endParaRPr lang="en-US" sz="700" dirty="0">
                <a:solidFill>
                  <a:schemeClr val="tx1">
                    <a:lumMod val="65000"/>
                    <a:lumOff val="35000"/>
                  </a:schemeClr>
                </a:solidFill>
              </a:endParaRPr>
            </a:p>
          </p:txBody>
        </p:sp>
        <p:sp>
          <p:nvSpPr>
            <p:cNvPr id="226" name="Rectangle: Rounded Corners 225">
              <a:extLst>
                <a:ext uri="{FF2B5EF4-FFF2-40B4-BE49-F238E27FC236}">
                  <a16:creationId xmlns:a16="http://schemas.microsoft.com/office/drawing/2014/main" id="{44153E72-2AF6-4428-86E2-98AA29A6E6A3}"/>
                </a:ext>
              </a:extLst>
            </p:cNvPr>
            <p:cNvSpPr/>
            <p:nvPr/>
          </p:nvSpPr>
          <p:spPr>
            <a:xfrm>
              <a:off x="11603336" y="3857370"/>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9</a:t>
              </a:r>
            </a:p>
          </p:txBody>
        </p:sp>
        <p:sp>
          <p:nvSpPr>
            <p:cNvPr id="227" name="Rectangle: Rounded Corners 226">
              <a:extLst>
                <a:ext uri="{FF2B5EF4-FFF2-40B4-BE49-F238E27FC236}">
                  <a16:creationId xmlns:a16="http://schemas.microsoft.com/office/drawing/2014/main" id="{14F3443F-5D05-4B12-80E4-CBEAD4DE787D}"/>
                </a:ext>
              </a:extLst>
            </p:cNvPr>
            <p:cNvSpPr/>
            <p:nvPr/>
          </p:nvSpPr>
          <p:spPr>
            <a:xfrm>
              <a:off x="11603336" y="4383925"/>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6</a:t>
              </a:r>
            </a:p>
          </p:txBody>
        </p:sp>
        <p:sp>
          <p:nvSpPr>
            <p:cNvPr id="228" name="Rectangle: Rounded Corners 227">
              <a:extLst>
                <a:ext uri="{FF2B5EF4-FFF2-40B4-BE49-F238E27FC236}">
                  <a16:creationId xmlns:a16="http://schemas.microsoft.com/office/drawing/2014/main" id="{3AF2FF4B-20C6-4CE4-86E0-01A9F3C94C88}"/>
                </a:ext>
              </a:extLst>
            </p:cNvPr>
            <p:cNvSpPr/>
            <p:nvPr/>
          </p:nvSpPr>
          <p:spPr>
            <a:xfrm>
              <a:off x="11603336" y="4910481"/>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3</a:t>
              </a:r>
            </a:p>
          </p:txBody>
        </p:sp>
        <p:pic>
          <p:nvPicPr>
            <p:cNvPr id="229" name="Picture 228">
              <a:extLst>
                <a:ext uri="{FF2B5EF4-FFF2-40B4-BE49-F238E27FC236}">
                  <a16:creationId xmlns:a16="http://schemas.microsoft.com/office/drawing/2014/main" id="{EEF42879-2F30-4B81-878D-03226225DCCE}"/>
                </a:ext>
              </a:extLst>
            </p:cNvPr>
            <p:cNvPicPr>
              <a:picLocks noChangeAspect="1"/>
            </p:cNvPicPr>
            <p:nvPr/>
          </p:nvPicPr>
          <p:blipFill>
            <a:blip r:embed="rId3">
              <a:duotone>
                <a:schemeClr val="accent3">
                  <a:shade val="45000"/>
                  <a:satMod val="135000"/>
                </a:schemeClr>
                <a:prstClr val="white"/>
              </a:duotone>
            </a:blip>
            <a:stretch>
              <a:fillRect/>
            </a:stretch>
          </p:blipFill>
          <p:spPr>
            <a:xfrm>
              <a:off x="10543612" y="6094170"/>
              <a:ext cx="320040" cy="233715"/>
            </a:xfrm>
            <a:prstGeom prst="rect">
              <a:avLst/>
            </a:prstGeom>
          </p:spPr>
        </p:pic>
        <p:sp>
          <p:nvSpPr>
            <p:cNvPr id="230" name="Rectangle: Rounded Corners 229">
              <a:extLst>
                <a:ext uri="{FF2B5EF4-FFF2-40B4-BE49-F238E27FC236}">
                  <a16:creationId xmlns:a16="http://schemas.microsoft.com/office/drawing/2014/main" id="{6790FA27-43DB-47D8-852E-00F2B0A99165}"/>
                </a:ext>
              </a:extLst>
            </p:cNvPr>
            <p:cNvSpPr/>
            <p:nvPr/>
          </p:nvSpPr>
          <p:spPr>
            <a:xfrm>
              <a:off x="11031542" y="5972114"/>
              <a:ext cx="1053713"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TAB</a:t>
              </a:r>
              <a:endParaRPr lang="en-US" sz="1100" b="1" dirty="0">
                <a:solidFill>
                  <a:schemeClr val="tx1">
                    <a:lumMod val="65000"/>
                    <a:lumOff val="35000"/>
                  </a:schemeClr>
                </a:solidFill>
              </a:endParaRPr>
            </a:p>
          </p:txBody>
        </p:sp>
      </p:grpSp>
      <p:pic>
        <p:nvPicPr>
          <p:cNvPr id="24" name="Picture 23">
            <a:extLst>
              <a:ext uri="{FF2B5EF4-FFF2-40B4-BE49-F238E27FC236}">
                <a16:creationId xmlns:a16="http://schemas.microsoft.com/office/drawing/2014/main" id="{4A129FB4-45D6-47B3-A744-D0561490947A}"/>
              </a:ext>
            </a:extLst>
          </p:cNvPr>
          <p:cNvPicPr>
            <a:picLocks noChangeAspect="1"/>
          </p:cNvPicPr>
          <p:nvPr/>
        </p:nvPicPr>
        <p:blipFill>
          <a:blip r:embed="rId4"/>
          <a:stretch>
            <a:fillRect/>
          </a:stretch>
        </p:blipFill>
        <p:spPr>
          <a:xfrm>
            <a:off x="881062" y="433387"/>
            <a:ext cx="10429875" cy="5991225"/>
          </a:xfrm>
          <a:prstGeom prst="rect">
            <a:avLst/>
          </a:prstGeom>
          <a:ln>
            <a:solidFill>
              <a:schemeClr val="tx1"/>
            </a:solidFill>
          </a:ln>
        </p:spPr>
      </p:pic>
    </p:spTree>
    <p:extLst>
      <p:ext uri="{BB962C8B-B14F-4D97-AF65-F5344CB8AC3E}">
        <p14:creationId xmlns:p14="http://schemas.microsoft.com/office/powerpoint/2010/main" val="596588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EE839-8071-43BF-8F19-CC5C129EF191}"/>
              </a:ext>
            </a:extLst>
          </p:cNvPr>
          <p:cNvSpPr>
            <a:spLocks noGrp="1"/>
          </p:cNvSpPr>
          <p:nvPr>
            <p:ph type="title"/>
          </p:nvPr>
        </p:nvSpPr>
        <p:spPr>
          <a:xfrm>
            <a:off x="190500" y="18256"/>
            <a:ext cx="11782424" cy="810420"/>
          </a:xfrm>
          <a:ln>
            <a:noFill/>
          </a:ln>
        </p:spPr>
        <p:txBody>
          <a:bodyPr/>
          <a:lstStyle/>
          <a:p>
            <a:r>
              <a:rPr lang="en-US" dirty="0"/>
              <a:t>Find Item</a:t>
            </a:r>
          </a:p>
        </p:txBody>
      </p:sp>
      <p:sp>
        <p:nvSpPr>
          <p:cNvPr id="4" name="Content Placeholder 2">
            <a:extLst>
              <a:ext uri="{FF2B5EF4-FFF2-40B4-BE49-F238E27FC236}">
                <a16:creationId xmlns:a16="http://schemas.microsoft.com/office/drawing/2014/main" id="{C4B11595-E8AC-4B57-A499-3E15447C6E27}"/>
              </a:ext>
            </a:extLst>
          </p:cNvPr>
          <p:cNvSpPr txBox="1">
            <a:spLocks/>
          </p:cNvSpPr>
          <p:nvPr/>
        </p:nvSpPr>
        <p:spPr>
          <a:xfrm>
            <a:off x="200025" y="838991"/>
            <a:ext cx="5781675" cy="5847559"/>
          </a:xfrm>
          <a:prstGeom prst="rect">
            <a:avLst/>
          </a:prstGeom>
          <a:ln>
            <a:solidFill>
              <a:schemeClr val="tx1">
                <a:lumMod val="65000"/>
                <a:lumOff val="3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b="1" u="sng" dirty="0"/>
              <a:t>BUTTON ACTIONS:</a:t>
            </a:r>
          </a:p>
          <a:p>
            <a:pPr marL="0" indent="0">
              <a:buNone/>
            </a:pPr>
            <a:r>
              <a:rPr lang="en-US" sz="1700" b="1" dirty="0"/>
              <a:t>Esc-Exit:</a:t>
            </a:r>
          </a:p>
          <a:p>
            <a:r>
              <a:rPr lang="en-US" sz="1700" dirty="0"/>
              <a:t>Close the Find Item Screen and go back to Estimate Entry Screen</a:t>
            </a:r>
            <a:endParaRPr lang="en-US" sz="1700" b="1" u="sng" dirty="0"/>
          </a:p>
          <a:p>
            <a:pPr marL="0" indent="0">
              <a:buNone/>
            </a:pPr>
            <a:r>
              <a:rPr lang="en-US" sz="1700" b="1" dirty="0"/>
              <a:t>F1-Find:</a:t>
            </a:r>
          </a:p>
          <a:p>
            <a:r>
              <a:rPr lang="en-US" sz="1700" dirty="0"/>
              <a:t>From the database, fetch the Items pertaining to the Barcode, Item Code,  Item Name and Category, and list in the screen</a:t>
            </a:r>
          </a:p>
          <a:p>
            <a:r>
              <a:rPr lang="en-US" sz="1700" dirty="0"/>
              <a:t>Set focus to the first row in the Item List</a:t>
            </a:r>
          </a:p>
          <a:p>
            <a:pPr marL="0" indent="0">
              <a:buNone/>
            </a:pPr>
            <a:r>
              <a:rPr lang="en-US" sz="1700" b="1" dirty="0"/>
              <a:t>Up Arrow:</a:t>
            </a:r>
          </a:p>
          <a:p>
            <a:r>
              <a:rPr lang="en-US" sz="1700" dirty="0"/>
              <a:t>Set focus to the row above in the Item List.</a:t>
            </a:r>
          </a:p>
          <a:p>
            <a:r>
              <a:rPr lang="en-US" sz="1700" dirty="0"/>
              <a:t>If already in the first row, no action required </a:t>
            </a:r>
          </a:p>
          <a:p>
            <a:pPr marL="0" indent="0">
              <a:buNone/>
            </a:pPr>
            <a:r>
              <a:rPr lang="en-US" sz="1700" b="1" dirty="0"/>
              <a:t>Down Arrow:</a:t>
            </a:r>
          </a:p>
          <a:p>
            <a:r>
              <a:rPr lang="en-US" sz="1700" dirty="0"/>
              <a:t>Set focus to the row below in the Item List.</a:t>
            </a:r>
          </a:p>
          <a:p>
            <a:r>
              <a:rPr lang="en-US" sz="1700" dirty="0"/>
              <a:t>If already in the last row, no action required</a:t>
            </a:r>
            <a:endParaRPr lang="en-US" sz="1700" b="1" dirty="0"/>
          </a:p>
          <a:p>
            <a:endParaRPr lang="en-US" sz="1700" dirty="0"/>
          </a:p>
          <a:p>
            <a:endParaRPr lang="en-US" sz="1700" dirty="0"/>
          </a:p>
          <a:p>
            <a:endParaRPr lang="en-US" sz="1700" dirty="0"/>
          </a:p>
          <a:p>
            <a:endParaRPr lang="en-US" sz="1700" dirty="0"/>
          </a:p>
          <a:p>
            <a:endParaRPr lang="en-US" sz="1700" dirty="0"/>
          </a:p>
          <a:p>
            <a:endParaRPr lang="en-US" sz="1700" dirty="0"/>
          </a:p>
        </p:txBody>
      </p:sp>
      <p:sp>
        <p:nvSpPr>
          <p:cNvPr id="5" name="Content Placeholder 2">
            <a:extLst>
              <a:ext uri="{FF2B5EF4-FFF2-40B4-BE49-F238E27FC236}">
                <a16:creationId xmlns:a16="http://schemas.microsoft.com/office/drawing/2014/main" id="{81EFBF99-622E-465D-A469-33AC335F4AD3}"/>
              </a:ext>
            </a:extLst>
          </p:cNvPr>
          <p:cNvSpPr txBox="1">
            <a:spLocks/>
          </p:cNvSpPr>
          <p:nvPr/>
        </p:nvSpPr>
        <p:spPr>
          <a:xfrm>
            <a:off x="6200775" y="838200"/>
            <a:ext cx="5781675" cy="5847559"/>
          </a:xfrm>
          <a:prstGeom prst="rect">
            <a:avLst/>
          </a:prstGeom>
          <a:ln>
            <a:solidFill>
              <a:schemeClr val="tx1">
                <a:lumMod val="65000"/>
                <a:lumOff val="3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b="1" dirty="0"/>
              <a:t>Page Up:</a:t>
            </a:r>
          </a:p>
          <a:p>
            <a:r>
              <a:rPr lang="en-US" sz="1700" dirty="0"/>
              <a:t>Set focus to the 10</a:t>
            </a:r>
            <a:r>
              <a:rPr lang="en-US" sz="1700" baseline="30000" dirty="0"/>
              <a:t>th</a:t>
            </a:r>
            <a:r>
              <a:rPr lang="en-US" sz="1700" dirty="0"/>
              <a:t> row above in the Item List.</a:t>
            </a:r>
          </a:p>
          <a:p>
            <a:r>
              <a:rPr lang="en-US" sz="1700" dirty="0"/>
              <a:t>If already in the first row, no action required </a:t>
            </a:r>
          </a:p>
          <a:p>
            <a:pPr marL="0" indent="0">
              <a:buNone/>
            </a:pPr>
            <a:r>
              <a:rPr lang="en-US" sz="1700" b="1" dirty="0"/>
              <a:t>Page Down:</a:t>
            </a:r>
          </a:p>
          <a:p>
            <a:r>
              <a:rPr lang="en-US" sz="1700" dirty="0"/>
              <a:t>Set focus to the 10</a:t>
            </a:r>
            <a:r>
              <a:rPr lang="en-US" sz="1700" baseline="30000" dirty="0"/>
              <a:t>th</a:t>
            </a:r>
            <a:r>
              <a:rPr lang="en-US" sz="1700" dirty="0"/>
              <a:t> row below in the Item List.</a:t>
            </a:r>
          </a:p>
          <a:p>
            <a:r>
              <a:rPr lang="en-US" sz="1700" dirty="0"/>
              <a:t>If already in the last row, no action required </a:t>
            </a:r>
          </a:p>
          <a:p>
            <a:pPr marL="0" indent="0">
              <a:buNone/>
            </a:pPr>
            <a:endParaRPr lang="en-US" sz="1700" dirty="0"/>
          </a:p>
          <a:p>
            <a:endParaRPr lang="en-US" sz="1700" dirty="0"/>
          </a:p>
          <a:p>
            <a:endParaRPr lang="en-US" sz="1700" dirty="0"/>
          </a:p>
          <a:p>
            <a:endParaRPr lang="en-US" sz="1700" dirty="0"/>
          </a:p>
          <a:p>
            <a:endParaRPr lang="en-US" sz="1700" dirty="0"/>
          </a:p>
        </p:txBody>
      </p:sp>
    </p:spTree>
    <p:extLst>
      <p:ext uri="{BB962C8B-B14F-4D97-AF65-F5344CB8AC3E}">
        <p14:creationId xmlns:p14="http://schemas.microsoft.com/office/powerpoint/2010/main" val="2120804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06A3692-6130-4854-BC92-BED311393F7A}"/>
              </a:ext>
            </a:extLst>
          </p:cNvPr>
          <p:cNvSpPr/>
          <p:nvPr/>
        </p:nvSpPr>
        <p:spPr>
          <a:xfrm>
            <a:off x="9803928" y="1079776"/>
            <a:ext cx="2388072" cy="26858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5D9E007-C38D-4607-A53E-4D5EE08F6C46}"/>
              </a:ext>
            </a:extLst>
          </p:cNvPr>
          <p:cNvSpPr/>
          <p:nvPr/>
        </p:nvSpPr>
        <p:spPr>
          <a:xfrm>
            <a:off x="9803928" y="6515099"/>
            <a:ext cx="2388072" cy="335635"/>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7647FF1-B396-4FFD-8325-46CFE25E1803}"/>
              </a:ext>
            </a:extLst>
          </p:cNvPr>
          <p:cNvSpPr/>
          <p:nvPr/>
        </p:nvSpPr>
        <p:spPr>
          <a:xfrm>
            <a:off x="-1" y="1079778"/>
            <a:ext cx="9796523" cy="464154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2" name="Rectangle 111">
            <a:extLst>
              <a:ext uri="{FF2B5EF4-FFF2-40B4-BE49-F238E27FC236}">
                <a16:creationId xmlns:a16="http://schemas.microsoft.com/office/drawing/2014/main" id="{7B556AE3-36BC-4F7D-AC95-1BC6B4A237E2}"/>
              </a:ext>
            </a:extLst>
          </p:cNvPr>
          <p:cNvSpPr/>
          <p:nvPr/>
        </p:nvSpPr>
        <p:spPr>
          <a:xfrm>
            <a:off x="0" y="532265"/>
            <a:ext cx="9803928" cy="547511"/>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3" name="TextBox 112">
            <a:extLst>
              <a:ext uri="{FF2B5EF4-FFF2-40B4-BE49-F238E27FC236}">
                <a16:creationId xmlns:a16="http://schemas.microsoft.com/office/drawing/2014/main" id="{0DD4988B-614C-4440-ACE3-CDEF6CE8571C}"/>
              </a:ext>
            </a:extLst>
          </p:cNvPr>
          <p:cNvSpPr txBox="1"/>
          <p:nvPr/>
        </p:nvSpPr>
        <p:spPr>
          <a:xfrm>
            <a:off x="35542" y="653592"/>
            <a:ext cx="1115242" cy="307777"/>
          </a:xfrm>
          <a:prstGeom prst="rect">
            <a:avLst/>
          </a:prstGeom>
          <a:noFill/>
        </p:spPr>
        <p:txBody>
          <a:bodyPr wrap="none" rtlCol="0">
            <a:spAutoFit/>
          </a:bodyPr>
          <a:lstStyle/>
          <a:p>
            <a:r>
              <a:rPr lang="en-US" sz="1400" dirty="0"/>
              <a:t>Estimate No.</a:t>
            </a:r>
          </a:p>
        </p:txBody>
      </p:sp>
      <p:sp>
        <p:nvSpPr>
          <p:cNvPr id="114" name="Rectangle 113">
            <a:extLst>
              <a:ext uri="{FF2B5EF4-FFF2-40B4-BE49-F238E27FC236}">
                <a16:creationId xmlns:a16="http://schemas.microsoft.com/office/drawing/2014/main" id="{BF93EDF8-4E0D-40D8-91AF-15BD8ABB7B56}"/>
              </a:ext>
            </a:extLst>
          </p:cNvPr>
          <p:cNvSpPr/>
          <p:nvPr/>
        </p:nvSpPr>
        <p:spPr>
          <a:xfrm>
            <a:off x="1090213" y="670320"/>
            <a:ext cx="137160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3" name="Rectangle 52">
            <a:extLst>
              <a:ext uri="{FF2B5EF4-FFF2-40B4-BE49-F238E27FC236}">
                <a16:creationId xmlns:a16="http://schemas.microsoft.com/office/drawing/2014/main" id="{46152D7B-0CDA-4972-B6FD-CFE7EDB91C04}"/>
              </a:ext>
            </a:extLst>
          </p:cNvPr>
          <p:cNvSpPr/>
          <p:nvPr/>
        </p:nvSpPr>
        <p:spPr>
          <a:xfrm>
            <a:off x="0" y="7266"/>
            <a:ext cx="9803928" cy="523220"/>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4" name="TextBox 53">
            <a:extLst>
              <a:ext uri="{FF2B5EF4-FFF2-40B4-BE49-F238E27FC236}">
                <a16:creationId xmlns:a16="http://schemas.microsoft.com/office/drawing/2014/main" id="{376854C7-1868-4FEA-A87A-5F7221F71174}"/>
              </a:ext>
            </a:extLst>
          </p:cNvPr>
          <p:cNvSpPr txBox="1"/>
          <p:nvPr/>
        </p:nvSpPr>
        <p:spPr>
          <a:xfrm>
            <a:off x="20324" y="24123"/>
            <a:ext cx="2546125" cy="523220"/>
          </a:xfrm>
          <a:prstGeom prst="rect">
            <a:avLst/>
          </a:prstGeom>
          <a:noFill/>
        </p:spPr>
        <p:txBody>
          <a:bodyPr wrap="square" rtlCol="0" anchor="t">
            <a:spAutoFit/>
          </a:bodyPr>
          <a:lstStyle/>
          <a:p>
            <a:r>
              <a:rPr lang="en-US" sz="2800" dirty="0"/>
              <a:t>Estimate Entry</a:t>
            </a:r>
          </a:p>
        </p:txBody>
      </p:sp>
      <p:sp>
        <p:nvSpPr>
          <p:cNvPr id="55" name="TextBox 54">
            <a:extLst>
              <a:ext uri="{FF2B5EF4-FFF2-40B4-BE49-F238E27FC236}">
                <a16:creationId xmlns:a16="http://schemas.microsoft.com/office/drawing/2014/main" id="{B8422F07-E971-4F16-AD5C-CCF0006EA3E9}"/>
              </a:ext>
            </a:extLst>
          </p:cNvPr>
          <p:cNvSpPr txBox="1"/>
          <p:nvPr/>
        </p:nvSpPr>
        <p:spPr>
          <a:xfrm>
            <a:off x="2909126" y="144374"/>
            <a:ext cx="570990" cy="307777"/>
          </a:xfrm>
          <a:prstGeom prst="rect">
            <a:avLst/>
          </a:prstGeom>
          <a:solidFill>
            <a:schemeClr val="bg1">
              <a:lumMod val="85000"/>
            </a:schemeClr>
          </a:solidFill>
        </p:spPr>
        <p:txBody>
          <a:bodyPr wrap="none" rtlCol="0">
            <a:spAutoFit/>
          </a:bodyPr>
          <a:lstStyle/>
          <a:p>
            <a:r>
              <a:rPr lang="en-US" sz="1400" dirty="0"/>
              <a:t>User:</a:t>
            </a:r>
          </a:p>
        </p:txBody>
      </p:sp>
      <p:sp>
        <p:nvSpPr>
          <p:cNvPr id="56" name="TextBox 55">
            <a:extLst>
              <a:ext uri="{FF2B5EF4-FFF2-40B4-BE49-F238E27FC236}">
                <a16:creationId xmlns:a16="http://schemas.microsoft.com/office/drawing/2014/main" id="{2E5EFD09-A5B7-46D1-89F2-110AD54BB7C2}"/>
              </a:ext>
            </a:extLst>
          </p:cNvPr>
          <p:cNvSpPr txBox="1"/>
          <p:nvPr/>
        </p:nvSpPr>
        <p:spPr>
          <a:xfrm>
            <a:off x="8092026" y="144374"/>
            <a:ext cx="775756" cy="307777"/>
          </a:xfrm>
          <a:prstGeom prst="rect">
            <a:avLst/>
          </a:prstGeom>
          <a:solidFill>
            <a:schemeClr val="bg1">
              <a:lumMod val="85000"/>
            </a:schemeClr>
          </a:solidFill>
        </p:spPr>
        <p:txBody>
          <a:bodyPr wrap="square" rtlCol="0">
            <a:spAutoFit/>
          </a:bodyPr>
          <a:lstStyle/>
          <a:p>
            <a:r>
              <a:rPr lang="en-US" sz="1400" dirty="0"/>
              <a:t>Date:</a:t>
            </a:r>
          </a:p>
        </p:txBody>
      </p:sp>
      <p:sp>
        <p:nvSpPr>
          <p:cNvPr id="65" name="Rectangle 64">
            <a:extLst>
              <a:ext uri="{FF2B5EF4-FFF2-40B4-BE49-F238E27FC236}">
                <a16:creationId xmlns:a16="http://schemas.microsoft.com/office/drawing/2014/main" id="{AD9A607A-BAFD-4635-BCC0-142AA0657EAC}"/>
              </a:ext>
            </a:extLst>
          </p:cNvPr>
          <p:cNvSpPr/>
          <p:nvPr/>
        </p:nvSpPr>
        <p:spPr>
          <a:xfrm>
            <a:off x="8648707" y="147291"/>
            <a:ext cx="967319"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6" name="Rectangle 65">
            <a:extLst>
              <a:ext uri="{FF2B5EF4-FFF2-40B4-BE49-F238E27FC236}">
                <a16:creationId xmlns:a16="http://schemas.microsoft.com/office/drawing/2014/main" id="{995AAC4B-2E92-4581-AB66-4F1E13CD579B}"/>
              </a:ext>
            </a:extLst>
          </p:cNvPr>
          <p:cNvSpPr/>
          <p:nvPr/>
        </p:nvSpPr>
        <p:spPr>
          <a:xfrm>
            <a:off x="3458255" y="147291"/>
            <a:ext cx="1264407"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7" name="TextBox 66">
            <a:extLst>
              <a:ext uri="{FF2B5EF4-FFF2-40B4-BE49-F238E27FC236}">
                <a16:creationId xmlns:a16="http://schemas.microsoft.com/office/drawing/2014/main" id="{1F696456-45FF-4ECB-B569-88B222742C5A}"/>
              </a:ext>
            </a:extLst>
          </p:cNvPr>
          <p:cNvSpPr txBox="1"/>
          <p:nvPr/>
        </p:nvSpPr>
        <p:spPr>
          <a:xfrm>
            <a:off x="5148968" y="153899"/>
            <a:ext cx="864404" cy="307777"/>
          </a:xfrm>
          <a:prstGeom prst="rect">
            <a:avLst/>
          </a:prstGeom>
          <a:solidFill>
            <a:schemeClr val="bg1">
              <a:lumMod val="85000"/>
            </a:schemeClr>
          </a:solidFill>
        </p:spPr>
        <p:txBody>
          <a:bodyPr wrap="none" rtlCol="0">
            <a:spAutoFit/>
          </a:bodyPr>
          <a:lstStyle/>
          <a:p>
            <a:r>
              <a:rPr lang="en-US" sz="1400" dirty="0"/>
              <a:t>Terminal:</a:t>
            </a:r>
          </a:p>
        </p:txBody>
      </p:sp>
      <p:sp>
        <p:nvSpPr>
          <p:cNvPr id="68" name="Rectangle 67">
            <a:extLst>
              <a:ext uri="{FF2B5EF4-FFF2-40B4-BE49-F238E27FC236}">
                <a16:creationId xmlns:a16="http://schemas.microsoft.com/office/drawing/2014/main" id="{27B51803-8686-4F22-A009-3875B5758CB6}"/>
              </a:ext>
            </a:extLst>
          </p:cNvPr>
          <p:cNvSpPr/>
          <p:nvPr/>
        </p:nvSpPr>
        <p:spPr>
          <a:xfrm>
            <a:off x="6009935" y="147291"/>
            <a:ext cx="1264407"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8" name="Rectangle 57">
            <a:extLst>
              <a:ext uri="{FF2B5EF4-FFF2-40B4-BE49-F238E27FC236}">
                <a16:creationId xmlns:a16="http://schemas.microsoft.com/office/drawing/2014/main" id="{D32967A2-B0A9-4695-9F96-D1583CD1F48C}"/>
              </a:ext>
            </a:extLst>
          </p:cNvPr>
          <p:cNvSpPr/>
          <p:nvPr/>
        </p:nvSpPr>
        <p:spPr>
          <a:xfrm>
            <a:off x="1090212" y="1165971"/>
            <a:ext cx="137160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61" name="Rectangle 60">
            <a:extLst>
              <a:ext uri="{FF2B5EF4-FFF2-40B4-BE49-F238E27FC236}">
                <a16:creationId xmlns:a16="http://schemas.microsoft.com/office/drawing/2014/main" id="{2E5EE235-4EB2-4E6F-AD52-77E4EA94F896}"/>
              </a:ext>
            </a:extLst>
          </p:cNvPr>
          <p:cNvSpPr/>
          <p:nvPr/>
        </p:nvSpPr>
        <p:spPr>
          <a:xfrm>
            <a:off x="3563030" y="1167762"/>
            <a:ext cx="4010840" cy="27073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nvGrpSpPr>
          <p:cNvPr id="69" name="Group 68">
            <a:extLst>
              <a:ext uri="{FF2B5EF4-FFF2-40B4-BE49-F238E27FC236}">
                <a16:creationId xmlns:a16="http://schemas.microsoft.com/office/drawing/2014/main" id="{F2DFC7A2-97BC-4E84-AF5E-04D5E6D3AF11}"/>
              </a:ext>
            </a:extLst>
          </p:cNvPr>
          <p:cNvGrpSpPr/>
          <p:nvPr/>
        </p:nvGrpSpPr>
        <p:grpSpPr>
          <a:xfrm>
            <a:off x="7301268" y="1165971"/>
            <a:ext cx="274320" cy="274320"/>
            <a:chOff x="4594118" y="1538960"/>
            <a:chExt cx="333210" cy="393192"/>
          </a:xfrm>
        </p:grpSpPr>
        <p:sp>
          <p:nvSpPr>
            <p:cNvPr id="72" name="Rectangle 71">
              <a:extLst>
                <a:ext uri="{FF2B5EF4-FFF2-40B4-BE49-F238E27FC236}">
                  <a16:creationId xmlns:a16="http://schemas.microsoft.com/office/drawing/2014/main" id="{FA4FABAC-98F6-45BF-9716-946B94DD79F6}"/>
                </a:ext>
              </a:extLst>
            </p:cNvPr>
            <p:cNvSpPr/>
            <p:nvPr/>
          </p:nvSpPr>
          <p:spPr>
            <a:xfrm>
              <a:off x="4594118" y="1538960"/>
              <a:ext cx="333210" cy="393192"/>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65000"/>
                    <a:lumOff val="35000"/>
                  </a:schemeClr>
                </a:solidFill>
              </a:endParaRPr>
            </a:p>
          </p:txBody>
        </p:sp>
        <p:sp>
          <p:nvSpPr>
            <p:cNvPr id="73" name="Isosceles Triangle 72">
              <a:extLst>
                <a:ext uri="{FF2B5EF4-FFF2-40B4-BE49-F238E27FC236}">
                  <a16:creationId xmlns:a16="http://schemas.microsoft.com/office/drawing/2014/main" id="{0450318B-551A-47E8-BB6B-8FA80CC794BD}"/>
                </a:ext>
              </a:extLst>
            </p:cNvPr>
            <p:cNvSpPr/>
            <p:nvPr/>
          </p:nvSpPr>
          <p:spPr>
            <a:xfrm flipV="1">
              <a:off x="4661034" y="1695237"/>
              <a:ext cx="180975" cy="111955"/>
            </a:xfrm>
            <a:prstGeom prst="triangl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pic>
        <p:nvPicPr>
          <p:cNvPr id="77" name="Picture 76">
            <a:extLst>
              <a:ext uri="{FF2B5EF4-FFF2-40B4-BE49-F238E27FC236}">
                <a16:creationId xmlns:a16="http://schemas.microsoft.com/office/drawing/2014/main" id="{AF3118F4-69BC-40D5-B788-EA3F08F4CC96}"/>
              </a:ext>
            </a:extLst>
          </p:cNvPr>
          <p:cNvPicPr>
            <a:picLocks noChangeAspect="1"/>
          </p:cNvPicPr>
          <p:nvPr/>
        </p:nvPicPr>
        <p:blipFill>
          <a:blip r:embed="rId2"/>
          <a:stretch>
            <a:fillRect/>
          </a:stretch>
        </p:blipFill>
        <p:spPr>
          <a:xfrm>
            <a:off x="10340001" y="6508351"/>
            <a:ext cx="1188720" cy="336656"/>
          </a:xfrm>
          <a:prstGeom prst="rect">
            <a:avLst/>
          </a:prstGeom>
        </p:spPr>
      </p:pic>
      <p:sp>
        <p:nvSpPr>
          <p:cNvPr id="81" name="TextBox 80">
            <a:extLst>
              <a:ext uri="{FF2B5EF4-FFF2-40B4-BE49-F238E27FC236}">
                <a16:creationId xmlns:a16="http://schemas.microsoft.com/office/drawing/2014/main" id="{158D810C-E730-45B2-ABA3-1212B94275E8}"/>
              </a:ext>
            </a:extLst>
          </p:cNvPr>
          <p:cNvSpPr txBox="1"/>
          <p:nvPr/>
        </p:nvSpPr>
        <p:spPr>
          <a:xfrm>
            <a:off x="35542" y="1149243"/>
            <a:ext cx="829779" cy="307777"/>
          </a:xfrm>
          <a:prstGeom prst="rect">
            <a:avLst/>
          </a:prstGeom>
          <a:noFill/>
        </p:spPr>
        <p:txBody>
          <a:bodyPr wrap="none" rtlCol="0">
            <a:spAutoFit/>
          </a:bodyPr>
          <a:lstStyle/>
          <a:p>
            <a:r>
              <a:rPr lang="en-US" sz="1400" dirty="0"/>
              <a:t>Barcode:</a:t>
            </a:r>
          </a:p>
        </p:txBody>
      </p:sp>
      <p:sp>
        <p:nvSpPr>
          <p:cNvPr id="83" name="TextBox 82">
            <a:extLst>
              <a:ext uri="{FF2B5EF4-FFF2-40B4-BE49-F238E27FC236}">
                <a16:creationId xmlns:a16="http://schemas.microsoft.com/office/drawing/2014/main" id="{0C8077F7-893A-4FFC-A38C-7A60BA1E75B0}"/>
              </a:ext>
            </a:extLst>
          </p:cNvPr>
          <p:cNvSpPr txBox="1"/>
          <p:nvPr/>
        </p:nvSpPr>
        <p:spPr>
          <a:xfrm>
            <a:off x="2564596" y="1149243"/>
            <a:ext cx="1043555" cy="307777"/>
          </a:xfrm>
          <a:prstGeom prst="rect">
            <a:avLst/>
          </a:prstGeom>
          <a:noFill/>
        </p:spPr>
        <p:txBody>
          <a:bodyPr wrap="none" rtlCol="0">
            <a:spAutoFit/>
          </a:bodyPr>
          <a:lstStyle/>
          <a:p>
            <a:r>
              <a:rPr lang="en-US" sz="1400" dirty="0"/>
              <a:t>Item Name:</a:t>
            </a:r>
          </a:p>
        </p:txBody>
      </p:sp>
      <p:sp>
        <p:nvSpPr>
          <p:cNvPr id="11" name="Rectangle 10">
            <a:extLst>
              <a:ext uri="{FF2B5EF4-FFF2-40B4-BE49-F238E27FC236}">
                <a16:creationId xmlns:a16="http://schemas.microsoft.com/office/drawing/2014/main" id="{D7B32C73-430A-485E-9985-8A1767AF8C00}"/>
              </a:ext>
            </a:extLst>
          </p:cNvPr>
          <p:cNvSpPr/>
          <p:nvPr/>
        </p:nvSpPr>
        <p:spPr>
          <a:xfrm>
            <a:off x="9830446" y="7264"/>
            <a:ext cx="2345495" cy="1072512"/>
          </a:xfrm>
          <a:prstGeom prst="rect">
            <a:avLst/>
          </a:prstGeom>
          <a:solidFill>
            <a:schemeClr val="bg1">
              <a:lumMod val="8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500"/>
              </a:lnSpc>
            </a:pPr>
            <a:r>
              <a:rPr lang="en-US" sz="2400" b="1" dirty="0">
                <a:ln w="0"/>
                <a:solidFill>
                  <a:schemeClr val="accent1"/>
                </a:solidFill>
                <a:effectLst>
                  <a:outerShdw blurRad="38100" dist="25400" dir="5400000" algn="ctr" rotWithShape="0">
                    <a:srgbClr val="6E747A">
                      <a:alpha val="43000"/>
                    </a:srgbClr>
                  </a:outerShdw>
                </a:effectLst>
              </a:rPr>
              <a:t>AL FAREEDHA</a:t>
            </a:r>
          </a:p>
          <a:p>
            <a:pPr algn="ctr">
              <a:lnSpc>
                <a:spcPts val="2500"/>
              </a:lnSpc>
            </a:pPr>
            <a:r>
              <a:rPr lang="en-US" sz="2400" b="1" dirty="0">
                <a:ln w="0"/>
                <a:solidFill>
                  <a:schemeClr val="accent1"/>
                </a:solidFill>
                <a:effectLst>
                  <a:outerShdw blurRad="38100" dist="25400" dir="5400000" algn="ctr" rotWithShape="0">
                    <a:srgbClr val="6E747A">
                      <a:alpha val="43000"/>
                    </a:srgbClr>
                  </a:outerShdw>
                </a:effectLst>
              </a:rPr>
              <a:t>SUPER MARKET</a:t>
            </a:r>
          </a:p>
        </p:txBody>
      </p:sp>
      <p:grpSp>
        <p:nvGrpSpPr>
          <p:cNvPr id="8" name="Group 7">
            <a:extLst>
              <a:ext uri="{FF2B5EF4-FFF2-40B4-BE49-F238E27FC236}">
                <a16:creationId xmlns:a16="http://schemas.microsoft.com/office/drawing/2014/main" id="{BE14B0E5-BE0C-4087-8742-B20CEB6483F8}"/>
              </a:ext>
            </a:extLst>
          </p:cNvPr>
          <p:cNvGrpSpPr/>
          <p:nvPr/>
        </p:nvGrpSpPr>
        <p:grpSpPr>
          <a:xfrm>
            <a:off x="9819621" y="2624397"/>
            <a:ext cx="2261988" cy="307777"/>
            <a:chOff x="9792987" y="2589631"/>
            <a:chExt cx="2261988" cy="307777"/>
          </a:xfrm>
        </p:grpSpPr>
        <p:sp>
          <p:nvSpPr>
            <p:cNvPr id="74" name="Rectangle 73">
              <a:extLst>
                <a:ext uri="{FF2B5EF4-FFF2-40B4-BE49-F238E27FC236}">
                  <a16:creationId xmlns:a16="http://schemas.microsoft.com/office/drawing/2014/main" id="{3E533CD9-9033-4080-9B6A-B22E5A20C698}"/>
                </a:ext>
              </a:extLst>
            </p:cNvPr>
            <p:cNvSpPr/>
            <p:nvPr/>
          </p:nvSpPr>
          <p:spPr>
            <a:xfrm>
              <a:off x="10866255" y="2606359"/>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6" name="TextBox 75">
              <a:extLst>
                <a:ext uri="{FF2B5EF4-FFF2-40B4-BE49-F238E27FC236}">
                  <a16:creationId xmlns:a16="http://schemas.microsoft.com/office/drawing/2014/main" id="{3329F279-C5D0-46A1-9721-C8E44BB66579}"/>
                </a:ext>
              </a:extLst>
            </p:cNvPr>
            <p:cNvSpPr txBox="1"/>
            <p:nvPr/>
          </p:nvSpPr>
          <p:spPr>
            <a:xfrm>
              <a:off x="9792987" y="2589631"/>
              <a:ext cx="1371600" cy="307777"/>
            </a:xfrm>
            <a:prstGeom prst="rect">
              <a:avLst/>
            </a:prstGeom>
            <a:noFill/>
          </p:spPr>
          <p:txBody>
            <a:bodyPr wrap="square" rtlCol="0">
              <a:spAutoFit/>
            </a:bodyPr>
            <a:lstStyle/>
            <a:p>
              <a:r>
                <a:rPr lang="en-US" sz="1400" dirty="0"/>
                <a:t>Net Price:</a:t>
              </a:r>
            </a:p>
          </p:txBody>
        </p:sp>
      </p:grpSp>
      <p:grpSp>
        <p:nvGrpSpPr>
          <p:cNvPr id="6" name="Group 5">
            <a:extLst>
              <a:ext uri="{FF2B5EF4-FFF2-40B4-BE49-F238E27FC236}">
                <a16:creationId xmlns:a16="http://schemas.microsoft.com/office/drawing/2014/main" id="{160BEF00-E34C-4158-9F6F-849C25F9527B}"/>
              </a:ext>
            </a:extLst>
          </p:cNvPr>
          <p:cNvGrpSpPr/>
          <p:nvPr/>
        </p:nvGrpSpPr>
        <p:grpSpPr>
          <a:xfrm>
            <a:off x="9819621" y="2272708"/>
            <a:ext cx="2261988" cy="307777"/>
            <a:chOff x="9792987" y="2222420"/>
            <a:chExt cx="2261988" cy="307777"/>
          </a:xfrm>
        </p:grpSpPr>
        <p:sp>
          <p:nvSpPr>
            <p:cNvPr id="85" name="Rectangle 84">
              <a:extLst>
                <a:ext uri="{FF2B5EF4-FFF2-40B4-BE49-F238E27FC236}">
                  <a16:creationId xmlns:a16="http://schemas.microsoft.com/office/drawing/2014/main" id="{01EA2F73-992A-4AFD-9D50-6456AB3954F8}"/>
                </a:ext>
              </a:extLst>
            </p:cNvPr>
            <p:cNvSpPr/>
            <p:nvPr/>
          </p:nvSpPr>
          <p:spPr>
            <a:xfrm>
              <a:off x="10866255" y="2239148"/>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6" name="TextBox 85">
              <a:extLst>
                <a:ext uri="{FF2B5EF4-FFF2-40B4-BE49-F238E27FC236}">
                  <a16:creationId xmlns:a16="http://schemas.microsoft.com/office/drawing/2014/main" id="{C21498E1-62DB-491E-9ED6-884363242D47}"/>
                </a:ext>
              </a:extLst>
            </p:cNvPr>
            <p:cNvSpPr txBox="1"/>
            <p:nvPr/>
          </p:nvSpPr>
          <p:spPr>
            <a:xfrm>
              <a:off x="9792987" y="2222420"/>
              <a:ext cx="1371600" cy="307777"/>
            </a:xfrm>
            <a:prstGeom prst="rect">
              <a:avLst/>
            </a:prstGeom>
            <a:noFill/>
          </p:spPr>
          <p:txBody>
            <a:bodyPr wrap="square" rtlCol="0">
              <a:spAutoFit/>
            </a:bodyPr>
            <a:lstStyle/>
            <a:p>
              <a:r>
                <a:rPr lang="en-US" sz="1400" dirty="0"/>
                <a:t>Tax:</a:t>
              </a:r>
            </a:p>
          </p:txBody>
        </p:sp>
      </p:grpSp>
      <p:grpSp>
        <p:nvGrpSpPr>
          <p:cNvPr id="5" name="Group 4">
            <a:extLst>
              <a:ext uri="{FF2B5EF4-FFF2-40B4-BE49-F238E27FC236}">
                <a16:creationId xmlns:a16="http://schemas.microsoft.com/office/drawing/2014/main" id="{0548FDC0-AD64-4F5E-BB43-7A8DADCF582F}"/>
              </a:ext>
            </a:extLst>
          </p:cNvPr>
          <p:cNvGrpSpPr/>
          <p:nvPr/>
        </p:nvGrpSpPr>
        <p:grpSpPr>
          <a:xfrm>
            <a:off x="9819621" y="1921019"/>
            <a:ext cx="2261988" cy="307777"/>
            <a:chOff x="9792987" y="1903263"/>
            <a:chExt cx="2261988" cy="307777"/>
          </a:xfrm>
        </p:grpSpPr>
        <p:sp>
          <p:nvSpPr>
            <p:cNvPr id="101" name="Rectangle 100">
              <a:extLst>
                <a:ext uri="{FF2B5EF4-FFF2-40B4-BE49-F238E27FC236}">
                  <a16:creationId xmlns:a16="http://schemas.microsoft.com/office/drawing/2014/main" id="{E416C226-069C-44DD-A781-AF2CD9F645BE}"/>
                </a:ext>
              </a:extLst>
            </p:cNvPr>
            <p:cNvSpPr/>
            <p:nvPr/>
          </p:nvSpPr>
          <p:spPr>
            <a:xfrm>
              <a:off x="10866255" y="1919991"/>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8" name="TextBox 107">
              <a:extLst>
                <a:ext uri="{FF2B5EF4-FFF2-40B4-BE49-F238E27FC236}">
                  <a16:creationId xmlns:a16="http://schemas.microsoft.com/office/drawing/2014/main" id="{B747C55D-0565-405F-8278-31120D2480BA}"/>
                </a:ext>
              </a:extLst>
            </p:cNvPr>
            <p:cNvSpPr txBox="1"/>
            <p:nvPr/>
          </p:nvSpPr>
          <p:spPr>
            <a:xfrm>
              <a:off x="9792987" y="1903263"/>
              <a:ext cx="1371600" cy="307777"/>
            </a:xfrm>
            <a:prstGeom prst="rect">
              <a:avLst/>
            </a:prstGeom>
            <a:noFill/>
          </p:spPr>
          <p:txBody>
            <a:bodyPr wrap="square" rtlCol="0">
              <a:spAutoFit/>
            </a:bodyPr>
            <a:lstStyle/>
            <a:p>
              <a:r>
                <a:rPr lang="en-US" sz="1400" dirty="0"/>
                <a:t>Total Price:</a:t>
              </a:r>
            </a:p>
          </p:txBody>
        </p:sp>
      </p:grpSp>
      <p:grpSp>
        <p:nvGrpSpPr>
          <p:cNvPr id="109" name="Group 108">
            <a:extLst>
              <a:ext uri="{FF2B5EF4-FFF2-40B4-BE49-F238E27FC236}">
                <a16:creationId xmlns:a16="http://schemas.microsoft.com/office/drawing/2014/main" id="{77D5B914-6E70-4BCA-B696-01A8D5760E86}"/>
              </a:ext>
            </a:extLst>
          </p:cNvPr>
          <p:cNvGrpSpPr/>
          <p:nvPr/>
        </p:nvGrpSpPr>
        <p:grpSpPr>
          <a:xfrm>
            <a:off x="9821919" y="1554069"/>
            <a:ext cx="2261988" cy="307777"/>
            <a:chOff x="9792987" y="2222420"/>
            <a:chExt cx="2261988" cy="307777"/>
          </a:xfrm>
        </p:grpSpPr>
        <p:sp>
          <p:nvSpPr>
            <p:cNvPr id="110" name="Rectangle 109">
              <a:extLst>
                <a:ext uri="{FF2B5EF4-FFF2-40B4-BE49-F238E27FC236}">
                  <a16:creationId xmlns:a16="http://schemas.microsoft.com/office/drawing/2014/main" id="{BC5AC1D2-6D1B-4201-889B-1051563365E2}"/>
                </a:ext>
              </a:extLst>
            </p:cNvPr>
            <p:cNvSpPr/>
            <p:nvPr/>
          </p:nvSpPr>
          <p:spPr>
            <a:xfrm>
              <a:off x="10866255" y="2239148"/>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1" name="TextBox 110">
              <a:extLst>
                <a:ext uri="{FF2B5EF4-FFF2-40B4-BE49-F238E27FC236}">
                  <a16:creationId xmlns:a16="http://schemas.microsoft.com/office/drawing/2014/main" id="{BA210701-C889-4FAC-B66B-13CF700C07CF}"/>
                </a:ext>
              </a:extLst>
            </p:cNvPr>
            <p:cNvSpPr txBox="1"/>
            <p:nvPr/>
          </p:nvSpPr>
          <p:spPr>
            <a:xfrm>
              <a:off x="9792987" y="2222420"/>
              <a:ext cx="1371600" cy="307777"/>
            </a:xfrm>
            <a:prstGeom prst="rect">
              <a:avLst/>
            </a:prstGeom>
            <a:noFill/>
          </p:spPr>
          <p:txBody>
            <a:bodyPr wrap="square" rtlCol="0">
              <a:spAutoFit/>
            </a:bodyPr>
            <a:lstStyle/>
            <a:p>
              <a:r>
                <a:rPr lang="en-US" sz="1400" dirty="0"/>
                <a:t>Total Qty:</a:t>
              </a:r>
            </a:p>
          </p:txBody>
        </p:sp>
      </p:grpSp>
      <p:grpSp>
        <p:nvGrpSpPr>
          <p:cNvPr id="115" name="Group 114">
            <a:extLst>
              <a:ext uri="{FF2B5EF4-FFF2-40B4-BE49-F238E27FC236}">
                <a16:creationId xmlns:a16="http://schemas.microsoft.com/office/drawing/2014/main" id="{767E94CB-E660-443D-857B-93EB3AF831B4}"/>
              </a:ext>
            </a:extLst>
          </p:cNvPr>
          <p:cNvGrpSpPr/>
          <p:nvPr/>
        </p:nvGrpSpPr>
        <p:grpSpPr>
          <a:xfrm>
            <a:off x="9821919" y="1202380"/>
            <a:ext cx="2261988" cy="307777"/>
            <a:chOff x="9792987" y="1903263"/>
            <a:chExt cx="2261988" cy="307777"/>
          </a:xfrm>
        </p:grpSpPr>
        <p:sp>
          <p:nvSpPr>
            <p:cNvPr id="116" name="Rectangle 115">
              <a:extLst>
                <a:ext uri="{FF2B5EF4-FFF2-40B4-BE49-F238E27FC236}">
                  <a16:creationId xmlns:a16="http://schemas.microsoft.com/office/drawing/2014/main" id="{178F609D-5777-4A4A-8BCF-E17CB4172FB1}"/>
                </a:ext>
              </a:extLst>
            </p:cNvPr>
            <p:cNvSpPr/>
            <p:nvPr/>
          </p:nvSpPr>
          <p:spPr>
            <a:xfrm>
              <a:off x="10866255" y="1919991"/>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7" name="TextBox 116">
              <a:extLst>
                <a:ext uri="{FF2B5EF4-FFF2-40B4-BE49-F238E27FC236}">
                  <a16:creationId xmlns:a16="http://schemas.microsoft.com/office/drawing/2014/main" id="{9656F306-70A7-45CF-B9F3-945DF1FA6978}"/>
                </a:ext>
              </a:extLst>
            </p:cNvPr>
            <p:cNvSpPr txBox="1"/>
            <p:nvPr/>
          </p:nvSpPr>
          <p:spPr>
            <a:xfrm>
              <a:off x="9792987" y="1903263"/>
              <a:ext cx="1371600" cy="307777"/>
            </a:xfrm>
            <a:prstGeom prst="rect">
              <a:avLst/>
            </a:prstGeom>
            <a:noFill/>
          </p:spPr>
          <p:txBody>
            <a:bodyPr wrap="square" rtlCol="0">
              <a:spAutoFit/>
            </a:bodyPr>
            <a:lstStyle/>
            <a:p>
              <a:r>
                <a:rPr lang="en-US" sz="1400" dirty="0"/>
                <a:t>Line Items:</a:t>
              </a:r>
            </a:p>
          </p:txBody>
        </p:sp>
      </p:grpSp>
      <p:graphicFrame>
        <p:nvGraphicFramePr>
          <p:cNvPr id="150" name="Table 4">
            <a:extLst>
              <a:ext uri="{FF2B5EF4-FFF2-40B4-BE49-F238E27FC236}">
                <a16:creationId xmlns:a16="http://schemas.microsoft.com/office/drawing/2014/main" id="{6B4591A6-AC51-4E4F-BC4C-BD5522C0EA9D}"/>
              </a:ext>
            </a:extLst>
          </p:cNvPr>
          <p:cNvGraphicFramePr>
            <a:graphicFrameLocks noGrp="1"/>
          </p:cNvGraphicFramePr>
          <p:nvPr/>
        </p:nvGraphicFramePr>
        <p:xfrm>
          <a:off x="117192" y="1538399"/>
          <a:ext cx="9584973" cy="4084320"/>
        </p:xfrm>
        <a:graphic>
          <a:graphicData uri="http://schemas.openxmlformats.org/drawingml/2006/table">
            <a:tbl>
              <a:tblPr firstRow="1" bandRow="1">
                <a:tableStyleId>{1FECB4D8-DB02-4DC6-A0A2-4F2EBAE1DC90}</a:tableStyleId>
              </a:tblPr>
              <a:tblGrid>
                <a:gridCol w="987708">
                  <a:extLst>
                    <a:ext uri="{9D8B030D-6E8A-4147-A177-3AD203B41FA5}">
                      <a16:colId xmlns:a16="http://schemas.microsoft.com/office/drawing/2014/main" val="1490118813"/>
                    </a:ext>
                  </a:extLst>
                </a:gridCol>
                <a:gridCol w="1209675">
                  <a:extLst>
                    <a:ext uri="{9D8B030D-6E8A-4147-A177-3AD203B41FA5}">
                      <a16:colId xmlns:a16="http://schemas.microsoft.com/office/drawing/2014/main" val="1419932560"/>
                    </a:ext>
                  </a:extLst>
                </a:gridCol>
                <a:gridCol w="1733550">
                  <a:extLst>
                    <a:ext uri="{9D8B030D-6E8A-4147-A177-3AD203B41FA5}">
                      <a16:colId xmlns:a16="http://schemas.microsoft.com/office/drawing/2014/main" val="1326917434"/>
                    </a:ext>
                  </a:extLst>
                </a:gridCol>
                <a:gridCol w="695325">
                  <a:extLst>
                    <a:ext uri="{9D8B030D-6E8A-4147-A177-3AD203B41FA5}">
                      <a16:colId xmlns:a16="http://schemas.microsoft.com/office/drawing/2014/main" val="574625511"/>
                    </a:ext>
                  </a:extLst>
                </a:gridCol>
                <a:gridCol w="752475">
                  <a:extLst>
                    <a:ext uri="{9D8B030D-6E8A-4147-A177-3AD203B41FA5}">
                      <a16:colId xmlns:a16="http://schemas.microsoft.com/office/drawing/2014/main" val="1022514554"/>
                    </a:ext>
                  </a:extLst>
                </a:gridCol>
                <a:gridCol w="1051560">
                  <a:extLst>
                    <a:ext uri="{9D8B030D-6E8A-4147-A177-3AD203B41FA5}">
                      <a16:colId xmlns:a16="http://schemas.microsoft.com/office/drawing/2014/main" val="2772845626"/>
                    </a:ext>
                  </a:extLst>
                </a:gridCol>
                <a:gridCol w="1051560">
                  <a:extLst>
                    <a:ext uri="{9D8B030D-6E8A-4147-A177-3AD203B41FA5}">
                      <a16:colId xmlns:a16="http://schemas.microsoft.com/office/drawing/2014/main" val="3438855933"/>
                    </a:ext>
                  </a:extLst>
                </a:gridCol>
                <a:gridCol w="1051560">
                  <a:extLst>
                    <a:ext uri="{9D8B030D-6E8A-4147-A177-3AD203B41FA5}">
                      <a16:colId xmlns:a16="http://schemas.microsoft.com/office/drawing/2014/main" val="809585538"/>
                    </a:ext>
                  </a:extLst>
                </a:gridCol>
                <a:gridCol w="1051560">
                  <a:extLst>
                    <a:ext uri="{9D8B030D-6E8A-4147-A177-3AD203B41FA5}">
                      <a16:colId xmlns:a16="http://schemas.microsoft.com/office/drawing/2014/main" val="3331988733"/>
                    </a:ext>
                  </a:extLst>
                </a:gridCol>
              </a:tblGrid>
              <a:tr h="370840">
                <a:tc>
                  <a:txBody>
                    <a:bodyPr/>
                    <a:lstStyle/>
                    <a:p>
                      <a:pPr algn="ctr"/>
                      <a:r>
                        <a:rPr lang="en-US" sz="1400" dirty="0"/>
                        <a:t>Item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Barcode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Item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Qty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Standard 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Applied 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Tax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Net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extLst>
                  <a:ext uri="{0D108BD9-81ED-4DB2-BD59-A6C34878D82A}">
                    <a16:rowId xmlns:a16="http://schemas.microsoft.com/office/drawing/2014/main" val="861316392"/>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38732038"/>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2133547"/>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867361880"/>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027708"/>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140088339"/>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1786724"/>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348308796"/>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2127181"/>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923304449"/>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7132355"/>
                  </a:ext>
                </a:extLst>
              </a:tr>
            </a:tbl>
          </a:graphicData>
        </a:graphic>
      </p:graphicFrame>
      <p:grpSp>
        <p:nvGrpSpPr>
          <p:cNvPr id="195" name="Group 194">
            <a:extLst>
              <a:ext uri="{FF2B5EF4-FFF2-40B4-BE49-F238E27FC236}">
                <a16:creationId xmlns:a16="http://schemas.microsoft.com/office/drawing/2014/main" id="{4B7BE865-93EC-41AF-9A34-7CBDD1BD149F}"/>
              </a:ext>
            </a:extLst>
          </p:cNvPr>
          <p:cNvGrpSpPr/>
          <p:nvPr/>
        </p:nvGrpSpPr>
        <p:grpSpPr>
          <a:xfrm>
            <a:off x="-1" y="5721320"/>
            <a:ext cx="9803929" cy="1129416"/>
            <a:chOff x="-1" y="5721320"/>
            <a:chExt cx="9803929" cy="1129416"/>
          </a:xfrm>
        </p:grpSpPr>
        <p:sp>
          <p:nvSpPr>
            <p:cNvPr id="196" name="Rectangle 195">
              <a:extLst>
                <a:ext uri="{FF2B5EF4-FFF2-40B4-BE49-F238E27FC236}">
                  <a16:creationId xmlns:a16="http://schemas.microsoft.com/office/drawing/2014/main" id="{10D1ED1C-E7A8-4246-BFEE-B72E619D50F9}"/>
                </a:ext>
              </a:extLst>
            </p:cNvPr>
            <p:cNvSpPr/>
            <p:nvPr/>
          </p:nvSpPr>
          <p:spPr>
            <a:xfrm>
              <a:off x="-1" y="5721320"/>
              <a:ext cx="9803929" cy="1129416"/>
            </a:xfrm>
            <a:prstGeom prst="rect">
              <a:avLst/>
            </a:prstGeom>
            <a:solidFill>
              <a:schemeClr val="bg1">
                <a:lumMod val="8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97" name="Rectangle: Rounded Corners 196">
              <a:extLst>
                <a:ext uri="{FF2B5EF4-FFF2-40B4-BE49-F238E27FC236}">
                  <a16:creationId xmlns:a16="http://schemas.microsoft.com/office/drawing/2014/main" id="{296655C6-2DA9-43AC-973D-0DE74744894E}"/>
                </a:ext>
              </a:extLst>
            </p:cNvPr>
            <p:cNvSpPr/>
            <p:nvPr/>
          </p:nvSpPr>
          <p:spPr>
            <a:xfrm>
              <a:off x="86882"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F1</a:t>
              </a:r>
            </a:p>
            <a:p>
              <a:pPr algn="ctr">
                <a:lnSpc>
                  <a:spcPts val="1500"/>
                </a:lnSpc>
              </a:pPr>
              <a:r>
                <a:rPr lang="en-US" sz="1400" b="1" dirty="0"/>
                <a:t>Help</a:t>
              </a:r>
            </a:p>
          </p:txBody>
        </p:sp>
        <p:sp>
          <p:nvSpPr>
            <p:cNvPr id="198" name="Rectangle: Rounded Corners 197">
              <a:extLst>
                <a:ext uri="{FF2B5EF4-FFF2-40B4-BE49-F238E27FC236}">
                  <a16:creationId xmlns:a16="http://schemas.microsoft.com/office/drawing/2014/main" id="{4FD8A653-A46A-4337-BC93-F46B3F6CAE24}"/>
                </a:ext>
              </a:extLst>
            </p:cNvPr>
            <p:cNvSpPr/>
            <p:nvPr/>
          </p:nvSpPr>
          <p:spPr>
            <a:xfrm>
              <a:off x="5659694"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F5</a:t>
              </a:r>
            </a:p>
            <a:p>
              <a:pPr algn="ctr">
                <a:lnSpc>
                  <a:spcPts val="1500"/>
                </a:lnSpc>
              </a:pPr>
              <a:r>
                <a:rPr lang="en-US" sz="1400" b="1" dirty="0"/>
                <a:t>Change Price</a:t>
              </a:r>
            </a:p>
          </p:txBody>
        </p:sp>
        <p:sp>
          <p:nvSpPr>
            <p:cNvPr id="199" name="Rectangle: Rounded Corners 198">
              <a:extLst>
                <a:ext uri="{FF2B5EF4-FFF2-40B4-BE49-F238E27FC236}">
                  <a16:creationId xmlns:a16="http://schemas.microsoft.com/office/drawing/2014/main" id="{501A2FC8-8201-4A25-9A3F-DA61EEC29CA2}"/>
                </a:ext>
              </a:extLst>
            </p:cNvPr>
            <p:cNvSpPr/>
            <p:nvPr/>
          </p:nvSpPr>
          <p:spPr>
            <a:xfrm>
              <a:off x="1474355"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F2</a:t>
              </a:r>
            </a:p>
            <a:p>
              <a:pPr algn="ctr">
                <a:lnSpc>
                  <a:spcPts val="1500"/>
                </a:lnSpc>
              </a:pPr>
              <a:r>
                <a:rPr lang="en-US" sz="1400" b="1" dirty="0"/>
                <a:t>Del Item</a:t>
              </a:r>
            </a:p>
          </p:txBody>
        </p:sp>
        <p:sp>
          <p:nvSpPr>
            <p:cNvPr id="200" name="Rectangle: Rounded Corners 199">
              <a:extLst>
                <a:ext uri="{FF2B5EF4-FFF2-40B4-BE49-F238E27FC236}">
                  <a16:creationId xmlns:a16="http://schemas.microsoft.com/office/drawing/2014/main" id="{5FEFCC26-4502-407A-8885-BFFC1DF5713C}"/>
                </a:ext>
              </a:extLst>
            </p:cNvPr>
            <p:cNvSpPr/>
            <p:nvPr/>
          </p:nvSpPr>
          <p:spPr>
            <a:xfrm>
              <a:off x="2870717"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F3</a:t>
              </a:r>
            </a:p>
            <a:p>
              <a:pPr algn="ctr">
                <a:lnSpc>
                  <a:spcPts val="1500"/>
                </a:lnSpc>
              </a:pPr>
              <a:r>
                <a:rPr lang="en-US" sz="1400" b="1" dirty="0"/>
                <a:t>Find Item</a:t>
              </a:r>
            </a:p>
          </p:txBody>
        </p:sp>
        <p:sp>
          <p:nvSpPr>
            <p:cNvPr id="201" name="Rectangle: Rounded Corners 200">
              <a:extLst>
                <a:ext uri="{FF2B5EF4-FFF2-40B4-BE49-F238E27FC236}">
                  <a16:creationId xmlns:a16="http://schemas.microsoft.com/office/drawing/2014/main" id="{77B1EBCF-D030-4771-AD2C-172E0E23DE1B}"/>
                </a:ext>
              </a:extLst>
            </p:cNvPr>
            <p:cNvSpPr/>
            <p:nvPr/>
          </p:nvSpPr>
          <p:spPr>
            <a:xfrm>
              <a:off x="4267073"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F4</a:t>
              </a:r>
            </a:p>
            <a:p>
              <a:pPr algn="ctr">
                <a:lnSpc>
                  <a:spcPts val="1500"/>
                </a:lnSpc>
              </a:pPr>
              <a:r>
                <a:rPr lang="en-US" sz="1400" b="1" dirty="0"/>
                <a:t>Change Qty</a:t>
              </a:r>
            </a:p>
          </p:txBody>
        </p:sp>
        <p:sp>
          <p:nvSpPr>
            <p:cNvPr id="202" name="Rectangle: Rounded Corners 201">
              <a:extLst>
                <a:ext uri="{FF2B5EF4-FFF2-40B4-BE49-F238E27FC236}">
                  <a16:creationId xmlns:a16="http://schemas.microsoft.com/office/drawing/2014/main" id="{F24C1DEC-07C2-4FE4-AC66-266B3359E1C9}"/>
                </a:ext>
              </a:extLst>
            </p:cNvPr>
            <p:cNvSpPr/>
            <p:nvPr/>
          </p:nvSpPr>
          <p:spPr>
            <a:xfrm>
              <a:off x="4261298" y="632447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ts val="1400"/>
                </a:lnSpc>
              </a:pPr>
              <a:r>
                <a:rPr lang="en-US" sz="1400" b="1" dirty="0"/>
                <a:t>F10</a:t>
              </a:r>
            </a:p>
            <a:p>
              <a:pPr algn="ctr">
                <a:lnSpc>
                  <a:spcPts val="1500"/>
                </a:lnSpc>
              </a:pPr>
              <a:r>
                <a:rPr lang="en-US" sz="1400" b="1" dirty="0"/>
                <a:t>List Estimates</a:t>
              </a:r>
            </a:p>
          </p:txBody>
        </p:sp>
        <p:sp>
          <p:nvSpPr>
            <p:cNvPr id="203" name="Rectangle: Rounded Corners 202">
              <a:extLst>
                <a:ext uri="{FF2B5EF4-FFF2-40B4-BE49-F238E27FC236}">
                  <a16:creationId xmlns:a16="http://schemas.microsoft.com/office/drawing/2014/main" id="{51C5AC1D-216A-473C-866D-652A1CC2870B}"/>
                </a:ext>
              </a:extLst>
            </p:cNvPr>
            <p:cNvSpPr/>
            <p:nvPr/>
          </p:nvSpPr>
          <p:spPr>
            <a:xfrm>
              <a:off x="8435713" y="6317984"/>
              <a:ext cx="128016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Esc-Exit</a:t>
              </a:r>
            </a:p>
          </p:txBody>
        </p:sp>
        <p:sp>
          <p:nvSpPr>
            <p:cNvPr id="204" name="Rectangle: Rounded Corners 203">
              <a:extLst>
                <a:ext uri="{FF2B5EF4-FFF2-40B4-BE49-F238E27FC236}">
                  <a16:creationId xmlns:a16="http://schemas.microsoft.com/office/drawing/2014/main" id="{EC73C73E-F8B6-4705-873B-210A430C8950}"/>
                </a:ext>
              </a:extLst>
            </p:cNvPr>
            <p:cNvSpPr/>
            <p:nvPr/>
          </p:nvSpPr>
          <p:spPr>
            <a:xfrm>
              <a:off x="86882" y="6315646"/>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F7</a:t>
              </a:r>
            </a:p>
            <a:p>
              <a:pPr algn="ctr"/>
              <a:r>
                <a:rPr lang="en-US" sz="1400" b="1" dirty="0"/>
                <a:t>New Estimate</a:t>
              </a:r>
            </a:p>
          </p:txBody>
        </p:sp>
        <p:sp>
          <p:nvSpPr>
            <p:cNvPr id="205" name="Rectangle: Rounded Corners 204">
              <a:extLst>
                <a:ext uri="{FF2B5EF4-FFF2-40B4-BE49-F238E27FC236}">
                  <a16:creationId xmlns:a16="http://schemas.microsoft.com/office/drawing/2014/main" id="{E0787982-0C2A-45DA-9216-8C7D57B920D6}"/>
                </a:ext>
              </a:extLst>
            </p:cNvPr>
            <p:cNvSpPr/>
            <p:nvPr/>
          </p:nvSpPr>
          <p:spPr>
            <a:xfrm>
              <a:off x="1478354" y="6309777"/>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F8</a:t>
              </a:r>
            </a:p>
            <a:p>
              <a:pPr algn="ctr"/>
              <a:r>
                <a:rPr lang="en-US" sz="1400" b="1" dirty="0"/>
                <a:t>Del Estimate</a:t>
              </a:r>
            </a:p>
          </p:txBody>
        </p:sp>
        <p:sp>
          <p:nvSpPr>
            <p:cNvPr id="206" name="Rectangle: Rounded Corners 205">
              <a:extLst>
                <a:ext uri="{FF2B5EF4-FFF2-40B4-BE49-F238E27FC236}">
                  <a16:creationId xmlns:a16="http://schemas.microsoft.com/office/drawing/2014/main" id="{B0CE039A-2D95-401D-80AB-860B4BF01E03}"/>
                </a:ext>
              </a:extLst>
            </p:cNvPr>
            <p:cNvSpPr/>
            <p:nvPr/>
          </p:nvSpPr>
          <p:spPr>
            <a:xfrm>
              <a:off x="7052804" y="5796738"/>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F6</a:t>
              </a:r>
            </a:p>
            <a:p>
              <a:pPr algn="ctr">
                <a:lnSpc>
                  <a:spcPts val="1500"/>
                </a:lnSpc>
              </a:pPr>
              <a:r>
                <a:rPr lang="en-US" sz="1400" b="1" dirty="0"/>
                <a:t>Get Weight</a:t>
              </a:r>
            </a:p>
          </p:txBody>
        </p:sp>
        <p:sp>
          <p:nvSpPr>
            <p:cNvPr id="207" name="Rectangle: Rounded Corners 206">
              <a:extLst>
                <a:ext uri="{FF2B5EF4-FFF2-40B4-BE49-F238E27FC236}">
                  <a16:creationId xmlns:a16="http://schemas.microsoft.com/office/drawing/2014/main" id="{89542266-AE87-4364-872D-8FC86173ED16}"/>
                </a:ext>
              </a:extLst>
            </p:cNvPr>
            <p:cNvSpPr/>
            <p:nvPr/>
          </p:nvSpPr>
          <p:spPr>
            <a:xfrm>
              <a:off x="5652770" y="6328528"/>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ts val="1400"/>
                </a:lnSpc>
              </a:pPr>
              <a:r>
                <a:rPr lang="en-US" sz="1400" b="1" dirty="0"/>
                <a:t>F11</a:t>
              </a:r>
            </a:p>
            <a:p>
              <a:pPr algn="ctr">
                <a:lnSpc>
                  <a:spcPts val="1400"/>
                </a:lnSpc>
              </a:pPr>
              <a:r>
                <a:rPr lang="en-US" sz="1400" b="1" dirty="0"/>
                <a:t>Print Estimate</a:t>
              </a:r>
            </a:p>
          </p:txBody>
        </p:sp>
        <p:sp>
          <p:nvSpPr>
            <p:cNvPr id="208" name="Rectangle: Rounded Corners 207">
              <a:extLst>
                <a:ext uri="{FF2B5EF4-FFF2-40B4-BE49-F238E27FC236}">
                  <a16:creationId xmlns:a16="http://schemas.microsoft.com/office/drawing/2014/main" id="{47C1C194-2B07-4244-B296-3018F924B5E7}"/>
                </a:ext>
              </a:extLst>
            </p:cNvPr>
            <p:cNvSpPr/>
            <p:nvPr/>
          </p:nvSpPr>
          <p:spPr>
            <a:xfrm>
              <a:off x="7044242" y="6319914"/>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ts val="1400"/>
                </a:lnSpc>
              </a:pPr>
              <a:r>
                <a:rPr lang="en-US" sz="1400" b="1" dirty="0"/>
                <a:t>F12</a:t>
              </a:r>
            </a:p>
            <a:p>
              <a:pPr algn="ctr">
                <a:lnSpc>
                  <a:spcPts val="1400"/>
                </a:lnSpc>
              </a:pPr>
              <a:r>
                <a:rPr lang="en-US" sz="1400" b="1" dirty="0"/>
                <a:t>Create Invoice</a:t>
              </a:r>
            </a:p>
          </p:txBody>
        </p:sp>
        <p:sp>
          <p:nvSpPr>
            <p:cNvPr id="209" name="Rectangle: Rounded Corners 208">
              <a:extLst>
                <a:ext uri="{FF2B5EF4-FFF2-40B4-BE49-F238E27FC236}">
                  <a16:creationId xmlns:a16="http://schemas.microsoft.com/office/drawing/2014/main" id="{7DADB58D-D794-489C-8E70-EC8A4B5702A1}"/>
                </a:ext>
              </a:extLst>
            </p:cNvPr>
            <p:cNvSpPr/>
            <p:nvPr/>
          </p:nvSpPr>
          <p:spPr>
            <a:xfrm>
              <a:off x="2869826" y="6319302"/>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F9</a:t>
              </a:r>
            </a:p>
            <a:p>
              <a:pPr algn="ctr">
                <a:lnSpc>
                  <a:spcPts val="1500"/>
                </a:lnSpc>
              </a:pPr>
              <a:r>
                <a:rPr lang="en-US" sz="1400" b="1" dirty="0"/>
                <a:t>Find Customer</a:t>
              </a:r>
            </a:p>
          </p:txBody>
        </p:sp>
      </p:grpSp>
      <p:grpSp>
        <p:nvGrpSpPr>
          <p:cNvPr id="82" name="Group 81">
            <a:extLst>
              <a:ext uri="{FF2B5EF4-FFF2-40B4-BE49-F238E27FC236}">
                <a16:creationId xmlns:a16="http://schemas.microsoft.com/office/drawing/2014/main" id="{83EE492D-5EC3-46F7-AA1D-87EBD2075B2B}"/>
              </a:ext>
            </a:extLst>
          </p:cNvPr>
          <p:cNvGrpSpPr/>
          <p:nvPr/>
        </p:nvGrpSpPr>
        <p:grpSpPr>
          <a:xfrm>
            <a:off x="9796747" y="3771900"/>
            <a:ext cx="2388072" cy="2743200"/>
            <a:chOff x="9796747" y="3771900"/>
            <a:chExt cx="2388072" cy="2743200"/>
          </a:xfrm>
        </p:grpSpPr>
        <p:sp>
          <p:nvSpPr>
            <p:cNvPr id="84" name="Rectangle 83">
              <a:extLst>
                <a:ext uri="{FF2B5EF4-FFF2-40B4-BE49-F238E27FC236}">
                  <a16:creationId xmlns:a16="http://schemas.microsoft.com/office/drawing/2014/main" id="{B2476676-F342-409F-AED2-3750CD09E706}"/>
                </a:ext>
              </a:extLst>
            </p:cNvPr>
            <p:cNvSpPr/>
            <p:nvPr/>
          </p:nvSpPr>
          <p:spPr>
            <a:xfrm>
              <a:off x="9796747" y="3771900"/>
              <a:ext cx="2388072"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Rounded Corners 86">
              <a:extLst>
                <a:ext uri="{FF2B5EF4-FFF2-40B4-BE49-F238E27FC236}">
                  <a16:creationId xmlns:a16="http://schemas.microsoft.com/office/drawing/2014/main" id="{D5D3DCB3-11E3-4F2B-B90E-AB4FB4515333}"/>
                </a:ext>
              </a:extLst>
            </p:cNvPr>
            <p:cNvSpPr/>
            <p:nvPr/>
          </p:nvSpPr>
          <p:spPr>
            <a:xfrm>
              <a:off x="9895862" y="3864030"/>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sp>
          <p:nvSpPr>
            <p:cNvPr id="88" name="Rectangle: Rounded Corners 87">
              <a:extLst>
                <a:ext uri="{FF2B5EF4-FFF2-40B4-BE49-F238E27FC236}">
                  <a16:creationId xmlns:a16="http://schemas.microsoft.com/office/drawing/2014/main" id="{58A266BF-BE86-437A-825C-C90EA2483DF4}"/>
                </a:ext>
              </a:extLst>
            </p:cNvPr>
            <p:cNvSpPr/>
            <p:nvPr/>
          </p:nvSpPr>
          <p:spPr>
            <a:xfrm>
              <a:off x="10467689" y="3867899"/>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7</a:t>
              </a:r>
            </a:p>
          </p:txBody>
        </p:sp>
        <p:sp>
          <p:nvSpPr>
            <p:cNvPr id="89" name="Rectangle: Rounded Corners 88">
              <a:extLst>
                <a:ext uri="{FF2B5EF4-FFF2-40B4-BE49-F238E27FC236}">
                  <a16:creationId xmlns:a16="http://schemas.microsoft.com/office/drawing/2014/main" id="{C45430BC-FF28-4170-9586-F15A6C017B80}"/>
                </a:ext>
              </a:extLst>
            </p:cNvPr>
            <p:cNvSpPr/>
            <p:nvPr/>
          </p:nvSpPr>
          <p:spPr>
            <a:xfrm>
              <a:off x="11031542" y="3858217"/>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8</a:t>
              </a:r>
            </a:p>
          </p:txBody>
        </p:sp>
        <p:sp>
          <p:nvSpPr>
            <p:cNvPr id="90" name="Rectangle: Rounded Corners 89">
              <a:extLst>
                <a:ext uri="{FF2B5EF4-FFF2-40B4-BE49-F238E27FC236}">
                  <a16:creationId xmlns:a16="http://schemas.microsoft.com/office/drawing/2014/main" id="{FDDB9E03-D64F-4077-84CE-DB82ADCAA42E}"/>
                </a:ext>
              </a:extLst>
            </p:cNvPr>
            <p:cNvSpPr/>
            <p:nvPr/>
          </p:nvSpPr>
          <p:spPr>
            <a:xfrm>
              <a:off x="9895862" y="4390719"/>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sp>
          <p:nvSpPr>
            <p:cNvPr id="91" name="Rectangle: Rounded Corners 90">
              <a:extLst>
                <a:ext uri="{FF2B5EF4-FFF2-40B4-BE49-F238E27FC236}">
                  <a16:creationId xmlns:a16="http://schemas.microsoft.com/office/drawing/2014/main" id="{4834DC05-A5AF-4B84-8F20-5A5BB2CE2963}"/>
                </a:ext>
              </a:extLst>
            </p:cNvPr>
            <p:cNvSpPr/>
            <p:nvPr/>
          </p:nvSpPr>
          <p:spPr>
            <a:xfrm>
              <a:off x="10467689" y="4393940"/>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4</a:t>
              </a:r>
            </a:p>
          </p:txBody>
        </p:sp>
        <p:sp>
          <p:nvSpPr>
            <p:cNvPr id="92" name="Rectangle: Rounded Corners 91">
              <a:extLst>
                <a:ext uri="{FF2B5EF4-FFF2-40B4-BE49-F238E27FC236}">
                  <a16:creationId xmlns:a16="http://schemas.microsoft.com/office/drawing/2014/main" id="{501948D7-2F46-484A-BB11-61E152CA5E69}"/>
                </a:ext>
              </a:extLst>
            </p:cNvPr>
            <p:cNvSpPr/>
            <p:nvPr/>
          </p:nvSpPr>
          <p:spPr>
            <a:xfrm>
              <a:off x="11031542" y="4384773"/>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5</a:t>
              </a:r>
            </a:p>
          </p:txBody>
        </p:sp>
        <p:sp>
          <p:nvSpPr>
            <p:cNvPr id="93" name="Rectangle: Rounded Corners 92">
              <a:extLst>
                <a:ext uri="{FF2B5EF4-FFF2-40B4-BE49-F238E27FC236}">
                  <a16:creationId xmlns:a16="http://schemas.microsoft.com/office/drawing/2014/main" id="{84BEB890-CFAE-47D9-B5D2-A7E4661D6662}"/>
                </a:ext>
              </a:extLst>
            </p:cNvPr>
            <p:cNvSpPr/>
            <p:nvPr/>
          </p:nvSpPr>
          <p:spPr>
            <a:xfrm>
              <a:off x="9895862" y="4917409"/>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lumMod val="65000"/>
                      <a:lumOff val="35000"/>
                    </a:schemeClr>
                  </a:solidFill>
                </a:rPr>
                <a:t>→</a:t>
              </a:r>
              <a:endParaRPr lang="en-US" sz="1600" b="1" dirty="0">
                <a:solidFill>
                  <a:schemeClr val="tx1">
                    <a:lumMod val="65000"/>
                    <a:lumOff val="35000"/>
                  </a:schemeClr>
                </a:solidFill>
              </a:endParaRPr>
            </a:p>
          </p:txBody>
        </p:sp>
        <p:sp>
          <p:nvSpPr>
            <p:cNvPr id="94" name="Rectangle: Rounded Corners 93">
              <a:extLst>
                <a:ext uri="{FF2B5EF4-FFF2-40B4-BE49-F238E27FC236}">
                  <a16:creationId xmlns:a16="http://schemas.microsoft.com/office/drawing/2014/main" id="{CA5B7913-25BD-46D8-B46F-E00E8958D76D}"/>
                </a:ext>
              </a:extLst>
            </p:cNvPr>
            <p:cNvSpPr/>
            <p:nvPr/>
          </p:nvSpPr>
          <p:spPr>
            <a:xfrm>
              <a:off x="10467689" y="4919981"/>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1</a:t>
              </a:r>
            </a:p>
          </p:txBody>
        </p:sp>
        <p:sp>
          <p:nvSpPr>
            <p:cNvPr id="95" name="Rectangle: Rounded Corners 94">
              <a:extLst>
                <a:ext uri="{FF2B5EF4-FFF2-40B4-BE49-F238E27FC236}">
                  <a16:creationId xmlns:a16="http://schemas.microsoft.com/office/drawing/2014/main" id="{A235FAF9-8D40-43D4-AEBA-A96B4954851E}"/>
                </a:ext>
              </a:extLst>
            </p:cNvPr>
            <p:cNvSpPr/>
            <p:nvPr/>
          </p:nvSpPr>
          <p:spPr>
            <a:xfrm>
              <a:off x="11031542" y="4911329"/>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2</a:t>
              </a:r>
            </a:p>
          </p:txBody>
        </p:sp>
        <p:sp>
          <p:nvSpPr>
            <p:cNvPr id="96" name="Rectangle: Rounded Corners 95">
              <a:extLst>
                <a:ext uri="{FF2B5EF4-FFF2-40B4-BE49-F238E27FC236}">
                  <a16:creationId xmlns:a16="http://schemas.microsoft.com/office/drawing/2014/main" id="{E4374497-DF91-469E-BE20-95A805E0A3B9}"/>
                </a:ext>
              </a:extLst>
            </p:cNvPr>
            <p:cNvSpPr/>
            <p:nvPr/>
          </p:nvSpPr>
          <p:spPr>
            <a:xfrm>
              <a:off x="9895862" y="5444098"/>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sp>
          <p:nvSpPr>
            <p:cNvPr id="97" name="Rectangle: Rounded Corners 96">
              <a:extLst>
                <a:ext uri="{FF2B5EF4-FFF2-40B4-BE49-F238E27FC236}">
                  <a16:creationId xmlns:a16="http://schemas.microsoft.com/office/drawing/2014/main" id="{57BEDD0D-75E7-463B-893B-47E405EFBCD5}"/>
                </a:ext>
              </a:extLst>
            </p:cNvPr>
            <p:cNvSpPr/>
            <p:nvPr/>
          </p:nvSpPr>
          <p:spPr>
            <a:xfrm>
              <a:off x="10467689" y="5446022"/>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a:t>
              </a:r>
            </a:p>
          </p:txBody>
        </p:sp>
        <p:sp>
          <p:nvSpPr>
            <p:cNvPr id="98" name="Rectangle: Rounded Corners 97">
              <a:extLst>
                <a:ext uri="{FF2B5EF4-FFF2-40B4-BE49-F238E27FC236}">
                  <a16:creationId xmlns:a16="http://schemas.microsoft.com/office/drawing/2014/main" id="{B6E6B37A-9951-4410-8BC5-0F9D0F606BD7}"/>
                </a:ext>
              </a:extLst>
            </p:cNvPr>
            <p:cNvSpPr/>
            <p:nvPr/>
          </p:nvSpPr>
          <p:spPr>
            <a:xfrm>
              <a:off x="11031542" y="5437885"/>
              <a:ext cx="1053713"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ENTER</a:t>
              </a:r>
              <a:endParaRPr lang="en-US" sz="1100" b="1" dirty="0">
                <a:solidFill>
                  <a:schemeClr val="tx1">
                    <a:lumMod val="65000"/>
                    <a:lumOff val="35000"/>
                  </a:schemeClr>
                </a:solidFill>
              </a:endParaRPr>
            </a:p>
          </p:txBody>
        </p:sp>
        <p:sp>
          <p:nvSpPr>
            <p:cNvPr id="99" name="Rectangle: Rounded Corners 98">
              <a:extLst>
                <a:ext uri="{FF2B5EF4-FFF2-40B4-BE49-F238E27FC236}">
                  <a16:creationId xmlns:a16="http://schemas.microsoft.com/office/drawing/2014/main" id="{FE2A5203-51E1-41C9-B4B1-9AD3F0D5FCEB}"/>
                </a:ext>
              </a:extLst>
            </p:cNvPr>
            <p:cNvSpPr/>
            <p:nvPr/>
          </p:nvSpPr>
          <p:spPr>
            <a:xfrm>
              <a:off x="9895862" y="5972746"/>
              <a:ext cx="489861" cy="459753"/>
            </a:xfrm>
            <a:prstGeom prst="roundRect">
              <a:avLst>
                <a:gd name="adj" fmla="val 16667"/>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65000"/>
                      <a:lumOff val="35000"/>
                    </a:schemeClr>
                  </a:solidFill>
                </a:rPr>
                <a:t>DEL</a:t>
              </a:r>
            </a:p>
          </p:txBody>
        </p:sp>
        <p:sp>
          <p:nvSpPr>
            <p:cNvPr id="100" name="Rectangle: Rounded Corners 99">
              <a:extLst>
                <a:ext uri="{FF2B5EF4-FFF2-40B4-BE49-F238E27FC236}">
                  <a16:creationId xmlns:a16="http://schemas.microsoft.com/office/drawing/2014/main" id="{16B02FA5-FC07-46D6-85CB-B05F06061E07}"/>
                </a:ext>
              </a:extLst>
            </p:cNvPr>
            <p:cNvSpPr/>
            <p:nvPr/>
          </p:nvSpPr>
          <p:spPr>
            <a:xfrm>
              <a:off x="10467689" y="5976100"/>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&lt;</a:t>
              </a:r>
              <a:endParaRPr lang="en-US" sz="700" dirty="0">
                <a:solidFill>
                  <a:schemeClr val="tx1">
                    <a:lumMod val="65000"/>
                    <a:lumOff val="35000"/>
                  </a:schemeClr>
                </a:solidFill>
              </a:endParaRPr>
            </a:p>
          </p:txBody>
        </p:sp>
        <p:sp>
          <p:nvSpPr>
            <p:cNvPr id="102" name="Rectangle: Rounded Corners 101">
              <a:extLst>
                <a:ext uri="{FF2B5EF4-FFF2-40B4-BE49-F238E27FC236}">
                  <a16:creationId xmlns:a16="http://schemas.microsoft.com/office/drawing/2014/main" id="{DB83AB69-D2AA-4C02-B9C4-91D8B40EF98A}"/>
                </a:ext>
              </a:extLst>
            </p:cNvPr>
            <p:cNvSpPr/>
            <p:nvPr/>
          </p:nvSpPr>
          <p:spPr>
            <a:xfrm>
              <a:off x="11603336" y="3857370"/>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9</a:t>
              </a:r>
            </a:p>
          </p:txBody>
        </p:sp>
        <p:sp>
          <p:nvSpPr>
            <p:cNvPr id="103" name="Rectangle: Rounded Corners 102">
              <a:extLst>
                <a:ext uri="{FF2B5EF4-FFF2-40B4-BE49-F238E27FC236}">
                  <a16:creationId xmlns:a16="http://schemas.microsoft.com/office/drawing/2014/main" id="{465B2CF0-ABA1-4F87-9D4E-4435CF3BA91C}"/>
                </a:ext>
              </a:extLst>
            </p:cNvPr>
            <p:cNvSpPr/>
            <p:nvPr/>
          </p:nvSpPr>
          <p:spPr>
            <a:xfrm>
              <a:off x="11603336" y="4383925"/>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6</a:t>
              </a:r>
            </a:p>
          </p:txBody>
        </p:sp>
        <p:sp>
          <p:nvSpPr>
            <p:cNvPr id="104" name="Rectangle: Rounded Corners 103">
              <a:extLst>
                <a:ext uri="{FF2B5EF4-FFF2-40B4-BE49-F238E27FC236}">
                  <a16:creationId xmlns:a16="http://schemas.microsoft.com/office/drawing/2014/main" id="{619FC33B-03E2-4DC6-B256-2AD9AEE96989}"/>
                </a:ext>
              </a:extLst>
            </p:cNvPr>
            <p:cNvSpPr/>
            <p:nvPr/>
          </p:nvSpPr>
          <p:spPr>
            <a:xfrm>
              <a:off x="11603336" y="4910481"/>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3</a:t>
              </a:r>
            </a:p>
          </p:txBody>
        </p:sp>
        <p:pic>
          <p:nvPicPr>
            <p:cNvPr id="105" name="Picture 104">
              <a:extLst>
                <a:ext uri="{FF2B5EF4-FFF2-40B4-BE49-F238E27FC236}">
                  <a16:creationId xmlns:a16="http://schemas.microsoft.com/office/drawing/2014/main" id="{441E37D8-A223-494B-9561-B3D5E0A83A72}"/>
                </a:ext>
              </a:extLst>
            </p:cNvPr>
            <p:cNvPicPr>
              <a:picLocks noChangeAspect="1"/>
            </p:cNvPicPr>
            <p:nvPr/>
          </p:nvPicPr>
          <p:blipFill>
            <a:blip r:embed="rId3">
              <a:duotone>
                <a:schemeClr val="accent3">
                  <a:shade val="45000"/>
                  <a:satMod val="135000"/>
                </a:schemeClr>
                <a:prstClr val="white"/>
              </a:duotone>
            </a:blip>
            <a:stretch>
              <a:fillRect/>
            </a:stretch>
          </p:blipFill>
          <p:spPr>
            <a:xfrm>
              <a:off x="10543612" y="6094170"/>
              <a:ext cx="320040" cy="233715"/>
            </a:xfrm>
            <a:prstGeom prst="rect">
              <a:avLst/>
            </a:prstGeom>
          </p:spPr>
        </p:pic>
        <p:sp>
          <p:nvSpPr>
            <p:cNvPr id="106" name="Rectangle: Rounded Corners 105">
              <a:extLst>
                <a:ext uri="{FF2B5EF4-FFF2-40B4-BE49-F238E27FC236}">
                  <a16:creationId xmlns:a16="http://schemas.microsoft.com/office/drawing/2014/main" id="{8AC18896-B3E8-4CC4-A9F3-66D944F9C118}"/>
                </a:ext>
              </a:extLst>
            </p:cNvPr>
            <p:cNvSpPr/>
            <p:nvPr/>
          </p:nvSpPr>
          <p:spPr>
            <a:xfrm>
              <a:off x="11031542" y="5972114"/>
              <a:ext cx="1053713"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TAB</a:t>
              </a:r>
              <a:endParaRPr lang="en-US" sz="1100" b="1" dirty="0">
                <a:solidFill>
                  <a:schemeClr val="tx1">
                    <a:lumMod val="65000"/>
                    <a:lumOff val="35000"/>
                  </a:schemeClr>
                </a:solidFill>
              </a:endParaRPr>
            </a:p>
          </p:txBody>
        </p:sp>
      </p:grpSp>
      <p:pic>
        <p:nvPicPr>
          <p:cNvPr id="10" name="Picture 9">
            <a:extLst>
              <a:ext uri="{FF2B5EF4-FFF2-40B4-BE49-F238E27FC236}">
                <a16:creationId xmlns:a16="http://schemas.microsoft.com/office/drawing/2014/main" id="{CD893689-1E29-4EB9-9678-BADCDF2078C4}"/>
              </a:ext>
            </a:extLst>
          </p:cNvPr>
          <p:cNvPicPr>
            <a:picLocks noChangeAspect="1"/>
          </p:cNvPicPr>
          <p:nvPr/>
        </p:nvPicPr>
        <p:blipFill>
          <a:blip r:embed="rId4"/>
          <a:stretch>
            <a:fillRect/>
          </a:stretch>
        </p:blipFill>
        <p:spPr>
          <a:xfrm>
            <a:off x="1657350" y="419100"/>
            <a:ext cx="8877300" cy="6019800"/>
          </a:xfrm>
          <a:prstGeom prst="rect">
            <a:avLst/>
          </a:prstGeom>
          <a:ln>
            <a:solidFill>
              <a:schemeClr val="tx1"/>
            </a:solidFill>
          </a:ln>
        </p:spPr>
      </p:pic>
    </p:spTree>
    <p:extLst>
      <p:ext uri="{BB962C8B-B14F-4D97-AF65-F5344CB8AC3E}">
        <p14:creationId xmlns:p14="http://schemas.microsoft.com/office/powerpoint/2010/main" val="566500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EE839-8071-43BF-8F19-CC5C129EF191}"/>
              </a:ext>
            </a:extLst>
          </p:cNvPr>
          <p:cNvSpPr>
            <a:spLocks noGrp="1"/>
          </p:cNvSpPr>
          <p:nvPr>
            <p:ph type="title"/>
          </p:nvPr>
        </p:nvSpPr>
        <p:spPr>
          <a:xfrm>
            <a:off x="190500" y="18256"/>
            <a:ext cx="11782424" cy="810420"/>
          </a:xfrm>
          <a:ln>
            <a:noFill/>
          </a:ln>
        </p:spPr>
        <p:txBody>
          <a:bodyPr/>
          <a:lstStyle/>
          <a:p>
            <a:r>
              <a:rPr lang="en-US" dirty="0"/>
              <a:t>Find Customer</a:t>
            </a:r>
          </a:p>
        </p:txBody>
      </p:sp>
      <p:sp>
        <p:nvSpPr>
          <p:cNvPr id="4" name="Content Placeholder 2">
            <a:extLst>
              <a:ext uri="{FF2B5EF4-FFF2-40B4-BE49-F238E27FC236}">
                <a16:creationId xmlns:a16="http://schemas.microsoft.com/office/drawing/2014/main" id="{C4B11595-E8AC-4B57-A499-3E15447C6E27}"/>
              </a:ext>
            </a:extLst>
          </p:cNvPr>
          <p:cNvSpPr txBox="1">
            <a:spLocks/>
          </p:cNvSpPr>
          <p:nvPr/>
        </p:nvSpPr>
        <p:spPr>
          <a:xfrm>
            <a:off x="200025" y="838991"/>
            <a:ext cx="5781675" cy="5847559"/>
          </a:xfrm>
          <a:prstGeom prst="rect">
            <a:avLst/>
          </a:prstGeom>
          <a:ln>
            <a:solidFill>
              <a:schemeClr val="tx1">
                <a:lumMod val="65000"/>
                <a:lumOff val="3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b="1" u="sng" dirty="0"/>
              <a:t>BUTTON ACTIONS:</a:t>
            </a:r>
          </a:p>
          <a:p>
            <a:pPr marL="0" indent="0">
              <a:buNone/>
            </a:pPr>
            <a:r>
              <a:rPr lang="en-US" sz="1700" b="1" dirty="0"/>
              <a:t>Esc-Exit:</a:t>
            </a:r>
          </a:p>
          <a:p>
            <a:r>
              <a:rPr lang="en-US" sz="1700" dirty="0"/>
              <a:t>Close the Find Customer Screen and go back to Estimate Entry Screen</a:t>
            </a:r>
            <a:endParaRPr lang="en-US" sz="1700" b="1" u="sng" dirty="0"/>
          </a:p>
          <a:p>
            <a:pPr marL="0" indent="0">
              <a:buNone/>
            </a:pPr>
            <a:r>
              <a:rPr lang="en-US" sz="1700" b="1" dirty="0"/>
              <a:t>F1-Find:</a:t>
            </a:r>
          </a:p>
          <a:p>
            <a:r>
              <a:rPr lang="en-US" sz="1700" dirty="0"/>
              <a:t>From the database, fetch the Customers pertaining to the Mobile Number, Customer Name and Category, and list in the screen</a:t>
            </a:r>
          </a:p>
          <a:p>
            <a:r>
              <a:rPr lang="en-US" sz="1700" dirty="0"/>
              <a:t>Set focus to the first row in the Customer List</a:t>
            </a:r>
          </a:p>
          <a:p>
            <a:pPr marL="0" indent="0">
              <a:buNone/>
            </a:pPr>
            <a:r>
              <a:rPr lang="en-US" sz="1700" b="1" dirty="0"/>
              <a:t>Up Arrow:</a:t>
            </a:r>
          </a:p>
          <a:p>
            <a:r>
              <a:rPr lang="en-US" sz="1700" dirty="0"/>
              <a:t>Set focus to the row above in the Customer List.</a:t>
            </a:r>
          </a:p>
          <a:p>
            <a:r>
              <a:rPr lang="en-US" sz="1700" dirty="0"/>
              <a:t>If already in the first row, no action required </a:t>
            </a:r>
          </a:p>
          <a:p>
            <a:pPr marL="0" indent="0">
              <a:buNone/>
            </a:pPr>
            <a:r>
              <a:rPr lang="en-US" sz="1700" b="1" dirty="0"/>
              <a:t>Down Arrow:</a:t>
            </a:r>
          </a:p>
          <a:p>
            <a:r>
              <a:rPr lang="en-US" sz="1700" dirty="0"/>
              <a:t>Set focus to the row below in the Customer List.</a:t>
            </a:r>
          </a:p>
          <a:p>
            <a:r>
              <a:rPr lang="en-US" sz="1700" dirty="0"/>
              <a:t>If already in the last row, no action required</a:t>
            </a:r>
            <a:endParaRPr lang="en-US" sz="1700" b="1" dirty="0"/>
          </a:p>
          <a:p>
            <a:endParaRPr lang="en-US" sz="1700" dirty="0"/>
          </a:p>
          <a:p>
            <a:endParaRPr lang="en-US" sz="1700" dirty="0"/>
          </a:p>
          <a:p>
            <a:endParaRPr lang="en-US" sz="1700" dirty="0"/>
          </a:p>
          <a:p>
            <a:endParaRPr lang="en-US" sz="1700" dirty="0"/>
          </a:p>
          <a:p>
            <a:endParaRPr lang="en-US" sz="1700" dirty="0"/>
          </a:p>
          <a:p>
            <a:endParaRPr lang="en-US" sz="1700" dirty="0"/>
          </a:p>
        </p:txBody>
      </p:sp>
      <p:sp>
        <p:nvSpPr>
          <p:cNvPr id="5" name="Content Placeholder 2">
            <a:extLst>
              <a:ext uri="{FF2B5EF4-FFF2-40B4-BE49-F238E27FC236}">
                <a16:creationId xmlns:a16="http://schemas.microsoft.com/office/drawing/2014/main" id="{81EFBF99-622E-465D-A469-33AC335F4AD3}"/>
              </a:ext>
            </a:extLst>
          </p:cNvPr>
          <p:cNvSpPr txBox="1">
            <a:spLocks/>
          </p:cNvSpPr>
          <p:nvPr/>
        </p:nvSpPr>
        <p:spPr>
          <a:xfrm>
            <a:off x="6200775" y="838200"/>
            <a:ext cx="5781675" cy="5847559"/>
          </a:xfrm>
          <a:prstGeom prst="rect">
            <a:avLst/>
          </a:prstGeom>
          <a:ln>
            <a:solidFill>
              <a:schemeClr val="tx1">
                <a:lumMod val="65000"/>
                <a:lumOff val="3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b="1" dirty="0"/>
              <a:t>Page Up:</a:t>
            </a:r>
          </a:p>
          <a:p>
            <a:r>
              <a:rPr lang="en-US" sz="1700" dirty="0"/>
              <a:t>Set focus to the 10</a:t>
            </a:r>
            <a:r>
              <a:rPr lang="en-US" sz="1700" baseline="30000" dirty="0"/>
              <a:t>th</a:t>
            </a:r>
            <a:r>
              <a:rPr lang="en-US" sz="1700" dirty="0"/>
              <a:t> row above in the Customer List.</a:t>
            </a:r>
          </a:p>
          <a:p>
            <a:r>
              <a:rPr lang="en-US" sz="1700" dirty="0"/>
              <a:t>If already in the first row, no action required </a:t>
            </a:r>
          </a:p>
          <a:p>
            <a:pPr marL="0" indent="0">
              <a:buNone/>
            </a:pPr>
            <a:r>
              <a:rPr lang="en-US" sz="1700" b="1" dirty="0"/>
              <a:t>Page Down:</a:t>
            </a:r>
          </a:p>
          <a:p>
            <a:r>
              <a:rPr lang="en-US" sz="1700" dirty="0"/>
              <a:t>Set focus to the 10</a:t>
            </a:r>
            <a:r>
              <a:rPr lang="en-US" sz="1700" baseline="30000" dirty="0"/>
              <a:t>th</a:t>
            </a:r>
            <a:r>
              <a:rPr lang="en-US" sz="1700" dirty="0"/>
              <a:t> row below in the Customer List.</a:t>
            </a:r>
          </a:p>
          <a:p>
            <a:r>
              <a:rPr lang="en-US" sz="1700" dirty="0"/>
              <a:t>If already in the last row, no action required </a:t>
            </a:r>
          </a:p>
          <a:p>
            <a:pPr marL="0" indent="0">
              <a:buNone/>
            </a:pPr>
            <a:endParaRPr lang="en-US" sz="1700" dirty="0"/>
          </a:p>
          <a:p>
            <a:endParaRPr lang="en-US" sz="1700" dirty="0"/>
          </a:p>
          <a:p>
            <a:endParaRPr lang="en-US" sz="1700" dirty="0"/>
          </a:p>
          <a:p>
            <a:endParaRPr lang="en-US" sz="1700" dirty="0"/>
          </a:p>
          <a:p>
            <a:endParaRPr lang="en-US" sz="1700" dirty="0"/>
          </a:p>
        </p:txBody>
      </p:sp>
    </p:spTree>
    <p:extLst>
      <p:ext uri="{BB962C8B-B14F-4D97-AF65-F5344CB8AC3E}">
        <p14:creationId xmlns:p14="http://schemas.microsoft.com/office/powerpoint/2010/main" val="1580522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06A3692-6130-4854-BC92-BED311393F7A}"/>
              </a:ext>
            </a:extLst>
          </p:cNvPr>
          <p:cNvSpPr/>
          <p:nvPr/>
        </p:nvSpPr>
        <p:spPr>
          <a:xfrm>
            <a:off x="9803928" y="1079776"/>
            <a:ext cx="2388072" cy="26858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5D9E007-C38D-4607-A53E-4D5EE08F6C46}"/>
              </a:ext>
            </a:extLst>
          </p:cNvPr>
          <p:cNvSpPr/>
          <p:nvPr/>
        </p:nvSpPr>
        <p:spPr>
          <a:xfrm>
            <a:off x="9803928" y="6515099"/>
            <a:ext cx="2388072" cy="335635"/>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7647FF1-B396-4FFD-8325-46CFE25E1803}"/>
              </a:ext>
            </a:extLst>
          </p:cNvPr>
          <p:cNvSpPr/>
          <p:nvPr/>
        </p:nvSpPr>
        <p:spPr>
          <a:xfrm>
            <a:off x="-1" y="1079778"/>
            <a:ext cx="9796523" cy="464154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2" name="Rectangle 111">
            <a:extLst>
              <a:ext uri="{FF2B5EF4-FFF2-40B4-BE49-F238E27FC236}">
                <a16:creationId xmlns:a16="http://schemas.microsoft.com/office/drawing/2014/main" id="{7B556AE3-36BC-4F7D-AC95-1BC6B4A237E2}"/>
              </a:ext>
            </a:extLst>
          </p:cNvPr>
          <p:cNvSpPr/>
          <p:nvPr/>
        </p:nvSpPr>
        <p:spPr>
          <a:xfrm>
            <a:off x="0" y="532265"/>
            <a:ext cx="9803928" cy="547511"/>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3" name="TextBox 112">
            <a:extLst>
              <a:ext uri="{FF2B5EF4-FFF2-40B4-BE49-F238E27FC236}">
                <a16:creationId xmlns:a16="http://schemas.microsoft.com/office/drawing/2014/main" id="{0DD4988B-614C-4440-ACE3-CDEF6CE8571C}"/>
              </a:ext>
            </a:extLst>
          </p:cNvPr>
          <p:cNvSpPr txBox="1"/>
          <p:nvPr/>
        </p:nvSpPr>
        <p:spPr>
          <a:xfrm>
            <a:off x="35542" y="653592"/>
            <a:ext cx="1115242" cy="307777"/>
          </a:xfrm>
          <a:prstGeom prst="rect">
            <a:avLst/>
          </a:prstGeom>
          <a:noFill/>
        </p:spPr>
        <p:txBody>
          <a:bodyPr wrap="none" rtlCol="0">
            <a:spAutoFit/>
          </a:bodyPr>
          <a:lstStyle/>
          <a:p>
            <a:r>
              <a:rPr lang="en-US" sz="1400" dirty="0"/>
              <a:t>Estimate No.</a:t>
            </a:r>
          </a:p>
        </p:txBody>
      </p:sp>
      <p:sp>
        <p:nvSpPr>
          <p:cNvPr id="114" name="Rectangle 113">
            <a:extLst>
              <a:ext uri="{FF2B5EF4-FFF2-40B4-BE49-F238E27FC236}">
                <a16:creationId xmlns:a16="http://schemas.microsoft.com/office/drawing/2014/main" id="{BF93EDF8-4E0D-40D8-91AF-15BD8ABB7B56}"/>
              </a:ext>
            </a:extLst>
          </p:cNvPr>
          <p:cNvSpPr/>
          <p:nvPr/>
        </p:nvSpPr>
        <p:spPr>
          <a:xfrm>
            <a:off x="1090213" y="670320"/>
            <a:ext cx="137160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3" name="Rectangle 52">
            <a:extLst>
              <a:ext uri="{FF2B5EF4-FFF2-40B4-BE49-F238E27FC236}">
                <a16:creationId xmlns:a16="http://schemas.microsoft.com/office/drawing/2014/main" id="{46152D7B-0CDA-4972-B6FD-CFE7EDB91C04}"/>
              </a:ext>
            </a:extLst>
          </p:cNvPr>
          <p:cNvSpPr/>
          <p:nvPr/>
        </p:nvSpPr>
        <p:spPr>
          <a:xfrm>
            <a:off x="0" y="7266"/>
            <a:ext cx="9803928" cy="523220"/>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4" name="TextBox 53">
            <a:extLst>
              <a:ext uri="{FF2B5EF4-FFF2-40B4-BE49-F238E27FC236}">
                <a16:creationId xmlns:a16="http://schemas.microsoft.com/office/drawing/2014/main" id="{376854C7-1868-4FEA-A87A-5F7221F71174}"/>
              </a:ext>
            </a:extLst>
          </p:cNvPr>
          <p:cNvSpPr txBox="1"/>
          <p:nvPr/>
        </p:nvSpPr>
        <p:spPr>
          <a:xfrm>
            <a:off x="20324" y="24123"/>
            <a:ext cx="2546125" cy="523220"/>
          </a:xfrm>
          <a:prstGeom prst="rect">
            <a:avLst/>
          </a:prstGeom>
          <a:noFill/>
        </p:spPr>
        <p:txBody>
          <a:bodyPr wrap="square" rtlCol="0" anchor="t">
            <a:spAutoFit/>
          </a:bodyPr>
          <a:lstStyle/>
          <a:p>
            <a:r>
              <a:rPr lang="en-US" sz="2800" dirty="0"/>
              <a:t>Estimate Entry</a:t>
            </a:r>
          </a:p>
        </p:txBody>
      </p:sp>
      <p:sp>
        <p:nvSpPr>
          <p:cNvPr id="55" name="TextBox 54">
            <a:extLst>
              <a:ext uri="{FF2B5EF4-FFF2-40B4-BE49-F238E27FC236}">
                <a16:creationId xmlns:a16="http://schemas.microsoft.com/office/drawing/2014/main" id="{B8422F07-E971-4F16-AD5C-CCF0006EA3E9}"/>
              </a:ext>
            </a:extLst>
          </p:cNvPr>
          <p:cNvSpPr txBox="1"/>
          <p:nvPr/>
        </p:nvSpPr>
        <p:spPr>
          <a:xfrm>
            <a:off x="2909126" y="144374"/>
            <a:ext cx="570990" cy="307777"/>
          </a:xfrm>
          <a:prstGeom prst="rect">
            <a:avLst/>
          </a:prstGeom>
          <a:solidFill>
            <a:schemeClr val="bg1">
              <a:lumMod val="85000"/>
            </a:schemeClr>
          </a:solidFill>
        </p:spPr>
        <p:txBody>
          <a:bodyPr wrap="none" rtlCol="0">
            <a:spAutoFit/>
          </a:bodyPr>
          <a:lstStyle/>
          <a:p>
            <a:r>
              <a:rPr lang="en-US" sz="1400" dirty="0"/>
              <a:t>User:</a:t>
            </a:r>
          </a:p>
        </p:txBody>
      </p:sp>
      <p:sp>
        <p:nvSpPr>
          <p:cNvPr id="56" name="TextBox 55">
            <a:extLst>
              <a:ext uri="{FF2B5EF4-FFF2-40B4-BE49-F238E27FC236}">
                <a16:creationId xmlns:a16="http://schemas.microsoft.com/office/drawing/2014/main" id="{2E5EFD09-A5B7-46D1-89F2-110AD54BB7C2}"/>
              </a:ext>
            </a:extLst>
          </p:cNvPr>
          <p:cNvSpPr txBox="1"/>
          <p:nvPr/>
        </p:nvSpPr>
        <p:spPr>
          <a:xfrm>
            <a:off x="8092026" y="144374"/>
            <a:ext cx="775756" cy="307777"/>
          </a:xfrm>
          <a:prstGeom prst="rect">
            <a:avLst/>
          </a:prstGeom>
          <a:solidFill>
            <a:schemeClr val="bg1">
              <a:lumMod val="85000"/>
            </a:schemeClr>
          </a:solidFill>
        </p:spPr>
        <p:txBody>
          <a:bodyPr wrap="square" rtlCol="0">
            <a:spAutoFit/>
          </a:bodyPr>
          <a:lstStyle/>
          <a:p>
            <a:r>
              <a:rPr lang="en-US" sz="1400" dirty="0"/>
              <a:t>Date:</a:t>
            </a:r>
          </a:p>
        </p:txBody>
      </p:sp>
      <p:sp>
        <p:nvSpPr>
          <p:cNvPr id="65" name="Rectangle 64">
            <a:extLst>
              <a:ext uri="{FF2B5EF4-FFF2-40B4-BE49-F238E27FC236}">
                <a16:creationId xmlns:a16="http://schemas.microsoft.com/office/drawing/2014/main" id="{AD9A607A-BAFD-4635-BCC0-142AA0657EAC}"/>
              </a:ext>
            </a:extLst>
          </p:cNvPr>
          <p:cNvSpPr/>
          <p:nvPr/>
        </p:nvSpPr>
        <p:spPr>
          <a:xfrm>
            <a:off x="8648707" y="147291"/>
            <a:ext cx="967319"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6" name="Rectangle 65">
            <a:extLst>
              <a:ext uri="{FF2B5EF4-FFF2-40B4-BE49-F238E27FC236}">
                <a16:creationId xmlns:a16="http://schemas.microsoft.com/office/drawing/2014/main" id="{995AAC4B-2E92-4581-AB66-4F1E13CD579B}"/>
              </a:ext>
            </a:extLst>
          </p:cNvPr>
          <p:cNvSpPr/>
          <p:nvPr/>
        </p:nvSpPr>
        <p:spPr>
          <a:xfrm>
            <a:off x="3458255" y="147291"/>
            <a:ext cx="1264407"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7" name="TextBox 66">
            <a:extLst>
              <a:ext uri="{FF2B5EF4-FFF2-40B4-BE49-F238E27FC236}">
                <a16:creationId xmlns:a16="http://schemas.microsoft.com/office/drawing/2014/main" id="{1F696456-45FF-4ECB-B569-88B222742C5A}"/>
              </a:ext>
            </a:extLst>
          </p:cNvPr>
          <p:cNvSpPr txBox="1"/>
          <p:nvPr/>
        </p:nvSpPr>
        <p:spPr>
          <a:xfrm>
            <a:off x="5148968" y="153899"/>
            <a:ext cx="864404" cy="307777"/>
          </a:xfrm>
          <a:prstGeom prst="rect">
            <a:avLst/>
          </a:prstGeom>
          <a:solidFill>
            <a:schemeClr val="bg1">
              <a:lumMod val="85000"/>
            </a:schemeClr>
          </a:solidFill>
        </p:spPr>
        <p:txBody>
          <a:bodyPr wrap="none" rtlCol="0">
            <a:spAutoFit/>
          </a:bodyPr>
          <a:lstStyle/>
          <a:p>
            <a:r>
              <a:rPr lang="en-US" sz="1400" dirty="0"/>
              <a:t>Terminal:</a:t>
            </a:r>
          </a:p>
        </p:txBody>
      </p:sp>
      <p:sp>
        <p:nvSpPr>
          <p:cNvPr id="68" name="Rectangle 67">
            <a:extLst>
              <a:ext uri="{FF2B5EF4-FFF2-40B4-BE49-F238E27FC236}">
                <a16:creationId xmlns:a16="http://schemas.microsoft.com/office/drawing/2014/main" id="{27B51803-8686-4F22-A009-3875B5758CB6}"/>
              </a:ext>
            </a:extLst>
          </p:cNvPr>
          <p:cNvSpPr/>
          <p:nvPr/>
        </p:nvSpPr>
        <p:spPr>
          <a:xfrm>
            <a:off x="6009935" y="147291"/>
            <a:ext cx="1264407"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8" name="Rectangle 57">
            <a:extLst>
              <a:ext uri="{FF2B5EF4-FFF2-40B4-BE49-F238E27FC236}">
                <a16:creationId xmlns:a16="http://schemas.microsoft.com/office/drawing/2014/main" id="{D32967A2-B0A9-4695-9F96-D1583CD1F48C}"/>
              </a:ext>
            </a:extLst>
          </p:cNvPr>
          <p:cNvSpPr/>
          <p:nvPr/>
        </p:nvSpPr>
        <p:spPr>
          <a:xfrm>
            <a:off x="1090212" y="1165971"/>
            <a:ext cx="137160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61" name="Rectangle 60">
            <a:extLst>
              <a:ext uri="{FF2B5EF4-FFF2-40B4-BE49-F238E27FC236}">
                <a16:creationId xmlns:a16="http://schemas.microsoft.com/office/drawing/2014/main" id="{2E5EE235-4EB2-4E6F-AD52-77E4EA94F896}"/>
              </a:ext>
            </a:extLst>
          </p:cNvPr>
          <p:cNvSpPr/>
          <p:nvPr/>
        </p:nvSpPr>
        <p:spPr>
          <a:xfrm>
            <a:off x="3563030" y="1167762"/>
            <a:ext cx="4010840" cy="27073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nvGrpSpPr>
          <p:cNvPr id="69" name="Group 68">
            <a:extLst>
              <a:ext uri="{FF2B5EF4-FFF2-40B4-BE49-F238E27FC236}">
                <a16:creationId xmlns:a16="http://schemas.microsoft.com/office/drawing/2014/main" id="{F2DFC7A2-97BC-4E84-AF5E-04D5E6D3AF11}"/>
              </a:ext>
            </a:extLst>
          </p:cNvPr>
          <p:cNvGrpSpPr/>
          <p:nvPr/>
        </p:nvGrpSpPr>
        <p:grpSpPr>
          <a:xfrm>
            <a:off x="7301268" y="1165971"/>
            <a:ext cx="274320" cy="274320"/>
            <a:chOff x="4594118" y="1538960"/>
            <a:chExt cx="333210" cy="393192"/>
          </a:xfrm>
        </p:grpSpPr>
        <p:sp>
          <p:nvSpPr>
            <p:cNvPr id="72" name="Rectangle 71">
              <a:extLst>
                <a:ext uri="{FF2B5EF4-FFF2-40B4-BE49-F238E27FC236}">
                  <a16:creationId xmlns:a16="http://schemas.microsoft.com/office/drawing/2014/main" id="{FA4FABAC-98F6-45BF-9716-946B94DD79F6}"/>
                </a:ext>
              </a:extLst>
            </p:cNvPr>
            <p:cNvSpPr/>
            <p:nvPr/>
          </p:nvSpPr>
          <p:spPr>
            <a:xfrm>
              <a:off x="4594118" y="1538960"/>
              <a:ext cx="333210" cy="393192"/>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65000"/>
                    <a:lumOff val="35000"/>
                  </a:schemeClr>
                </a:solidFill>
              </a:endParaRPr>
            </a:p>
          </p:txBody>
        </p:sp>
        <p:sp>
          <p:nvSpPr>
            <p:cNvPr id="73" name="Isosceles Triangle 72">
              <a:extLst>
                <a:ext uri="{FF2B5EF4-FFF2-40B4-BE49-F238E27FC236}">
                  <a16:creationId xmlns:a16="http://schemas.microsoft.com/office/drawing/2014/main" id="{0450318B-551A-47E8-BB6B-8FA80CC794BD}"/>
                </a:ext>
              </a:extLst>
            </p:cNvPr>
            <p:cNvSpPr/>
            <p:nvPr/>
          </p:nvSpPr>
          <p:spPr>
            <a:xfrm flipV="1">
              <a:off x="4661034" y="1695237"/>
              <a:ext cx="180975" cy="111955"/>
            </a:xfrm>
            <a:prstGeom prst="triangl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pic>
        <p:nvPicPr>
          <p:cNvPr id="77" name="Picture 76">
            <a:extLst>
              <a:ext uri="{FF2B5EF4-FFF2-40B4-BE49-F238E27FC236}">
                <a16:creationId xmlns:a16="http://schemas.microsoft.com/office/drawing/2014/main" id="{AF3118F4-69BC-40D5-B788-EA3F08F4CC96}"/>
              </a:ext>
            </a:extLst>
          </p:cNvPr>
          <p:cNvPicPr>
            <a:picLocks noChangeAspect="1"/>
          </p:cNvPicPr>
          <p:nvPr/>
        </p:nvPicPr>
        <p:blipFill>
          <a:blip r:embed="rId2"/>
          <a:stretch>
            <a:fillRect/>
          </a:stretch>
        </p:blipFill>
        <p:spPr>
          <a:xfrm>
            <a:off x="10340001" y="6508351"/>
            <a:ext cx="1188720" cy="336656"/>
          </a:xfrm>
          <a:prstGeom prst="rect">
            <a:avLst/>
          </a:prstGeom>
        </p:spPr>
      </p:pic>
      <p:sp>
        <p:nvSpPr>
          <p:cNvPr id="81" name="TextBox 80">
            <a:extLst>
              <a:ext uri="{FF2B5EF4-FFF2-40B4-BE49-F238E27FC236}">
                <a16:creationId xmlns:a16="http://schemas.microsoft.com/office/drawing/2014/main" id="{158D810C-E730-45B2-ABA3-1212B94275E8}"/>
              </a:ext>
            </a:extLst>
          </p:cNvPr>
          <p:cNvSpPr txBox="1"/>
          <p:nvPr/>
        </p:nvSpPr>
        <p:spPr>
          <a:xfrm>
            <a:off x="35542" y="1149243"/>
            <a:ext cx="829779" cy="307777"/>
          </a:xfrm>
          <a:prstGeom prst="rect">
            <a:avLst/>
          </a:prstGeom>
          <a:noFill/>
        </p:spPr>
        <p:txBody>
          <a:bodyPr wrap="none" rtlCol="0">
            <a:spAutoFit/>
          </a:bodyPr>
          <a:lstStyle/>
          <a:p>
            <a:r>
              <a:rPr lang="en-US" sz="1400" dirty="0"/>
              <a:t>Barcode:</a:t>
            </a:r>
          </a:p>
        </p:txBody>
      </p:sp>
      <p:sp>
        <p:nvSpPr>
          <p:cNvPr id="83" name="TextBox 82">
            <a:extLst>
              <a:ext uri="{FF2B5EF4-FFF2-40B4-BE49-F238E27FC236}">
                <a16:creationId xmlns:a16="http://schemas.microsoft.com/office/drawing/2014/main" id="{0C8077F7-893A-4FFC-A38C-7A60BA1E75B0}"/>
              </a:ext>
            </a:extLst>
          </p:cNvPr>
          <p:cNvSpPr txBox="1"/>
          <p:nvPr/>
        </p:nvSpPr>
        <p:spPr>
          <a:xfrm>
            <a:off x="2564596" y="1149243"/>
            <a:ext cx="1043555" cy="307777"/>
          </a:xfrm>
          <a:prstGeom prst="rect">
            <a:avLst/>
          </a:prstGeom>
          <a:noFill/>
        </p:spPr>
        <p:txBody>
          <a:bodyPr wrap="none" rtlCol="0">
            <a:spAutoFit/>
          </a:bodyPr>
          <a:lstStyle/>
          <a:p>
            <a:r>
              <a:rPr lang="en-US" sz="1400" dirty="0"/>
              <a:t>Item Name:</a:t>
            </a:r>
          </a:p>
        </p:txBody>
      </p:sp>
      <p:sp>
        <p:nvSpPr>
          <p:cNvPr id="11" name="Rectangle 10">
            <a:extLst>
              <a:ext uri="{FF2B5EF4-FFF2-40B4-BE49-F238E27FC236}">
                <a16:creationId xmlns:a16="http://schemas.microsoft.com/office/drawing/2014/main" id="{D7B32C73-430A-485E-9985-8A1767AF8C00}"/>
              </a:ext>
            </a:extLst>
          </p:cNvPr>
          <p:cNvSpPr/>
          <p:nvPr/>
        </p:nvSpPr>
        <p:spPr>
          <a:xfrm>
            <a:off x="9830446" y="7264"/>
            <a:ext cx="2345495" cy="1072512"/>
          </a:xfrm>
          <a:prstGeom prst="rect">
            <a:avLst/>
          </a:prstGeom>
          <a:solidFill>
            <a:schemeClr val="bg1">
              <a:lumMod val="8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500"/>
              </a:lnSpc>
            </a:pPr>
            <a:r>
              <a:rPr lang="en-US" sz="2400" b="1" dirty="0">
                <a:ln w="0"/>
                <a:solidFill>
                  <a:schemeClr val="accent1"/>
                </a:solidFill>
                <a:effectLst>
                  <a:outerShdw blurRad="38100" dist="25400" dir="5400000" algn="ctr" rotWithShape="0">
                    <a:srgbClr val="6E747A">
                      <a:alpha val="43000"/>
                    </a:srgbClr>
                  </a:outerShdw>
                </a:effectLst>
              </a:rPr>
              <a:t>AL FAREEDHA</a:t>
            </a:r>
          </a:p>
          <a:p>
            <a:pPr algn="ctr">
              <a:lnSpc>
                <a:spcPts val="2500"/>
              </a:lnSpc>
            </a:pPr>
            <a:r>
              <a:rPr lang="en-US" sz="2400" b="1" dirty="0">
                <a:ln w="0"/>
                <a:solidFill>
                  <a:schemeClr val="accent1"/>
                </a:solidFill>
                <a:effectLst>
                  <a:outerShdw blurRad="38100" dist="25400" dir="5400000" algn="ctr" rotWithShape="0">
                    <a:srgbClr val="6E747A">
                      <a:alpha val="43000"/>
                    </a:srgbClr>
                  </a:outerShdw>
                </a:effectLst>
              </a:rPr>
              <a:t>SUPER MARKET</a:t>
            </a:r>
          </a:p>
        </p:txBody>
      </p:sp>
      <p:grpSp>
        <p:nvGrpSpPr>
          <p:cNvPr id="8" name="Group 7">
            <a:extLst>
              <a:ext uri="{FF2B5EF4-FFF2-40B4-BE49-F238E27FC236}">
                <a16:creationId xmlns:a16="http://schemas.microsoft.com/office/drawing/2014/main" id="{BE14B0E5-BE0C-4087-8742-B20CEB6483F8}"/>
              </a:ext>
            </a:extLst>
          </p:cNvPr>
          <p:cNvGrpSpPr/>
          <p:nvPr/>
        </p:nvGrpSpPr>
        <p:grpSpPr>
          <a:xfrm>
            <a:off x="9819621" y="2624397"/>
            <a:ext cx="2261988" cy="307777"/>
            <a:chOff x="9792987" y="2589631"/>
            <a:chExt cx="2261988" cy="307777"/>
          </a:xfrm>
        </p:grpSpPr>
        <p:sp>
          <p:nvSpPr>
            <p:cNvPr id="74" name="Rectangle 73">
              <a:extLst>
                <a:ext uri="{FF2B5EF4-FFF2-40B4-BE49-F238E27FC236}">
                  <a16:creationId xmlns:a16="http://schemas.microsoft.com/office/drawing/2014/main" id="{3E533CD9-9033-4080-9B6A-B22E5A20C698}"/>
                </a:ext>
              </a:extLst>
            </p:cNvPr>
            <p:cNvSpPr/>
            <p:nvPr/>
          </p:nvSpPr>
          <p:spPr>
            <a:xfrm>
              <a:off x="10866255" y="2606359"/>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6" name="TextBox 75">
              <a:extLst>
                <a:ext uri="{FF2B5EF4-FFF2-40B4-BE49-F238E27FC236}">
                  <a16:creationId xmlns:a16="http://schemas.microsoft.com/office/drawing/2014/main" id="{3329F279-C5D0-46A1-9721-C8E44BB66579}"/>
                </a:ext>
              </a:extLst>
            </p:cNvPr>
            <p:cNvSpPr txBox="1"/>
            <p:nvPr/>
          </p:nvSpPr>
          <p:spPr>
            <a:xfrm>
              <a:off x="9792987" y="2589631"/>
              <a:ext cx="1371600" cy="307777"/>
            </a:xfrm>
            <a:prstGeom prst="rect">
              <a:avLst/>
            </a:prstGeom>
            <a:noFill/>
          </p:spPr>
          <p:txBody>
            <a:bodyPr wrap="square" rtlCol="0">
              <a:spAutoFit/>
            </a:bodyPr>
            <a:lstStyle/>
            <a:p>
              <a:r>
                <a:rPr lang="en-US" sz="1400" dirty="0"/>
                <a:t>Net Price:</a:t>
              </a:r>
            </a:p>
          </p:txBody>
        </p:sp>
      </p:grpSp>
      <p:grpSp>
        <p:nvGrpSpPr>
          <p:cNvPr id="6" name="Group 5">
            <a:extLst>
              <a:ext uri="{FF2B5EF4-FFF2-40B4-BE49-F238E27FC236}">
                <a16:creationId xmlns:a16="http://schemas.microsoft.com/office/drawing/2014/main" id="{160BEF00-E34C-4158-9F6F-849C25F9527B}"/>
              </a:ext>
            </a:extLst>
          </p:cNvPr>
          <p:cNvGrpSpPr/>
          <p:nvPr/>
        </p:nvGrpSpPr>
        <p:grpSpPr>
          <a:xfrm>
            <a:off x="9819621" y="2272708"/>
            <a:ext cx="2261988" cy="307777"/>
            <a:chOff x="9792987" y="2222420"/>
            <a:chExt cx="2261988" cy="307777"/>
          </a:xfrm>
        </p:grpSpPr>
        <p:sp>
          <p:nvSpPr>
            <p:cNvPr id="85" name="Rectangle 84">
              <a:extLst>
                <a:ext uri="{FF2B5EF4-FFF2-40B4-BE49-F238E27FC236}">
                  <a16:creationId xmlns:a16="http://schemas.microsoft.com/office/drawing/2014/main" id="{01EA2F73-992A-4AFD-9D50-6456AB3954F8}"/>
                </a:ext>
              </a:extLst>
            </p:cNvPr>
            <p:cNvSpPr/>
            <p:nvPr/>
          </p:nvSpPr>
          <p:spPr>
            <a:xfrm>
              <a:off x="10866255" y="2239148"/>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6" name="TextBox 85">
              <a:extLst>
                <a:ext uri="{FF2B5EF4-FFF2-40B4-BE49-F238E27FC236}">
                  <a16:creationId xmlns:a16="http://schemas.microsoft.com/office/drawing/2014/main" id="{C21498E1-62DB-491E-9ED6-884363242D47}"/>
                </a:ext>
              </a:extLst>
            </p:cNvPr>
            <p:cNvSpPr txBox="1"/>
            <p:nvPr/>
          </p:nvSpPr>
          <p:spPr>
            <a:xfrm>
              <a:off x="9792987" y="2222420"/>
              <a:ext cx="1371600" cy="307777"/>
            </a:xfrm>
            <a:prstGeom prst="rect">
              <a:avLst/>
            </a:prstGeom>
            <a:noFill/>
          </p:spPr>
          <p:txBody>
            <a:bodyPr wrap="square" rtlCol="0">
              <a:spAutoFit/>
            </a:bodyPr>
            <a:lstStyle/>
            <a:p>
              <a:r>
                <a:rPr lang="en-US" sz="1400" dirty="0"/>
                <a:t>Tax:</a:t>
              </a:r>
            </a:p>
          </p:txBody>
        </p:sp>
      </p:grpSp>
      <p:grpSp>
        <p:nvGrpSpPr>
          <p:cNvPr id="5" name="Group 4">
            <a:extLst>
              <a:ext uri="{FF2B5EF4-FFF2-40B4-BE49-F238E27FC236}">
                <a16:creationId xmlns:a16="http://schemas.microsoft.com/office/drawing/2014/main" id="{0548FDC0-AD64-4F5E-BB43-7A8DADCF582F}"/>
              </a:ext>
            </a:extLst>
          </p:cNvPr>
          <p:cNvGrpSpPr/>
          <p:nvPr/>
        </p:nvGrpSpPr>
        <p:grpSpPr>
          <a:xfrm>
            <a:off x="9819621" y="1921019"/>
            <a:ext cx="2261988" cy="307777"/>
            <a:chOff x="9792987" y="1903263"/>
            <a:chExt cx="2261988" cy="307777"/>
          </a:xfrm>
        </p:grpSpPr>
        <p:sp>
          <p:nvSpPr>
            <p:cNvPr id="101" name="Rectangle 100">
              <a:extLst>
                <a:ext uri="{FF2B5EF4-FFF2-40B4-BE49-F238E27FC236}">
                  <a16:creationId xmlns:a16="http://schemas.microsoft.com/office/drawing/2014/main" id="{E416C226-069C-44DD-A781-AF2CD9F645BE}"/>
                </a:ext>
              </a:extLst>
            </p:cNvPr>
            <p:cNvSpPr/>
            <p:nvPr/>
          </p:nvSpPr>
          <p:spPr>
            <a:xfrm>
              <a:off x="10866255" y="1919991"/>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8" name="TextBox 107">
              <a:extLst>
                <a:ext uri="{FF2B5EF4-FFF2-40B4-BE49-F238E27FC236}">
                  <a16:creationId xmlns:a16="http://schemas.microsoft.com/office/drawing/2014/main" id="{B747C55D-0565-405F-8278-31120D2480BA}"/>
                </a:ext>
              </a:extLst>
            </p:cNvPr>
            <p:cNvSpPr txBox="1"/>
            <p:nvPr/>
          </p:nvSpPr>
          <p:spPr>
            <a:xfrm>
              <a:off x="9792987" y="1903263"/>
              <a:ext cx="1371600" cy="307777"/>
            </a:xfrm>
            <a:prstGeom prst="rect">
              <a:avLst/>
            </a:prstGeom>
            <a:noFill/>
          </p:spPr>
          <p:txBody>
            <a:bodyPr wrap="square" rtlCol="0">
              <a:spAutoFit/>
            </a:bodyPr>
            <a:lstStyle/>
            <a:p>
              <a:r>
                <a:rPr lang="en-US" sz="1400" dirty="0"/>
                <a:t>Total Price:</a:t>
              </a:r>
            </a:p>
          </p:txBody>
        </p:sp>
      </p:grpSp>
      <p:grpSp>
        <p:nvGrpSpPr>
          <p:cNvPr id="109" name="Group 108">
            <a:extLst>
              <a:ext uri="{FF2B5EF4-FFF2-40B4-BE49-F238E27FC236}">
                <a16:creationId xmlns:a16="http://schemas.microsoft.com/office/drawing/2014/main" id="{77D5B914-6E70-4BCA-B696-01A8D5760E86}"/>
              </a:ext>
            </a:extLst>
          </p:cNvPr>
          <p:cNvGrpSpPr/>
          <p:nvPr/>
        </p:nvGrpSpPr>
        <p:grpSpPr>
          <a:xfrm>
            <a:off x="9821919" y="1554069"/>
            <a:ext cx="2261988" cy="307777"/>
            <a:chOff x="9792987" y="2222420"/>
            <a:chExt cx="2261988" cy="307777"/>
          </a:xfrm>
        </p:grpSpPr>
        <p:sp>
          <p:nvSpPr>
            <p:cNvPr id="110" name="Rectangle 109">
              <a:extLst>
                <a:ext uri="{FF2B5EF4-FFF2-40B4-BE49-F238E27FC236}">
                  <a16:creationId xmlns:a16="http://schemas.microsoft.com/office/drawing/2014/main" id="{BC5AC1D2-6D1B-4201-889B-1051563365E2}"/>
                </a:ext>
              </a:extLst>
            </p:cNvPr>
            <p:cNvSpPr/>
            <p:nvPr/>
          </p:nvSpPr>
          <p:spPr>
            <a:xfrm>
              <a:off x="10866255" y="2239148"/>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1" name="TextBox 110">
              <a:extLst>
                <a:ext uri="{FF2B5EF4-FFF2-40B4-BE49-F238E27FC236}">
                  <a16:creationId xmlns:a16="http://schemas.microsoft.com/office/drawing/2014/main" id="{BA210701-C889-4FAC-B66B-13CF700C07CF}"/>
                </a:ext>
              </a:extLst>
            </p:cNvPr>
            <p:cNvSpPr txBox="1"/>
            <p:nvPr/>
          </p:nvSpPr>
          <p:spPr>
            <a:xfrm>
              <a:off x="9792987" y="2222420"/>
              <a:ext cx="1371600" cy="307777"/>
            </a:xfrm>
            <a:prstGeom prst="rect">
              <a:avLst/>
            </a:prstGeom>
            <a:noFill/>
          </p:spPr>
          <p:txBody>
            <a:bodyPr wrap="square" rtlCol="0">
              <a:spAutoFit/>
            </a:bodyPr>
            <a:lstStyle/>
            <a:p>
              <a:r>
                <a:rPr lang="en-US" sz="1400" dirty="0"/>
                <a:t>Total Qty:</a:t>
              </a:r>
            </a:p>
          </p:txBody>
        </p:sp>
      </p:grpSp>
      <p:grpSp>
        <p:nvGrpSpPr>
          <p:cNvPr id="115" name="Group 114">
            <a:extLst>
              <a:ext uri="{FF2B5EF4-FFF2-40B4-BE49-F238E27FC236}">
                <a16:creationId xmlns:a16="http://schemas.microsoft.com/office/drawing/2014/main" id="{767E94CB-E660-443D-857B-93EB3AF831B4}"/>
              </a:ext>
            </a:extLst>
          </p:cNvPr>
          <p:cNvGrpSpPr/>
          <p:nvPr/>
        </p:nvGrpSpPr>
        <p:grpSpPr>
          <a:xfrm>
            <a:off x="9821919" y="1202380"/>
            <a:ext cx="2261988" cy="307777"/>
            <a:chOff x="9792987" y="1903263"/>
            <a:chExt cx="2261988" cy="307777"/>
          </a:xfrm>
        </p:grpSpPr>
        <p:sp>
          <p:nvSpPr>
            <p:cNvPr id="116" name="Rectangle 115">
              <a:extLst>
                <a:ext uri="{FF2B5EF4-FFF2-40B4-BE49-F238E27FC236}">
                  <a16:creationId xmlns:a16="http://schemas.microsoft.com/office/drawing/2014/main" id="{178F609D-5777-4A4A-8BCF-E17CB4172FB1}"/>
                </a:ext>
              </a:extLst>
            </p:cNvPr>
            <p:cNvSpPr/>
            <p:nvPr/>
          </p:nvSpPr>
          <p:spPr>
            <a:xfrm>
              <a:off x="10866255" y="1919991"/>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7" name="TextBox 116">
              <a:extLst>
                <a:ext uri="{FF2B5EF4-FFF2-40B4-BE49-F238E27FC236}">
                  <a16:creationId xmlns:a16="http://schemas.microsoft.com/office/drawing/2014/main" id="{9656F306-70A7-45CF-B9F3-945DF1FA6978}"/>
                </a:ext>
              </a:extLst>
            </p:cNvPr>
            <p:cNvSpPr txBox="1"/>
            <p:nvPr/>
          </p:nvSpPr>
          <p:spPr>
            <a:xfrm>
              <a:off x="9792987" y="1903263"/>
              <a:ext cx="1371600" cy="307777"/>
            </a:xfrm>
            <a:prstGeom prst="rect">
              <a:avLst/>
            </a:prstGeom>
            <a:noFill/>
          </p:spPr>
          <p:txBody>
            <a:bodyPr wrap="square" rtlCol="0">
              <a:spAutoFit/>
            </a:bodyPr>
            <a:lstStyle/>
            <a:p>
              <a:r>
                <a:rPr lang="en-US" sz="1400" dirty="0"/>
                <a:t>Line Items:</a:t>
              </a:r>
            </a:p>
          </p:txBody>
        </p:sp>
      </p:grpSp>
      <p:graphicFrame>
        <p:nvGraphicFramePr>
          <p:cNvPr id="146" name="Table 4">
            <a:extLst>
              <a:ext uri="{FF2B5EF4-FFF2-40B4-BE49-F238E27FC236}">
                <a16:creationId xmlns:a16="http://schemas.microsoft.com/office/drawing/2014/main" id="{CC4D33BC-E39F-4F5E-90B4-C29DDC0C1591}"/>
              </a:ext>
            </a:extLst>
          </p:cNvPr>
          <p:cNvGraphicFramePr>
            <a:graphicFrameLocks noGrp="1"/>
          </p:cNvGraphicFramePr>
          <p:nvPr>
            <p:extLst>
              <p:ext uri="{D42A27DB-BD31-4B8C-83A1-F6EECF244321}">
                <p14:modId xmlns:p14="http://schemas.microsoft.com/office/powerpoint/2010/main" val="593736162"/>
              </p:ext>
            </p:extLst>
          </p:nvPr>
        </p:nvGraphicFramePr>
        <p:xfrm>
          <a:off x="117192" y="1538399"/>
          <a:ext cx="9584973" cy="4084320"/>
        </p:xfrm>
        <a:graphic>
          <a:graphicData uri="http://schemas.openxmlformats.org/drawingml/2006/table">
            <a:tbl>
              <a:tblPr firstRow="1" bandRow="1">
                <a:tableStyleId>{1FECB4D8-DB02-4DC6-A0A2-4F2EBAE1DC90}</a:tableStyleId>
              </a:tblPr>
              <a:tblGrid>
                <a:gridCol w="987708">
                  <a:extLst>
                    <a:ext uri="{9D8B030D-6E8A-4147-A177-3AD203B41FA5}">
                      <a16:colId xmlns:a16="http://schemas.microsoft.com/office/drawing/2014/main" val="1490118813"/>
                    </a:ext>
                  </a:extLst>
                </a:gridCol>
                <a:gridCol w="1209675">
                  <a:extLst>
                    <a:ext uri="{9D8B030D-6E8A-4147-A177-3AD203B41FA5}">
                      <a16:colId xmlns:a16="http://schemas.microsoft.com/office/drawing/2014/main" val="1419932560"/>
                    </a:ext>
                  </a:extLst>
                </a:gridCol>
                <a:gridCol w="1733550">
                  <a:extLst>
                    <a:ext uri="{9D8B030D-6E8A-4147-A177-3AD203B41FA5}">
                      <a16:colId xmlns:a16="http://schemas.microsoft.com/office/drawing/2014/main" val="1326917434"/>
                    </a:ext>
                  </a:extLst>
                </a:gridCol>
                <a:gridCol w="695325">
                  <a:extLst>
                    <a:ext uri="{9D8B030D-6E8A-4147-A177-3AD203B41FA5}">
                      <a16:colId xmlns:a16="http://schemas.microsoft.com/office/drawing/2014/main" val="574625511"/>
                    </a:ext>
                  </a:extLst>
                </a:gridCol>
                <a:gridCol w="752475">
                  <a:extLst>
                    <a:ext uri="{9D8B030D-6E8A-4147-A177-3AD203B41FA5}">
                      <a16:colId xmlns:a16="http://schemas.microsoft.com/office/drawing/2014/main" val="1022514554"/>
                    </a:ext>
                  </a:extLst>
                </a:gridCol>
                <a:gridCol w="1051560">
                  <a:extLst>
                    <a:ext uri="{9D8B030D-6E8A-4147-A177-3AD203B41FA5}">
                      <a16:colId xmlns:a16="http://schemas.microsoft.com/office/drawing/2014/main" val="2772845626"/>
                    </a:ext>
                  </a:extLst>
                </a:gridCol>
                <a:gridCol w="1051560">
                  <a:extLst>
                    <a:ext uri="{9D8B030D-6E8A-4147-A177-3AD203B41FA5}">
                      <a16:colId xmlns:a16="http://schemas.microsoft.com/office/drawing/2014/main" val="3438855933"/>
                    </a:ext>
                  </a:extLst>
                </a:gridCol>
                <a:gridCol w="1051560">
                  <a:extLst>
                    <a:ext uri="{9D8B030D-6E8A-4147-A177-3AD203B41FA5}">
                      <a16:colId xmlns:a16="http://schemas.microsoft.com/office/drawing/2014/main" val="809585538"/>
                    </a:ext>
                  </a:extLst>
                </a:gridCol>
                <a:gridCol w="1051560">
                  <a:extLst>
                    <a:ext uri="{9D8B030D-6E8A-4147-A177-3AD203B41FA5}">
                      <a16:colId xmlns:a16="http://schemas.microsoft.com/office/drawing/2014/main" val="3331988733"/>
                    </a:ext>
                  </a:extLst>
                </a:gridCol>
              </a:tblGrid>
              <a:tr h="370840">
                <a:tc>
                  <a:txBody>
                    <a:bodyPr/>
                    <a:lstStyle/>
                    <a:p>
                      <a:pPr algn="ctr"/>
                      <a:r>
                        <a:rPr lang="en-US" sz="1400" dirty="0"/>
                        <a:t>Item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Barcode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Item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Qty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Standard 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Applied 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Tax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Net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extLst>
                  <a:ext uri="{0D108BD9-81ED-4DB2-BD59-A6C34878D82A}">
                    <a16:rowId xmlns:a16="http://schemas.microsoft.com/office/drawing/2014/main" val="861316392"/>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38732038"/>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2133547"/>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867361880"/>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027708"/>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140088339"/>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1786724"/>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348308796"/>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2127181"/>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923304449"/>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7132355"/>
                  </a:ext>
                </a:extLst>
              </a:tr>
            </a:tbl>
          </a:graphicData>
        </a:graphic>
      </p:graphicFrame>
      <p:grpSp>
        <p:nvGrpSpPr>
          <p:cNvPr id="190" name="Group 189">
            <a:extLst>
              <a:ext uri="{FF2B5EF4-FFF2-40B4-BE49-F238E27FC236}">
                <a16:creationId xmlns:a16="http://schemas.microsoft.com/office/drawing/2014/main" id="{5CF475AA-538C-4FA4-A1D7-DE445A5C0E69}"/>
              </a:ext>
            </a:extLst>
          </p:cNvPr>
          <p:cNvGrpSpPr/>
          <p:nvPr/>
        </p:nvGrpSpPr>
        <p:grpSpPr>
          <a:xfrm>
            <a:off x="-1" y="5721320"/>
            <a:ext cx="9803929" cy="1129416"/>
            <a:chOff x="-1" y="5721320"/>
            <a:chExt cx="9803929" cy="1129416"/>
          </a:xfrm>
        </p:grpSpPr>
        <p:sp>
          <p:nvSpPr>
            <p:cNvPr id="191" name="Rectangle 190">
              <a:extLst>
                <a:ext uri="{FF2B5EF4-FFF2-40B4-BE49-F238E27FC236}">
                  <a16:creationId xmlns:a16="http://schemas.microsoft.com/office/drawing/2014/main" id="{BAFF08A6-4DD8-4F68-A4E1-0B3605728F95}"/>
                </a:ext>
              </a:extLst>
            </p:cNvPr>
            <p:cNvSpPr/>
            <p:nvPr/>
          </p:nvSpPr>
          <p:spPr>
            <a:xfrm>
              <a:off x="-1" y="5721320"/>
              <a:ext cx="9803929" cy="1129416"/>
            </a:xfrm>
            <a:prstGeom prst="rect">
              <a:avLst/>
            </a:prstGeom>
            <a:solidFill>
              <a:schemeClr val="bg1">
                <a:lumMod val="8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92" name="Rectangle: Rounded Corners 191">
              <a:extLst>
                <a:ext uri="{FF2B5EF4-FFF2-40B4-BE49-F238E27FC236}">
                  <a16:creationId xmlns:a16="http://schemas.microsoft.com/office/drawing/2014/main" id="{90DA854F-8948-47EA-89A0-1561738AD5B7}"/>
                </a:ext>
              </a:extLst>
            </p:cNvPr>
            <p:cNvSpPr/>
            <p:nvPr/>
          </p:nvSpPr>
          <p:spPr>
            <a:xfrm>
              <a:off x="86882"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F1</a:t>
              </a:r>
            </a:p>
            <a:p>
              <a:pPr algn="ctr">
                <a:lnSpc>
                  <a:spcPts val="1500"/>
                </a:lnSpc>
              </a:pPr>
              <a:r>
                <a:rPr lang="en-US" sz="1400" b="1" dirty="0"/>
                <a:t>Help</a:t>
              </a:r>
            </a:p>
          </p:txBody>
        </p:sp>
        <p:sp>
          <p:nvSpPr>
            <p:cNvPr id="193" name="Rectangle: Rounded Corners 192">
              <a:extLst>
                <a:ext uri="{FF2B5EF4-FFF2-40B4-BE49-F238E27FC236}">
                  <a16:creationId xmlns:a16="http://schemas.microsoft.com/office/drawing/2014/main" id="{9A752BB6-B0E2-47C1-9274-87B81B8D0792}"/>
                </a:ext>
              </a:extLst>
            </p:cNvPr>
            <p:cNvSpPr/>
            <p:nvPr/>
          </p:nvSpPr>
          <p:spPr>
            <a:xfrm>
              <a:off x="5659694"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F5</a:t>
              </a:r>
            </a:p>
            <a:p>
              <a:pPr algn="ctr">
                <a:lnSpc>
                  <a:spcPts val="1500"/>
                </a:lnSpc>
              </a:pPr>
              <a:r>
                <a:rPr lang="en-US" sz="1400" b="1" dirty="0"/>
                <a:t>Change Price</a:t>
              </a:r>
            </a:p>
          </p:txBody>
        </p:sp>
        <p:sp>
          <p:nvSpPr>
            <p:cNvPr id="194" name="Rectangle: Rounded Corners 193">
              <a:extLst>
                <a:ext uri="{FF2B5EF4-FFF2-40B4-BE49-F238E27FC236}">
                  <a16:creationId xmlns:a16="http://schemas.microsoft.com/office/drawing/2014/main" id="{10F41207-0EA6-43B7-97BF-B14461A88E1B}"/>
                </a:ext>
              </a:extLst>
            </p:cNvPr>
            <p:cNvSpPr/>
            <p:nvPr/>
          </p:nvSpPr>
          <p:spPr>
            <a:xfrm>
              <a:off x="1474355"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F2</a:t>
              </a:r>
            </a:p>
            <a:p>
              <a:pPr algn="ctr">
                <a:lnSpc>
                  <a:spcPts val="1500"/>
                </a:lnSpc>
              </a:pPr>
              <a:r>
                <a:rPr lang="en-US" sz="1400" b="1" dirty="0"/>
                <a:t>Del Item</a:t>
              </a:r>
            </a:p>
          </p:txBody>
        </p:sp>
        <p:sp>
          <p:nvSpPr>
            <p:cNvPr id="195" name="Rectangle: Rounded Corners 194">
              <a:extLst>
                <a:ext uri="{FF2B5EF4-FFF2-40B4-BE49-F238E27FC236}">
                  <a16:creationId xmlns:a16="http://schemas.microsoft.com/office/drawing/2014/main" id="{4F644549-9A8B-47AD-86D1-9E10F8CF7784}"/>
                </a:ext>
              </a:extLst>
            </p:cNvPr>
            <p:cNvSpPr/>
            <p:nvPr/>
          </p:nvSpPr>
          <p:spPr>
            <a:xfrm>
              <a:off x="2870717"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F3</a:t>
              </a:r>
            </a:p>
            <a:p>
              <a:pPr algn="ctr">
                <a:lnSpc>
                  <a:spcPts val="1500"/>
                </a:lnSpc>
              </a:pPr>
              <a:r>
                <a:rPr lang="en-US" sz="1400" b="1" dirty="0"/>
                <a:t>Find Item</a:t>
              </a:r>
            </a:p>
          </p:txBody>
        </p:sp>
        <p:sp>
          <p:nvSpPr>
            <p:cNvPr id="196" name="Rectangle: Rounded Corners 195">
              <a:extLst>
                <a:ext uri="{FF2B5EF4-FFF2-40B4-BE49-F238E27FC236}">
                  <a16:creationId xmlns:a16="http://schemas.microsoft.com/office/drawing/2014/main" id="{C21438F5-2BD0-443A-AB43-B933CBC04E52}"/>
                </a:ext>
              </a:extLst>
            </p:cNvPr>
            <p:cNvSpPr/>
            <p:nvPr/>
          </p:nvSpPr>
          <p:spPr>
            <a:xfrm>
              <a:off x="4267073"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F4</a:t>
              </a:r>
            </a:p>
            <a:p>
              <a:pPr algn="ctr">
                <a:lnSpc>
                  <a:spcPts val="1500"/>
                </a:lnSpc>
              </a:pPr>
              <a:r>
                <a:rPr lang="en-US" sz="1400" b="1" dirty="0"/>
                <a:t>Change Qty</a:t>
              </a:r>
            </a:p>
          </p:txBody>
        </p:sp>
        <p:sp>
          <p:nvSpPr>
            <p:cNvPr id="197" name="Rectangle: Rounded Corners 196">
              <a:extLst>
                <a:ext uri="{FF2B5EF4-FFF2-40B4-BE49-F238E27FC236}">
                  <a16:creationId xmlns:a16="http://schemas.microsoft.com/office/drawing/2014/main" id="{DA7AC914-FF3F-42DD-950B-062CD6258CED}"/>
                </a:ext>
              </a:extLst>
            </p:cNvPr>
            <p:cNvSpPr/>
            <p:nvPr/>
          </p:nvSpPr>
          <p:spPr>
            <a:xfrm>
              <a:off x="4261298" y="632447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ts val="1400"/>
                </a:lnSpc>
              </a:pPr>
              <a:r>
                <a:rPr lang="en-US" sz="1400" b="1" dirty="0"/>
                <a:t>F10</a:t>
              </a:r>
            </a:p>
            <a:p>
              <a:pPr algn="ctr">
                <a:lnSpc>
                  <a:spcPts val="1500"/>
                </a:lnSpc>
              </a:pPr>
              <a:r>
                <a:rPr lang="en-US" sz="1400" b="1" dirty="0"/>
                <a:t>List Estimates</a:t>
              </a:r>
            </a:p>
          </p:txBody>
        </p:sp>
        <p:sp>
          <p:nvSpPr>
            <p:cNvPr id="198" name="Rectangle: Rounded Corners 197">
              <a:extLst>
                <a:ext uri="{FF2B5EF4-FFF2-40B4-BE49-F238E27FC236}">
                  <a16:creationId xmlns:a16="http://schemas.microsoft.com/office/drawing/2014/main" id="{47199592-041E-4960-89D4-F9BC80BFCF6C}"/>
                </a:ext>
              </a:extLst>
            </p:cNvPr>
            <p:cNvSpPr/>
            <p:nvPr/>
          </p:nvSpPr>
          <p:spPr>
            <a:xfrm>
              <a:off x="8435713" y="6317984"/>
              <a:ext cx="128016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Esc-Exit</a:t>
              </a:r>
            </a:p>
          </p:txBody>
        </p:sp>
        <p:sp>
          <p:nvSpPr>
            <p:cNvPr id="199" name="Rectangle: Rounded Corners 198">
              <a:extLst>
                <a:ext uri="{FF2B5EF4-FFF2-40B4-BE49-F238E27FC236}">
                  <a16:creationId xmlns:a16="http://schemas.microsoft.com/office/drawing/2014/main" id="{EEEAFA40-F574-40A5-8260-17F089825B7F}"/>
                </a:ext>
              </a:extLst>
            </p:cNvPr>
            <p:cNvSpPr/>
            <p:nvPr/>
          </p:nvSpPr>
          <p:spPr>
            <a:xfrm>
              <a:off x="86882" y="6315646"/>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F7</a:t>
              </a:r>
            </a:p>
            <a:p>
              <a:pPr algn="ctr"/>
              <a:r>
                <a:rPr lang="en-US" sz="1400" b="1" dirty="0"/>
                <a:t>New Estimate</a:t>
              </a:r>
            </a:p>
          </p:txBody>
        </p:sp>
        <p:sp>
          <p:nvSpPr>
            <p:cNvPr id="200" name="Rectangle: Rounded Corners 199">
              <a:extLst>
                <a:ext uri="{FF2B5EF4-FFF2-40B4-BE49-F238E27FC236}">
                  <a16:creationId xmlns:a16="http://schemas.microsoft.com/office/drawing/2014/main" id="{DF0D2985-C667-4B69-9E06-6D6900DA4C8D}"/>
                </a:ext>
              </a:extLst>
            </p:cNvPr>
            <p:cNvSpPr/>
            <p:nvPr/>
          </p:nvSpPr>
          <p:spPr>
            <a:xfrm>
              <a:off x="1478354" y="6309777"/>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F8</a:t>
              </a:r>
            </a:p>
            <a:p>
              <a:pPr algn="ctr"/>
              <a:r>
                <a:rPr lang="en-US" sz="1400" b="1" dirty="0"/>
                <a:t>Del Estimate</a:t>
              </a:r>
            </a:p>
          </p:txBody>
        </p:sp>
        <p:sp>
          <p:nvSpPr>
            <p:cNvPr id="201" name="Rectangle: Rounded Corners 200">
              <a:extLst>
                <a:ext uri="{FF2B5EF4-FFF2-40B4-BE49-F238E27FC236}">
                  <a16:creationId xmlns:a16="http://schemas.microsoft.com/office/drawing/2014/main" id="{9B5A041B-CFE0-40F3-AFD3-71A5108FFD35}"/>
                </a:ext>
              </a:extLst>
            </p:cNvPr>
            <p:cNvSpPr/>
            <p:nvPr/>
          </p:nvSpPr>
          <p:spPr>
            <a:xfrm>
              <a:off x="7052804" y="5796738"/>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F6</a:t>
              </a:r>
            </a:p>
            <a:p>
              <a:pPr algn="ctr">
                <a:lnSpc>
                  <a:spcPts val="1500"/>
                </a:lnSpc>
              </a:pPr>
              <a:r>
                <a:rPr lang="en-US" sz="1400" b="1" dirty="0"/>
                <a:t>Get Weight</a:t>
              </a:r>
            </a:p>
          </p:txBody>
        </p:sp>
        <p:sp>
          <p:nvSpPr>
            <p:cNvPr id="202" name="Rectangle: Rounded Corners 201">
              <a:extLst>
                <a:ext uri="{FF2B5EF4-FFF2-40B4-BE49-F238E27FC236}">
                  <a16:creationId xmlns:a16="http://schemas.microsoft.com/office/drawing/2014/main" id="{707869E7-5C1F-429A-88E7-4B5CFB81B867}"/>
                </a:ext>
              </a:extLst>
            </p:cNvPr>
            <p:cNvSpPr/>
            <p:nvPr/>
          </p:nvSpPr>
          <p:spPr>
            <a:xfrm>
              <a:off x="5652770" y="6328528"/>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ts val="1400"/>
                </a:lnSpc>
              </a:pPr>
              <a:r>
                <a:rPr lang="en-US" sz="1400" b="1" dirty="0"/>
                <a:t>F11</a:t>
              </a:r>
            </a:p>
            <a:p>
              <a:pPr algn="ctr">
                <a:lnSpc>
                  <a:spcPts val="1400"/>
                </a:lnSpc>
              </a:pPr>
              <a:r>
                <a:rPr lang="en-US" sz="1400" b="1" dirty="0"/>
                <a:t>Print Estimate</a:t>
              </a:r>
            </a:p>
          </p:txBody>
        </p:sp>
        <p:sp>
          <p:nvSpPr>
            <p:cNvPr id="203" name="Rectangle: Rounded Corners 202">
              <a:extLst>
                <a:ext uri="{FF2B5EF4-FFF2-40B4-BE49-F238E27FC236}">
                  <a16:creationId xmlns:a16="http://schemas.microsoft.com/office/drawing/2014/main" id="{20183D14-CF8D-4E12-A5C9-A5F81BB97E17}"/>
                </a:ext>
              </a:extLst>
            </p:cNvPr>
            <p:cNvSpPr/>
            <p:nvPr/>
          </p:nvSpPr>
          <p:spPr>
            <a:xfrm>
              <a:off x="7044242" y="6319914"/>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ts val="1400"/>
                </a:lnSpc>
              </a:pPr>
              <a:r>
                <a:rPr lang="en-US" sz="1400" b="1" dirty="0"/>
                <a:t>F12</a:t>
              </a:r>
            </a:p>
            <a:p>
              <a:pPr algn="ctr">
                <a:lnSpc>
                  <a:spcPts val="1400"/>
                </a:lnSpc>
              </a:pPr>
              <a:r>
                <a:rPr lang="en-US" sz="1400" b="1" dirty="0"/>
                <a:t>Create Invoice</a:t>
              </a:r>
            </a:p>
          </p:txBody>
        </p:sp>
        <p:sp>
          <p:nvSpPr>
            <p:cNvPr id="204" name="Rectangle: Rounded Corners 203">
              <a:extLst>
                <a:ext uri="{FF2B5EF4-FFF2-40B4-BE49-F238E27FC236}">
                  <a16:creationId xmlns:a16="http://schemas.microsoft.com/office/drawing/2014/main" id="{56073E2B-4A41-4747-9704-C5A635610A86}"/>
                </a:ext>
              </a:extLst>
            </p:cNvPr>
            <p:cNvSpPr/>
            <p:nvPr/>
          </p:nvSpPr>
          <p:spPr>
            <a:xfrm>
              <a:off x="2869826" y="6319302"/>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F9</a:t>
              </a:r>
            </a:p>
            <a:p>
              <a:pPr algn="ctr">
                <a:lnSpc>
                  <a:spcPts val="1500"/>
                </a:lnSpc>
              </a:pPr>
              <a:r>
                <a:rPr lang="en-US" sz="1400" b="1" dirty="0"/>
                <a:t>Find Customer</a:t>
              </a:r>
            </a:p>
          </p:txBody>
        </p:sp>
      </p:grpSp>
      <p:grpSp>
        <p:nvGrpSpPr>
          <p:cNvPr id="205" name="Group 204">
            <a:extLst>
              <a:ext uri="{FF2B5EF4-FFF2-40B4-BE49-F238E27FC236}">
                <a16:creationId xmlns:a16="http://schemas.microsoft.com/office/drawing/2014/main" id="{7563C8D5-69B7-40F3-9717-750443673C26}"/>
              </a:ext>
            </a:extLst>
          </p:cNvPr>
          <p:cNvGrpSpPr/>
          <p:nvPr/>
        </p:nvGrpSpPr>
        <p:grpSpPr>
          <a:xfrm>
            <a:off x="9796747" y="3771900"/>
            <a:ext cx="2388072" cy="2743200"/>
            <a:chOff x="9796747" y="3771900"/>
            <a:chExt cx="2388072" cy="2743200"/>
          </a:xfrm>
        </p:grpSpPr>
        <p:sp>
          <p:nvSpPr>
            <p:cNvPr id="206" name="Rectangle 205">
              <a:extLst>
                <a:ext uri="{FF2B5EF4-FFF2-40B4-BE49-F238E27FC236}">
                  <a16:creationId xmlns:a16="http://schemas.microsoft.com/office/drawing/2014/main" id="{B065017C-AD71-4466-B0DE-A7073127C806}"/>
                </a:ext>
              </a:extLst>
            </p:cNvPr>
            <p:cNvSpPr/>
            <p:nvPr/>
          </p:nvSpPr>
          <p:spPr>
            <a:xfrm>
              <a:off x="9796747" y="3771900"/>
              <a:ext cx="2388072"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Rounded Corners 206">
              <a:extLst>
                <a:ext uri="{FF2B5EF4-FFF2-40B4-BE49-F238E27FC236}">
                  <a16:creationId xmlns:a16="http://schemas.microsoft.com/office/drawing/2014/main" id="{E325AB4C-2245-4CB5-96D6-CD4FCB440646}"/>
                </a:ext>
              </a:extLst>
            </p:cNvPr>
            <p:cNvSpPr/>
            <p:nvPr/>
          </p:nvSpPr>
          <p:spPr>
            <a:xfrm>
              <a:off x="9895862" y="3864030"/>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sp>
          <p:nvSpPr>
            <p:cNvPr id="208" name="Rectangle: Rounded Corners 207">
              <a:extLst>
                <a:ext uri="{FF2B5EF4-FFF2-40B4-BE49-F238E27FC236}">
                  <a16:creationId xmlns:a16="http://schemas.microsoft.com/office/drawing/2014/main" id="{1D5D1C15-83FB-4A36-8FCB-EC1FE205FE7E}"/>
                </a:ext>
              </a:extLst>
            </p:cNvPr>
            <p:cNvSpPr/>
            <p:nvPr/>
          </p:nvSpPr>
          <p:spPr>
            <a:xfrm>
              <a:off x="10467689" y="3867899"/>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7</a:t>
              </a:r>
            </a:p>
          </p:txBody>
        </p:sp>
        <p:sp>
          <p:nvSpPr>
            <p:cNvPr id="209" name="Rectangle: Rounded Corners 208">
              <a:extLst>
                <a:ext uri="{FF2B5EF4-FFF2-40B4-BE49-F238E27FC236}">
                  <a16:creationId xmlns:a16="http://schemas.microsoft.com/office/drawing/2014/main" id="{C414E008-9213-4CFD-9F6C-55BE2B2B827C}"/>
                </a:ext>
              </a:extLst>
            </p:cNvPr>
            <p:cNvSpPr/>
            <p:nvPr/>
          </p:nvSpPr>
          <p:spPr>
            <a:xfrm>
              <a:off x="11031542" y="3858217"/>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8</a:t>
              </a:r>
            </a:p>
          </p:txBody>
        </p:sp>
        <p:sp>
          <p:nvSpPr>
            <p:cNvPr id="210" name="Rectangle: Rounded Corners 209">
              <a:extLst>
                <a:ext uri="{FF2B5EF4-FFF2-40B4-BE49-F238E27FC236}">
                  <a16:creationId xmlns:a16="http://schemas.microsoft.com/office/drawing/2014/main" id="{A25B13A8-21B3-45CA-84AC-307C8796640D}"/>
                </a:ext>
              </a:extLst>
            </p:cNvPr>
            <p:cNvSpPr/>
            <p:nvPr/>
          </p:nvSpPr>
          <p:spPr>
            <a:xfrm>
              <a:off x="9895862" y="4390719"/>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sp>
          <p:nvSpPr>
            <p:cNvPr id="211" name="Rectangle: Rounded Corners 210">
              <a:extLst>
                <a:ext uri="{FF2B5EF4-FFF2-40B4-BE49-F238E27FC236}">
                  <a16:creationId xmlns:a16="http://schemas.microsoft.com/office/drawing/2014/main" id="{251BAB83-A444-4757-AAD4-8298DCF7FE7E}"/>
                </a:ext>
              </a:extLst>
            </p:cNvPr>
            <p:cNvSpPr/>
            <p:nvPr/>
          </p:nvSpPr>
          <p:spPr>
            <a:xfrm>
              <a:off x="10467689" y="4393940"/>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4</a:t>
              </a:r>
            </a:p>
          </p:txBody>
        </p:sp>
        <p:sp>
          <p:nvSpPr>
            <p:cNvPr id="212" name="Rectangle: Rounded Corners 211">
              <a:extLst>
                <a:ext uri="{FF2B5EF4-FFF2-40B4-BE49-F238E27FC236}">
                  <a16:creationId xmlns:a16="http://schemas.microsoft.com/office/drawing/2014/main" id="{36A46E31-757E-49AE-B175-38EE5225F090}"/>
                </a:ext>
              </a:extLst>
            </p:cNvPr>
            <p:cNvSpPr/>
            <p:nvPr/>
          </p:nvSpPr>
          <p:spPr>
            <a:xfrm>
              <a:off x="11031542" y="4384773"/>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5</a:t>
              </a:r>
            </a:p>
          </p:txBody>
        </p:sp>
        <p:sp>
          <p:nvSpPr>
            <p:cNvPr id="213" name="Rectangle: Rounded Corners 212">
              <a:extLst>
                <a:ext uri="{FF2B5EF4-FFF2-40B4-BE49-F238E27FC236}">
                  <a16:creationId xmlns:a16="http://schemas.microsoft.com/office/drawing/2014/main" id="{60AEFB42-825A-441F-A103-77990C2B77EC}"/>
                </a:ext>
              </a:extLst>
            </p:cNvPr>
            <p:cNvSpPr/>
            <p:nvPr/>
          </p:nvSpPr>
          <p:spPr>
            <a:xfrm>
              <a:off x="9895862" y="4917409"/>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lumMod val="65000"/>
                      <a:lumOff val="35000"/>
                    </a:schemeClr>
                  </a:solidFill>
                </a:rPr>
                <a:t>→</a:t>
              </a:r>
              <a:endParaRPr lang="en-US" sz="1600" b="1" dirty="0">
                <a:solidFill>
                  <a:schemeClr val="tx1">
                    <a:lumMod val="65000"/>
                    <a:lumOff val="35000"/>
                  </a:schemeClr>
                </a:solidFill>
              </a:endParaRPr>
            </a:p>
          </p:txBody>
        </p:sp>
        <p:sp>
          <p:nvSpPr>
            <p:cNvPr id="214" name="Rectangle: Rounded Corners 213">
              <a:extLst>
                <a:ext uri="{FF2B5EF4-FFF2-40B4-BE49-F238E27FC236}">
                  <a16:creationId xmlns:a16="http://schemas.microsoft.com/office/drawing/2014/main" id="{1105E66D-3DAD-4697-9862-27FEFA24A2F1}"/>
                </a:ext>
              </a:extLst>
            </p:cNvPr>
            <p:cNvSpPr/>
            <p:nvPr/>
          </p:nvSpPr>
          <p:spPr>
            <a:xfrm>
              <a:off x="10467689" y="4919981"/>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1</a:t>
              </a:r>
            </a:p>
          </p:txBody>
        </p:sp>
        <p:sp>
          <p:nvSpPr>
            <p:cNvPr id="215" name="Rectangle: Rounded Corners 214">
              <a:extLst>
                <a:ext uri="{FF2B5EF4-FFF2-40B4-BE49-F238E27FC236}">
                  <a16:creationId xmlns:a16="http://schemas.microsoft.com/office/drawing/2014/main" id="{59B0C76A-E43D-4BDF-B4E4-9CF6081AF3FA}"/>
                </a:ext>
              </a:extLst>
            </p:cNvPr>
            <p:cNvSpPr/>
            <p:nvPr/>
          </p:nvSpPr>
          <p:spPr>
            <a:xfrm>
              <a:off x="11031542" y="4911329"/>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2</a:t>
              </a:r>
            </a:p>
          </p:txBody>
        </p:sp>
        <p:sp>
          <p:nvSpPr>
            <p:cNvPr id="216" name="Rectangle: Rounded Corners 215">
              <a:extLst>
                <a:ext uri="{FF2B5EF4-FFF2-40B4-BE49-F238E27FC236}">
                  <a16:creationId xmlns:a16="http://schemas.microsoft.com/office/drawing/2014/main" id="{1A216AE1-EF2D-4C7D-9B98-3AA75FC67755}"/>
                </a:ext>
              </a:extLst>
            </p:cNvPr>
            <p:cNvSpPr/>
            <p:nvPr/>
          </p:nvSpPr>
          <p:spPr>
            <a:xfrm>
              <a:off x="9895862" y="5444098"/>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sp>
          <p:nvSpPr>
            <p:cNvPr id="217" name="Rectangle: Rounded Corners 216">
              <a:extLst>
                <a:ext uri="{FF2B5EF4-FFF2-40B4-BE49-F238E27FC236}">
                  <a16:creationId xmlns:a16="http://schemas.microsoft.com/office/drawing/2014/main" id="{31831821-06B8-49A7-993E-004060CFE73E}"/>
                </a:ext>
              </a:extLst>
            </p:cNvPr>
            <p:cNvSpPr/>
            <p:nvPr/>
          </p:nvSpPr>
          <p:spPr>
            <a:xfrm>
              <a:off x="10467689" y="5446022"/>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a:t>
              </a:r>
            </a:p>
          </p:txBody>
        </p:sp>
        <p:sp>
          <p:nvSpPr>
            <p:cNvPr id="218" name="Rectangle: Rounded Corners 217">
              <a:extLst>
                <a:ext uri="{FF2B5EF4-FFF2-40B4-BE49-F238E27FC236}">
                  <a16:creationId xmlns:a16="http://schemas.microsoft.com/office/drawing/2014/main" id="{F57ED3AC-3D60-4C57-A869-1EDE36E7FA91}"/>
                </a:ext>
              </a:extLst>
            </p:cNvPr>
            <p:cNvSpPr/>
            <p:nvPr/>
          </p:nvSpPr>
          <p:spPr>
            <a:xfrm>
              <a:off x="11031542" y="5437885"/>
              <a:ext cx="1053713"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ENTER</a:t>
              </a:r>
              <a:endParaRPr lang="en-US" sz="1100" b="1" dirty="0">
                <a:solidFill>
                  <a:schemeClr val="tx1">
                    <a:lumMod val="65000"/>
                    <a:lumOff val="35000"/>
                  </a:schemeClr>
                </a:solidFill>
              </a:endParaRPr>
            </a:p>
          </p:txBody>
        </p:sp>
        <p:sp>
          <p:nvSpPr>
            <p:cNvPr id="219" name="Rectangle: Rounded Corners 218">
              <a:extLst>
                <a:ext uri="{FF2B5EF4-FFF2-40B4-BE49-F238E27FC236}">
                  <a16:creationId xmlns:a16="http://schemas.microsoft.com/office/drawing/2014/main" id="{8B1D5B5B-C513-43CC-BE7F-5E6C974BA640}"/>
                </a:ext>
              </a:extLst>
            </p:cNvPr>
            <p:cNvSpPr/>
            <p:nvPr/>
          </p:nvSpPr>
          <p:spPr>
            <a:xfrm>
              <a:off x="9895862" y="5972746"/>
              <a:ext cx="489861" cy="459753"/>
            </a:xfrm>
            <a:prstGeom prst="roundRect">
              <a:avLst>
                <a:gd name="adj" fmla="val 16667"/>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65000"/>
                      <a:lumOff val="35000"/>
                    </a:schemeClr>
                  </a:solidFill>
                </a:rPr>
                <a:t>DEL</a:t>
              </a:r>
            </a:p>
          </p:txBody>
        </p:sp>
        <p:sp>
          <p:nvSpPr>
            <p:cNvPr id="220" name="Rectangle: Rounded Corners 219">
              <a:extLst>
                <a:ext uri="{FF2B5EF4-FFF2-40B4-BE49-F238E27FC236}">
                  <a16:creationId xmlns:a16="http://schemas.microsoft.com/office/drawing/2014/main" id="{C06BAFF5-7D13-4FD7-AA59-C69FEA13332C}"/>
                </a:ext>
              </a:extLst>
            </p:cNvPr>
            <p:cNvSpPr/>
            <p:nvPr/>
          </p:nvSpPr>
          <p:spPr>
            <a:xfrm>
              <a:off x="10467689" y="5976100"/>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&lt;</a:t>
              </a:r>
              <a:endParaRPr lang="en-US" sz="700" dirty="0">
                <a:solidFill>
                  <a:schemeClr val="tx1">
                    <a:lumMod val="65000"/>
                    <a:lumOff val="35000"/>
                  </a:schemeClr>
                </a:solidFill>
              </a:endParaRPr>
            </a:p>
          </p:txBody>
        </p:sp>
        <p:sp>
          <p:nvSpPr>
            <p:cNvPr id="221" name="Rectangle: Rounded Corners 220">
              <a:extLst>
                <a:ext uri="{FF2B5EF4-FFF2-40B4-BE49-F238E27FC236}">
                  <a16:creationId xmlns:a16="http://schemas.microsoft.com/office/drawing/2014/main" id="{DF20D333-7455-421A-BF97-FE29713D5D3F}"/>
                </a:ext>
              </a:extLst>
            </p:cNvPr>
            <p:cNvSpPr/>
            <p:nvPr/>
          </p:nvSpPr>
          <p:spPr>
            <a:xfrm>
              <a:off x="11603336" y="3857370"/>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9</a:t>
              </a:r>
            </a:p>
          </p:txBody>
        </p:sp>
        <p:sp>
          <p:nvSpPr>
            <p:cNvPr id="222" name="Rectangle: Rounded Corners 221">
              <a:extLst>
                <a:ext uri="{FF2B5EF4-FFF2-40B4-BE49-F238E27FC236}">
                  <a16:creationId xmlns:a16="http://schemas.microsoft.com/office/drawing/2014/main" id="{7AEDC38A-F2A6-4610-855D-93B517C2D115}"/>
                </a:ext>
              </a:extLst>
            </p:cNvPr>
            <p:cNvSpPr/>
            <p:nvPr/>
          </p:nvSpPr>
          <p:spPr>
            <a:xfrm>
              <a:off x="11603336" y="4383925"/>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6</a:t>
              </a:r>
            </a:p>
          </p:txBody>
        </p:sp>
        <p:sp>
          <p:nvSpPr>
            <p:cNvPr id="223" name="Rectangle: Rounded Corners 222">
              <a:extLst>
                <a:ext uri="{FF2B5EF4-FFF2-40B4-BE49-F238E27FC236}">
                  <a16:creationId xmlns:a16="http://schemas.microsoft.com/office/drawing/2014/main" id="{7211F407-107F-438F-942F-E4540FAE94F9}"/>
                </a:ext>
              </a:extLst>
            </p:cNvPr>
            <p:cNvSpPr/>
            <p:nvPr/>
          </p:nvSpPr>
          <p:spPr>
            <a:xfrm>
              <a:off x="11603336" y="4910481"/>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3</a:t>
              </a:r>
            </a:p>
          </p:txBody>
        </p:sp>
        <p:pic>
          <p:nvPicPr>
            <p:cNvPr id="224" name="Picture 223">
              <a:extLst>
                <a:ext uri="{FF2B5EF4-FFF2-40B4-BE49-F238E27FC236}">
                  <a16:creationId xmlns:a16="http://schemas.microsoft.com/office/drawing/2014/main" id="{AF5AFF8F-76CA-47BE-8328-823CC0D80798}"/>
                </a:ext>
              </a:extLst>
            </p:cNvPr>
            <p:cNvPicPr>
              <a:picLocks noChangeAspect="1"/>
            </p:cNvPicPr>
            <p:nvPr/>
          </p:nvPicPr>
          <p:blipFill>
            <a:blip r:embed="rId3">
              <a:duotone>
                <a:schemeClr val="accent3">
                  <a:shade val="45000"/>
                  <a:satMod val="135000"/>
                </a:schemeClr>
                <a:prstClr val="white"/>
              </a:duotone>
            </a:blip>
            <a:stretch>
              <a:fillRect/>
            </a:stretch>
          </p:blipFill>
          <p:spPr>
            <a:xfrm>
              <a:off x="10543612" y="6094170"/>
              <a:ext cx="320040" cy="233715"/>
            </a:xfrm>
            <a:prstGeom prst="rect">
              <a:avLst/>
            </a:prstGeom>
          </p:spPr>
        </p:pic>
        <p:sp>
          <p:nvSpPr>
            <p:cNvPr id="225" name="Rectangle: Rounded Corners 224">
              <a:extLst>
                <a:ext uri="{FF2B5EF4-FFF2-40B4-BE49-F238E27FC236}">
                  <a16:creationId xmlns:a16="http://schemas.microsoft.com/office/drawing/2014/main" id="{CCCA5C6E-E52C-4C99-9A23-0110AFA51E58}"/>
                </a:ext>
              </a:extLst>
            </p:cNvPr>
            <p:cNvSpPr/>
            <p:nvPr/>
          </p:nvSpPr>
          <p:spPr>
            <a:xfrm>
              <a:off x="11031542" y="5972114"/>
              <a:ext cx="1053713"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TAB</a:t>
              </a:r>
              <a:endParaRPr lang="en-US" sz="1100" b="1" dirty="0">
                <a:solidFill>
                  <a:schemeClr val="tx1">
                    <a:lumMod val="65000"/>
                    <a:lumOff val="35000"/>
                  </a:schemeClr>
                </a:solidFill>
              </a:endParaRPr>
            </a:p>
          </p:txBody>
        </p:sp>
      </p:grpSp>
      <p:pic>
        <p:nvPicPr>
          <p:cNvPr id="16" name="Picture 15">
            <a:extLst>
              <a:ext uri="{FF2B5EF4-FFF2-40B4-BE49-F238E27FC236}">
                <a16:creationId xmlns:a16="http://schemas.microsoft.com/office/drawing/2014/main" id="{A7E39CF3-524E-464E-8F8A-C212E53155F9}"/>
              </a:ext>
            </a:extLst>
          </p:cNvPr>
          <p:cNvPicPr>
            <a:picLocks noChangeAspect="1"/>
          </p:cNvPicPr>
          <p:nvPr/>
        </p:nvPicPr>
        <p:blipFill>
          <a:blip r:embed="rId4"/>
          <a:stretch>
            <a:fillRect/>
          </a:stretch>
        </p:blipFill>
        <p:spPr>
          <a:xfrm>
            <a:off x="3190875" y="1728787"/>
            <a:ext cx="5810250" cy="3400425"/>
          </a:xfrm>
          <a:prstGeom prst="rect">
            <a:avLst/>
          </a:prstGeom>
          <a:ln>
            <a:solidFill>
              <a:schemeClr val="tx1"/>
            </a:solidFill>
          </a:ln>
        </p:spPr>
      </p:pic>
    </p:spTree>
    <p:extLst>
      <p:ext uri="{BB962C8B-B14F-4D97-AF65-F5344CB8AC3E}">
        <p14:creationId xmlns:p14="http://schemas.microsoft.com/office/powerpoint/2010/main" val="903514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EE839-8071-43BF-8F19-CC5C129EF191}"/>
              </a:ext>
            </a:extLst>
          </p:cNvPr>
          <p:cNvSpPr>
            <a:spLocks noGrp="1"/>
          </p:cNvSpPr>
          <p:nvPr>
            <p:ph type="title"/>
          </p:nvPr>
        </p:nvSpPr>
        <p:spPr>
          <a:xfrm>
            <a:off x="190500" y="18256"/>
            <a:ext cx="11782424" cy="810420"/>
          </a:xfrm>
          <a:ln>
            <a:noFill/>
          </a:ln>
        </p:spPr>
        <p:txBody>
          <a:bodyPr/>
          <a:lstStyle/>
          <a:p>
            <a:r>
              <a:rPr lang="en-US" dirty="0"/>
              <a:t>Change Quantity</a:t>
            </a:r>
          </a:p>
        </p:txBody>
      </p:sp>
      <p:sp>
        <p:nvSpPr>
          <p:cNvPr id="4" name="Content Placeholder 2">
            <a:extLst>
              <a:ext uri="{FF2B5EF4-FFF2-40B4-BE49-F238E27FC236}">
                <a16:creationId xmlns:a16="http://schemas.microsoft.com/office/drawing/2014/main" id="{C4B11595-E8AC-4B57-A499-3E15447C6E27}"/>
              </a:ext>
            </a:extLst>
          </p:cNvPr>
          <p:cNvSpPr txBox="1">
            <a:spLocks/>
          </p:cNvSpPr>
          <p:nvPr/>
        </p:nvSpPr>
        <p:spPr>
          <a:xfrm>
            <a:off x="200025" y="838991"/>
            <a:ext cx="5781675" cy="5847559"/>
          </a:xfrm>
          <a:prstGeom prst="rect">
            <a:avLst/>
          </a:prstGeom>
          <a:ln>
            <a:solidFill>
              <a:schemeClr val="tx1">
                <a:lumMod val="65000"/>
                <a:lumOff val="3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b="1" u="sng" dirty="0"/>
              <a:t>BUTTON ACTIONS:</a:t>
            </a:r>
          </a:p>
          <a:p>
            <a:pPr marL="0" indent="0">
              <a:buNone/>
            </a:pPr>
            <a:r>
              <a:rPr lang="en-US" sz="1700" b="1" dirty="0"/>
              <a:t>Esc-Exit:</a:t>
            </a:r>
          </a:p>
          <a:p>
            <a:r>
              <a:rPr lang="en-US" sz="1700" dirty="0"/>
              <a:t>Discard the changes, Close the Change Quantity Screen and go back to Estimate Entry Screen</a:t>
            </a:r>
            <a:endParaRPr lang="en-US" sz="1700" b="1" u="sng" dirty="0"/>
          </a:p>
          <a:p>
            <a:pPr marL="0" indent="0">
              <a:buNone/>
            </a:pPr>
            <a:r>
              <a:rPr lang="en-US" sz="1700" b="1" dirty="0"/>
              <a:t>F12-Ok:</a:t>
            </a:r>
          </a:p>
          <a:p>
            <a:r>
              <a:rPr lang="en-US" sz="1700" dirty="0"/>
              <a:t>Update the New Quantity as the Quantity in the currently focused Item row in the Estimate Entry screen</a:t>
            </a:r>
          </a:p>
          <a:p>
            <a:r>
              <a:rPr lang="en-US" sz="1700" dirty="0"/>
              <a:t>Close the Change Quantity Screen and go back to Estimate Entry Screen</a:t>
            </a:r>
            <a:endParaRPr lang="en-US" sz="1700" b="1" u="sng" dirty="0"/>
          </a:p>
          <a:p>
            <a:endParaRPr lang="en-US" sz="1700" dirty="0"/>
          </a:p>
          <a:p>
            <a:endParaRPr lang="en-US" sz="1700" dirty="0"/>
          </a:p>
          <a:p>
            <a:endParaRPr lang="en-US" sz="1700" dirty="0"/>
          </a:p>
          <a:p>
            <a:endParaRPr lang="en-US" sz="1700" dirty="0"/>
          </a:p>
          <a:p>
            <a:endParaRPr lang="en-US" sz="1700" dirty="0"/>
          </a:p>
          <a:p>
            <a:endParaRPr lang="en-US" sz="1700" dirty="0"/>
          </a:p>
        </p:txBody>
      </p:sp>
      <p:sp>
        <p:nvSpPr>
          <p:cNvPr id="5" name="Content Placeholder 2">
            <a:extLst>
              <a:ext uri="{FF2B5EF4-FFF2-40B4-BE49-F238E27FC236}">
                <a16:creationId xmlns:a16="http://schemas.microsoft.com/office/drawing/2014/main" id="{81EFBF99-622E-465D-A469-33AC335F4AD3}"/>
              </a:ext>
            </a:extLst>
          </p:cNvPr>
          <p:cNvSpPr txBox="1">
            <a:spLocks/>
          </p:cNvSpPr>
          <p:nvPr/>
        </p:nvSpPr>
        <p:spPr>
          <a:xfrm>
            <a:off x="6200775" y="838200"/>
            <a:ext cx="5781675" cy="5847559"/>
          </a:xfrm>
          <a:prstGeom prst="rect">
            <a:avLst/>
          </a:prstGeom>
          <a:ln>
            <a:solidFill>
              <a:schemeClr val="tx1">
                <a:lumMod val="65000"/>
                <a:lumOff val="3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b="1" u="sng" dirty="0"/>
              <a:t>VALIDATIONS:</a:t>
            </a:r>
          </a:p>
          <a:p>
            <a:r>
              <a:rPr lang="en-US" sz="1700" dirty="0"/>
              <a:t>Zero and Negative Quantity are not allowed in the New Quantity field</a:t>
            </a:r>
          </a:p>
          <a:p>
            <a:r>
              <a:rPr lang="en-US" sz="1700" dirty="0"/>
              <a:t>New Quantity field cannot be same as the Existing Quantity field</a:t>
            </a:r>
          </a:p>
          <a:p>
            <a:endParaRPr lang="en-US" sz="1700" dirty="0"/>
          </a:p>
          <a:p>
            <a:endParaRPr lang="en-US" sz="1700" dirty="0"/>
          </a:p>
          <a:p>
            <a:endParaRPr lang="en-US" sz="1700" dirty="0"/>
          </a:p>
          <a:p>
            <a:endParaRPr lang="en-US" sz="1700" dirty="0"/>
          </a:p>
        </p:txBody>
      </p:sp>
    </p:spTree>
    <p:extLst>
      <p:ext uri="{BB962C8B-B14F-4D97-AF65-F5344CB8AC3E}">
        <p14:creationId xmlns:p14="http://schemas.microsoft.com/office/powerpoint/2010/main" val="3355743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06A3692-6130-4854-BC92-BED311393F7A}"/>
              </a:ext>
            </a:extLst>
          </p:cNvPr>
          <p:cNvSpPr/>
          <p:nvPr/>
        </p:nvSpPr>
        <p:spPr>
          <a:xfrm>
            <a:off x="9803928" y="1079776"/>
            <a:ext cx="2388072" cy="26858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5D9E007-C38D-4607-A53E-4D5EE08F6C46}"/>
              </a:ext>
            </a:extLst>
          </p:cNvPr>
          <p:cNvSpPr/>
          <p:nvPr/>
        </p:nvSpPr>
        <p:spPr>
          <a:xfrm>
            <a:off x="9803928" y="6515099"/>
            <a:ext cx="2388072" cy="335635"/>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7647FF1-B396-4FFD-8325-46CFE25E1803}"/>
              </a:ext>
            </a:extLst>
          </p:cNvPr>
          <p:cNvSpPr/>
          <p:nvPr/>
        </p:nvSpPr>
        <p:spPr>
          <a:xfrm>
            <a:off x="-1" y="1079778"/>
            <a:ext cx="9796523" cy="464154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2" name="Rectangle 111">
            <a:extLst>
              <a:ext uri="{FF2B5EF4-FFF2-40B4-BE49-F238E27FC236}">
                <a16:creationId xmlns:a16="http://schemas.microsoft.com/office/drawing/2014/main" id="{7B556AE3-36BC-4F7D-AC95-1BC6B4A237E2}"/>
              </a:ext>
            </a:extLst>
          </p:cNvPr>
          <p:cNvSpPr/>
          <p:nvPr/>
        </p:nvSpPr>
        <p:spPr>
          <a:xfrm>
            <a:off x="0" y="532265"/>
            <a:ext cx="9803928" cy="547511"/>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3" name="TextBox 112">
            <a:extLst>
              <a:ext uri="{FF2B5EF4-FFF2-40B4-BE49-F238E27FC236}">
                <a16:creationId xmlns:a16="http://schemas.microsoft.com/office/drawing/2014/main" id="{0DD4988B-614C-4440-ACE3-CDEF6CE8571C}"/>
              </a:ext>
            </a:extLst>
          </p:cNvPr>
          <p:cNvSpPr txBox="1"/>
          <p:nvPr/>
        </p:nvSpPr>
        <p:spPr>
          <a:xfrm>
            <a:off x="35542" y="653592"/>
            <a:ext cx="1115242" cy="307777"/>
          </a:xfrm>
          <a:prstGeom prst="rect">
            <a:avLst/>
          </a:prstGeom>
          <a:noFill/>
        </p:spPr>
        <p:txBody>
          <a:bodyPr wrap="none" rtlCol="0">
            <a:spAutoFit/>
          </a:bodyPr>
          <a:lstStyle/>
          <a:p>
            <a:r>
              <a:rPr lang="en-US" sz="1400" dirty="0"/>
              <a:t>Estimate No.</a:t>
            </a:r>
          </a:p>
        </p:txBody>
      </p:sp>
      <p:sp>
        <p:nvSpPr>
          <p:cNvPr id="114" name="Rectangle 113">
            <a:extLst>
              <a:ext uri="{FF2B5EF4-FFF2-40B4-BE49-F238E27FC236}">
                <a16:creationId xmlns:a16="http://schemas.microsoft.com/office/drawing/2014/main" id="{BF93EDF8-4E0D-40D8-91AF-15BD8ABB7B56}"/>
              </a:ext>
            </a:extLst>
          </p:cNvPr>
          <p:cNvSpPr/>
          <p:nvPr/>
        </p:nvSpPr>
        <p:spPr>
          <a:xfrm>
            <a:off x="1090213" y="670320"/>
            <a:ext cx="137160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3" name="Rectangle 52">
            <a:extLst>
              <a:ext uri="{FF2B5EF4-FFF2-40B4-BE49-F238E27FC236}">
                <a16:creationId xmlns:a16="http://schemas.microsoft.com/office/drawing/2014/main" id="{46152D7B-0CDA-4972-B6FD-CFE7EDB91C04}"/>
              </a:ext>
            </a:extLst>
          </p:cNvPr>
          <p:cNvSpPr/>
          <p:nvPr/>
        </p:nvSpPr>
        <p:spPr>
          <a:xfrm>
            <a:off x="0" y="7266"/>
            <a:ext cx="9803928" cy="523220"/>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4" name="TextBox 53">
            <a:extLst>
              <a:ext uri="{FF2B5EF4-FFF2-40B4-BE49-F238E27FC236}">
                <a16:creationId xmlns:a16="http://schemas.microsoft.com/office/drawing/2014/main" id="{376854C7-1868-4FEA-A87A-5F7221F71174}"/>
              </a:ext>
            </a:extLst>
          </p:cNvPr>
          <p:cNvSpPr txBox="1"/>
          <p:nvPr/>
        </p:nvSpPr>
        <p:spPr>
          <a:xfrm>
            <a:off x="20324" y="24123"/>
            <a:ext cx="2546125" cy="523220"/>
          </a:xfrm>
          <a:prstGeom prst="rect">
            <a:avLst/>
          </a:prstGeom>
          <a:noFill/>
        </p:spPr>
        <p:txBody>
          <a:bodyPr wrap="square" rtlCol="0" anchor="t">
            <a:spAutoFit/>
          </a:bodyPr>
          <a:lstStyle/>
          <a:p>
            <a:r>
              <a:rPr lang="en-US" sz="2800" dirty="0"/>
              <a:t>Estimate Entry</a:t>
            </a:r>
          </a:p>
        </p:txBody>
      </p:sp>
      <p:sp>
        <p:nvSpPr>
          <p:cNvPr id="55" name="TextBox 54">
            <a:extLst>
              <a:ext uri="{FF2B5EF4-FFF2-40B4-BE49-F238E27FC236}">
                <a16:creationId xmlns:a16="http://schemas.microsoft.com/office/drawing/2014/main" id="{B8422F07-E971-4F16-AD5C-CCF0006EA3E9}"/>
              </a:ext>
            </a:extLst>
          </p:cNvPr>
          <p:cNvSpPr txBox="1"/>
          <p:nvPr/>
        </p:nvSpPr>
        <p:spPr>
          <a:xfrm>
            <a:off x="2909126" y="144374"/>
            <a:ext cx="570990" cy="307777"/>
          </a:xfrm>
          <a:prstGeom prst="rect">
            <a:avLst/>
          </a:prstGeom>
          <a:solidFill>
            <a:schemeClr val="bg1">
              <a:lumMod val="85000"/>
            </a:schemeClr>
          </a:solidFill>
        </p:spPr>
        <p:txBody>
          <a:bodyPr wrap="none" rtlCol="0">
            <a:spAutoFit/>
          </a:bodyPr>
          <a:lstStyle/>
          <a:p>
            <a:r>
              <a:rPr lang="en-US" sz="1400" dirty="0"/>
              <a:t>User:</a:t>
            </a:r>
          </a:p>
        </p:txBody>
      </p:sp>
      <p:sp>
        <p:nvSpPr>
          <p:cNvPr id="56" name="TextBox 55">
            <a:extLst>
              <a:ext uri="{FF2B5EF4-FFF2-40B4-BE49-F238E27FC236}">
                <a16:creationId xmlns:a16="http://schemas.microsoft.com/office/drawing/2014/main" id="{2E5EFD09-A5B7-46D1-89F2-110AD54BB7C2}"/>
              </a:ext>
            </a:extLst>
          </p:cNvPr>
          <p:cNvSpPr txBox="1"/>
          <p:nvPr/>
        </p:nvSpPr>
        <p:spPr>
          <a:xfrm>
            <a:off x="8092026" y="144374"/>
            <a:ext cx="775756" cy="307777"/>
          </a:xfrm>
          <a:prstGeom prst="rect">
            <a:avLst/>
          </a:prstGeom>
          <a:solidFill>
            <a:schemeClr val="bg1">
              <a:lumMod val="85000"/>
            </a:schemeClr>
          </a:solidFill>
        </p:spPr>
        <p:txBody>
          <a:bodyPr wrap="square" rtlCol="0">
            <a:spAutoFit/>
          </a:bodyPr>
          <a:lstStyle/>
          <a:p>
            <a:r>
              <a:rPr lang="en-US" sz="1400" dirty="0"/>
              <a:t>Date:</a:t>
            </a:r>
          </a:p>
        </p:txBody>
      </p:sp>
      <p:sp>
        <p:nvSpPr>
          <p:cNvPr id="65" name="Rectangle 64">
            <a:extLst>
              <a:ext uri="{FF2B5EF4-FFF2-40B4-BE49-F238E27FC236}">
                <a16:creationId xmlns:a16="http://schemas.microsoft.com/office/drawing/2014/main" id="{AD9A607A-BAFD-4635-BCC0-142AA0657EAC}"/>
              </a:ext>
            </a:extLst>
          </p:cNvPr>
          <p:cNvSpPr/>
          <p:nvPr/>
        </p:nvSpPr>
        <p:spPr>
          <a:xfrm>
            <a:off x="8648707" y="147291"/>
            <a:ext cx="967319"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6" name="Rectangle 65">
            <a:extLst>
              <a:ext uri="{FF2B5EF4-FFF2-40B4-BE49-F238E27FC236}">
                <a16:creationId xmlns:a16="http://schemas.microsoft.com/office/drawing/2014/main" id="{995AAC4B-2E92-4581-AB66-4F1E13CD579B}"/>
              </a:ext>
            </a:extLst>
          </p:cNvPr>
          <p:cNvSpPr/>
          <p:nvPr/>
        </p:nvSpPr>
        <p:spPr>
          <a:xfrm>
            <a:off x="3458255" y="147291"/>
            <a:ext cx="1264407"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7" name="TextBox 66">
            <a:extLst>
              <a:ext uri="{FF2B5EF4-FFF2-40B4-BE49-F238E27FC236}">
                <a16:creationId xmlns:a16="http://schemas.microsoft.com/office/drawing/2014/main" id="{1F696456-45FF-4ECB-B569-88B222742C5A}"/>
              </a:ext>
            </a:extLst>
          </p:cNvPr>
          <p:cNvSpPr txBox="1"/>
          <p:nvPr/>
        </p:nvSpPr>
        <p:spPr>
          <a:xfrm>
            <a:off x="5148968" y="153899"/>
            <a:ext cx="864404" cy="307777"/>
          </a:xfrm>
          <a:prstGeom prst="rect">
            <a:avLst/>
          </a:prstGeom>
          <a:solidFill>
            <a:schemeClr val="bg1">
              <a:lumMod val="85000"/>
            </a:schemeClr>
          </a:solidFill>
        </p:spPr>
        <p:txBody>
          <a:bodyPr wrap="none" rtlCol="0">
            <a:spAutoFit/>
          </a:bodyPr>
          <a:lstStyle/>
          <a:p>
            <a:r>
              <a:rPr lang="en-US" sz="1400" dirty="0"/>
              <a:t>Terminal:</a:t>
            </a:r>
          </a:p>
        </p:txBody>
      </p:sp>
      <p:sp>
        <p:nvSpPr>
          <p:cNvPr id="68" name="Rectangle 67">
            <a:extLst>
              <a:ext uri="{FF2B5EF4-FFF2-40B4-BE49-F238E27FC236}">
                <a16:creationId xmlns:a16="http://schemas.microsoft.com/office/drawing/2014/main" id="{27B51803-8686-4F22-A009-3875B5758CB6}"/>
              </a:ext>
            </a:extLst>
          </p:cNvPr>
          <p:cNvSpPr/>
          <p:nvPr/>
        </p:nvSpPr>
        <p:spPr>
          <a:xfrm>
            <a:off x="6009935" y="147291"/>
            <a:ext cx="1264407"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8" name="Rectangle 57">
            <a:extLst>
              <a:ext uri="{FF2B5EF4-FFF2-40B4-BE49-F238E27FC236}">
                <a16:creationId xmlns:a16="http://schemas.microsoft.com/office/drawing/2014/main" id="{D32967A2-B0A9-4695-9F96-D1583CD1F48C}"/>
              </a:ext>
            </a:extLst>
          </p:cNvPr>
          <p:cNvSpPr/>
          <p:nvPr/>
        </p:nvSpPr>
        <p:spPr>
          <a:xfrm>
            <a:off x="1090212" y="1165971"/>
            <a:ext cx="137160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61" name="Rectangle 60">
            <a:extLst>
              <a:ext uri="{FF2B5EF4-FFF2-40B4-BE49-F238E27FC236}">
                <a16:creationId xmlns:a16="http://schemas.microsoft.com/office/drawing/2014/main" id="{2E5EE235-4EB2-4E6F-AD52-77E4EA94F896}"/>
              </a:ext>
            </a:extLst>
          </p:cNvPr>
          <p:cNvSpPr/>
          <p:nvPr/>
        </p:nvSpPr>
        <p:spPr>
          <a:xfrm>
            <a:off x="3563030" y="1167762"/>
            <a:ext cx="4010840" cy="27073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nvGrpSpPr>
          <p:cNvPr id="69" name="Group 68">
            <a:extLst>
              <a:ext uri="{FF2B5EF4-FFF2-40B4-BE49-F238E27FC236}">
                <a16:creationId xmlns:a16="http://schemas.microsoft.com/office/drawing/2014/main" id="{F2DFC7A2-97BC-4E84-AF5E-04D5E6D3AF11}"/>
              </a:ext>
            </a:extLst>
          </p:cNvPr>
          <p:cNvGrpSpPr/>
          <p:nvPr/>
        </p:nvGrpSpPr>
        <p:grpSpPr>
          <a:xfrm>
            <a:off x="7301268" y="1165971"/>
            <a:ext cx="274320" cy="274320"/>
            <a:chOff x="4594118" y="1538960"/>
            <a:chExt cx="333210" cy="393192"/>
          </a:xfrm>
        </p:grpSpPr>
        <p:sp>
          <p:nvSpPr>
            <p:cNvPr id="72" name="Rectangle 71">
              <a:extLst>
                <a:ext uri="{FF2B5EF4-FFF2-40B4-BE49-F238E27FC236}">
                  <a16:creationId xmlns:a16="http://schemas.microsoft.com/office/drawing/2014/main" id="{FA4FABAC-98F6-45BF-9716-946B94DD79F6}"/>
                </a:ext>
              </a:extLst>
            </p:cNvPr>
            <p:cNvSpPr/>
            <p:nvPr/>
          </p:nvSpPr>
          <p:spPr>
            <a:xfrm>
              <a:off x="4594118" y="1538960"/>
              <a:ext cx="333210" cy="393192"/>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65000"/>
                    <a:lumOff val="35000"/>
                  </a:schemeClr>
                </a:solidFill>
              </a:endParaRPr>
            </a:p>
          </p:txBody>
        </p:sp>
        <p:sp>
          <p:nvSpPr>
            <p:cNvPr id="73" name="Isosceles Triangle 72">
              <a:extLst>
                <a:ext uri="{FF2B5EF4-FFF2-40B4-BE49-F238E27FC236}">
                  <a16:creationId xmlns:a16="http://schemas.microsoft.com/office/drawing/2014/main" id="{0450318B-551A-47E8-BB6B-8FA80CC794BD}"/>
                </a:ext>
              </a:extLst>
            </p:cNvPr>
            <p:cNvSpPr/>
            <p:nvPr/>
          </p:nvSpPr>
          <p:spPr>
            <a:xfrm flipV="1">
              <a:off x="4661034" y="1695237"/>
              <a:ext cx="180975" cy="111955"/>
            </a:xfrm>
            <a:prstGeom prst="triangl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pic>
        <p:nvPicPr>
          <p:cNvPr id="77" name="Picture 76">
            <a:extLst>
              <a:ext uri="{FF2B5EF4-FFF2-40B4-BE49-F238E27FC236}">
                <a16:creationId xmlns:a16="http://schemas.microsoft.com/office/drawing/2014/main" id="{AF3118F4-69BC-40D5-B788-EA3F08F4CC96}"/>
              </a:ext>
            </a:extLst>
          </p:cNvPr>
          <p:cNvPicPr>
            <a:picLocks noChangeAspect="1"/>
          </p:cNvPicPr>
          <p:nvPr/>
        </p:nvPicPr>
        <p:blipFill>
          <a:blip r:embed="rId2"/>
          <a:stretch>
            <a:fillRect/>
          </a:stretch>
        </p:blipFill>
        <p:spPr>
          <a:xfrm>
            <a:off x="10340001" y="6508351"/>
            <a:ext cx="1188720" cy="336656"/>
          </a:xfrm>
          <a:prstGeom prst="rect">
            <a:avLst/>
          </a:prstGeom>
        </p:spPr>
      </p:pic>
      <p:sp>
        <p:nvSpPr>
          <p:cNvPr id="81" name="TextBox 80">
            <a:extLst>
              <a:ext uri="{FF2B5EF4-FFF2-40B4-BE49-F238E27FC236}">
                <a16:creationId xmlns:a16="http://schemas.microsoft.com/office/drawing/2014/main" id="{158D810C-E730-45B2-ABA3-1212B94275E8}"/>
              </a:ext>
            </a:extLst>
          </p:cNvPr>
          <p:cNvSpPr txBox="1"/>
          <p:nvPr/>
        </p:nvSpPr>
        <p:spPr>
          <a:xfrm>
            <a:off x="35542" y="1149243"/>
            <a:ext cx="829779" cy="307777"/>
          </a:xfrm>
          <a:prstGeom prst="rect">
            <a:avLst/>
          </a:prstGeom>
          <a:noFill/>
        </p:spPr>
        <p:txBody>
          <a:bodyPr wrap="none" rtlCol="0">
            <a:spAutoFit/>
          </a:bodyPr>
          <a:lstStyle/>
          <a:p>
            <a:r>
              <a:rPr lang="en-US" sz="1400" dirty="0"/>
              <a:t>Barcode:</a:t>
            </a:r>
          </a:p>
        </p:txBody>
      </p:sp>
      <p:sp>
        <p:nvSpPr>
          <p:cNvPr id="83" name="TextBox 82">
            <a:extLst>
              <a:ext uri="{FF2B5EF4-FFF2-40B4-BE49-F238E27FC236}">
                <a16:creationId xmlns:a16="http://schemas.microsoft.com/office/drawing/2014/main" id="{0C8077F7-893A-4FFC-A38C-7A60BA1E75B0}"/>
              </a:ext>
            </a:extLst>
          </p:cNvPr>
          <p:cNvSpPr txBox="1"/>
          <p:nvPr/>
        </p:nvSpPr>
        <p:spPr>
          <a:xfrm>
            <a:off x="2564596" y="1149243"/>
            <a:ext cx="1043555" cy="307777"/>
          </a:xfrm>
          <a:prstGeom prst="rect">
            <a:avLst/>
          </a:prstGeom>
          <a:noFill/>
        </p:spPr>
        <p:txBody>
          <a:bodyPr wrap="none" rtlCol="0">
            <a:spAutoFit/>
          </a:bodyPr>
          <a:lstStyle/>
          <a:p>
            <a:r>
              <a:rPr lang="en-US" sz="1400" dirty="0"/>
              <a:t>Item Name:</a:t>
            </a:r>
          </a:p>
        </p:txBody>
      </p:sp>
      <p:sp>
        <p:nvSpPr>
          <p:cNvPr id="11" name="Rectangle 10">
            <a:extLst>
              <a:ext uri="{FF2B5EF4-FFF2-40B4-BE49-F238E27FC236}">
                <a16:creationId xmlns:a16="http://schemas.microsoft.com/office/drawing/2014/main" id="{D7B32C73-430A-485E-9985-8A1767AF8C00}"/>
              </a:ext>
            </a:extLst>
          </p:cNvPr>
          <p:cNvSpPr/>
          <p:nvPr/>
        </p:nvSpPr>
        <p:spPr>
          <a:xfrm>
            <a:off x="9830446" y="7264"/>
            <a:ext cx="2345495" cy="1072512"/>
          </a:xfrm>
          <a:prstGeom prst="rect">
            <a:avLst/>
          </a:prstGeom>
          <a:solidFill>
            <a:schemeClr val="bg1">
              <a:lumMod val="8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500"/>
              </a:lnSpc>
            </a:pPr>
            <a:r>
              <a:rPr lang="en-US" sz="2400" b="1" dirty="0">
                <a:ln w="0"/>
                <a:solidFill>
                  <a:schemeClr val="accent1"/>
                </a:solidFill>
                <a:effectLst>
                  <a:outerShdw blurRad="38100" dist="25400" dir="5400000" algn="ctr" rotWithShape="0">
                    <a:srgbClr val="6E747A">
                      <a:alpha val="43000"/>
                    </a:srgbClr>
                  </a:outerShdw>
                </a:effectLst>
              </a:rPr>
              <a:t>AL FAREEDHA</a:t>
            </a:r>
          </a:p>
          <a:p>
            <a:pPr algn="ctr">
              <a:lnSpc>
                <a:spcPts val="2500"/>
              </a:lnSpc>
            </a:pPr>
            <a:r>
              <a:rPr lang="en-US" sz="2400" b="1" dirty="0">
                <a:ln w="0"/>
                <a:solidFill>
                  <a:schemeClr val="accent1"/>
                </a:solidFill>
                <a:effectLst>
                  <a:outerShdw blurRad="38100" dist="25400" dir="5400000" algn="ctr" rotWithShape="0">
                    <a:srgbClr val="6E747A">
                      <a:alpha val="43000"/>
                    </a:srgbClr>
                  </a:outerShdw>
                </a:effectLst>
              </a:rPr>
              <a:t>SUPER MARKET</a:t>
            </a:r>
          </a:p>
        </p:txBody>
      </p:sp>
      <p:grpSp>
        <p:nvGrpSpPr>
          <p:cNvPr id="8" name="Group 7">
            <a:extLst>
              <a:ext uri="{FF2B5EF4-FFF2-40B4-BE49-F238E27FC236}">
                <a16:creationId xmlns:a16="http://schemas.microsoft.com/office/drawing/2014/main" id="{BE14B0E5-BE0C-4087-8742-B20CEB6483F8}"/>
              </a:ext>
            </a:extLst>
          </p:cNvPr>
          <p:cNvGrpSpPr/>
          <p:nvPr/>
        </p:nvGrpSpPr>
        <p:grpSpPr>
          <a:xfrm>
            <a:off x="9819621" y="2624397"/>
            <a:ext cx="2261988" cy="307777"/>
            <a:chOff x="9792987" y="2589631"/>
            <a:chExt cx="2261988" cy="307777"/>
          </a:xfrm>
        </p:grpSpPr>
        <p:sp>
          <p:nvSpPr>
            <p:cNvPr id="74" name="Rectangle 73">
              <a:extLst>
                <a:ext uri="{FF2B5EF4-FFF2-40B4-BE49-F238E27FC236}">
                  <a16:creationId xmlns:a16="http://schemas.microsoft.com/office/drawing/2014/main" id="{3E533CD9-9033-4080-9B6A-B22E5A20C698}"/>
                </a:ext>
              </a:extLst>
            </p:cNvPr>
            <p:cNvSpPr/>
            <p:nvPr/>
          </p:nvSpPr>
          <p:spPr>
            <a:xfrm>
              <a:off x="10866255" y="2606359"/>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6" name="TextBox 75">
              <a:extLst>
                <a:ext uri="{FF2B5EF4-FFF2-40B4-BE49-F238E27FC236}">
                  <a16:creationId xmlns:a16="http://schemas.microsoft.com/office/drawing/2014/main" id="{3329F279-C5D0-46A1-9721-C8E44BB66579}"/>
                </a:ext>
              </a:extLst>
            </p:cNvPr>
            <p:cNvSpPr txBox="1"/>
            <p:nvPr/>
          </p:nvSpPr>
          <p:spPr>
            <a:xfrm>
              <a:off x="9792987" y="2589631"/>
              <a:ext cx="1371600" cy="307777"/>
            </a:xfrm>
            <a:prstGeom prst="rect">
              <a:avLst/>
            </a:prstGeom>
            <a:noFill/>
          </p:spPr>
          <p:txBody>
            <a:bodyPr wrap="square" rtlCol="0">
              <a:spAutoFit/>
            </a:bodyPr>
            <a:lstStyle/>
            <a:p>
              <a:r>
                <a:rPr lang="en-US" sz="1400" dirty="0"/>
                <a:t>Net Price:</a:t>
              </a:r>
            </a:p>
          </p:txBody>
        </p:sp>
      </p:grpSp>
      <p:grpSp>
        <p:nvGrpSpPr>
          <p:cNvPr id="6" name="Group 5">
            <a:extLst>
              <a:ext uri="{FF2B5EF4-FFF2-40B4-BE49-F238E27FC236}">
                <a16:creationId xmlns:a16="http://schemas.microsoft.com/office/drawing/2014/main" id="{160BEF00-E34C-4158-9F6F-849C25F9527B}"/>
              </a:ext>
            </a:extLst>
          </p:cNvPr>
          <p:cNvGrpSpPr/>
          <p:nvPr/>
        </p:nvGrpSpPr>
        <p:grpSpPr>
          <a:xfrm>
            <a:off x="9819621" y="2272708"/>
            <a:ext cx="2261988" cy="307777"/>
            <a:chOff x="9792987" y="2222420"/>
            <a:chExt cx="2261988" cy="307777"/>
          </a:xfrm>
        </p:grpSpPr>
        <p:sp>
          <p:nvSpPr>
            <p:cNvPr id="85" name="Rectangle 84">
              <a:extLst>
                <a:ext uri="{FF2B5EF4-FFF2-40B4-BE49-F238E27FC236}">
                  <a16:creationId xmlns:a16="http://schemas.microsoft.com/office/drawing/2014/main" id="{01EA2F73-992A-4AFD-9D50-6456AB3954F8}"/>
                </a:ext>
              </a:extLst>
            </p:cNvPr>
            <p:cNvSpPr/>
            <p:nvPr/>
          </p:nvSpPr>
          <p:spPr>
            <a:xfrm>
              <a:off x="10866255" y="2239148"/>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6" name="TextBox 85">
              <a:extLst>
                <a:ext uri="{FF2B5EF4-FFF2-40B4-BE49-F238E27FC236}">
                  <a16:creationId xmlns:a16="http://schemas.microsoft.com/office/drawing/2014/main" id="{C21498E1-62DB-491E-9ED6-884363242D47}"/>
                </a:ext>
              </a:extLst>
            </p:cNvPr>
            <p:cNvSpPr txBox="1"/>
            <p:nvPr/>
          </p:nvSpPr>
          <p:spPr>
            <a:xfrm>
              <a:off x="9792987" y="2222420"/>
              <a:ext cx="1371600" cy="307777"/>
            </a:xfrm>
            <a:prstGeom prst="rect">
              <a:avLst/>
            </a:prstGeom>
            <a:noFill/>
          </p:spPr>
          <p:txBody>
            <a:bodyPr wrap="square" rtlCol="0">
              <a:spAutoFit/>
            </a:bodyPr>
            <a:lstStyle/>
            <a:p>
              <a:r>
                <a:rPr lang="en-US" sz="1400" dirty="0"/>
                <a:t>Tax:</a:t>
              </a:r>
            </a:p>
          </p:txBody>
        </p:sp>
      </p:grpSp>
      <p:grpSp>
        <p:nvGrpSpPr>
          <p:cNvPr id="5" name="Group 4">
            <a:extLst>
              <a:ext uri="{FF2B5EF4-FFF2-40B4-BE49-F238E27FC236}">
                <a16:creationId xmlns:a16="http://schemas.microsoft.com/office/drawing/2014/main" id="{0548FDC0-AD64-4F5E-BB43-7A8DADCF582F}"/>
              </a:ext>
            </a:extLst>
          </p:cNvPr>
          <p:cNvGrpSpPr/>
          <p:nvPr/>
        </p:nvGrpSpPr>
        <p:grpSpPr>
          <a:xfrm>
            <a:off x="9819621" y="1921019"/>
            <a:ext cx="2261988" cy="307777"/>
            <a:chOff x="9792987" y="1903263"/>
            <a:chExt cx="2261988" cy="307777"/>
          </a:xfrm>
        </p:grpSpPr>
        <p:sp>
          <p:nvSpPr>
            <p:cNvPr id="101" name="Rectangle 100">
              <a:extLst>
                <a:ext uri="{FF2B5EF4-FFF2-40B4-BE49-F238E27FC236}">
                  <a16:creationId xmlns:a16="http://schemas.microsoft.com/office/drawing/2014/main" id="{E416C226-069C-44DD-A781-AF2CD9F645BE}"/>
                </a:ext>
              </a:extLst>
            </p:cNvPr>
            <p:cNvSpPr/>
            <p:nvPr/>
          </p:nvSpPr>
          <p:spPr>
            <a:xfrm>
              <a:off x="10866255" y="1919991"/>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8" name="TextBox 107">
              <a:extLst>
                <a:ext uri="{FF2B5EF4-FFF2-40B4-BE49-F238E27FC236}">
                  <a16:creationId xmlns:a16="http://schemas.microsoft.com/office/drawing/2014/main" id="{B747C55D-0565-405F-8278-31120D2480BA}"/>
                </a:ext>
              </a:extLst>
            </p:cNvPr>
            <p:cNvSpPr txBox="1"/>
            <p:nvPr/>
          </p:nvSpPr>
          <p:spPr>
            <a:xfrm>
              <a:off x="9792987" y="1903263"/>
              <a:ext cx="1371600" cy="307777"/>
            </a:xfrm>
            <a:prstGeom prst="rect">
              <a:avLst/>
            </a:prstGeom>
            <a:noFill/>
          </p:spPr>
          <p:txBody>
            <a:bodyPr wrap="square" rtlCol="0">
              <a:spAutoFit/>
            </a:bodyPr>
            <a:lstStyle/>
            <a:p>
              <a:r>
                <a:rPr lang="en-US" sz="1400" dirty="0"/>
                <a:t>Total Price:</a:t>
              </a:r>
            </a:p>
          </p:txBody>
        </p:sp>
      </p:grpSp>
      <p:grpSp>
        <p:nvGrpSpPr>
          <p:cNvPr id="109" name="Group 108">
            <a:extLst>
              <a:ext uri="{FF2B5EF4-FFF2-40B4-BE49-F238E27FC236}">
                <a16:creationId xmlns:a16="http://schemas.microsoft.com/office/drawing/2014/main" id="{77D5B914-6E70-4BCA-B696-01A8D5760E86}"/>
              </a:ext>
            </a:extLst>
          </p:cNvPr>
          <p:cNvGrpSpPr/>
          <p:nvPr/>
        </p:nvGrpSpPr>
        <p:grpSpPr>
          <a:xfrm>
            <a:off x="9821919" y="1554069"/>
            <a:ext cx="2261988" cy="307777"/>
            <a:chOff x="9792987" y="2222420"/>
            <a:chExt cx="2261988" cy="307777"/>
          </a:xfrm>
        </p:grpSpPr>
        <p:sp>
          <p:nvSpPr>
            <p:cNvPr id="110" name="Rectangle 109">
              <a:extLst>
                <a:ext uri="{FF2B5EF4-FFF2-40B4-BE49-F238E27FC236}">
                  <a16:creationId xmlns:a16="http://schemas.microsoft.com/office/drawing/2014/main" id="{BC5AC1D2-6D1B-4201-889B-1051563365E2}"/>
                </a:ext>
              </a:extLst>
            </p:cNvPr>
            <p:cNvSpPr/>
            <p:nvPr/>
          </p:nvSpPr>
          <p:spPr>
            <a:xfrm>
              <a:off x="10866255" y="2239148"/>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1" name="TextBox 110">
              <a:extLst>
                <a:ext uri="{FF2B5EF4-FFF2-40B4-BE49-F238E27FC236}">
                  <a16:creationId xmlns:a16="http://schemas.microsoft.com/office/drawing/2014/main" id="{BA210701-C889-4FAC-B66B-13CF700C07CF}"/>
                </a:ext>
              </a:extLst>
            </p:cNvPr>
            <p:cNvSpPr txBox="1"/>
            <p:nvPr/>
          </p:nvSpPr>
          <p:spPr>
            <a:xfrm>
              <a:off x="9792987" y="2222420"/>
              <a:ext cx="1371600" cy="307777"/>
            </a:xfrm>
            <a:prstGeom prst="rect">
              <a:avLst/>
            </a:prstGeom>
            <a:noFill/>
          </p:spPr>
          <p:txBody>
            <a:bodyPr wrap="square" rtlCol="0">
              <a:spAutoFit/>
            </a:bodyPr>
            <a:lstStyle/>
            <a:p>
              <a:r>
                <a:rPr lang="en-US" sz="1400" dirty="0"/>
                <a:t>Total Qty:</a:t>
              </a:r>
            </a:p>
          </p:txBody>
        </p:sp>
      </p:grpSp>
      <p:grpSp>
        <p:nvGrpSpPr>
          <p:cNvPr id="115" name="Group 114">
            <a:extLst>
              <a:ext uri="{FF2B5EF4-FFF2-40B4-BE49-F238E27FC236}">
                <a16:creationId xmlns:a16="http://schemas.microsoft.com/office/drawing/2014/main" id="{767E94CB-E660-443D-857B-93EB3AF831B4}"/>
              </a:ext>
            </a:extLst>
          </p:cNvPr>
          <p:cNvGrpSpPr/>
          <p:nvPr/>
        </p:nvGrpSpPr>
        <p:grpSpPr>
          <a:xfrm>
            <a:off x="9821919" y="1202380"/>
            <a:ext cx="2261988" cy="307777"/>
            <a:chOff x="9792987" y="1903263"/>
            <a:chExt cx="2261988" cy="307777"/>
          </a:xfrm>
        </p:grpSpPr>
        <p:sp>
          <p:nvSpPr>
            <p:cNvPr id="116" name="Rectangle 115">
              <a:extLst>
                <a:ext uri="{FF2B5EF4-FFF2-40B4-BE49-F238E27FC236}">
                  <a16:creationId xmlns:a16="http://schemas.microsoft.com/office/drawing/2014/main" id="{178F609D-5777-4A4A-8BCF-E17CB4172FB1}"/>
                </a:ext>
              </a:extLst>
            </p:cNvPr>
            <p:cNvSpPr/>
            <p:nvPr/>
          </p:nvSpPr>
          <p:spPr>
            <a:xfrm>
              <a:off x="10866255" y="1919991"/>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7" name="TextBox 116">
              <a:extLst>
                <a:ext uri="{FF2B5EF4-FFF2-40B4-BE49-F238E27FC236}">
                  <a16:creationId xmlns:a16="http://schemas.microsoft.com/office/drawing/2014/main" id="{9656F306-70A7-45CF-B9F3-945DF1FA6978}"/>
                </a:ext>
              </a:extLst>
            </p:cNvPr>
            <p:cNvSpPr txBox="1"/>
            <p:nvPr/>
          </p:nvSpPr>
          <p:spPr>
            <a:xfrm>
              <a:off x="9792987" y="1903263"/>
              <a:ext cx="1371600" cy="307777"/>
            </a:xfrm>
            <a:prstGeom prst="rect">
              <a:avLst/>
            </a:prstGeom>
            <a:noFill/>
          </p:spPr>
          <p:txBody>
            <a:bodyPr wrap="square" rtlCol="0">
              <a:spAutoFit/>
            </a:bodyPr>
            <a:lstStyle/>
            <a:p>
              <a:r>
                <a:rPr lang="en-US" sz="1400" dirty="0"/>
                <a:t>Line Items:</a:t>
              </a:r>
            </a:p>
          </p:txBody>
        </p:sp>
      </p:grpSp>
      <p:graphicFrame>
        <p:nvGraphicFramePr>
          <p:cNvPr id="177" name="Table 4">
            <a:extLst>
              <a:ext uri="{FF2B5EF4-FFF2-40B4-BE49-F238E27FC236}">
                <a16:creationId xmlns:a16="http://schemas.microsoft.com/office/drawing/2014/main" id="{EFF8F669-3E1B-46DA-BF66-8117E33B9E6F}"/>
              </a:ext>
            </a:extLst>
          </p:cNvPr>
          <p:cNvGraphicFramePr>
            <a:graphicFrameLocks noGrp="1"/>
          </p:cNvGraphicFramePr>
          <p:nvPr>
            <p:extLst>
              <p:ext uri="{D42A27DB-BD31-4B8C-83A1-F6EECF244321}">
                <p14:modId xmlns:p14="http://schemas.microsoft.com/office/powerpoint/2010/main" val="1894847997"/>
              </p:ext>
            </p:extLst>
          </p:nvPr>
        </p:nvGraphicFramePr>
        <p:xfrm>
          <a:off x="117192" y="1538399"/>
          <a:ext cx="9584973" cy="4084320"/>
        </p:xfrm>
        <a:graphic>
          <a:graphicData uri="http://schemas.openxmlformats.org/drawingml/2006/table">
            <a:tbl>
              <a:tblPr firstRow="1" bandRow="1">
                <a:tableStyleId>{1FECB4D8-DB02-4DC6-A0A2-4F2EBAE1DC90}</a:tableStyleId>
              </a:tblPr>
              <a:tblGrid>
                <a:gridCol w="987708">
                  <a:extLst>
                    <a:ext uri="{9D8B030D-6E8A-4147-A177-3AD203B41FA5}">
                      <a16:colId xmlns:a16="http://schemas.microsoft.com/office/drawing/2014/main" val="1490118813"/>
                    </a:ext>
                  </a:extLst>
                </a:gridCol>
                <a:gridCol w="1209675">
                  <a:extLst>
                    <a:ext uri="{9D8B030D-6E8A-4147-A177-3AD203B41FA5}">
                      <a16:colId xmlns:a16="http://schemas.microsoft.com/office/drawing/2014/main" val="1419932560"/>
                    </a:ext>
                  </a:extLst>
                </a:gridCol>
                <a:gridCol w="1733550">
                  <a:extLst>
                    <a:ext uri="{9D8B030D-6E8A-4147-A177-3AD203B41FA5}">
                      <a16:colId xmlns:a16="http://schemas.microsoft.com/office/drawing/2014/main" val="1326917434"/>
                    </a:ext>
                  </a:extLst>
                </a:gridCol>
                <a:gridCol w="695325">
                  <a:extLst>
                    <a:ext uri="{9D8B030D-6E8A-4147-A177-3AD203B41FA5}">
                      <a16:colId xmlns:a16="http://schemas.microsoft.com/office/drawing/2014/main" val="574625511"/>
                    </a:ext>
                  </a:extLst>
                </a:gridCol>
                <a:gridCol w="752475">
                  <a:extLst>
                    <a:ext uri="{9D8B030D-6E8A-4147-A177-3AD203B41FA5}">
                      <a16:colId xmlns:a16="http://schemas.microsoft.com/office/drawing/2014/main" val="1022514554"/>
                    </a:ext>
                  </a:extLst>
                </a:gridCol>
                <a:gridCol w="1051560">
                  <a:extLst>
                    <a:ext uri="{9D8B030D-6E8A-4147-A177-3AD203B41FA5}">
                      <a16:colId xmlns:a16="http://schemas.microsoft.com/office/drawing/2014/main" val="2772845626"/>
                    </a:ext>
                  </a:extLst>
                </a:gridCol>
                <a:gridCol w="1051560">
                  <a:extLst>
                    <a:ext uri="{9D8B030D-6E8A-4147-A177-3AD203B41FA5}">
                      <a16:colId xmlns:a16="http://schemas.microsoft.com/office/drawing/2014/main" val="3438855933"/>
                    </a:ext>
                  </a:extLst>
                </a:gridCol>
                <a:gridCol w="1051560">
                  <a:extLst>
                    <a:ext uri="{9D8B030D-6E8A-4147-A177-3AD203B41FA5}">
                      <a16:colId xmlns:a16="http://schemas.microsoft.com/office/drawing/2014/main" val="809585538"/>
                    </a:ext>
                  </a:extLst>
                </a:gridCol>
                <a:gridCol w="1051560">
                  <a:extLst>
                    <a:ext uri="{9D8B030D-6E8A-4147-A177-3AD203B41FA5}">
                      <a16:colId xmlns:a16="http://schemas.microsoft.com/office/drawing/2014/main" val="3331988733"/>
                    </a:ext>
                  </a:extLst>
                </a:gridCol>
              </a:tblGrid>
              <a:tr h="370840">
                <a:tc>
                  <a:txBody>
                    <a:bodyPr/>
                    <a:lstStyle/>
                    <a:p>
                      <a:pPr algn="ctr"/>
                      <a:r>
                        <a:rPr lang="en-US" sz="1400" dirty="0"/>
                        <a:t>Item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Barcode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Item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Qty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Standard 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Applied 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Tax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Net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extLst>
                  <a:ext uri="{0D108BD9-81ED-4DB2-BD59-A6C34878D82A}">
                    <a16:rowId xmlns:a16="http://schemas.microsoft.com/office/drawing/2014/main" val="861316392"/>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38732038"/>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2133547"/>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867361880"/>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027708"/>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140088339"/>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1786724"/>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348308796"/>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2127181"/>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923304449"/>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7132355"/>
                  </a:ext>
                </a:extLst>
              </a:tr>
            </a:tbl>
          </a:graphicData>
        </a:graphic>
      </p:graphicFrame>
      <p:grpSp>
        <p:nvGrpSpPr>
          <p:cNvPr id="207" name="Group 206">
            <a:extLst>
              <a:ext uri="{FF2B5EF4-FFF2-40B4-BE49-F238E27FC236}">
                <a16:creationId xmlns:a16="http://schemas.microsoft.com/office/drawing/2014/main" id="{15125310-2CCB-4AEB-BBFB-987D66C04725}"/>
              </a:ext>
            </a:extLst>
          </p:cNvPr>
          <p:cNvGrpSpPr/>
          <p:nvPr/>
        </p:nvGrpSpPr>
        <p:grpSpPr>
          <a:xfrm>
            <a:off x="-1" y="5721320"/>
            <a:ext cx="9803929" cy="1129416"/>
            <a:chOff x="-1" y="5721320"/>
            <a:chExt cx="9803929" cy="1129416"/>
          </a:xfrm>
        </p:grpSpPr>
        <p:sp>
          <p:nvSpPr>
            <p:cNvPr id="208" name="Rectangle 207">
              <a:extLst>
                <a:ext uri="{FF2B5EF4-FFF2-40B4-BE49-F238E27FC236}">
                  <a16:creationId xmlns:a16="http://schemas.microsoft.com/office/drawing/2014/main" id="{06EDB648-4EB9-4051-BA59-6EC860D7A627}"/>
                </a:ext>
              </a:extLst>
            </p:cNvPr>
            <p:cNvSpPr/>
            <p:nvPr/>
          </p:nvSpPr>
          <p:spPr>
            <a:xfrm>
              <a:off x="-1" y="5721320"/>
              <a:ext cx="9803929" cy="1129416"/>
            </a:xfrm>
            <a:prstGeom prst="rect">
              <a:avLst/>
            </a:prstGeom>
            <a:solidFill>
              <a:schemeClr val="bg1">
                <a:lumMod val="8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09" name="Rectangle: Rounded Corners 208">
              <a:extLst>
                <a:ext uri="{FF2B5EF4-FFF2-40B4-BE49-F238E27FC236}">
                  <a16:creationId xmlns:a16="http://schemas.microsoft.com/office/drawing/2014/main" id="{1D8B6B17-C5E2-4BD1-811B-1069B04736C2}"/>
                </a:ext>
              </a:extLst>
            </p:cNvPr>
            <p:cNvSpPr/>
            <p:nvPr/>
          </p:nvSpPr>
          <p:spPr>
            <a:xfrm>
              <a:off x="86882"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F1</a:t>
              </a:r>
            </a:p>
            <a:p>
              <a:pPr algn="ctr">
                <a:lnSpc>
                  <a:spcPts val="1500"/>
                </a:lnSpc>
              </a:pPr>
              <a:r>
                <a:rPr lang="en-US" sz="1400" b="1" dirty="0"/>
                <a:t>Help</a:t>
              </a:r>
            </a:p>
          </p:txBody>
        </p:sp>
        <p:sp>
          <p:nvSpPr>
            <p:cNvPr id="210" name="Rectangle: Rounded Corners 209">
              <a:extLst>
                <a:ext uri="{FF2B5EF4-FFF2-40B4-BE49-F238E27FC236}">
                  <a16:creationId xmlns:a16="http://schemas.microsoft.com/office/drawing/2014/main" id="{9D58C067-C9CE-4ED8-A93C-46823F81E27B}"/>
                </a:ext>
              </a:extLst>
            </p:cNvPr>
            <p:cNvSpPr/>
            <p:nvPr/>
          </p:nvSpPr>
          <p:spPr>
            <a:xfrm>
              <a:off x="5659694"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F5</a:t>
              </a:r>
            </a:p>
            <a:p>
              <a:pPr algn="ctr">
                <a:lnSpc>
                  <a:spcPts val="1500"/>
                </a:lnSpc>
              </a:pPr>
              <a:r>
                <a:rPr lang="en-US" sz="1400" b="1" dirty="0"/>
                <a:t>Change Price</a:t>
              </a:r>
            </a:p>
          </p:txBody>
        </p:sp>
        <p:sp>
          <p:nvSpPr>
            <p:cNvPr id="211" name="Rectangle: Rounded Corners 210">
              <a:extLst>
                <a:ext uri="{FF2B5EF4-FFF2-40B4-BE49-F238E27FC236}">
                  <a16:creationId xmlns:a16="http://schemas.microsoft.com/office/drawing/2014/main" id="{B625F569-8E33-49B7-A18A-DEFC3E991FA8}"/>
                </a:ext>
              </a:extLst>
            </p:cNvPr>
            <p:cNvSpPr/>
            <p:nvPr/>
          </p:nvSpPr>
          <p:spPr>
            <a:xfrm>
              <a:off x="1474355"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F2</a:t>
              </a:r>
            </a:p>
            <a:p>
              <a:pPr algn="ctr">
                <a:lnSpc>
                  <a:spcPts val="1500"/>
                </a:lnSpc>
              </a:pPr>
              <a:r>
                <a:rPr lang="en-US" sz="1400" b="1" dirty="0"/>
                <a:t>Del Item</a:t>
              </a:r>
            </a:p>
          </p:txBody>
        </p:sp>
        <p:sp>
          <p:nvSpPr>
            <p:cNvPr id="212" name="Rectangle: Rounded Corners 211">
              <a:extLst>
                <a:ext uri="{FF2B5EF4-FFF2-40B4-BE49-F238E27FC236}">
                  <a16:creationId xmlns:a16="http://schemas.microsoft.com/office/drawing/2014/main" id="{BD4E4FEF-90A4-494C-B5EB-4B616311DBE1}"/>
                </a:ext>
              </a:extLst>
            </p:cNvPr>
            <p:cNvSpPr/>
            <p:nvPr/>
          </p:nvSpPr>
          <p:spPr>
            <a:xfrm>
              <a:off x="2870717"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F3</a:t>
              </a:r>
            </a:p>
            <a:p>
              <a:pPr algn="ctr">
                <a:lnSpc>
                  <a:spcPts val="1500"/>
                </a:lnSpc>
              </a:pPr>
              <a:r>
                <a:rPr lang="en-US" sz="1400" b="1" dirty="0"/>
                <a:t>Find Item</a:t>
              </a:r>
            </a:p>
          </p:txBody>
        </p:sp>
        <p:sp>
          <p:nvSpPr>
            <p:cNvPr id="213" name="Rectangle: Rounded Corners 212">
              <a:extLst>
                <a:ext uri="{FF2B5EF4-FFF2-40B4-BE49-F238E27FC236}">
                  <a16:creationId xmlns:a16="http://schemas.microsoft.com/office/drawing/2014/main" id="{0D87AC88-548E-4042-8938-E05F87C264C6}"/>
                </a:ext>
              </a:extLst>
            </p:cNvPr>
            <p:cNvSpPr/>
            <p:nvPr/>
          </p:nvSpPr>
          <p:spPr>
            <a:xfrm>
              <a:off x="4267073"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F4</a:t>
              </a:r>
            </a:p>
            <a:p>
              <a:pPr algn="ctr">
                <a:lnSpc>
                  <a:spcPts val="1500"/>
                </a:lnSpc>
              </a:pPr>
              <a:r>
                <a:rPr lang="en-US" sz="1400" b="1" dirty="0"/>
                <a:t>Change Qty</a:t>
              </a:r>
            </a:p>
          </p:txBody>
        </p:sp>
        <p:sp>
          <p:nvSpPr>
            <p:cNvPr id="214" name="Rectangle: Rounded Corners 213">
              <a:extLst>
                <a:ext uri="{FF2B5EF4-FFF2-40B4-BE49-F238E27FC236}">
                  <a16:creationId xmlns:a16="http://schemas.microsoft.com/office/drawing/2014/main" id="{3C23CC2B-BD46-4C85-8104-BD697E83ABCE}"/>
                </a:ext>
              </a:extLst>
            </p:cNvPr>
            <p:cNvSpPr/>
            <p:nvPr/>
          </p:nvSpPr>
          <p:spPr>
            <a:xfrm>
              <a:off x="4261298" y="632447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ts val="1400"/>
                </a:lnSpc>
              </a:pPr>
              <a:r>
                <a:rPr lang="en-US" sz="1400" b="1" dirty="0"/>
                <a:t>F10</a:t>
              </a:r>
            </a:p>
            <a:p>
              <a:pPr algn="ctr">
                <a:lnSpc>
                  <a:spcPts val="1500"/>
                </a:lnSpc>
              </a:pPr>
              <a:r>
                <a:rPr lang="en-US" sz="1400" b="1" dirty="0"/>
                <a:t>List Estimates</a:t>
              </a:r>
            </a:p>
          </p:txBody>
        </p:sp>
        <p:sp>
          <p:nvSpPr>
            <p:cNvPr id="215" name="Rectangle: Rounded Corners 214">
              <a:extLst>
                <a:ext uri="{FF2B5EF4-FFF2-40B4-BE49-F238E27FC236}">
                  <a16:creationId xmlns:a16="http://schemas.microsoft.com/office/drawing/2014/main" id="{CD17BDB5-0D43-47C2-801A-8DAF56C8DE59}"/>
                </a:ext>
              </a:extLst>
            </p:cNvPr>
            <p:cNvSpPr/>
            <p:nvPr/>
          </p:nvSpPr>
          <p:spPr>
            <a:xfrm>
              <a:off x="8435713" y="6317984"/>
              <a:ext cx="128016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Esc-Exit</a:t>
              </a:r>
            </a:p>
          </p:txBody>
        </p:sp>
        <p:sp>
          <p:nvSpPr>
            <p:cNvPr id="216" name="Rectangle: Rounded Corners 215">
              <a:extLst>
                <a:ext uri="{FF2B5EF4-FFF2-40B4-BE49-F238E27FC236}">
                  <a16:creationId xmlns:a16="http://schemas.microsoft.com/office/drawing/2014/main" id="{4D60EC73-0212-4379-8583-6059FA4AF926}"/>
                </a:ext>
              </a:extLst>
            </p:cNvPr>
            <p:cNvSpPr/>
            <p:nvPr/>
          </p:nvSpPr>
          <p:spPr>
            <a:xfrm>
              <a:off x="86882" y="6315646"/>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F7</a:t>
              </a:r>
            </a:p>
            <a:p>
              <a:pPr algn="ctr"/>
              <a:r>
                <a:rPr lang="en-US" sz="1400" b="1" dirty="0"/>
                <a:t>New Estimate</a:t>
              </a:r>
            </a:p>
          </p:txBody>
        </p:sp>
        <p:sp>
          <p:nvSpPr>
            <p:cNvPr id="217" name="Rectangle: Rounded Corners 216">
              <a:extLst>
                <a:ext uri="{FF2B5EF4-FFF2-40B4-BE49-F238E27FC236}">
                  <a16:creationId xmlns:a16="http://schemas.microsoft.com/office/drawing/2014/main" id="{684CA724-C80B-45C1-9A69-CE501D3715CF}"/>
                </a:ext>
              </a:extLst>
            </p:cNvPr>
            <p:cNvSpPr/>
            <p:nvPr/>
          </p:nvSpPr>
          <p:spPr>
            <a:xfrm>
              <a:off x="1478354" y="6309777"/>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F8</a:t>
              </a:r>
            </a:p>
            <a:p>
              <a:pPr algn="ctr"/>
              <a:r>
                <a:rPr lang="en-US" sz="1400" b="1" dirty="0"/>
                <a:t>Del Estimate</a:t>
              </a:r>
            </a:p>
          </p:txBody>
        </p:sp>
        <p:sp>
          <p:nvSpPr>
            <p:cNvPr id="218" name="Rectangle: Rounded Corners 217">
              <a:extLst>
                <a:ext uri="{FF2B5EF4-FFF2-40B4-BE49-F238E27FC236}">
                  <a16:creationId xmlns:a16="http://schemas.microsoft.com/office/drawing/2014/main" id="{77C52D2C-BCC9-4582-BBE7-FD9FC62718DF}"/>
                </a:ext>
              </a:extLst>
            </p:cNvPr>
            <p:cNvSpPr/>
            <p:nvPr/>
          </p:nvSpPr>
          <p:spPr>
            <a:xfrm>
              <a:off x="7052804" y="5796738"/>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F6</a:t>
              </a:r>
            </a:p>
            <a:p>
              <a:pPr algn="ctr">
                <a:lnSpc>
                  <a:spcPts val="1500"/>
                </a:lnSpc>
              </a:pPr>
              <a:r>
                <a:rPr lang="en-US" sz="1400" b="1" dirty="0"/>
                <a:t>Get Weight</a:t>
              </a:r>
            </a:p>
          </p:txBody>
        </p:sp>
        <p:sp>
          <p:nvSpPr>
            <p:cNvPr id="219" name="Rectangle: Rounded Corners 218">
              <a:extLst>
                <a:ext uri="{FF2B5EF4-FFF2-40B4-BE49-F238E27FC236}">
                  <a16:creationId xmlns:a16="http://schemas.microsoft.com/office/drawing/2014/main" id="{43B4B4B9-E9DA-40F1-8A34-EED009E46186}"/>
                </a:ext>
              </a:extLst>
            </p:cNvPr>
            <p:cNvSpPr/>
            <p:nvPr/>
          </p:nvSpPr>
          <p:spPr>
            <a:xfrm>
              <a:off x="5652770" y="6328528"/>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ts val="1400"/>
                </a:lnSpc>
              </a:pPr>
              <a:r>
                <a:rPr lang="en-US" sz="1400" b="1" dirty="0"/>
                <a:t>F11</a:t>
              </a:r>
            </a:p>
            <a:p>
              <a:pPr algn="ctr">
                <a:lnSpc>
                  <a:spcPts val="1400"/>
                </a:lnSpc>
              </a:pPr>
              <a:r>
                <a:rPr lang="en-US" sz="1400" b="1" dirty="0"/>
                <a:t>Print Estimate</a:t>
              </a:r>
            </a:p>
          </p:txBody>
        </p:sp>
        <p:sp>
          <p:nvSpPr>
            <p:cNvPr id="220" name="Rectangle: Rounded Corners 219">
              <a:extLst>
                <a:ext uri="{FF2B5EF4-FFF2-40B4-BE49-F238E27FC236}">
                  <a16:creationId xmlns:a16="http://schemas.microsoft.com/office/drawing/2014/main" id="{25150686-255C-4025-AA17-1ED9A2DD0534}"/>
                </a:ext>
              </a:extLst>
            </p:cNvPr>
            <p:cNvSpPr/>
            <p:nvPr/>
          </p:nvSpPr>
          <p:spPr>
            <a:xfrm>
              <a:off x="7044242" y="6319914"/>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ts val="1400"/>
                </a:lnSpc>
              </a:pPr>
              <a:r>
                <a:rPr lang="en-US" sz="1400" b="1" dirty="0"/>
                <a:t>F12</a:t>
              </a:r>
            </a:p>
            <a:p>
              <a:pPr algn="ctr">
                <a:lnSpc>
                  <a:spcPts val="1400"/>
                </a:lnSpc>
              </a:pPr>
              <a:r>
                <a:rPr lang="en-US" sz="1400" b="1" dirty="0"/>
                <a:t>Create Invoice</a:t>
              </a:r>
            </a:p>
          </p:txBody>
        </p:sp>
        <p:sp>
          <p:nvSpPr>
            <p:cNvPr id="221" name="Rectangle: Rounded Corners 220">
              <a:extLst>
                <a:ext uri="{FF2B5EF4-FFF2-40B4-BE49-F238E27FC236}">
                  <a16:creationId xmlns:a16="http://schemas.microsoft.com/office/drawing/2014/main" id="{43C06ADD-3478-46B7-B12F-BC46382DE5FC}"/>
                </a:ext>
              </a:extLst>
            </p:cNvPr>
            <p:cNvSpPr/>
            <p:nvPr/>
          </p:nvSpPr>
          <p:spPr>
            <a:xfrm>
              <a:off x="2869826" y="6319302"/>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F9</a:t>
              </a:r>
            </a:p>
            <a:p>
              <a:pPr algn="ctr">
                <a:lnSpc>
                  <a:spcPts val="1500"/>
                </a:lnSpc>
              </a:pPr>
              <a:r>
                <a:rPr lang="en-US" sz="1400" b="1" dirty="0"/>
                <a:t>Find Customer</a:t>
              </a:r>
            </a:p>
          </p:txBody>
        </p:sp>
      </p:grpSp>
      <p:grpSp>
        <p:nvGrpSpPr>
          <p:cNvPr id="222" name="Group 221">
            <a:extLst>
              <a:ext uri="{FF2B5EF4-FFF2-40B4-BE49-F238E27FC236}">
                <a16:creationId xmlns:a16="http://schemas.microsoft.com/office/drawing/2014/main" id="{2FB40A37-938C-478B-9367-9CFA97B416CF}"/>
              </a:ext>
            </a:extLst>
          </p:cNvPr>
          <p:cNvGrpSpPr/>
          <p:nvPr/>
        </p:nvGrpSpPr>
        <p:grpSpPr>
          <a:xfrm>
            <a:off x="9796747" y="3771900"/>
            <a:ext cx="2388072" cy="2743200"/>
            <a:chOff x="9796747" y="3771900"/>
            <a:chExt cx="2388072" cy="2743200"/>
          </a:xfrm>
        </p:grpSpPr>
        <p:sp>
          <p:nvSpPr>
            <p:cNvPr id="223" name="Rectangle 222">
              <a:extLst>
                <a:ext uri="{FF2B5EF4-FFF2-40B4-BE49-F238E27FC236}">
                  <a16:creationId xmlns:a16="http://schemas.microsoft.com/office/drawing/2014/main" id="{03A4BE5D-E481-4043-8F4B-56851DDD6784}"/>
                </a:ext>
              </a:extLst>
            </p:cNvPr>
            <p:cNvSpPr/>
            <p:nvPr/>
          </p:nvSpPr>
          <p:spPr>
            <a:xfrm>
              <a:off x="9796747" y="3771900"/>
              <a:ext cx="2388072"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Rounded Corners 223">
              <a:extLst>
                <a:ext uri="{FF2B5EF4-FFF2-40B4-BE49-F238E27FC236}">
                  <a16:creationId xmlns:a16="http://schemas.microsoft.com/office/drawing/2014/main" id="{D89CD969-01A1-44A0-8D96-6E3A8F9E0E20}"/>
                </a:ext>
              </a:extLst>
            </p:cNvPr>
            <p:cNvSpPr/>
            <p:nvPr/>
          </p:nvSpPr>
          <p:spPr>
            <a:xfrm>
              <a:off x="9895862" y="3864030"/>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sp>
          <p:nvSpPr>
            <p:cNvPr id="225" name="Rectangle: Rounded Corners 224">
              <a:extLst>
                <a:ext uri="{FF2B5EF4-FFF2-40B4-BE49-F238E27FC236}">
                  <a16:creationId xmlns:a16="http://schemas.microsoft.com/office/drawing/2014/main" id="{75E887C3-E2E8-4274-BBD3-EEBADFB2FF1F}"/>
                </a:ext>
              </a:extLst>
            </p:cNvPr>
            <p:cNvSpPr/>
            <p:nvPr/>
          </p:nvSpPr>
          <p:spPr>
            <a:xfrm>
              <a:off x="10467689" y="3867899"/>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7</a:t>
              </a:r>
            </a:p>
          </p:txBody>
        </p:sp>
        <p:sp>
          <p:nvSpPr>
            <p:cNvPr id="226" name="Rectangle: Rounded Corners 225">
              <a:extLst>
                <a:ext uri="{FF2B5EF4-FFF2-40B4-BE49-F238E27FC236}">
                  <a16:creationId xmlns:a16="http://schemas.microsoft.com/office/drawing/2014/main" id="{B8F10A71-95BD-41D0-8406-F9D55AD96CFD}"/>
                </a:ext>
              </a:extLst>
            </p:cNvPr>
            <p:cNvSpPr/>
            <p:nvPr/>
          </p:nvSpPr>
          <p:spPr>
            <a:xfrm>
              <a:off x="11031542" y="3858217"/>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8</a:t>
              </a:r>
            </a:p>
          </p:txBody>
        </p:sp>
        <p:sp>
          <p:nvSpPr>
            <p:cNvPr id="227" name="Rectangle: Rounded Corners 226">
              <a:extLst>
                <a:ext uri="{FF2B5EF4-FFF2-40B4-BE49-F238E27FC236}">
                  <a16:creationId xmlns:a16="http://schemas.microsoft.com/office/drawing/2014/main" id="{DCA84ACC-93AE-4041-A2BD-A49A22F51CD8}"/>
                </a:ext>
              </a:extLst>
            </p:cNvPr>
            <p:cNvSpPr/>
            <p:nvPr/>
          </p:nvSpPr>
          <p:spPr>
            <a:xfrm>
              <a:off x="9895862" y="4390719"/>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sp>
          <p:nvSpPr>
            <p:cNvPr id="228" name="Rectangle: Rounded Corners 227">
              <a:extLst>
                <a:ext uri="{FF2B5EF4-FFF2-40B4-BE49-F238E27FC236}">
                  <a16:creationId xmlns:a16="http://schemas.microsoft.com/office/drawing/2014/main" id="{268C36FF-63EA-43F8-A510-44AD18CBC15D}"/>
                </a:ext>
              </a:extLst>
            </p:cNvPr>
            <p:cNvSpPr/>
            <p:nvPr/>
          </p:nvSpPr>
          <p:spPr>
            <a:xfrm>
              <a:off x="10467689" y="4393940"/>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4</a:t>
              </a:r>
            </a:p>
          </p:txBody>
        </p:sp>
        <p:sp>
          <p:nvSpPr>
            <p:cNvPr id="229" name="Rectangle: Rounded Corners 228">
              <a:extLst>
                <a:ext uri="{FF2B5EF4-FFF2-40B4-BE49-F238E27FC236}">
                  <a16:creationId xmlns:a16="http://schemas.microsoft.com/office/drawing/2014/main" id="{A24CAB40-8A14-4B8B-8EFE-56D79165904C}"/>
                </a:ext>
              </a:extLst>
            </p:cNvPr>
            <p:cNvSpPr/>
            <p:nvPr/>
          </p:nvSpPr>
          <p:spPr>
            <a:xfrm>
              <a:off x="11031542" y="4384773"/>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5</a:t>
              </a:r>
            </a:p>
          </p:txBody>
        </p:sp>
        <p:sp>
          <p:nvSpPr>
            <p:cNvPr id="230" name="Rectangle: Rounded Corners 229">
              <a:extLst>
                <a:ext uri="{FF2B5EF4-FFF2-40B4-BE49-F238E27FC236}">
                  <a16:creationId xmlns:a16="http://schemas.microsoft.com/office/drawing/2014/main" id="{C2D5C2BE-A593-45B6-93F1-981C44F2E048}"/>
                </a:ext>
              </a:extLst>
            </p:cNvPr>
            <p:cNvSpPr/>
            <p:nvPr/>
          </p:nvSpPr>
          <p:spPr>
            <a:xfrm>
              <a:off x="9895862" y="4917409"/>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lumMod val="65000"/>
                      <a:lumOff val="35000"/>
                    </a:schemeClr>
                  </a:solidFill>
                </a:rPr>
                <a:t>→</a:t>
              </a:r>
              <a:endParaRPr lang="en-US" sz="1600" b="1" dirty="0">
                <a:solidFill>
                  <a:schemeClr val="tx1">
                    <a:lumMod val="65000"/>
                    <a:lumOff val="35000"/>
                  </a:schemeClr>
                </a:solidFill>
              </a:endParaRPr>
            </a:p>
          </p:txBody>
        </p:sp>
        <p:sp>
          <p:nvSpPr>
            <p:cNvPr id="231" name="Rectangle: Rounded Corners 230">
              <a:extLst>
                <a:ext uri="{FF2B5EF4-FFF2-40B4-BE49-F238E27FC236}">
                  <a16:creationId xmlns:a16="http://schemas.microsoft.com/office/drawing/2014/main" id="{7F8E7C18-3AC0-431B-9CC1-87D4B55CC186}"/>
                </a:ext>
              </a:extLst>
            </p:cNvPr>
            <p:cNvSpPr/>
            <p:nvPr/>
          </p:nvSpPr>
          <p:spPr>
            <a:xfrm>
              <a:off x="10467689" y="4919981"/>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1</a:t>
              </a:r>
            </a:p>
          </p:txBody>
        </p:sp>
        <p:sp>
          <p:nvSpPr>
            <p:cNvPr id="232" name="Rectangle: Rounded Corners 231">
              <a:extLst>
                <a:ext uri="{FF2B5EF4-FFF2-40B4-BE49-F238E27FC236}">
                  <a16:creationId xmlns:a16="http://schemas.microsoft.com/office/drawing/2014/main" id="{3BFCB13A-9AB1-4531-A6A1-D0400886B026}"/>
                </a:ext>
              </a:extLst>
            </p:cNvPr>
            <p:cNvSpPr/>
            <p:nvPr/>
          </p:nvSpPr>
          <p:spPr>
            <a:xfrm>
              <a:off x="11031542" y="4911329"/>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2</a:t>
              </a:r>
            </a:p>
          </p:txBody>
        </p:sp>
        <p:sp>
          <p:nvSpPr>
            <p:cNvPr id="233" name="Rectangle: Rounded Corners 232">
              <a:extLst>
                <a:ext uri="{FF2B5EF4-FFF2-40B4-BE49-F238E27FC236}">
                  <a16:creationId xmlns:a16="http://schemas.microsoft.com/office/drawing/2014/main" id="{4D8D301B-8E63-4A18-99F7-D5818E9721F3}"/>
                </a:ext>
              </a:extLst>
            </p:cNvPr>
            <p:cNvSpPr/>
            <p:nvPr/>
          </p:nvSpPr>
          <p:spPr>
            <a:xfrm>
              <a:off x="9895862" y="5444098"/>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sp>
          <p:nvSpPr>
            <p:cNvPr id="234" name="Rectangle: Rounded Corners 233">
              <a:extLst>
                <a:ext uri="{FF2B5EF4-FFF2-40B4-BE49-F238E27FC236}">
                  <a16:creationId xmlns:a16="http://schemas.microsoft.com/office/drawing/2014/main" id="{7708527F-9119-42B6-ABC9-BB3F987F07BB}"/>
                </a:ext>
              </a:extLst>
            </p:cNvPr>
            <p:cNvSpPr/>
            <p:nvPr/>
          </p:nvSpPr>
          <p:spPr>
            <a:xfrm>
              <a:off x="10467689" y="5446022"/>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a:t>
              </a:r>
            </a:p>
          </p:txBody>
        </p:sp>
        <p:sp>
          <p:nvSpPr>
            <p:cNvPr id="235" name="Rectangle: Rounded Corners 234">
              <a:extLst>
                <a:ext uri="{FF2B5EF4-FFF2-40B4-BE49-F238E27FC236}">
                  <a16:creationId xmlns:a16="http://schemas.microsoft.com/office/drawing/2014/main" id="{3D166BE8-EA5E-4CEF-BA88-2ECB3D9684FE}"/>
                </a:ext>
              </a:extLst>
            </p:cNvPr>
            <p:cNvSpPr/>
            <p:nvPr/>
          </p:nvSpPr>
          <p:spPr>
            <a:xfrm>
              <a:off x="11031542" y="5437885"/>
              <a:ext cx="1053713"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ENTER</a:t>
              </a:r>
              <a:endParaRPr lang="en-US" sz="1100" b="1" dirty="0">
                <a:solidFill>
                  <a:schemeClr val="tx1">
                    <a:lumMod val="65000"/>
                    <a:lumOff val="35000"/>
                  </a:schemeClr>
                </a:solidFill>
              </a:endParaRPr>
            </a:p>
          </p:txBody>
        </p:sp>
        <p:sp>
          <p:nvSpPr>
            <p:cNvPr id="236" name="Rectangle: Rounded Corners 235">
              <a:extLst>
                <a:ext uri="{FF2B5EF4-FFF2-40B4-BE49-F238E27FC236}">
                  <a16:creationId xmlns:a16="http://schemas.microsoft.com/office/drawing/2014/main" id="{0F859F0F-EBE8-4A28-B80D-6D9928E54E22}"/>
                </a:ext>
              </a:extLst>
            </p:cNvPr>
            <p:cNvSpPr/>
            <p:nvPr/>
          </p:nvSpPr>
          <p:spPr>
            <a:xfrm>
              <a:off x="9895862" y="5972746"/>
              <a:ext cx="489861" cy="459753"/>
            </a:xfrm>
            <a:prstGeom prst="roundRect">
              <a:avLst>
                <a:gd name="adj" fmla="val 16667"/>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65000"/>
                      <a:lumOff val="35000"/>
                    </a:schemeClr>
                  </a:solidFill>
                </a:rPr>
                <a:t>DEL</a:t>
              </a:r>
            </a:p>
          </p:txBody>
        </p:sp>
        <p:sp>
          <p:nvSpPr>
            <p:cNvPr id="237" name="Rectangle: Rounded Corners 236">
              <a:extLst>
                <a:ext uri="{FF2B5EF4-FFF2-40B4-BE49-F238E27FC236}">
                  <a16:creationId xmlns:a16="http://schemas.microsoft.com/office/drawing/2014/main" id="{EAF1C604-DFE0-4DAA-9DE4-A34813F98A3A}"/>
                </a:ext>
              </a:extLst>
            </p:cNvPr>
            <p:cNvSpPr/>
            <p:nvPr/>
          </p:nvSpPr>
          <p:spPr>
            <a:xfrm>
              <a:off x="10467689" y="5976100"/>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&lt;</a:t>
              </a:r>
              <a:endParaRPr lang="en-US" sz="700" dirty="0">
                <a:solidFill>
                  <a:schemeClr val="tx1">
                    <a:lumMod val="65000"/>
                    <a:lumOff val="35000"/>
                  </a:schemeClr>
                </a:solidFill>
              </a:endParaRPr>
            </a:p>
          </p:txBody>
        </p:sp>
        <p:sp>
          <p:nvSpPr>
            <p:cNvPr id="238" name="Rectangle: Rounded Corners 237">
              <a:extLst>
                <a:ext uri="{FF2B5EF4-FFF2-40B4-BE49-F238E27FC236}">
                  <a16:creationId xmlns:a16="http://schemas.microsoft.com/office/drawing/2014/main" id="{8287A96B-7578-4C30-B181-5FE4F078E2C1}"/>
                </a:ext>
              </a:extLst>
            </p:cNvPr>
            <p:cNvSpPr/>
            <p:nvPr/>
          </p:nvSpPr>
          <p:spPr>
            <a:xfrm>
              <a:off x="11603336" y="3857370"/>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9</a:t>
              </a:r>
            </a:p>
          </p:txBody>
        </p:sp>
        <p:sp>
          <p:nvSpPr>
            <p:cNvPr id="239" name="Rectangle: Rounded Corners 238">
              <a:extLst>
                <a:ext uri="{FF2B5EF4-FFF2-40B4-BE49-F238E27FC236}">
                  <a16:creationId xmlns:a16="http://schemas.microsoft.com/office/drawing/2014/main" id="{F55707C5-B5A7-40A5-AB4E-BB16FF7CC2F8}"/>
                </a:ext>
              </a:extLst>
            </p:cNvPr>
            <p:cNvSpPr/>
            <p:nvPr/>
          </p:nvSpPr>
          <p:spPr>
            <a:xfrm>
              <a:off x="11603336" y="4383925"/>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6</a:t>
              </a:r>
            </a:p>
          </p:txBody>
        </p:sp>
        <p:sp>
          <p:nvSpPr>
            <p:cNvPr id="240" name="Rectangle: Rounded Corners 239">
              <a:extLst>
                <a:ext uri="{FF2B5EF4-FFF2-40B4-BE49-F238E27FC236}">
                  <a16:creationId xmlns:a16="http://schemas.microsoft.com/office/drawing/2014/main" id="{D7BE18B9-53F3-4C97-8414-EE819BE573C9}"/>
                </a:ext>
              </a:extLst>
            </p:cNvPr>
            <p:cNvSpPr/>
            <p:nvPr/>
          </p:nvSpPr>
          <p:spPr>
            <a:xfrm>
              <a:off x="11603336" y="4910481"/>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3</a:t>
              </a:r>
            </a:p>
          </p:txBody>
        </p:sp>
        <p:pic>
          <p:nvPicPr>
            <p:cNvPr id="241" name="Picture 240">
              <a:extLst>
                <a:ext uri="{FF2B5EF4-FFF2-40B4-BE49-F238E27FC236}">
                  <a16:creationId xmlns:a16="http://schemas.microsoft.com/office/drawing/2014/main" id="{B399279F-46B0-41E2-82DA-68986B24F0FB}"/>
                </a:ext>
              </a:extLst>
            </p:cNvPr>
            <p:cNvPicPr>
              <a:picLocks noChangeAspect="1"/>
            </p:cNvPicPr>
            <p:nvPr/>
          </p:nvPicPr>
          <p:blipFill>
            <a:blip r:embed="rId3">
              <a:duotone>
                <a:schemeClr val="accent3">
                  <a:shade val="45000"/>
                  <a:satMod val="135000"/>
                </a:schemeClr>
                <a:prstClr val="white"/>
              </a:duotone>
            </a:blip>
            <a:stretch>
              <a:fillRect/>
            </a:stretch>
          </p:blipFill>
          <p:spPr>
            <a:xfrm>
              <a:off x="10543612" y="6094170"/>
              <a:ext cx="320040" cy="233715"/>
            </a:xfrm>
            <a:prstGeom prst="rect">
              <a:avLst/>
            </a:prstGeom>
          </p:spPr>
        </p:pic>
        <p:sp>
          <p:nvSpPr>
            <p:cNvPr id="242" name="Rectangle: Rounded Corners 241">
              <a:extLst>
                <a:ext uri="{FF2B5EF4-FFF2-40B4-BE49-F238E27FC236}">
                  <a16:creationId xmlns:a16="http://schemas.microsoft.com/office/drawing/2014/main" id="{C9453939-FE16-41D5-8169-73D26AE74E5E}"/>
                </a:ext>
              </a:extLst>
            </p:cNvPr>
            <p:cNvSpPr/>
            <p:nvPr/>
          </p:nvSpPr>
          <p:spPr>
            <a:xfrm>
              <a:off x="11031542" y="5972114"/>
              <a:ext cx="1053713"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TAB</a:t>
              </a:r>
              <a:endParaRPr lang="en-US" sz="1100" b="1" dirty="0">
                <a:solidFill>
                  <a:schemeClr val="tx1">
                    <a:lumMod val="65000"/>
                    <a:lumOff val="35000"/>
                  </a:schemeClr>
                </a:solidFill>
              </a:endParaRPr>
            </a:p>
          </p:txBody>
        </p:sp>
      </p:grpSp>
      <p:pic>
        <p:nvPicPr>
          <p:cNvPr id="21" name="Picture 20">
            <a:extLst>
              <a:ext uri="{FF2B5EF4-FFF2-40B4-BE49-F238E27FC236}">
                <a16:creationId xmlns:a16="http://schemas.microsoft.com/office/drawing/2014/main" id="{8D1AF5D7-0F78-428A-9FA1-6F56D215FF2D}"/>
              </a:ext>
            </a:extLst>
          </p:cNvPr>
          <p:cNvPicPr>
            <a:picLocks noChangeAspect="1"/>
          </p:cNvPicPr>
          <p:nvPr/>
        </p:nvPicPr>
        <p:blipFill>
          <a:blip r:embed="rId4"/>
          <a:stretch>
            <a:fillRect/>
          </a:stretch>
        </p:blipFill>
        <p:spPr>
          <a:xfrm>
            <a:off x="3186112" y="1409700"/>
            <a:ext cx="5819775" cy="4038600"/>
          </a:xfrm>
          <a:prstGeom prst="rect">
            <a:avLst/>
          </a:prstGeom>
          <a:ln>
            <a:solidFill>
              <a:schemeClr val="tx1"/>
            </a:solidFill>
          </a:ln>
        </p:spPr>
      </p:pic>
    </p:spTree>
    <p:extLst>
      <p:ext uri="{BB962C8B-B14F-4D97-AF65-F5344CB8AC3E}">
        <p14:creationId xmlns:p14="http://schemas.microsoft.com/office/powerpoint/2010/main" val="35590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EE839-8071-43BF-8F19-CC5C129EF191}"/>
              </a:ext>
            </a:extLst>
          </p:cNvPr>
          <p:cNvSpPr>
            <a:spLocks noGrp="1"/>
          </p:cNvSpPr>
          <p:nvPr>
            <p:ph type="title"/>
          </p:nvPr>
        </p:nvSpPr>
        <p:spPr>
          <a:xfrm>
            <a:off x="190500" y="18256"/>
            <a:ext cx="11782424" cy="810420"/>
          </a:xfrm>
          <a:ln>
            <a:noFill/>
          </a:ln>
        </p:spPr>
        <p:txBody>
          <a:bodyPr/>
          <a:lstStyle/>
          <a:p>
            <a:r>
              <a:rPr lang="en-US" dirty="0"/>
              <a:t>Change Price</a:t>
            </a:r>
          </a:p>
        </p:txBody>
      </p:sp>
      <p:sp>
        <p:nvSpPr>
          <p:cNvPr id="4" name="Content Placeholder 2">
            <a:extLst>
              <a:ext uri="{FF2B5EF4-FFF2-40B4-BE49-F238E27FC236}">
                <a16:creationId xmlns:a16="http://schemas.microsoft.com/office/drawing/2014/main" id="{C4B11595-E8AC-4B57-A499-3E15447C6E27}"/>
              </a:ext>
            </a:extLst>
          </p:cNvPr>
          <p:cNvSpPr txBox="1">
            <a:spLocks/>
          </p:cNvSpPr>
          <p:nvPr/>
        </p:nvSpPr>
        <p:spPr>
          <a:xfrm>
            <a:off x="200025" y="838991"/>
            <a:ext cx="5781675" cy="5847559"/>
          </a:xfrm>
          <a:prstGeom prst="rect">
            <a:avLst/>
          </a:prstGeom>
          <a:ln>
            <a:solidFill>
              <a:schemeClr val="tx1">
                <a:lumMod val="65000"/>
                <a:lumOff val="3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b="1" u="sng" dirty="0"/>
              <a:t>BUTTON ACTIONS:</a:t>
            </a:r>
          </a:p>
          <a:p>
            <a:pPr marL="0" indent="0">
              <a:buNone/>
            </a:pPr>
            <a:r>
              <a:rPr lang="en-US" sz="1700" b="1" dirty="0"/>
              <a:t>Esc-Exit:</a:t>
            </a:r>
          </a:p>
          <a:p>
            <a:r>
              <a:rPr lang="en-US" sz="1700" dirty="0"/>
              <a:t>Discard the changes, Close the Change Price Screen and go back to Estimate Entry Screen</a:t>
            </a:r>
            <a:endParaRPr lang="en-US" sz="1700" b="1" u="sng" dirty="0"/>
          </a:p>
          <a:p>
            <a:pPr marL="0" indent="0">
              <a:buNone/>
            </a:pPr>
            <a:r>
              <a:rPr lang="en-US" sz="1700" b="1" dirty="0"/>
              <a:t>F12-Ok:</a:t>
            </a:r>
          </a:p>
          <a:p>
            <a:r>
              <a:rPr lang="en-US" sz="1700" dirty="0"/>
              <a:t>Update the New Price as the Applied Price in the currently focused Item row in the Estimate Entry screen</a:t>
            </a:r>
          </a:p>
          <a:p>
            <a:r>
              <a:rPr lang="en-US" sz="1700" dirty="0"/>
              <a:t>Close the Change Price Screen and go back to Estimate Entry Screen</a:t>
            </a:r>
            <a:endParaRPr lang="en-US" sz="1700" b="1" u="sng" dirty="0"/>
          </a:p>
          <a:p>
            <a:endParaRPr lang="en-US" sz="1700" dirty="0"/>
          </a:p>
          <a:p>
            <a:endParaRPr lang="en-US" sz="1700" dirty="0"/>
          </a:p>
          <a:p>
            <a:endParaRPr lang="en-US" sz="1700" dirty="0"/>
          </a:p>
          <a:p>
            <a:endParaRPr lang="en-US" sz="1700" dirty="0"/>
          </a:p>
          <a:p>
            <a:endParaRPr lang="en-US" sz="1700" dirty="0"/>
          </a:p>
          <a:p>
            <a:endParaRPr lang="en-US" sz="1700" dirty="0"/>
          </a:p>
        </p:txBody>
      </p:sp>
      <p:sp>
        <p:nvSpPr>
          <p:cNvPr id="5" name="Content Placeholder 2">
            <a:extLst>
              <a:ext uri="{FF2B5EF4-FFF2-40B4-BE49-F238E27FC236}">
                <a16:creationId xmlns:a16="http://schemas.microsoft.com/office/drawing/2014/main" id="{81EFBF99-622E-465D-A469-33AC335F4AD3}"/>
              </a:ext>
            </a:extLst>
          </p:cNvPr>
          <p:cNvSpPr txBox="1">
            <a:spLocks/>
          </p:cNvSpPr>
          <p:nvPr/>
        </p:nvSpPr>
        <p:spPr>
          <a:xfrm>
            <a:off x="6200775" y="838200"/>
            <a:ext cx="5781675" cy="5847559"/>
          </a:xfrm>
          <a:prstGeom prst="rect">
            <a:avLst/>
          </a:prstGeom>
          <a:ln>
            <a:solidFill>
              <a:schemeClr val="tx1">
                <a:lumMod val="65000"/>
                <a:lumOff val="3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b="1" u="sng" dirty="0"/>
              <a:t>VALIDATIONS:</a:t>
            </a:r>
          </a:p>
          <a:p>
            <a:r>
              <a:rPr lang="en-US" sz="1700" dirty="0"/>
              <a:t>Zero and Negative Price are not allowed in the New Price field</a:t>
            </a:r>
          </a:p>
          <a:p>
            <a:r>
              <a:rPr lang="en-US" sz="1700" dirty="0"/>
              <a:t>New Price can be only 10% above or below Existing Price</a:t>
            </a:r>
          </a:p>
          <a:p>
            <a:r>
              <a:rPr lang="en-US" sz="1700" dirty="0"/>
              <a:t>New Price cannot be same as the Existing Price</a:t>
            </a:r>
          </a:p>
          <a:p>
            <a:endParaRPr lang="en-US" sz="1700" dirty="0"/>
          </a:p>
          <a:p>
            <a:endParaRPr lang="en-US" sz="1700" dirty="0"/>
          </a:p>
          <a:p>
            <a:endParaRPr lang="en-US" sz="1700" dirty="0"/>
          </a:p>
          <a:p>
            <a:endParaRPr lang="en-US" sz="1700" dirty="0"/>
          </a:p>
        </p:txBody>
      </p:sp>
    </p:spTree>
    <p:extLst>
      <p:ext uri="{BB962C8B-B14F-4D97-AF65-F5344CB8AC3E}">
        <p14:creationId xmlns:p14="http://schemas.microsoft.com/office/powerpoint/2010/main" val="1074655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06A3692-6130-4854-BC92-BED311393F7A}"/>
              </a:ext>
            </a:extLst>
          </p:cNvPr>
          <p:cNvSpPr/>
          <p:nvPr/>
        </p:nvSpPr>
        <p:spPr>
          <a:xfrm>
            <a:off x="9803928" y="1079776"/>
            <a:ext cx="2388072" cy="26858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5D9E007-C38D-4607-A53E-4D5EE08F6C46}"/>
              </a:ext>
            </a:extLst>
          </p:cNvPr>
          <p:cNvSpPr/>
          <p:nvPr/>
        </p:nvSpPr>
        <p:spPr>
          <a:xfrm>
            <a:off x="9803928" y="6515099"/>
            <a:ext cx="2388072" cy="335635"/>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7647FF1-B396-4FFD-8325-46CFE25E1803}"/>
              </a:ext>
            </a:extLst>
          </p:cNvPr>
          <p:cNvSpPr/>
          <p:nvPr/>
        </p:nvSpPr>
        <p:spPr>
          <a:xfrm>
            <a:off x="-1" y="1079778"/>
            <a:ext cx="9796523" cy="464154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3" name="Rectangle 52">
            <a:extLst>
              <a:ext uri="{FF2B5EF4-FFF2-40B4-BE49-F238E27FC236}">
                <a16:creationId xmlns:a16="http://schemas.microsoft.com/office/drawing/2014/main" id="{46152D7B-0CDA-4972-B6FD-CFE7EDB91C04}"/>
              </a:ext>
            </a:extLst>
          </p:cNvPr>
          <p:cNvSpPr/>
          <p:nvPr/>
        </p:nvSpPr>
        <p:spPr>
          <a:xfrm>
            <a:off x="0" y="7266"/>
            <a:ext cx="9803928" cy="523220"/>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4" name="TextBox 53">
            <a:extLst>
              <a:ext uri="{FF2B5EF4-FFF2-40B4-BE49-F238E27FC236}">
                <a16:creationId xmlns:a16="http://schemas.microsoft.com/office/drawing/2014/main" id="{376854C7-1868-4FEA-A87A-5F7221F71174}"/>
              </a:ext>
            </a:extLst>
          </p:cNvPr>
          <p:cNvSpPr txBox="1"/>
          <p:nvPr/>
        </p:nvSpPr>
        <p:spPr>
          <a:xfrm>
            <a:off x="20324" y="24123"/>
            <a:ext cx="2546125" cy="523220"/>
          </a:xfrm>
          <a:prstGeom prst="rect">
            <a:avLst/>
          </a:prstGeom>
          <a:noFill/>
        </p:spPr>
        <p:txBody>
          <a:bodyPr wrap="square" rtlCol="0" anchor="t">
            <a:spAutoFit/>
          </a:bodyPr>
          <a:lstStyle/>
          <a:p>
            <a:r>
              <a:rPr lang="en-US" sz="2800" dirty="0"/>
              <a:t>Invoice Entry</a:t>
            </a:r>
          </a:p>
        </p:txBody>
      </p:sp>
      <p:sp>
        <p:nvSpPr>
          <p:cNvPr id="55" name="TextBox 54">
            <a:extLst>
              <a:ext uri="{FF2B5EF4-FFF2-40B4-BE49-F238E27FC236}">
                <a16:creationId xmlns:a16="http://schemas.microsoft.com/office/drawing/2014/main" id="{B8422F07-E971-4F16-AD5C-CCF0006EA3E9}"/>
              </a:ext>
            </a:extLst>
          </p:cNvPr>
          <p:cNvSpPr txBox="1"/>
          <p:nvPr/>
        </p:nvSpPr>
        <p:spPr>
          <a:xfrm>
            <a:off x="2909126" y="144374"/>
            <a:ext cx="570990" cy="307777"/>
          </a:xfrm>
          <a:prstGeom prst="rect">
            <a:avLst/>
          </a:prstGeom>
          <a:solidFill>
            <a:schemeClr val="bg1">
              <a:lumMod val="85000"/>
            </a:schemeClr>
          </a:solidFill>
        </p:spPr>
        <p:txBody>
          <a:bodyPr wrap="none" rtlCol="0">
            <a:spAutoFit/>
          </a:bodyPr>
          <a:lstStyle/>
          <a:p>
            <a:r>
              <a:rPr lang="en-US" sz="1400" dirty="0"/>
              <a:t>User:</a:t>
            </a:r>
          </a:p>
        </p:txBody>
      </p:sp>
      <p:sp>
        <p:nvSpPr>
          <p:cNvPr id="56" name="TextBox 55">
            <a:extLst>
              <a:ext uri="{FF2B5EF4-FFF2-40B4-BE49-F238E27FC236}">
                <a16:creationId xmlns:a16="http://schemas.microsoft.com/office/drawing/2014/main" id="{2E5EFD09-A5B7-46D1-89F2-110AD54BB7C2}"/>
              </a:ext>
            </a:extLst>
          </p:cNvPr>
          <p:cNvSpPr txBox="1"/>
          <p:nvPr/>
        </p:nvSpPr>
        <p:spPr>
          <a:xfrm>
            <a:off x="8092026" y="144374"/>
            <a:ext cx="775756" cy="307777"/>
          </a:xfrm>
          <a:prstGeom prst="rect">
            <a:avLst/>
          </a:prstGeom>
          <a:solidFill>
            <a:schemeClr val="bg1">
              <a:lumMod val="85000"/>
            </a:schemeClr>
          </a:solidFill>
        </p:spPr>
        <p:txBody>
          <a:bodyPr wrap="square" rtlCol="0">
            <a:spAutoFit/>
          </a:bodyPr>
          <a:lstStyle/>
          <a:p>
            <a:r>
              <a:rPr lang="en-US" sz="1400" dirty="0"/>
              <a:t>Date:</a:t>
            </a:r>
          </a:p>
        </p:txBody>
      </p:sp>
      <p:sp>
        <p:nvSpPr>
          <p:cNvPr id="65" name="Rectangle 64">
            <a:extLst>
              <a:ext uri="{FF2B5EF4-FFF2-40B4-BE49-F238E27FC236}">
                <a16:creationId xmlns:a16="http://schemas.microsoft.com/office/drawing/2014/main" id="{AD9A607A-BAFD-4635-BCC0-142AA0657EAC}"/>
              </a:ext>
            </a:extLst>
          </p:cNvPr>
          <p:cNvSpPr/>
          <p:nvPr/>
        </p:nvSpPr>
        <p:spPr>
          <a:xfrm>
            <a:off x="8648707" y="147291"/>
            <a:ext cx="967319"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6" name="Rectangle 65">
            <a:extLst>
              <a:ext uri="{FF2B5EF4-FFF2-40B4-BE49-F238E27FC236}">
                <a16:creationId xmlns:a16="http://schemas.microsoft.com/office/drawing/2014/main" id="{995AAC4B-2E92-4581-AB66-4F1E13CD579B}"/>
              </a:ext>
            </a:extLst>
          </p:cNvPr>
          <p:cNvSpPr/>
          <p:nvPr/>
        </p:nvSpPr>
        <p:spPr>
          <a:xfrm>
            <a:off x="3458255" y="147291"/>
            <a:ext cx="1264407"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7" name="TextBox 66">
            <a:extLst>
              <a:ext uri="{FF2B5EF4-FFF2-40B4-BE49-F238E27FC236}">
                <a16:creationId xmlns:a16="http://schemas.microsoft.com/office/drawing/2014/main" id="{1F696456-45FF-4ECB-B569-88B222742C5A}"/>
              </a:ext>
            </a:extLst>
          </p:cNvPr>
          <p:cNvSpPr txBox="1"/>
          <p:nvPr/>
        </p:nvSpPr>
        <p:spPr>
          <a:xfrm>
            <a:off x="5148968" y="153899"/>
            <a:ext cx="864404" cy="307777"/>
          </a:xfrm>
          <a:prstGeom prst="rect">
            <a:avLst/>
          </a:prstGeom>
          <a:solidFill>
            <a:schemeClr val="bg1">
              <a:lumMod val="85000"/>
            </a:schemeClr>
          </a:solidFill>
        </p:spPr>
        <p:txBody>
          <a:bodyPr wrap="none" rtlCol="0">
            <a:spAutoFit/>
          </a:bodyPr>
          <a:lstStyle/>
          <a:p>
            <a:r>
              <a:rPr lang="en-US" sz="1400" dirty="0"/>
              <a:t>Terminal:</a:t>
            </a:r>
          </a:p>
        </p:txBody>
      </p:sp>
      <p:sp>
        <p:nvSpPr>
          <p:cNvPr id="68" name="Rectangle 67">
            <a:extLst>
              <a:ext uri="{FF2B5EF4-FFF2-40B4-BE49-F238E27FC236}">
                <a16:creationId xmlns:a16="http://schemas.microsoft.com/office/drawing/2014/main" id="{27B51803-8686-4F22-A009-3875B5758CB6}"/>
              </a:ext>
            </a:extLst>
          </p:cNvPr>
          <p:cNvSpPr/>
          <p:nvPr/>
        </p:nvSpPr>
        <p:spPr>
          <a:xfrm>
            <a:off x="6009935" y="147291"/>
            <a:ext cx="1264407"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77" name="Picture 76">
            <a:extLst>
              <a:ext uri="{FF2B5EF4-FFF2-40B4-BE49-F238E27FC236}">
                <a16:creationId xmlns:a16="http://schemas.microsoft.com/office/drawing/2014/main" id="{AF3118F4-69BC-40D5-B788-EA3F08F4CC96}"/>
              </a:ext>
            </a:extLst>
          </p:cNvPr>
          <p:cNvPicPr>
            <a:picLocks noChangeAspect="1"/>
          </p:cNvPicPr>
          <p:nvPr/>
        </p:nvPicPr>
        <p:blipFill>
          <a:blip r:embed="rId2"/>
          <a:stretch>
            <a:fillRect/>
          </a:stretch>
        </p:blipFill>
        <p:spPr>
          <a:xfrm>
            <a:off x="10340001" y="6508351"/>
            <a:ext cx="1188720" cy="336656"/>
          </a:xfrm>
          <a:prstGeom prst="rect">
            <a:avLst/>
          </a:prstGeom>
        </p:spPr>
      </p:pic>
      <p:sp>
        <p:nvSpPr>
          <p:cNvPr id="11" name="Rectangle 10">
            <a:extLst>
              <a:ext uri="{FF2B5EF4-FFF2-40B4-BE49-F238E27FC236}">
                <a16:creationId xmlns:a16="http://schemas.microsoft.com/office/drawing/2014/main" id="{D7B32C73-430A-485E-9985-8A1767AF8C00}"/>
              </a:ext>
            </a:extLst>
          </p:cNvPr>
          <p:cNvSpPr/>
          <p:nvPr/>
        </p:nvSpPr>
        <p:spPr>
          <a:xfrm>
            <a:off x="9839470" y="7264"/>
            <a:ext cx="2345349" cy="107251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500"/>
              </a:lnSpc>
            </a:pPr>
            <a:r>
              <a:rPr lang="en-US" sz="2400" b="1" dirty="0">
                <a:ln w="0"/>
                <a:solidFill>
                  <a:schemeClr val="accent1"/>
                </a:solidFill>
                <a:effectLst>
                  <a:outerShdw blurRad="38100" dist="25400" dir="5400000" algn="ctr" rotWithShape="0">
                    <a:srgbClr val="6E747A">
                      <a:alpha val="43000"/>
                    </a:srgbClr>
                  </a:outerShdw>
                </a:effectLst>
              </a:rPr>
              <a:t>AL FAREEDHA</a:t>
            </a:r>
          </a:p>
          <a:p>
            <a:pPr algn="ctr">
              <a:lnSpc>
                <a:spcPts val="2500"/>
              </a:lnSpc>
            </a:pPr>
            <a:r>
              <a:rPr lang="en-US" sz="2400" b="1" dirty="0">
                <a:ln w="0"/>
                <a:solidFill>
                  <a:schemeClr val="accent1"/>
                </a:solidFill>
                <a:effectLst>
                  <a:outerShdw blurRad="38100" dist="25400" dir="5400000" algn="ctr" rotWithShape="0">
                    <a:srgbClr val="6E747A">
                      <a:alpha val="43000"/>
                    </a:srgbClr>
                  </a:outerShdw>
                </a:effectLst>
              </a:rPr>
              <a:t>SUPER MARKET</a:t>
            </a:r>
          </a:p>
        </p:txBody>
      </p:sp>
      <p:grpSp>
        <p:nvGrpSpPr>
          <p:cNvPr id="10" name="Group 9">
            <a:extLst>
              <a:ext uri="{FF2B5EF4-FFF2-40B4-BE49-F238E27FC236}">
                <a16:creationId xmlns:a16="http://schemas.microsoft.com/office/drawing/2014/main" id="{7FC1FBF9-CBE4-4330-A114-E8A24CEB0960}"/>
              </a:ext>
            </a:extLst>
          </p:cNvPr>
          <p:cNvGrpSpPr/>
          <p:nvPr/>
        </p:nvGrpSpPr>
        <p:grpSpPr>
          <a:xfrm>
            <a:off x="0" y="532265"/>
            <a:ext cx="9803928" cy="547511"/>
            <a:chOff x="0" y="532265"/>
            <a:chExt cx="9803928" cy="547511"/>
          </a:xfrm>
        </p:grpSpPr>
        <p:sp>
          <p:nvSpPr>
            <p:cNvPr id="112" name="Rectangle 111">
              <a:extLst>
                <a:ext uri="{FF2B5EF4-FFF2-40B4-BE49-F238E27FC236}">
                  <a16:creationId xmlns:a16="http://schemas.microsoft.com/office/drawing/2014/main" id="{7B556AE3-36BC-4F7D-AC95-1BC6B4A237E2}"/>
                </a:ext>
              </a:extLst>
            </p:cNvPr>
            <p:cNvSpPr/>
            <p:nvPr/>
          </p:nvSpPr>
          <p:spPr>
            <a:xfrm>
              <a:off x="0" y="532265"/>
              <a:ext cx="9803928" cy="547511"/>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3" name="TextBox 112">
              <a:extLst>
                <a:ext uri="{FF2B5EF4-FFF2-40B4-BE49-F238E27FC236}">
                  <a16:creationId xmlns:a16="http://schemas.microsoft.com/office/drawing/2014/main" id="{0DD4988B-614C-4440-ACE3-CDEF6CE8571C}"/>
                </a:ext>
              </a:extLst>
            </p:cNvPr>
            <p:cNvSpPr txBox="1"/>
            <p:nvPr/>
          </p:nvSpPr>
          <p:spPr>
            <a:xfrm>
              <a:off x="35542" y="653592"/>
              <a:ext cx="997581" cy="307777"/>
            </a:xfrm>
            <a:prstGeom prst="rect">
              <a:avLst/>
            </a:prstGeom>
            <a:noFill/>
          </p:spPr>
          <p:txBody>
            <a:bodyPr wrap="none" rtlCol="0">
              <a:spAutoFit/>
            </a:bodyPr>
            <a:lstStyle/>
            <a:p>
              <a:r>
                <a:rPr lang="en-US" sz="1400" dirty="0"/>
                <a:t>Invoice No.</a:t>
              </a:r>
            </a:p>
          </p:txBody>
        </p:sp>
        <p:sp>
          <p:nvSpPr>
            <p:cNvPr id="114" name="Rectangle 113">
              <a:extLst>
                <a:ext uri="{FF2B5EF4-FFF2-40B4-BE49-F238E27FC236}">
                  <a16:creationId xmlns:a16="http://schemas.microsoft.com/office/drawing/2014/main" id="{BF93EDF8-4E0D-40D8-91AF-15BD8ABB7B56}"/>
                </a:ext>
              </a:extLst>
            </p:cNvPr>
            <p:cNvSpPr/>
            <p:nvPr/>
          </p:nvSpPr>
          <p:spPr>
            <a:xfrm>
              <a:off x="985438" y="670320"/>
              <a:ext cx="137160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8" name="TextBox 107">
              <a:extLst>
                <a:ext uri="{FF2B5EF4-FFF2-40B4-BE49-F238E27FC236}">
                  <a16:creationId xmlns:a16="http://schemas.microsoft.com/office/drawing/2014/main" id="{C40FCD89-E4AA-485C-9980-DE6EF97C904E}"/>
                </a:ext>
              </a:extLst>
            </p:cNvPr>
            <p:cNvSpPr txBox="1"/>
            <p:nvPr/>
          </p:nvSpPr>
          <p:spPr>
            <a:xfrm>
              <a:off x="2453791" y="634514"/>
              <a:ext cx="1211807" cy="307777"/>
            </a:xfrm>
            <a:prstGeom prst="rect">
              <a:avLst/>
            </a:prstGeom>
            <a:noFill/>
          </p:spPr>
          <p:txBody>
            <a:bodyPr wrap="none" rtlCol="0">
              <a:spAutoFit/>
            </a:bodyPr>
            <a:lstStyle/>
            <a:p>
              <a:r>
                <a:rPr lang="en-US" sz="1400" dirty="0"/>
                <a:t>Reference No.</a:t>
              </a:r>
            </a:p>
          </p:txBody>
        </p:sp>
        <p:sp>
          <p:nvSpPr>
            <p:cNvPr id="109" name="Rectangle 108">
              <a:extLst>
                <a:ext uri="{FF2B5EF4-FFF2-40B4-BE49-F238E27FC236}">
                  <a16:creationId xmlns:a16="http://schemas.microsoft.com/office/drawing/2014/main" id="{A72B1F8A-908D-4F8D-8A97-7F3F4F0B7E23}"/>
                </a:ext>
              </a:extLst>
            </p:cNvPr>
            <p:cNvSpPr/>
            <p:nvPr/>
          </p:nvSpPr>
          <p:spPr>
            <a:xfrm>
              <a:off x="3601130" y="651242"/>
              <a:ext cx="137160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lumMod val="65000"/>
                    <a:lumOff val="35000"/>
                  </a:schemeClr>
                </a:solidFill>
              </a:endParaRPr>
            </a:p>
          </p:txBody>
        </p:sp>
        <p:sp>
          <p:nvSpPr>
            <p:cNvPr id="110" name="Rectangle 109">
              <a:extLst>
                <a:ext uri="{FF2B5EF4-FFF2-40B4-BE49-F238E27FC236}">
                  <a16:creationId xmlns:a16="http://schemas.microsoft.com/office/drawing/2014/main" id="{374A339A-FD09-4FA7-BDB3-C3D15EFD2389}"/>
                </a:ext>
              </a:extLst>
            </p:cNvPr>
            <p:cNvSpPr/>
            <p:nvPr/>
          </p:nvSpPr>
          <p:spPr>
            <a:xfrm>
              <a:off x="6009935" y="649411"/>
              <a:ext cx="1371600" cy="27615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65000"/>
                      <a:lumOff val="35000"/>
                    </a:schemeClr>
                  </a:solidFill>
                </a:rPr>
                <a:t>0000000000</a:t>
              </a:r>
              <a:endParaRPr lang="en-US" sz="1400" dirty="0">
                <a:solidFill>
                  <a:schemeClr val="tx1">
                    <a:lumMod val="75000"/>
                    <a:lumOff val="25000"/>
                  </a:schemeClr>
                </a:solidFill>
              </a:endParaRPr>
            </a:p>
          </p:txBody>
        </p:sp>
        <p:sp>
          <p:nvSpPr>
            <p:cNvPr id="111" name="TextBox 110">
              <a:extLst>
                <a:ext uri="{FF2B5EF4-FFF2-40B4-BE49-F238E27FC236}">
                  <a16:creationId xmlns:a16="http://schemas.microsoft.com/office/drawing/2014/main" id="{F9126C42-ADED-41BF-ABFA-1D8904D88AE5}"/>
                </a:ext>
              </a:extLst>
            </p:cNvPr>
            <p:cNvSpPr txBox="1"/>
            <p:nvPr/>
          </p:nvSpPr>
          <p:spPr>
            <a:xfrm>
              <a:off x="5071060" y="619740"/>
              <a:ext cx="998991" cy="307777"/>
            </a:xfrm>
            <a:prstGeom prst="rect">
              <a:avLst/>
            </a:prstGeom>
            <a:noFill/>
          </p:spPr>
          <p:txBody>
            <a:bodyPr wrap="none" rtlCol="0">
              <a:spAutoFit/>
            </a:bodyPr>
            <a:lstStyle/>
            <a:p>
              <a:r>
                <a:rPr lang="en-US" sz="1400" dirty="0"/>
                <a:t>Mobile No:</a:t>
              </a:r>
            </a:p>
          </p:txBody>
        </p:sp>
        <p:sp>
          <p:nvSpPr>
            <p:cNvPr id="70" name="TextBox 69">
              <a:extLst>
                <a:ext uri="{FF2B5EF4-FFF2-40B4-BE49-F238E27FC236}">
                  <a16:creationId xmlns:a16="http://schemas.microsoft.com/office/drawing/2014/main" id="{0A1757B3-B45B-4E6F-9928-16DC8D750DBB}"/>
                </a:ext>
              </a:extLst>
            </p:cNvPr>
            <p:cNvSpPr txBox="1"/>
            <p:nvPr/>
          </p:nvSpPr>
          <p:spPr>
            <a:xfrm>
              <a:off x="8788656" y="618494"/>
              <a:ext cx="941668" cy="369332"/>
            </a:xfrm>
            <a:prstGeom prst="rect">
              <a:avLst/>
            </a:prstGeom>
            <a:noFill/>
          </p:spPr>
          <p:txBody>
            <a:bodyPr wrap="none" rtlCol="0">
              <a:spAutoFit/>
            </a:bodyPr>
            <a:lstStyle/>
            <a:p>
              <a:pPr algn="ctr"/>
              <a:r>
                <a:rPr lang="en-US" b="1" dirty="0"/>
                <a:t>UNPAID</a:t>
              </a:r>
              <a:endParaRPr lang="en-US" sz="1400" b="1" dirty="0"/>
            </a:p>
          </p:txBody>
        </p:sp>
      </p:grpSp>
      <p:grpSp>
        <p:nvGrpSpPr>
          <p:cNvPr id="159" name="Group 158">
            <a:extLst>
              <a:ext uri="{FF2B5EF4-FFF2-40B4-BE49-F238E27FC236}">
                <a16:creationId xmlns:a16="http://schemas.microsoft.com/office/drawing/2014/main" id="{5980DFF6-055C-4BA0-A049-FBFC6F59E866}"/>
              </a:ext>
            </a:extLst>
          </p:cNvPr>
          <p:cNvGrpSpPr/>
          <p:nvPr/>
        </p:nvGrpSpPr>
        <p:grpSpPr>
          <a:xfrm>
            <a:off x="9828248" y="3055958"/>
            <a:ext cx="2247032" cy="307777"/>
            <a:chOff x="9807943" y="3310018"/>
            <a:chExt cx="2247032" cy="307777"/>
          </a:xfrm>
        </p:grpSpPr>
        <p:sp>
          <p:nvSpPr>
            <p:cNvPr id="160" name="Rectangle 159">
              <a:extLst>
                <a:ext uri="{FF2B5EF4-FFF2-40B4-BE49-F238E27FC236}">
                  <a16:creationId xmlns:a16="http://schemas.microsoft.com/office/drawing/2014/main" id="{ADFEFEA1-4E92-442E-8F53-4EAF0E95C766}"/>
                </a:ext>
              </a:extLst>
            </p:cNvPr>
            <p:cNvSpPr/>
            <p:nvPr/>
          </p:nvSpPr>
          <p:spPr>
            <a:xfrm>
              <a:off x="10866255" y="3326746"/>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1" name="TextBox 160">
              <a:extLst>
                <a:ext uri="{FF2B5EF4-FFF2-40B4-BE49-F238E27FC236}">
                  <a16:creationId xmlns:a16="http://schemas.microsoft.com/office/drawing/2014/main" id="{99EDB5D5-0C5F-4163-91BC-B9366A41F43F}"/>
                </a:ext>
              </a:extLst>
            </p:cNvPr>
            <p:cNvSpPr txBox="1"/>
            <p:nvPr/>
          </p:nvSpPr>
          <p:spPr>
            <a:xfrm>
              <a:off x="9807943" y="3310018"/>
              <a:ext cx="1371600" cy="307777"/>
            </a:xfrm>
            <a:prstGeom prst="rect">
              <a:avLst/>
            </a:prstGeom>
            <a:noFill/>
          </p:spPr>
          <p:txBody>
            <a:bodyPr wrap="square" rtlCol="0">
              <a:spAutoFit/>
            </a:bodyPr>
            <a:lstStyle/>
            <a:p>
              <a:r>
                <a:rPr lang="en-US" sz="1400" dirty="0"/>
                <a:t>Invoice Amt:</a:t>
              </a:r>
            </a:p>
          </p:txBody>
        </p:sp>
      </p:grpSp>
      <p:grpSp>
        <p:nvGrpSpPr>
          <p:cNvPr id="162" name="Group 161">
            <a:extLst>
              <a:ext uri="{FF2B5EF4-FFF2-40B4-BE49-F238E27FC236}">
                <a16:creationId xmlns:a16="http://schemas.microsoft.com/office/drawing/2014/main" id="{81B35E11-A494-48B4-ACAB-A632C023EDDF}"/>
              </a:ext>
            </a:extLst>
          </p:cNvPr>
          <p:cNvGrpSpPr/>
          <p:nvPr/>
        </p:nvGrpSpPr>
        <p:grpSpPr>
          <a:xfrm>
            <a:off x="9820770" y="2739630"/>
            <a:ext cx="2261988" cy="307777"/>
            <a:chOff x="9792987" y="2953166"/>
            <a:chExt cx="2261988" cy="307777"/>
          </a:xfrm>
        </p:grpSpPr>
        <p:sp>
          <p:nvSpPr>
            <p:cNvPr id="163" name="Rectangle 162">
              <a:extLst>
                <a:ext uri="{FF2B5EF4-FFF2-40B4-BE49-F238E27FC236}">
                  <a16:creationId xmlns:a16="http://schemas.microsoft.com/office/drawing/2014/main" id="{F9CAA959-E9E4-48BE-80FC-184679BB7400}"/>
                </a:ext>
              </a:extLst>
            </p:cNvPr>
            <p:cNvSpPr/>
            <p:nvPr/>
          </p:nvSpPr>
          <p:spPr>
            <a:xfrm>
              <a:off x="10866255" y="2969894"/>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4" name="TextBox 163">
              <a:extLst>
                <a:ext uri="{FF2B5EF4-FFF2-40B4-BE49-F238E27FC236}">
                  <a16:creationId xmlns:a16="http://schemas.microsoft.com/office/drawing/2014/main" id="{390C8A10-428A-4552-A15A-14FD1A45D7FD}"/>
                </a:ext>
              </a:extLst>
            </p:cNvPr>
            <p:cNvSpPr txBox="1"/>
            <p:nvPr/>
          </p:nvSpPr>
          <p:spPr>
            <a:xfrm>
              <a:off x="9792987" y="2953166"/>
              <a:ext cx="1371600" cy="307777"/>
            </a:xfrm>
            <a:prstGeom prst="rect">
              <a:avLst/>
            </a:prstGeom>
            <a:noFill/>
          </p:spPr>
          <p:txBody>
            <a:bodyPr wrap="square" rtlCol="0">
              <a:spAutoFit/>
            </a:bodyPr>
            <a:lstStyle/>
            <a:p>
              <a:r>
                <a:rPr lang="en-US" sz="1400" dirty="0"/>
                <a:t>Discount:</a:t>
              </a:r>
            </a:p>
          </p:txBody>
        </p:sp>
      </p:grpSp>
      <p:grpSp>
        <p:nvGrpSpPr>
          <p:cNvPr id="165" name="Group 164">
            <a:extLst>
              <a:ext uri="{FF2B5EF4-FFF2-40B4-BE49-F238E27FC236}">
                <a16:creationId xmlns:a16="http://schemas.microsoft.com/office/drawing/2014/main" id="{CF2D728A-1028-4397-8E81-E634644B062E}"/>
              </a:ext>
            </a:extLst>
          </p:cNvPr>
          <p:cNvGrpSpPr/>
          <p:nvPr/>
        </p:nvGrpSpPr>
        <p:grpSpPr>
          <a:xfrm>
            <a:off x="9820770" y="2423302"/>
            <a:ext cx="2261988" cy="307777"/>
            <a:chOff x="9792987" y="2589631"/>
            <a:chExt cx="2261988" cy="307777"/>
          </a:xfrm>
        </p:grpSpPr>
        <p:sp>
          <p:nvSpPr>
            <p:cNvPr id="166" name="Rectangle 165">
              <a:extLst>
                <a:ext uri="{FF2B5EF4-FFF2-40B4-BE49-F238E27FC236}">
                  <a16:creationId xmlns:a16="http://schemas.microsoft.com/office/drawing/2014/main" id="{EF08460B-2496-4437-8C40-BB70A253C029}"/>
                </a:ext>
              </a:extLst>
            </p:cNvPr>
            <p:cNvSpPr/>
            <p:nvPr/>
          </p:nvSpPr>
          <p:spPr>
            <a:xfrm>
              <a:off x="10866255" y="2606359"/>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7" name="TextBox 166">
              <a:extLst>
                <a:ext uri="{FF2B5EF4-FFF2-40B4-BE49-F238E27FC236}">
                  <a16:creationId xmlns:a16="http://schemas.microsoft.com/office/drawing/2014/main" id="{37171083-B3CA-4716-A063-88E46789023A}"/>
                </a:ext>
              </a:extLst>
            </p:cNvPr>
            <p:cNvSpPr txBox="1"/>
            <p:nvPr/>
          </p:nvSpPr>
          <p:spPr>
            <a:xfrm>
              <a:off x="9792987" y="2589631"/>
              <a:ext cx="1371600" cy="307777"/>
            </a:xfrm>
            <a:prstGeom prst="rect">
              <a:avLst/>
            </a:prstGeom>
            <a:noFill/>
          </p:spPr>
          <p:txBody>
            <a:bodyPr wrap="square" rtlCol="0">
              <a:spAutoFit/>
            </a:bodyPr>
            <a:lstStyle/>
            <a:p>
              <a:r>
                <a:rPr lang="en-US" sz="1400" dirty="0"/>
                <a:t>Net Price:</a:t>
              </a:r>
            </a:p>
          </p:txBody>
        </p:sp>
      </p:grpSp>
      <p:grpSp>
        <p:nvGrpSpPr>
          <p:cNvPr id="168" name="Group 167">
            <a:extLst>
              <a:ext uri="{FF2B5EF4-FFF2-40B4-BE49-F238E27FC236}">
                <a16:creationId xmlns:a16="http://schemas.microsoft.com/office/drawing/2014/main" id="{52110572-2595-4AEF-92AD-C86B49F25356}"/>
              </a:ext>
            </a:extLst>
          </p:cNvPr>
          <p:cNvGrpSpPr/>
          <p:nvPr/>
        </p:nvGrpSpPr>
        <p:grpSpPr>
          <a:xfrm>
            <a:off x="9820770" y="2106974"/>
            <a:ext cx="2261988" cy="307777"/>
            <a:chOff x="9792987" y="2222420"/>
            <a:chExt cx="2261988" cy="307777"/>
          </a:xfrm>
        </p:grpSpPr>
        <p:sp>
          <p:nvSpPr>
            <p:cNvPr id="169" name="Rectangle 168">
              <a:extLst>
                <a:ext uri="{FF2B5EF4-FFF2-40B4-BE49-F238E27FC236}">
                  <a16:creationId xmlns:a16="http://schemas.microsoft.com/office/drawing/2014/main" id="{7E402E87-F9D3-4ACF-B80D-5BF53CD5BF3F}"/>
                </a:ext>
              </a:extLst>
            </p:cNvPr>
            <p:cNvSpPr/>
            <p:nvPr/>
          </p:nvSpPr>
          <p:spPr>
            <a:xfrm>
              <a:off x="10866255" y="2239148"/>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0" name="TextBox 169">
              <a:extLst>
                <a:ext uri="{FF2B5EF4-FFF2-40B4-BE49-F238E27FC236}">
                  <a16:creationId xmlns:a16="http://schemas.microsoft.com/office/drawing/2014/main" id="{C5E497C4-B7BD-4940-B7E6-3591CDAE2F75}"/>
                </a:ext>
              </a:extLst>
            </p:cNvPr>
            <p:cNvSpPr txBox="1"/>
            <p:nvPr/>
          </p:nvSpPr>
          <p:spPr>
            <a:xfrm>
              <a:off x="9792987" y="2222420"/>
              <a:ext cx="1371600" cy="307777"/>
            </a:xfrm>
            <a:prstGeom prst="rect">
              <a:avLst/>
            </a:prstGeom>
            <a:noFill/>
          </p:spPr>
          <p:txBody>
            <a:bodyPr wrap="square" rtlCol="0">
              <a:spAutoFit/>
            </a:bodyPr>
            <a:lstStyle/>
            <a:p>
              <a:r>
                <a:rPr lang="en-US" sz="1400" dirty="0"/>
                <a:t>Tax:</a:t>
              </a:r>
            </a:p>
          </p:txBody>
        </p:sp>
      </p:grpSp>
      <p:grpSp>
        <p:nvGrpSpPr>
          <p:cNvPr id="171" name="Group 170">
            <a:extLst>
              <a:ext uri="{FF2B5EF4-FFF2-40B4-BE49-F238E27FC236}">
                <a16:creationId xmlns:a16="http://schemas.microsoft.com/office/drawing/2014/main" id="{6A30A704-B185-46FC-B015-29DB9A0F8823}"/>
              </a:ext>
            </a:extLst>
          </p:cNvPr>
          <p:cNvGrpSpPr/>
          <p:nvPr/>
        </p:nvGrpSpPr>
        <p:grpSpPr>
          <a:xfrm>
            <a:off x="9820770" y="1790646"/>
            <a:ext cx="2261988" cy="307777"/>
            <a:chOff x="9792987" y="1903263"/>
            <a:chExt cx="2261988" cy="307777"/>
          </a:xfrm>
        </p:grpSpPr>
        <p:sp>
          <p:nvSpPr>
            <p:cNvPr id="172" name="Rectangle 171">
              <a:extLst>
                <a:ext uri="{FF2B5EF4-FFF2-40B4-BE49-F238E27FC236}">
                  <a16:creationId xmlns:a16="http://schemas.microsoft.com/office/drawing/2014/main" id="{E9D306FF-8F8B-41A3-A284-775B1D36186E}"/>
                </a:ext>
              </a:extLst>
            </p:cNvPr>
            <p:cNvSpPr/>
            <p:nvPr/>
          </p:nvSpPr>
          <p:spPr>
            <a:xfrm>
              <a:off x="10866255" y="1919991"/>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3" name="TextBox 172">
              <a:extLst>
                <a:ext uri="{FF2B5EF4-FFF2-40B4-BE49-F238E27FC236}">
                  <a16:creationId xmlns:a16="http://schemas.microsoft.com/office/drawing/2014/main" id="{9695EA5E-3283-4A5F-9B62-AFD571084B74}"/>
                </a:ext>
              </a:extLst>
            </p:cNvPr>
            <p:cNvSpPr txBox="1"/>
            <p:nvPr/>
          </p:nvSpPr>
          <p:spPr>
            <a:xfrm>
              <a:off x="9792987" y="1903263"/>
              <a:ext cx="1371600" cy="307777"/>
            </a:xfrm>
            <a:prstGeom prst="rect">
              <a:avLst/>
            </a:prstGeom>
            <a:noFill/>
          </p:spPr>
          <p:txBody>
            <a:bodyPr wrap="square" rtlCol="0">
              <a:spAutoFit/>
            </a:bodyPr>
            <a:lstStyle/>
            <a:p>
              <a:r>
                <a:rPr lang="en-US" sz="1400" dirty="0"/>
                <a:t>Total Price:</a:t>
              </a:r>
            </a:p>
          </p:txBody>
        </p:sp>
      </p:grpSp>
      <p:grpSp>
        <p:nvGrpSpPr>
          <p:cNvPr id="174" name="Group 173">
            <a:extLst>
              <a:ext uri="{FF2B5EF4-FFF2-40B4-BE49-F238E27FC236}">
                <a16:creationId xmlns:a16="http://schemas.microsoft.com/office/drawing/2014/main" id="{C98FB36A-0C9F-48AC-B912-96102984269D}"/>
              </a:ext>
            </a:extLst>
          </p:cNvPr>
          <p:cNvGrpSpPr/>
          <p:nvPr/>
        </p:nvGrpSpPr>
        <p:grpSpPr>
          <a:xfrm>
            <a:off x="9820770" y="1474318"/>
            <a:ext cx="2261988" cy="307777"/>
            <a:chOff x="9792987" y="2178030"/>
            <a:chExt cx="2261988" cy="307777"/>
          </a:xfrm>
        </p:grpSpPr>
        <p:sp>
          <p:nvSpPr>
            <p:cNvPr id="175" name="Rectangle 174">
              <a:extLst>
                <a:ext uri="{FF2B5EF4-FFF2-40B4-BE49-F238E27FC236}">
                  <a16:creationId xmlns:a16="http://schemas.microsoft.com/office/drawing/2014/main" id="{4279EBE2-C5F7-4395-96B9-374CF4BBAE2C}"/>
                </a:ext>
              </a:extLst>
            </p:cNvPr>
            <p:cNvSpPr/>
            <p:nvPr/>
          </p:nvSpPr>
          <p:spPr>
            <a:xfrm>
              <a:off x="10866255" y="2194758"/>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6" name="TextBox 175">
              <a:extLst>
                <a:ext uri="{FF2B5EF4-FFF2-40B4-BE49-F238E27FC236}">
                  <a16:creationId xmlns:a16="http://schemas.microsoft.com/office/drawing/2014/main" id="{1DBE02FA-0BAE-480D-8057-5AAADD19F772}"/>
                </a:ext>
              </a:extLst>
            </p:cNvPr>
            <p:cNvSpPr txBox="1"/>
            <p:nvPr/>
          </p:nvSpPr>
          <p:spPr>
            <a:xfrm>
              <a:off x="9792987" y="2178030"/>
              <a:ext cx="1371600" cy="307777"/>
            </a:xfrm>
            <a:prstGeom prst="rect">
              <a:avLst/>
            </a:prstGeom>
            <a:noFill/>
          </p:spPr>
          <p:txBody>
            <a:bodyPr wrap="square" rtlCol="0">
              <a:spAutoFit/>
            </a:bodyPr>
            <a:lstStyle/>
            <a:p>
              <a:r>
                <a:rPr lang="en-US" sz="1400" dirty="0"/>
                <a:t>Total Qty:</a:t>
              </a:r>
            </a:p>
          </p:txBody>
        </p:sp>
      </p:grpSp>
      <p:grpSp>
        <p:nvGrpSpPr>
          <p:cNvPr id="177" name="Group 176">
            <a:extLst>
              <a:ext uri="{FF2B5EF4-FFF2-40B4-BE49-F238E27FC236}">
                <a16:creationId xmlns:a16="http://schemas.microsoft.com/office/drawing/2014/main" id="{8C18CB64-7CD5-406B-A03C-0075666DF314}"/>
              </a:ext>
            </a:extLst>
          </p:cNvPr>
          <p:cNvGrpSpPr/>
          <p:nvPr/>
        </p:nvGrpSpPr>
        <p:grpSpPr>
          <a:xfrm>
            <a:off x="9820770" y="1157990"/>
            <a:ext cx="2261988" cy="307777"/>
            <a:chOff x="9792987" y="1903263"/>
            <a:chExt cx="2261988" cy="307777"/>
          </a:xfrm>
        </p:grpSpPr>
        <p:sp>
          <p:nvSpPr>
            <p:cNvPr id="178" name="Rectangle 177">
              <a:extLst>
                <a:ext uri="{FF2B5EF4-FFF2-40B4-BE49-F238E27FC236}">
                  <a16:creationId xmlns:a16="http://schemas.microsoft.com/office/drawing/2014/main" id="{65D9CC4F-09D3-402A-BA13-3B3B77EA614F}"/>
                </a:ext>
              </a:extLst>
            </p:cNvPr>
            <p:cNvSpPr/>
            <p:nvPr/>
          </p:nvSpPr>
          <p:spPr>
            <a:xfrm>
              <a:off x="10866255" y="1919991"/>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9" name="TextBox 178">
              <a:extLst>
                <a:ext uri="{FF2B5EF4-FFF2-40B4-BE49-F238E27FC236}">
                  <a16:creationId xmlns:a16="http://schemas.microsoft.com/office/drawing/2014/main" id="{B1B42A45-CD9B-41D5-8815-F2A3C149961E}"/>
                </a:ext>
              </a:extLst>
            </p:cNvPr>
            <p:cNvSpPr txBox="1"/>
            <p:nvPr/>
          </p:nvSpPr>
          <p:spPr>
            <a:xfrm>
              <a:off x="9792987" y="1903263"/>
              <a:ext cx="1371600" cy="307777"/>
            </a:xfrm>
            <a:prstGeom prst="rect">
              <a:avLst/>
            </a:prstGeom>
            <a:noFill/>
          </p:spPr>
          <p:txBody>
            <a:bodyPr wrap="square" rtlCol="0">
              <a:spAutoFit/>
            </a:bodyPr>
            <a:lstStyle/>
            <a:p>
              <a:r>
                <a:rPr lang="en-US" sz="1400" dirty="0"/>
                <a:t>Line Items:</a:t>
              </a:r>
            </a:p>
          </p:txBody>
        </p:sp>
      </p:grpSp>
      <p:grpSp>
        <p:nvGrpSpPr>
          <p:cNvPr id="8" name="Group 7">
            <a:extLst>
              <a:ext uri="{FF2B5EF4-FFF2-40B4-BE49-F238E27FC236}">
                <a16:creationId xmlns:a16="http://schemas.microsoft.com/office/drawing/2014/main" id="{9E93AC2A-58E8-4A87-89F2-4994AA076ECC}"/>
              </a:ext>
            </a:extLst>
          </p:cNvPr>
          <p:cNvGrpSpPr/>
          <p:nvPr/>
        </p:nvGrpSpPr>
        <p:grpSpPr>
          <a:xfrm>
            <a:off x="9828248" y="3372287"/>
            <a:ext cx="2247032" cy="307777"/>
            <a:chOff x="9834577" y="3398921"/>
            <a:chExt cx="2247032" cy="307777"/>
          </a:xfrm>
        </p:grpSpPr>
        <p:sp>
          <p:nvSpPr>
            <p:cNvPr id="180" name="Rectangle 179">
              <a:extLst>
                <a:ext uri="{FF2B5EF4-FFF2-40B4-BE49-F238E27FC236}">
                  <a16:creationId xmlns:a16="http://schemas.microsoft.com/office/drawing/2014/main" id="{D17F35C6-4642-4052-BDD9-2DB4F0B777EE}"/>
                </a:ext>
              </a:extLst>
            </p:cNvPr>
            <p:cNvSpPr/>
            <p:nvPr/>
          </p:nvSpPr>
          <p:spPr>
            <a:xfrm>
              <a:off x="10892889" y="3415649"/>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1" name="TextBox 180">
              <a:extLst>
                <a:ext uri="{FF2B5EF4-FFF2-40B4-BE49-F238E27FC236}">
                  <a16:creationId xmlns:a16="http://schemas.microsoft.com/office/drawing/2014/main" id="{35271CE3-0C98-4E8F-9272-26CC74ABCDF5}"/>
                </a:ext>
              </a:extLst>
            </p:cNvPr>
            <p:cNvSpPr txBox="1"/>
            <p:nvPr/>
          </p:nvSpPr>
          <p:spPr>
            <a:xfrm>
              <a:off x="9834577" y="3398921"/>
              <a:ext cx="1371600" cy="307777"/>
            </a:xfrm>
            <a:prstGeom prst="rect">
              <a:avLst/>
            </a:prstGeom>
            <a:noFill/>
          </p:spPr>
          <p:txBody>
            <a:bodyPr wrap="square" rtlCol="0">
              <a:spAutoFit/>
            </a:bodyPr>
            <a:lstStyle/>
            <a:p>
              <a:r>
                <a:rPr lang="en-US" sz="1400" dirty="0"/>
                <a:t>Paid Amt:</a:t>
              </a:r>
            </a:p>
          </p:txBody>
        </p:sp>
      </p:grpSp>
      <p:grpSp>
        <p:nvGrpSpPr>
          <p:cNvPr id="6" name="Group 5">
            <a:extLst>
              <a:ext uri="{FF2B5EF4-FFF2-40B4-BE49-F238E27FC236}">
                <a16:creationId xmlns:a16="http://schemas.microsoft.com/office/drawing/2014/main" id="{AAE9E3A5-8E75-4850-9AC9-D90F3C3909A3}"/>
              </a:ext>
            </a:extLst>
          </p:cNvPr>
          <p:cNvGrpSpPr/>
          <p:nvPr/>
        </p:nvGrpSpPr>
        <p:grpSpPr>
          <a:xfrm>
            <a:off x="35542" y="1125320"/>
            <a:ext cx="9635546" cy="326505"/>
            <a:chOff x="35542" y="1125320"/>
            <a:chExt cx="9635546" cy="326505"/>
          </a:xfrm>
        </p:grpSpPr>
        <p:sp>
          <p:nvSpPr>
            <p:cNvPr id="58" name="Rectangle 57">
              <a:extLst>
                <a:ext uri="{FF2B5EF4-FFF2-40B4-BE49-F238E27FC236}">
                  <a16:creationId xmlns:a16="http://schemas.microsoft.com/office/drawing/2014/main" id="{D32967A2-B0A9-4695-9F96-D1583CD1F48C}"/>
                </a:ext>
              </a:extLst>
            </p:cNvPr>
            <p:cNvSpPr/>
            <p:nvPr/>
          </p:nvSpPr>
          <p:spPr>
            <a:xfrm>
              <a:off x="985437" y="1158012"/>
              <a:ext cx="137160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81" name="TextBox 80">
              <a:extLst>
                <a:ext uri="{FF2B5EF4-FFF2-40B4-BE49-F238E27FC236}">
                  <a16:creationId xmlns:a16="http://schemas.microsoft.com/office/drawing/2014/main" id="{158D810C-E730-45B2-ABA3-1212B94275E8}"/>
                </a:ext>
              </a:extLst>
            </p:cNvPr>
            <p:cNvSpPr txBox="1"/>
            <p:nvPr/>
          </p:nvSpPr>
          <p:spPr>
            <a:xfrm>
              <a:off x="35542" y="1136681"/>
              <a:ext cx="829779" cy="307777"/>
            </a:xfrm>
            <a:prstGeom prst="rect">
              <a:avLst/>
            </a:prstGeom>
            <a:noFill/>
          </p:spPr>
          <p:txBody>
            <a:bodyPr wrap="none" rtlCol="0">
              <a:spAutoFit/>
            </a:bodyPr>
            <a:lstStyle/>
            <a:p>
              <a:r>
                <a:rPr lang="en-US" sz="1400" dirty="0"/>
                <a:t>Barcode:</a:t>
              </a:r>
            </a:p>
          </p:txBody>
        </p:sp>
        <p:grpSp>
          <p:nvGrpSpPr>
            <p:cNvPr id="5" name="Group 4">
              <a:extLst>
                <a:ext uri="{FF2B5EF4-FFF2-40B4-BE49-F238E27FC236}">
                  <a16:creationId xmlns:a16="http://schemas.microsoft.com/office/drawing/2014/main" id="{EF0ACE44-E74D-43D2-BD36-01A42DA4243C}"/>
                </a:ext>
              </a:extLst>
            </p:cNvPr>
            <p:cNvGrpSpPr/>
            <p:nvPr/>
          </p:nvGrpSpPr>
          <p:grpSpPr>
            <a:xfrm>
              <a:off x="4660096" y="1144048"/>
              <a:ext cx="5010992" cy="307777"/>
              <a:chOff x="2459821" y="1144048"/>
              <a:chExt cx="5010992" cy="307777"/>
            </a:xfrm>
          </p:grpSpPr>
          <p:sp>
            <p:nvSpPr>
              <p:cNvPr id="61" name="Rectangle 60">
                <a:extLst>
                  <a:ext uri="{FF2B5EF4-FFF2-40B4-BE49-F238E27FC236}">
                    <a16:creationId xmlns:a16="http://schemas.microsoft.com/office/drawing/2014/main" id="{2E5EE235-4EB2-4E6F-AD52-77E4EA94F896}"/>
                  </a:ext>
                </a:extLst>
              </p:cNvPr>
              <p:cNvSpPr/>
              <p:nvPr/>
            </p:nvSpPr>
            <p:spPr>
              <a:xfrm>
                <a:off x="3458255" y="1173719"/>
                <a:ext cx="4010840" cy="27073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nvGrpSpPr>
              <p:cNvPr id="69" name="Group 68">
                <a:extLst>
                  <a:ext uri="{FF2B5EF4-FFF2-40B4-BE49-F238E27FC236}">
                    <a16:creationId xmlns:a16="http://schemas.microsoft.com/office/drawing/2014/main" id="{F2DFC7A2-97BC-4E84-AF5E-04D5E6D3AF11}"/>
                  </a:ext>
                </a:extLst>
              </p:cNvPr>
              <p:cNvGrpSpPr/>
              <p:nvPr/>
            </p:nvGrpSpPr>
            <p:grpSpPr>
              <a:xfrm>
                <a:off x="7196493" y="1167980"/>
                <a:ext cx="274320" cy="274320"/>
                <a:chOff x="4594118" y="1538960"/>
                <a:chExt cx="333210" cy="393192"/>
              </a:xfrm>
            </p:grpSpPr>
            <p:sp>
              <p:nvSpPr>
                <p:cNvPr id="72" name="Rectangle 71">
                  <a:extLst>
                    <a:ext uri="{FF2B5EF4-FFF2-40B4-BE49-F238E27FC236}">
                      <a16:creationId xmlns:a16="http://schemas.microsoft.com/office/drawing/2014/main" id="{FA4FABAC-98F6-45BF-9716-946B94DD79F6}"/>
                    </a:ext>
                  </a:extLst>
                </p:cNvPr>
                <p:cNvSpPr/>
                <p:nvPr/>
              </p:nvSpPr>
              <p:spPr>
                <a:xfrm>
                  <a:off x="4594118" y="1538960"/>
                  <a:ext cx="333210" cy="393192"/>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65000"/>
                        <a:lumOff val="35000"/>
                      </a:schemeClr>
                    </a:solidFill>
                  </a:endParaRPr>
                </a:p>
              </p:txBody>
            </p:sp>
            <p:sp>
              <p:nvSpPr>
                <p:cNvPr id="73" name="Isosceles Triangle 72">
                  <a:extLst>
                    <a:ext uri="{FF2B5EF4-FFF2-40B4-BE49-F238E27FC236}">
                      <a16:creationId xmlns:a16="http://schemas.microsoft.com/office/drawing/2014/main" id="{0450318B-551A-47E8-BB6B-8FA80CC794BD}"/>
                    </a:ext>
                  </a:extLst>
                </p:cNvPr>
                <p:cNvSpPr/>
                <p:nvPr/>
              </p:nvSpPr>
              <p:spPr>
                <a:xfrm flipV="1">
                  <a:off x="4661034" y="1695237"/>
                  <a:ext cx="180975" cy="111955"/>
                </a:xfrm>
                <a:prstGeom prst="triangl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83" name="TextBox 82">
                <a:extLst>
                  <a:ext uri="{FF2B5EF4-FFF2-40B4-BE49-F238E27FC236}">
                    <a16:creationId xmlns:a16="http://schemas.microsoft.com/office/drawing/2014/main" id="{0C8077F7-893A-4FFC-A38C-7A60BA1E75B0}"/>
                  </a:ext>
                </a:extLst>
              </p:cNvPr>
              <p:cNvSpPr txBox="1"/>
              <p:nvPr/>
            </p:nvSpPr>
            <p:spPr>
              <a:xfrm>
                <a:off x="2459821" y="1144048"/>
                <a:ext cx="1043555" cy="307777"/>
              </a:xfrm>
              <a:prstGeom prst="rect">
                <a:avLst/>
              </a:prstGeom>
              <a:noFill/>
            </p:spPr>
            <p:txBody>
              <a:bodyPr wrap="none" rtlCol="0">
                <a:spAutoFit/>
              </a:bodyPr>
              <a:lstStyle/>
              <a:p>
                <a:r>
                  <a:rPr lang="en-US" sz="1400" dirty="0"/>
                  <a:t>Item Name:</a:t>
                </a:r>
              </a:p>
            </p:txBody>
          </p:sp>
        </p:grpSp>
        <p:sp>
          <p:nvSpPr>
            <p:cNvPr id="101" name="Rectangle 100">
              <a:extLst>
                <a:ext uri="{FF2B5EF4-FFF2-40B4-BE49-F238E27FC236}">
                  <a16:creationId xmlns:a16="http://schemas.microsoft.com/office/drawing/2014/main" id="{50B87CD6-4947-49B1-969D-66F0E529C055}"/>
                </a:ext>
              </a:extLst>
            </p:cNvPr>
            <p:cNvSpPr/>
            <p:nvPr/>
          </p:nvSpPr>
          <p:spPr>
            <a:xfrm>
              <a:off x="3346253" y="1146651"/>
              <a:ext cx="109728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02" name="TextBox 101">
              <a:extLst>
                <a:ext uri="{FF2B5EF4-FFF2-40B4-BE49-F238E27FC236}">
                  <a16:creationId xmlns:a16="http://schemas.microsoft.com/office/drawing/2014/main" id="{0F85296F-9FFE-4C05-894C-F7BE6DF28815}"/>
                </a:ext>
              </a:extLst>
            </p:cNvPr>
            <p:cNvSpPr txBox="1"/>
            <p:nvPr/>
          </p:nvSpPr>
          <p:spPr>
            <a:xfrm>
              <a:off x="2396358" y="1125320"/>
              <a:ext cx="961930" cy="307777"/>
            </a:xfrm>
            <a:prstGeom prst="rect">
              <a:avLst/>
            </a:prstGeom>
            <a:noFill/>
          </p:spPr>
          <p:txBody>
            <a:bodyPr wrap="none" rtlCol="0">
              <a:spAutoFit/>
            </a:bodyPr>
            <a:lstStyle/>
            <a:p>
              <a:r>
                <a:rPr lang="en-US" sz="1400" dirty="0"/>
                <a:t>Item code:</a:t>
              </a:r>
            </a:p>
          </p:txBody>
        </p:sp>
      </p:grpSp>
      <p:graphicFrame>
        <p:nvGraphicFramePr>
          <p:cNvPr id="103" name="Table 4">
            <a:extLst>
              <a:ext uri="{FF2B5EF4-FFF2-40B4-BE49-F238E27FC236}">
                <a16:creationId xmlns:a16="http://schemas.microsoft.com/office/drawing/2014/main" id="{BE55E00F-3D8C-4336-9289-C32DC9CC9728}"/>
              </a:ext>
            </a:extLst>
          </p:cNvPr>
          <p:cNvGraphicFramePr>
            <a:graphicFrameLocks noGrp="1"/>
          </p:cNvGraphicFramePr>
          <p:nvPr>
            <p:extLst>
              <p:ext uri="{D42A27DB-BD31-4B8C-83A1-F6EECF244321}">
                <p14:modId xmlns:p14="http://schemas.microsoft.com/office/powerpoint/2010/main" val="1894847997"/>
              </p:ext>
            </p:extLst>
          </p:nvPr>
        </p:nvGraphicFramePr>
        <p:xfrm>
          <a:off x="117192" y="1538399"/>
          <a:ext cx="9584973" cy="4084320"/>
        </p:xfrm>
        <a:graphic>
          <a:graphicData uri="http://schemas.openxmlformats.org/drawingml/2006/table">
            <a:tbl>
              <a:tblPr firstRow="1" bandRow="1">
                <a:tableStyleId>{1FECB4D8-DB02-4DC6-A0A2-4F2EBAE1DC90}</a:tableStyleId>
              </a:tblPr>
              <a:tblGrid>
                <a:gridCol w="987708">
                  <a:extLst>
                    <a:ext uri="{9D8B030D-6E8A-4147-A177-3AD203B41FA5}">
                      <a16:colId xmlns:a16="http://schemas.microsoft.com/office/drawing/2014/main" val="1490118813"/>
                    </a:ext>
                  </a:extLst>
                </a:gridCol>
                <a:gridCol w="1209675">
                  <a:extLst>
                    <a:ext uri="{9D8B030D-6E8A-4147-A177-3AD203B41FA5}">
                      <a16:colId xmlns:a16="http://schemas.microsoft.com/office/drawing/2014/main" val="1419932560"/>
                    </a:ext>
                  </a:extLst>
                </a:gridCol>
                <a:gridCol w="1733550">
                  <a:extLst>
                    <a:ext uri="{9D8B030D-6E8A-4147-A177-3AD203B41FA5}">
                      <a16:colId xmlns:a16="http://schemas.microsoft.com/office/drawing/2014/main" val="1326917434"/>
                    </a:ext>
                  </a:extLst>
                </a:gridCol>
                <a:gridCol w="695325">
                  <a:extLst>
                    <a:ext uri="{9D8B030D-6E8A-4147-A177-3AD203B41FA5}">
                      <a16:colId xmlns:a16="http://schemas.microsoft.com/office/drawing/2014/main" val="574625511"/>
                    </a:ext>
                  </a:extLst>
                </a:gridCol>
                <a:gridCol w="752475">
                  <a:extLst>
                    <a:ext uri="{9D8B030D-6E8A-4147-A177-3AD203B41FA5}">
                      <a16:colId xmlns:a16="http://schemas.microsoft.com/office/drawing/2014/main" val="1022514554"/>
                    </a:ext>
                  </a:extLst>
                </a:gridCol>
                <a:gridCol w="1051560">
                  <a:extLst>
                    <a:ext uri="{9D8B030D-6E8A-4147-A177-3AD203B41FA5}">
                      <a16:colId xmlns:a16="http://schemas.microsoft.com/office/drawing/2014/main" val="2772845626"/>
                    </a:ext>
                  </a:extLst>
                </a:gridCol>
                <a:gridCol w="1051560">
                  <a:extLst>
                    <a:ext uri="{9D8B030D-6E8A-4147-A177-3AD203B41FA5}">
                      <a16:colId xmlns:a16="http://schemas.microsoft.com/office/drawing/2014/main" val="3438855933"/>
                    </a:ext>
                  </a:extLst>
                </a:gridCol>
                <a:gridCol w="1051560">
                  <a:extLst>
                    <a:ext uri="{9D8B030D-6E8A-4147-A177-3AD203B41FA5}">
                      <a16:colId xmlns:a16="http://schemas.microsoft.com/office/drawing/2014/main" val="809585538"/>
                    </a:ext>
                  </a:extLst>
                </a:gridCol>
                <a:gridCol w="1051560">
                  <a:extLst>
                    <a:ext uri="{9D8B030D-6E8A-4147-A177-3AD203B41FA5}">
                      <a16:colId xmlns:a16="http://schemas.microsoft.com/office/drawing/2014/main" val="3331988733"/>
                    </a:ext>
                  </a:extLst>
                </a:gridCol>
              </a:tblGrid>
              <a:tr h="370840">
                <a:tc>
                  <a:txBody>
                    <a:bodyPr/>
                    <a:lstStyle/>
                    <a:p>
                      <a:pPr algn="ctr"/>
                      <a:r>
                        <a:rPr lang="en-US" sz="1400" dirty="0"/>
                        <a:t>Item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Barcode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Item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Qty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Standard 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Applied 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Tax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Net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extLst>
                  <a:ext uri="{0D108BD9-81ED-4DB2-BD59-A6C34878D82A}">
                    <a16:rowId xmlns:a16="http://schemas.microsoft.com/office/drawing/2014/main" val="861316392"/>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38732038"/>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2133547"/>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867361880"/>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027708"/>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140088339"/>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1786724"/>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348308796"/>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2127181"/>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923304449"/>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7132355"/>
                  </a:ext>
                </a:extLst>
              </a:tr>
            </a:tbl>
          </a:graphicData>
        </a:graphic>
      </p:graphicFrame>
      <p:grpSp>
        <p:nvGrpSpPr>
          <p:cNvPr id="131" name="Group 130">
            <a:extLst>
              <a:ext uri="{FF2B5EF4-FFF2-40B4-BE49-F238E27FC236}">
                <a16:creationId xmlns:a16="http://schemas.microsoft.com/office/drawing/2014/main" id="{DA5895E6-75DA-4E7D-9148-D332F7952131}"/>
              </a:ext>
            </a:extLst>
          </p:cNvPr>
          <p:cNvGrpSpPr/>
          <p:nvPr/>
        </p:nvGrpSpPr>
        <p:grpSpPr>
          <a:xfrm>
            <a:off x="-1" y="5721320"/>
            <a:ext cx="9803929" cy="1129416"/>
            <a:chOff x="-1" y="5721320"/>
            <a:chExt cx="9803929" cy="1129416"/>
          </a:xfrm>
        </p:grpSpPr>
        <p:sp>
          <p:nvSpPr>
            <p:cNvPr id="132" name="Rectangle 131">
              <a:extLst>
                <a:ext uri="{FF2B5EF4-FFF2-40B4-BE49-F238E27FC236}">
                  <a16:creationId xmlns:a16="http://schemas.microsoft.com/office/drawing/2014/main" id="{BDCC8AB8-A0B2-4EEE-8D95-BF38975E6963}"/>
                </a:ext>
              </a:extLst>
            </p:cNvPr>
            <p:cNvSpPr/>
            <p:nvPr/>
          </p:nvSpPr>
          <p:spPr>
            <a:xfrm>
              <a:off x="-1" y="5721320"/>
              <a:ext cx="9803929" cy="1129416"/>
            </a:xfrm>
            <a:prstGeom prst="rect">
              <a:avLst/>
            </a:prstGeom>
            <a:solidFill>
              <a:schemeClr val="bg1">
                <a:lumMod val="8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33" name="Rectangle: Rounded Corners 132">
              <a:extLst>
                <a:ext uri="{FF2B5EF4-FFF2-40B4-BE49-F238E27FC236}">
                  <a16:creationId xmlns:a16="http://schemas.microsoft.com/office/drawing/2014/main" id="{5C08D19A-68E9-4C88-9D0E-1586BBC6AA29}"/>
                </a:ext>
              </a:extLst>
            </p:cNvPr>
            <p:cNvSpPr/>
            <p:nvPr/>
          </p:nvSpPr>
          <p:spPr>
            <a:xfrm>
              <a:off x="86882"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F1</a:t>
              </a:r>
            </a:p>
            <a:p>
              <a:pPr algn="ctr">
                <a:lnSpc>
                  <a:spcPts val="1500"/>
                </a:lnSpc>
              </a:pPr>
              <a:r>
                <a:rPr lang="en-US" sz="1400" b="1" dirty="0"/>
                <a:t>Help</a:t>
              </a:r>
            </a:p>
          </p:txBody>
        </p:sp>
        <p:sp>
          <p:nvSpPr>
            <p:cNvPr id="134" name="Rectangle: Rounded Corners 133">
              <a:extLst>
                <a:ext uri="{FF2B5EF4-FFF2-40B4-BE49-F238E27FC236}">
                  <a16:creationId xmlns:a16="http://schemas.microsoft.com/office/drawing/2014/main" id="{DE5C0838-788B-4DFA-83C4-E43F40E72F2C}"/>
                </a:ext>
              </a:extLst>
            </p:cNvPr>
            <p:cNvSpPr/>
            <p:nvPr/>
          </p:nvSpPr>
          <p:spPr>
            <a:xfrm>
              <a:off x="5659694"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F5</a:t>
              </a:r>
            </a:p>
            <a:p>
              <a:pPr algn="ctr">
                <a:lnSpc>
                  <a:spcPts val="1500"/>
                </a:lnSpc>
              </a:pPr>
              <a:r>
                <a:rPr lang="en-US" sz="1400" b="1" dirty="0"/>
                <a:t>Change Price</a:t>
              </a:r>
            </a:p>
          </p:txBody>
        </p:sp>
        <p:sp>
          <p:nvSpPr>
            <p:cNvPr id="135" name="Rectangle: Rounded Corners 134">
              <a:extLst>
                <a:ext uri="{FF2B5EF4-FFF2-40B4-BE49-F238E27FC236}">
                  <a16:creationId xmlns:a16="http://schemas.microsoft.com/office/drawing/2014/main" id="{A72800FB-737F-4176-8316-3CAC36325135}"/>
                </a:ext>
              </a:extLst>
            </p:cNvPr>
            <p:cNvSpPr/>
            <p:nvPr/>
          </p:nvSpPr>
          <p:spPr>
            <a:xfrm>
              <a:off x="1474355"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F2</a:t>
              </a:r>
            </a:p>
            <a:p>
              <a:pPr algn="ctr">
                <a:lnSpc>
                  <a:spcPts val="1500"/>
                </a:lnSpc>
              </a:pPr>
              <a:r>
                <a:rPr lang="en-US" sz="1400" b="1" dirty="0"/>
                <a:t>Del Item</a:t>
              </a:r>
            </a:p>
          </p:txBody>
        </p:sp>
        <p:sp>
          <p:nvSpPr>
            <p:cNvPr id="136" name="Rectangle: Rounded Corners 135">
              <a:extLst>
                <a:ext uri="{FF2B5EF4-FFF2-40B4-BE49-F238E27FC236}">
                  <a16:creationId xmlns:a16="http://schemas.microsoft.com/office/drawing/2014/main" id="{992357E1-6583-487D-A372-7367992DC9BA}"/>
                </a:ext>
              </a:extLst>
            </p:cNvPr>
            <p:cNvSpPr/>
            <p:nvPr/>
          </p:nvSpPr>
          <p:spPr>
            <a:xfrm>
              <a:off x="2870717"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F3</a:t>
              </a:r>
            </a:p>
            <a:p>
              <a:pPr algn="ctr">
                <a:lnSpc>
                  <a:spcPts val="1500"/>
                </a:lnSpc>
              </a:pPr>
              <a:r>
                <a:rPr lang="en-US" sz="1400" b="1" dirty="0"/>
                <a:t>Find Item</a:t>
              </a:r>
            </a:p>
          </p:txBody>
        </p:sp>
        <p:sp>
          <p:nvSpPr>
            <p:cNvPr id="137" name="Rectangle: Rounded Corners 136">
              <a:extLst>
                <a:ext uri="{FF2B5EF4-FFF2-40B4-BE49-F238E27FC236}">
                  <a16:creationId xmlns:a16="http://schemas.microsoft.com/office/drawing/2014/main" id="{BAAB627F-EF40-45FA-BBA6-FABC3E94B679}"/>
                </a:ext>
              </a:extLst>
            </p:cNvPr>
            <p:cNvSpPr/>
            <p:nvPr/>
          </p:nvSpPr>
          <p:spPr>
            <a:xfrm>
              <a:off x="4267073"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F4</a:t>
              </a:r>
            </a:p>
            <a:p>
              <a:pPr algn="ctr">
                <a:lnSpc>
                  <a:spcPts val="1500"/>
                </a:lnSpc>
              </a:pPr>
              <a:r>
                <a:rPr lang="en-US" sz="1400" b="1" dirty="0"/>
                <a:t>Change Qty</a:t>
              </a:r>
            </a:p>
          </p:txBody>
        </p:sp>
        <p:sp>
          <p:nvSpPr>
            <p:cNvPr id="138" name="Rectangle: Rounded Corners 137">
              <a:extLst>
                <a:ext uri="{FF2B5EF4-FFF2-40B4-BE49-F238E27FC236}">
                  <a16:creationId xmlns:a16="http://schemas.microsoft.com/office/drawing/2014/main" id="{DB7765F5-AF15-4915-9846-51DFB2680680}"/>
                </a:ext>
              </a:extLst>
            </p:cNvPr>
            <p:cNvSpPr/>
            <p:nvPr/>
          </p:nvSpPr>
          <p:spPr>
            <a:xfrm>
              <a:off x="4261298" y="632447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ts val="1400"/>
                </a:lnSpc>
              </a:pPr>
              <a:r>
                <a:rPr lang="en-US" sz="1400" b="1" dirty="0"/>
                <a:t>F10</a:t>
              </a:r>
            </a:p>
            <a:p>
              <a:pPr algn="ctr">
                <a:lnSpc>
                  <a:spcPts val="1500"/>
                </a:lnSpc>
              </a:pPr>
              <a:r>
                <a:rPr lang="en-US" sz="1400" b="1" dirty="0"/>
                <a:t>List Invoices</a:t>
              </a:r>
            </a:p>
          </p:txBody>
        </p:sp>
        <p:sp>
          <p:nvSpPr>
            <p:cNvPr id="139" name="Rectangle: Rounded Corners 138">
              <a:extLst>
                <a:ext uri="{FF2B5EF4-FFF2-40B4-BE49-F238E27FC236}">
                  <a16:creationId xmlns:a16="http://schemas.microsoft.com/office/drawing/2014/main" id="{3A8EE009-B228-45E4-9A37-088C512AE91B}"/>
                </a:ext>
              </a:extLst>
            </p:cNvPr>
            <p:cNvSpPr/>
            <p:nvPr/>
          </p:nvSpPr>
          <p:spPr>
            <a:xfrm>
              <a:off x="8435713" y="6317984"/>
              <a:ext cx="128016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Esc-Exit</a:t>
              </a:r>
            </a:p>
          </p:txBody>
        </p:sp>
        <p:sp>
          <p:nvSpPr>
            <p:cNvPr id="140" name="Rectangle: Rounded Corners 139">
              <a:extLst>
                <a:ext uri="{FF2B5EF4-FFF2-40B4-BE49-F238E27FC236}">
                  <a16:creationId xmlns:a16="http://schemas.microsoft.com/office/drawing/2014/main" id="{ABCACE30-6611-48CD-8973-85C0F48EBE7B}"/>
                </a:ext>
              </a:extLst>
            </p:cNvPr>
            <p:cNvSpPr/>
            <p:nvPr/>
          </p:nvSpPr>
          <p:spPr>
            <a:xfrm>
              <a:off x="86882" y="6315646"/>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F7</a:t>
              </a:r>
            </a:p>
            <a:p>
              <a:pPr algn="ctr"/>
              <a:r>
                <a:rPr lang="en-US" sz="1400" b="1" dirty="0"/>
                <a:t>New Invoice</a:t>
              </a:r>
            </a:p>
          </p:txBody>
        </p:sp>
        <p:sp>
          <p:nvSpPr>
            <p:cNvPr id="141" name="Rectangle: Rounded Corners 140">
              <a:extLst>
                <a:ext uri="{FF2B5EF4-FFF2-40B4-BE49-F238E27FC236}">
                  <a16:creationId xmlns:a16="http://schemas.microsoft.com/office/drawing/2014/main" id="{C54D64CA-5C0D-48AD-A239-A18610CD1B5F}"/>
                </a:ext>
              </a:extLst>
            </p:cNvPr>
            <p:cNvSpPr/>
            <p:nvPr/>
          </p:nvSpPr>
          <p:spPr>
            <a:xfrm>
              <a:off x="1478354" y="6309777"/>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F8</a:t>
              </a:r>
            </a:p>
            <a:p>
              <a:pPr algn="ctr"/>
              <a:r>
                <a:rPr lang="en-US" sz="1400" b="1" dirty="0"/>
                <a:t>Del Invoice</a:t>
              </a:r>
            </a:p>
          </p:txBody>
        </p:sp>
        <p:sp>
          <p:nvSpPr>
            <p:cNvPr id="142" name="Rectangle: Rounded Corners 141">
              <a:extLst>
                <a:ext uri="{FF2B5EF4-FFF2-40B4-BE49-F238E27FC236}">
                  <a16:creationId xmlns:a16="http://schemas.microsoft.com/office/drawing/2014/main" id="{92D97C92-7F4F-4536-9B86-37B852D0FF48}"/>
                </a:ext>
              </a:extLst>
            </p:cNvPr>
            <p:cNvSpPr/>
            <p:nvPr/>
          </p:nvSpPr>
          <p:spPr>
            <a:xfrm>
              <a:off x="7052804" y="5796738"/>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F6</a:t>
              </a:r>
            </a:p>
            <a:p>
              <a:pPr algn="ctr">
                <a:lnSpc>
                  <a:spcPts val="1500"/>
                </a:lnSpc>
              </a:pPr>
              <a:r>
                <a:rPr lang="en-US" sz="1400" b="1" dirty="0"/>
                <a:t>Get Weight</a:t>
              </a:r>
            </a:p>
          </p:txBody>
        </p:sp>
        <p:sp>
          <p:nvSpPr>
            <p:cNvPr id="143" name="Rectangle: Rounded Corners 142">
              <a:extLst>
                <a:ext uri="{FF2B5EF4-FFF2-40B4-BE49-F238E27FC236}">
                  <a16:creationId xmlns:a16="http://schemas.microsoft.com/office/drawing/2014/main" id="{45735FC0-A6B6-4376-902C-0C73933858D2}"/>
                </a:ext>
              </a:extLst>
            </p:cNvPr>
            <p:cNvSpPr/>
            <p:nvPr/>
          </p:nvSpPr>
          <p:spPr>
            <a:xfrm>
              <a:off x="5652770" y="6328528"/>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ts val="1400"/>
                </a:lnSpc>
              </a:pPr>
              <a:r>
                <a:rPr lang="en-US" sz="1400" b="1" dirty="0"/>
                <a:t>F11</a:t>
              </a:r>
            </a:p>
            <a:p>
              <a:pPr algn="ctr">
                <a:lnSpc>
                  <a:spcPts val="1400"/>
                </a:lnSpc>
              </a:pPr>
              <a:r>
                <a:rPr lang="en-US" sz="1400" b="1" dirty="0"/>
                <a:t>Print Invoice</a:t>
              </a:r>
            </a:p>
          </p:txBody>
        </p:sp>
        <p:sp>
          <p:nvSpPr>
            <p:cNvPr id="182" name="Rectangle: Rounded Corners 181">
              <a:extLst>
                <a:ext uri="{FF2B5EF4-FFF2-40B4-BE49-F238E27FC236}">
                  <a16:creationId xmlns:a16="http://schemas.microsoft.com/office/drawing/2014/main" id="{33CFCD08-C6B1-47CB-86D0-302A25DDA510}"/>
                </a:ext>
              </a:extLst>
            </p:cNvPr>
            <p:cNvSpPr/>
            <p:nvPr/>
          </p:nvSpPr>
          <p:spPr>
            <a:xfrm>
              <a:off x="7044242" y="6319914"/>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ts val="1400"/>
                </a:lnSpc>
              </a:pPr>
              <a:r>
                <a:rPr lang="en-US" sz="1400" b="1" dirty="0"/>
                <a:t>F12</a:t>
              </a:r>
            </a:p>
            <a:p>
              <a:pPr algn="ctr">
                <a:lnSpc>
                  <a:spcPts val="1400"/>
                </a:lnSpc>
              </a:pPr>
              <a:r>
                <a:rPr lang="en-US" sz="1400" b="1" dirty="0"/>
                <a:t>Payment</a:t>
              </a:r>
            </a:p>
          </p:txBody>
        </p:sp>
        <p:sp>
          <p:nvSpPr>
            <p:cNvPr id="183" name="Rectangle: Rounded Corners 182">
              <a:extLst>
                <a:ext uri="{FF2B5EF4-FFF2-40B4-BE49-F238E27FC236}">
                  <a16:creationId xmlns:a16="http://schemas.microsoft.com/office/drawing/2014/main" id="{EF608434-C8B5-4014-AFB8-22F46F933BC8}"/>
                </a:ext>
              </a:extLst>
            </p:cNvPr>
            <p:cNvSpPr/>
            <p:nvPr/>
          </p:nvSpPr>
          <p:spPr>
            <a:xfrm>
              <a:off x="2869826" y="6319302"/>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F9</a:t>
              </a:r>
            </a:p>
            <a:p>
              <a:pPr algn="ctr">
                <a:lnSpc>
                  <a:spcPts val="1500"/>
                </a:lnSpc>
              </a:pPr>
              <a:r>
                <a:rPr lang="en-US" sz="1400" b="1" dirty="0"/>
                <a:t>Find Customer</a:t>
              </a:r>
            </a:p>
          </p:txBody>
        </p:sp>
      </p:grpSp>
      <p:grpSp>
        <p:nvGrpSpPr>
          <p:cNvPr id="15" name="Group 14">
            <a:extLst>
              <a:ext uri="{FF2B5EF4-FFF2-40B4-BE49-F238E27FC236}">
                <a16:creationId xmlns:a16="http://schemas.microsoft.com/office/drawing/2014/main" id="{1C85F79A-F6DF-4050-AD9B-E18757395FF5}"/>
              </a:ext>
            </a:extLst>
          </p:cNvPr>
          <p:cNvGrpSpPr/>
          <p:nvPr/>
        </p:nvGrpSpPr>
        <p:grpSpPr>
          <a:xfrm>
            <a:off x="9796747" y="3771900"/>
            <a:ext cx="2388072" cy="2743200"/>
            <a:chOff x="9796747" y="3771900"/>
            <a:chExt cx="2388072" cy="2743200"/>
          </a:xfrm>
        </p:grpSpPr>
        <p:sp>
          <p:nvSpPr>
            <p:cNvPr id="2" name="Rectangle 1">
              <a:extLst>
                <a:ext uri="{FF2B5EF4-FFF2-40B4-BE49-F238E27FC236}">
                  <a16:creationId xmlns:a16="http://schemas.microsoft.com/office/drawing/2014/main" id="{E733DBFE-A7C9-444D-98DB-B672D98C5E9A}"/>
                </a:ext>
              </a:extLst>
            </p:cNvPr>
            <p:cNvSpPr/>
            <p:nvPr/>
          </p:nvSpPr>
          <p:spPr>
            <a:xfrm>
              <a:off x="9796747" y="3771900"/>
              <a:ext cx="2388072"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Rounded Corners 87">
              <a:extLst>
                <a:ext uri="{FF2B5EF4-FFF2-40B4-BE49-F238E27FC236}">
                  <a16:creationId xmlns:a16="http://schemas.microsoft.com/office/drawing/2014/main" id="{E99604FC-9F7B-4067-8974-F7253FB7B29F}"/>
                </a:ext>
              </a:extLst>
            </p:cNvPr>
            <p:cNvSpPr/>
            <p:nvPr/>
          </p:nvSpPr>
          <p:spPr>
            <a:xfrm>
              <a:off x="9895862" y="3864030"/>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sp>
          <p:nvSpPr>
            <p:cNvPr id="89" name="Rectangle: Rounded Corners 88">
              <a:extLst>
                <a:ext uri="{FF2B5EF4-FFF2-40B4-BE49-F238E27FC236}">
                  <a16:creationId xmlns:a16="http://schemas.microsoft.com/office/drawing/2014/main" id="{0B9F5E5E-1549-4D4B-B465-F04058F3AF3E}"/>
                </a:ext>
              </a:extLst>
            </p:cNvPr>
            <p:cNvSpPr/>
            <p:nvPr/>
          </p:nvSpPr>
          <p:spPr>
            <a:xfrm>
              <a:off x="10467689" y="3867899"/>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7</a:t>
              </a:r>
            </a:p>
          </p:txBody>
        </p:sp>
        <p:sp>
          <p:nvSpPr>
            <p:cNvPr id="90" name="Rectangle: Rounded Corners 89">
              <a:extLst>
                <a:ext uri="{FF2B5EF4-FFF2-40B4-BE49-F238E27FC236}">
                  <a16:creationId xmlns:a16="http://schemas.microsoft.com/office/drawing/2014/main" id="{C4940B72-99FA-4214-A5DC-A153FF019CEE}"/>
                </a:ext>
              </a:extLst>
            </p:cNvPr>
            <p:cNvSpPr/>
            <p:nvPr/>
          </p:nvSpPr>
          <p:spPr>
            <a:xfrm>
              <a:off x="11031542" y="3858217"/>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8</a:t>
              </a:r>
            </a:p>
          </p:txBody>
        </p:sp>
        <p:sp>
          <p:nvSpPr>
            <p:cNvPr id="93" name="Rectangle: Rounded Corners 92">
              <a:extLst>
                <a:ext uri="{FF2B5EF4-FFF2-40B4-BE49-F238E27FC236}">
                  <a16:creationId xmlns:a16="http://schemas.microsoft.com/office/drawing/2014/main" id="{E826C994-E5F9-43CF-8920-6395F69B4F58}"/>
                </a:ext>
              </a:extLst>
            </p:cNvPr>
            <p:cNvSpPr/>
            <p:nvPr/>
          </p:nvSpPr>
          <p:spPr>
            <a:xfrm>
              <a:off x="9895862" y="4390719"/>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sp>
          <p:nvSpPr>
            <p:cNvPr id="94" name="Rectangle: Rounded Corners 93">
              <a:extLst>
                <a:ext uri="{FF2B5EF4-FFF2-40B4-BE49-F238E27FC236}">
                  <a16:creationId xmlns:a16="http://schemas.microsoft.com/office/drawing/2014/main" id="{4BB6AE52-C698-4369-BD9C-248DF69070AF}"/>
                </a:ext>
              </a:extLst>
            </p:cNvPr>
            <p:cNvSpPr/>
            <p:nvPr/>
          </p:nvSpPr>
          <p:spPr>
            <a:xfrm>
              <a:off x="10467689" y="4393940"/>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4</a:t>
              </a:r>
            </a:p>
          </p:txBody>
        </p:sp>
        <p:sp>
          <p:nvSpPr>
            <p:cNvPr id="95" name="Rectangle: Rounded Corners 94">
              <a:extLst>
                <a:ext uri="{FF2B5EF4-FFF2-40B4-BE49-F238E27FC236}">
                  <a16:creationId xmlns:a16="http://schemas.microsoft.com/office/drawing/2014/main" id="{9C01B4C6-EB4F-4A4B-B469-CB8BE1916A0D}"/>
                </a:ext>
              </a:extLst>
            </p:cNvPr>
            <p:cNvSpPr/>
            <p:nvPr/>
          </p:nvSpPr>
          <p:spPr>
            <a:xfrm>
              <a:off x="11031542" y="4384773"/>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5</a:t>
              </a:r>
            </a:p>
          </p:txBody>
        </p:sp>
        <p:sp>
          <p:nvSpPr>
            <p:cNvPr id="96" name="Rectangle: Rounded Corners 95">
              <a:extLst>
                <a:ext uri="{FF2B5EF4-FFF2-40B4-BE49-F238E27FC236}">
                  <a16:creationId xmlns:a16="http://schemas.microsoft.com/office/drawing/2014/main" id="{CF4A4B30-E940-4434-9B99-1ECA81E18263}"/>
                </a:ext>
              </a:extLst>
            </p:cNvPr>
            <p:cNvSpPr/>
            <p:nvPr/>
          </p:nvSpPr>
          <p:spPr>
            <a:xfrm>
              <a:off x="9895862" y="4917409"/>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lumMod val="65000"/>
                      <a:lumOff val="35000"/>
                    </a:schemeClr>
                  </a:solidFill>
                </a:rPr>
                <a:t>→</a:t>
              </a:r>
              <a:endParaRPr lang="en-US" sz="1600" b="1" dirty="0">
                <a:solidFill>
                  <a:schemeClr val="tx1">
                    <a:lumMod val="65000"/>
                    <a:lumOff val="35000"/>
                  </a:schemeClr>
                </a:solidFill>
              </a:endParaRPr>
            </a:p>
          </p:txBody>
        </p:sp>
        <p:sp>
          <p:nvSpPr>
            <p:cNvPr id="97" name="Rectangle: Rounded Corners 96">
              <a:extLst>
                <a:ext uri="{FF2B5EF4-FFF2-40B4-BE49-F238E27FC236}">
                  <a16:creationId xmlns:a16="http://schemas.microsoft.com/office/drawing/2014/main" id="{23B597EA-F796-4F0B-8798-00395CEAE6E7}"/>
                </a:ext>
              </a:extLst>
            </p:cNvPr>
            <p:cNvSpPr/>
            <p:nvPr/>
          </p:nvSpPr>
          <p:spPr>
            <a:xfrm>
              <a:off x="10467689" y="4919981"/>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1</a:t>
              </a:r>
            </a:p>
          </p:txBody>
        </p:sp>
        <p:sp>
          <p:nvSpPr>
            <p:cNvPr id="98" name="Rectangle: Rounded Corners 97">
              <a:extLst>
                <a:ext uri="{FF2B5EF4-FFF2-40B4-BE49-F238E27FC236}">
                  <a16:creationId xmlns:a16="http://schemas.microsoft.com/office/drawing/2014/main" id="{E6A880AD-195C-4168-A483-02536DD8C641}"/>
                </a:ext>
              </a:extLst>
            </p:cNvPr>
            <p:cNvSpPr/>
            <p:nvPr/>
          </p:nvSpPr>
          <p:spPr>
            <a:xfrm>
              <a:off x="11031542" y="4911329"/>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2</a:t>
              </a:r>
            </a:p>
          </p:txBody>
        </p:sp>
        <p:sp>
          <p:nvSpPr>
            <p:cNvPr id="99" name="Rectangle: Rounded Corners 98">
              <a:extLst>
                <a:ext uri="{FF2B5EF4-FFF2-40B4-BE49-F238E27FC236}">
                  <a16:creationId xmlns:a16="http://schemas.microsoft.com/office/drawing/2014/main" id="{370341E8-60E1-477D-AA0E-CC43A3283277}"/>
                </a:ext>
              </a:extLst>
            </p:cNvPr>
            <p:cNvSpPr/>
            <p:nvPr/>
          </p:nvSpPr>
          <p:spPr>
            <a:xfrm>
              <a:off x="9895862" y="5444098"/>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sp>
          <p:nvSpPr>
            <p:cNvPr id="104" name="Rectangle: Rounded Corners 103">
              <a:extLst>
                <a:ext uri="{FF2B5EF4-FFF2-40B4-BE49-F238E27FC236}">
                  <a16:creationId xmlns:a16="http://schemas.microsoft.com/office/drawing/2014/main" id="{97CC43DE-C308-4C6A-9A35-16AC02980586}"/>
                </a:ext>
              </a:extLst>
            </p:cNvPr>
            <p:cNvSpPr/>
            <p:nvPr/>
          </p:nvSpPr>
          <p:spPr>
            <a:xfrm>
              <a:off x="10467689" y="5446022"/>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a:t>
              </a:r>
            </a:p>
          </p:txBody>
        </p:sp>
        <p:sp>
          <p:nvSpPr>
            <p:cNvPr id="105" name="Rectangle: Rounded Corners 104">
              <a:extLst>
                <a:ext uri="{FF2B5EF4-FFF2-40B4-BE49-F238E27FC236}">
                  <a16:creationId xmlns:a16="http://schemas.microsoft.com/office/drawing/2014/main" id="{DB205EDB-44B1-44EF-A6FC-0DC4D0BD982A}"/>
                </a:ext>
              </a:extLst>
            </p:cNvPr>
            <p:cNvSpPr/>
            <p:nvPr/>
          </p:nvSpPr>
          <p:spPr>
            <a:xfrm>
              <a:off x="11031542" y="5437885"/>
              <a:ext cx="1053713"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ENTER</a:t>
              </a:r>
              <a:endParaRPr lang="en-US" sz="1100" b="1" dirty="0">
                <a:solidFill>
                  <a:schemeClr val="tx1">
                    <a:lumMod val="65000"/>
                    <a:lumOff val="35000"/>
                  </a:schemeClr>
                </a:solidFill>
              </a:endParaRPr>
            </a:p>
          </p:txBody>
        </p:sp>
        <p:sp>
          <p:nvSpPr>
            <p:cNvPr id="118" name="Rectangle: Rounded Corners 117">
              <a:extLst>
                <a:ext uri="{FF2B5EF4-FFF2-40B4-BE49-F238E27FC236}">
                  <a16:creationId xmlns:a16="http://schemas.microsoft.com/office/drawing/2014/main" id="{C7B20B09-CD6E-4CCF-A741-58A7F1905A41}"/>
                </a:ext>
              </a:extLst>
            </p:cNvPr>
            <p:cNvSpPr/>
            <p:nvPr/>
          </p:nvSpPr>
          <p:spPr>
            <a:xfrm>
              <a:off x="9895862" y="5972746"/>
              <a:ext cx="489861" cy="459753"/>
            </a:xfrm>
            <a:prstGeom prst="roundRect">
              <a:avLst>
                <a:gd name="adj" fmla="val 16667"/>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65000"/>
                      <a:lumOff val="35000"/>
                    </a:schemeClr>
                  </a:solidFill>
                </a:rPr>
                <a:t>DEL</a:t>
              </a:r>
            </a:p>
          </p:txBody>
        </p:sp>
        <p:sp>
          <p:nvSpPr>
            <p:cNvPr id="119" name="Rectangle: Rounded Corners 118">
              <a:extLst>
                <a:ext uri="{FF2B5EF4-FFF2-40B4-BE49-F238E27FC236}">
                  <a16:creationId xmlns:a16="http://schemas.microsoft.com/office/drawing/2014/main" id="{7090993A-C23A-49E1-B238-D8734B155251}"/>
                </a:ext>
              </a:extLst>
            </p:cNvPr>
            <p:cNvSpPr/>
            <p:nvPr/>
          </p:nvSpPr>
          <p:spPr>
            <a:xfrm>
              <a:off x="10467689" y="5976100"/>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&lt;</a:t>
              </a:r>
              <a:endParaRPr lang="en-US" sz="700" dirty="0">
                <a:solidFill>
                  <a:schemeClr val="tx1">
                    <a:lumMod val="65000"/>
                    <a:lumOff val="35000"/>
                  </a:schemeClr>
                </a:solidFill>
              </a:endParaRPr>
            </a:p>
          </p:txBody>
        </p:sp>
        <p:sp>
          <p:nvSpPr>
            <p:cNvPr id="87" name="Rectangle: Rounded Corners 86">
              <a:extLst>
                <a:ext uri="{FF2B5EF4-FFF2-40B4-BE49-F238E27FC236}">
                  <a16:creationId xmlns:a16="http://schemas.microsoft.com/office/drawing/2014/main" id="{91BE04F8-AC7D-4C91-B7A1-09F82675FB4C}"/>
                </a:ext>
              </a:extLst>
            </p:cNvPr>
            <p:cNvSpPr/>
            <p:nvPr/>
          </p:nvSpPr>
          <p:spPr>
            <a:xfrm>
              <a:off x="11603336" y="3857370"/>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9</a:t>
              </a:r>
            </a:p>
          </p:txBody>
        </p:sp>
        <p:sp>
          <p:nvSpPr>
            <p:cNvPr id="91" name="Rectangle: Rounded Corners 90">
              <a:extLst>
                <a:ext uri="{FF2B5EF4-FFF2-40B4-BE49-F238E27FC236}">
                  <a16:creationId xmlns:a16="http://schemas.microsoft.com/office/drawing/2014/main" id="{4EEF2130-A195-4214-8762-187B5BA22982}"/>
                </a:ext>
              </a:extLst>
            </p:cNvPr>
            <p:cNvSpPr/>
            <p:nvPr/>
          </p:nvSpPr>
          <p:spPr>
            <a:xfrm>
              <a:off x="11603336" y="4383925"/>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6</a:t>
              </a:r>
            </a:p>
          </p:txBody>
        </p:sp>
        <p:sp>
          <p:nvSpPr>
            <p:cNvPr id="92" name="Rectangle: Rounded Corners 91">
              <a:extLst>
                <a:ext uri="{FF2B5EF4-FFF2-40B4-BE49-F238E27FC236}">
                  <a16:creationId xmlns:a16="http://schemas.microsoft.com/office/drawing/2014/main" id="{7BD9E7FA-98FB-43D4-8CAB-AE94FDA0285F}"/>
                </a:ext>
              </a:extLst>
            </p:cNvPr>
            <p:cNvSpPr/>
            <p:nvPr/>
          </p:nvSpPr>
          <p:spPr>
            <a:xfrm>
              <a:off x="11603336" y="4910481"/>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3</a:t>
              </a:r>
            </a:p>
          </p:txBody>
        </p:sp>
        <p:pic>
          <p:nvPicPr>
            <p:cNvPr id="14" name="Picture 13">
              <a:extLst>
                <a:ext uri="{FF2B5EF4-FFF2-40B4-BE49-F238E27FC236}">
                  <a16:creationId xmlns:a16="http://schemas.microsoft.com/office/drawing/2014/main" id="{B952D498-E57B-49E8-B67F-97A2A7A22BEE}"/>
                </a:ext>
              </a:extLst>
            </p:cNvPr>
            <p:cNvPicPr>
              <a:picLocks noChangeAspect="1"/>
            </p:cNvPicPr>
            <p:nvPr/>
          </p:nvPicPr>
          <p:blipFill>
            <a:blip r:embed="rId3">
              <a:duotone>
                <a:schemeClr val="accent3">
                  <a:shade val="45000"/>
                  <a:satMod val="135000"/>
                </a:schemeClr>
                <a:prstClr val="white"/>
              </a:duotone>
            </a:blip>
            <a:stretch>
              <a:fillRect/>
            </a:stretch>
          </p:blipFill>
          <p:spPr>
            <a:xfrm>
              <a:off x="10543612" y="6094170"/>
              <a:ext cx="320040" cy="233715"/>
            </a:xfrm>
            <a:prstGeom prst="rect">
              <a:avLst/>
            </a:prstGeom>
          </p:spPr>
        </p:pic>
        <p:sp>
          <p:nvSpPr>
            <p:cNvPr id="242" name="Rectangle: Rounded Corners 241">
              <a:extLst>
                <a:ext uri="{FF2B5EF4-FFF2-40B4-BE49-F238E27FC236}">
                  <a16:creationId xmlns:a16="http://schemas.microsoft.com/office/drawing/2014/main" id="{EDEC6573-5AA2-44C3-BEB6-CFDA518D1D86}"/>
                </a:ext>
              </a:extLst>
            </p:cNvPr>
            <p:cNvSpPr/>
            <p:nvPr/>
          </p:nvSpPr>
          <p:spPr>
            <a:xfrm>
              <a:off x="11031542" y="5972114"/>
              <a:ext cx="1053713"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TAB</a:t>
              </a:r>
              <a:endParaRPr lang="en-US" sz="1100" b="1" dirty="0">
                <a:solidFill>
                  <a:schemeClr val="tx1">
                    <a:lumMod val="65000"/>
                    <a:lumOff val="35000"/>
                  </a:schemeClr>
                </a:solidFill>
              </a:endParaRPr>
            </a:p>
          </p:txBody>
        </p:sp>
      </p:grpSp>
    </p:spTree>
    <p:extLst>
      <p:ext uri="{BB962C8B-B14F-4D97-AF65-F5344CB8AC3E}">
        <p14:creationId xmlns:p14="http://schemas.microsoft.com/office/powerpoint/2010/main" val="2406165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CBDA22-A9AD-480E-A329-CB8127D11074}"/>
              </a:ext>
            </a:extLst>
          </p:cNvPr>
          <p:cNvSpPr>
            <a:spLocks noGrp="1"/>
          </p:cNvSpPr>
          <p:nvPr>
            <p:ph idx="1"/>
          </p:nvPr>
        </p:nvSpPr>
        <p:spPr>
          <a:xfrm>
            <a:off x="190500" y="829466"/>
            <a:ext cx="5781675" cy="5857084"/>
          </a:xfrm>
          <a:ln>
            <a:solidFill>
              <a:schemeClr val="tx1">
                <a:lumMod val="65000"/>
                <a:lumOff val="35000"/>
              </a:schemeClr>
            </a:solidFill>
          </a:ln>
        </p:spPr>
        <p:txBody>
          <a:bodyPr>
            <a:noAutofit/>
          </a:bodyPr>
          <a:lstStyle/>
          <a:p>
            <a:pPr marL="0" indent="0">
              <a:buNone/>
            </a:pPr>
            <a:r>
              <a:rPr lang="en-US" sz="1700" b="1" u="sng" dirty="0"/>
              <a:t>FIELD SETTINGS &amp; BEHAVIOR:</a:t>
            </a:r>
          </a:p>
          <a:p>
            <a:r>
              <a:rPr lang="en-US" sz="1700" dirty="0"/>
              <a:t>When the screen loads first time</a:t>
            </a:r>
          </a:p>
          <a:p>
            <a:pPr lvl="1"/>
            <a:r>
              <a:rPr lang="en-US" sz="1700" dirty="0"/>
              <a:t>Invoice Number should be blank</a:t>
            </a:r>
          </a:p>
          <a:p>
            <a:pPr lvl="1"/>
            <a:r>
              <a:rPr lang="en-US" sz="1700" dirty="0"/>
              <a:t>Reference Number should be blank</a:t>
            </a:r>
          </a:p>
          <a:p>
            <a:pPr lvl="1"/>
            <a:r>
              <a:rPr lang="en-US" sz="1700" dirty="0"/>
              <a:t>Mobile Number should be ‘0000000000’ denoting the Walk-in customer</a:t>
            </a:r>
          </a:p>
          <a:p>
            <a:pPr lvl="1"/>
            <a:r>
              <a:rPr lang="en-US" sz="1700" dirty="0"/>
              <a:t>Status should be ‘UNPAID’</a:t>
            </a:r>
          </a:p>
          <a:p>
            <a:pPr lvl="1"/>
            <a:r>
              <a:rPr lang="en-US" sz="1700" dirty="0"/>
              <a:t>Set the focus to Barcode</a:t>
            </a:r>
          </a:p>
          <a:p>
            <a:r>
              <a:rPr lang="en-US" sz="1700" dirty="0"/>
              <a:t>Barcode is 13 digits. After 13</a:t>
            </a:r>
            <a:r>
              <a:rPr lang="en-US" sz="1700" baseline="30000" dirty="0"/>
              <a:t>th</a:t>
            </a:r>
            <a:r>
              <a:rPr lang="en-US" sz="1700" dirty="0"/>
              <a:t> digit entered or scanned, fetch the Item corresponding to the Barcode and insert a row in the Invoice Item table below with Quantity = 1. Compute and display the Tax and Net Price. Set the focus back to Barcode field.</a:t>
            </a:r>
          </a:p>
          <a:p>
            <a:r>
              <a:rPr lang="en-US" sz="1700" dirty="0"/>
              <a:t>If Barcode is not there, click tab and move to Item Code field. If Item Code is entered and tab is clicked, fetch the Item corresponding to the Item code and insert a row in the Invoice Item table below with Quantity = 1. Compute and display the Tax and Net Price. Set the focus back to Barcode field.</a:t>
            </a:r>
          </a:p>
          <a:p>
            <a:endParaRPr lang="en-US" sz="1700" dirty="0"/>
          </a:p>
          <a:p>
            <a:endParaRPr lang="en-US" sz="1700" dirty="0"/>
          </a:p>
        </p:txBody>
      </p:sp>
      <p:sp>
        <p:nvSpPr>
          <p:cNvPr id="4" name="Content Placeholder 2">
            <a:extLst>
              <a:ext uri="{FF2B5EF4-FFF2-40B4-BE49-F238E27FC236}">
                <a16:creationId xmlns:a16="http://schemas.microsoft.com/office/drawing/2014/main" id="{C4B11595-E8AC-4B57-A499-3E15447C6E27}"/>
              </a:ext>
            </a:extLst>
          </p:cNvPr>
          <p:cNvSpPr txBox="1">
            <a:spLocks/>
          </p:cNvSpPr>
          <p:nvPr/>
        </p:nvSpPr>
        <p:spPr>
          <a:xfrm>
            <a:off x="6191250" y="829466"/>
            <a:ext cx="5781675" cy="5857084"/>
          </a:xfrm>
          <a:prstGeom prst="rect">
            <a:avLst/>
          </a:prstGeom>
          <a:ln>
            <a:solidFill>
              <a:schemeClr val="tx1">
                <a:lumMod val="65000"/>
                <a:lumOff val="3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If Item Code is also not there, click tab and move to Item name field. After typing first 3 characters of the Item Name, the combo box will be populated with the list of Items matching with the name. Scroll the list and click the desired Item. Once the Item name is selected, fetch the Item corresponding to the Item code and insert a row in the Invoice Item table below with Quantity = 1. Compute and display the Tax and Net Price. Set the focus back to Barcode field.</a:t>
            </a:r>
          </a:p>
          <a:p>
            <a:pPr marL="0" indent="0">
              <a:buNone/>
            </a:pPr>
            <a:endParaRPr lang="en-US" sz="1800" b="1" u="sng" dirty="0"/>
          </a:p>
          <a:p>
            <a:pPr marL="0" indent="0">
              <a:buNone/>
            </a:pPr>
            <a:endParaRPr lang="en-US" sz="1800" b="1" u="sng" dirty="0"/>
          </a:p>
          <a:p>
            <a:endParaRPr lang="en-US" sz="1700" dirty="0"/>
          </a:p>
          <a:p>
            <a:endParaRPr lang="en-US" sz="1700" dirty="0"/>
          </a:p>
        </p:txBody>
      </p:sp>
      <p:sp>
        <p:nvSpPr>
          <p:cNvPr id="7" name="Title 1">
            <a:extLst>
              <a:ext uri="{FF2B5EF4-FFF2-40B4-BE49-F238E27FC236}">
                <a16:creationId xmlns:a16="http://schemas.microsoft.com/office/drawing/2014/main" id="{D8252314-B300-44F3-BAA8-A87234E337AC}"/>
              </a:ext>
            </a:extLst>
          </p:cNvPr>
          <p:cNvSpPr>
            <a:spLocks noGrp="1"/>
          </p:cNvSpPr>
          <p:nvPr>
            <p:ph type="title"/>
          </p:nvPr>
        </p:nvSpPr>
        <p:spPr>
          <a:xfrm>
            <a:off x="190500" y="18256"/>
            <a:ext cx="11782424" cy="810420"/>
          </a:xfrm>
          <a:ln>
            <a:noFill/>
          </a:ln>
        </p:spPr>
        <p:txBody>
          <a:bodyPr/>
          <a:lstStyle/>
          <a:p>
            <a:r>
              <a:rPr lang="en-US" dirty="0"/>
              <a:t>Invoice Entry </a:t>
            </a:r>
          </a:p>
        </p:txBody>
      </p:sp>
    </p:spTree>
    <p:extLst>
      <p:ext uri="{BB962C8B-B14F-4D97-AF65-F5344CB8AC3E}">
        <p14:creationId xmlns:p14="http://schemas.microsoft.com/office/powerpoint/2010/main" val="2533250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EE839-8071-43BF-8F19-CC5C129EF191}"/>
              </a:ext>
            </a:extLst>
          </p:cNvPr>
          <p:cNvSpPr>
            <a:spLocks noGrp="1"/>
          </p:cNvSpPr>
          <p:nvPr>
            <p:ph type="title"/>
          </p:nvPr>
        </p:nvSpPr>
        <p:spPr>
          <a:xfrm>
            <a:off x="190500" y="18256"/>
            <a:ext cx="11782424" cy="810420"/>
          </a:xfrm>
          <a:ln>
            <a:noFill/>
          </a:ln>
        </p:spPr>
        <p:txBody>
          <a:bodyPr/>
          <a:lstStyle/>
          <a:p>
            <a:r>
              <a:rPr lang="en-US" dirty="0"/>
              <a:t>Sign In</a:t>
            </a:r>
          </a:p>
        </p:txBody>
      </p:sp>
      <p:sp>
        <p:nvSpPr>
          <p:cNvPr id="3" name="Content Placeholder 2">
            <a:extLst>
              <a:ext uri="{FF2B5EF4-FFF2-40B4-BE49-F238E27FC236}">
                <a16:creationId xmlns:a16="http://schemas.microsoft.com/office/drawing/2014/main" id="{98CBDA22-A9AD-480E-A329-CB8127D11074}"/>
              </a:ext>
            </a:extLst>
          </p:cNvPr>
          <p:cNvSpPr>
            <a:spLocks noGrp="1"/>
          </p:cNvSpPr>
          <p:nvPr>
            <p:ph idx="1"/>
          </p:nvPr>
        </p:nvSpPr>
        <p:spPr>
          <a:xfrm>
            <a:off x="190500" y="838991"/>
            <a:ext cx="5781675" cy="2590009"/>
          </a:xfrm>
          <a:ln>
            <a:solidFill>
              <a:schemeClr val="tx1">
                <a:lumMod val="65000"/>
                <a:lumOff val="35000"/>
              </a:schemeClr>
            </a:solidFill>
          </a:ln>
        </p:spPr>
        <p:txBody>
          <a:bodyPr>
            <a:noAutofit/>
          </a:bodyPr>
          <a:lstStyle/>
          <a:p>
            <a:pPr marL="0" indent="0">
              <a:buNone/>
            </a:pPr>
            <a:r>
              <a:rPr lang="en-US" sz="1700" b="1" u="sng" dirty="0"/>
              <a:t>FIELD SETTINGS &amp; BEHAVIOR:</a:t>
            </a:r>
          </a:p>
          <a:p>
            <a:pPr marL="0" indent="0">
              <a:buNone/>
            </a:pPr>
            <a:r>
              <a:rPr lang="en-US" sz="1700" b="1" dirty="0"/>
              <a:t>Terminal:</a:t>
            </a:r>
          </a:p>
          <a:p>
            <a:r>
              <a:rPr lang="en-US" sz="1700" dirty="0"/>
              <a:t>Pick from ‘</a:t>
            </a:r>
            <a:r>
              <a:rPr lang="en-US" sz="1700" dirty="0" err="1"/>
              <a:t>terminal_id</a:t>
            </a:r>
            <a:r>
              <a:rPr lang="en-US" sz="1700" dirty="0"/>
              <a:t>’ in ‘</a:t>
            </a:r>
            <a:r>
              <a:rPr lang="en-US" sz="1700" dirty="0" err="1"/>
              <a:t>alignpos.json</a:t>
            </a:r>
            <a:r>
              <a:rPr lang="en-US" sz="1700" dirty="0"/>
              <a:t>’</a:t>
            </a:r>
          </a:p>
          <a:p>
            <a:pPr marL="0" indent="0">
              <a:buNone/>
            </a:pPr>
            <a:endParaRPr lang="en-US" sz="1700" dirty="0"/>
          </a:p>
          <a:p>
            <a:endParaRPr lang="en-US" sz="1700" dirty="0"/>
          </a:p>
          <a:p>
            <a:endParaRPr lang="en-US" sz="1700" dirty="0"/>
          </a:p>
          <a:p>
            <a:endParaRPr lang="en-US" sz="1700" dirty="0"/>
          </a:p>
        </p:txBody>
      </p:sp>
      <p:sp>
        <p:nvSpPr>
          <p:cNvPr id="4" name="Content Placeholder 2">
            <a:extLst>
              <a:ext uri="{FF2B5EF4-FFF2-40B4-BE49-F238E27FC236}">
                <a16:creationId xmlns:a16="http://schemas.microsoft.com/office/drawing/2014/main" id="{C4B11595-E8AC-4B57-A499-3E15447C6E27}"/>
              </a:ext>
            </a:extLst>
          </p:cNvPr>
          <p:cNvSpPr txBox="1">
            <a:spLocks/>
          </p:cNvSpPr>
          <p:nvPr/>
        </p:nvSpPr>
        <p:spPr>
          <a:xfrm>
            <a:off x="6191250" y="838991"/>
            <a:ext cx="5781675" cy="5876134"/>
          </a:xfrm>
          <a:prstGeom prst="rect">
            <a:avLst/>
          </a:prstGeom>
          <a:ln>
            <a:solidFill>
              <a:schemeClr val="tx1">
                <a:lumMod val="65000"/>
                <a:lumOff val="3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b="1" u="sng" dirty="0"/>
              <a:t>BUTTON ACTIONS:</a:t>
            </a:r>
          </a:p>
          <a:p>
            <a:pPr marL="0" indent="0">
              <a:buNone/>
            </a:pPr>
            <a:r>
              <a:rPr lang="en-US" sz="1700" b="1" dirty="0"/>
              <a:t>Esc-Exit:</a:t>
            </a:r>
          </a:p>
          <a:p>
            <a:r>
              <a:rPr lang="en-US" sz="1700" dirty="0"/>
              <a:t>Close the Sign in Screen and go back to OS prompt</a:t>
            </a:r>
            <a:endParaRPr lang="en-US" sz="1700" b="1" u="sng" dirty="0"/>
          </a:p>
          <a:p>
            <a:pPr marL="0" indent="0">
              <a:buNone/>
            </a:pPr>
            <a:r>
              <a:rPr lang="en-US" sz="1700" b="1" dirty="0"/>
              <a:t>F12-Sign In:</a:t>
            </a:r>
          </a:p>
          <a:p>
            <a:r>
              <a:rPr lang="en-US" sz="1700" dirty="0"/>
              <a:t>Close Sign In screen</a:t>
            </a:r>
          </a:p>
          <a:p>
            <a:r>
              <a:rPr lang="en-US" sz="1700" dirty="0"/>
              <a:t>Move Terminal, User Id and Current Date to Session Variable</a:t>
            </a:r>
          </a:p>
          <a:p>
            <a:r>
              <a:rPr lang="en-US" sz="1700" dirty="0"/>
              <a:t>Open Menu Screen</a:t>
            </a:r>
          </a:p>
          <a:p>
            <a:r>
              <a:rPr lang="en-US" sz="1700" dirty="0"/>
              <a:t>Display the above Session Variables at the top of Menu Screen</a:t>
            </a:r>
          </a:p>
          <a:p>
            <a:endParaRPr lang="en-US" sz="1700" dirty="0"/>
          </a:p>
          <a:p>
            <a:endParaRPr lang="en-US" sz="1700" dirty="0"/>
          </a:p>
          <a:p>
            <a:endParaRPr lang="en-US" sz="1700" dirty="0"/>
          </a:p>
          <a:p>
            <a:endParaRPr lang="en-US" sz="1700" dirty="0"/>
          </a:p>
          <a:p>
            <a:endParaRPr lang="en-US" sz="1700" dirty="0"/>
          </a:p>
        </p:txBody>
      </p:sp>
      <p:sp>
        <p:nvSpPr>
          <p:cNvPr id="5" name="Content Placeholder 2">
            <a:extLst>
              <a:ext uri="{FF2B5EF4-FFF2-40B4-BE49-F238E27FC236}">
                <a16:creationId xmlns:a16="http://schemas.microsoft.com/office/drawing/2014/main" id="{C75E4A19-17B2-45AF-8EC0-8AE3728A96C3}"/>
              </a:ext>
            </a:extLst>
          </p:cNvPr>
          <p:cNvSpPr txBox="1">
            <a:spLocks/>
          </p:cNvSpPr>
          <p:nvPr/>
        </p:nvSpPr>
        <p:spPr>
          <a:xfrm>
            <a:off x="200025" y="3648866"/>
            <a:ext cx="5781675" cy="3066259"/>
          </a:xfrm>
          <a:prstGeom prst="rect">
            <a:avLst/>
          </a:prstGeom>
          <a:ln>
            <a:solidFill>
              <a:schemeClr val="tx1">
                <a:lumMod val="65000"/>
                <a:lumOff val="3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700" b="1" u="sng" dirty="0"/>
              <a:t>VALIDATIONS:</a:t>
            </a:r>
          </a:p>
          <a:p>
            <a:r>
              <a:rPr lang="en-US" sz="1700" dirty="0"/>
              <a:t>User Id should exist in User Table</a:t>
            </a:r>
          </a:p>
          <a:p>
            <a:r>
              <a:rPr lang="en-US" sz="1700" dirty="0"/>
              <a:t>Password should be corresponding to the User Id in the User Table</a:t>
            </a:r>
          </a:p>
          <a:p>
            <a:pPr marL="0" indent="0">
              <a:buFont typeface="Arial" panose="020B0604020202020204" pitchFamily="34" charset="0"/>
              <a:buNone/>
            </a:pPr>
            <a:endParaRPr lang="en-US" sz="1700" dirty="0"/>
          </a:p>
          <a:p>
            <a:endParaRPr lang="en-US" sz="1700" dirty="0"/>
          </a:p>
          <a:p>
            <a:endParaRPr lang="en-US" sz="1700" dirty="0"/>
          </a:p>
          <a:p>
            <a:endParaRPr lang="en-US" sz="1700" dirty="0"/>
          </a:p>
        </p:txBody>
      </p:sp>
    </p:spTree>
    <p:extLst>
      <p:ext uri="{BB962C8B-B14F-4D97-AF65-F5344CB8AC3E}">
        <p14:creationId xmlns:p14="http://schemas.microsoft.com/office/powerpoint/2010/main" val="1555052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EE839-8071-43BF-8F19-CC5C129EF191}"/>
              </a:ext>
            </a:extLst>
          </p:cNvPr>
          <p:cNvSpPr>
            <a:spLocks noGrp="1"/>
          </p:cNvSpPr>
          <p:nvPr>
            <p:ph type="title"/>
          </p:nvPr>
        </p:nvSpPr>
        <p:spPr>
          <a:xfrm>
            <a:off x="190500" y="18256"/>
            <a:ext cx="11782424" cy="810420"/>
          </a:xfrm>
          <a:ln>
            <a:noFill/>
          </a:ln>
        </p:spPr>
        <p:txBody>
          <a:bodyPr/>
          <a:lstStyle/>
          <a:p>
            <a:r>
              <a:rPr lang="en-US" dirty="0"/>
              <a:t>Invoice Entry </a:t>
            </a:r>
          </a:p>
        </p:txBody>
      </p:sp>
      <p:sp>
        <p:nvSpPr>
          <p:cNvPr id="3" name="Content Placeholder 2">
            <a:extLst>
              <a:ext uri="{FF2B5EF4-FFF2-40B4-BE49-F238E27FC236}">
                <a16:creationId xmlns:a16="http://schemas.microsoft.com/office/drawing/2014/main" id="{98CBDA22-A9AD-480E-A329-CB8127D11074}"/>
              </a:ext>
            </a:extLst>
          </p:cNvPr>
          <p:cNvSpPr>
            <a:spLocks noGrp="1"/>
          </p:cNvSpPr>
          <p:nvPr>
            <p:ph idx="1"/>
          </p:nvPr>
        </p:nvSpPr>
        <p:spPr>
          <a:xfrm>
            <a:off x="190500" y="838991"/>
            <a:ext cx="5781675" cy="5876134"/>
          </a:xfrm>
          <a:ln>
            <a:solidFill>
              <a:schemeClr val="tx1">
                <a:lumMod val="65000"/>
                <a:lumOff val="35000"/>
              </a:schemeClr>
            </a:solidFill>
          </a:ln>
        </p:spPr>
        <p:txBody>
          <a:bodyPr>
            <a:noAutofit/>
          </a:bodyPr>
          <a:lstStyle/>
          <a:p>
            <a:pPr marL="0" indent="0">
              <a:buNone/>
            </a:pPr>
            <a:r>
              <a:rPr lang="en-US" sz="1700" b="1" u="sng" dirty="0"/>
              <a:t>CALCULATIONS OF INVOICE ITEM TABLE FIELDS:</a:t>
            </a:r>
          </a:p>
          <a:p>
            <a:r>
              <a:rPr lang="en-US" sz="1700" dirty="0"/>
              <a:t>Standard Price = Selling Price fetched from Item table</a:t>
            </a:r>
          </a:p>
          <a:p>
            <a:r>
              <a:rPr lang="en-US" sz="1700" dirty="0"/>
              <a:t>Applied Price = Standard Price (initially both are same until the Price is changed)</a:t>
            </a:r>
          </a:p>
          <a:p>
            <a:r>
              <a:rPr lang="en-US" sz="1700" dirty="0"/>
              <a:t>Tax = Applied Price x (</a:t>
            </a:r>
            <a:r>
              <a:rPr lang="en-US" sz="1700" dirty="0" err="1"/>
              <a:t>cgst_tax_rate</a:t>
            </a:r>
            <a:r>
              <a:rPr lang="en-US" sz="1700" dirty="0"/>
              <a:t> + </a:t>
            </a:r>
            <a:r>
              <a:rPr lang="en-US" sz="1700" dirty="0" err="1"/>
              <a:t>sgst_tax_rate</a:t>
            </a:r>
            <a:r>
              <a:rPr lang="en-US" sz="1700" dirty="0"/>
              <a:t>, fetched from Item table) / 100</a:t>
            </a:r>
          </a:p>
          <a:p>
            <a:r>
              <a:rPr lang="en-US" sz="1700" dirty="0"/>
              <a:t>Net = Applied Price + Tax</a:t>
            </a:r>
            <a:endParaRPr lang="en-US" sz="1700" b="1" u="sng" dirty="0"/>
          </a:p>
          <a:p>
            <a:pPr marL="0" indent="0">
              <a:buNone/>
            </a:pPr>
            <a:r>
              <a:rPr lang="en-US" sz="1700" b="1" u="sng" dirty="0"/>
              <a:t>CALCULATIONS OF SUMMARY FIELDS:</a:t>
            </a:r>
          </a:p>
          <a:p>
            <a:r>
              <a:rPr lang="en-US" sz="1700" dirty="0"/>
              <a:t>Line Items = Total number of Items in the Invoice </a:t>
            </a:r>
          </a:p>
          <a:p>
            <a:r>
              <a:rPr lang="en-US" sz="1700" dirty="0"/>
              <a:t>Total Quantity = Sum of Quantity of all Items in the Invoice</a:t>
            </a:r>
          </a:p>
          <a:p>
            <a:r>
              <a:rPr lang="en-US" sz="1700" dirty="0"/>
              <a:t>Total amount = Sum of Total amount of all Items in the Invoice</a:t>
            </a:r>
          </a:p>
          <a:p>
            <a:r>
              <a:rPr lang="en-US" sz="1700" dirty="0"/>
              <a:t>Tax amount = Sum of Tax amount of all Items in the Invoice</a:t>
            </a:r>
          </a:p>
          <a:p>
            <a:r>
              <a:rPr lang="en-US" sz="1700" dirty="0"/>
              <a:t>Net amount = Sum of Net amount of all Items in the Invoice </a:t>
            </a:r>
          </a:p>
          <a:p>
            <a:r>
              <a:rPr lang="en-US" sz="1700" dirty="0"/>
              <a:t>Invoice amount = Net amount – Discount amount</a:t>
            </a:r>
          </a:p>
          <a:p>
            <a:r>
              <a:rPr lang="en-US" sz="1700" dirty="0"/>
              <a:t>Paid amount = 0 initially. After the Payment is made, this field will be filled accordingly.</a:t>
            </a:r>
          </a:p>
          <a:p>
            <a:endParaRPr lang="en-US" sz="1700" dirty="0"/>
          </a:p>
          <a:p>
            <a:endParaRPr lang="en-US" sz="1700" dirty="0"/>
          </a:p>
          <a:p>
            <a:endParaRPr lang="en-US" sz="1700" dirty="0"/>
          </a:p>
        </p:txBody>
      </p:sp>
      <p:sp>
        <p:nvSpPr>
          <p:cNvPr id="4" name="Content Placeholder 2">
            <a:extLst>
              <a:ext uri="{FF2B5EF4-FFF2-40B4-BE49-F238E27FC236}">
                <a16:creationId xmlns:a16="http://schemas.microsoft.com/office/drawing/2014/main" id="{C4B11595-E8AC-4B57-A499-3E15447C6E27}"/>
              </a:ext>
            </a:extLst>
          </p:cNvPr>
          <p:cNvSpPr txBox="1">
            <a:spLocks/>
          </p:cNvSpPr>
          <p:nvPr/>
        </p:nvSpPr>
        <p:spPr>
          <a:xfrm>
            <a:off x="6191250" y="838991"/>
            <a:ext cx="5781675" cy="5876134"/>
          </a:xfrm>
          <a:prstGeom prst="rect">
            <a:avLst/>
          </a:prstGeom>
          <a:ln>
            <a:solidFill>
              <a:schemeClr val="tx1">
                <a:lumMod val="65000"/>
                <a:lumOff val="35000"/>
              </a:schemeClr>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b="1" u="sng" dirty="0"/>
              <a:t>BUTTON ACTIONS:</a:t>
            </a:r>
          </a:p>
          <a:p>
            <a:pPr marL="0" indent="0">
              <a:buNone/>
            </a:pPr>
            <a:r>
              <a:rPr lang="en-US" sz="1700" b="1" dirty="0"/>
              <a:t>Esc-Exit:</a:t>
            </a:r>
          </a:p>
          <a:p>
            <a:r>
              <a:rPr lang="en-US" sz="1700" dirty="0"/>
              <a:t>Close the Invoice Entry Screen and go back to menu</a:t>
            </a:r>
            <a:endParaRPr lang="en-US" sz="1700" b="1" u="sng" dirty="0"/>
          </a:p>
          <a:p>
            <a:pPr marL="0" indent="0">
              <a:buNone/>
            </a:pPr>
            <a:r>
              <a:rPr lang="en-US" sz="1700" b="1" dirty="0"/>
              <a:t>F1-Help:</a:t>
            </a:r>
          </a:p>
          <a:p>
            <a:r>
              <a:rPr lang="en-US" sz="1700" dirty="0"/>
              <a:t>Currently no action required</a:t>
            </a:r>
          </a:p>
          <a:p>
            <a:pPr marL="0" indent="0">
              <a:buNone/>
            </a:pPr>
            <a:r>
              <a:rPr lang="en-US" sz="1700" b="1" dirty="0"/>
              <a:t>F2-Delete Item:</a:t>
            </a:r>
          </a:p>
          <a:p>
            <a:r>
              <a:rPr lang="en-US" sz="1700" dirty="0"/>
              <a:t>Delete the currently focused row in the Invoice Item Table</a:t>
            </a:r>
          </a:p>
          <a:p>
            <a:r>
              <a:rPr lang="en-US" sz="1700" dirty="0"/>
              <a:t>Recalculate the Summary Fields</a:t>
            </a:r>
          </a:p>
          <a:p>
            <a:pPr marL="0" indent="0">
              <a:buNone/>
            </a:pPr>
            <a:r>
              <a:rPr lang="en-US" sz="1700" b="1" dirty="0"/>
              <a:t>F3-Find Item:</a:t>
            </a:r>
          </a:p>
          <a:p>
            <a:r>
              <a:rPr lang="en-US" sz="1700" dirty="0"/>
              <a:t>Open the Find Item popup screen</a:t>
            </a:r>
          </a:p>
          <a:p>
            <a:pPr marL="0" indent="0">
              <a:buNone/>
            </a:pPr>
            <a:r>
              <a:rPr lang="en-US" sz="1700" b="1" dirty="0"/>
              <a:t>F4-Change Quantity:</a:t>
            </a:r>
          </a:p>
          <a:p>
            <a:r>
              <a:rPr lang="en-US" sz="1700" dirty="0"/>
              <a:t>Open the Change Quantity popup screen displaying the Quantity of the currently focused row in the Invoice Item Table as the Existing Quantity and New Quantity</a:t>
            </a:r>
          </a:p>
          <a:p>
            <a:pPr marL="0" indent="0">
              <a:buNone/>
            </a:pPr>
            <a:r>
              <a:rPr lang="en-US" sz="1700" b="1" dirty="0"/>
              <a:t>F5-Change Price:</a:t>
            </a:r>
          </a:p>
          <a:p>
            <a:r>
              <a:rPr lang="en-US" sz="1700" dirty="0"/>
              <a:t>Open the Change Price popup screen displaying the Applied Price of the currently focused row in the Invoice Item Table as the Existing Price</a:t>
            </a:r>
          </a:p>
          <a:p>
            <a:endParaRPr lang="en-US" sz="1700" dirty="0"/>
          </a:p>
          <a:p>
            <a:endParaRPr lang="en-US" sz="1700" dirty="0"/>
          </a:p>
          <a:p>
            <a:endParaRPr lang="en-US" sz="1700" dirty="0"/>
          </a:p>
          <a:p>
            <a:endParaRPr lang="en-US" sz="1700" dirty="0"/>
          </a:p>
        </p:txBody>
      </p:sp>
    </p:spTree>
    <p:extLst>
      <p:ext uri="{BB962C8B-B14F-4D97-AF65-F5344CB8AC3E}">
        <p14:creationId xmlns:p14="http://schemas.microsoft.com/office/powerpoint/2010/main" val="3917616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EE839-8071-43BF-8F19-CC5C129EF191}"/>
              </a:ext>
            </a:extLst>
          </p:cNvPr>
          <p:cNvSpPr>
            <a:spLocks noGrp="1"/>
          </p:cNvSpPr>
          <p:nvPr>
            <p:ph type="title"/>
          </p:nvPr>
        </p:nvSpPr>
        <p:spPr>
          <a:xfrm>
            <a:off x="190500" y="18256"/>
            <a:ext cx="11782424" cy="810420"/>
          </a:xfrm>
          <a:ln>
            <a:noFill/>
          </a:ln>
        </p:spPr>
        <p:txBody>
          <a:bodyPr/>
          <a:lstStyle/>
          <a:p>
            <a:r>
              <a:rPr lang="en-US" dirty="0"/>
              <a:t>Invoice Entry </a:t>
            </a:r>
          </a:p>
        </p:txBody>
      </p:sp>
      <p:sp>
        <p:nvSpPr>
          <p:cNvPr id="4" name="Content Placeholder 2">
            <a:extLst>
              <a:ext uri="{FF2B5EF4-FFF2-40B4-BE49-F238E27FC236}">
                <a16:creationId xmlns:a16="http://schemas.microsoft.com/office/drawing/2014/main" id="{C4B11595-E8AC-4B57-A499-3E15447C6E27}"/>
              </a:ext>
            </a:extLst>
          </p:cNvPr>
          <p:cNvSpPr txBox="1">
            <a:spLocks/>
          </p:cNvSpPr>
          <p:nvPr/>
        </p:nvSpPr>
        <p:spPr>
          <a:xfrm>
            <a:off x="200025" y="838991"/>
            <a:ext cx="5781675" cy="5847559"/>
          </a:xfrm>
          <a:prstGeom prst="rect">
            <a:avLst/>
          </a:prstGeom>
          <a:ln>
            <a:solidFill>
              <a:schemeClr val="tx1">
                <a:lumMod val="65000"/>
                <a:lumOff val="3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b="1" dirty="0"/>
              <a:t>F6-Get Weight:</a:t>
            </a:r>
          </a:p>
          <a:p>
            <a:r>
              <a:rPr lang="en-US" sz="1700" dirty="0"/>
              <a:t>Move the weight fetched from the Weighing Scale to the Quantity of the currently focused row in the Invoice Item Table</a:t>
            </a:r>
          </a:p>
          <a:p>
            <a:r>
              <a:rPr lang="en-US" sz="1700" dirty="0"/>
              <a:t>Recalculate the Summary Fields</a:t>
            </a:r>
          </a:p>
          <a:p>
            <a:pPr marL="0" indent="0">
              <a:buNone/>
            </a:pPr>
            <a:r>
              <a:rPr lang="en-US" sz="1700" b="1" dirty="0"/>
              <a:t>F7-New Invoice:</a:t>
            </a:r>
          </a:p>
          <a:p>
            <a:r>
              <a:rPr lang="en-US" sz="1700" dirty="0"/>
              <a:t>Save the current Invoice to Database</a:t>
            </a:r>
          </a:p>
          <a:p>
            <a:r>
              <a:rPr lang="en-US" sz="1700" dirty="0"/>
              <a:t>Clear all the fields</a:t>
            </a:r>
          </a:p>
          <a:p>
            <a:r>
              <a:rPr lang="en-US" sz="1700" dirty="0"/>
              <a:t>Set the focus to Barcode</a:t>
            </a:r>
          </a:p>
          <a:p>
            <a:pPr marL="0" indent="0">
              <a:buNone/>
            </a:pPr>
            <a:r>
              <a:rPr lang="en-US" sz="1700" b="1" dirty="0"/>
              <a:t>F8-Delete Invoice:</a:t>
            </a:r>
          </a:p>
          <a:p>
            <a:r>
              <a:rPr lang="en-US" sz="1700" dirty="0"/>
              <a:t>Delete the current Invoice from the Database (if already saved)</a:t>
            </a:r>
          </a:p>
          <a:p>
            <a:r>
              <a:rPr lang="en-US" sz="1700" dirty="0"/>
              <a:t>Clear all the fields</a:t>
            </a:r>
          </a:p>
          <a:p>
            <a:r>
              <a:rPr lang="en-US" sz="1700" dirty="0"/>
              <a:t>Set the focus to Barcode</a:t>
            </a:r>
          </a:p>
          <a:p>
            <a:pPr marL="0" indent="0">
              <a:buNone/>
            </a:pPr>
            <a:r>
              <a:rPr lang="en-US" sz="1700" b="1" dirty="0"/>
              <a:t>F9-Find Customer:</a:t>
            </a:r>
          </a:p>
          <a:p>
            <a:r>
              <a:rPr lang="en-US" sz="1700" dirty="0"/>
              <a:t>Open the Find Item popup screen</a:t>
            </a:r>
          </a:p>
          <a:p>
            <a:endParaRPr lang="en-US" sz="1700" dirty="0"/>
          </a:p>
          <a:p>
            <a:endParaRPr lang="en-US" sz="1700" dirty="0"/>
          </a:p>
          <a:p>
            <a:endParaRPr lang="en-US" sz="1700" dirty="0"/>
          </a:p>
          <a:p>
            <a:endParaRPr lang="en-US" sz="1700" dirty="0"/>
          </a:p>
          <a:p>
            <a:endParaRPr lang="en-US" sz="1700" dirty="0"/>
          </a:p>
          <a:p>
            <a:endParaRPr lang="en-US" sz="1700" dirty="0"/>
          </a:p>
        </p:txBody>
      </p:sp>
      <p:sp>
        <p:nvSpPr>
          <p:cNvPr id="5" name="Content Placeholder 2">
            <a:extLst>
              <a:ext uri="{FF2B5EF4-FFF2-40B4-BE49-F238E27FC236}">
                <a16:creationId xmlns:a16="http://schemas.microsoft.com/office/drawing/2014/main" id="{81EFBF99-622E-465D-A469-33AC335F4AD3}"/>
              </a:ext>
            </a:extLst>
          </p:cNvPr>
          <p:cNvSpPr txBox="1">
            <a:spLocks/>
          </p:cNvSpPr>
          <p:nvPr/>
        </p:nvSpPr>
        <p:spPr>
          <a:xfrm>
            <a:off x="6200775" y="838200"/>
            <a:ext cx="5781675" cy="5847559"/>
          </a:xfrm>
          <a:prstGeom prst="rect">
            <a:avLst/>
          </a:prstGeom>
          <a:ln>
            <a:solidFill>
              <a:schemeClr val="tx1">
                <a:lumMod val="65000"/>
                <a:lumOff val="3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b="1" dirty="0"/>
              <a:t>F10-List Invoices:</a:t>
            </a:r>
          </a:p>
          <a:p>
            <a:r>
              <a:rPr lang="en-US" sz="1700" dirty="0"/>
              <a:t>Save the current Invoice to Database</a:t>
            </a:r>
          </a:p>
          <a:p>
            <a:r>
              <a:rPr lang="en-US" sz="1700" dirty="0"/>
              <a:t>Open the Invoice List popup screen</a:t>
            </a:r>
          </a:p>
          <a:p>
            <a:pPr marL="0" indent="0">
              <a:buNone/>
            </a:pPr>
            <a:r>
              <a:rPr lang="en-US" sz="1700" b="1" dirty="0"/>
              <a:t>F11-Print Invoice:</a:t>
            </a:r>
          </a:p>
          <a:p>
            <a:r>
              <a:rPr lang="en-US" sz="1700" dirty="0"/>
              <a:t>Currently no action required</a:t>
            </a:r>
          </a:p>
          <a:p>
            <a:pPr marL="0" indent="0">
              <a:buNone/>
            </a:pPr>
            <a:r>
              <a:rPr lang="en-US" sz="1700" b="1" dirty="0"/>
              <a:t>F12-Pay:</a:t>
            </a:r>
          </a:p>
          <a:p>
            <a:r>
              <a:rPr lang="en-US" sz="1700" dirty="0"/>
              <a:t>Save the current Invoice to Database</a:t>
            </a:r>
          </a:p>
          <a:p>
            <a:r>
              <a:rPr lang="en-US" sz="1700" dirty="0"/>
              <a:t>Open the Payment &amp; Delivery popup screen</a:t>
            </a:r>
          </a:p>
          <a:p>
            <a:pPr marL="0" indent="0">
              <a:buNone/>
            </a:pPr>
            <a:r>
              <a:rPr lang="en-US" sz="1700" b="1" dirty="0"/>
              <a:t>Right Arrow / + Key:</a:t>
            </a:r>
          </a:p>
          <a:p>
            <a:r>
              <a:rPr lang="en-US" sz="1700" dirty="0"/>
              <a:t>Quantity of the currently focused row in the Invoice Item Table should be incremented by 1</a:t>
            </a:r>
          </a:p>
          <a:p>
            <a:pPr marL="0" indent="0">
              <a:buNone/>
            </a:pPr>
            <a:r>
              <a:rPr lang="en-US" sz="1700" b="1" dirty="0"/>
              <a:t>Left Arrow / - Key:</a:t>
            </a:r>
          </a:p>
          <a:p>
            <a:r>
              <a:rPr lang="en-US" sz="1700" dirty="0"/>
              <a:t>Quantity of the currently focused row in the Invoice Item Table should be decremented by 1</a:t>
            </a:r>
          </a:p>
          <a:p>
            <a:endParaRPr lang="en-US" sz="1700" dirty="0"/>
          </a:p>
          <a:p>
            <a:pPr marL="0" indent="0">
              <a:buNone/>
            </a:pPr>
            <a:endParaRPr lang="en-US" sz="1700" dirty="0"/>
          </a:p>
          <a:p>
            <a:endParaRPr lang="en-US" sz="1700" dirty="0"/>
          </a:p>
          <a:p>
            <a:endParaRPr lang="en-US" sz="1700" dirty="0"/>
          </a:p>
          <a:p>
            <a:endParaRPr lang="en-US" sz="1700" dirty="0"/>
          </a:p>
          <a:p>
            <a:endParaRPr lang="en-US" sz="1700" dirty="0"/>
          </a:p>
        </p:txBody>
      </p:sp>
    </p:spTree>
    <p:extLst>
      <p:ext uri="{BB962C8B-B14F-4D97-AF65-F5344CB8AC3E}">
        <p14:creationId xmlns:p14="http://schemas.microsoft.com/office/powerpoint/2010/main" val="3397937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06A3692-6130-4854-BC92-BED311393F7A}"/>
              </a:ext>
            </a:extLst>
          </p:cNvPr>
          <p:cNvSpPr/>
          <p:nvPr/>
        </p:nvSpPr>
        <p:spPr>
          <a:xfrm>
            <a:off x="9803928" y="1079776"/>
            <a:ext cx="2388072" cy="26858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5D9E007-C38D-4607-A53E-4D5EE08F6C46}"/>
              </a:ext>
            </a:extLst>
          </p:cNvPr>
          <p:cNvSpPr/>
          <p:nvPr/>
        </p:nvSpPr>
        <p:spPr>
          <a:xfrm>
            <a:off x="9803928" y="6515099"/>
            <a:ext cx="2388072" cy="335635"/>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7647FF1-B396-4FFD-8325-46CFE25E1803}"/>
              </a:ext>
            </a:extLst>
          </p:cNvPr>
          <p:cNvSpPr/>
          <p:nvPr/>
        </p:nvSpPr>
        <p:spPr>
          <a:xfrm>
            <a:off x="-1" y="1079778"/>
            <a:ext cx="9796523" cy="464154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3" name="Rectangle 52">
            <a:extLst>
              <a:ext uri="{FF2B5EF4-FFF2-40B4-BE49-F238E27FC236}">
                <a16:creationId xmlns:a16="http://schemas.microsoft.com/office/drawing/2014/main" id="{46152D7B-0CDA-4972-B6FD-CFE7EDB91C04}"/>
              </a:ext>
            </a:extLst>
          </p:cNvPr>
          <p:cNvSpPr/>
          <p:nvPr/>
        </p:nvSpPr>
        <p:spPr>
          <a:xfrm>
            <a:off x="0" y="7266"/>
            <a:ext cx="9803928" cy="523220"/>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4" name="TextBox 53">
            <a:extLst>
              <a:ext uri="{FF2B5EF4-FFF2-40B4-BE49-F238E27FC236}">
                <a16:creationId xmlns:a16="http://schemas.microsoft.com/office/drawing/2014/main" id="{376854C7-1868-4FEA-A87A-5F7221F71174}"/>
              </a:ext>
            </a:extLst>
          </p:cNvPr>
          <p:cNvSpPr txBox="1"/>
          <p:nvPr/>
        </p:nvSpPr>
        <p:spPr>
          <a:xfrm>
            <a:off x="20324" y="24123"/>
            <a:ext cx="2546125" cy="523220"/>
          </a:xfrm>
          <a:prstGeom prst="rect">
            <a:avLst/>
          </a:prstGeom>
          <a:noFill/>
        </p:spPr>
        <p:txBody>
          <a:bodyPr wrap="square" rtlCol="0" anchor="t">
            <a:spAutoFit/>
          </a:bodyPr>
          <a:lstStyle/>
          <a:p>
            <a:r>
              <a:rPr lang="en-US" sz="2800" dirty="0"/>
              <a:t>Invoice Entry</a:t>
            </a:r>
          </a:p>
        </p:txBody>
      </p:sp>
      <p:sp>
        <p:nvSpPr>
          <p:cNvPr id="55" name="TextBox 54">
            <a:extLst>
              <a:ext uri="{FF2B5EF4-FFF2-40B4-BE49-F238E27FC236}">
                <a16:creationId xmlns:a16="http://schemas.microsoft.com/office/drawing/2014/main" id="{B8422F07-E971-4F16-AD5C-CCF0006EA3E9}"/>
              </a:ext>
            </a:extLst>
          </p:cNvPr>
          <p:cNvSpPr txBox="1"/>
          <p:nvPr/>
        </p:nvSpPr>
        <p:spPr>
          <a:xfrm>
            <a:off x="2909126" y="144374"/>
            <a:ext cx="570990" cy="307777"/>
          </a:xfrm>
          <a:prstGeom prst="rect">
            <a:avLst/>
          </a:prstGeom>
          <a:solidFill>
            <a:schemeClr val="bg1">
              <a:lumMod val="85000"/>
            </a:schemeClr>
          </a:solidFill>
        </p:spPr>
        <p:txBody>
          <a:bodyPr wrap="none" rtlCol="0">
            <a:spAutoFit/>
          </a:bodyPr>
          <a:lstStyle/>
          <a:p>
            <a:r>
              <a:rPr lang="en-US" sz="1400" dirty="0"/>
              <a:t>User:</a:t>
            </a:r>
          </a:p>
        </p:txBody>
      </p:sp>
      <p:sp>
        <p:nvSpPr>
          <p:cNvPr id="56" name="TextBox 55">
            <a:extLst>
              <a:ext uri="{FF2B5EF4-FFF2-40B4-BE49-F238E27FC236}">
                <a16:creationId xmlns:a16="http://schemas.microsoft.com/office/drawing/2014/main" id="{2E5EFD09-A5B7-46D1-89F2-110AD54BB7C2}"/>
              </a:ext>
            </a:extLst>
          </p:cNvPr>
          <p:cNvSpPr txBox="1"/>
          <p:nvPr/>
        </p:nvSpPr>
        <p:spPr>
          <a:xfrm>
            <a:off x="8092026" y="144374"/>
            <a:ext cx="775756" cy="307777"/>
          </a:xfrm>
          <a:prstGeom prst="rect">
            <a:avLst/>
          </a:prstGeom>
          <a:solidFill>
            <a:schemeClr val="bg1">
              <a:lumMod val="85000"/>
            </a:schemeClr>
          </a:solidFill>
        </p:spPr>
        <p:txBody>
          <a:bodyPr wrap="square" rtlCol="0">
            <a:spAutoFit/>
          </a:bodyPr>
          <a:lstStyle/>
          <a:p>
            <a:r>
              <a:rPr lang="en-US" sz="1400" dirty="0"/>
              <a:t>Date:</a:t>
            </a:r>
          </a:p>
        </p:txBody>
      </p:sp>
      <p:sp>
        <p:nvSpPr>
          <p:cNvPr id="65" name="Rectangle 64">
            <a:extLst>
              <a:ext uri="{FF2B5EF4-FFF2-40B4-BE49-F238E27FC236}">
                <a16:creationId xmlns:a16="http://schemas.microsoft.com/office/drawing/2014/main" id="{AD9A607A-BAFD-4635-BCC0-142AA0657EAC}"/>
              </a:ext>
            </a:extLst>
          </p:cNvPr>
          <p:cNvSpPr/>
          <p:nvPr/>
        </p:nvSpPr>
        <p:spPr>
          <a:xfrm>
            <a:off x="8648707" y="147291"/>
            <a:ext cx="967319"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6" name="Rectangle 65">
            <a:extLst>
              <a:ext uri="{FF2B5EF4-FFF2-40B4-BE49-F238E27FC236}">
                <a16:creationId xmlns:a16="http://schemas.microsoft.com/office/drawing/2014/main" id="{995AAC4B-2E92-4581-AB66-4F1E13CD579B}"/>
              </a:ext>
            </a:extLst>
          </p:cNvPr>
          <p:cNvSpPr/>
          <p:nvPr/>
        </p:nvSpPr>
        <p:spPr>
          <a:xfrm>
            <a:off x="3458255" y="147291"/>
            <a:ext cx="1264407"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7" name="TextBox 66">
            <a:extLst>
              <a:ext uri="{FF2B5EF4-FFF2-40B4-BE49-F238E27FC236}">
                <a16:creationId xmlns:a16="http://schemas.microsoft.com/office/drawing/2014/main" id="{1F696456-45FF-4ECB-B569-88B222742C5A}"/>
              </a:ext>
            </a:extLst>
          </p:cNvPr>
          <p:cNvSpPr txBox="1"/>
          <p:nvPr/>
        </p:nvSpPr>
        <p:spPr>
          <a:xfrm>
            <a:off x="5148968" y="153899"/>
            <a:ext cx="864404" cy="307777"/>
          </a:xfrm>
          <a:prstGeom prst="rect">
            <a:avLst/>
          </a:prstGeom>
          <a:solidFill>
            <a:schemeClr val="bg1">
              <a:lumMod val="85000"/>
            </a:schemeClr>
          </a:solidFill>
        </p:spPr>
        <p:txBody>
          <a:bodyPr wrap="none" rtlCol="0">
            <a:spAutoFit/>
          </a:bodyPr>
          <a:lstStyle/>
          <a:p>
            <a:r>
              <a:rPr lang="en-US" sz="1400" dirty="0"/>
              <a:t>Terminal:</a:t>
            </a:r>
          </a:p>
        </p:txBody>
      </p:sp>
      <p:sp>
        <p:nvSpPr>
          <p:cNvPr id="68" name="Rectangle 67">
            <a:extLst>
              <a:ext uri="{FF2B5EF4-FFF2-40B4-BE49-F238E27FC236}">
                <a16:creationId xmlns:a16="http://schemas.microsoft.com/office/drawing/2014/main" id="{27B51803-8686-4F22-A009-3875B5758CB6}"/>
              </a:ext>
            </a:extLst>
          </p:cNvPr>
          <p:cNvSpPr/>
          <p:nvPr/>
        </p:nvSpPr>
        <p:spPr>
          <a:xfrm>
            <a:off x="6009935" y="147291"/>
            <a:ext cx="1264407"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77" name="Picture 76">
            <a:extLst>
              <a:ext uri="{FF2B5EF4-FFF2-40B4-BE49-F238E27FC236}">
                <a16:creationId xmlns:a16="http://schemas.microsoft.com/office/drawing/2014/main" id="{AF3118F4-69BC-40D5-B788-EA3F08F4CC96}"/>
              </a:ext>
            </a:extLst>
          </p:cNvPr>
          <p:cNvPicPr>
            <a:picLocks noChangeAspect="1"/>
          </p:cNvPicPr>
          <p:nvPr/>
        </p:nvPicPr>
        <p:blipFill>
          <a:blip r:embed="rId2"/>
          <a:stretch>
            <a:fillRect/>
          </a:stretch>
        </p:blipFill>
        <p:spPr>
          <a:xfrm>
            <a:off x="10340001" y="6508351"/>
            <a:ext cx="1188720" cy="336656"/>
          </a:xfrm>
          <a:prstGeom prst="rect">
            <a:avLst/>
          </a:prstGeom>
        </p:spPr>
      </p:pic>
      <p:grpSp>
        <p:nvGrpSpPr>
          <p:cNvPr id="3" name="Group 2">
            <a:extLst>
              <a:ext uri="{FF2B5EF4-FFF2-40B4-BE49-F238E27FC236}">
                <a16:creationId xmlns:a16="http://schemas.microsoft.com/office/drawing/2014/main" id="{D101B9A8-A9E0-435B-89B5-F3BFEB14AEEC}"/>
              </a:ext>
            </a:extLst>
          </p:cNvPr>
          <p:cNvGrpSpPr/>
          <p:nvPr/>
        </p:nvGrpSpPr>
        <p:grpSpPr>
          <a:xfrm>
            <a:off x="9796747" y="3771900"/>
            <a:ext cx="2388072" cy="2743200"/>
            <a:chOff x="9182100" y="2609851"/>
            <a:chExt cx="2228850" cy="2727968"/>
          </a:xfrm>
        </p:grpSpPr>
        <p:sp>
          <p:nvSpPr>
            <p:cNvPr id="2" name="Rectangle 1">
              <a:extLst>
                <a:ext uri="{FF2B5EF4-FFF2-40B4-BE49-F238E27FC236}">
                  <a16:creationId xmlns:a16="http://schemas.microsoft.com/office/drawing/2014/main" id="{E733DBFE-A7C9-444D-98DB-B672D98C5E9A}"/>
                </a:ext>
              </a:extLst>
            </p:cNvPr>
            <p:cNvSpPr/>
            <p:nvPr/>
          </p:nvSpPr>
          <p:spPr>
            <a:xfrm>
              <a:off x="9182100" y="2609851"/>
              <a:ext cx="2228850" cy="272796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Rounded Corners 87">
              <a:extLst>
                <a:ext uri="{FF2B5EF4-FFF2-40B4-BE49-F238E27FC236}">
                  <a16:creationId xmlns:a16="http://schemas.microsoft.com/office/drawing/2014/main" id="{E99604FC-9F7B-4067-8974-F7253FB7B29F}"/>
                </a:ext>
              </a:extLst>
            </p:cNvPr>
            <p:cNvSpPr/>
            <p:nvPr/>
          </p:nvSpPr>
          <p:spPr>
            <a:xfrm>
              <a:off x="9274607" y="2701469"/>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sp>
          <p:nvSpPr>
            <p:cNvPr id="89" name="Rectangle: Rounded Corners 88">
              <a:extLst>
                <a:ext uri="{FF2B5EF4-FFF2-40B4-BE49-F238E27FC236}">
                  <a16:creationId xmlns:a16="http://schemas.microsoft.com/office/drawing/2014/main" id="{0B9F5E5E-1549-4D4B-B465-F04058F3AF3E}"/>
                </a:ext>
              </a:extLst>
            </p:cNvPr>
            <p:cNvSpPr/>
            <p:nvPr/>
          </p:nvSpPr>
          <p:spPr>
            <a:xfrm>
              <a:off x="9808308" y="2705317"/>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7</a:t>
              </a:r>
            </a:p>
          </p:txBody>
        </p:sp>
        <p:sp>
          <p:nvSpPr>
            <p:cNvPr id="90" name="Rectangle: Rounded Corners 89">
              <a:extLst>
                <a:ext uri="{FF2B5EF4-FFF2-40B4-BE49-F238E27FC236}">
                  <a16:creationId xmlns:a16="http://schemas.microsoft.com/office/drawing/2014/main" id="{C4940B72-99FA-4214-A5DC-A153FF019CEE}"/>
                </a:ext>
              </a:extLst>
            </p:cNvPr>
            <p:cNvSpPr/>
            <p:nvPr/>
          </p:nvSpPr>
          <p:spPr>
            <a:xfrm>
              <a:off x="10334566" y="2695689"/>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8</a:t>
              </a:r>
            </a:p>
          </p:txBody>
        </p:sp>
        <p:sp>
          <p:nvSpPr>
            <p:cNvPr id="93" name="Rectangle: Rounded Corners 92">
              <a:extLst>
                <a:ext uri="{FF2B5EF4-FFF2-40B4-BE49-F238E27FC236}">
                  <a16:creationId xmlns:a16="http://schemas.microsoft.com/office/drawing/2014/main" id="{E826C994-E5F9-43CF-8920-6395F69B4F58}"/>
                </a:ext>
              </a:extLst>
            </p:cNvPr>
            <p:cNvSpPr/>
            <p:nvPr/>
          </p:nvSpPr>
          <p:spPr>
            <a:xfrm>
              <a:off x="9274607" y="3225234"/>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sp>
          <p:nvSpPr>
            <p:cNvPr id="94" name="Rectangle: Rounded Corners 93">
              <a:extLst>
                <a:ext uri="{FF2B5EF4-FFF2-40B4-BE49-F238E27FC236}">
                  <a16:creationId xmlns:a16="http://schemas.microsoft.com/office/drawing/2014/main" id="{4BB6AE52-C698-4369-BD9C-248DF69070AF}"/>
                </a:ext>
              </a:extLst>
            </p:cNvPr>
            <p:cNvSpPr/>
            <p:nvPr/>
          </p:nvSpPr>
          <p:spPr>
            <a:xfrm>
              <a:off x="9808308" y="3228437"/>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4</a:t>
              </a:r>
            </a:p>
          </p:txBody>
        </p:sp>
        <p:sp>
          <p:nvSpPr>
            <p:cNvPr id="95" name="Rectangle: Rounded Corners 94">
              <a:extLst>
                <a:ext uri="{FF2B5EF4-FFF2-40B4-BE49-F238E27FC236}">
                  <a16:creationId xmlns:a16="http://schemas.microsoft.com/office/drawing/2014/main" id="{9C01B4C6-EB4F-4A4B-B469-CB8BE1916A0D}"/>
                </a:ext>
              </a:extLst>
            </p:cNvPr>
            <p:cNvSpPr/>
            <p:nvPr/>
          </p:nvSpPr>
          <p:spPr>
            <a:xfrm>
              <a:off x="10334566" y="3219321"/>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5</a:t>
              </a:r>
            </a:p>
          </p:txBody>
        </p:sp>
        <p:sp>
          <p:nvSpPr>
            <p:cNvPr id="96" name="Rectangle: Rounded Corners 95">
              <a:extLst>
                <a:ext uri="{FF2B5EF4-FFF2-40B4-BE49-F238E27FC236}">
                  <a16:creationId xmlns:a16="http://schemas.microsoft.com/office/drawing/2014/main" id="{CF4A4B30-E940-4434-9B99-1ECA81E18263}"/>
                </a:ext>
              </a:extLst>
            </p:cNvPr>
            <p:cNvSpPr/>
            <p:nvPr/>
          </p:nvSpPr>
          <p:spPr>
            <a:xfrm>
              <a:off x="9274607" y="3748999"/>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lumMod val="65000"/>
                      <a:lumOff val="35000"/>
                    </a:schemeClr>
                  </a:solidFill>
                </a:rPr>
                <a:t>→</a:t>
              </a:r>
              <a:endParaRPr lang="en-US" sz="1600" b="1" dirty="0">
                <a:solidFill>
                  <a:schemeClr val="tx1">
                    <a:lumMod val="65000"/>
                    <a:lumOff val="35000"/>
                  </a:schemeClr>
                </a:solidFill>
              </a:endParaRPr>
            </a:p>
          </p:txBody>
        </p:sp>
        <p:sp>
          <p:nvSpPr>
            <p:cNvPr id="97" name="Rectangle: Rounded Corners 96">
              <a:extLst>
                <a:ext uri="{FF2B5EF4-FFF2-40B4-BE49-F238E27FC236}">
                  <a16:creationId xmlns:a16="http://schemas.microsoft.com/office/drawing/2014/main" id="{23B597EA-F796-4F0B-8798-00395CEAE6E7}"/>
                </a:ext>
              </a:extLst>
            </p:cNvPr>
            <p:cNvSpPr/>
            <p:nvPr/>
          </p:nvSpPr>
          <p:spPr>
            <a:xfrm>
              <a:off x="9808308" y="3751557"/>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1</a:t>
              </a:r>
            </a:p>
          </p:txBody>
        </p:sp>
        <p:sp>
          <p:nvSpPr>
            <p:cNvPr id="98" name="Rectangle: Rounded Corners 97">
              <a:extLst>
                <a:ext uri="{FF2B5EF4-FFF2-40B4-BE49-F238E27FC236}">
                  <a16:creationId xmlns:a16="http://schemas.microsoft.com/office/drawing/2014/main" id="{E6A880AD-195C-4168-A483-02536DD8C641}"/>
                </a:ext>
              </a:extLst>
            </p:cNvPr>
            <p:cNvSpPr/>
            <p:nvPr/>
          </p:nvSpPr>
          <p:spPr>
            <a:xfrm>
              <a:off x="10334566" y="3742953"/>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2</a:t>
              </a:r>
            </a:p>
          </p:txBody>
        </p:sp>
        <p:sp>
          <p:nvSpPr>
            <p:cNvPr id="99" name="Rectangle: Rounded Corners 98">
              <a:extLst>
                <a:ext uri="{FF2B5EF4-FFF2-40B4-BE49-F238E27FC236}">
                  <a16:creationId xmlns:a16="http://schemas.microsoft.com/office/drawing/2014/main" id="{370341E8-60E1-477D-AA0E-CC43A3283277}"/>
                </a:ext>
              </a:extLst>
            </p:cNvPr>
            <p:cNvSpPr/>
            <p:nvPr/>
          </p:nvSpPr>
          <p:spPr>
            <a:xfrm>
              <a:off x="9274607" y="4272764"/>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sp>
          <p:nvSpPr>
            <p:cNvPr id="104" name="Rectangle: Rounded Corners 103">
              <a:extLst>
                <a:ext uri="{FF2B5EF4-FFF2-40B4-BE49-F238E27FC236}">
                  <a16:creationId xmlns:a16="http://schemas.microsoft.com/office/drawing/2014/main" id="{97CC43DE-C308-4C6A-9A35-16AC02980586}"/>
                </a:ext>
              </a:extLst>
            </p:cNvPr>
            <p:cNvSpPr/>
            <p:nvPr/>
          </p:nvSpPr>
          <p:spPr>
            <a:xfrm>
              <a:off x="9808308" y="4274677"/>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a:t>
              </a:r>
            </a:p>
          </p:txBody>
        </p:sp>
        <p:sp>
          <p:nvSpPr>
            <p:cNvPr id="105" name="Rectangle: Rounded Corners 104">
              <a:extLst>
                <a:ext uri="{FF2B5EF4-FFF2-40B4-BE49-F238E27FC236}">
                  <a16:creationId xmlns:a16="http://schemas.microsoft.com/office/drawing/2014/main" id="{DB205EDB-44B1-44EF-A6FC-0DC4D0BD982A}"/>
                </a:ext>
              </a:extLst>
            </p:cNvPr>
            <p:cNvSpPr/>
            <p:nvPr/>
          </p:nvSpPr>
          <p:spPr>
            <a:xfrm>
              <a:off x="10334566" y="4266585"/>
              <a:ext cx="983458"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ENTER</a:t>
              </a:r>
              <a:endParaRPr lang="en-US" sz="1100" b="1" dirty="0">
                <a:solidFill>
                  <a:schemeClr val="tx1">
                    <a:lumMod val="65000"/>
                    <a:lumOff val="35000"/>
                  </a:schemeClr>
                </a:solidFill>
              </a:endParaRPr>
            </a:p>
          </p:txBody>
        </p:sp>
        <p:sp>
          <p:nvSpPr>
            <p:cNvPr id="118" name="Rectangle: Rounded Corners 117">
              <a:extLst>
                <a:ext uri="{FF2B5EF4-FFF2-40B4-BE49-F238E27FC236}">
                  <a16:creationId xmlns:a16="http://schemas.microsoft.com/office/drawing/2014/main" id="{C7B20B09-CD6E-4CCF-A741-58A7F1905A41}"/>
                </a:ext>
              </a:extLst>
            </p:cNvPr>
            <p:cNvSpPr/>
            <p:nvPr/>
          </p:nvSpPr>
          <p:spPr>
            <a:xfrm>
              <a:off x="9274607" y="4798476"/>
              <a:ext cx="457200" cy="457200"/>
            </a:xfrm>
            <a:prstGeom prst="roundRect">
              <a:avLst>
                <a:gd name="adj" fmla="val 16667"/>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65000"/>
                      <a:lumOff val="35000"/>
                    </a:schemeClr>
                  </a:solidFill>
                </a:rPr>
                <a:t>+</a:t>
              </a:r>
            </a:p>
          </p:txBody>
        </p:sp>
        <p:sp>
          <p:nvSpPr>
            <p:cNvPr id="119" name="Rectangle: Rounded Corners 118">
              <a:extLst>
                <a:ext uri="{FF2B5EF4-FFF2-40B4-BE49-F238E27FC236}">
                  <a16:creationId xmlns:a16="http://schemas.microsoft.com/office/drawing/2014/main" id="{7090993A-C23A-49E1-B238-D8734B155251}"/>
                </a:ext>
              </a:extLst>
            </p:cNvPr>
            <p:cNvSpPr/>
            <p:nvPr/>
          </p:nvSpPr>
          <p:spPr>
            <a:xfrm>
              <a:off x="9808308" y="4801812"/>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65000"/>
                      <a:lumOff val="35000"/>
                    </a:schemeClr>
                  </a:solidFill>
                </a:rPr>
                <a:t>-</a:t>
              </a:r>
              <a:endParaRPr lang="en-US" sz="2000" dirty="0">
                <a:solidFill>
                  <a:schemeClr val="tx1">
                    <a:lumMod val="65000"/>
                    <a:lumOff val="35000"/>
                  </a:schemeClr>
                </a:solidFill>
              </a:endParaRPr>
            </a:p>
          </p:txBody>
        </p:sp>
        <p:sp>
          <p:nvSpPr>
            <p:cNvPr id="120" name="Rectangle: Rounded Corners 119">
              <a:extLst>
                <a:ext uri="{FF2B5EF4-FFF2-40B4-BE49-F238E27FC236}">
                  <a16:creationId xmlns:a16="http://schemas.microsoft.com/office/drawing/2014/main" id="{3DD1121B-5A30-4DB3-B2BA-3D35F7471AFC}"/>
                </a:ext>
              </a:extLst>
            </p:cNvPr>
            <p:cNvSpPr/>
            <p:nvPr/>
          </p:nvSpPr>
          <p:spPr>
            <a:xfrm>
              <a:off x="10342009" y="4792696"/>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65000"/>
                      <a:lumOff val="35000"/>
                    </a:schemeClr>
                  </a:solidFill>
                </a:rPr>
                <a:t>DEL</a:t>
              </a:r>
              <a:endParaRPr lang="en-US" sz="1100" b="1" dirty="0">
                <a:solidFill>
                  <a:schemeClr val="tx1">
                    <a:lumMod val="65000"/>
                    <a:lumOff val="35000"/>
                  </a:schemeClr>
                </a:solidFill>
              </a:endParaRPr>
            </a:p>
          </p:txBody>
        </p:sp>
        <p:sp>
          <p:nvSpPr>
            <p:cNvPr id="87" name="Rectangle: Rounded Corners 86">
              <a:extLst>
                <a:ext uri="{FF2B5EF4-FFF2-40B4-BE49-F238E27FC236}">
                  <a16:creationId xmlns:a16="http://schemas.microsoft.com/office/drawing/2014/main" id="{91BE04F8-AC7D-4C91-B7A1-09F82675FB4C}"/>
                </a:ext>
              </a:extLst>
            </p:cNvPr>
            <p:cNvSpPr/>
            <p:nvPr/>
          </p:nvSpPr>
          <p:spPr>
            <a:xfrm>
              <a:off x="10868237" y="2694846"/>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9</a:t>
              </a:r>
            </a:p>
          </p:txBody>
        </p:sp>
        <p:sp>
          <p:nvSpPr>
            <p:cNvPr id="91" name="Rectangle: Rounded Corners 90">
              <a:extLst>
                <a:ext uri="{FF2B5EF4-FFF2-40B4-BE49-F238E27FC236}">
                  <a16:creationId xmlns:a16="http://schemas.microsoft.com/office/drawing/2014/main" id="{4EEF2130-A195-4214-8762-187B5BA22982}"/>
                </a:ext>
              </a:extLst>
            </p:cNvPr>
            <p:cNvSpPr/>
            <p:nvPr/>
          </p:nvSpPr>
          <p:spPr>
            <a:xfrm>
              <a:off x="10868237" y="3218478"/>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6</a:t>
              </a:r>
            </a:p>
          </p:txBody>
        </p:sp>
        <p:sp>
          <p:nvSpPr>
            <p:cNvPr id="92" name="Rectangle: Rounded Corners 91">
              <a:extLst>
                <a:ext uri="{FF2B5EF4-FFF2-40B4-BE49-F238E27FC236}">
                  <a16:creationId xmlns:a16="http://schemas.microsoft.com/office/drawing/2014/main" id="{7BD9E7FA-98FB-43D4-8CAB-AE94FDA0285F}"/>
                </a:ext>
              </a:extLst>
            </p:cNvPr>
            <p:cNvSpPr/>
            <p:nvPr/>
          </p:nvSpPr>
          <p:spPr>
            <a:xfrm>
              <a:off x="10868237" y="3742110"/>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3</a:t>
              </a:r>
            </a:p>
          </p:txBody>
        </p:sp>
        <p:sp>
          <p:nvSpPr>
            <p:cNvPr id="100" name="Rectangle: Rounded Corners 99">
              <a:extLst>
                <a:ext uri="{FF2B5EF4-FFF2-40B4-BE49-F238E27FC236}">
                  <a16:creationId xmlns:a16="http://schemas.microsoft.com/office/drawing/2014/main" id="{4121D9D7-9725-443C-97D3-FD1FF62E5B8F}"/>
                </a:ext>
              </a:extLst>
            </p:cNvPr>
            <p:cNvSpPr/>
            <p:nvPr/>
          </p:nvSpPr>
          <p:spPr>
            <a:xfrm>
              <a:off x="10868237" y="4789374"/>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65000"/>
                      <a:lumOff val="35000"/>
                    </a:schemeClr>
                  </a:solidFill>
                </a:rPr>
                <a:t>CLR</a:t>
              </a:r>
              <a:endParaRPr lang="en-US" sz="1100" b="1" dirty="0">
                <a:solidFill>
                  <a:schemeClr val="tx1">
                    <a:lumMod val="65000"/>
                    <a:lumOff val="35000"/>
                  </a:schemeClr>
                </a:solidFill>
              </a:endParaRPr>
            </a:p>
          </p:txBody>
        </p:sp>
      </p:grpSp>
      <p:sp>
        <p:nvSpPr>
          <p:cNvPr id="11" name="Rectangle 10">
            <a:extLst>
              <a:ext uri="{FF2B5EF4-FFF2-40B4-BE49-F238E27FC236}">
                <a16:creationId xmlns:a16="http://schemas.microsoft.com/office/drawing/2014/main" id="{D7B32C73-430A-485E-9985-8A1767AF8C00}"/>
              </a:ext>
            </a:extLst>
          </p:cNvPr>
          <p:cNvSpPr/>
          <p:nvPr/>
        </p:nvSpPr>
        <p:spPr>
          <a:xfrm>
            <a:off x="9839470" y="7264"/>
            <a:ext cx="2345349" cy="107251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500"/>
              </a:lnSpc>
            </a:pPr>
            <a:r>
              <a:rPr lang="en-US" sz="2400" b="1" dirty="0">
                <a:ln w="0"/>
                <a:solidFill>
                  <a:schemeClr val="accent1"/>
                </a:solidFill>
                <a:effectLst>
                  <a:outerShdw blurRad="38100" dist="25400" dir="5400000" algn="ctr" rotWithShape="0">
                    <a:srgbClr val="6E747A">
                      <a:alpha val="43000"/>
                    </a:srgbClr>
                  </a:outerShdw>
                </a:effectLst>
              </a:rPr>
              <a:t>AL FAREEDHA</a:t>
            </a:r>
          </a:p>
          <a:p>
            <a:pPr algn="ctr">
              <a:lnSpc>
                <a:spcPts val="2500"/>
              </a:lnSpc>
            </a:pPr>
            <a:r>
              <a:rPr lang="en-US" sz="2400" b="1" dirty="0">
                <a:ln w="0"/>
                <a:solidFill>
                  <a:schemeClr val="accent1"/>
                </a:solidFill>
                <a:effectLst>
                  <a:outerShdw blurRad="38100" dist="25400" dir="5400000" algn="ctr" rotWithShape="0">
                    <a:srgbClr val="6E747A">
                      <a:alpha val="43000"/>
                    </a:srgbClr>
                  </a:outerShdw>
                </a:effectLst>
              </a:rPr>
              <a:t>SUPER MARKET</a:t>
            </a:r>
          </a:p>
        </p:txBody>
      </p:sp>
      <p:grpSp>
        <p:nvGrpSpPr>
          <p:cNvPr id="159" name="Group 158">
            <a:extLst>
              <a:ext uri="{FF2B5EF4-FFF2-40B4-BE49-F238E27FC236}">
                <a16:creationId xmlns:a16="http://schemas.microsoft.com/office/drawing/2014/main" id="{5980DFF6-055C-4BA0-A049-FBFC6F59E866}"/>
              </a:ext>
            </a:extLst>
          </p:cNvPr>
          <p:cNvGrpSpPr/>
          <p:nvPr/>
        </p:nvGrpSpPr>
        <p:grpSpPr>
          <a:xfrm>
            <a:off x="9828248" y="3055958"/>
            <a:ext cx="2247032" cy="307777"/>
            <a:chOff x="9807943" y="3310018"/>
            <a:chExt cx="2247032" cy="307777"/>
          </a:xfrm>
        </p:grpSpPr>
        <p:sp>
          <p:nvSpPr>
            <p:cNvPr id="160" name="Rectangle 159">
              <a:extLst>
                <a:ext uri="{FF2B5EF4-FFF2-40B4-BE49-F238E27FC236}">
                  <a16:creationId xmlns:a16="http://schemas.microsoft.com/office/drawing/2014/main" id="{ADFEFEA1-4E92-442E-8F53-4EAF0E95C766}"/>
                </a:ext>
              </a:extLst>
            </p:cNvPr>
            <p:cNvSpPr/>
            <p:nvPr/>
          </p:nvSpPr>
          <p:spPr>
            <a:xfrm>
              <a:off x="10866255" y="3326746"/>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1" name="TextBox 160">
              <a:extLst>
                <a:ext uri="{FF2B5EF4-FFF2-40B4-BE49-F238E27FC236}">
                  <a16:creationId xmlns:a16="http://schemas.microsoft.com/office/drawing/2014/main" id="{99EDB5D5-0C5F-4163-91BC-B9366A41F43F}"/>
                </a:ext>
              </a:extLst>
            </p:cNvPr>
            <p:cNvSpPr txBox="1"/>
            <p:nvPr/>
          </p:nvSpPr>
          <p:spPr>
            <a:xfrm>
              <a:off x="9807943" y="3310018"/>
              <a:ext cx="1371600" cy="307777"/>
            </a:xfrm>
            <a:prstGeom prst="rect">
              <a:avLst/>
            </a:prstGeom>
            <a:noFill/>
          </p:spPr>
          <p:txBody>
            <a:bodyPr wrap="square" rtlCol="0">
              <a:spAutoFit/>
            </a:bodyPr>
            <a:lstStyle/>
            <a:p>
              <a:r>
                <a:rPr lang="en-US" sz="1400" dirty="0"/>
                <a:t>Invoice Amt:</a:t>
              </a:r>
            </a:p>
          </p:txBody>
        </p:sp>
      </p:grpSp>
      <p:grpSp>
        <p:nvGrpSpPr>
          <p:cNvPr id="162" name="Group 161">
            <a:extLst>
              <a:ext uri="{FF2B5EF4-FFF2-40B4-BE49-F238E27FC236}">
                <a16:creationId xmlns:a16="http://schemas.microsoft.com/office/drawing/2014/main" id="{81B35E11-A494-48B4-ACAB-A632C023EDDF}"/>
              </a:ext>
            </a:extLst>
          </p:cNvPr>
          <p:cNvGrpSpPr/>
          <p:nvPr/>
        </p:nvGrpSpPr>
        <p:grpSpPr>
          <a:xfrm>
            <a:off x="9820770" y="2739630"/>
            <a:ext cx="2261988" cy="307777"/>
            <a:chOff x="9792987" y="2953166"/>
            <a:chExt cx="2261988" cy="307777"/>
          </a:xfrm>
        </p:grpSpPr>
        <p:sp>
          <p:nvSpPr>
            <p:cNvPr id="163" name="Rectangle 162">
              <a:extLst>
                <a:ext uri="{FF2B5EF4-FFF2-40B4-BE49-F238E27FC236}">
                  <a16:creationId xmlns:a16="http://schemas.microsoft.com/office/drawing/2014/main" id="{F9CAA959-E9E4-48BE-80FC-184679BB7400}"/>
                </a:ext>
              </a:extLst>
            </p:cNvPr>
            <p:cNvSpPr/>
            <p:nvPr/>
          </p:nvSpPr>
          <p:spPr>
            <a:xfrm>
              <a:off x="10866255" y="2969894"/>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4" name="TextBox 163">
              <a:extLst>
                <a:ext uri="{FF2B5EF4-FFF2-40B4-BE49-F238E27FC236}">
                  <a16:creationId xmlns:a16="http://schemas.microsoft.com/office/drawing/2014/main" id="{390C8A10-428A-4552-A15A-14FD1A45D7FD}"/>
                </a:ext>
              </a:extLst>
            </p:cNvPr>
            <p:cNvSpPr txBox="1"/>
            <p:nvPr/>
          </p:nvSpPr>
          <p:spPr>
            <a:xfrm>
              <a:off x="9792987" y="2953166"/>
              <a:ext cx="1371600" cy="307777"/>
            </a:xfrm>
            <a:prstGeom prst="rect">
              <a:avLst/>
            </a:prstGeom>
            <a:noFill/>
          </p:spPr>
          <p:txBody>
            <a:bodyPr wrap="square" rtlCol="0">
              <a:spAutoFit/>
            </a:bodyPr>
            <a:lstStyle/>
            <a:p>
              <a:r>
                <a:rPr lang="en-US" sz="1400" dirty="0"/>
                <a:t>Discount:</a:t>
              </a:r>
            </a:p>
          </p:txBody>
        </p:sp>
      </p:grpSp>
      <p:grpSp>
        <p:nvGrpSpPr>
          <p:cNvPr id="165" name="Group 164">
            <a:extLst>
              <a:ext uri="{FF2B5EF4-FFF2-40B4-BE49-F238E27FC236}">
                <a16:creationId xmlns:a16="http://schemas.microsoft.com/office/drawing/2014/main" id="{CF2D728A-1028-4397-8E81-E634644B062E}"/>
              </a:ext>
            </a:extLst>
          </p:cNvPr>
          <p:cNvGrpSpPr/>
          <p:nvPr/>
        </p:nvGrpSpPr>
        <p:grpSpPr>
          <a:xfrm>
            <a:off x="9820770" y="2423302"/>
            <a:ext cx="2261988" cy="307777"/>
            <a:chOff x="9792987" y="2589631"/>
            <a:chExt cx="2261988" cy="307777"/>
          </a:xfrm>
        </p:grpSpPr>
        <p:sp>
          <p:nvSpPr>
            <p:cNvPr id="166" name="Rectangle 165">
              <a:extLst>
                <a:ext uri="{FF2B5EF4-FFF2-40B4-BE49-F238E27FC236}">
                  <a16:creationId xmlns:a16="http://schemas.microsoft.com/office/drawing/2014/main" id="{EF08460B-2496-4437-8C40-BB70A253C029}"/>
                </a:ext>
              </a:extLst>
            </p:cNvPr>
            <p:cNvSpPr/>
            <p:nvPr/>
          </p:nvSpPr>
          <p:spPr>
            <a:xfrm>
              <a:off x="10866255" y="2606359"/>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7" name="TextBox 166">
              <a:extLst>
                <a:ext uri="{FF2B5EF4-FFF2-40B4-BE49-F238E27FC236}">
                  <a16:creationId xmlns:a16="http://schemas.microsoft.com/office/drawing/2014/main" id="{37171083-B3CA-4716-A063-88E46789023A}"/>
                </a:ext>
              </a:extLst>
            </p:cNvPr>
            <p:cNvSpPr txBox="1"/>
            <p:nvPr/>
          </p:nvSpPr>
          <p:spPr>
            <a:xfrm>
              <a:off x="9792987" y="2589631"/>
              <a:ext cx="1371600" cy="307777"/>
            </a:xfrm>
            <a:prstGeom prst="rect">
              <a:avLst/>
            </a:prstGeom>
            <a:noFill/>
          </p:spPr>
          <p:txBody>
            <a:bodyPr wrap="square" rtlCol="0">
              <a:spAutoFit/>
            </a:bodyPr>
            <a:lstStyle/>
            <a:p>
              <a:r>
                <a:rPr lang="en-US" sz="1400" dirty="0"/>
                <a:t>Net Price:</a:t>
              </a:r>
            </a:p>
          </p:txBody>
        </p:sp>
      </p:grpSp>
      <p:grpSp>
        <p:nvGrpSpPr>
          <p:cNvPr id="168" name="Group 167">
            <a:extLst>
              <a:ext uri="{FF2B5EF4-FFF2-40B4-BE49-F238E27FC236}">
                <a16:creationId xmlns:a16="http://schemas.microsoft.com/office/drawing/2014/main" id="{52110572-2595-4AEF-92AD-C86B49F25356}"/>
              </a:ext>
            </a:extLst>
          </p:cNvPr>
          <p:cNvGrpSpPr/>
          <p:nvPr/>
        </p:nvGrpSpPr>
        <p:grpSpPr>
          <a:xfrm>
            <a:off x="9820770" y="2106974"/>
            <a:ext cx="2261988" cy="307777"/>
            <a:chOff x="9792987" y="2222420"/>
            <a:chExt cx="2261988" cy="307777"/>
          </a:xfrm>
        </p:grpSpPr>
        <p:sp>
          <p:nvSpPr>
            <p:cNvPr id="169" name="Rectangle 168">
              <a:extLst>
                <a:ext uri="{FF2B5EF4-FFF2-40B4-BE49-F238E27FC236}">
                  <a16:creationId xmlns:a16="http://schemas.microsoft.com/office/drawing/2014/main" id="{7E402E87-F9D3-4ACF-B80D-5BF53CD5BF3F}"/>
                </a:ext>
              </a:extLst>
            </p:cNvPr>
            <p:cNvSpPr/>
            <p:nvPr/>
          </p:nvSpPr>
          <p:spPr>
            <a:xfrm>
              <a:off x="10866255" y="2239148"/>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0" name="TextBox 169">
              <a:extLst>
                <a:ext uri="{FF2B5EF4-FFF2-40B4-BE49-F238E27FC236}">
                  <a16:creationId xmlns:a16="http://schemas.microsoft.com/office/drawing/2014/main" id="{C5E497C4-B7BD-4940-B7E6-3591CDAE2F75}"/>
                </a:ext>
              </a:extLst>
            </p:cNvPr>
            <p:cNvSpPr txBox="1"/>
            <p:nvPr/>
          </p:nvSpPr>
          <p:spPr>
            <a:xfrm>
              <a:off x="9792987" y="2222420"/>
              <a:ext cx="1371600" cy="307777"/>
            </a:xfrm>
            <a:prstGeom prst="rect">
              <a:avLst/>
            </a:prstGeom>
            <a:noFill/>
          </p:spPr>
          <p:txBody>
            <a:bodyPr wrap="square" rtlCol="0">
              <a:spAutoFit/>
            </a:bodyPr>
            <a:lstStyle/>
            <a:p>
              <a:r>
                <a:rPr lang="en-US" sz="1400" dirty="0"/>
                <a:t>Tax:</a:t>
              </a:r>
            </a:p>
          </p:txBody>
        </p:sp>
      </p:grpSp>
      <p:grpSp>
        <p:nvGrpSpPr>
          <p:cNvPr id="171" name="Group 170">
            <a:extLst>
              <a:ext uri="{FF2B5EF4-FFF2-40B4-BE49-F238E27FC236}">
                <a16:creationId xmlns:a16="http://schemas.microsoft.com/office/drawing/2014/main" id="{6A30A704-B185-46FC-B015-29DB9A0F8823}"/>
              </a:ext>
            </a:extLst>
          </p:cNvPr>
          <p:cNvGrpSpPr/>
          <p:nvPr/>
        </p:nvGrpSpPr>
        <p:grpSpPr>
          <a:xfrm>
            <a:off x="9820770" y="1790646"/>
            <a:ext cx="2261988" cy="307777"/>
            <a:chOff x="9792987" y="1903263"/>
            <a:chExt cx="2261988" cy="307777"/>
          </a:xfrm>
        </p:grpSpPr>
        <p:sp>
          <p:nvSpPr>
            <p:cNvPr id="172" name="Rectangle 171">
              <a:extLst>
                <a:ext uri="{FF2B5EF4-FFF2-40B4-BE49-F238E27FC236}">
                  <a16:creationId xmlns:a16="http://schemas.microsoft.com/office/drawing/2014/main" id="{E9D306FF-8F8B-41A3-A284-775B1D36186E}"/>
                </a:ext>
              </a:extLst>
            </p:cNvPr>
            <p:cNvSpPr/>
            <p:nvPr/>
          </p:nvSpPr>
          <p:spPr>
            <a:xfrm>
              <a:off x="10866255" y="1919991"/>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3" name="TextBox 172">
              <a:extLst>
                <a:ext uri="{FF2B5EF4-FFF2-40B4-BE49-F238E27FC236}">
                  <a16:creationId xmlns:a16="http://schemas.microsoft.com/office/drawing/2014/main" id="{9695EA5E-3283-4A5F-9B62-AFD571084B74}"/>
                </a:ext>
              </a:extLst>
            </p:cNvPr>
            <p:cNvSpPr txBox="1"/>
            <p:nvPr/>
          </p:nvSpPr>
          <p:spPr>
            <a:xfrm>
              <a:off x="9792987" y="1903263"/>
              <a:ext cx="1371600" cy="307777"/>
            </a:xfrm>
            <a:prstGeom prst="rect">
              <a:avLst/>
            </a:prstGeom>
            <a:noFill/>
          </p:spPr>
          <p:txBody>
            <a:bodyPr wrap="square" rtlCol="0">
              <a:spAutoFit/>
            </a:bodyPr>
            <a:lstStyle/>
            <a:p>
              <a:r>
                <a:rPr lang="en-US" sz="1400" dirty="0"/>
                <a:t>Total Price:</a:t>
              </a:r>
            </a:p>
          </p:txBody>
        </p:sp>
      </p:grpSp>
      <p:grpSp>
        <p:nvGrpSpPr>
          <p:cNvPr id="174" name="Group 173">
            <a:extLst>
              <a:ext uri="{FF2B5EF4-FFF2-40B4-BE49-F238E27FC236}">
                <a16:creationId xmlns:a16="http://schemas.microsoft.com/office/drawing/2014/main" id="{C98FB36A-0C9F-48AC-B912-96102984269D}"/>
              </a:ext>
            </a:extLst>
          </p:cNvPr>
          <p:cNvGrpSpPr/>
          <p:nvPr/>
        </p:nvGrpSpPr>
        <p:grpSpPr>
          <a:xfrm>
            <a:off x="9820770" y="1474318"/>
            <a:ext cx="2261988" cy="307777"/>
            <a:chOff x="9792987" y="2178030"/>
            <a:chExt cx="2261988" cy="307777"/>
          </a:xfrm>
        </p:grpSpPr>
        <p:sp>
          <p:nvSpPr>
            <p:cNvPr id="175" name="Rectangle 174">
              <a:extLst>
                <a:ext uri="{FF2B5EF4-FFF2-40B4-BE49-F238E27FC236}">
                  <a16:creationId xmlns:a16="http://schemas.microsoft.com/office/drawing/2014/main" id="{4279EBE2-C5F7-4395-96B9-374CF4BBAE2C}"/>
                </a:ext>
              </a:extLst>
            </p:cNvPr>
            <p:cNvSpPr/>
            <p:nvPr/>
          </p:nvSpPr>
          <p:spPr>
            <a:xfrm>
              <a:off x="10866255" y="2194758"/>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6" name="TextBox 175">
              <a:extLst>
                <a:ext uri="{FF2B5EF4-FFF2-40B4-BE49-F238E27FC236}">
                  <a16:creationId xmlns:a16="http://schemas.microsoft.com/office/drawing/2014/main" id="{1DBE02FA-0BAE-480D-8057-5AAADD19F772}"/>
                </a:ext>
              </a:extLst>
            </p:cNvPr>
            <p:cNvSpPr txBox="1"/>
            <p:nvPr/>
          </p:nvSpPr>
          <p:spPr>
            <a:xfrm>
              <a:off x="9792987" y="2178030"/>
              <a:ext cx="1371600" cy="307777"/>
            </a:xfrm>
            <a:prstGeom prst="rect">
              <a:avLst/>
            </a:prstGeom>
            <a:noFill/>
          </p:spPr>
          <p:txBody>
            <a:bodyPr wrap="square" rtlCol="0">
              <a:spAutoFit/>
            </a:bodyPr>
            <a:lstStyle/>
            <a:p>
              <a:r>
                <a:rPr lang="en-US" sz="1400" dirty="0"/>
                <a:t>Total Qty:</a:t>
              </a:r>
            </a:p>
          </p:txBody>
        </p:sp>
      </p:grpSp>
      <p:grpSp>
        <p:nvGrpSpPr>
          <p:cNvPr id="177" name="Group 176">
            <a:extLst>
              <a:ext uri="{FF2B5EF4-FFF2-40B4-BE49-F238E27FC236}">
                <a16:creationId xmlns:a16="http://schemas.microsoft.com/office/drawing/2014/main" id="{8C18CB64-7CD5-406B-A03C-0075666DF314}"/>
              </a:ext>
            </a:extLst>
          </p:cNvPr>
          <p:cNvGrpSpPr/>
          <p:nvPr/>
        </p:nvGrpSpPr>
        <p:grpSpPr>
          <a:xfrm>
            <a:off x="9820770" y="1157990"/>
            <a:ext cx="2261988" cy="307777"/>
            <a:chOff x="9792987" y="1903263"/>
            <a:chExt cx="2261988" cy="307777"/>
          </a:xfrm>
        </p:grpSpPr>
        <p:sp>
          <p:nvSpPr>
            <p:cNvPr id="178" name="Rectangle 177">
              <a:extLst>
                <a:ext uri="{FF2B5EF4-FFF2-40B4-BE49-F238E27FC236}">
                  <a16:creationId xmlns:a16="http://schemas.microsoft.com/office/drawing/2014/main" id="{65D9CC4F-09D3-402A-BA13-3B3B77EA614F}"/>
                </a:ext>
              </a:extLst>
            </p:cNvPr>
            <p:cNvSpPr/>
            <p:nvPr/>
          </p:nvSpPr>
          <p:spPr>
            <a:xfrm>
              <a:off x="10866255" y="1919991"/>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9" name="TextBox 178">
              <a:extLst>
                <a:ext uri="{FF2B5EF4-FFF2-40B4-BE49-F238E27FC236}">
                  <a16:creationId xmlns:a16="http://schemas.microsoft.com/office/drawing/2014/main" id="{B1B42A45-CD9B-41D5-8815-F2A3C149961E}"/>
                </a:ext>
              </a:extLst>
            </p:cNvPr>
            <p:cNvSpPr txBox="1"/>
            <p:nvPr/>
          </p:nvSpPr>
          <p:spPr>
            <a:xfrm>
              <a:off x="9792987" y="1903263"/>
              <a:ext cx="1371600" cy="307777"/>
            </a:xfrm>
            <a:prstGeom prst="rect">
              <a:avLst/>
            </a:prstGeom>
            <a:noFill/>
          </p:spPr>
          <p:txBody>
            <a:bodyPr wrap="square" rtlCol="0">
              <a:spAutoFit/>
            </a:bodyPr>
            <a:lstStyle/>
            <a:p>
              <a:r>
                <a:rPr lang="en-US" sz="1400" dirty="0"/>
                <a:t>Line Items:</a:t>
              </a:r>
            </a:p>
          </p:txBody>
        </p:sp>
      </p:grpSp>
      <p:grpSp>
        <p:nvGrpSpPr>
          <p:cNvPr id="8" name="Group 7">
            <a:extLst>
              <a:ext uri="{FF2B5EF4-FFF2-40B4-BE49-F238E27FC236}">
                <a16:creationId xmlns:a16="http://schemas.microsoft.com/office/drawing/2014/main" id="{9E93AC2A-58E8-4A87-89F2-4994AA076ECC}"/>
              </a:ext>
            </a:extLst>
          </p:cNvPr>
          <p:cNvGrpSpPr/>
          <p:nvPr/>
        </p:nvGrpSpPr>
        <p:grpSpPr>
          <a:xfrm>
            <a:off x="9828248" y="3372287"/>
            <a:ext cx="2247032" cy="307777"/>
            <a:chOff x="9834577" y="3398921"/>
            <a:chExt cx="2247032" cy="307777"/>
          </a:xfrm>
        </p:grpSpPr>
        <p:sp>
          <p:nvSpPr>
            <p:cNvPr id="180" name="Rectangle 179">
              <a:extLst>
                <a:ext uri="{FF2B5EF4-FFF2-40B4-BE49-F238E27FC236}">
                  <a16:creationId xmlns:a16="http://schemas.microsoft.com/office/drawing/2014/main" id="{D17F35C6-4642-4052-BDD9-2DB4F0B777EE}"/>
                </a:ext>
              </a:extLst>
            </p:cNvPr>
            <p:cNvSpPr/>
            <p:nvPr/>
          </p:nvSpPr>
          <p:spPr>
            <a:xfrm>
              <a:off x="10892889" y="3415649"/>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1" name="TextBox 180">
              <a:extLst>
                <a:ext uri="{FF2B5EF4-FFF2-40B4-BE49-F238E27FC236}">
                  <a16:creationId xmlns:a16="http://schemas.microsoft.com/office/drawing/2014/main" id="{35271CE3-0C98-4E8F-9272-26CC74ABCDF5}"/>
                </a:ext>
              </a:extLst>
            </p:cNvPr>
            <p:cNvSpPr txBox="1"/>
            <p:nvPr/>
          </p:nvSpPr>
          <p:spPr>
            <a:xfrm>
              <a:off x="9834577" y="3398921"/>
              <a:ext cx="1371600" cy="307777"/>
            </a:xfrm>
            <a:prstGeom prst="rect">
              <a:avLst/>
            </a:prstGeom>
            <a:noFill/>
          </p:spPr>
          <p:txBody>
            <a:bodyPr wrap="square" rtlCol="0">
              <a:spAutoFit/>
            </a:bodyPr>
            <a:lstStyle/>
            <a:p>
              <a:r>
                <a:rPr lang="en-US" sz="1400" dirty="0"/>
                <a:t>Paid Amt:</a:t>
              </a:r>
            </a:p>
          </p:txBody>
        </p:sp>
      </p:grpSp>
      <p:grpSp>
        <p:nvGrpSpPr>
          <p:cNvPr id="128" name="Group 127">
            <a:extLst>
              <a:ext uri="{FF2B5EF4-FFF2-40B4-BE49-F238E27FC236}">
                <a16:creationId xmlns:a16="http://schemas.microsoft.com/office/drawing/2014/main" id="{84058650-AFC6-4B1D-B987-231724CD8504}"/>
              </a:ext>
            </a:extLst>
          </p:cNvPr>
          <p:cNvGrpSpPr/>
          <p:nvPr/>
        </p:nvGrpSpPr>
        <p:grpSpPr>
          <a:xfrm>
            <a:off x="35542" y="1125320"/>
            <a:ext cx="9635546" cy="326505"/>
            <a:chOff x="35542" y="1125320"/>
            <a:chExt cx="9635546" cy="326505"/>
          </a:xfrm>
        </p:grpSpPr>
        <p:sp>
          <p:nvSpPr>
            <p:cNvPr id="129" name="Rectangle 128">
              <a:extLst>
                <a:ext uri="{FF2B5EF4-FFF2-40B4-BE49-F238E27FC236}">
                  <a16:creationId xmlns:a16="http://schemas.microsoft.com/office/drawing/2014/main" id="{13C2CA1C-E5E9-4D1A-811A-ECB6C7D133BF}"/>
                </a:ext>
              </a:extLst>
            </p:cNvPr>
            <p:cNvSpPr/>
            <p:nvPr/>
          </p:nvSpPr>
          <p:spPr>
            <a:xfrm>
              <a:off x="985437" y="1158012"/>
              <a:ext cx="137160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30" name="TextBox 129">
              <a:extLst>
                <a:ext uri="{FF2B5EF4-FFF2-40B4-BE49-F238E27FC236}">
                  <a16:creationId xmlns:a16="http://schemas.microsoft.com/office/drawing/2014/main" id="{8EF82A9C-B7FF-44E7-A161-F6C38A79776D}"/>
                </a:ext>
              </a:extLst>
            </p:cNvPr>
            <p:cNvSpPr txBox="1"/>
            <p:nvPr/>
          </p:nvSpPr>
          <p:spPr>
            <a:xfrm>
              <a:off x="35542" y="1136681"/>
              <a:ext cx="829779" cy="307777"/>
            </a:xfrm>
            <a:prstGeom prst="rect">
              <a:avLst/>
            </a:prstGeom>
            <a:noFill/>
          </p:spPr>
          <p:txBody>
            <a:bodyPr wrap="none" rtlCol="0">
              <a:spAutoFit/>
            </a:bodyPr>
            <a:lstStyle/>
            <a:p>
              <a:r>
                <a:rPr lang="en-US" sz="1400" dirty="0"/>
                <a:t>Barcode:</a:t>
              </a:r>
            </a:p>
          </p:txBody>
        </p:sp>
        <p:grpSp>
          <p:nvGrpSpPr>
            <p:cNvPr id="131" name="Group 130">
              <a:extLst>
                <a:ext uri="{FF2B5EF4-FFF2-40B4-BE49-F238E27FC236}">
                  <a16:creationId xmlns:a16="http://schemas.microsoft.com/office/drawing/2014/main" id="{3F9E30BF-E9F8-4C20-BD7A-A212E34A1A15}"/>
                </a:ext>
              </a:extLst>
            </p:cNvPr>
            <p:cNvGrpSpPr/>
            <p:nvPr/>
          </p:nvGrpSpPr>
          <p:grpSpPr>
            <a:xfrm>
              <a:off x="4660096" y="1144048"/>
              <a:ext cx="5010992" cy="307777"/>
              <a:chOff x="2459821" y="1144048"/>
              <a:chExt cx="5010992" cy="307777"/>
            </a:xfrm>
          </p:grpSpPr>
          <p:sp>
            <p:nvSpPr>
              <p:cNvPr id="134" name="Rectangle 133">
                <a:extLst>
                  <a:ext uri="{FF2B5EF4-FFF2-40B4-BE49-F238E27FC236}">
                    <a16:creationId xmlns:a16="http://schemas.microsoft.com/office/drawing/2014/main" id="{7885EA21-9D18-4D01-8A5F-4A507A453926}"/>
                  </a:ext>
                </a:extLst>
              </p:cNvPr>
              <p:cNvSpPr/>
              <p:nvPr/>
            </p:nvSpPr>
            <p:spPr>
              <a:xfrm>
                <a:off x="3458255" y="1173719"/>
                <a:ext cx="4010840" cy="27073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nvGrpSpPr>
              <p:cNvPr id="135" name="Group 134">
                <a:extLst>
                  <a:ext uri="{FF2B5EF4-FFF2-40B4-BE49-F238E27FC236}">
                    <a16:creationId xmlns:a16="http://schemas.microsoft.com/office/drawing/2014/main" id="{456D42E6-12D6-43B5-A1E3-2C47A4BA1A5B}"/>
                  </a:ext>
                </a:extLst>
              </p:cNvPr>
              <p:cNvGrpSpPr/>
              <p:nvPr/>
            </p:nvGrpSpPr>
            <p:grpSpPr>
              <a:xfrm>
                <a:off x="7196493" y="1167980"/>
                <a:ext cx="274320" cy="274320"/>
                <a:chOff x="4594118" y="1538960"/>
                <a:chExt cx="333210" cy="393192"/>
              </a:xfrm>
            </p:grpSpPr>
            <p:sp>
              <p:nvSpPr>
                <p:cNvPr id="137" name="Rectangle 136">
                  <a:extLst>
                    <a:ext uri="{FF2B5EF4-FFF2-40B4-BE49-F238E27FC236}">
                      <a16:creationId xmlns:a16="http://schemas.microsoft.com/office/drawing/2014/main" id="{37AB6FE3-414C-430B-BF01-3A2FD05423B2}"/>
                    </a:ext>
                  </a:extLst>
                </p:cNvPr>
                <p:cNvSpPr/>
                <p:nvPr/>
              </p:nvSpPr>
              <p:spPr>
                <a:xfrm>
                  <a:off x="4594118" y="1538960"/>
                  <a:ext cx="333210" cy="393192"/>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65000"/>
                        <a:lumOff val="35000"/>
                      </a:schemeClr>
                    </a:solidFill>
                  </a:endParaRPr>
                </a:p>
              </p:txBody>
            </p:sp>
            <p:sp>
              <p:nvSpPr>
                <p:cNvPr id="138" name="Isosceles Triangle 137">
                  <a:extLst>
                    <a:ext uri="{FF2B5EF4-FFF2-40B4-BE49-F238E27FC236}">
                      <a16:creationId xmlns:a16="http://schemas.microsoft.com/office/drawing/2014/main" id="{5F5F278D-57ED-4340-A9E9-780B40BADC94}"/>
                    </a:ext>
                  </a:extLst>
                </p:cNvPr>
                <p:cNvSpPr/>
                <p:nvPr/>
              </p:nvSpPr>
              <p:spPr>
                <a:xfrm flipV="1">
                  <a:off x="4661034" y="1695237"/>
                  <a:ext cx="180975" cy="111955"/>
                </a:xfrm>
                <a:prstGeom prst="triangl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36" name="TextBox 135">
                <a:extLst>
                  <a:ext uri="{FF2B5EF4-FFF2-40B4-BE49-F238E27FC236}">
                    <a16:creationId xmlns:a16="http://schemas.microsoft.com/office/drawing/2014/main" id="{2F405C03-5C6D-4338-833C-FC7E9FC71798}"/>
                  </a:ext>
                </a:extLst>
              </p:cNvPr>
              <p:cNvSpPr txBox="1"/>
              <p:nvPr/>
            </p:nvSpPr>
            <p:spPr>
              <a:xfrm>
                <a:off x="2459821" y="1144048"/>
                <a:ext cx="1043555" cy="307777"/>
              </a:xfrm>
              <a:prstGeom prst="rect">
                <a:avLst/>
              </a:prstGeom>
              <a:noFill/>
            </p:spPr>
            <p:txBody>
              <a:bodyPr wrap="none" rtlCol="0">
                <a:spAutoFit/>
              </a:bodyPr>
              <a:lstStyle/>
              <a:p>
                <a:r>
                  <a:rPr lang="en-US" sz="1400" dirty="0"/>
                  <a:t>Item Name:</a:t>
                </a:r>
              </a:p>
            </p:txBody>
          </p:sp>
        </p:grpSp>
        <p:sp>
          <p:nvSpPr>
            <p:cNvPr id="132" name="Rectangle 131">
              <a:extLst>
                <a:ext uri="{FF2B5EF4-FFF2-40B4-BE49-F238E27FC236}">
                  <a16:creationId xmlns:a16="http://schemas.microsoft.com/office/drawing/2014/main" id="{A380A9F1-A70D-4FB2-A021-4A59DA7247A4}"/>
                </a:ext>
              </a:extLst>
            </p:cNvPr>
            <p:cNvSpPr/>
            <p:nvPr/>
          </p:nvSpPr>
          <p:spPr>
            <a:xfrm>
              <a:off x="3346253" y="1146651"/>
              <a:ext cx="109728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33" name="TextBox 132">
              <a:extLst>
                <a:ext uri="{FF2B5EF4-FFF2-40B4-BE49-F238E27FC236}">
                  <a16:creationId xmlns:a16="http://schemas.microsoft.com/office/drawing/2014/main" id="{32AC3EB3-1BEF-48F3-AB37-0C95B0FC355F}"/>
                </a:ext>
              </a:extLst>
            </p:cNvPr>
            <p:cNvSpPr txBox="1"/>
            <p:nvPr/>
          </p:nvSpPr>
          <p:spPr>
            <a:xfrm>
              <a:off x="2396358" y="1125320"/>
              <a:ext cx="961930" cy="307777"/>
            </a:xfrm>
            <a:prstGeom prst="rect">
              <a:avLst/>
            </a:prstGeom>
            <a:noFill/>
          </p:spPr>
          <p:txBody>
            <a:bodyPr wrap="none" rtlCol="0">
              <a:spAutoFit/>
            </a:bodyPr>
            <a:lstStyle/>
            <a:p>
              <a:r>
                <a:rPr lang="en-US" sz="1400" dirty="0"/>
                <a:t>Item code:</a:t>
              </a:r>
            </a:p>
          </p:txBody>
        </p:sp>
      </p:grpSp>
      <p:graphicFrame>
        <p:nvGraphicFramePr>
          <p:cNvPr id="154" name="Table 4">
            <a:extLst>
              <a:ext uri="{FF2B5EF4-FFF2-40B4-BE49-F238E27FC236}">
                <a16:creationId xmlns:a16="http://schemas.microsoft.com/office/drawing/2014/main" id="{9B51C8A3-E1D5-43AA-B19D-305D2C950C0C}"/>
              </a:ext>
            </a:extLst>
          </p:cNvPr>
          <p:cNvGraphicFramePr>
            <a:graphicFrameLocks noGrp="1"/>
          </p:cNvGraphicFramePr>
          <p:nvPr>
            <p:extLst>
              <p:ext uri="{D42A27DB-BD31-4B8C-83A1-F6EECF244321}">
                <p14:modId xmlns:p14="http://schemas.microsoft.com/office/powerpoint/2010/main" val="1894847997"/>
              </p:ext>
            </p:extLst>
          </p:nvPr>
        </p:nvGraphicFramePr>
        <p:xfrm>
          <a:off x="117192" y="1538399"/>
          <a:ext cx="9584973" cy="4084320"/>
        </p:xfrm>
        <a:graphic>
          <a:graphicData uri="http://schemas.openxmlformats.org/drawingml/2006/table">
            <a:tbl>
              <a:tblPr firstRow="1" bandRow="1">
                <a:tableStyleId>{1FECB4D8-DB02-4DC6-A0A2-4F2EBAE1DC90}</a:tableStyleId>
              </a:tblPr>
              <a:tblGrid>
                <a:gridCol w="987708">
                  <a:extLst>
                    <a:ext uri="{9D8B030D-6E8A-4147-A177-3AD203B41FA5}">
                      <a16:colId xmlns:a16="http://schemas.microsoft.com/office/drawing/2014/main" val="1490118813"/>
                    </a:ext>
                  </a:extLst>
                </a:gridCol>
                <a:gridCol w="1209675">
                  <a:extLst>
                    <a:ext uri="{9D8B030D-6E8A-4147-A177-3AD203B41FA5}">
                      <a16:colId xmlns:a16="http://schemas.microsoft.com/office/drawing/2014/main" val="1419932560"/>
                    </a:ext>
                  </a:extLst>
                </a:gridCol>
                <a:gridCol w="1733550">
                  <a:extLst>
                    <a:ext uri="{9D8B030D-6E8A-4147-A177-3AD203B41FA5}">
                      <a16:colId xmlns:a16="http://schemas.microsoft.com/office/drawing/2014/main" val="1326917434"/>
                    </a:ext>
                  </a:extLst>
                </a:gridCol>
                <a:gridCol w="695325">
                  <a:extLst>
                    <a:ext uri="{9D8B030D-6E8A-4147-A177-3AD203B41FA5}">
                      <a16:colId xmlns:a16="http://schemas.microsoft.com/office/drawing/2014/main" val="574625511"/>
                    </a:ext>
                  </a:extLst>
                </a:gridCol>
                <a:gridCol w="752475">
                  <a:extLst>
                    <a:ext uri="{9D8B030D-6E8A-4147-A177-3AD203B41FA5}">
                      <a16:colId xmlns:a16="http://schemas.microsoft.com/office/drawing/2014/main" val="1022514554"/>
                    </a:ext>
                  </a:extLst>
                </a:gridCol>
                <a:gridCol w="1051560">
                  <a:extLst>
                    <a:ext uri="{9D8B030D-6E8A-4147-A177-3AD203B41FA5}">
                      <a16:colId xmlns:a16="http://schemas.microsoft.com/office/drawing/2014/main" val="2772845626"/>
                    </a:ext>
                  </a:extLst>
                </a:gridCol>
                <a:gridCol w="1051560">
                  <a:extLst>
                    <a:ext uri="{9D8B030D-6E8A-4147-A177-3AD203B41FA5}">
                      <a16:colId xmlns:a16="http://schemas.microsoft.com/office/drawing/2014/main" val="3438855933"/>
                    </a:ext>
                  </a:extLst>
                </a:gridCol>
                <a:gridCol w="1051560">
                  <a:extLst>
                    <a:ext uri="{9D8B030D-6E8A-4147-A177-3AD203B41FA5}">
                      <a16:colId xmlns:a16="http://schemas.microsoft.com/office/drawing/2014/main" val="809585538"/>
                    </a:ext>
                  </a:extLst>
                </a:gridCol>
                <a:gridCol w="1051560">
                  <a:extLst>
                    <a:ext uri="{9D8B030D-6E8A-4147-A177-3AD203B41FA5}">
                      <a16:colId xmlns:a16="http://schemas.microsoft.com/office/drawing/2014/main" val="3331988733"/>
                    </a:ext>
                  </a:extLst>
                </a:gridCol>
              </a:tblGrid>
              <a:tr h="370840">
                <a:tc>
                  <a:txBody>
                    <a:bodyPr/>
                    <a:lstStyle/>
                    <a:p>
                      <a:pPr algn="ctr"/>
                      <a:r>
                        <a:rPr lang="en-US" sz="1400" dirty="0"/>
                        <a:t>Item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Barcode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Item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Qty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Standard 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Applied 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Tax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Net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extLst>
                  <a:ext uri="{0D108BD9-81ED-4DB2-BD59-A6C34878D82A}">
                    <a16:rowId xmlns:a16="http://schemas.microsoft.com/office/drawing/2014/main" val="861316392"/>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38732038"/>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2133547"/>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867361880"/>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027708"/>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140088339"/>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1786724"/>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348308796"/>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2127181"/>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923304449"/>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7132355"/>
                  </a:ext>
                </a:extLst>
              </a:tr>
            </a:tbl>
          </a:graphicData>
        </a:graphic>
      </p:graphicFrame>
      <p:grpSp>
        <p:nvGrpSpPr>
          <p:cNvPr id="193" name="Group 192">
            <a:extLst>
              <a:ext uri="{FF2B5EF4-FFF2-40B4-BE49-F238E27FC236}">
                <a16:creationId xmlns:a16="http://schemas.microsoft.com/office/drawing/2014/main" id="{A17DD7B9-36D0-4F7E-AD4E-809C1DDCBB2A}"/>
              </a:ext>
            </a:extLst>
          </p:cNvPr>
          <p:cNvGrpSpPr/>
          <p:nvPr/>
        </p:nvGrpSpPr>
        <p:grpSpPr>
          <a:xfrm>
            <a:off x="0" y="532265"/>
            <a:ext cx="9803928" cy="547511"/>
            <a:chOff x="0" y="532265"/>
            <a:chExt cx="9803928" cy="547511"/>
          </a:xfrm>
        </p:grpSpPr>
        <p:sp>
          <p:nvSpPr>
            <p:cNvPr id="194" name="Rectangle 193">
              <a:extLst>
                <a:ext uri="{FF2B5EF4-FFF2-40B4-BE49-F238E27FC236}">
                  <a16:creationId xmlns:a16="http://schemas.microsoft.com/office/drawing/2014/main" id="{B03F0A16-D569-4674-9EC4-24E8F01DC17E}"/>
                </a:ext>
              </a:extLst>
            </p:cNvPr>
            <p:cNvSpPr/>
            <p:nvPr/>
          </p:nvSpPr>
          <p:spPr>
            <a:xfrm>
              <a:off x="0" y="532265"/>
              <a:ext cx="9803928" cy="547511"/>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5" name="TextBox 194">
              <a:extLst>
                <a:ext uri="{FF2B5EF4-FFF2-40B4-BE49-F238E27FC236}">
                  <a16:creationId xmlns:a16="http://schemas.microsoft.com/office/drawing/2014/main" id="{608D3B6F-40F1-486E-9E7A-EF8F4BDE846A}"/>
                </a:ext>
              </a:extLst>
            </p:cNvPr>
            <p:cNvSpPr txBox="1"/>
            <p:nvPr/>
          </p:nvSpPr>
          <p:spPr>
            <a:xfrm>
              <a:off x="35542" y="653592"/>
              <a:ext cx="997581" cy="307777"/>
            </a:xfrm>
            <a:prstGeom prst="rect">
              <a:avLst/>
            </a:prstGeom>
            <a:noFill/>
          </p:spPr>
          <p:txBody>
            <a:bodyPr wrap="none" rtlCol="0">
              <a:spAutoFit/>
            </a:bodyPr>
            <a:lstStyle/>
            <a:p>
              <a:r>
                <a:rPr lang="en-US" sz="1400" dirty="0"/>
                <a:t>Invoice No.</a:t>
              </a:r>
            </a:p>
          </p:txBody>
        </p:sp>
        <p:sp>
          <p:nvSpPr>
            <p:cNvPr id="196" name="Rectangle 195">
              <a:extLst>
                <a:ext uri="{FF2B5EF4-FFF2-40B4-BE49-F238E27FC236}">
                  <a16:creationId xmlns:a16="http://schemas.microsoft.com/office/drawing/2014/main" id="{930B46BD-62DD-49B9-87DC-0ADD40A9ED93}"/>
                </a:ext>
              </a:extLst>
            </p:cNvPr>
            <p:cNvSpPr/>
            <p:nvPr/>
          </p:nvSpPr>
          <p:spPr>
            <a:xfrm>
              <a:off x="985438" y="670320"/>
              <a:ext cx="137160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7" name="TextBox 196">
              <a:extLst>
                <a:ext uri="{FF2B5EF4-FFF2-40B4-BE49-F238E27FC236}">
                  <a16:creationId xmlns:a16="http://schemas.microsoft.com/office/drawing/2014/main" id="{BF04067A-C5FA-4C0E-873E-16E90534C571}"/>
                </a:ext>
              </a:extLst>
            </p:cNvPr>
            <p:cNvSpPr txBox="1"/>
            <p:nvPr/>
          </p:nvSpPr>
          <p:spPr>
            <a:xfrm>
              <a:off x="2453791" y="634514"/>
              <a:ext cx="1211807" cy="307777"/>
            </a:xfrm>
            <a:prstGeom prst="rect">
              <a:avLst/>
            </a:prstGeom>
            <a:noFill/>
          </p:spPr>
          <p:txBody>
            <a:bodyPr wrap="none" rtlCol="0">
              <a:spAutoFit/>
            </a:bodyPr>
            <a:lstStyle/>
            <a:p>
              <a:r>
                <a:rPr lang="en-US" sz="1400" dirty="0"/>
                <a:t>Reference No.</a:t>
              </a:r>
            </a:p>
          </p:txBody>
        </p:sp>
        <p:sp>
          <p:nvSpPr>
            <p:cNvPr id="198" name="Rectangle 197">
              <a:extLst>
                <a:ext uri="{FF2B5EF4-FFF2-40B4-BE49-F238E27FC236}">
                  <a16:creationId xmlns:a16="http://schemas.microsoft.com/office/drawing/2014/main" id="{AF0E673D-90B7-4277-BFD2-374BD406EAC8}"/>
                </a:ext>
              </a:extLst>
            </p:cNvPr>
            <p:cNvSpPr/>
            <p:nvPr/>
          </p:nvSpPr>
          <p:spPr>
            <a:xfrm>
              <a:off x="3601130" y="651242"/>
              <a:ext cx="137160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lumMod val="65000"/>
                    <a:lumOff val="35000"/>
                  </a:schemeClr>
                </a:solidFill>
              </a:endParaRPr>
            </a:p>
          </p:txBody>
        </p:sp>
        <p:sp>
          <p:nvSpPr>
            <p:cNvPr id="199" name="Rectangle 198">
              <a:extLst>
                <a:ext uri="{FF2B5EF4-FFF2-40B4-BE49-F238E27FC236}">
                  <a16:creationId xmlns:a16="http://schemas.microsoft.com/office/drawing/2014/main" id="{51462673-42B1-4D13-B563-9E3F1F1D2941}"/>
                </a:ext>
              </a:extLst>
            </p:cNvPr>
            <p:cNvSpPr/>
            <p:nvPr/>
          </p:nvSpPr>
          <p:spPr>
            <a:xfrm>
              <a:off x="6009935" y="649411"/>
              <a:ext cx="1371600" cy="27615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65000"/>
                      <a:lumOff val="35000"/>
                    </a:schemeClr>
                  </a:solidFill>
                </a:rPr>
                <a:t>0000000000</a:t>
              </a:r>
              <a:endParaRPr lang="en-US" sz="1400" dirty="0">
                <a:solidFill>
                  <a:schemeClr val="tx1">
                    <a:lumMod val="75000"/>
                    <a:lumOff val="25000"/>
                  </a:schemeClr>
                </a:solidFill>
              </a:endParaRPr>
            </a:p>
          </p:txBody>
        </p:sp>
        <p:sp>
          <p:nvSpPr>
            <p:cNvPr id="200" name="TextBox 199">
              <a:extLst>
                <a:ext uri="{FF2B5EF4-FFF2-40B4-BE49-F238E27FC236}">
                  <a16:creationId xmlns:a16="http://schemas.microsoft.com/office/drawing/2014/main" id="{5C7AB7EE-A530-4970-81FE-866ABF1847A7}"/>
                </a:ext>
              </a:extLst>
            </p:cNvPr>
            <p:cNvSpPr txBox="1"/>
            <p:nvPr/>
          </p:nvSpPr>
          <p:spPr>
            <a:xfrm>
              <a:off x="5071060" y="619740"/>
              <a:ext cx="998991" cy="307777"/>
            </a:xfrm>
            <a:prstGeom prst="rect">
              <a:avLst/>
            </a:prstGeom>
            <a:noFill/>
          </p:spPr>
          <p:txBody>
            <a:bodyPr wrap="none" rtlCol="0">
              <a:spAutoFit/>
            </a:bodyPr>
            <a:lstStyle/>
            <a:p>
              <a:r>
                <a:rPr lang="en-US" sz="1400" dirty="0"/>
                <a:t>Mobile No:</a:t>
              </a:r>
            </a:p>
          </p:txBody>
        </p:sp>
        <p:sp>
          <p:nvSpPr>
            <p:cNvPr id="201" name="TextBox 200">
              <a:extLst>
                <a:ext uri="{FF2B5EF4-FFF2-40B4-BE49-F238E27FC236}">
                  <a16:creationId xmlns:a16="http://schemas.microsoft.com/office/drawing/2014/main" id="{C182174C-FFEC-44CC-8227-52605BE33E4C}"/>
                </a:ext>
              </a:extLst>
            </p:cNvPr>
            <p:cNvSpPr txBox="1"/>
            <p:nvPr/>
          </p:nvSpPr>
          <p:spPr>
            <a:xfrm>
              <a:off x="8788656" y="618494"/>
              <a:ext cx="941668" cy="369332"/>
            </a:xfrm>
            <a:prstGeom prst="rect">
              <a:avLst/>
            </a:prstGeom>
            <a:noFill/>
          </p:spPr>
          <p:txBody>
            <a:bodyPr wrap="none" rtlCol="0">
              <a:spAutoFit/>
            </a:bodyPr>
            <a:lstStyle/>
            <a:p>
              <a:pPr algn="ctr"/>
              <a:r>
                <a:rPr lang="en-US" b="1" dirty="0"/>
                <a:t>UNPAID</a:t>
              </a:r>
              <a:endParaRPr lang="en-US" sz="1400" b="1" dirty="0"/>
            </a:p>
          </p:txBody>
        </p:sp>
      </p:grpSp>
      <p:grpSp>
        <p:nvGrpSpPr>
          <p:cNvPr id="202" name="Group 201">
            <a:extLst>
              <a:ext uri="{FF2B5EF4-FFF2-40B4-BE49-F238E27FC236}">
                <a16:creationId xmlns:a16="http://schemas.microsoft.com/office/drawing/2014/main" id="{CF5077AA-AC9F-4576-9BBC-20374436F2C0}"/>
              </a:ext>
            </a:extLst>
          </p:cNvPr>
          <p:cNvGrpSpPr/>
          <p:nvPr/>
        </p:nvGrpSpPr>
        <p:grpSpPr>
          <a:xfrm>
            <a:off x="-1" y="5721320"/>
            <a:ext cx="9803929" cy="1129416"/>
            <a:chOff x="-1" y="5721320"/>
            <a:chExt cx="9803929" cy="1129416"/>
          </a:xfrm>
        </p:grpSpPr>
        <p:sp>
          <p:nvSpPr>
            <p:cNvPr id="203" name="Rectangle 202">
              <a:extLst>
                <a:ext uri="{FF2B5EF4-FFF2-40B4-BE49-F238E27FC236}">
                  <a16:creationId xmlns:a16="http://schemas.microsoft.com/office/drawing/2014/main" id="{C2E2270C-48E6-45B1-89C1-EA99C8C7B6FB}"/>
                </a:ext>
              </a:extLst>
            </p:cNvPr>
            <p:cNvSpPr/>
            <p:nvPr/>
          </p:nvSpPr>
          <p:spPr>
            <a:xfrm>
              <a:off x="-1" y="5721320"/>
              <a:ext cx="9803929" cy="1129416"/>
            </a:xfrm>
            <a:prstGeom prst="rect">
              <a:avLst/>
            </a:prstGeom>
            <a:solidFill>
              <a:schemeClr val="bg1">
                <a:lumMod val="8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04" name="Rectangle: Rounded Corners 203">
              <a:extLst>
                <a:ext uri="{FF2B5EF4-FFF2-40B4-BE49-F238E27FC236}">
                  <a16:creationId xmlns:a16="http://schemas.microsoft.com/office/drawing/2014/main" id="{9C084907-0082-4093-9EA4-25CA13EB33CC}"/>
                </a:ext>
              </a:extLst>
            </p:cNvPr>
            <p:cNvSpPr/>
            <p:nvPr/>
          </p:nvSpPr>
          <p:spPr>
            <a:xfrm>
              <a:off x="86882"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F1</a:t>
              </a:r>
            </a:p>
            <a:p>
              <a:pPr algn="ctr">
                <a:lnSpc>
                  <a:spcPts val="1500"/>
                </a:lnSpc>
              </a:pPr>
              <a:r>
                <a:rPr lang="en-US" sz="1400" b="1" dirty="0"/>
                <a:t>Help</a:t>
              </a:r>
            </a:p>
          </p:txBody>
        </p:sp>
        <p:sp>
          <p:nvSpPr>
            <p:cNvPr id="205" name="Rectangle: Rounded Corners 204">
              <a:extLst>
                <a:ext uri="{FF2B5EF4-FFF2-40B4-BE49-F238E27FC236}">
                  <a16:creationId xmlns:a16="http://schemas.microsoft.com/office/drawing/2014/main" id="{A2360115-F3B7-49AC-AE22-62A0C6987A30}"/>
                </a:ext>
              </a:extLst>
            </p:cNvPr>
            <p:cNvSpPr/>
            <p:nvPr/>
          </p:nvSpPr>
          <p:spPr>
            <a:xfrm>
              <a:off x="5659694"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F5</a:t>
              </a:r>
            </a:p>
            <a:p>
              <a:pPr algn="ctr">
                <a:lnSpc>
                  <a:spcPts val="1500"/>
                </a:lnSpc>
              </a:pPr>
              <a:r>
                <a:rPr lang="en-US" sz="1400" b="1" dirty="0"/>
                <a:t>Change Price</a:t>
              </a:r>
            </a:p>
          </p:txBody>
        </p:sp>
        <p:sp>
          <p:nvSpPr>
            <p:cNvPr id="206" name="Rectangle: Rounded Corners 205">
              <a:extLst>
                <a:ext uri="{FF2B5EF4-FFF2-40B4-BE49-F238E27FC236}">
                  <a16:creationId xmlns:a16="http://schemas.microsoft.com/office/drawing/2014/main" id="{D8CAD7BF-E099-46B8-8455-639E7703D829}"/>
                </a:ext>
              </a:extLst>
            </p:cNvPr>
            <p:cNvSpPr/>
            <p:nvPr/>
          </p:nvSpPr>
          <p:spPr>
            <a:xfrm>
              <a:off x="1474355"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F2</a:t>
              </a:r>
            </a:p>
            <a:p>
              <a:pPr algn="ctr">
                <a:lnSpc>
                  <a:spcPts val="1500"/>
                </a:lnSpc>
              </a:pPr>
              <a:r>
                <a:rPr lang="en-US" sz="1400" b="1" dirty="0"/>
                <a:t>Del Item</a:t>
              </a:r>
            </a:p>
          </p:txBody>
        </p:sp>
        <p:sp>
          <p:nvSpPr>
            <p:cNvPr id="207" name="Rectangle: Rounded Corners 206">
              <a:extLst>
                <a:ext uri="{FF2B5EF4-FFF2-40B4-BE49-F238E27FC236}">
                  <a16:creationId xmlns:a16="http://schemas.microsoft.com/office/drawing/2014/main" id="{23787AD6-8987-4CFE-AB6F-0FEFFD262DF2}"/>
                </a:ext>
              </a:extLst>
            </p:cNvPr>
            <p:cNvSpPr/>
            <p:nvPr/>
          </p:nvSpPr>
          <p:spPr>
            <a:xfrm>
              <a:off x="2870717"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F3</a:t>
              </a:r>
            </a:p>
            <a:p>
              <a:pPr algn="ctr">
                <a:lnSpc>
                  <a:spcPts val="1500"/>
                </a:lnSpc>
              </a:pPr>
              <a:r>
                <a:rPr lang="en-US" sz="1400" b="1" dirty="0"/>
                <a:t>Find Item</a:t>
              </a:r>
            </a:p>
          </p:txBody>
        </p:sp>
        <p:sp>
          <p:nvSpPr>
            <p:cNvPr id="208" name="Rectangle: Rounded Corners 207">
              <a:extLst>
                <a:ext uri="{FF2B5EF4-FFF2-40B4-BE49-F238E27FC236}">
                  <a16:creationId xmlns:a16="http://schemas.microsoft.com/office/drawing/2014/main" id="{6C30169E-0D9C-44B1-AE01-150779AFD828}"/>
                </a:ext>
              </a:extLst>
            </p:cNvPr>
            <p:cNvSpPr/>
            <p:nvPr/>
          </p:nvSpPr>
          <p:spPr>
            <a:xfrm>
              <a:off x="4267073"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F4</a:t>
              </a:r>
            </a:p>
            <a:p>
              <a:pPr algn="ctr">
                <a:lnSpc>
                  <a:spcPts val="1500"/>
                </a:lnSpc>
              </a:pPr>
              <a:r>
                <a:rPr lang="en-US" sz="1400" b="1" dirty="0"/>
                <a:t>Change Qty</a:t>
              </a:r>
            </a:p>
          </p:txBody>
        </p:sp>
        <p:sp>
          <p:nvSpPr>
            <p:cNvPr id="209" name="Rectangle: Rounded Corners 208">
              <a:extLst>
                <a:ext uri="{FF2B5EF4-FFF2-40B4-BE49-F238E27FC236}">
                  <a16:creationId xmlns:a16="http://schemas.microsoft.com/office/drawing/2014/main" id="{B216703A-BEB9-415D-8D14-1BB2A987E83E}"/>
                </a:ext>
              </a:extLst>
            </p:cNvPr>
            <p:cNvSpPr/>
            <p:nvPr/>
          </p:nvSpPr>
          <p:spPr>
            <a:xfrm>
              <a:off x="4261298" y="632447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ts val="1400"/>
                </a:lnSpc>
              </a:pPr>
              <a:r>
                <a:rPr lang="en-US" sz="1400" b="1" dirty="0"/>
                <a:t>F10</a:t>
              </a:r>
            </a:p>
            <a:p>
              <a:pPr algn="ctr">
                <a:lnSpc>
                  <a:spcPts val="1500"/>
                </a:lnSpc>
              </a:pPr>
              <a:r>
                <a:rPr lang="en-US" sz="1400" b="1" dirty="0"/>
                <a:t>List Invoices</a:t>
              </a:r>
            </a:p>
          </p:txBody>
        </p:sp>
        <p:sp>
          <p:nvSpPr>
            <p:cNvPr id="210" name="Rectangle: Rounded Corners 209">
              <a:extLst>
                <a:ext uri="{FF2B5EF4-FFF2-40B4-BE49-F238E27FC236}">
                  <a16:creationId xmlns:a16="http://schemas.microsoft.com/office/drawing/2014/main" id="{879FFC48-E32A-4EBB-B499-B8B7A5CD4587}"/>
                </a:ext>
              </a:extLst>
            </p:cNvPr>
            <p:cNvSpPr/>
            <p:nvPr/>
          </p:nvSpPr>
          <p:spPr>
            <a:xfrm>
              <a:off x="8435713" y="6317984"/>
              <a:ext cx="128016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Esc-Exit</a:t>
              </a:r>
            </a:p>
          </p:txBody>
        </p:sp>
        <p:sp>
          <p:nvSpPr>
            <p:cNvPr id="211" name="Rectangle: Rounded Corners 210">
              <a:extLst>
                <a:ext uri="{FF2B5EF4-FFF2-40B4-BE49-F238E27FC236}">
                  <a16:creationId xmlns:a16="http://schemas.microsoft.com/office/drawing/2014/main" id="{6F810300-7116-49CE-81F7-89664A0FDD40}"/>
                </a:ext>
              </a:extLst>
            </p:cNvPr>
            <p:cNvSpPr/>
            <p:nvPr/>
          </p:nvSpPr>
          <p:spPr>
            <a:xfrm>
              <a:off x="86882" y="6315646"/>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F7</a:t>
              </a:r>
            </a:p>
            <a:p>
              <a:pPr algn="ctr"/>
              <a:r>
                <a:rPr lang="en-US" sz="1400" b="1" dirty="0"/>
                <a:t>New Invoice</a:t>
              </a:r>
            </a:p>
          </p:txBody>
        </p:sp>
        <p:sp>
          <p:nvSpPr>
            <p:cNvPr id="212" name="Rectangle: Rounded Corners 211">
              <a:extLst>
                <a:ext uri="{FF2B5EF4-FFF2-40B4-BE49-F238E27FC236}">
                  <a16:creationId xmlns:a16="http://schemas.microsoft.com/office/drawing/2014/main" id="{6D8A7F92-827F-4118-A5C4-E372ACF5DEB1}"/>
                </a:ext>
              </a:extLst>
            </p:cNvPr>
            <p:cNvSpPr/>
            <p:nvPr/>
          </p:nvSpPr>
          <p:spPr>
            <a:xfrm>
              <a:off x="1478354" y="6309777"/>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F8</a:t>
              </a:r>
            </a:p>
            <a:p>
              <a:pPr algn="ctr"/>
              <a:r>
                <a:rPr lang="en-US" sz="1400" b="1" dirty="0"/>
                <a:t>Del Invoice</a:t>
              </a:r>
            </a:p>
          </p:txBody>
        </p:sp>
        <p:sp>
          <p:nvSpPr>
            <p:cNvPr id="213" name="Rectangle: Rounded Corners 212">
              <a:extLst>
                <a:ext uri="{FF2B5EF4-FFF2-40B4-BE49-F238E27FC236}">
                  <a16:creationId xmlns:a16="http://schemas.microsoft.com/office/drawing/2014/main" id="{725057F1-2DD9-41F4-A645-D2445169B19D}"/>
                </a:ext>
              </a:extLst>
            </p:cNvPr>
            <p:cNvSpPr/>
            <p:nvPr/>
          </p:nvSpPr>
          <p:spPr>
            <a:xfrm>
              <a:off x="7052804" y="5796738"/>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F6</a:t>
              </a:r>
            </a:p>
            <a:p>
              <a:pPr algn="ctr">
                <a:lnSpc>
                  <a:spcPts val="1500"/>
                </a:lnSpc>
              </a:pPr>
              <a:r>
                <a:rPr lang="en-US" sz="1400" b="1" dirty="0"/>
                <a:t>Get Weight</a:t>
              </a:r>
            </a:p>
          </p:txBody>
        </p:sp>
        <p:sp>
          <p:nvSpPr>
            <p:cNvPr id="214" name="Rectangle: Rounded Corners 213">
              <a:extLst>
                <a:ext uri="{FF2B5EF4-FFF2-40B4-BE49-F238E27FC236}">
                  <a16:creationId xmlns:a16="http://schemas.microsoft.com/office/drawing/2014/main" id="{3991D48C-2A89-457C-888B-1164EF1DA3C1}"/>
                </a:ext>
              </a:extLst>
            </p:cNvPr>
            <p:cNvSpPr/>
            <p:nvPr/>
          </p:nvSpPr>
          <p:spPr>
            <a:xfrm>
              <a:off x="5652770" y="6328528"/>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ts val="1400"/>
                </a:lnSpc>
              </a:pPr>
              <a:r>
                <a:rPr lang="en-US" sz="1400" b="1" dirty="0"/>
                <a:t>F11</a:t>
              </a:r>
            </a:p>
            <a:p>
              <a:pPr algn="ctr">
                <a:lnSpc>
                  <a:spcPts val="1400"/>
                </a:lnSpc>
              </a:pPr>
              <a:r>
                <a:rPr lang="en-US" sz="1400" b="1" dirty="0"/>
                <a:t>Print Invoice</a:t>
              </a:r>
            </a:p>
          </p:txBody>
        </p:sp>
        <p:sp>
          <p:nvSpPr>
            <p:cNvPr id="215" name="Rectangle: Rounded Corners 214">
              <a:extLst>
                <a:ext uri="{FF2B5EF4-FFF2-40B4-BE49-F238E27FC236}">
                  <a16:creationId xmlns:a16="http://schemas.microsoft.com/office/drawing/2014/main" id="{6EB56A10-0293-4ECC-B807-876DC88F23C8}"/>
                </a:ext>
              </a:extLst>
            </p:cNvPr>
            <p:cNvSpPr/>
            <p:nvPr/>
          </p:nvSpPr>
          <p:spPr>
            <a:xfrm>
              <a:off x="7044242" y="6319914"/>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ts val="1400"/>
                </a:lnSpc>
              </a:pPr>
              <a:r>
                <a:rPr lang="en-US" sz="1400" b="1" dirty="0"/>
                <a:t>F12</a:t>
              </a:r>
            </a:p>
            <a:p>
              <a:pPr algn="ctr">
                <a:lnSpc>
                  <a:spcPts val="1400"/>
                </a:lnSpc>
              </a:pPr>
              <a:r>
                <a:rPr lang="en-US" sz="1400" b="1" dirty="0"/>
                <a:t>Payment</a:t>
              </a:r>
            </a:p>
          </p:txBody>
        </p:sp>
        <p:sp>
          <p:nvSpPr>
            <p:cNvPr id="216" name="Rectangle: Rounded Corners 215">
              <a:extLst>
                <a:ext uri="{FF2B5EF4-FFF2-40B4-BE49-F238E27FC236}">
                  <a16:creationId xmlns:a16="http://schemas.microsoft.com/office/drawing/2014/main" id="{3538C3CC-916D-47C7-A23E-9DDE4FC2FF2F}"/>
                </a:ext>
              </a:extLst>
            </p:cNvPr>
            <p:cNvSpPr/>
            <p:nvPr/>
          </p:nvSpPr>
          <p:spPr>
            <a:xfrm>
              <a:off x="2869826" y="6319302"/>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F9</a:t>
              </a:r>
            </a:p>
            <a:p>
              <a:pPr algn="ctr">
                <a:lnSpc>
                  <a:spcPts val="1500"/>
                </a:lnSpc>
              </a:pPr>
              <a:r>
                <a:rPr lang="en-US" sz="1400" b="1" dirty="0"/>
                <a:t>Find Customer</a:t>
              </a:r>
            </a:p>
          </p:txBody>
        </p:sp>
      </p:grpSp>
      <p:pic>
        <p:nvPicPr>
          <p:cNvPr id="16" name="Picture 15">
            <a:extLst>
              <a:ext uri="{FF2B5EF4-FFF2-40B4-BE49-F238E27FC236}">
                <a16:creationId xmlns:a16="http://schemas.microsoft.com/office/drawing/2014/main" id="{5664F98E-4F34-4ECC-83F5-A8AF12169C0D}"/>
              </a:ext>
            </a:extLst>
          </p:cNvPr>
          <p:cNvPicPr>
            <a:picLocks noChangeAspect="1"/>
          </p:cNvPicPr>
          <p:nvPr/>
        </p:nvPicPr>
        <p:blipFill>
          <a:blip r:embed="rId3"/>
          <a:stretch>
            <a:fillRect/>
          </a:stretch>
        </p:blipFill>
        <p:spPr>
          <a:xfrm>
            <a:off x="19050" y="428625"/>
            <a:ext cx="12153900" cy="6000750"/>
          </a:xfrm>
          <a:prstGeom prst="rect">
            <a:avLst/>
          </a:prstGeom>
          <a:ln>
            <a:solidFill>
              <a:schemeClr val="tx1"/>
            </a:solidFill>
          </a:ln>
        </p:spPr>
      </p:pic>
    </p:spTree>
    <p:extLst>
      <p:ext uri="{BB962C8B-B14F-4D97-AF65-F5344CB8AC3E}">
        <p14:creationId xmlns:p14="http://schemas.microsoft.com/office/powerpoint/2010/main" val="2853056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EE839-8071-43BF-8F19-CC5C129EF191}"/>
              </a:ext>
            </a:extLst>
          </p:cNvPr>
          <p:cNvSpPr>
            <a:spLocks noGrp="1"/>
          </p:cNvSpPr>
          <p:nvPr>
            <p:ph type="title"/>
          </p:nvPr>
        </p:nvSpPr>
        <p:spPr>
          <a:xfrm>
            <a:off x="190500" y="18256"/>
            <a:ext cx="11782424" cy="810420"/>
          </a:xfrm>
          <a:ln>
            <a:noFill/>
          </a:ln>
        </p:spPr>
        <p:txBody>
          <a:bodyPr/>
          <a:lstStyle/>
          <a:p>
            <a:r>
              <a:rPr lang="en-US" dirty="0"/>
              <a:t>Invoice List </a:t>
            </a:r>
          </a:p>
        </p:txBody>
      </p:sp>
      <p:sp>
        <p:nvSpPr>
          <p:cNvPr id="4" name="Content Placeholder 2">
            <a:extLst>
              <a:ext uri="{FF2B5EF4-FFF2-40B4-BE49-F238E27FC236}">
                <a16:creationId xmlns:a16="http://schemas.microsoft.com/office/drawing/2014/main" id="{C4B11595-E8AC-4B57-A499-3E15447C6E27}"/>
              </a:ext>
            </a:extLst>
          </p:cNvPr>
          <p:cNvSpPr txBox="1">
            <a:spLocks/>
          </p:cNvSpPr>
          <p:nvPr/>
        </p:nvSpPr>
        <p:spPr>
          <a:xfrm>
            <a:off x="200025" y="838991"/>
            <a:ext cx="5781675" cy="5847559"/>
          </a:xfrm>
          <a:prstGeom prst="rect">
            <a:avLst/>
          </a:prstGeom>
          <a:ln>
            <a:solidFill>
              <a:schemeClr val="tx1">
                <a:lumMod val="65000"/>
                <a:lumOff val="3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b="1" u="sng" dirty="0"/>
              <a:t>BUTTON ACTIONS:</a:t>
            </a:r>
          </a:p>
          <a:p>
            <a:pPr marL="0" indent="0">
              <a:buNone/>
            </a:pPr>
            <a:r>
              <a:rPr lang="en-US" sz="1700" b="1" dirty="0"/>
              <a:t>Esc-Exit:</a:t>
            </a:r>
          </a:p>
          <a:p>
            <a:r>
              <a:rPr lang="en-US" sz="1700" dirty="0"/>
              <a:t>Close the Invoice List Screen and go back to Invoice Entry Screen</a:t>
            </a:r>
            <a:endParaRPr lang="en-US" sz="1700" b="1" u="sng" dirty="0"/>
          </a:p>
          <a:p>
            <a:pPr marL="0" indent="0">
              <a:buNone/>
            </a:pPr>
            <a:r>
              <a:rPr lang="en-US" sz="1700" b="1" dirty="0"/>
              <a:t>F1-Find:</a:t>
            </a:r>
          </a:p>
          <a:p>
            <a:r>
              <a:rPr lang="en-US" sz="1700" dirty="0"/>
              <a:t>From the database, fetch the Invoices pertaining to the Current date, Current Terminal, Invoice Number, Reference Number, Mobile Number and Status, and list in the screen</a:t>
            </a:r>
          </a:p>
          <a:p>
            <a:r>
              <a:rPr lang="en-US" sz="1700" dirty="0"/>
              <a:t>Set focus to the first row in the Invoice List</a:t>
            </a:r>
          </a:p>
          <a:p>
            <a:pPr marL="0" indent="0">
              <a:buNone/>
            </a:pPr>
            <a:r>
              <a:rPr lang="en-US" sz="1700" b="1" dirty="0"/>
              <a:t>F12-Select:</a:t>
            </a:r>
          </a:p>
          <a:p>
            <a:r>
              <a:rPr lang="en-US" sz="1700" dirty="0"/>
              <a:t>From the database, fetch the Invoice details of the Invoice reference number pertaining to currently focused row in the Invoice List</a:t>
            </a:r>
          </a:p>
          <a:p>
            <a:r>
              <a:rPr lang="en-US" sz="1700" dirty="0"/>
              <a:t>Load the contents of the Invoice in the Invoice Entry Screen</a:t>
            </a:r>
          </a:p>
          <a:p>
            <a:r>
              <a:rPr lang="en-US" sz="1700" dirty="0"/>
              <a:t>Close the Invoice List Screen and go back to Invoice Entry Screen</a:t>
            </a:r>
          </a:p>
          <a:p>
            <a:pPr marL="0" indent="0">
              <a:buNone/>
            </a:pPr>
            <a:endParaRPr lang="en-US" sz="1700" b="1" dirty="0"/>
          </a:p>
          <a:p>
            <a:endParaRPr lang="en-US" sz="1700" dirty="0"/>
          </a:p>
          <a:p>
            <a:endParaRPr lang="en-US" sz="1700" dirty="0"/>
          </a:p>
          <a:p>
            <a:endParaRPr lang="en-US" sz="1700" dirty="0"/>
          </a:p>
          <a:p>
            <a:endParaRPr lang="en-US" sz="1700" dirty="0"/>
          </a:p>
          <a:p>
            <a:endParaRPr lang="en-US" sz="1700" dirty="0"/>
          </a:p>
          <a:p>
            <a:endParaRPr lang="en-US" sz="1700" dirty="0"/>
          </a:p>
        </p:txBody>
      </p:sp>
      <p:sp>
        <p:nvSpPr>
          <p:cNvPr id="5" name="Content Placeholder 2">
            <a:extLst>
              <a:ext uri="{FF2B5EF4-FFF2-40B4-BE49-F238E27FC236}">
                <a16:creationId xmlns:a16="http://schemas.microsoft.com/office/drawing/2014/main" id="{81EFBF99-622E-465D-A469-33AC335F4AD3}"/>
              </a:ext>
            </a:extLst>
          </p:cNvPr>
          <p:cNvSpPr txBox="1">
            <a:spLocks/>
          </p:cNvSpPr>
          <p:nvPr/>
        </p:nvSpPr>
        <p:spPr>
          <a:xfrm>
            <a:off x="6200775" y="838200"/>
            <a:ext cx="5781675" cy="5847559"/>
          </a:xfrm>
          <a:prstGeom prst="rect">
            <a:avLst/>
          </a:prstGeom>
          <a:ln>
            <a:solidFill>
              <a:schemeClr val="tx1">
                <a:lumMod val="65000"/>
                <a:lumOff val="3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b="1" dirty="0"/>
              <a:t>Up Arrow:</a:t>
            </a:r>
          </a:p>
          <a:p>
            <a:r>
              <a:rPr lang="en-US" sz="1700" dirty="0"/>
              <a:t>Set focus to the row above in the Invoice List.</a:t>
            </a:r>
          </a:p>
          <a:p>
            <a:r>
              <a:rPr lang="en-US" sz="1700" dirty="0"/>
              <a:t>If already in the first row, no action required </a:t>
            </a:r>
          </a:p>
          <a:p>
            <a:pPr marL="0" indent="0">
              <a:buNone/>
            </a:pPr>
            <a:r>
              <a:rPr lang="en-US" sz="1700" b="1" dirty="0"/>
              <a:t>Down Arrow:</a:t>
            </a:r>
          </a:p>
          <a:p>
            <a:r>
              <a:rPr lang="en-US" sz="1700" dirty="0"/>
              <a:t>Set focus to the row below in the Invoice List.</a:t>
            </a:r>
          </a:p>
          <a:p>
            <a:r>
              <a:rPr lang="en-US" sz="1700" dirty="0"/>
              <a:t>If already in the last row, no action required </a:t>
            </a:r>
          </a:p>
          <a:p>
            <a:pPr marL="0" indent="0">
              <a:buNone/>
            </a:pPr>
            <a:r>
              <a:rPr lang="en-US" sz="1700" b="1" dirty="0"/>
              <a:t>Page Up:</a:t>
            </a:r>
          </a:p>
          <a:p>
            <a:r>
              <a:rPr lang="en-US" sz="1700" dirty="0"/>
              <a:t>Set focus to the 10</a:t>
            </a:r>
            <a:r>
              <a:rPr lang="en-US" sz="1700" baseline="30000" dirty="0"/>
              <a:t>th</a:t>
            </a:r>
            <a:r>
              <a:rPr lang="en-US" sz="1700" dirty="0"/>
              <a:t> row above in the Invoice List.</a:t>
            </a:r>
          </a:p>
          <a:p>
            <a:r>
              <a:rPr lang="en-US" sz="1700" dirty="0"/>
              <a:t>If already in the first row, no action required </a:t>
            </a:r>
          </a:p>
          <a:p>
            <a:pPr marL="0" indent="0">
              <a:buNone/>
            </a:pPr>
            <a:r>
              <a:rPr lang="en-US" sz="1700" b="1" dirty="0"/>
              <a:t>Page Down:</a:t>
            </a:r>
          </a:p>
          <a:p>
            <a:r>
              <a:rPr lang="en-US" sz="1700" dirty="0"/>
              <a:t>Set focus to the 10</a:t>
            </a:r>
            <a:r>
              <a:rPr lang="en-US" sz="1700" baseline="30000" dirty="0"/>
              <a:t>th</a:t>
            </a:r>
            <a:r>
              <a:rPr lang="en-US" sz="1700" dirty="0"/>
              <a:t> row below in the Invoice List.</a:t>
            </a:r>
          </a:p>
          <a:p>
            <a:r>
              <a:rPr lang="en-US" sz="1700" dirty="0"/>
              <a:t>If already in the last row, no action required </a:t>
            </a:r>
          </a:p>
          <a:p>
            <a:pPr marL="0" indent="0">
              <a:buNone/>
            </a:pPr>
            <a:endParaRPr lang="en-US" sz="1700" dirty="0"/>
          </a:p>
          <a:p>
            <a:endParaRPr lang="en-US" sz="1700" dirty="0"/>
          </a:p>
          <a:p>
            <a:endParaRPr lang="en-US" sz="1700" dirty="0"/>
          </a:p>
          <a:p>
            <a:endParaRPr lang="en-US" sz="1700" dirty="0"/>
          </a:p>
          <a:p>
            <a:endParaRPr lang="en-US" sz="1700" dirty="0"/>
          </a:p>
        </p:txBody>
      </p:sp>
    </p:spTree>
    <p:extLst>
      <p:ext uri="{BB962C8B-B14F-4D97-AF65-F5344CB8AC3E}">
        <p14:creationId xmlns:p14="http://schemas.microsoft.com/office/powerpoint/2010/main" val="660538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06A3692-6130-4854-BC92-BED311393F7A}"/>
              </a:ext>
            </a:extLst>
          </p:cNvPr>
          <p:cNvSpPr/>
          <p:nvPr/>
        </p:nvSpPr>
        <p:spPr>
          <a:xfrm>
            <a:off x="9803928" y="1079776"/>
            <a:ext cx="2388072" cy="26858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5D9E007-C38D-4607-A53E-4D5EE08F6C46}"/>
              </a:ext>
            </a:extLst>
          </p:cNvPr>
          <p:cNvSpPr/>
          <p:nvPr/>
        </p:nvSpPr>
        <p:spPr>
          <a:xfrm>
            <a:off x="9803928" y="6515099"/>
            <a:ext cx="2388072" cy="335635"/>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7647FF1-B396-4FFD-8325-46CFE25E1803}"/>
              </a:ext>
            </a:extLst>
          </p:cNvPr>
          <p:cNvSpPr/>
          <p:nvPr/>
        </p:nvSpPr>
        <p:spPr>
          <a:xfrm>
            <a:off x="-1" y="1079778"/>
            <a:ext cx="9796523" cy="464154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3" name="Rectangle 52">
            <a:extLst>
              <a:ext uri="{FF2B5EF4-FFF2-40B4-BE49-F238E27FC236}">
                <a16:creationId xmlns:a16="http://schemas.microsoft.com/office/drawing/2014/main" id="{46152D7B-0CDA-4972-B6FD-CFE7EDB91C04}"/>
              </a:ext>
            </a:extLst>
          </p:cNvPr>
          <p:cNvSpPr/>
          <p:nvPr/>
        </p:nvSpPr>
        <p:spPr>
          <a:xfrm>
            <a:off x="0" y="7266"/>
            <a:ext cx="9803928" cy="523220"/>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4" name="TextBox 53">
            <a:extLst>
              <a:ext uri="{FF2B5EF4-FFF2-40B4-BE49-F238E27FC236}">
                <a16:creationId xmlns:a16="http://schemas.microsoft.com/office/drawing/2014/main" id="{376854C7-1868-4FEA-A87A-5F7221F71174}"/>
              </a:ext>
            </a:extLst>
          </p:cNvPr>
          <p:cNvSpPr txBox="1"/>
          <p:nvPr/>
        </p:nvSpPr>
        <p:spPr>
          <a:xfrm>
            <a:off x="20324" y="24123"/>
            <a:ext cx="2546125" cy="523220"/>
          </a:xfrm>
          <a:prstGeom prst="rect">
            <a:avLst/>
          </a:prstGeom>
          <a:noFill/>
        </p:spPr>
        <p:txBody>
          <a:bodyPr wrap="square" rtlCol="0" anchor="t">
            <a:spAutoFit/>
          </a:bodyPr>
          <a:lstStyle/>
          <a:p>
            <a:r>
              <a:rPr lang="en-US" sz="2800" dirty="0"/>
              <a:t>Invoice Entry</a:t>
            </a:r>
          </a:p>
        </p:txBody>
      </p:sp>
      <p:sp>
        <p:nvSpPr>
          <p:cNvPr id="55" name="TextBox 54">
            <a:extLst>
              <a:ext uri="{FF2B5EF4-FFF2-40B4-BE49-F238E27FC236}">
                <a16:creationId xmlns:a16="http://schemas.microsoft.com/office/drawing/2014/main" id="{B8422F07-E971-4F16-AD5C-CCF0006EA3E9}"/>
              </a:ext>
            </a:extLst>
          </p:cNvPr>
          <p:cNvSpPr txBox="1"/>
          <p:nvPr/>
        </p:nvSpPr>
        <p:spPr>
          <a:xfrm>
            <a:off x="2909126" y="144374"/>
            <a:ext cx="570990" cy="307777"/>
          </a:xfrm>
          <a:prstGeom prst="rect">
            <a:avLst/>
          </a:prstGeom>
          <a:solidFill>
            <a:schemeClr val="bg1">
              <a:lumMod val="85000"/>
            </a:schemeClr>
          </a:solidFill>
        </p:spPr>
        <p:txBody>
          <a:bodyPr wrap="none" rtlCol="0">
            <a:spAutoFit/>
          </a:bodyPr>
          <a:lstStyle/>
          <a:p>
            <a:r>
              <a:rPr lang="en-US" sz="1400" dirty="0"/>
              <a:t>User:</a:t>
            </a:r>
          </a:p>
        </p:txBody>
      </p:sp>
      <p:sp>
        <p:nvSpPr>
          <p:cNvPr id="56" name="TextBox 55">
            <a:extLst>
              <a:ext uri="{FF2B5EF4-FFF2-40B4-BE49-F238E27FC236}">
                <a16:creationId xmlns:a16="http://schemas.microsoft.com/office/drawing/2014/main" id="{2E5EFD09-A5B7-46D1-89F2-110AD54BB7C2}"/>
              </a:ext>
            </a:extLst>
          </p:cNvPr>
          <p:cNvSpPr txBox="1"/>
          <p:nvPr/>
        </p:nvSpPr>
        <p:spPr>
          <a:xfrm>
            <a:off x="8092026" y="144374"/>
            <a:ext cx="775756" cy="307777"/>
          </a:xfrm>
          <a:prstGeom prst="rect">
            <a:avLst/>
          </a:prstGeom>
          <a:solidFill>
            <a:schemeClr val="bg1">
              <a:lumMod val="85000"/>
            </a:schemeClr>
          </a:solidFill>
        </p:spPr>
        <p:txBody>
          <a:bodyPr wrap="square" rtlCol="0">
            <a:spAutoFit/>
          </a:bodyPr>
          <a:lstStyle/>
          <a:p>
            <a:r>
              <a:rPr lang="en-US" sz="1400" dirty="0"/>
              <a:t>Date:</a:t>
            </a:r>
          </a:p>
        </p:txBody>
      </p:sp>
      <p:sp>
        <p:nvSpPr>
          <p:cNvPr id="65" name="Rectangle 64">
            <a:extLst>
              <a:ext uri="{FF2B5EF4-FFF2-40B4-BE49-F238E27FC236}">
                <a16:creationId xmlns:a16="http://schemas.microsoft.com/office/drawing/2014/main" id="{AD9A607A-BAFD-4635-BCC0-142AA0657EAC}"/>
              </a:ext>
            </a:extLst>
          </p:cNvPr>
          <p:cNvSpPr/>
          <p:nvPr/>
        </p:nvSpPr>
        <p:spPr>
          <a:xfrm>
            <a:off x="8648707" y="147291"/>
            <a:ext cx="967319"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6" name="Rectangle 65">
            <a:extLst>
              <a:ext uri="{FF2B5EF4-FFF2-40B4-BE49-F238E27FC236}">
                <a16:creationId xmlns:a16="http://schemas.microsoft.com/office/drawing/2014/main" id="{995AAC4B-2E92-4581-AB66-4F1E13CD579B}"/>
              </a:ext>
            </a:extLst>
          </p:cNvPr>
          <p:cNvSpPr/>
          <p:nvPr/>
        </p:nvSpPr>
        <p:spPr>
          <a:xfrm>
            <a:off x="3458255" y="147291"/>
            <a:ext cx="1264407"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7" name="TextBox 66">
            <a:extLst>
              <a:ext uri="{FF2B5EF4-FFF2-40B4-BE49-F238E27FC236}">
                <a16:creationId xmlns:a16="http://schemas.microsoft.com/office/drawing/2014/main" id="{1F696456-45FF-4ECB-B569-88B222742C5A}"/>
              </a:ext>
            </a:extLst>
          </p:cNvPr>
          <p:cNvSpPr txBox="1"/>
          <p:nvPr/>
        </p:nvSpPr>
        <p:spPr>
          <a:xfrm>
            <a:off x="5148968" y="153899"/>
            <a:ext cx="864404" cy="307777"/>
          </a:xfrm>
          <a:prstGeom prst="rect">
            <a:avLst/>
          </a:prstGeom>
          <a:solidFill>
            <a:schemeClr val="bg1">
              <a:lumMod val="85000"/>
            </a:schemeClr>
          </a:solidFill>
        </p:spPr>
        <p:txBody>
          <a:bodyPr wrap="none" rtlCol="0">
            <a:spAutoFit/>
          </a:bodyPr>
          <a:lstStyle/>
          <a:p>
            <a:r>
              <a:rPr lang="en-US" sz="1400" dirty="0"/>
              <a:t>Terminal:</a:t>
            </a:r>
          </a:p>
        </p:txBody>
      </p:sp>
      <p:sp>
        <p:nvSpPr>
          <p:cNvPr id="68" name="Rectangle 67">
            <a:extLst>
              <a:ext uri="{FF2B5EF4-FFF2-40B4-BE49-F238E27FC236}">
                <a16:creationId xmlns:a16="http://schemas.microsoft.com/office/drawing/2014/main" id="{27B51803-8686-4F22-A009-3875B5758CB6}"/>
              </a:ext>
            </a:extLst>
          </p:cNvPr>
          <p:cNvSpPr/>
          <p:nvPr/>
        </p:nvSpPr>
        <p:spPr>
          <a:xfrm>
            <a:off x="6009935" y="147291"/>
            <a:ext cx="1264407"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77" name="Picture 76">
            <a:extLst>
              <a:ext uri="{FF2B5EF4-FFF2-40B4-BE49-F238E27FC236}">
                <a16:creationId xmlns:a16="http://schemas.microsoft.com/office/drawing/2014/main" id="{AF3118F4-69BC-40D5-B788-EA3F08F4CC96}"/>
              </a:ext>
            </a:extLst>
          </p:cNvPr>
          <p:cNvPicPr>
            <a:picLocks noChangeAspect="1"/>
          </p:cNvPicPr>
          <p:nvPr/>
        </p:nvPicPr>
        <p:blipFill>
          <a:blip r:embed="rId2"/>
          <a:stretch>
            <a:fillRect/>
          </a:stretch>
        </p:blipFill>
        <p:spPr>
          <a:xfrm>
            <a:off x="10340001" y="6508351"/>
            <a:ext cx="1188720" cy="336656"/>
          </a:xfrm>
          <a:prstGeom prst="rect">
            <a:avLst/>
          </a:prstGeom>
        </p:spPr>
      </p:pic>
      <p:grpSp>
        <p:nvGrpSpPr>
          <p:cNvPr id="3" name="Group 2">
            <a:extLst>
              <a:ext uri="{FF2B5EF4-FFF2-40B4-BE49-F238E27FC236}">
                <a16:creationId xmlns:a16="http://schemas.microsoft.com/office/drawing/2014/main" id="{D101B9A8-A9E0-435B-89B5-F3BFEB14AEEC}"/>
              </a:ext>
            </a:extLst>
          </p:cNvPr>
          <p:cNvGrpSpPr/>
          <p:nvPr/>
        </p:nvGrpSpPr>
        <p:grpSpPr>
          <a:xfrm>
            <a:off x="9796747" y="3771900"/>
            <a:ext cx="2388072" cy="2743200"/>
            <a:chOff x="9182100" y="2609851"/>
            <a:chExt cx="2228850" cy="2727968"/>
          </a:xfrm>
        </p:grpSpPr>
        <p:sp>
          <p:nvSpPr>
            <p:cNvPr id="2" name="Rectangle 1">
              <a:extLst>
                <a:ext uri="{FF2B5EF4-FFF2-40B4-BE49-F238E27FC236}">
                  <a16:creationId xmlns:a16="http://schemas.microsoft.com/office/drawing/2014/main" id="{E733DBFE-A7C9-444D-98DB-B672D98C5E9A}"/>
                </a:ext>
              </a:extLst>
            </p:cNvPr>
            <p:cNvSpPr/>
            <p:nvPr/>
          </p:nvSpPr>
          <p:spPr>
            <a:xfrm>
              <a:off x="9182100" y="2609851"/>
              <a:ext cx="2228850" cy="272796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Rounded Corners 87">
              <a:extLst>
                <a:ext uri="{FF2B5EF4-FFF2-40B4-BE49-F238E27FC236}">
                  <a16:creationId xmlns:a16="http://schemas.microsoft.com/office/drawing/2014/main" id="{E99604FC-9F7B-4067-8974-F7253FB7B29F}"/>
                </a:ext>
              </a:extLst>
            </p:cNvPr>
            <p:cNvSpPr/>
            <p:nvPr/>
          </p:nvSpPr>
          <p:spPr>
            <a:xfrm>
              <a:off x="9274607" y="2701469"/>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sp>
          <p:nvSpPr>
            <p:cNvPr id="89" name="Rectangle: Rounded Corners 88">
              <a:extLst>
                <a:ext uri="{FF2B5EF4-FFF2-40B4-BE49-F238E27FC236}">
                  <a16:creationId xmlns:a16="http://schemas.microsoft.com/office/drawing/2014/main" id="{0B9F5E5E-1549-4D4B-B465-F04058F3AF3E}"/>
                </a:ext>
              </a:extLst>
            </p:cNvPr>
            <p:cNvSpPr/>
            <p:nvPr/>
          </p:nvSpPr>
          <p:spPr>
            <a:xfrm>
              <a:off x="9808308" y="2705317"/>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7</a:t>
              </a:r>
            </a:p>
          </p:txBody>
        </p:sp>
        <p:sp>
          <p:nvSpPr>
            <p:cNvPr id="90" name="Rectangle: Rounded Corners 89">
              <a:extLst>
                <a:ext uri="{FF2B5EF4-FFF2-40B4-BE49-F238E27FC236}">
                  <a16:creationId xmlns:a16="http://schemas.microsoft.com/office/drawing/2014/main" id="{C4940B72-99FA-4214-A5DC-A153FF019CEE}"/>
                </a:ext>
              </a:extLst>
            </p:cNvPr>
            <p:cNvSpPr/>
            <p:nvPr/>
          </p:nvSpPr>
          <p:spPr>
            <a:xfrm>
              <a:off x="10334566" y="2695689"/>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8</a:t>
              </a:r>
            </a:p>
          </p:txBody>
        </p:sp>
        <p:sp>
          <p:nvSpPr>
            <p:cNvPr id="93" name="Rectangle: Rounded Corners 92">
              <a:extLst>
                <a:ext uri="{FF2B5EF4-FFF2-40B4-BE49-F238E27FC236}">
                  <a16:creationId xmlns:a16="http://schemas.microsoft.com/office/drawing/2014/main" id="{E826C994-E5F9-43CF-8920-6395F69B4F58}"/>
                </a:ext>
              </a:extLst>
            </p:cNvPr>
            <p:cNvSpPr/>
            <p:nvPr/>
          </p:nvSpPr>
          <p:spPr>
            <a:xfrm>
              <a:off x="9274607" y="3225234"/>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sp>
          <p:nvSpPr>
            <p:cNvPr id="94" name="Rectangle: Rounded Corners 93">
              <a:extLst>
                <a:ext uri="{FF2B5EF4-FFF2-40B4-BE49-F238E27FC236}">
                  <a16:creationId xmlns:a16="http://schemas.microsoft.com/office/drawing/2014/main" id="{4BB6AE52-C698-4369-BD9C-248DF69070AF}"/>
                </a:ext>
              </a:extLst>
            </p:cNvPr>
            <p:cNvSpPr/>
            <p:nvPr/>
          </p:nvSpPr>
          <p:spPr>
            <a:xfrm>
              <a:off x="9808308" y="3228437"/>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4</a:t>
              </a:r>
            </a:p>
          </p:txBody>
        </p:sp>
        <p:sp>
          <p:nvSpPr>
            <p:cNvPr id="95" name="Rectangle: Rounded Corners 94">
              <a:extLst>
                <a:ext uri="{FF2B5EF4-FFF2-40B4-BE49-F238E27FC236}">
                  <a16:creationId xmlns:a16="http://schemas.microsoft.com/office/drawing/2014/main" id="{9C01B4C6-EB4F-4A4B-B469-CB8BE1916A0D}"/>
                </a:ext>
              </a:extLst>
            </p:cNvPr>
            <p:cNvSpPr/>
            <p:nvPr/>
          </p:nvSpPr>
          <p:spPr>
            <a:xfrm>
              <a:off x="10334566" y="3219321"/>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5</a:t>
              </a:r>
            </a:p>
          </p:txBody>
        </p:sp>
        <p:sp>
          <p:nvSpPr>
            <p:cNvPr id="96" name="Rectangle: Rounded Corners 95">
              <a:extLst>
                <a:ext uri="{FF2B5EF4-FFF2-40B4-BE49-F238E27FC236}">
                  <a16:creationId xmlns:a16="http://schemas.microsoft.com/office/drawing/2014/main" id="{CF4A4B30-E940-4434-9B99-1ECA81E18263}"/>
                </a:ext>
              </a:extLst>
            </p:cNvPr>
            <p:cNvSpPr/>
            <p:nvPr/>
          </p:nvSpPr>
          <p:spPr>
            <a:xfrm>
              <a:off x="9274607" y="3748999"/>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lumMod val="65000"/>
                      <a:lumOff val="35000"/>
                    </a:schemeClr>
                  </a:solidFill>
                </a:rPr>
                <a:t>→</a:t>
              </a:r>
              <a:endParaRPr lang="en-US" sz="1600" b="1" dirty="0">
                <a:solidFill>
                  <a:schemeClr val="tx1">
                    <a:lumMod val="65000"/>
                    <a:lumOff val="35000"/>
                  </a:schemeClr>
                </a:solidFill>
              </a:endParaRPr>
            </a:p>
          </p:txBody>
        </p:sp>
        <p:sp>
          <p:nvSpPr>
            <p:cNvPr id="97" name="Rectangle: Rounded Corners 96">
              <a:extLst>
                <a:ext uri="{FF2B5EF4-FFF2-40B4-BE49-F238E27FC236}">
                  <a16:creationId xmlns:a16="http://schemas.microsoft.com/office/drawing/2014/main" id="{23B597EA-F796-4F0B-8798-00395CEAE6E7}"/>
                </a:ext>
              </a:extLst>
            </p:cNvPr>
            <p:cNvSpPr/>
            <p:nvPr/>
          </p:nvSpPr>
          <p:spPr>
            <a:xfrm>
              <a:off x="9808308" y="3751557"/>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1</a:t>
              </a:r>
            </a:p>
          </p:txBody>
        </p:sp>
        <p:sp>
          <p:nvSpPr>
            <p:cNvPr id="98" name="Rectangle: Rounded Corners 97">
              <a:extLst>
                <a:ext uri="{FF2B5EF4-FFF2-40B4-BE49-F238E27FC236}">
                  <a16:creationId xmlns:a16="http://schemas.microsoft.com/office/drawing/2014/main" id="{E6A880AD-195C-4168-A483-02536DD8C641}"/>
                </a:ext>
              </a:extLst>
            </p:cNvPr>
            <p:cNvSpPr/>
            <p:nvPr/>
          </p:nvSpPr>
          <p:spPr>
            <a:xfrm>
              <a:off x="10334566" y="3742953"/>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2</a:t>
              </a:r>
            </a:p>
          </p:txBody>
        </p:sp>
        <p:sp>
          <p:nvSpPr>
            <p:cNvPr id="99" name="Rectangle: Rounded Corners 98">
              <a:extLst>
                <a:ext uri="{FF2B5EF4-FFF2-40B4-BE49-F238E27FC236}">
                  <a16:creationId xmlns:a16="http://schemas.microsoft.com/office/drawing/2014/main" id="{370341E8-60E1-477D-AA0E-CC43A3283277}"/>
                </a:ext>
              </a:extLst>
            </p:cNvPr>
            <p:cNvSpPr/>
            <p:nvPr/>
          </p:nvSpPr>
          <p:spPr>
            <a:xfrm>
              <a:off x="9274607" y="4272764"/>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sp>
          <p:nvSpPr>
            <p:cNvPr id="104" name="Rectangle: Rounded Corners 103">
              <a:extLst>
                <a:ext uri="{FF2B5EF4-FFF2-40B4-BE49-F238E27FC236}">
                  <a16:creationId xmlns:a16="http://schemas.microsoft.com/office/drawing/2014/main" id="{97CC43DE-C308-4C6A-9A35-16AC02980586}"/>
                </a:ext>
              </a:extLst>
            </p:cNvPr>
            <p:cNvSpPr/>
            <p:nvPr/>
          </p:nvSpPr>
          <p:spPr>
            <a:xfrm>
              <a:off x="9808308" y="4274677"/>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a:t>
              </a:r>
            </a:p>
          </p:txBody>
        </p:sp>
        <p:sp>
          <p:nvSpPr>
            <p:cNvPr id="105" name="Rectangle: Rounded Corners 104">
              <a:extLst>
                <a:ext uri="{FF2B5EF4-FFF2-40B4-BE49-F238E27FC236}">
                  <a16:creationId xmlns:a16="http://schemas.microsoft.com/office/drawing/2014/main" id="{DB205EDB-44B1-44EF-A6FC-0DC4D0BD982A}"/>
                </a:ext>
              </a:extLst>
            </p:cNvPr>
            <p:cNvSpPr/>
            <p:nvPr/>
          </p:nvSpPr>
          <p:spPr>
            <a:xfrm>
              <a:off x="10334566" y="4266585"/>
              <a:ext cx="983458"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ENTER</a:t>
              </a:r>
              <a:endParaRPr lang="en-US" sz="1100" b="1" dirty="0">
                <a:solidFill>
                  <a:schemeClr val="tx1">
                    <a:lumMod val="65000"/>
                    <a:lumOff val="35000"/>
                  </a:schemeClr>
                </a:solidFill>
              </a:endParaRPr>
            </a:p>
          </p:txBody>
        </p:sp>
        <p:sp>
          <p:nvSpPr>
            <p:cNvPr id="118" name="Rectangle: Rounded Corners 117">
              <a:extLst>
                <a:ext uri="{FF2B5EF4-FFF2-40B4-BE49-F238E27FC236}">
                  <a16:creationId xmlns:a16="http://schemas.microsoft.com/office/drawing/2014/main" id="{C7B20B09-CD6E-4CCF-A741-58A7F1905A41}"/>
                </a:ext>
              </a:extLst>
            </p:cNvPr>
            <p:cNvSpPr/>
            <p:nvPr/>
          </p:nvSpPr>
          <p:spPr>
            <a:xfrm>
              <a:off x="9274607" y="4798476"/>
              <a:ext cx="457200" cy="457200"/>
            </a:xfrm>
            <a:prstGeom prst="roundRect">
              <a:avLst>
                <a:gd name="adj" fmla="val 16667"/>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65000"/>
                      <a:lumOff val="35000"/>
                    </a:schemeClr>
                  </a:solidFill>
                </a:rPr>
                <a:t>+</a:t>
              </a:r>
            </a:p>
          </p:txBody>
        </p:sp>
        <p:sp>
          <p:nvSpPr>
            <p:cNvPr id="119" name="Rectangle: Rounded Corners 118">
              <a:extLst>
                <a:ext uri="{FF2B5EF4-FFF2-40B4-BE49-F238E27FC236}">
                  <a16:creationId xmlns:a16="http://schemas.microsoft.com/office/drawing/2014/main" id="{7090993A-C23A-49E1-B238-D8734B155251}"/>
                </a:ext>
              </a:extLst>
            </p:cNvPr>
            <p:cNvSpPr/>
            <p:nvPr/>
          </p:nvSpPr>
          <p:spPr>
            <a:xfrm>
              <a:off x="9808308" y="4801812"/>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65000"/>
                      <a:lumOff val="35000"/>
                    </a:schemeClr>
                  </a:solidFill>
                </a:rPr>
                <a:t>-</a:t>
              </a:r>
              <a:endParaRPr lang="en-US" sz="2000" dirty="0">
                <a:solidFill>
                  <a:schemeClr val="tx1">
                    <a:lumMod val="65000"/>
                    <a:lumOff val="35000"/>
                  </a:schemeClr>
                </a:solidFill>
              </a:endParaRPr>
            </a:p>
          </p:txBody>
        </p:sp>
        <p:sp>
          <p:nvSpPr>
            <p:cNvPr id="120" name="Rectangle: Rounded Corners 119">
              <a:extLst>
                <a:ext uri="{FF2B5EF4-FFF2-40B4-BE49-F238E27FC236}">
                  <a16:creationId xmlns:a16="http://schemas.microsoft.com/office/drawing/2014/main" id="{3DD1121B-5A30-4DB3-B2BA-3D35F7471AFC}"/>
                </a:ext>
              </a:extLst>
            </p:cNvPr>
            <p:cNvSpPr/>
            <p:nvPr/>
          </p:nvSpPr>
          <p:spPr>
            <a:xfrm>
              <a:off x="10342009" y="4792696"/>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65000"/>
                      <a:lumOff val="35000"/>
                    </a:schemeClr>
                  </a:solidFill>
                </a:rPr>
                <a:t>DEL</a:t>
              </a:r>
              <a:endParaRPr lang="en-US" sz="1100" b="1" dirty="0">
                <a:solidFill>
                  <a:schemeClr val="tx1">
                    <a:lumMod val="65000"/>
                    <a:lumOff val="35000"/>
                  </a:schemeClr>
                </a:solidFill>
              </a:endParaRPr>
            </a:p>
          </p:txBody>
        </p:sp>
        <p:sp>
          <p:nvSpPr>
            <p:cNvPr id="87" name="Rectangle: Rounded Corners 86">
              <a:extLst>
                <a:ext uri="{FF2B5EF4-FFF2-40B4-BE49-F238E27FC236}">
                  <a16:creationId xmlns:a16="http://schemas.microsoft.com/office/drawing/2014/main" id="{91BE04F8-AC7D-4C91-B7A1-09F82675FB4C}"/>
                </a:ext>
              </a:extLst>
            </p:cNvPr>
            <p:cNvSpPr/>
            <p:nvPr/>
          </p:nvSpPr>
          <p:spPr>
            <a:xfrm>
              <a:off x="10868237" y="2694846"/>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9</a:t>
              </a:r>
            </a:p>
          </p:txBody>
        </p:sp>
        <p:sp>
          <p:nvSpPr>
            <p:cNvPr id="91" name="Rectangle: Rounded Corners 90">
              <a:extLst>
                <a:ext uri="{FF2B5EF4-FFF2-40B4-BE49-F238E27FC236}">
                  <a16:creationId xmlns:a16="http://schemas.microsoft.com/office/drawing/2014/main" id="{4EEF2130-A195-4214-8762-187B5BA22982}"/>
                </a:ext>
              </a:extLst>
            </p:cNvPr>
            <p:cNvSpPr/>
            <p:nvPr/>
          </p:nvSpPr>
          <p:spPr>
            <a:xfrm>
              <a:off x="10868237" y="3218478"/>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6</a:t>
              </a:r>
            </a:p>
          </p:txBody>
        </p:sp>
        <p:sp>
          <p:nvSpPr>
            <p:cNvPr id="92" name="Rectangle: Rounded Corners 91">
              <a:extLst>
                <a:ext uri="{FF2B5EF4-FFF2-40B4-BE49-F238E27FC236}">
                  <a16:creationId xmlns:a16="http://schemas.microsoft.com/office/drawing/2014/main" id="{7BD9E7FA-98FB-43D4-8CAB-AE94FDA0285F}"/>
                </a:ext>
              </a:extLst>
            </p:cNvPr>
            <p:cNvSpPr/>
            <p:nvPr/>
          </p:nvSpPr>
          <p:spPr>
            <a:xfrm>
              <a:off x="10868237" y="3742110"/>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3</a:t>
              </a:r>
            </a:p>
          </p:txBody>
        </p:sp>
        <p:sp>
          <p:nvSpPr>
            <p:cNvPr id="100" name="Rectangle: Rounded Corners 99">
              <a:extLst>
                <a:ext uri="{FF2B5EF4-FFF2-40B4-BE49-F238E27FC236}">
                  <a16:creationId xmlns:a16="http://schemas.microsoft.com/office/drawing/2014/main" id="{4121D9D7-9725-443C-97D3-FD1FF62E5B8F}"/>
                </a:ext>
              </a:extLst>
            </p:cNvPr>
            <p:cNvSpPr/>
            <p:nvPr/>
          </p:nvSpPr>
          <p:spPr>
            <a:xfrm>
              <a:off x="10868237" y="4789374"/>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65000"/>
                      <a:lumOff val="35000"/>
                    </a:schemeClr>
                  </a:solidFill>
                </a:rPr>
                <a:t>CLR</a:t>
              </a:r>
              <a:endParaRPr lang="en-US" sz="1100" b="1" dirty="0">
                <a:solidFill>
                  <a:schemeClr val="tx1">
                    <a:lumMod val="65000"/>
                    <a:lumOff val="35000"/>
                  </a:schemeClr>
                </a:solidFill>
              </a:endParaRPr>
            </a:p>
          </p:txBody>
        </p:sp>
      </p:grpSp>
      <p:sp>
        <p:nvSpPr>
          <p:cNvPr id="11" name="Rectangle 10">
            <a:extLst>
              <a:ext uri="{FF2B5EF4-FFF2-40B4-BE49-F238E27FC236}">
                <a16:creationId xmlns:a16="http://schemas.microsoft.com/office/drawing/2014/main" id="{D7B32C73-430A-485E-9985-8A1767AF8C00}"/>
              </a:ext>
            </a:extLst>
          </p:cNvPr>
          <p:cNvSpPr/>
          <p:nvPr/>
        </p:nvSpPr>
        <p:spPr>
          <a:xfrm>
            <a:off x="9839470" y="7264"/>
            <a:ext cx="2345349" cy="107251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500"/>
              </a:lnSpc>
            </a:pPr>
            <a:r>
              <a:rPr lang="en-US" sz="2400" b="1" dirty="0">
                <a:ln w="0"/>
                <a:solidFill>
                  <a:schemeClr val="accent1"/>
                </a:solidFill>
                <a:effectLst>
                  <a:outerShdw blurRad="38100" dist="25400" dir="5400000" algn="ctr" rotWithShape="0">
                    <a:srgbClr val="6E747A">
                      <a:alpha val="43000"/>
                    </a:srgbClr>
                  </a:outerShdw>
                </a:effectLst>
              </a:rPr>
              <a:t>AL FAREEDHA</a:t>
            </a:r>
          </a:p>
          <a:p>
            <a:pPr algn="ctr">
              <a:lnSpc>
                <a:spcPts val="2500"/>
              </a:lnSpc>
            </a:pPr>
            <a:r>
              <a:rPr lang="en-US" sz="2400" b="1" dirty="0">
                <a:ln w="0"/>
                <a:solidFill>
                  <a:schemeClr val="accent1"/>
                </a:solidFill>
                <a:effectLst>
                  <a:outerShdw blurRad="38100" dist="25400" dir="5400000" algn="ctr" rotWithShape="0">
                    <a:srgbClr val="6E747A">
                      <a:alpha val="43000"/>
                    </a:srgbClr>
                  </a:outerShdw>
                </a:effectLst>
              </a:rPr>
              <a:t>SUPER MARKET</a:t>
            </a:r>
          </a:p>
        </p:txBody>
      </p:sp>
      <p:grpSp>
        <p:nvGrpSpPr>
          <p:cNvPr id="159" name="Group 158">
            <a:extLst>
              <a:ext uri="{FF2B5EF4-FFF2-40B4-BE49-F238E27FC236}">
                <a16:creationId xmlns:a16="http://schemas.microsoft.com/office/drawing/2014/main" id="{5980DFF6-055C-4BA0-A049-FBFC6F59E866}"/>
              </a:ext>
            </a:extLst>
          </p:cNvPr>
          <p:cNvGrpSpPr/>
          <p:nvPr/>
        </p:nvGrpSpPr>
        <p:grpSpPr>
          <a:xfrm>
            <a:off x="9828248" y="3055958"/>
            <a:ext cx="2247032" cy="307777"/>
            <a:chOff x="9807943" y="3310018"/>
            <a:chExt cx="2247032" cy="307777"/>
          </a:xfrm>
        </p:grpSpPr>
        <p:sp>
          <p:nvSpPr>
            <p:cNvPr id="160" name="Rectangle 159">
              <a:extLst>
                <a:ext uri="{FF2B5EF4-FFF2-40B4-BE49-F238E27FC236}">
                  <a16:creationId xmlns:a16="http://schemas.microsoft.com/office/drawing/2014/main" id="{ADFEFEA1-4E92-442E-8F53-4EAF0E95C766}"/>
                </a:ext>
              </a:extLst>
            </p:cNvPr>
            <p:cNvSpPr/>
            <p:nvPr/>
          </p:nvSpPr>
          <p:spPr>
            <a:xfrm>
              <a:off x="10866255" y="3326746"/>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1" name="TextBox 160">
              <a:extLst>
                <a:ext uri="{FF2B5EF4-FFF2-40B4-BE49-F238E27FC236}">
                  <a16:creationId xmlns:a16="http://schemas.microsoft.com/office/drawing/2014/main" id="{99EDB5D5-0C5F-4163-91BC-B9366A41F43F}"/>
                </a:ext>
              </a:extLst>
            </p:cNvPr>
            <p:cNvSpPr txBox="1"/>
            <p:nvPr/>
          </p:nvSpPr>
          <p:spPr>
            <a:xfrm>
              <a:off x="9807943" y="3310018"/>
              <a:ext cx="1371600" cy="307777"/>
            </a:xfrm>
            <a:prstGeom prst="rect">
              <a:avLst/>
            </a:prstGeom>
            <a:noFill/>
          </p:spPr>
          <p:txBody>
            <a:bodyPr wrap="square" rtlCol="0">
              <a:spAutoFit/>
            </a:bodyPr>
            <a:lstStyle/>
            <a:p>
              <a:r>
                <a:rPr lang="en-US" sz="1400" dirty="0"/>
                <a:t>Invoice Amt:</a:t>
              </a:r>
            </a:p>
          </p:txBody>
        </p:sp>
      </p:grpSp>
      <p:grpSp>
        <p:nvGrpSpPr>
          <p:cNvPr id="162" name="Group 161">
            <a:extLst>
              <a:ext uri="{FF2B5EF4-FFF2-40B4-BE49-F238E27FC236}">
                <a16:creationId xmlns:a16="http://schemas.microsoft.com/office/drawing/2014/main" id="{81B35E11-A494-48B4-ACAB-A632C023EDDF}"/>
              </a:ext>
            </a:extLst>
          </p:cNvPr>
          <p:cNvGrpSpPr/>
          <p:nvPr/>
        </p:nvGrpSpPr>
        <p:grpSpPr>
          <a:xfrm>
            <a:off x="9820770" y="2739630"/>
            <a:ext cx="2261988" cy="307777"/>
            <a:chOff x="9792987" y="2953166"/>
            <a:chExt cx="2261988" cy="307777"/>
          </a:xfrm>
        </p:grpSpPr>
        <p:sp>
          <p:nvSpPr>
            <p:cNvPr id="163" name="Rectangle 162">
              <a:extLst>
                <a:ext uri="{FF2B5EF4-FFF2-40B4-BE49-F238E27FC236}">
                  <a16:creationId xmlns:a16="http://schemas.microsoft.com/office/drawing/2014/main" id="{F9CAA959-E9E4-48BE-80FC-184679BB7400}"/>
                </a:ext>
              </a:extLst>
            </p:cNvPr>
            <p:cNvSpPr/>
            <p:nvPr/>
          </p:nvSpPr>
          <p:spPr>
            <a:xfrm>
              <a:off x="10866255" y="2969894"/>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4" name="TextBox 163">
              <a:extLst>
                <a:ext uri="{FF2B5EF4-FFF2-40B4-BE49-F238E27FC236}">
                  <a16:creationId xmlns:a16="http://schemas.microsoft.com/office/drawing/2014/main" id="{390C8A10-428A-4552-A15A-14FD1A45D7FD}"/>
                </a:ext>
              </a:extLst>
            </p:cNvPr>
            <p:cNvSpPr txBox="1"/>
            <p:nvPr/>
          </p:nvSpPr>
          <p:spPr>
            <a:xfrm>
              <a:off x="9792987" y="2953166"/>
              <a:ext cx="1371600" cy="307777"/>
            </a:xfrm>
            <a:prstGeom prst="rect">
              <a:avLst/>
            </a:prstGeom>
            <a:noFill/>
          </p:spPr>
          <p:txBody>
            <a:bodyPr wrap="square" rtlCol="0">
              <a:spAutoFit/>
            </a:bodyPr>
            <a:lstStyle/>
            <a:p>
              <a:r>
                <a:rPr lang="en-US" sz="1400" dirty="0"/>
                <a:t>Discount:</a:t>
              </a:r>
            </a:p>
          </p:txBody>
        </p:sp>
      </p:grpSp>
      <p:grpSp>
        <p:nvGrpSpPr>
          <p:cNvPr id="165" name="Group 164">
            <a:extLst>
              <a:ext uri="{FF2B5EF4-FFF2-40B4-BE49-F238E27FC236}">
                <a16:creationId xmlns:a16="http://schemas.microsoft.com/office/drawing/2014/main" id="{CF2D728A-1028-4397-8E81-E634644B062E}"/>
              </a:ext>
            </a:extLst>
          </p:cNvPr>
          <p:cNvGrpSpPr/>
          <p:nvPr/>
        </p:nvGrpSpPr>
        <p:grpSpPr>
          <a:xfrm>
            <a:off x="9820770" y="2423302"/>
            <a:ext cx="2261988" cy="307777"/>
            <a:chOff x="9792987" y="2589631"/>
            <a:chExt cx="2261988" cy="307777"/>
          </a:xfrm>
        </p:grpSpPr>
        <p:sp>
          <p:nvSpPr>
            <p:cNvPr id="166" name="Rectangle 165">
              <a:extLst>
                <a:ext uri="{FF2B5EF4-FFF2-40B4-BE49-F238E27FC236}">
                  <a16:creationId xmlns:a16="http://schemas.microsoft.com/office/drawing/2014/main" id="{EF08460B-2496-4437-8C40-BB70A253C029}"/>
                </a:ext>
              </a:extLst>
            </p:cNvPr>
            <p:cNvSpPr/>
            <p:nvPr/>
          </p:nvSpPr>
          <p:spPr>
            <a:xfrm>
              <a:off x="10866255" y="2606359"/>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7" name="TextBox 166">
              <a:extLst>
                <a:ext uri="{FF2B5EF4-FFF2-40B4-BE49-F238E27FC236}">
                  <a16:creationId xmlns:a16="http://schemas.microsoft.com/office/drawing/2014/main" id="{37171083-B3CA-4716-A063-88E46789023A}"/>
                </a:ext>
              </a:extLst>
            </p:cNvPr>
            <p:cNvSpPr txBox="1"/>
            <p:nvPr/>
          </p:nvSpPr>
          <p:spPr>
            <a:xfrm>
              <a:off x="9792987" y="2589631"/>
              <a:ext cx="1371600" cy="307777"/>
            </a:xfrm>
            <a:prstGeom prst="rect">
              <a:avLst/>
            </a:prstGeom>
            <a:noFill/>
          </p:spPr>
          <p:txBody>
            <a:bodyPr wrap="square" rtlCol="0">
              <a:spAutoFit/>
            </a:bodyPr>
            <a:lstStyle/>
            <a:p>
              <a:r>
                <a:rPr lang="en-US" sz="1400" dirty="0"/>
                <a:t>Net Price:</a:t>
              </a:r>
            </a:p>
          </p:txBody>
        </p:sp>
      </p:grpSp>
      <p:grpSp>
        <p:nvGrpSpPr>
          <p:cNvPr id="168" name="Group 167">
            <a:extLst>
              <a:ext uri="{FF2B5EF4-FFF2-40B4-BE49-F238E27FC236}">
                <a16:creationId xmlns:a16="http://schemas.microsoft.com/office/drawing/2014/main" id="{52110572-2595-4AEF-92AD-C86B49F25356}"/>
              </a:ext>
            </a:extLst>
          </p:cNvPr>
          <p:cNvGrpSpPr/>
          <p:nvPr/>
        </p:nvGrpSpPr>
        <p:grpSpPr>
          <a:xfrm>
            <a:off x="9820770" y="2106974"/>
            <a:ext cx="2261988" cy="307777"/>
            <a:chOff x="9792987" y="2222420"/>
            <a:chExt cx="2261988" cy="307777"/>
          </a:xfrm>
        </p:grpSpPr>
        <p:sp>
          <p:nvSpPr>
            <p:cNvPr id="169" name="Rectangle 168">
              <a:extLst>
                <a:ext uri="{FF2B5EF4-FFF2-40B4-BE49-F238E27FC236}">
                  <a16:creationId xmlns:a16="http://schemas.microsoft.com/office/drawing/2014/main" id="{7E402E87-F9D3-4ACF-B80D-5BF53CD5BF3F}"/>
                </a:ext>
              </a:extLst>
            </p:cNvPr>
            <p:cNvSpPr/>
            <p:nvPr/>
          </p:nvSpPr>
          <p:spPr>
            <a:xfrm>
              <a:off x="10866255" y="2239148"/>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0" name="TextBox 169">
              <a:extLst>
                <a:ext uri="{FF2B5EF4-FFF2-40B4-BE49-F238E27FC236}">
                  <a16:creationId xmlns:a16="http://schemas.microsoft.com/office/drawing/2014/main" id="{C5E497C4-B7BD-4940-B7E6-3591CDAE2F75}"/>
                </a:ext>
              </a:extLst>
            </p:cNvPr>
            <p:cNvSpPr txBox="1"/>
            <p:nvPr/>
          </p:nvSpPr>
          <p:spPr>
            <a:xfrm>
              <a:off x="9792987" y="2222420"/>
              <a:ext cx="1371600" cy="307777"/>
            </a:xfrm>
            <a:prstGeom prst="rect">
              <a:avLst/>
            </a:prstGeom>
            <a:noFill/>
          </p:spPr>
          <p:txBody>
            <a:bodyPr wrap="square" rtlCol="0">
              <a:spAutoFit/>
            </a:bodyPr>
            <a:lstStyle/>
            <a:p>
              <a:r>
                <a:rPr lang="en-US" sz="1400" dirty="0"/>
                <a:t>Tax:</a:t>
              </a:r>
            </a:p>
          </p:txBody>
        </p:sp>
      </p:grpSp>
      <p:grpSp>
        <p:nvGrpSpPr>
          <p:cNvPr id="171" name="Group 170">
            <a:extLst>
              <a:ext uri="{FF2B5EF4-FFF2-40B4-BE49-F238E27FC236}">
                <a16:creationId xmlns:a16="http://schemas.microsoft.com/office/drawing/2014/main" id="{6A30A704-B185-46FC-B015-29DB9A0F8823}"/>
              </a:ext>
            </a:extLst>
          </p:cNvPr>
          <p:cNvGrpSpPr/>
          <p:nvPr/>
        </p:nvGrpSpPr>
        <p:grpSpPr>
          <a:xfrm>
            <a:off x="9820770" y="1790646"/>
            <a:ext cx="2261988" cy="307777"/>
            <a:chOff x="9792987" y="1903263"/>
            <a:chExt cx="2261988" cy="307777"/>
          </a:xfrm>
        </p:grpSpPr>
        <p:sp>
          <p:nvSpPr>
            <p:cNvPr id="172" name="Rectangle 171">
              <a:extLst>
                <a:ext uri="{FF2B5EF4-FFF2-40B4-BE49-F238E27FC236}">
                  <a16:creationId xmlns:a16="http://schemas.microsoft.com/office/drawing/2014/main" id="{E9D306FF-8F8B-41A3-A284-775B1D36186E}"/>
                </a:ext>
              </a:extLst>
            </p:cNvPr>
            <p:cNvSpPr/>
            <p:nvPr/>
          </p:nvSpPr>
          <p:spPr>
            <a:xfrm>
              <a:off x="10866255" y="1919991"/>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3" name="TextBox 172">
              <a:extLst>
                <a:ext uri="{FF2B5EF4-FFF2-40B4-BE49-F238E27FC236}">
                  <a16:creationId xmlns:a16="http://schemas.microsoft.com/office/drawing/2014/main" id="{9695EA5E-3283-4A5F-9B62-AFD571084B74}"/>
                </a:ext>
              </a:extLst>
            </p:cNvPr>
            <p:cNvSpPr txBox="1"/>
            <p:nvPr/>
          </p:nvSpPr>
          <p:spPr>
            <a:xfrm>
              <a:off x="9792987" y="1903263"/>
              <a:ext cx="1371600" cy="307777"/>
            </a:xfrm>
            <a:prstGeom prst="rect">
              <a:avLst/>
            </a:prstGeom>
            <a:noFill/>
          </p:spPr>
          <p:txBody>
            <a:bodyPr wrap="square" rtlCol="0">
              <a:spAutoFit/>
            </a:bodyPr>
            <a:lstStyle/>
            <a:p>
              <a:r>
                <a:rPr lang="en-US" sz="1400" dirty="0"/>
                <a:t>Total Price:</a:t>
              </a:r>
            </a:p>
          </p:txBody>
        </p:sp>
      </p:grpSp>
      <p:grpSp>
        <p:nvGrpSpPr>
          <p:cNvPr id="174" name="Group 173">
            <a:extLst>
              <a:ext uri="{FF2B5EF4-FFF2-40B4-BE49-F238E27FC236}">
                <a16:creationId xmlns:a16="http://schemas.microsoft.com/office/drawing/2014/main" id="{C98FB36A-0C9F-48AC-B912-96102984269D}"/>
              </a:ext>
            </a:extLst>
          </p:cNvPr>
          <p:cNvGrpSpPr/>
          <p:nvPr/>
        </p:nvGrpSpPr>
        <p:grpSpPr>
          <a:xfrm>
            <a:off x="9820770" y="1474318"/>
            <a:ext cx="2261988" cy="307777"/>
            <a:chOff x="9792987" y="2178030"/>
            <a:chExt cx="2261988" cy="307777"/>
          </a:xfrm>
        </p:grpSpPr>
        <p:sp>
          <p:nvSpPr>
            <p:cNvPr id="175" name="Rectangle 174">
              <a:extLst>
                <a:ext uri="{FF2B5EF4-FFF2-40B4-BE49-F238E27FC236}">
                  <a16:creationId xmlns:a16="http://schemas.microsoft.com/office/drawing/2014/main" id="{4279EBE2-C5F7-4395-96B9-374CF4BBAE2C}"/>
                </a:ext>
              </a:extLst>
            </p:cNvPr>
            <p:cNvSpPr/>
            <p:nvPr/>
          </p:nvSpPr>
          <p:spPr>
            <a:xfrm>
              <a:off x="10866255" y="2194758"/>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6" name="TextBox 175">
              <a:extLst>
                <a:ext uri="{FF2B5EF4-FFF2-40B4-BE49-F238E27FC236}">
                  <a16:creationId xmlns:a16="http://schemas.microsoft.com/office/drawing/2014/main" id="{1DBE02FA-0BAE-480D-8057-5AAADD19F772}"/>
                </a:ext>
              </a:extLst>
            </p:cNvPr>
            <p:cNvSpPr txBox="1"/>
            <p:nvPr/>
          </p:nvSpPr>
          <p:spPr>
            <a:xfrm>
              <a:off x="9792987" y="2178030"/>
              <a:ext cx="1371600" cy="307777"/>
            </a:xfrm>
            <a:prstGeom prst="rect">
              <a:avLst/>
            </a:prstGeom>
            <a:noFill/>
          </p:spPr>
          <p:txBody>
            <a:bodyPr wrap="square" rtlCol="0">
              <a:spAutoFit/>
            </a:bodyPr>
            <a:lstStyle/>
            <a:p>
              <a:r>
                <a:rPr lang="en-US" sz="1400" dirty="0"/>
                <a:t>Total Qty:</a:t>
              </a:r>
            </a:p>
          </p:txBody>
        </p:sp>
      </p:grpSp>
      <p:grpSp>
        <p:nvGrpSpPr>
          <p:cNvPr id="177" name="Group 176">
            <a:extLst>
              <a:ext uri="{FF2B5EF4-FFF2-40B4-BE49-F238E27FC236}">
                <a16:creationId xmlns:a16="http://schemas.microsoft.com/office/drawing/2014/main" id="{8C18CB64-7CD5-406B-A03C-0075666DF314}"/>
              </a:ext>
            </a:extLst>
          </p:cNvPr>
          <p:cNvGrpSpPr/>
          <p:nvPr/>
        </p:nvGrpSpPr>
        <p:grpSpPr>
          <a:xfrm>
            <a:off x="9820770" y="1157990"/>
            <a:ext cx="2261988" cy="307777"/>
            <a:chOff x="9792987" y="1903263"/>
            <a:chExt cx="2261988" cy="307777"/>
          </a:xfrm>
        </p:grpSpPr>
        <p:sp>
          <p:nvSpPr>
            <p:cNvPr id="178" name="Rectangle 177">
              <a:extLst>
                <a:ext uri="{FF2B5EF4-FFF2-40B4-BE49-F238E27FC236}">
                  <a16:creationId xmlns:a16="http://schemas.microsoft.com/office/drawing/2014/main" id="{65D9CC4F-09D3-402A-BA13-3B3B77EA614F}"/>
                </a:ext>
              </a:extLst>
            </p:cNvPr>
            <p:cNvSpPr/>
            <p:nvPr/>
          </p:nvSpPr>
          <p:spPr>
            <a:xfrm>
              <a:off x="10866255" y="1919991"/>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9" name="TextBox 178">
              <a:extLst>
                <a:ext uri="{FF2B5EF4-FFF2-40B4-BE49-F238E27FC236}">
                  <a16:creationId xmlns:a16="http://schemas.microsoft.com/office/drawing/2014/main" id="{B1B42A45-CD9B-41D5-8815-F2A3C149961E}"/>
                </a:ext>
              </a:extLst>
            </p:cNvPr>
            <p:cNvSpPr txBox="1"/>
            <p:nvPr/>
          </p:nvSpPr>
          <p:spPr>
            <a:xfrm>
              <a:off x="9792987" y="1903263"/>
              <a:ext cx="1371600" cy="307777"/>
            </a:xfrm>
            <a:prstGeom prst="rect">
              <a:avLst/>
            </a:prstGeom>
            <a:noFill/>
          </p:spPr>
          <p:txBody>
            <a:bodyPr wrap="square" rtlCol="0">
              <a:spAutoFit/>
            </a:bodyPr>
            <a:lstStyle/>
            <a:p>
              <a:r>
                <a:rPr lang="en-US" sz="1400" dirty="0"/>
                <a:t>Line Items:</a:t>
              </a:r>
            </a:p>
          </p:txBody>
        </p:sp>
      </p:grpSp>
      <p:grpSp>
        <p:nvGrpSpPr>
          <p:cNvPr id="8" name="Group 7">
            <a:extLst>
              <a:ext uri="{FF2B5EF4-FFF2-40B4-BE49-F238E27FC236}">
                <a16:creationId xmlns:a16="http://schemas.microsoft.com/office/drawing/2014/main" id="{9E93AC2A-58E8-4A87-89F2-4994AA076ECC}"/>
              </a:ext>
            </a:extLst>
          </p:cNvPr>
          <p:cNvGrpSpPr/>
          <p:nvPr/>
        </p:nvGrpSpPr>
        <p:grpSpPr>
          <a:xfrm>
            <a:off x="9828248" y="3372287"/>
            <a:ext cx="2247032" cy="307777"/>
            <a:chOff x="9834577" y="3398921"/>
            <a:chExt cx="2247032" cy="307777"/>
          </a:xfrm>
        </p:grpSpPr>
        <p:sp>
          <p:nvSpPr>
            <p:cNvPr id="180" name="Rectangle 179">
              <a:extLst>
                <a:ext uri="{FF2B5EF4-FFF2-40B4-BE49-F238E27FC236}">
                  <a16:creationId xmlns:a16="http://schemas.microsoft.com/office/drawing/2014/main" id="{D17F35C6-4642-4052-BDD9-2DB4F0B777EE}"/>
                </a:ext>
              </a:extLst>
            </p:cNvPr>
            <p:cNvSpPr/>
            <p:nvPr/>
          </p:nvSpPr>
          <p:spPr>
            <a:xfrm>
              <a:off x="10892889" y="3415649"/>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1" name="TextBox 180">
              <a:extLst>
                <a:ext uri="{FF2B5EF4-FFF2-40B4-BE49-F238E27FC236}">
                  <a16:creationId xmlns:a16="http://schemas.microsoft.com/office/drawing/2014/main" id="{35271CE3-0C98-4E8F-9272-26CC74ABCDF5}"/>
                </a:ext>
              </a:extLst>
            </p:cNvPr>
            <p:cNvSpPr txBox="1"/>
            <p:nvPr/>
          </p:nvSpPr>
          <p:spPr>
            <a:xfrm>
              <a:off x="9834577" y="3398921"/>
              <a:ext cx="1371600" cy="307777"/>
            </a:xfrm>
            <a:prstGeom prst="rect">
              <a:avLst/>
            </a:prstGeom>
            <a:noFill/>
          </p:spPr>
          <p:txBody>
            <a:bodyPr wrap="square" rtlCol="0">
              <a:spAutoFit/>
            </a:bodyPr>
            <a:lstStyle/>
            <a:p>
              <a:r>
                <a:rPr lang="en-US" sz="1400" dirty="0"/>
                <a:t>Paid Amt:</a:t>
              </a:r>
            </a:p>
          </p:txBody>
        </p:sp>
      </p:grpSp>
      <p:grpSp>
        <p:nvGrpSpPr>
          <p:cNvPr id="128" name="Group 127">
            <a:extLst>
              <a:ext uri="{FF2B5EF4-FFF2-40B4-BE49-F238E27FC236}">
                <a16:creationId xmlns:a16="http://schemas.microsoft.com/office/drawing/2014/main" id="{72E7F5B7-A6E4-4922-9D21-C18B86E20000}"/>
              </a:ext>
            </a:extLst>
          </p:cNvPr>
          <p:cNvGrpSpPr/>
          <p:nvPr/>
        </p:nvGrpSpPr>
        <p:grpSpPr>
          <a:xfrm>
            <a:off x="35542" y="1125320"/>
            <a:ext cx="9635546" cy="326505"/>
            <a:chOff x="35542" y="1125320"/>
            <a:chExt cx="9635546" cy="326505"/>
          </a:xfrm>
        </p:grpSpPr>
        <p:sp>
          <p:nvSpPr>
            <p:cNvPr id="129" name="Rectangle 128">
              <a:extLst>
                <a:ext uri="{FF2B5EF4-FFF2-40B4-BE49-F238E27FC236}">
                  <a16:creationId xmlns:a16="http://schemas.microsoft.com/office/drawing/2014/main" id="{E2F88BC3-EC5B-47FB-9112-6928FA2CCC68}"/>
                </a:ext>
              </a:extLst>
            </p:cNvPr>
            <p:cNvSpPr/>
            <p:nvPr/>
          </p:nvSpPr>
          <p:spPr>
            <a:xfrm>
              <a:off x="985437" y="1158012"/>
              <a:ext cx="137160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30" name="TextBox 129">
              <a:extLst>
                <a:ext uri="{FF2B5EF4-FFF2-40B4-BE49-F238E27FC236}">
                  <a16:creationId xmlns:a16="http://schemas.microsoft.com/office/drawing/2014/main" id="{D1965598-AB56-408C-A0B7-0C9960642850}"/>
                </a:ext>
              </a:extLst>
            </p:cNvPr>
            <p:cNvSpPr txBox="1"/>
            <p:nvPr/>
          </p:nvSpPr>
          <p:spPr>
            <a:xfrm>
              <a:off x="35542" y="1136681"/>
              <a:ext cx="829779" cy="307777"/>
            </a:xfrm>
            <a:prstGeom prst="rect">
              <a:avLst/>
            </a:prstGeom>
            <a:noFill/>
          </p:spPr>
          <p:txBody>
            <a:bodyPr wrap="none" rtlCol="0">
              <a:spAutoFit/>
            </a:bodyPr>
            <a:lstStyle/>
            <a:p>
              <a:r>
                <a:rPr lang="en-US" sz="1400" dirty="0"/>
                <a:t>Barcode:</a:t>
              </a:r>
            </a:p>
          </p:txBody>
        </p:sp>
        <p:grpSp>
          <p:nvGrpSpPr>
            <p:cNvPr id="131" name="Group 130">
              <a:extLst>
                <a:ext uri="{FF2B5EF4-FFF2-40B4-BE49-F238E27FC236}">
                  <a16:creationId xmlns:a16="http://schemas.microsoft.com/office/drawing/2014/main" id="{B6B8A2B5-2564-4A2C-BC69-846E5093405B}"/>
                </a:ext>
              </a:extLst>
            </p:cNvPr>
            <p:cNvGrpSpPr/>
            <p:nvPr/>
          </p:nvGrpSpPr>
          <p:grpSpPr>
            <a:xfrm>
              <a:off x="4660096" y="1144048"/>
              <a:ext cx="5010992" cy="307777"/>
              <a:chOff x="2459821" y="1144048"/>
              <a:chExt cx="5010992" cy="307777"/>
            </a:xfrm>
          </p:grpSpPr>
          <p:sp>
            <p:nvSpPr>
              <p:cNvPr id="134" name="Rectangle 133">
                <a:extLst>
                  <a:ext uri="{FF2B5EF4-FFF2-40B4-BE49-F238E27FC236}">
                    <a16:creationId xmlns:a16="http://schemas.microsoft.com/office/drawing/2014/main" id="{FE8FE423-D5E2-48A3-9A75-97B4EA9350F1}"/>
                  </a:ext>
                </a:extLst>
              </p:cNvPr>
              <p:cNvSpPr/>
              <p:nvPr/>
            </p:nvSpPr>
            <p:spPr>
              <a:xfrm>
                <a:off x="3458255" y="1173719"/>
                <a:ext cx="4010840" cy="27073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nvGrpSpPr>
              <p:cNvPr id="135" name="Group 134">
                <a:extLst>
                  <a:ext uri="{FF2B5EF4-FFF2-40B4-BE49-F238E27FC236}">
                    <a16:creationId xmlns:a16="http://schemas.microsoft.com/office/drawing/2014/main" id="{91A8DD8F-82EE-49C5-A85C-C4ECBDB1E743}"/>
                  </a:ext>
                </a:extLst>
              </p:cNvPr>
              <p:cNvGrpSpPr/>
              <p:nvPr/>
            </p:nvGrpSpPr>
            <p:grpSpPr>
              <a:xfrm>
                <a:off x="7196493" y="1167980"/>
                <a:ext cx="274320" cy="274320"/>
                <a:chOff x="4594118" y="1538960"/>
                <a:chExt cx="333210" cy="393192"/>
              </a:xfrm>
            </p:grpSpPr>
            <p:sp>
              <p:nvSpPr>
                <p:cNvPr id="137" name="Rectangle 136">
                  <a:extLst>
                    <a:ext uri="{FF2B5EF4-FFF2-40B4-BE49-F238E27FC236}">
                      <a16:creationId xmlns:a16="http://schemas.microsoft.com/office/drawing/2014/main" id="{ACAFFCF0-A1D4-4831-807B-9FE44E9E0DE1}"/>
                    </a:ext>
                  </a:extLst>
                </p:cNvPr>
                <p:cNvSpPr/>
                <p:nvPr/>
              </p:nvSpPr>
              <p:spPr>
                <a:xfrm>
                  <a:off x="4594118" y="1538960"/>
                  <a:ext cx="333210" cy="393192"/>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65000"/>
                        <a:lumOff val="35000"/>
                      </a:schemeClr>
                    </a:solidFill>
                  </a:endParaRPr>
                </a:p>
              </p:txBody>
            </p:sp>
            <p:sp>
              <p:nvSpPr>
                <p:cNvPr id="138" name="Isosceles Triangle 137">
                  <a:extLst>
                    <a:ext uri="{FF2B5EF4-FFF2-40B4-BE49-F238E27FC236}">
                      <a16:creationId xmlns:a16="http://schemas.microsoft.com/office/drawing/2014/main" id="{55091349-9196-4CAE-AD7C-176371059A9B}"/>
                    </a:ext>
                  </a:extLst>
                </p:cNvPr>
                <p:cNvSpPr/>
                <p:nvPr/>
              </p:nvSpPr>
              <p:spPr>
                <a:xfrm flipV="1">
                  <a:off x="4661034" y="1695237"/>
                  <a:ext cx="180975" cy="111955"/>
                </a:xfrm>
                <a:prstGeom prst="triangl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36" name="TextBox 135">
                <a:extLst>
                  <a:ext uri="{FF2B5EF4-FFF2-40B4-BE49-F238E27FC236}">
                    <a16:creationId xmlns:a16="http://schemas.microsoft.com/office/drawing/2014/main" id="{CB76FF78-FE16-4EE7-AB8E-55E15FD851C8}"/>
                  </a:ext>
                </a:extLst>
              </p:cNvPr>
              <p:cNvSpPr txBox="1"/>
              <p:nvPr/>
            </p:nvSpPr>
            <p:spPr>
              <a:xfrm>
                <a:off x="2459821" y="1144048"/>
                <a:ext cx="1043555" cy="307777"/>
              </a:xfrm>
              <a:prstGeom prst="rect">
                <a:avLst/>
              </a:prstGeom>
              <a:noFill/>
            </p:spPr>
            <p:txBody>
              <a:bodyPr wrap="none" rtlCol="0">
                <a:spAutoFit/>
              </a:bodyPr>
              <a:lstStyle/>
              <a:p>
                <a:r>
                  <a:rPr lang="en-US" sz="1400" dirty="0"/>
                  <a:t>Item Name:</a:t>
                </a:r>
              </a:p>
            </p:txBody>
          </p:sp>
        </p:grpSp>
        <p:sp>
          <p:nvSpPr>
            <p:cNvPr id="132" name="Rectangle 131">
              <a:extLst>
                <a:ext uri="{FF2B5EF4-FFF2-40B4-BE49-F238E27FC236}">
                  <a16:creationId xmlns:a16="http://schemas.microsoft.com/office/drawing/2014/main" id="{5940B71F-FFC3-404F-99D8-E36560022DBF}"/>
                </a:ext>
              </a:extLst>
            </p:cNvPr>
            <p:cNvSpPr/>
            <p:nvPr/>
          </p:nvSpPr>
          <p:spPr>
            <a:xfrm>
              <a:off x="3346253" y="1146651"/>
              <a:ext cx="109728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33" name="TextBox 132">
              <a:extLst>
                <a:ext uri="{FF2B5EF4-FFF2-40B4-BE49-F238E27FC236}">
                  <a16:creationId xmlns:a16="http://schemas.microsoft.com/office/drawing/2014/main" id="{60A674B5-BF2F-45C6-BCF6-B62E3E9A11B6}"/>
                </a:ext>
              </a:extLst>
            </p:cNvPr>
            <p:cNvSpPr txBox="1"/>
            <p:nvPr/>
          </p:nvSpPr>
          <p:spPr>
            <a:xfrm>
              <a:off x="2396358" y="1125320"/>
              <a:ext cx="961930" cy="307777"/>
            </a:xfrm>
            <a:prstGeom prst="rect">
              <a:avLst/>
            </a:prstGeom>
            <a:noFill/>
          </p:spPr>
          <p:txBody>
            <a:bodyPr wrap="none" rtlCol="0">
              <a:spAutoFit/>
            </a:bodyPr>
            <a:lstStyle/>
            <a:p>
              <a:r>
                <a:rPr lang="en-US" sz="1400" dirty="0"/>
                <a:t>Item code:</a:t>
              </a:r>
            </a:p>
          </p:txBody>
        </p:sp>
      </p:grpSp>
      <p:graphicFrame>
        <p:nvGraphicFramePr>
          <p:cNvPr id="154" name="Table 4">
            <a:extLst>
              <a:ext uri="{FF2B5EF4-FFF2-40B4-BE49-F238E27FC236}">
                <a16:creationId xmlns:a16="http://schemas.microsoft.com/office/drawing/2014/main" id="{EDF4A43E-5A1F-47FA-9DED-34E652EC70A6}"/>
              </a:ext>
            </a:extLst>
          </p:cNvPr>
          <p:cNvGraphicFramePr>
            <a:graphicFrameLocks noGrp="1"/>
          </p:cNvGraphicFramePr>
          <p:nvPr>
            <p:extLst>
              <p:ext uri="{D42A27DB-BD31-4B8C-83A1-F6EECF244321}">
                <p14:modId xmlns:p14="http://schemas.microsoft.com/office/powerpoint/2010/main" val="1894847997"/>
              </p:ext>
            </p:extLst>
          </p:nvPr>
        </p:nvGraphicFramePr>
        <p:xfrm>
          <a:off x="117192" y="1538399"/>
          <a:ext cx="9584973" cy="4084320"/>
        </p:xfrm>
        <a:graphic>
          <a:graphicData uri="http://schemas.openxmlformats.org/drawingml/2006/table">
            <a:tbl>
              <a:tblPr firstRow="1" bandRow="1">
                <a:tableStyleId>{1FECB4D8-DB02-4DC6-A0A2-4F2EBAE1DC90}</a:tableStyleId>
              </a:tblPr>
              <a:tblGrid>
                <a:gridCol w="987708">
                  <a:extLst>
                    <a:ext uri="{9D8B030D-6E8A-4147-A177-3AD203B41FA5}">
                      <a16:colId xmlns:a16="http://schemas.microsoft.com/office/drawing/2014/main" val="1490118813"/>
                    </a:ext>
                  </a:extLst>
                </a:gridCol>
                <a:gridCol w="1209675">
                  <a:extLst>
                    <a:ext uri="{9D8B030D-6E8A-4147-A177-3AD203B41FA5}">
                      <a16:colId xmlns:a16="http://schemas.microsoft.com/office/drawing/2014/main" val="1419932560"/>
                    </a:ext>
                  </a:extLst>
                </a:gridCol>
                <a:gridCol w="1733550">
                  <a:extLst>
                    <a:ext uri="{9D8B030D-6E8A-4147-A177-3AD203B41FA5}">
                      <a16:colId xmlns:a16="http://schemas.microsoft.com/office/drawing/2014/main" val="1326917434"/>
                    </a:ext>
                  </a:extLst>
                </a:gridCol>
                <a:gridCol w="695325">
                  <a:extLst>
                    <a:ext uri="{9D8B030D-6E8A-4147-A177-3AD203B41FA5}">
                      <a16:colId xmlns:a16="http://schemas.microsoft.com/office/drawing/2014/main" val="574625511"/>
                    </a:ext>
                  </a:extLst>
                </a:gridCol>
                <a:gridCol w="752475">
                  <a:extLst>
                    <a:ext uri="{9D8B030D-6E8A-4147-A177-3AD203B41FA5}">
                      <a16:colId xmlns:a16="http://schemas.microsoft.com/office/drawing/2014/main" val="1022514554"/>
                    </a:ext>
                  </a:extLst>
                </a:gridCol>
                <a:gridCol w="1051560">
                  <a:extLst>
                    <a:ext uri="{9D8B030D-6E8A-4147-A177-3AD203B41FA5}">
                      <a16:colId xmlns:a16="http://schemas.microsoft.com/office/drawing/2014/main" val="2772845626"/>
                    </a:ext>
                  </a:extLst>
                </a:gridCol>
                <a:gridCol w="1051560">
                  <a:extLst>
                    <a:ext uri="{9D8B030D-6E8A-4147-A177-3AD203B41FA5}">
                      <a16:colId xmlns:a16="http://schemas.microsoft.com/office/drawing/2014/main" val="3438855933"/>
                    </a:ext>
                  </a:extLst>
                </a:gridCol>
                <a:gridCol w="1051560">
                  <a:extLst>
                    <a:ext uri="{9D8B030D-6E8A-4147-A177-3AD203B41FA5}">
                      <a16:colId xmlns:a16="http://schemas.microsoft.com/office/drawing/2014/main" val="809585538"/>
                    </a:ext>
                  </a:extLst>
                </a:gridCol>
                <a:gridCol w="1051560">
                  <a:extLst>
                    <a:ext uri="{9D8B030D-6E8A-4147-A177-3AD203B41FA5}">
                      <a16:colId xmlns:a16="http://schemas.microsoft.com/office/drawing/2014/main" val="3331988733"/>
                    </a:ext>
                  </a:extLst>
                </a:gridCol>
              </a:tblGrid>
              <a:tr h="370840">
                <a:tc>
                  <a:txBody>
                    <a:bodyPr/>
                    <a:lstStyle/>
                    <a:p>
                      <a:pPr algn="ctr"/>
                      <a:r>
                        <a:rPr lang="en-US" sz="1400" dirty="0"/>
                        <a:t>Item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Barcode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Item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Qty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Standard 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Applied 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Tax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Net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extLst>
                  <a:ext uri="{0D108BD9-81ED-4DB2-BD59-A6C34878D82A}">
                    <a16:rowId xmlns:a16="http://schemas.microsoft.com/office/drawing/2014/main" val="861316392"/>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38732038"/>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2133547"/>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867361880"/>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027708"/>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140088339"/>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1786724"/>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348308796"/>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2127181"/>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923304449"/>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7132355"/>
                  </a:ext>
                </a:extLst>
              </a:tr>
            </a:tbl>
          </a:graphicData>
        </a:graphic>
      </p:graphicFrame>
      <p:grpSp>
        <p:nvGrpSpPr>
          <p:cNvPr id="193" name="Group 192">
            <a:extLst>
              <a:ext uri="{FF2B5EF4-FFF2-40B4-BE49-F238E27FC236}">
                <a16:creationId xmlns:a16="http://schemas.microsoft.com/office/drawing/2014/main" id="{87030CBD-6804-4EB5-96CF-1B5B6024796B}"/>
              </a:ext>
            </a:extLst>
          </p:cNvPr>
          <p:cNvGrpSpPr/>
          <p:nvPr/>
        </p:nvGrpSpPr>
        <p:grpSpPr>
          <a:xfrm>
            <a:off x="0" y="532265"/>
            <a:ext cx="9803928" cy="547511"/>
            <a:chOff x="0" y="532265"/>
            <a:chExt cx="9803928" cy="547511"/>
          </a:xfrm>
        </p:grpSpPr>
        <p:sp>
          <p:nvSpPr>
            <p:cNvPr id="194" name="Rectangle 193">
              <a:extLst>
                <a:ext uri="{FF2B5EF4-FFF2-40B4-BE49-F238E27FC236}">
                  <a16:creationId xmlns:a16="http://schemas.microsoft.com/office/drawing/2014/main" id="{4442BFD5-35D2-4842-80BC-1AC790779ADB}"/>
                </a:ext>
              </a:extLst>
            </p:cNvPr>
            <p:cNvSpPr/>
            <p:nvPr/>
          </p:nvSpPr>
          <p:spPr>
            <a:xfrm>
              <a:off x="0" y="532265"/>
              <a:ext cx="9803928" cy="547511"/>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5" name="TextBox 194">
              <a:extLst>
                <a:ext uri="{FF2B5EF4-FFF2-40B4-BE49-F238E27FC236}">
                  <a16:creationId xmlns:a16="http://schemas.microsoft.com/office/drawing/2014/main" id="{190016C5-61CA-4302-A29D-3FB79A692779}"/>
                </a:ext>
              </a:extLst>
            </p:cNvPr>
            <p:cNvSpPr txBox="1"/>
            <p:nvPr/>
          </p:nvSpPr>
          <p:spPr>
            <a:xfrm>
              <a:off x="35542" y="653592"/>
              <a:ext cx="997581" cy="307777"/>
            </a:xfrm>
            <a:prstGeom prst="rect">
              <a:avLst/>
            </a:prstGeom>
            <a:noFill/>
          </p:spPr>
          <p:txBody>
            <a:bodyPr wrap="none" rtlCol="0">
              <a:spAutoFit/>
            </a:bodyPr>
            <a:lstStyle/>
            <a:p>
              <a:r>
                <a:rPr lang="en-US" sz="1400" dirty="0"/>
                <a:t>Invoice No.</a:t>
              </a:r>
            </a:p>
          </p:txBody>
        </p:sp>
        <p:sp>
          <p:nvSpPr>
            <p:cNvPr id="196" name="Rectangle 195">
              <a:extLst>
                <a:ext uri="{FF2B5EF4-FFF2-40B4-BE49-F238E27FC236}">
                  <a16:creationId xmlns:a16="http://schemas.microsoft.com/office/drawing/2014/main" id="{6B1EFED5-4B8C-413F-BD05-A6FB1FB433EE}"/>
                </a:ext>
              </a:extLst>
            </p:cNvPr>
            <p:cNvSpPr/>
            <p:nvPr/>
          </p:nvSpPr>
          <p:spPr>
            <a:xfrm>
              <a:off x="985438" y="670320"/>
              <a:ext cx="137160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7" name="TextBox 196">
              <a:extLst>
                <a:ext uri="{FF2B5EF4-FFF2-40B4-BE49-F238E27FC236}">
                  <a16:creationId xmlns:a16="http://schemas.microsoft.com/office/drawing/2014/main" id="{A38D1B51-0A34-4A6C-996F-913BD68DB9FB}"/>
                </a:ext>
              </a:extLst>
            </p:cNvPr>
            <p:cNvSpPr txBox="1"/>
            <p:nvPr/>
          </p:nvSpPr>
          <p:spPr>
            <a:xfrm>
              <a:off x="2453791" y="634514"/>
              <a:ext cx="1211807" cy="307777"/>
            </a:xfrm>
            <a:prstGeom prst="rect">
              <a:avLst/>
            </a:prstGeom>
            <a:noFill/>
          </p:spPr>
          <p:txBody>
            <a:bodyPr wrap="none" rtlCol="0">
              <a:spAutoFit/>
            </a:bodyPr>
            <a:lstStyle/>
            <a:p>
              <a:r>
                <a:rPr lang="en-US" sz="1400" dirty="0"/>
                <a:t>Reference No.</a:t>
              </a:r>
            </a:p>
          </p:txBody>
        </p:sp>
        <p:sp>
          <p:nvSpPr>
            <p:cNvPr id="198" name="Rectangle 197">
              <a:extLst>
                <a:ext uri="{FF2B5EF4-FFF2-40B4-BE49-F238E27FC236}">
                  <a16:creationId xmlns:a16="http://schemas.microsoft.com/office/drawing/2014/main" id="{29FCEFAF-0849-489A-8871-81DCD6189185}"/>
                </a:ext>
              </a:extLst>
            </p:cNvPr>
            <p:cNvSpPr/>
            <p:nvPr/>
          </p:nvSpPr>
          <p:spPr>
            <a:xfrm>
              <a:off x="3601130" y="651242"/>
              <a:ext cx="137160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lumMod val="65000"/>
                    <a:lumOff val="35000"/>
                  </a:schemeClr>
                </a:solidFill>
              </a:endParaRPr>
            </a:p>
          </p:txBody>
        </p:sp>
        <p:sp>
          <p:nvSpPr>
            <p:cNvPr id="199" name="Rectangle 198">
              <a:extLst>
                <a:ext uri="{FF2B5EF4-FFF2-40B4-BE49-F238E27FC236}">
                  <a16:creationId xmlns:a16="http://schemas.microsoft.com/office/drawing/2014/main" id="{750DCC5D-2519-4B02-B376-7CF7884F33EC}"/>
                </a:ext>
              </a:extLst>
            </p:cNvPr>
            <p:cNvSpPr/>
            <p:nvPr/>
          </p:nvSpPr>
          <p:spPr>
            <a:xfrm>
              <a:off x="6009935" y="649411"/>
              <a:ext cx="1371600" cy="27615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65000"/>
                      <a:lumOff val="35000"/>
                    </a:schemeClr>
                  </a:solidFill>
                </a:rPr>
                <a:t>0000000000</a:t>
              </a:r>
              <a:endParaRPr lang="en-US" sz="1400" dirty="0">
                <a:solidFill>
                  <a:schemeClr val="tx1">
                    <a:lumMod val="75000"/>
                    <a:lumOff val="25000"/>
                  </a:schemeClr>
                </a:solidFill>
              </a:endParaRPr>
            </a:p>
          </p:txBody>
        </p:sp>
        <p:sp>
          <p:nvSpPr>
            <p:cNvPr id="200" name="TextBox 199">
              <a:extLst>
                <a:ext uri="{FF2B5EF4-FFF2-40B4-BE49-F238E27FC236}">
                  <a16:creationId xmlns:a16="http://schemas.microsoft.com/office/drawing/2014/main" id="{A52F360C-DC5E-4F71-9834-12BA65F5F00B}"/>
                </a:ext>
              </a:extLst>
            </p:cNvPr>
            <p:cNvSpPr txBox="1"/>
            <p:nvPr/>
          </p:nvSpPr>
          <p:spPr>
            <a:xfrm>
              <a:off x="5071060" y="619740"/>
              <a:ext cx="998991" cy="307777"/>
            </a:xfrm>
            <a:prstGeom prst="rect">
              <a:avLst/>
            </a:prstGeom>
            <a:noFill/>
          </p:spPr>
          <p:txBody>
            <a:bodyPr wrap="none" rtlCol="0">
              <a:spAutoFit/>
            </a:bodyPr>
            <a:lstStyle/>
            <a:p>
              <a:r>
                <a:rPr lang="en-US" sz="1400" dirty="0"/>
                <a:t>Mobile No:</a:t>
              </a:r>
            </a:p>
          </p:txBody>
        </p:sp>
        <p:sp>
          <p:nvSpPr>
            <p:cNvPr id="201" name="TextBox 200">
              <a:extLst>
                <a:ext uri="{FF2B5EF4-FFF2-40B4-BE49-F238E27FC236}">
                  <a16:creationId xmlns:a16="http://schemas.microsoft.com/office/drawing/2014/main" id="{83D999EF-2935-4E11-BB7A-F7AD98F1C839}"/>
                </a:ext>
              </a:extLst>
            </p:cNvPr>
            <p:cNvSpPr txBox="1"/>
            <p:nvPr/>
          </p:nvSpPr>
          <p:spPr>
            <a:xfrm>
              <a:off x="8788656" y="618494"/>
              <a:ext cx="941668" cy="369332"/>
            </a:xfrm>
            <a:prstGeom prst="rect">
              <a:avLst/>
            </a:prstGeom>
            <a:noFill/>
          </p:spPr>
          <p:txBody>
            <a:bodyPr wrap="none" rtlCol="0">
              <a:spAutoFit/>
            </a:bodyPr>
            <a:lstStyle/>
            <a:p>
              <a:pPr algn="ctr"/>
              <a:r>
                <a:rPr lang="en-US" b="1" dirty="0"/>
                <a:t>UNPAID</a:t>
              </a:r>
              <a:endParaRPr lang="en-US" sz="1400" b="1" dirty="0"/>
            </a:p>
          </p:txBody>
        </p:sp>
      </p:grpSp>
      <p:grpSp>
        <p:nvGrpSpPr>
          <p:cNvPr id="202" name="Group 201">
            <a:extLst>
              <a:ext uri="{FF2B5EF4-FFF2-40B4-BE49-F238E27FC236}">
                <a16:creationId xmlns:a16="http://schemas.microsoft.com/office/drawing/2014/main" id="{167817C2-1E2F-49C3-96FF-1CC648FEFF99}"/>
              </a:ext>
            </a:extLst>
          </p:cNvPr>
          <p:cNvGrpSpPr/>
          <p:nvPr/>
        </p:nvGrpSpPr>
        <p:grpSpPr>
          <a:xfrm>
            <a:off x="-1" y="5721320"/>
            <a:ext cx="9803929" cy="1129416"/>
            <a:chOff x="-1" y="5721320"/>
            <a:chExt cx="9803929" cy="1129416"/>
          </a:xfrm>
        </p:grpSpPr>
        <p:sp>
          <p:nvSpPr>
            <p:cNvPr id="203" name="Rectangle 202">
              <a:extLst>
                <a:ext uri="{FF2B5EF4-FFF2-40B4-BE49-F238E27FC236}">
                  <a16:creationId xmlns:a16="http://schemas.microsoft.com/office/drawing/2014/main" id="{D67F4402-424A-4050-87E6-6277E6458AAF}"/>
                </a:ext>
              </a:extLst>
            </p:cNvPr>
            <p:cNvSpPr/>
            <p:nvPr/>
          </p:nvSpPr>
          <p:spPr>
            <a:xfrm>
              <a:off x="-1" y="5721320"/>
              <a:ext cx="9803929" cy="1129416"/>
            </a:xfrm>
            <a:prstGeom prst="rect">
              <a:avLst/>
            </a:prstGeom>
            <a:solidFill>
              <a:schemeClr val="bg1">
                <a:lumMod val="8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04" name="Rectangle: Rounded Corners 203">
              <a:extLst>
                <a:ext uri="{FF2B5EF4-FFF2-40B4-BE49-F238E27FC236}">
                  <a16:creationId xmlns:a16="http://schemas.microsoft.com/office/drawing/2014/main" id="{9D8C2495-52F3-4E95-A4E3-EF0DCD634F14}"/>
                </a:ext>
              </a:extLst>
            </p:cNvPr>
            <p:cNvSpPr/>
            <p:nvPr/>
          </p:nvSpPr>
          <p:spPr>
            <a:xfrm>
              <a:off x="86882"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F1</a:t>
              </a:r>
            </a:p>
            <a:p>
              <a:pPr algn="ctr">
                <a:lnSpc>
                  <a:spcPts val="1500"/>
                </a:lnSpc>
              </a:pPr>
              <a:r>
                <a:rPr lang="en-US" sz="1400" b="1" dirty="0"/>
                <a:t>Help</a:t>
              </a:r>
            </a:p>
          </p:txBody>
        </p:sp>
        <p:sp>
          <p:nvSpPr>
            <p:cNvPr id="205" name="Rectangle: Rounded Corners 204">
              <a:extLst>
                <a:ext uri="{FF2B5EF4-FFF2-40B4-BE49-F238E27FC236}">
                  <a16:creationId xmlns:a16="http://schemas.microsoft.com/office/drawing/2014/main" id="{0215E305-B015-4F91-9C4A-CC9094754258}"/>
                </a:ext>
              </a:extLst>
            </p:cNvPr>
            <p:cNvSpPr/>
            <p:nvPr/>
          </p:nvSpPr>
          <p:spPr>
            <a:xfrm>
              <a:off x="5659694"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F5</a:t>
              </a:r>
            </a:p>
            <a:p>
              <a:pPr algn="ctr">
                <a:lnSpc>
                  <a:spcPts val="1500"/>
                </a:lnSpc>
              </a:pPr>
              <a:r>
                <a:rPr lang="en-US" sz="1400" b="1" dirty="0"/>
                <a:t>Change Price</a:t>
              </a:r>
            </a:p>
          </p:txBody>
        </p:sp>
        <p:sp>
          <p:nvSpPr>
            <p:cNvPr id="206" name="Rectangle: Rounded Corners 205">
              <a:extLst>
                <a:ext uri="{FF2B5EF4-FFF2-40B4-BE49-F238E27FC236}">
                  <a16:creationId xmlns:a16="http://schemas.microsoft.com/office/drawing/2014/main" id="{59C9FDFA-46EF-4870-8C16-3D3FE23D3B98}"/>
                </a:ext>
              </a:extLst>
            </p:cNvPr>
            <p:cNvSpPr/>
            <p:nvPr/>
          </p:nvSpPr>
          <p:spPr>
            <a:xfrm>
              <a:off x="1474355"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F2</a:t>
              </a:r>
            </a:p>
            <a:p>
              <a:pPr algn="ctr">
                <a:lnSpc>
                  <a:spcPts val="1500"/>
                </a:lnSpc>
              </a:pPr>
              <a:r>
                <a:rPr lang="en-US" sz="1400" b="1" dirty="0"/>
                <a:t>Del Item</a:t>
              </a:r>
            </a:p>
          </p:txBody>
        </p:sp>
        <p:sp>
          <p:nvSpPr>
            <p:cNvPr id="207" name="Rectangle: Rounded Corners 206">
              <a:extLst>
                <a:ext uri="{FF2B5EF4-FFF2-40B4-BE49-F238E27FC236}">
                  <a16:creationId xmlns:a16="http://schemas.microsoft.com/office/drawing/2014/main" id="{FE76C5B5-2B5C-4B89-B08E-E78600B9DA28}"/>
                </a:ext>
              </a:extLst>
            </p:cNvPr>
            <p:cNvSpPr/>
            <p:nvPr/>
          </p:nvSpPr>
          <p:spPr>
            <a:xfrm>
              <a:off x="2870717"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F3</a:t>
              </a:r>
            </a:p>
            <a:p>
              <a:pPr algn="ctr">
                <a:lnSpc>
                  <a:spcPts val="1500"/>
                </a:lnSpc>
              </a:pPr>
              <a:r>
                <a:rPr lang="en-US" sz="1400" b="1" dirty="0"/>
                <a:t>Find Item</a:t>
              </a:r>
            </a:p>
          </p:txBody>
        </p:sp>
        <p:sp>
          <p:nvSpPr>
            <p:cNvPr id="208" name="Rectangle: Rounded Corners 207">
              <a:extLst>
                <a:ext uri="{FF2B5EF4-FFF2-40B4-BE49-F238E27FC236}">
                  <a16:creationId xmlns:a16="http://schemas.microsoft.com/office/drawing/2014/main" id="{DE763061-A02C-4260-A72F-9FE743C6EE61}"/>
                </a:ext>
              </a:extLst>
            </p:cNvPr>
            <p:cNvSpPr/>
            <p:nvPr/>
          </p:nvSpPr>
          <p:spPr>
            <a:xfrm>
              <a:off x="4267073"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F4</a:t>
              </a:r>
            </a:p>
            <a:p>
              <a:pPr algn="ctr">
                <a:lnSpc>
                  <a:spcPts val="1500"/>
                </a:lnSpc>
              </a:pPr>
              <a:r>
                <a:rPr lang="en-US" sz="1400" b="1" dirty="0"/>
                <a:t>Change Qty</a:t>
              </a:r>
            </a:p>
          </p:txBody>
        </p:sp>
        <p:sp>
          <p:nvSpPr>
            <p:cNvPr id="209" name="Rectangle: Rounded Corners 208">
              <a:extLst>
                <a:ext uri="{FF2B5EF4-FFF2-40B4-BE49-F238E27FC236}">
                  <a16:creationId xmlns:a16="http://schemas.microsoft.com/office/drawing/2014/main" id="{B1A99DF2-6982-44CA-AB98-FB606F211240}"/>
                </a:ext>
              </a:extLst>
            </p:cNvPr>
            <p:cNvSpPr/>
            <p:nvPr/>
          </p:nvSpPr>
          <p:spPr>
            <a:xfrm>
              <a:off x="4261298" y="632447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ts val="1400"/>
                </a:lnSpc>
              </a:pPr>
              <a:r>
                <a:rPr lang="en-US" sz="1400" b="1" dirty="0"/>
                <a:t>F10</a:t>
              </a:r>
            </a:p>
            <a:p>
              <a:pPr algn="ctr">
                <a:lnSpc>
                  <a:spcPts val="1500"/>
                </a:lnSpc>
              </a:pPr>
              <a:r>
                <a:rPr lang="en-US" sz="1400" b="1" dirty="0"/>
                <a:t>List Invoices</a:t>
              </a:r>
            </a:p>
          </p:txBody>
        </p:sp>
        <p:sp>
          <p:nvSpPr>
            <p:cNvPr id="210" name="Rectangle: Rounded Corners 209">
              <a:extLst>
                <a:ext uri="{FF2B5EF4-FFF2-40B4-BE49-F238E27FC236}">
                  <a16:creationId xmlns:a16="http://schemas.microsoft.com/office/drawing/2014/main" id="{D8B72A41-5243-466D-9398-63C4E3FEF553}"/>
                </a:ext>
              </a:extLst>
            </p:cNvPr>
            <p:cNvSpPr/>
            <p:nvPr/>
          </p:nvSpPr>
          <p:spPr>
            <a:xfrm>
              <a:off x="8435713" y="6317984"/>
              <a:ext cx="128016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Esc-Exit</a:t>
              </a:r>
            </a:p>
          </p:txBody>
        </p:sp>
        <p:sp>
          <p:nvSpPr>
            <p:cNvPr id="211" name="Rectangle: Rounded Corners 210">
              <a:extLst>
                <a:ext uri="{FF2B5EF4-FFF2-40B4-BE49-F238E27FC236}">
                  <a16:creationId xmlns:a16="http://schemas.microsoft.com/office/drawing/2014/main" id="{2325C4A0-A186-42A7-A734-AA869C63EB3D}"/>
                </a:ext>
              </a:extLst>
            </p:cNvPr>
            <p:cNvSpPr/>
            <p:nvPr/>
          </p:nvSpPr>
          <p:spPr>
            <a:xfrm>
              <a:off x="86882" y="6315646"/>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F7</a:t>
              </a:r>
            </a:p>
            <a:p>
              <a:pPr algn="ctr"/>
              <a:r>
                <a:rPr lang="en-US" sz="1400" b="1" dirty="0"/>
                <a:t>New Invoice</a:t>
              </a:r>
            </a:p>
          </p:txBody>
        </p:sp>
        <p:sp>
          <p:nvSpPr>
            <p:cNvPr id="212" name="Rectangle: Rounded Corners 211">
              <a:extLst>
                <a:ext uri="{FF2B5EF4-FFF2-40B4-BE49-F238E27FC236}">
                  <a16:creationId xmlns:a16="http://schemas.microsoft.com/office/drawing/2014/main" id="{7CC4D368-D841-4925-9CE0-5F98EDA954B7}"/>
                </a:ext>
              </a:extLst>
            </p:cNvPr>
            <p:cNvSpPr/>
            <p:nvPr/>
          </p:nvSpPr>
          <p:spPr>
            <a:xfrm>
              <a:off x="1478354" y="6309777"/>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F8</a:t>
              </a:r>
            </a:p>
            <a:p>
              <a:pPr algn="ctr"/>
              <a:r>
                <a:rPr lang="en-US" sz="1400" b="1" dirty="0"/>
                <a:t>Del Invoice</a:t>
              </a:r>
            </a:p>
          </p:txBody>
        </p:sp>
        <p:sp>
          <p:nvSpPr>
            <p:cNvPr id="213" name="Rectangle: Rounded Corners 212">
              <a:extLst>
                <a:ext uri="{FF2B5EF4-FFF2-40B4-BE49-F238E27FC236}">
                  <a16:creationId xmlns:a16="http://schemas.microsoft.com/office/drawing/2014/main" id="{86CB544A-55B7-4F04-8F53-457CC874650B}"/>
                </a:ext>
              </a:extLst>
            </p:cNvPr>
            <p:cNvSpPr/>
            <p:nvPr/>
          </p:nvSpPr>
          <p:spPr>
            <a:xfrm>
              <a:off x="7052804" y="5796738"/>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F6</a:t>
              </a:r>
            </a:p>
            <a:p>
              <a:pPr algn="ctr">
                <a:lnSpc>
                  <a:spcPts val="1500"/>
                </a:lnSpc>
              </a:pPr>
              <a:r>
                <a:rPr lang="en-US" sz="1400" b="1" dirty="0"/>
                <a:t>Get Weight</a:t>
              </a:r>
            </a:p>
          </p:txBody>
        </p:sp>
        <p:sp>
          <p:nvSpPr>
            <p:cNvPr id="214" name="Rectangle: Rounded Corners 213">
              <a:extLst>
                <a:ext uri="{FF2B5EF4-FFF2-40B4-BE49-F238E27FC236}">
                  <a16:creationId xmlns:a16="http://schemas.microsoft.com/office/drawing/2014/main" id="{D478B491-E65A-4E2C-A6BB-2A83E674BD7B}"/>
                </a:ext>
              </a:extLst>
            </p:cNvPr>
            <p:cNvSpPr/>
            <p:nvPr/>
          </p:nvSpPr>
          <p:spPr>
            <a:xfrm>
              <a:off x="5652770" y="6328528"/>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ts val="1400"/>
                </a:lnSpc>
              </a:pPr>
              <a:r>
                <a:rPr lang="en-US" sz="1400" b="1" dirty="0"/>
                <a:t>F11</a:t>
              </a:r>
            </a:p>
            <a:p>
              <a:pPr algn="ctr">
                <a:lnSpc>
                  <a:spcPts val="1400"/>
                </a:lnSpc>
              </a:pPr>
              <a:r>
                <a:rPr lang="en-US" sz="1400" b="1" dirty="0"/>
                <a:t>Print Invoice</a:t>
              </a:r>
            </a:p>
          </p:txBody>
        </p:sp>
        <p:sp>
          <p:nvSpPr>
            <p:cNvPr id="215" name="Rectangle: Rounded Corners 214">
              <a:extLst>
                <a:ext uri="{FF2B5EF4-FFF2-40B4-BE49-F238E27FC236}">
                  <a16:creationId xmlns:a16="http://schemas.microsoft.com/office/drawing/2014/main" id="{340120A6-8117-4D7E-9740-22E944B8C481}"/>
                </a:ext>
              </a:extLst>
            </p:cNvPr>
            <p:cNvSpPr/>
            <p:nvPr/>
          </p:nvSpPr>
          <p:spPr>
            <a:xfrm>
              <a:off x="7044242" y="6319914"/>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ts val="1400"/>
                </a:lnSpc>
              </a:pPr>
              <a:r>
                <a:rPr lang="en-US" sz="1400" b="1" dirty="0"/>
                <a:t>F12</a:t>
              </a:r>
            </a:p>
            <a:p>
              <a:pPr algn="ctr">
                <a:lnSpc>
                  <a:spcPts val="1400"/>
                </a:lnSpc>
              </a:pPr>
              <a:r>
                <a:rPr lang="en-US" sz="1400" b="1" dirty="0"/>
                <a:t>Payment</a:t>
              </a:r>
            </a:p>
          </p:txBody>
        </p:sp>
        <p:sp>
          <p:nvSpPr>
            <p:cNvPr id="216" name="Rectangle: Rounded Corners 215">
              <a:extLst>
                <a:ext uri="{FF2B5EF4-FFF2-40B4-BE49-F238E27FC236}">
                  <a16:creationId xmlns:a16="http://schemas.microsoft.com/office/drawing/2014/main" id="{3DB31B07-FC45-4B02-9A73-E0B16E14B573}"/>
                </a:ext>
              </a:extLst>
            </p:cNvPr>
            <p:cNvSpPr/>
            <p:nvPr/>
          </p:nvSpPr>
          <p:spPr>
            <a:xfrm>
              <a:off x="2869826" y="6319302"/>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F9</a:t>
              </a:r>
            </a:p>
            <a:p>
              <a:pPr algn="ctr">
                <a:lnSpc>
                  <a:spcPts val="1500"/>
                </a:lnSpc>
              </a:pPr>
              <a:r>
                <a:rPr lang="en-US" sz="1400" b="1" dirty="0"/>
                <a:t>Find Customer</a:t>
              </a:r>
            </a:p>
          </p:txBody>
        </p:sp>
      </p:grpSp>
      <p:pic>
        <p:nvPicPr>
          <p:cNvPr id="18" name="Picture 17">
            <a:extLst>
              <a:ext uri="{FF2B5EF4-FFF2-40B4-BE49-F238E27FC236}">
                <a16:creationId xmlns:a16="http://schemas.microsoft.com/office/drawing/2014/main" id="{1CFBA11E-0B7B-4E2A-A68F-99D8D4D95E8B}"/>
              </a:ext>
            </a:extLst>
          </p:cNvPr>
          <p:cNvPicPr>
            <a:picLocks noChangeAspect="1"/>
          </p:cNvPicPr>
          <p:nvPr/>
        </p:nvPicPr>
        <p:blipFill>
          <a:blip r:embed="rId3"/>
          <a:stretch>
            <a:fillRect/>
          </a:stretch>
        </p:blipFill>
        <p:spPr>
          <a:xfrm>
            <a:off x="881062" y="433387"/>
            <a:ext cx="10429875" cy="5991225"/>
          </a:xfrm>
          <a:prstGeom prst="rect">
            <a:avLst/>
          </a:prstGeom>
          <a:ln>
            <a:solidFill>
              <a:schemeClr val="tx1"/>
            </a:solidFill>
          </a:ln>
        </p:spPr>
      </p:pic>
    </p:spTree>
    <p:extLst>
      <p:ext uri="{BB962C8B-B14F-4D97-AF65-F5344CB8AC3E}">
        <p14:creationId xmlns:p14="http://schemas.microsoft.com/office/powerpoint/2010/main" val="3378026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EE839-8071-43BF-8F19-CC5C129EF191}"/>
              </a:ext>
            </a:extLst>
          </p:cNvPr>
          <p:cNvSpPr>
            <a:spLocks noGrp="1"/>
          </p:cNvSpPr>
          <p:nvPr>
            <p:ph type="title"/>
          </p:nvPr>
        </p:nvSpPr>
        <p:spPr>
          <a:xfrm>
            <a:off x="190500" y="18256"/>
            <a:ext cx="11782424" cy="810420"/>
          </a:xfrm>
          <a:ln>
            <a:noFill/>
          </a:ln>
        </p:spPr>
        <p:txBody>
          <a:bodyPr/>
          <a:lstStyle/>
          <a:p>
            <a:r>
              <a:rPr lang="en-US" dirty="0"/>
              <a:t>Find Item</a:t>
            </a:r>
          </a:p>
        </p:txBody>
      </p:sp>
      <p:sp>
        <p:nvSpPr>
          <p:cNvPr id="4" name="Content Placeholder 2">
            <a:extLst>
              <a:ext uri="{FF2B5EF4-FFF2-40B4-BE49-F238E27FC236}">
                <a16:creationId xmlns:a16="http://schemas.microsoft.com/office/drawing/2014/main" id="{C4B11595-E8AC-4B57-A499-3E15447C6E27}"/>
              </a:ext>
            </a:extLst>
          </p:cNvPr>
          <p:cNvSpPr txBox="1">
            <a:spLocks/>
          </p:cNvSpPr>
          <p:nvPr/>
        </p:nvSpPr>
        <p:spPr>
          <a:xfrm>
            <a:off x="200025" y="838991"/>
            <a:ext cx="5781675" cy="5847559"/>
          </a:xfrm>
          <a:prstGeom prst="rect">
            <a:avLst/>
          </a:prstGeom>
          <a:ln>
            <a:solidFill>
              <a:schemeClr val="tx1">
                <a:lumMod val="65000"/>
                <a:lumOff val="3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b="1" u="sng" dirty="0"/>
              <a:t>BUTTON ACTIONS:</a:t>
            </a:r>
          </a:p>
          <a:p>
            <a:pPr marL="0" indent="0">
              <a:buNone/>
            </a:pPr>
            <a:r>
              <a:rPr lang="en-US" sz="1700" b="1" dirty="0"/>
              <a:t>Esc-Exit:</a:t>
            </a:r>
          </a:p>
          <a:p>
            <a:r>
              <a:rPr lang="en-US" sz="1700" dirty="0"/>
              <a:t>Close the Find Item Screen and go back to Invoice Entry Screen</a:t>
            </a:r>
            <a:endParaRPr lang="en-US" sz="1700" b="1" u="sng" dirty="0"/>
          </a:p>
          <a:p>
            <a:pPr marL="0" indent="0">
              <a:buNone/>
            </a:pPr>
            <a:r>
              <a:rPr lang="en-US" sz="1700" b="1" dirty="0"/>
              <a:t>F1-Find:</a:t>
            </a:r>
          </a:p>
          <a:p>
            <a:r>
              <a:rPr lang="en-US" sz="1700" dirty="0"/>
              <a:t>From the database, fetch the Items pertaining to the Barcode, Item Code,  Item Name and Category, and list in the screen</a:t>
            </a:r>
          </a:p>
          <a:p>
            <a:r>
              <a:rPr lang="en-US" sz="1700" dirty="0"/>
              <a:t>Set focus to the first row in the Item List</a:t>
            </a:r>
          </a:p>
          <a:p>
            <a:pPr marL="0" indent="0">
              <a:buNone/>
            </a:pPr>
            <a:r>
              <a:rPr lang="en-US" sz="1700" b="1" dirty="0"/>
              <a:t>Up Arrow:</a:t>
            </a:r>
          </a:p>
          <a:p>
            <a:r>
              <a:rPr lang="en-US" sz="1700" dirty="0"/>
              <a:t>Set focus to the row above in the Item List.</a:t>
            </a:r>
          </a:p>
          <a:p>
            <a:r>
              <a:rPr lang="en-US" sz="1700" dirty="0"/>
              <a:t>If already in the first row, no action required </a:t>
            </a:r>
          </a:p>
          <a:p>
            <a:pPr marL="0" indent="0">
              <a:buNone/>
            </a:pPr>
            <a:r>
              <a:rPr lang="en-US" sz="1700" b="1" dirty="0"/>
              <a:t>Down Arrow:</a:t>
            </a:r>
          </a:p>
          <a:p>
            <a:r>
              <a:rPr lang="en-US" sz="1700" dirty="0"/>
              <a:t>Set focus to the row below in the Item List.</a:t>
            </a:r>
          </a:p>
          <a:p>
            <a:r>
              <a:rPr lang="en-US" sz="1700" dirty="0"/>
              <a:t>If already in the last row, no action required</a:t>
            </a:r>
            <a:endParaRPr lang="en-US" sz="1700" b="1" dirty="0"/>
          </a:p>
          <a:p>
            <a:endParaRPr lang="en-US" sz="1700" dirty="0"/>
          </a:p>
          <a:p>
            <a:endParaRPr lang="en-US" sz="1700" dirty="0"/>
          </a:p>
          <a:p>
            <a:endParaRPr lang="en-US" sz="1700" dirty="0"/>
          </a:p>
          <a:p>
            <a:endParaRPr lang="en-US" sz="1700" dirty="0"/>
          </a:p>
          <a:p>
            <a:endParaRPr lang="en-US" sz="1700" dirty="0"/>
          </a:p>
          <a:p>
            <a:endParaRPr lang="en-US" sz="1700" dirty="0"/>
          </a:p>
        </p:txBody>
      </p:sp>
      <p:sp>
        <p:nvSpPr>
          <p:cNvPr id="5" name="Content Placeholder 2">
            <a:extLst>
              <a:ext uri="{FF2B5EF4-FFF2-40B4-BE49-F238E27FC236}">
                <a16:creationId xmlns:a16="http://schemas.microsoft.com/office/drawing/2014/main" id="{81EFBF99-622E-465D-A469-33AC335F4AD3}"/>
              </a:ext>
            </a:extLst>
          </p:cNvPr>
          <p:cNvSpPr txBox="1">
            <a:spLocks/>
          </p:cNvSpPr>
          <p:nvPr/>
        </p:nvSpPr>
        <p:spPr>
          <a:xfrm>
            <a:off x="6200775" y="838200"/>
            <a:ext cx="5781675" cy="5847559"/>
          </a:xfrm>
          <a:prstGeom prst="rect">
            <a:avLst/>
          </a:prstGeom>
          <a:ln>
            <a:solidFill>
              <a:schemeClr val="tx1">
                <a:lumMod val="65000"/>
                <a:lumOff val="3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b="1" dirty="0"/>
              <a:t>Page Up:</a:t>
            </a:r>
          </a:p>
          <a:p>
            <a:r>
              <a:rPr lang="en-US" sz="1700" dirty="0"/>
              <a:t>Set focus to the 10</a:t>
            </a:r>
            <a:r>
              <a:rPr lang="en-US" sz="1700" baseline="30000" dirty="0"/>
              <a:t>th</a:t>
            </a:r>
            <a:r>
              <a:rPr lang="en-US" sz="1700" dirty="0"/>
              <a:t> row above in the Item List.</a:t>
            </a:r>
          </a:p>
          <a:p>
            <a:r>
              <a:rPr lang="en-US" sz="1700" dirty="0"/>
              <a:t>If already in the first row, no action required </a:t>
            </a:r>
          </a:p>
          <a:p>
            <a:pPr marL="0" indent="0">
              <a:buNone/>
            </a:pPr>
            <a:r>
              <a:rPr lang="en-US" sz="1700" b="1" dirty="0"/>
              <a:t>Page Down:</a:t>
            </a:r>
          </a:p>
          <a:p>
            <a:r>
              <a:rPr lang="en-US" sz="1700" dirty="0"/>
              <a:t>Set focus to the 10</a:t>
            </a:r>
            <a:r>
              <a:rPr lang="en-US" sz="1700" baseline="30000" dirty="0"/>
              <a:t>th</a:t>
            </a:r>
            <a:r>
              <a:rPr lang="en-US" sz="1700" dirty="0"/>
              <a:t> row below in the Item List.</a:t>
            </a:r>
          </a:p>
          <a:p>
            <a:r>
              <a:rPr lang="en-US" sz="1700" dirty="0"/>
              <a:t>If already in the last row, no action required </a:t>
            </a:r>
          </a:p>
          <a:p>
            <a:pPr marL="0" indent="0">
              <a:buNone/>
            </a:pPr>
            <a:endParaRPr lang="en-US" sz="1700" dirty="0"/>
          </a:p>
          <a:p>
            <a:endParaRPr lang="en-US" sz="1700" dirty="0"/>
          </a:p>
          <a:p>
            <a:endParaRPr lang="en-US" sz="1700" dirty="0"/>
          </a:p>
          <a:p>
            <a:endParaRPr lang="en-US" sz="1700" dirty="0"/>
          </a:p>
          <a:p>
            <a:endParaRPr lang="en-US" sz="1700" dirty="0"/>
          </a:p>
        </p:txBody>
      </p:sp>
    </p:spTree>
    <p:extLst>
      <p:ext uri="{BB962C8B-B14F-4D97-AF65-F5344CB8AC3E}">
        <p14:creationId xmlns:p14="http://schemas.microsoft.com/office/powerpoint/2010/main" val="2196970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06A3692-6130-4854-BC92-BED311393F7A}"/>
              </a:ext>
            </a:extLst>
          </p:cNvPr>
          <p:cNvSpPr/>
          <p:nvPr/>
        </p:nvSpPr>
        <p:spPr>
          <a:xfrm>
            <a:off x="9803928" y="1079776"/>
            <a:ext cx="2388072" cy="26858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5D9E007-C38D-4607-A53E-4D5EE08F6C46}"/>
              </a:ext>
            </a:extLst>
          </p:cNvPr>
          <p:cNvSpPr/>
          <p:nvPr/>
        </p:nvSpPr>
        <p:spPr>
          <a:xfrm>
            <a:off x="9803928" y="6515099"/>
            <a:ext cx="2388072" cy="335635"/>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7647FF1-B396-4FFD-8325-46CFE25E1803}"/>
              </a:ext>
            </a:extLst>
          </p:cNvPr>
          <p:cNvSpPr/>
          <p:nvPr/>
        </p:nvSpPr>
        <p:spPr>
          <a:xfrm>
            <a:off x="-1" y="1079778"/>
            <a:ext cx="9796523" cy="464154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3" name="Rectangle 52">
            <a:extLst>
              <a:ext uri="{FF2B5EF4-FFF2-40B4-BE49-F238E27FC236}">
                <a16:creationId xmlns:a16="http://schemas.microsoft.com/office/drawing/2014/main" id="{46152D7B-0CDA-4972-B6FD-CFE7EDB91C04}"/>
              </a:ext>
            </a:extLst>
          </p:cNvPr>
          <p:cNvSpPr/>
          <p:nvPr/>
        </p:nvSpPr>
        <p:spPr>
          <a:xfrm>
            <a:off x="0" y="7266"/>
            <a:ext cx="9803928" cy="523220"/>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4" name="TextBox 53">
            <a:extLst>
              <a:ext uri="{FF2B5EF4-FFF2-40B4-BE49-F238E27FC236}">
                <a16:creationId xmlns:a16="http://schemas.microsoft.com/office/drawing/2014/main" id="{376854C7-1868-4FEA-A87A-5F7221F71174}"/>
              </a:ext>
            </a:extLst>
          </p:cNvPr>
          <p:cNvSpPr txBox="1"/>
          <p:nvPr/>
        </p:nvSpPr>
        <p:spPr>
          <a:xfrm>
            <a:off x="20324" y="24123"/>
            <a:ext cx="2546125" cy="523220"/>
          </a:xfrm>
          <a:prstGeom prst="rect">
            <a:avLst/>
          </a:prstGeom>
          <a:noFill/>
        </p:spPr>
        <p:txBody>
          <a:bodyPr wrap="square" rtlCol="0" anchor="t">
            <a:spAutoFit/>
          </a:bodyPr>
          <a:lstStyle/>
          <a:p>
            <a:r>
              <a:rPr lang="en-US" sz="2800" dirty="0"/>
              <a:t>Invoice Entry</a:t>
            </a:r>
          </a:p>
        </p:txBody>
      </p:sp>
      <p:sp>
        <p:nvSpPr>
          <p:cNvPr id="55" name="TextBox 54">
            <a:extLst>
              <a:ext uri="{FF2B5EF4-FFF2-40B4-BE49-F238E27FC236}">
                <a16:creationId xmlns:a16="http://schemas.microsoft.com/office/drawing/2014/main" id="{B8422F07-E971-4F16-AD5C-CCF0006EA3E9}"/>
              </a:ext>
            </a:extLst>
          </p:cNvPr>
          <p:cNvSpPr txBox="1"/>
          <p:nvPr/>
        </p:nvSpPr>
        <p:spPr>
          <a:xfrm>
            <a:off x="2909126" y="144374"/>
            <a:ext cx="570990" cy="307777"/>
          </a:xfrm>
          <a:prstGeom prst="rect">
            <a:avLst/>
          </a:prstGeom>
          <a:solidFill>
            <a:schemeClr val="bg1">
              <a:lumMod val="85000"/>
            </a:schemeClr>
          </a:solidFill>
        </p:spPr>
        <p:txBody>
          <a:bodyPr wrap="none" rtlCol="0">
            <a:spAutoFit/>
          </a:bodyPr>
          <a:lstStyle/>
          <a:p>
            <a:r>
              <a:rPr lang="en-US" sz="1400" dirty="0"/>
              <a:t>User:</a:t>
            </a:r>
          </a:p>
        </p:txBody>
      </p:sp>
      <p:sp>
        <p:nvSpPr>
          <p:cNvPr id="56" name="TextBox 55">
            <a:extLst>
              <a:ext uri="{FF2B5EF4-FFF2-40B4-BE49-F238E27FC236}">
                <a16:creationId xmlns:a16="http://schemas.microsoft.com/office/drawing/2014/main" id="{2E5EFD09-A5B7-46D1-89F2-110AD54BB7C2}"/>
              </a:ext>
            </a:extLst>
          </p:cNvPr>
          <p:cNvSpPr txBox="1"/>
          <p:nvPr/>
        </p:nvSpPr>
        <p:spPr>
          <a:xfrm>
            <a:off x="8092026" y="144374"/>
            <a:ext cx="775756" cy="307777"/>
          </a:xfrm>
          <a:prstGeom prst="rect">
            <a:avLst/>
          </a:prstGeom>
          <a:solidFill>
            <a:schemeClr val="bg1">
              <a:lumMod val="85000"/>
            </a:schemeClr>
          </a:solidFill>
        </p:spPr>
        <p:txBody>
          <a:bodyPr wrap="square" rtlCol="0">
            <a:spAutoFit/>
          </a:bodyPr>
          <a:lstStyle/>
          <a:p>
            <a:r>
              <a:rPr lang="en-US" sz="1400" dirty="0"/>
              <a:t>Date:</a:t>
            </a:r>
          </a:p>
        </p:txBody>
      </p:sp>
      <p:sp>
        <p:nvSpPr>
          <p:cNvPr id="65" name="Rectangle 64">
            <a:extLst>
              <a:ext uri="{FF2B5EF4-FFF2-40B4-BE49-F238E27FC236}">
                <a16:creationId xmlns:a16="http://schemas.microsoft.com/office/drawing/2014/main" id="{AD9A607A-BAFD-4635-BCC0-142AA0657EAC}"/>
              </a:ext>
            </a:extLst>
          </p:cNvPr>
          <p:cNvSpPr/>
          <p:nvPr/>
        </p:nvSpPr>
        <p:spPr>
          <a:xfrm>
            <a:off x="8648707" y="147291"/>
            <a:ext cx="967319"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6" name="Rectangle 65">
            <a:extLst>
              <a:ext uri="{FF2B5EF4-FFF2-40B4-BE49-F238E27FC236}">
                <a16:creationId xmlns:a16="http://schemas.microsoft.com/office/drawing/2014/main" id="{995AAC4B-2E92-4581-AB66-4F1E13CD579B}"/>
              </a:ext>
            </a:extLst>
          </p:cNvPr>
          <p:cNvSpPr/>
          <p:nvPr/>
        </p:nvSpPr>
        <p:spPr>
          <a:xfrm>
            <a:off x="3458255" y="147291"/>
            <a:ext cx="1264407"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7" name="TextBox 66">
            <a:extLst>
              <a:ext uri="{FF2B5EF4-FFF2-40B4-BE49-F238E27FC236}">
                <a16:creationId xmlns:a16="http://schemas.microsoft.com/office/drawing/2014/main" id="{1F696456-45FF-4ECB-B569-88B222742C5A}"/>
              </a:ext>
            </a:extLst>
          </p:cNvPr>
          <p:cNvSpPr txBox="1"/>
          <p:nvPr/>
        </p:nvSpPr>
        <p:spPr>
          <a:xfrm>
            <a:off x="5148968" y="153899"/>
            <a:ext cx="864404" cy="307777"/>
          </a:xfrm>
          <a:prstGeom prst="rect">
            <a:avLst/>
          </a:prstGeom>
          <a:solidFill>
            <a:schemeClr val="bg1">
              <a:lumMod val="85000"/>
            </a:schemeClr>
          </a:solidFill>
        </p:spPr>
        <p:txBody>
          <a:bodyPr wrap="none" rtlCol="0">
            <a:spAutoFit/>
          </a:bodyPr>
          <a:lstStyle/>
          <a:p>
            <a:r>
              <a:rPr lang="en-US" sz="1400" dirty="0"/>
              <a:t>Terminal:</a:t>
            </a:r>
          </a:p>
        </p:txBody>
      </p:sp>
      <p:sp>
        <p:nvSpPr>
          <p:cNvPr id="68" name="Rectangle 67">
            <a:extLst>
              <a:ext uri="{FF2B5EF4-FFF2-40B4-BE49-F238E27FC236}">
                <a16:creationId xmlns:a16="http://schemas.microsoft.com/office/drawing/2014/main" id="{27B51803-8686-4F22-A009-3875B5758CB6}"/>
              </a:ext>
            </a:extLst>
          </p:cNvPr>
          <p:cNvSpPr/>
          <p:nvPr/>
        </p:nvSpPr>
        <p:spPr>
          <a:xfrm>
            <a:off x="6009935" y="147291"/>
            <a:ext cx="1264407"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77" name="Picture 76">
            <a:extLst>
              <a:ext uri="{FF2B5EF4-FFF2-40B4-BE49-F238E27FC236}">
                <a16:creationId xmlns:a16="http://schemas.microsoft.com/office/drawing/2014/main" id="{AF3118F4-69BC-40D5-B788-EA3F08F4CC96}"/>
              </a:ext>
            </a:extLst>
          </p:cNvPr>
          <p:cNvPicPr>
            <a:picLocks noChangeAspect="1"/>
          </p:cNvPicPr>
          <p:nvPr/>
        </p:nvPicPr>
        <p:blipFill>
          <a:blip r:embed="rId2"/>
          <a:stretch>
            <a:fillRect/>
          </a:stretch>
        </p:blipFill>
        <p:spPr>
          <a:xfrm>
            <a:off x="10340001" y="6508351"/>
            <a:ext cx="1188720" cy="336656"/>
          </a:xfrm>
          <a:prstGeom prst="rect">
            <a:avLst/>
          </a:prstGeom>
        </p:spPr>
      </p:pic>
      <p:grpSp>
        <p:nvGrpSpPr>
          <p:cNvPr id="3" name="Group 2">
            <a:extLst>
              <a:ext uri="{FF2B5EF4-FFF2-40B4-BE49-F238E27FC236}">
                <a16:creationId xmlns:a16="http://schemas.microsoft.com/office/drawing/2014/main" id="{D101B9A8-A9E0-435B-89B5-F3BFEB14AEEC}"/>
              </a:ext>
            </a:extLst>
          </p:cNvPr>
          <p:cNvGrpSpPr/>
          <p:nvPr/>
        </p:nvGrpSpPr>
        <p:grpSpPr>
          <a:xfrm>
            <a:off x="9796747" y="3771900"/>
            <a:ext cx="2388072" cy="2743200"/>
            <a:chOff x="9182100" y="2609851"/>
            <a:chExt cx="2228850" cy="2727968"/>
          </a:xfrm>
        </p:grpSpPr>
        <p:sp>
          <p:nvSpPr>
            <p:cNvPr id="2" name="Rectangle 1">
              <a:extLst>
                <a:ext uri="{FF2B5EF4-FFF2-40B4-BE49-F238E27FC236}">
                  <a16:creationId xmlns:a16="http://schemas.microsoft.com/office/drawing/2014/main" id="{E733DBFE-A7C9-444D-98DB-B672D98C5E9A}"/>
                </a:ext>
              </a:extLst>
            </p:cNvPr>
            <p:cNvSpPr/>
            <p:nvPr/>
          </p:nvSpPr>
          <p:spPr>
            <a:xfrm>
              <a:off x="9182100" y="2609851"/>
              <a:ext cx="2228850" cy="272796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Rounded Corners 87">
              <a:extLst>
                <a:ext uri="{FF2B5EF4-FFF2-40B4-BE49-F238E27FC236}">
                  <a16:creationId xmlns:a16="http://schemas.microsoft.com/office/drawing/2014/main" id="{E99604FC-9F7B-4067-8974-F7253FB7B29F}"/>
                </a:ext>
              </a:extLst>
            </p:cNvPr>
            <p:cNvSpPr/>
            <p:nvPr/>
          </p:nvSpPr>
          <p:spPr>
            <a:xfrm>
              <a:off x="9274607" y="2701469"/>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sp>
          <p:nvSpPr>
            <p:cNvPr id="89" name="Rectangle: Rounded Corners 88">
              <a:extLst>
                <a:ext uri="{FF2B5EF4-FFF2-40B4-BE49-F238E27FC236}">
                  <a16:creationId xmlns:a16="http://schemas.microsoft.com/office/drawing/2014/main" id="{0B9F5E5E-1549-4D4B-B465-F04058F3AF3E}"/>
                </a:ext>
              </a:extLst>
            </p:cNvPr>
            <p:cNvSpPr/>
            <p:nvPr/>
          </p:nvSpPr>
          <p:spPr>
            <a:xfrm>
              <a:off x="9808308" y="2705317"/>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7</a:t>
              </a:r>
            </a:p>
          </p:txBody>
        </p:sp>
        <p:sp>
          <p:nvSpPr>
            <p:cNvPr id="90" name="Rectangle: Rounded Corners 89">
              <a:extLst>
                <a:ext uri="{FF2B5EF4-FFF2-40B4-BE49-F238E27FC236}">
                  <a16:creationId xmlns:a16="http://schemas.microsoft.com/office/drawing/2014/main" id="{C4940B72-99FA-4214-A5DC-A153FF019CEE}"/>
                </a:ext>
              </a:extLst>
            </p:cNvPr>
            <p:cNvSpPr/>
            <p:nvPr/>
          </p:nvSpPr>
          <p:spPr>
            <a:xfrm>
              <a:off x="10334566" y="2695689"/>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8</a:t>
              </a:r>
            </a:p>
          </p:txBody>
        </p:sp>
        <p:sp>
          <p:nvSpPr>
            <p:cNvPr id="93" name="Rectangle: Rounded Corners 92">
              <a:extLst>
                <a:ext uri="{FF2B5EF4-FFF2-40B4-BE49-F238E27FC236}">
                  <a16:creationId xmlns:a16="http://schemas.microsoft.com/office/drawing/2014/main" id="{E826C994-E5F9-43CF-8920-6395F69B4F58}"/>
                </a:ext>
              </a:extLst>
            </p:cNvPr>
            <p:cNvSpPr/>
            <p:nvPr/>
          </p:nvSpPr>
          <p:spPr>
            <a:xfrm>
              <a:off x="9274607" y="3225234"/>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sp>
          <p:nvSpPr>
            <p:cNvPr id="94" name="Rectangle: Rounded Corners 93">
              <a:extLst>
                <a:ext uri="{FF2B5EF4-FFF2-40B4-BE49-F238E27FC236}">
                  <a16:creationId xmlns:a16="http://schemas.microsoft.com/office/drawing/2014/main" id="{4BB6AE52-C698-4369-BD9C-248DF69070AF}"/>
                </a:ext>
              </a:extLst>
            </p:cNvPr>
            <p:cNvSpPr/>
            <p:nvPr/>
          </p:nvSpPr>
          <p:spPr>
            <a:xfrm>
              <a:off x="9808308" y="3228437"/>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4</a:t>
              </a:r>
            </a:p>
          </p:txBody>
        </p:sp>
        <p:sp>
          <p:nvSpPr>
            <p:cNvPr id="95" name="Rectangle: Rounded Corners 94">
              <a:extLst>
                <a:ext uri="{FF2B5EF4-FFF2-40B4-BE49-F238E27FC236}">
                  <a16:creationId xmlns:a16="http://schemas.microsoft.com/office/drawing/2014/main" id="{9C01B4C6-EB4F-4A4B-B469-CB8BE1916A0D}"/>
                </a:ext>
              </a:extLst>
            </p:cNvPr>
            <p:cNvSpPr/>
            <p:nvPr/>
          </p:nvSpPr>
          <p:spPr>
            <a:xfrm>
              <a:off x="10334566" y="3219321"/>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5</a:t>
              </a:r>
            </a:p>
          </p:txBody>
        </p:sp>
        <p:sp>
          <p:nvSpPr>
            <p:cNvPr id="96" name="Rectangle: Rounded Corners 95">
              <a:extLst>
                <a:ext uri="{FF2B5EF4-FFF2-40B4-BE49-F238E27FC236}">
                  <a16:creationId xmlns:a16="http://schemas.microsoft.com/office/drawing/2014/main" id="{CF4A4B30-E940-4434-9B99-1ECA81E18263}"/>
                </a:ext>
              </a:extLst>
            </p:cNvPr>
            <p:cNvSpPr/>
            <p:nvPr/>
          </p:nvSpPr>
          <p:spPr>
            <a:xfrm>
              <a:off x="9274607" y="3748999"/>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lumMod val="65000"/>
                      <a:lumOff val="35000"/>
                    </a:schemeClr>
                  </a:solidFill>
                </a:rPr>
                <a:t>→</a:t>
              </a:r>
              <a:endParaRPr lang="en-US" sz="1600" b="1" dirty="0">
                <a:solidFill>
                  <a:schemeClr val="tx1">
                    <a:lumMod val="65000"/>
                    <a:lumOff val="35000"/>
                  </a:schemeClr>
                </a:solidFill>
              </a:endParaRPr>
            </a:p>
          </p:txBody>
        </p:sp>
        <p:sp>
          <p:nvSpPr>
            <p:cNvPr id="97" name="Rectangle: Rounded Corners 96">
              <a:extLst>
                <a:ext uri="{FF2B5EF4-FFF2-40B4-BE49-F238E27FC236}">
                  <a16:creationId xmlns:a16="http://schemas.microsoft.com/office/drawing/2014/main" id="{23B597EA-F796-4F0B-8798-00395CEAE6E7}"/>
                </a:ext>
              </a:extLst>
            </p:cNvPr>
            <p:cNvSpPr/>
            <p:nvPr/>
          </p:nvSpPr>
          <p:spPr>
            <a:xfrm>
              <a:off x="9808308" y="3751557"/>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1</a:t>
              </a:r>
            </a:p>
          </p:txBody>
        </p:sp>
        <p:sp>
          <p:nvSpPr>
            <p:cNvPr id="98" name="Rectangle: Rounded Corners 97">
              <a:extLst>
                <a:ext uri="{FF2B5EF4-FFF2-40B4-BE49-F238E27FC236}">
                  <a16:creationId xmlns:a16="http://schemas.microsoft.com/office/drawing/2014/main" id="{E6A880AD-195C-4168-A483-02536DD8C641}"/>
                </a:ext>
              </a:extLst>
            </p:cNvPr>
            <p:cNvSpPr/>
            <p:nvPr/>
          </p:nvSpPr>
          <p:spPr>
            <a:xfrm>
              <a:off x="10334566" y="3742953"/>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2</a:t>
              </a:r>
            </a:p>
          </p:txBody>
        </p:sp>
        <p:sp>
          <p:nvSpPr>
            <p:cNvPr id="99" name="Rectangle: Rounded Corners 98">
              <a:extLst>
                <a:ext uri="{FF2B5EF4-FFF2-40B4-BE49-F238E27FC236}">
                  <a16:creationId xmlns:a16="http://schemas.microsoft.com/office/drawing/2014/main" id="{370341E8-60E1-477D-AA0E-CC43A3283277}"/>
                </a:ext>
              </a:extLst>
            </p:cNvPr>
            <p:cNvSpPr/>
            <p:nvPr/>
          </p:nvSpPr>
          <p:spPr>
            <a:xfrm>
              <a:off x="9274607" y="4272764"/>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sp>
          <p:nvSpPr>
            <p:cNvPr id="104" name="Rectangle: Rounded Corners 103">
              <a:extLst>
                <a:ext uri="{FF2B5EF4-FFF2-40B4-BE49-F238E27FC236}">
                  <a16:creationId xmlns:a16="http://schemas.microsoft.com/office/drawing/2014/main" id="{97CC43DE-C308-4C6A-9A35-16AC02980586}"/>
                </a:ext>
              </a:extLst>
            </p:cNvPr>
            <p:cNvSpPr/>
            <p:nvPr/>
          </p:nvSpPr>
          <p:spPr>
            <a:xfrm>
              <a:off x="9808308" y="4274677"/>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a:t>
              </a:r>
            </a:p>
          </p:txBody>
        </p:sp>
        <p:sp>
          <p:nvSpPr>
            <p:cNvPr id="105" name="Rectangle: Rounded Corners 104">
              <a:extLst>
                <a:ext uri="{FF2B5EF4-FFF2-40B4-BE49-F238E27FC236}">
                  <a16:creationId xmlns:a16="http://schemas.microsoft.com/office/drawing/2014/main" id="{DB205EDB-44B1-44EF-A6FC-0DC4D0BD982A}"/>
                </a:ext>
              </a:extLst>
            </p:cNvPr>
            <p:cNvSpPr/>
            <p:nvPr/>
          </p:nvSpPr>
          <p:spPr>
            <a:xfrm>
              <a:off x="10334566" y="4266585"/>
              <a:ext cx="983458"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ENTER</a:t>
              </a:r>
              <a:endParaRPr lang="en-US" sz="1100" b="1" dirty="0">
                <a:solidFill>
                  <a:schemeClr val="tx1">
                    <a:lumMod val="65000"/>
                    <a:lumOff val="35000"/>
                  </a:schemeClr>
                </a:solidFill>
              </a:endParaRPr>
            </a:p>
          </p:txBody>
        </p:sp>
        <p:sp>
          <p:nvSpPr>
            <p:cNvPr id="118" name="Rectangle: Rounded Corners 117">
              <a:extLst>
                <a:ext uri="{FF2B5EF4-FFF2-40B4-BE49-F238E27FC236}">
                  <a16:creationId xmlns:a16="http://schemas.microsoft.com/office/drawing/2014/main" id="{C7B20B09-CD6E-4CCF-A741-58A7F1905A41}"/>
                </a:ext>
              </a:extLst>
            </p:cNvPr>
            <p:cNvSpPr/>
            <p:nvPr/>
          </p:nvSpPr>
          <p:spPr>
            <a:xfrm>
              <a:off x="9274607" y="4798476"/>
              <a:ext cx="457200" cy="457200"/>
            </a:xfrm>
            <a:prstGeom prst="roundRect">
              <a:avLst>
                <a:gd name="adj" fmla="val 16667"/>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65000"/>
                      <a:lumOff val="35000"/>
                    </a:schemeClr>
                  </a:solidFill>
                </a:rPr>
                <a:t>+</a:t>
              </a:r>
            </a:p>
          </p:txBody>
        </p:sp>
        <p:sp>
          <p:nvSpPr>
            <p:cNvPr id="119" name="Rectangle: Rounded Corners 118">
              <a:extLst>
                <a:ext uri="{FF2B5EF4-FFF2-40B4-BE49-F238E27FC236}">
                  <a16:creationId xmlns:a16="http://schemas.microsoft.com/office/drawing/2014/main" id="{7090993A-C23A-49E1-B238-D8734B155251}"/>
                </a:ext>
              </a:extLst>
            </p:cNvPr>
            <p:cNvSpPr/>
            <p:nvPr/>
          </p:nvSpPr>
          <p:spPr>
            <a:xfrm>
              <a:off x="9808308" y="4801812"/>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65000"/>
                      <a:lumOff val="35000"/>
                    </a:schemeClr>
                  </a:solidFill>
                </a:rPr>
                <a:t>-</a:t>
              </a:r>
              <a:endParaRPr lang="en-US" sz="2000" dirty="0">
                <a:solidFill>
                  <a:schemeClr val="tx1">
                    <a:lumMod val="65000"/>
                    <a:lumOff val="35000"/>
                  </a:schemeClr>
                </a:solidFill>
              </a:endParaRPr>
            </a:p>
          </p:txBody>
        </p:sp>
        <p:sp>
          <p:nvSpPr>
            <p:cNvPr id="120" name="Rectangle: Rounded Corners 119">
              <a:extLst>
                <a:ext uri="{FF2B5EF4-FFF2-40B4-BE49-F238E27FC236}">
                  <a16:creationId xmlns:a16="http://schemas.microsoft.com/office/drawing/2014/main" id="{3DD1121B-5A30-4DB3-B2BA-3D35F7471AFC}"/>
                </a:ext>
              </a:extLst>
            </p:cNvPr>
            <p:cNvSpPr/>
            <p:nvPr/>
          </p:nvSpPr>
          <p:spPr>
            <a:xfrm>
              <a:off x="10342009" y="4792696"/>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65000"/>
                      <a:lumOff val="35000"/>
                    </a:schemeClr>
                  </a:solidFill>
                </a:rPr>
                <a:t>DEL</a:t>
              </a:r>
              <a:endParaRPr lang="en-US" sz="1100" b="1" dirty="0">
                <a:solidFill>
                  <a:schemeClr val="tx1">
                    <a:lumMod val="65000"/>
                    <a:lumOff val="35000"/>
                  </a:schemeClr>
                </a:solidFill>
              </a:endParaRPr>
            </a:p>
          </p:txBody>
        </p:sp>
        <p:sp>
          <p:nvSpPr>
            <p:cNvPr id="87" name="Rectangle: Rounded Corners 86">
              <a:extLst>
                <a:ext uri="{FF2B5EF4-FFF2-40B4-BE49-F238E27FC236}">
                  <a16:creationId xmlns:a16="http://schemas.microsoft.com/office/drawing/2014/main" id="{91BE04F8-AC7D-4C91-B7A1-09F82675FB4C}"/>
                </a:ext>
              </a:extLst>
            </p:cNvPr>
            <p:cNvSpPr/>
            <p:nvPr/>
          </p:nvSpPr>
          <p:spPr>
            <a:xfrm>
              <a:off x="10868237" y="2694846"/>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9</a:t>
              </a:r>
            </a:p>
          </p:txBody>
        </p:sp>
        <p:sp>
          <p:nvSpPr>
            <p:cNvPr id="91" name="Rectangle: Rounded Corners 90">
              <a:extLst>
                <a:ext uri="{FF2B5EF4-FFF2-40B4-BE49-F238E27FC236}">
                  <a16:creationId xmlns:a16="http://schemas.microsoft.com/office/drawing/2014/main" id="{4EEF2130-A195-4214-8762-187B5BA22982}"/>
                </a:ext>
              </a:extLst>
            </p:cNvPr>
            <p:cNvSpPr/>
            <p:nvPr/>
          </p:nvSpPr>
          <p:spPr>
            <a:xfrm>
              <a:off x="10868237" y="3218478"/>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6</a:t>
              </a:r>
            </a:p>
          </p:txBody>
        </p:sp>
        <p:sp>
          <p:nvSpPr>
            <p:cNvPr id="92" name="Rectangle: Rounded Corners 91">
              <a:extLst>
                <a:ext uri="{FF2B5EF4-FFF2-40B4-BE49-F238E27FC236}">
                  <a16:creationId xmlns:a16="http://schemas.microsoft.com/office/drawing/2014/main" id="{7BD9E7FA-98FB-43D4-8CAB-AE94FDA0285F}"/>
                </a:ext>
              </a:extLst>
            </p:cNvPr>
            <p:cNvSpPr/>
            <p:nvPr/>
          </p:nvSpPr>
          <p:spPr>
            <a:xfrm>
              <a:off x="10868237" y="3742110"/>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3</a:t>
              </a:r>
            </a:p>
          </p:txBody>
        </p:sp>
        <p:sp>
          <p:nvSpPr>
            <p:cNvPr id="100" name="Rectangle: Rounded Corners 99">
              <a:extLst>
                <a:ext uri="{FF2B5EF4-FFF2-40B4-BE49-F238E27FC236}">
                  <a16:creationId xmlns:a16="http://schemas.microsoft.com/office/drawing/2014/main" id="{4121D9D7-9725-443C-97D3-FD1FF62E5B8F}"/>
                </a:ext>
              </a:extLst>
            </p:cNvPr>
            <p:cNvSpPr/>
            <p:nvPr/>
          </p:nvSpPr>
          <p:spPr>
            <a:xfrm>
              <a:off x="10868237" y="4789374"/>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65000"/>
                      <a:lumOff val="35000"/>
                    </a:schemeClr>
                  </a:solidFill>
                </a:rPr>
                <a:t>CLR</a:t>
              </a:r>
              <a:endParaRPr lang="en-US" sz="1100" b="1" dirty="0">
                <a:solidFill>
                  <a:schemeClr val="tx1">
                    <a:lumMod val="65000"/>
                    <a:lumOff val="35000"/>
                  </a:schemeClr>
                </a:solidFill>
              </a:endParaRPr>
            </a:p>
          </p:txBody>
        </p:sp>
      </p:grpSp>
      <p:sp>
        <p:nvSpPr>
          <p:cNvPr id="11" name="Rectangle 10">
            <a:extLst>
              <a:ext uri="{FF2B5EF4-FFF2-40B4-BE49-F238E27FC236}">
                <a16:creationId xmlns:a16="http://schemas.microsoft.com/office/drawing/2014/main" id="{D7B32C73-430A-485E-9985-8A1767AF8C00}"/>
              </a:ext>
            </a:extLst>
          </p:cNvPr>
          <p:cNvSpPr/>
          <p:nvPr/>
        </p:nvSpPr>
        <p:spPr>
          <a:xfrm>
            <a:off x="9839470" y="7264"/>
            <a:ext cx="2345349" cy="107251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500"/>
              </a:lnSpc>
            </a:pPr>
            <a:r>
              <a:rPr lang="en-US" sz="2400" b="1" dirty="0">
                <a:ln w="0"/>
                <a:solidFill>
                  <a:schemeClr val="accent1"/>
                </a:solidFill>
                <a:effectLst>
                  <a:outerShdw blurRad="38100" dist="25400" dir="5400000" algn="ctr" rotWithShape="0">
                    <a:srgbClr val="6E747A">
                      <a:alpha val="43000"/>
                    </a:srgbClr>
                  </a:outerShdw>
                </a:effectLst>
              </a:rPr>
              <a:t>AL FAREEDHA</a:t>
            </a:r>
          </a:p>
          <a:p>
            <a:pPr algn="ctr">
              <a:lnSpc>
                <a:spcPts val="2500"/>
              </a:lnSpc>
            </a:pPr>
            <a:r>
              <a:rPr lang="en-US" sz="2400" b="1" dirty="0">
                <a:ln w="0"/>
                <a:solidFill>
                  <a:schemeClr val="accent1"/>
                </a:solidFill>
                <a:effectLst>
                  <a:outerShdw blurRad="38100" dist="25400" dir="5400000" algn="ctr" rotWithShape="0">
                    <a:srgbClr val="6E747A">
                      <a:alpha val="43000"/>
                    </a:srgbClr>
                  </a:outerShdw>
                </a:effectLst>
              </a:rPr>
              <a:t>SUPER MARKET</a:t>
            </a:r>
          </a:p>
        </p:txBody>
      </p:sp>
      <p:grpSp>
        <p:nvGrpSpPr>
          <p:cNvPr id="159" name="Group 158">
            <a:extLst>
              <a:ext uri="{FF2B5EF4-FFF2-40B4-BE49-F238E27FC236}">
                <a16:creationId xmlns:a16="http://schemas.microsoft.com/office/drawing/2014/main" id="{5980DFF6-055C-4BA0-A049-FBFC6F59E866}"/>
              </a:ext>
            </a:extLst>
          </p:cNvPr>
          <p:cNvGrpSpPr/>
          <p:nvPr/>
        </p:nvGrpSpPr>
        <p:grpSpPr>
          <a:xfrm>
            <a:off x="9828248" y="3055958"/>
            <a:ext cx="2247032" cy="307777"/>
            <a:chOff x="9807943" y="3310018"/>
            <a:chExt cx="2247032" cy="307777"/>
          </a:xfrm>
        </p:grpSpPr>
        <p:sp>
          <p:nvSpPr>
            <p:cNvPr id="160" name="Rectangle 159">
              <a:extLst>
                <a:ext uri="{FF2B5EF4-FFF2-40B4-BE49-F238E27FC236}">
                  <a16:creationId xmlns:a16="http://schemas.microsoft.com/office/drawing/2014/main" id="{ADFEFEA1-4E92-442E-8F53-4EAF0E95C766}"/>
                </a:ext>
              </a:extLst>
            </p:cNvPr>
            <p:cNvSpPr/>
            <p:nvPr/>
          </p:nvSpPr>
          <p:spPr>
            <a:xfrm>
              <a:off x="10866255" y="3326746"/>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1" name="TextBox 160">
              <a:extLst>
                <a:ext uri="{FF2B5EF4-FFF2-40B4-BE49-F238E27FC236}">
                  <a16:creationId xmlns:a16="http://schemas.microsoft.com/office/drawing/2014/main" id="{99EDB5D5-0C5F-4163-91BC-B9366A41F43F}"/>
                </a:ext>
              </a:extLst>
            </p:cNvPr>
            <p:cNvSpPr txBox="1"/>
            <p:nvPr/>
          </p:nvSpPr>
          <p:spPr>
            <a:xfrm>
              <a:off x="9807943" y="3310018"/>
              <a:ext cx="1371600" cy="307777"/>
            </a:xfrm>
            <a:prstGeom prst="rect">
              <a:avLst/>
            </a:prstGeom>
            <a:noFill/>
          </p:spPr>
          <p:txBody>
            <a:bodyPr wrap="square" rtlCol="0">
              <a:spAutoFit/>
            </a:bodyPr>
            <a:lstStyle/>
            <a:p>
              <a:r>
                <a:rPr lang="en-US" sz="1400" dirty="0"/>
                <a:t>Invoice Amt:</a:t>
              </a:r>
            </a:p>
          </p:txBody>
        </p:sp>
      </p:grpSp>
      <p:grpSp>
        <p:nvGrpSpPr>
          <p:cNvPr id="162" name="Group 161">
            <a:extLst>
              <a:ext uri="{FF2B5EF4-FFF2-40B4-BE49-F238E27FC236}">
                <a16:creationId xmlns:a16="http://schemas.microsoft.com/office/drawing/2014/main" id="{81B35E11-A494-48B4-ACAB-A632C023EDDF}"/>
              </a:ext>
            </a:extLst>
          </p:cNvPr>
          <p:cNvGrpSpPr/>
          <p:nvPr/>
        </p:nvGrpSpPr>
        <p:grpSpPr>
          <a:xfrm>
            <a:off x="9820770" y="2739630"/>
            <a:ext cx="2261988" cy="307777"/>
            <a:chOff x="9792987" y="2953166"/>
            <a:chExt cx="2261988" cy="307777"/>
          </a:xfrm>
        </p:grpSpPr>
        <p:sp>
          <p:nvSpPr>
            <p:cNvPr id="163" name="Rectangle 162">
              <a:extLst>
                <a:ext uri="{FF2B5EF4-FFF2-40B4-BE49-F238E27FC236}">
                  <a16:creationId xmlns:a16="http://schemas.microsoft.com/office/drawing/2014/main" id="{F9CAA959-E9E4-48BE-80FC-184679BB7400}"/>
                </a:ext>
              </a:extLst>
            </p:cNvPr>
            <p:cNvSpPr/>
            <p:nvPr/>
          </p:nvSpPr>
          <p:spPr>
            <a:xfrm>
              <a:off x="10866255" y="2969894"/>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4" name="TextBox 163">
              <a:extLst>
                <a:ext uri="{FF2B5EF4-FFF2-40B4-BE49-F238E27FC236}">
                  <a16:creationId xmlns:a16="http://schemas.microsoft.com/office/drawing/2014/main" id="{390C8A10-428A-4552-A15A-14FD1A45D7FD}"/>
                </a:ext>
              </a:extLst>
            </p:cNvPr>
            <p:cNvSpPr txBox="1"/>
            <p:nvPr/>
          </p:nvSpPr>
          <p:spPr>
            <a:xfrm>
              <a:off x="9792987" y="2953166"/>
              <a:ext cx="1371600" cy="307777"/>
            </a:xfrm>
            <a:prstGeom prst="rect">
              <a:avLst/>
            </a:prstGeom>
            <a:noFill/>
          </p:spPr>
          <p:txBody>
            <a:bodyPr wrap="square" rtlCol="0">
              <a:spAutoFit/>
            </a:bodyPr>
            <a:lstStyle/>
            <a:p>
              <a:r>
                <a:rPr lang="en-US" sz="1400" dirty="0"/>
                <a:t>Discount:</a:t>
              </a:r>
            </a:p>
          </p:txBody>
        </p:sp>
      </p:grpSp>
      <p:grpSp>
        <p:nvGrpSpPr>
          <p:cNvPr id="165" name="Group 164">
            <a:extLst>
              <a:ext uri="{FF2B5EF4-FFF2-40B4-BE49-F238E27FC236}">
                <a16:creationId xmlns:a16="http://schemas.microsoft.com/office/drawing/2014/main" id="{CF2D728A-1028-4397-8E81-E634644B062E}"/>
              </a:ext>
            </a:extLst>
          </p:cNvPr>
          <p:cNvGrpSpPr/>
          <p:nvPr/>
        </p:nvGrpSpPr>
        <p:grpSpPr>
          <a:xfrm>
            <a:off x="9820770" y="2423302"/>
            <a:ext cx="2261988" cy="307777"/>
            <a:chOff x="9792987" y="2589631"/>
            <a:chExt cx="2261988" cy="307777"/>
          </a:xfrm>
        </p:grpSpPr>
        <p:sp>
          <p:nvSpPr>
            <p:cNvPr id="166" name="Rectangle 165">
              <a:extLst>
                <a:ext uri="{FF2B5EF4-FFF2-40B4-BE49-F238E27FC236}">
                  <a16:creationId xmlns:a16="http://schemas.microsoft.com/office/drawing/2014/main" id="{EF08460B-2496-4437-8C40-BB70A253C029}"/>
                </a:ext>
              </a:extLst>
            </p:cNvPr>
            <p:cNvSpPr/>
            <p:nvPr/>
          </p:nvSpPr>
          <p:spPr>
            <a:xfrm>
              <a:off x="10866255" y="2606359"/>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7" name="TextBox 166">
              <a:extLst>
                <a:ext uri="{FF2B5EF4-FFF2-40B4-BE49-F238E27FC236}">
                  <a16:creationId xmlns:a16="http://schemas.microsoft.com/office/drawing/2014/main" id="{37171083-B3CA-4716-A063-88E46789023A}"/>
                </a:ext>
              </a:extLst>
            </p:cNvPr>
            <p:cNvSpPr txBox="1"/>
            <p:nvPr/>
          </p:nvSpPr>
          <p:spPr>
            <a:xfrm>
              <a:off x="9792987" y="2589631"/>
              <a:ext cx="1371600" cy="307777"/>
            </a:xfrm>
            <a:prstGeom prst="rect">
              <a:avLst/>
            </a:prstGeom>
            <a:noFill/>
          </p:spPr>
          <p:txBody>
            <a:bodyPr wrap="square" rtlCol="0">
              <a:spAutoFit/>
            </a:bodyPr>
            <a:lstStyle/>
            <a:p>
              <a:r>
                <a:rPr lang="en-US" sz="1400" dirty="0"/>
                <a:t>Net Price:</a:t>
              </a:r>
            </a:p>
          </p:txBody>
        </p:sp>
      </p:grpSp>
      <p:grpSp>
        <p:nvGrpSpPr>
          <p:cNvPr id="168" name="Group 167">
            <a:extLst>
              <a:ext uri="{FF2B5EF4-FFF2-40B4-BE49-F238E27FC236}">
                <a16:creationId xmlns:a16="http://schemas.microsoft.com/office/drawing/2014/main" id="{52110572-2595-4AEF-92AD-C86B49F25356}"/>
              </a:ext>
            </a:extLst>
          </p:cNvPr>
          <p:cNvGrpSpPr/>
          <p:nvPr/>
        </p:nvGrpSpPr>
        <p:grpSpPr>
          <a:xfrm>
            <a:off x="9820770" y="2106974"/>
            <a:ext cx="2261988" cy="307777"/>
            <a:chOff x="9792987" y="2222420"/>
            <a:chExt cx="2261988" cy="307777"/>
          </a:xfrm>
        </p:grpSpPr>
        <p:sp>
          <p:nvSpPr>
            <p:cNvPr id="169" name="Rectangle 168">
              <a:extLst>
                <a:ext uri="{FF2B5EF4-FFF2-40B4-BE49-F238E27FC236}">
                  <a16:creationId xmlns:a16="http://schemas.microsoft.com/office/drawing/2014/main" id="{7E402E87-F9D3-4ACF-B80D-5BF53CD5BF3F}"/>
                </a:ext>
              </a:extLst>
            </p:cNvPr>
            <p:cNvSpPr/>
            <p:nvPr/>
          </p:nvSpPr>
          <p:spPr>
            <a:xfrm>
              <a:off x="10866255" y="2239148"/>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0" name="TextBox 169">
              <a:extLst>
                <a:ext uri="{FF2B5EF4-FFF2-40B4-BE49-F238E27FC236}">
                  <a16:creationId xmlns:a16="http://schemas.microsoft.com/office/drawing/2014/main" id="{C5E497C4-B7BD-4940-B7E6-3591CDAE2F75}"/>
                </a:ext>
              </a:extLst>
            </p:cNvPr>
            <p:cNvSpPr txBox="1"/>
            <p:nvPr/>
          </p:nvSpPr>
          <p:spPr>
            <a:xfrm>
              <a:off x="9792987" y="2222420"/>
              <a:ext cx="1371600" cy="307777"/>
            </a:xfrm>
            <a:prstGeom prst="rect">
              <a:avLst/>
            </a:prstGeom>
            <a:noFill/>
          </p:spPr>
          <p:txBody>
            <a:bodyPr wrap="square" rtlCol="0">
              <a:spAutoFit/>
            </a:bodyPr>
            <a:lstStyle/>
            <a:p>
              <a:r>
                <a:rPr lang="en-US" sz="1400" dirty="0"/>
                <a:t>Tax:</a:t>
              </a:r>
            </a:p>
          </p:txBody>
        </p:sp>
      </p:grpSp>
      <p:grpSp>
        <p:nvGrpSpPr>
          <p:cNvPr id="171" name="Group 170">
            <a:extLst>
              <a:ext uri="{FF2B5EF4-FFF2-40B4-BE49-F238E27FC236}">
                <a16:creationId xmlns:a16="http://schemas.microsoft.com/office/drawing/2014/main" id="{6A30A704-B185-46FC-B015-29DB9A0F8823}"/>
              </a:ext>
            </a:extLst>
          </p:cNvPr>
          <p:cNvGrpSpPr/>
          <p:nvPr/>
        </p:nvGrpSpPr>
        <p:grpSpPr>
          <a:xfrm>
            <a:off x="9820770" y="1790646"/>
            <a:ext cx="2261988" cy="307777"/>
            <a:chOff x="9792987" y="1903263"/>
            <a:chExt cx="2261988" cy="307777"/>
          </a:xfrm>
        </p:grpSpPr>
        <p:sp>
          <p:nvSpPr>
            <p:cNvPr id="172" name="Rectangle 171">
              <a:extLst>
                <a:ext uri="{FF2B5EF4-FFF2-40B4-BE49-F238E27FC236}">
                  <a16:creationId xmlns:a16="http://schemas.microsoft.com/office/drawing/2014/main" id="{E9D306FF-8F8B-41A3-A284-775B1D36186E}"/>
                </a:ext>
              </a:extLst>
            </p:cNvPr>
            <p:cNvSpPr/>
            <p:nvPr/>
          </p:nvSpPr>
          <p:spPr>
            <a:xfrm>
              <a:off x="10866255" y="1919991"/>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3" name="TextBox 172">
              <a:extLst>
                <a:ext uri="{FF2B5EF4-FFF2-40B4-BE49-F238E27FC236}">
                  <a16:creationId xmlns:a16="http://schemas.microsoft.com/office/drawing/2014/main" id="{9695EA5E-3283-4A5F-9B62-AFD571084B74}"/>
                </a:ext>
              </a:extLst>
            </p:cNvPr>
            <p:cNvSpPr txBox="1"/>
            <p:nvPr/>
          </p:nvSpPr>
          <p:spPr>
            <a:xfrm>
              <a:off x="9792987" y="1903263"/>
              <a:ext cx="1371600" cy="307777"/>
            </a:xfrm>
            <a:prstGeom prst="rect">
              <a:avLst/>
            </a:prstGeom>
            <a:noFill/>
          </p:spPr>
          <p:txBody>
            <a:bodyPr wrap="square" rtlCol="0">
              <a:spAutoFit/>
            </a:bodyPr>
            <a:lstStyle/>
            <a:p>
              <a:r>
                <a:rPr lang="en-US" sz="1400" dirty="0"/>
                <a:t>Total Price:</a:t>
              </a:r>
            </a:p>
          </p:txBody>
        </p:sp>
      </p:grpSp>
      <p:grpSp>
        <p:nvGrpSpPr>
          <p:cNvPr id="174" name="Group 173">
            <a:extLst>
              <a:ext uri="{FF2B5EF4-FFF2-40B4-BE49-F238E27FC236}">
                <a16:creationId xmlns:a16="http://schemas.microsoft.com/office/drawing/2014/main" id="{C98FB36A-0C9F-48AC-B912-96102984269D}"/>
              </a:ext>
            </a:extLst>
          </p:cNvPr>
          <p:cNvGrpSpPr/>
          <p:nvPr/>
        </p:nvGrpSpPr>
        <p:grpSpPr>
          <a:xfrm>
            <a:off x="9820770" y="1474318"/>
            <a:ext cx="2261988" cy="307777"/>
            <a:chOff x="9792987" y="2178030"/>
            <a:chExt cx="2261988" cy="307777"/>
          </a:xfrm>
        </p:grpSpPr>
        <p:sp>
          <p:nvSpPr>
            <p:cNvPr id="175" name="Rectangle 174">
              <a:extLst>
                <a:ext uri="{FF2B5EF4-FFF2-40B4-BE49-F238E27FC236}">
                  <a16:creationId xmlns:a16="http://schemas.microsoft.com/office/drawing/2014/main" id="{4279EBE2-C5F7-4395-96B9-374CF4BBAE2C}"/>
                </a:ext>
              </a:extLst>
            </p:cNvPr>
            <p:cNvSpPr/>
            <p:nvPr/>
          </p:nvSpPr>
          <p:spPr>
            <a:xfrm>
              <a:off x="10866255" y="2194758"/>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6" name="TextBox 175">
              <a:extLst>
                <a:ext uri="{FF2B5EF4-FFF2-40B4-BE49-F238E27FC236}">
                  <a16:creationId xmlns:a16="http://schemas.microsoft.com/office/drawing/2014/main" id="{1DBE02FA-0BAE-480D-8057-5AAADD19F772}"/>
                </a:ext>
              </a:extLst>
            </p:cNvPr>
            <p:cNvSpPr txBox="1"/>
            <p:nvPr/>
          </p:nvSpPr>
          <p:spPr>
            <a:xfrm>
              <a:off x="9792987" y="2178030"/>
              <a:ext cx="1371600" cy="307777"/>
            </a:xfrm>
            <a:prstGeom prst="rect">
              <a:avLst/>
            </a:prstGeom>
            <a:noFill/>
          </p:spPr>
          <p:txBody>
            <a:bodyPr wrap="square" rtlCol="0">
              <a:spAutoFit/>
            </a:bodyPr>
            <a:lstStyle/>
            <a:p>
              <a:r>
                <a:rPr lang="en-US" sz="1400" dirty="0"/>
                <a:t>Total Qty:</a:t>
              </a:r>
            </a:p>
          </p:txBody>
        </p:sp>
      </p:grpSp>
      <p:grpSp>
        <p:nvGrpSpPr>
          <p:cNvPr id="177" name="Group 176">
            <a:extLst>
              <a:ext uri="{FF2B5EF4-FFF2-40B4-BE49-F238E27FC236}">
                <a16:creationId xmlns:a16="http://schemas.microsoft.com/office/drawing/2014/main" id="{8C18CB64-7CD5-406B-A03C-0075666DF314}"/>
              </a:ext>
            </a:extLst>
          </p:cNvPr>
          <p:cNvGrpSpPr/>
          <p:nvPr/>
        </p:nvGrpSpPr>
        <p:grpSpPr>
          <a:xfrm>
            <a:off x="9820770" y="1157990"/>
            <a:ext cx="2261988" cy="307777"/>
            <a:chOff x="9792987" y="1903263"/>
            <a:chExt cx="2261988" cy="307777"/>
          </a:xfrm>
        </p:grpSpPr>
        <p:sp>
          <p:nvSpPr>
            <p:cNvPr id="178" name="Rectangle 177">
              <a:extLst>
                <a:ext uri="{FF2B5EF4-FFF2-40B4-BE49-F238E27FC236}">
                  <a16:creationId xmlns:a16="http://schemas.microsoft.com/office/drawing/2014/main" id="{65D9CC4F-09D3-402A-BA13-3B3B77EA614F}"/>
                </a:ext>
              </a:extLst>
            </p:cNvPr>
            <p:cNvSpPr/>
            <p:nvPr/>
          </p:nvSpPr>
          <p:spPr>
            <a:xfrm>
              <a:off x="10866255" y="1919991"/>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9" name="TextBox 178">
              <a:extLst>
                <a:ext uri="{FF2B5EF4-FFF2-40B4-BE49-F238E27FC236}">
                  <a16:creationId xmlns:a16="http://schemas.microsoft.com/office/drawing/2014/main" id="{B1B42A45-CD9B-41D5-8815-F2A3C149961E}"/>
                </a:ext>
              </a:extLst>
            </p:cNvPr>
            <p:cNvSpPr txBox="1"/>
            <p:nvPr/>
          </p:nvSpPr>
          <p:spPr>
            <a:xfrm>
              <a:off x="9792987" y="1903263"/>
              <a:ext cx="1371600" cy="307777"/>
            </a:xfrm>
            <a:prstGeom prst="rect">
              <a:avLst/>
            </a:prstGeom>
            <a:noFill/>
          </p:spPr>
          <p:txBody>
            <a:bodyPr wrap="square" rtlCol="0">
              <a:spAutoFit/>
            </a:bodyPr>
            <a:lstStyle/>
            <a:p>
              <a:r>
                <a:rPr lang="en-US" sz="1400" dirty="0"/>
                <a:t>Line Items:</a:t>
              </a:r>
            </a:p>
          </p:txBody>
        </p:sp>
      </p:grpSp>
      <p:grpSp>
        <p:nvGrpSpPr>
          <p:cNvPr id="8" name="Group 7">
            <a:extLst>
              <a:ext uri="{FF2B5EF4-FFF2-40B4-BE49-F238E27FC236}">
                <a16:creationId xmlns:a16="http://schemas.microsoft.com/office/drawing/2014/main" id="{9E93AC2A-58E8-4A87-89F2-4994AA076ECC}"/>
              </a:ext>
            </a:extLst>
          </p:cNvPr>
          <p:cNvGrpSpPr/>
          <p:nvPr/>
        </p:nvGrpSpPr>
        <p:grpSpPr>
          <a:xfrm>
            <a:off x="9828248" y="3372287"/>
            <a:ext cx="2247032" cy="307777"/>
            <a:chOff x="9834577" y="3398921"/>
            <a:chExt cx="2247032" cy="307777"/>
          </a:xfrm>
        </p:grpSpPr>
        <p:sp>
          <p:nvSpPr>
            <p:cNvPr id="180" name="Rectangle 179">
              <a:extLst>
                <a:ext uri="{FF2B5EF4-FFF2-40B4-BE49-F238E27FC236}">
                  <a16:creationId xmlns:a16="http://schemas.microsoft.com/office/drawing/2014/main" id="{D17F35C6-4642-4052-BDD9-2DB4F0B777EE}"/>
                </a:ext>
              </a:extLst>
            </p:cNvPr>
            <p:cNvSpPr/>
            <p:nvPr/>
          </p:nvSpPr>
          <p:spPr>
            <a:xfrm>
              <a:off x="10892889" y="3415649"/>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1" name="TextBox 180">
              <a:extLst>
                <a:ext uri="{FF2B5EF4-FFF2-40B4-BE49-F238E27FC236}">
                  <a16:creationId xmlns:a16="http://schemas.microsoft.com/office/drawing/2014/main" id="{35271CE3-0C98-4E8F-9272-26CC74ABCDF5}"/>
                </a:ext>
              </a:extLst>
            </p:cNvPr>
            <p:cNvSpPr txBox="1"/>
            <p:nvPr/>
          </p:nvSpPr>
          <p:spPr>
            <a:xfrm>
              <a:off x="9834577" y="3398921"/>
              <a:ext cx="1371600" cy="307777"/>
            </a:xfrm>
            <a:prstGeom prst="rect">
              <a:avLst/>
            </a:prstGeom>
            <a:noFill/>
          </p:spPr>
          <p:txBody>
            <a:bodyPr wrap="square" rtlCol="0">
              <a:spAutoFit/>
            </a:bodyPr>
            <a:lstStyle/>
            <a:p>
              <a:r>
                <a:rPr lang="en-US" sz="1400" dirty="0"/>
                <a:t>Paid Amt:</a:t>
              </a:r>
            </a:p>
          </p:txBody>
        </p:sp>
      </p:grpSp>
      <p:grpSp>
        <p:nvGrpSpPr>
          <p:cNvPr id="128" name="Group 127">
            <a:extLst>
              <a:ext uri="{FF2B5EF4-FFF2-40B4-BE49-F238E27FC236}">
                <a16:creationId xmlns:a16="http://schemas.microsoft.com/office/drawing/2014/main" id="{72E7F5B7-A6E4-4922-9D21-C18B86E20000}"/>
              </a:ext>
            </a:extLst>
          </p:cNvPr>
          <p:cNvGrpSpPr/>
          <p:nvPr/>
        </p:nvGrpSpPr>
        <p:grpSpPr>
          <a:xfrm>
            <a:off x="35542" y="1125320"/>
            <a:ext cx="9635546" cy="326505"/>
            <a:chOff x="35542" y="1125320"/>
            <a:chExt cx="9635546" cy="326505"/>
          </a:xfrm>
        </p:grpSpPr>
        <p:sp>
          <p:nvSpPr>
            <p:cNvPr id="129" name="Rectangle 128">
              <a:extLst>
                <a:ext uri="{FF2B5EF4-FFF2-40B4-BE49-F238E27FC236}">
                  <a16:creationId xmlns:a16="http://schemas.microsoft.com/office/drawing/2014/main" id="{E2F88BC3-EC5B-47FB-9112-6928FA2CCC68}"/>
                </a:ext>
              </a:extLst>
            </p:cNvPr>
            <p:cNvSpPr/>
            <p:nvPr/>
          </p:nvSpPr>
          <p:spPr>
            <a:xfrm>
              <a:off x="985437" y="1158012"/>
              <a:ext cx="137160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30" name="TextBox 129">
              <a:extLst>
                <a:ext uri="{FF2B5EF4-FFF2-40B4-BE49-F238E27FC236}">
                  <a16:creationId xmlns:a16="http://schemas.microsoft.com/office/drawing/2014/main" id="{D1965598-AB56-408C-A0B7-0C9960642850}"/>
                </a:ext>
              </a:extLst>
            </p:cNvPr>
            <p:cNvSpPr txBox="1"/>
            <p:nvPr/>
          </p:nvSpPr>
          <p:spPr>
            <a:xfrm>
              <a:off x="35542" y="1136681"/>
              <a:ext cx="829779" cy="307777"/>
            </a:xfrm>
            <a:prstGeom prst="rect">
              <a:avLst/>
            </a:prstGeom>
            <a:noFill/>
          </p:spPr>
          <p:txBody>
            <a:bodyPr wrap="none" rtlCol="0">
              <a:spAutoFit/>
            </a:bodyPr>
            <a:lstStyle/>
            <a:p>
              <a:r>
                <a:rPr lang="en-US" sz="1400" dirty="0"/>
                <a:t>Barcode:</a:t>
              </a:r>
            </a:p>
          </p:txBody>
        </p:sp>
        <p:grpSp>
          <p:nvGrpSpPr>
            <p:cNvPr id="131" name="Group 130">
              <a:extLst>
                <a:ext uri="{FF2B5EF4-FFF2-40B4-BE49-F238E27FC236}">
                  <a16:creationId xmlns:a16="http://schemas.microsoft.com/office/drawing/2014/main" id="{B6B8A2B5-2564-4A2C-BC69-846E5093405B}"/>
                </a:ext>
              </a:extLst>
            </p:cNvPr>
            <p:cNvGrpSpPr/>
            <p:nvPr/>
          </p:nvGrpSpPr>
          <p:grpSpPr>
            <a:xfrm>
              <a:off x="4660096" y="1144048"/>
              <a:ext cx="5010992" cy="307777"/>
              <a:chOff x="2459821" y="1144048"/>
              <a:chExt cx="5010992" cy="307777"/>
            </a:xfrm>
          </p:grpSpPr>
          <p:sp>
            <p:nvSpPr>
              <p:cNvPr id="134" name="Rectangle 133">
                <a:extLst>
                  <a:ext uri="{FF2B5EF4-FFF2-40B4-BE49-F238E27FC236}">
                    <a16:creationId xmlns:a16="http://schemas.microsoft.com/office/drawing/2014/main" id="{FE8FE423-D5E2-48A3-9A75-97B4EA9350F1}"/>
                  </a:ext>
                </a:extLst>
              </p:cNvPr>
              <p:cNvSpPr/>
              <p:nvPr/>
            </p:nvSpPr>
            <p:spPr>
              <a:xfrm>
                <a:off x="3458255" y="1173719"/>
                <a:ext cx="4010840" cy="27073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nvGrpSpPr>
              <p:cNvPr id="135" name="Group 134">
                <a:extLst>
                  <a:ext uri="{FF2B5EF4-FFF2-40B4-BE49-F238E27FC236}">
                    <a16:creationId xmlns:a16="http://schemas.microsoft.com/office/drawing/2014/main" id="{91A8DD8F-82EE-49C5-A85C-C4ECBDB1E743}"/>
                  </a:ext>
                </a:extLst>
              </p:cNvPr>
              <p:cNvGrpSpPr/>
              <p:nvPr/>
            </p:nvGrpSpPr>
            <p:grpSpPr>
              <a:xfrm>
                <a:off x="7196493" y="1167980"/>
                <a:ext cx="274320" cy="274320"/>
                <a:chOff x="4594118" y="1538960"/>
                <a:chExt cx="333210" cy="393192"/>
              </a:xfrm>
            </p:grpSpPr>
            <p:sp>
              <p:nvSpPr>
                <p:cNvPr id="137" name="Rectangle 136">
                  <a:extLst>
                    <a:ext uri="{FF2B5EF4-FFF2-40B4-BE49-F238E27FC236}">
                      <a16:creationId xmlns:a16="http://schemas.microsoft.com/office/drawing/2014/main" id="{ACAFFCF0-A1D4-4831-807B-9FE44E9E0DE1}"/>
                    </a:ext>
                  </a:extLst>
                </p:cNvPr>
                <p:cNvSpPr/>
                <p:nvPr/>
              </p:nvSpPr>
              <p:spPr>
                <a:xfrm>
                  <a:off x="4594118" y="1538960"/>
                  <a:ext cx="333210" cy="393192"/>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65000"/>
                        <a:lumOff val="35000"/>
                      </a:schemeClr>
                    </a:solidFill>
                  </a:endParaRPr>
                </a:p>
              </p:txBody>
            </p:sp>
            <p:sp>
              <p:nvSpPr>
                <p:cNvPr id="138" name="Isosceles Triangle 137">
                  <a:extLst>
                    <a:ext uri="{FF2B5EF4-FFF2-40B4-BE49-F238E27FC236}">
                      <a16:creationId xmlns:a16="http://schemas.microsoft.com/office/drawing/2014/main" id="{55091349-9196-4CAE-AD7C-176371059A9B}"/>
                    </a:ext>
                  </a:extLst>
                </p:cNvPr>
                <p:cNvSpPr/>
                <p:nvPr/>
              </p:nvSpPr>
              <p:spPr>
                <a:xfrm flipV="1">
                  <a:off x="4661034" y="1695237"/>
                  <a:ext cx="180975" cy="111955"/>
                </a:xfrm>
                <a:prstGeom prst="triangl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36" name="TextBox 135">
                <a:extLst>
                  <a:ext uri="{FF2B5EF4-FFF2-40B4-BE49-F238E27FC236}">
                    <a16:creationId xmlns:a16="http://schemas.microsoft.com/office/drawing/2014/main" id="{CB76FF78-FE16-4EE7-AB8E-55E15FD851C8}"/>
                  </a:ext>
                </a:extLst>
              </p:cNvPr>
              <p:cNvSpPr txBox="1"/>
              <p:nvPr/>
            </p:nvSpPr>
            <p:spPr>
              <a:xfrm>
                <a:off x="2459821" y="1144048"/>
                <a:ext cx="1043555" cy="307777"/>
              </a:xfrm>
              <a:prstGeom prst="rect">
                <a:avLst/>
              </a:prstGeom>
              <a:noFill/>
            </p:spPr>
            <p:txBody>
              <a:bodyPr wrap="none" rtlCol="0">
                <a:spAutoFit/>
              </a:bodyPr>
              <a:lstStyle/>
              <a:p>
                <a:r>
                  <a:rPr lang="en-US" sz="1400" dirty="0"/>
                  <a:t>Item Name:</a:t>
                </a:r>
              </a:p>
            </p:txBody>
          </p:sp>
        </p:grpSp>
        <p:sp>
          <p:nvSpPr>
            <p:cNvPr id="132" name="Rectangle 131">
              <a:extLst>
                <a:ext uri="{FF2B5EF4-FFF2-40B4-BE49-F238E27FC236}">
                  <a16:creationId xmlns:a16="http://schemas.microsoft.com/office/drawing/2014/main" id="{5940B71F-FFC3-404F-99D8-E36560022DBF}"/>
                </a:ext>
              </a:extLst>
            </p:cNvPr>
            <p:cNvSpPr/>
            <p:nvPr/>
          </p:nvSpPr>
          <p:spPr>
            <a:xfrm>
              <a:off x="3346253" y="1146651"/>
              <a:ext cx="109728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33" name="TextBox 132">
              <a:extLst>
                <a:ext uri="{FF2B5EF4-FFF2-40B4-BE49-F238E27FC236}">
                  <a16:creationId xmlns:a16="http://schemas.microsoft.com/office/drawing/2014/main" id="{60A674B5-BF2F-45C6-BCF6-B62E3E9A11B6}"/>
                </a:ext>
              </a:extLst>
            </p:cNvPr>
            <p:cNvSpPr txBox="1"/>
            <p:nvPr/>
          </p:nvSpPr>
          <p:spPr>
            <a:xfrm>
              <a:off x="2396358" y="1125320"/>
              <a:ext cx="961930" cy="307777"/>
            </a:xfrm>
            <a:prstGeom prst="rect">
              <a:avLst/>
            </a:prstGeom>
            <a:noFill/>
          </p:spPr>
          <p:txBody>
            <a:bodyPr wrap="none" rtlCol="0">
              <a:spAutoFit/>
            </a:bodyPr>
            <a:lstStyle/>
            <a:p>
              <a:r>
                <a:rPr lang="en-US" sz="1400" dirty="0"/>
                <a:t>Item code:</a:t>
              </a:r>
            </a:p>
          </p:txBody>
        </p:sp>
      </p:grpSp>
      <p:graphicFrame>
        <p:nvGraphicFramePr>
          <p:cNvPr id="154" name="Table 4">
            <a:extLst>
              <a:ext uri="{FF2B5EF4-FFF2-40B4-BE49-F238E27FC236}">
                <a16:creationId xmlns:a16="http://schemas.microsoft.com/office/drawing/2014/main" id="{EDF4A43E-5A1F-47FA-9DED-34E652EC70A6}"/>
              </a:ext>
            </a:extLst>
          </p:cNvPr>
          <p:cNvGraphicFramePr>
            <a:graphicFrameLocks noGrp="1"/>
          </p:cNvGraphicFramePr>
          <p:nvPr/>
        </p:nvGraphicFramePr>
        <p:xfrm>
          <a:off x="117192" y="1538399"/>
          <a:ext cx="9584973" cy="4084320"/>
        </p:xfrm>
        <a:graphic>
          <a:graphicData uri="http://schemas.openxmlformats.org/drawingml/2006/table">
            <a:tbl>
              <a:tblPr firstRow="1" bandRow="1">
                <a:tableStyleId>{1FECB4D8-DB02-4DC6-A0A2-4F2EBAE1DC90}</a:tableStyleId>
              </a:tblPr>
              <a:tblGrid>
                <a:gridCol w="987708">
                  <a:extLst>
                    <a:ext uri="{9D8B030D-6E8A-4147-A177-3AD203B41FA5}">
                      <a16:colId xmlns:a16="http://schemas.microsoft.com/office/drawing/2014/main" val="1490118813"/>
                    </a:ext>
                  </a:extLst>
                </a:gridCol>
                <a:gridCol w="1209675">
                  <a:extLst>
                    <a:ext uri="{9D8B030D-6E8A-4147-A177-3AD203B41FA5}">
                      <a16:colId xmlns:a16="http://schemas.microsoft.com/office/drawing/2014/main" val="1419932560"/>
                    </a:ext>
                  </a:extLst>
                </a:gridCol>
                <a:gridCol w="1733550">
                  <a:extLst>
                    <a:ext uri="{9D8B030D-6E8A-4147-A177-3AD203B41FA5}">
                      <a16:colId xmlns:a16="http://schemas.microsoft.com/office/drawing/2014/main" val="1326917434"/>
                    </a:ext>
                  </a:extLst>
                </a:gridCol>
                <a:gridCol w="695325">
                  <a:extLst>
                    <a:ext uri="{9D8B030D-6E8A-4147-A177-3AD203B41FA5}">
                      <a16:colId xmlns:a16="http://schemas.microsoft.com/office/drawing/2014/main" val="574625511"/>
                    </a:ext>
                  </a:extLst>
                </a:gridCol>
                <a:gridCol w="752475">
                  <a:extLst>
                    <a:ext uri="{9D8B030D-6E8A-4147-A177-3AD203B41FA5}">
                      <a16:colId xmlns:a16="http://schemas.microsoft.com/office/drawing/2014/main" val="1022514554"/>
                    </a:ext>
                  </a:extLst>
                </a:gridCol>
                <a:gridCol w="1051560">
                  <a:extLst>
                    <a:ext uri="{9D8B030D-6E8A-4147-A177-3AD203B41FA5}">
                      <a16:colId xmlns:a16="http://schemas.microsoft.com/office/drawing/2014/main" val="2772845626"/>
                    </a:ext>
                  </a:extLst>
                </a:gridCol>
                <a:gridCol w="1051560">
                  <a:extLst>
                    <a:ext uri="{9D8B030D-6E8A-4147-A177-3AD203B41FA5}">
                      <a16:colId xmlns:a16="http://schemas.microsoft.com/office/drawing/2014/main" val="3438855933"/>
                    </a:ext>
                  </a:extLst>
                </a:gridCol>
                <a:gridCol w="1051560">
                  <a:extLst>
                    <a:ext uri="{9D8B030D-6E8A-4147-A177-3AD203B41FA5}">
                      <a16:colId xmlns:a16="http://schemas.microsoft.com/office/drawing/2014/main" val="809585538"/>
                    </a:ext>
                  </a:extLst>
                </a:gridCol>
                <a:gridCol w="1051560">
                  <a:extLst>
                    <a:ext uri="{9D8B030D-6E8A-4147-A177-3AD203B41FA5}">
                      <a16:colId xmlns:a16="http://schemas.microsoft.com/office/drawing/2014/main" val="3331988733"/>
                    </a:ext>
                  </a:extLst>
                </a:gridCol>
              </a:tblGrid>
              <a:tr h="370840">
                <a:tc>
                  <a:txBody>
                    <a:bodyPr/>
                    <a:lstStyle/>
                    <a:p>
                      <a:pPr algn="ctr"/>
                      <a:r>
                        <a:rPr lang="en-US" sz="1400" dirty="0"/>
                        <a:t>Item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Barcode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Item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Qty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Standard 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Applied 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Tax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Net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extLst>
                  <a:ext uri="{0D108BD9-81ED-4DB2-BD59-A6C34878D82A}">
                    <a16:rowId xmlns:a16="http://schemas.microsoft.com/office/drawing/2014/main" val="861316392"/>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38732038"/>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2133547"/>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867361880"/>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027708"/>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140088339"/>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1786724"/>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348308796"/>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2127181"/>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923304449"/>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7132355"/>
                  </a:ext>
                </a:extLst>
              </a:tr>
            </a:tbl>
          </a:graphicData>
        </a:graphic>
      </p:graphicFrame>
      <p:grpSp>
        <p:nvGrpSpPr>
          <p:cNvPr id="193" name="Group 192">
            <a:extLst>
              <a:ext uri="{FF2B5EF4-FFF2-40B4-BE49-F238E27FC236}">
                <a16:creationId xmlns:a16="http://schemas.microsoft.com/office/drawing/2014/main" id="{87030CBD-6804-4EB5-96CF-1B5B6024796B}"/>
              </a:ext>
            </a:extLst>
          </p:cNvPr>
          <p:cNvGrpSpPr/>
          <p:nvPr/>
        </p:nvGrpSpPr>
        <p:grpSpPr>
          <a:xfrm>
            <a:off x="0" y="532265"/>
            <a:ext cx="9803928" cy="547511"/>
            <a:chOff x="0" y="532265"/>
            <a:chExt cx="9803928" cy="547511"/>
          </a:xfrm>
        </p:grpSpPr>
        <p:sp>
          <p:nvSpPr>
            <p:cNvPr id="194" name="Rectangle 193">
              <a:extLst>
                <a:ext uri="{FF2B5EF4-FFF2-40B4-BE49-F238E27FC236}">
                  <a16:creationId xmlns:a16="http://schemas.microsoft.com/office/drawing/2014/main" id="{4442BFD5-35D2-4842-80BC-1AC790779ADB}"/>
                </a:ext>
              </a:extLst>
            </p:cNvPr>
            <p:cNvSpPr/>
            <p:nvPr/>
          </p:nvSpPr>
          <p:spPr>
            <a:xfrm>
              <a:off x="0" y="532265"/>
              <a:ext cx="9803928" cy="547511"/>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5" name="TextBox 194">
              <a:extLst>
                <a:ext uri="{FF2B5EF4-FFF2-40B4-BE49-F238E27FC236}">
                  <a16:creationId xmlns:a16="http://schemas.microsoft.com/office/drawing/2014/main" id="{190016C5-61CA-4302-A29D-3FB79A692779}"/>
                </a:ext>
              </a:extLst>
            </p:cNvPr>
            <p:cNvSpPr txBox="1"/>
            <p:nvPr/>
          </p:nvSpPr>
          <p:spPr>
            <a:xfrm>
              <a:off x="35542" y="653592"/>
              <a:ext cx="997581" cy="307777"/>
            </a:xfrm>
            <a:prstGeom prst="rect">
              <a:avLst/>
            </a:prstGeom>
            <a:noFill/>
          </p:spPr>
          <p:txBody>
            <a:bodyPr wrap="none" rtlCol="0">
              <a:spAutoFit/>
            </a:bodyPr>
            <a:lstStyle/>
            <a:p>
              <a:r>
                <a:rPr lang="en-US" sz="1400" dirty="0"/>
                <a:t>Invoice No.</a:t>
              </a:r>
            </a:p>
          </p:txBody>
        </p:sp>
        <p:sp>
          <p:nvSpPr>
            <p:cNvPr id="196" name="Rectangle 195">
              <a:extLst>
                <a:ext uri="{FF2B5EF4-FFF2-40B4-BE49-F238E27FC236}">
                  <a16:creationId xmlns:a16="http://schemas.microsoft.com/office/drawing/2014/main" id="{6B1EFED5-4B8C-413F-BD05-A6FB1FB433EE}"/>
                </a:ext>
              </a:extLst>
            </p:cNvPr>
            <p:cNvSpPr/>
            <p:nvPr/>
          </p:nvSpPr>
          <p:spPr>
            <a:xfrm>
              <a:off x="985438" y="670320"/>
              <a:ext cx="137160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7" name="TextBox 196">
              <a:extLst>
                <a:ext uri="{FF2B5EF4-FFF2-40B4-BE49-F238E27FC236}">
                  <a16:creationId xmlns:a16="http://schemas.microsoft.com/office/drawing/2014/main" id="{A38D1B51-0A34-4A6C-996F-913BD68DB9FB}"/>
                </a:ext>
              </a:extLst>
            </p:cNvPr>
            <p:cNvSpPr txBox="1"/>
            <p:nvPr/>
          </p:nvSpPr>
          <p:spPr>
            <a:xfrm>
              <a:off x="2453791" y="634514"/>
              <a:ext cx="1211807" cy="307777"/>
            </a:xfrm>
            <a:prstGeom prst="rect">
              <a:avLst/>
            </a:prstGeom>
            <a:noFill/>
          </p:spPr>
          <p:txBody>
            <a:bodyPr wrap="none" rtlCol="0">
              <a:spAutoFit/>
            </a:bodyPr>
            <a:lstStyle/>
            <a:p>
              <a:r>
                <a:rPr lang="en-US" sz="1400" dirty="0"/>
                <a:t>Reference No.</a:t>
              </a:r>
            </a:p>
          </p:txBody>
        </p:sp>
        <p:sp>
          <p:nvSpPr>
            <p:cNvPr id="198" name="Rectangle 197">
              <a:extLst>
                <a:ext uri="{FF2B5EF4-FFF2-40B4-BE49-F238E27FC236}">
                  <a16:creationId xmlns:a16="http://schemas.microsoft.com/office/drawing/2014/main" id="{29FCEFAF-0849-489A-8871-81DCD6189185}"/>
                </a:ext>
              </a:extLst>
            </p:cNvPr>
            <p:cNvSpPr/>
            <p:nvPr/>
          </p:nvSpPr>
          <p:spPr>
            <a:xfrm>
              <a:off x="3601130" y="651242"/>
              <a:ext cx="137160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lumMod val="65000"/>
                    <a:lumOff val="35000"/>
                  </a:schemeClr>
                </a:solidFill>
              </a:endParaRPr>
            </a:p>
          </p:txBody>
        </p:sp>
        <p:sp>
          <p:nvSpPr>
            <p:cNvPr id="199" name="Rectangle 198">
              <a:extLst>
                <a:ext uri="{FF2B5EF4-FFF2-40B4-BE49-F238E27FC236}">
                  <a16:creationId xmlns:a16="http://schemas.microsoft.com/office/drawing/2014/main" id="{750DCC5D-2519-4B02-B376-7CF7884F33EC}"/>
                </a:ext>
              </a:extLst>
            </p:cNvPr>
            <p:cNvSpPr/>
            <p:nvPr/>
          </p:nvSpPr>
          <p:spPr>
            <a:xfrm>
              <a:off x="6009935" y="649411"/>
              <a:ext cx="1371600" cy="27615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65000"/>
                      <a:lumOff val="35000"/>
                    </a:schemeClr>
                  </a:solidFill>
                </a:rPr>
                <a:t>0000000000</a:t>
              </a:r>
              <a:endParaRPr lang="en-US" sz="1400" dirty="0">
                <a:solidFill>
                  <a:schemeClr val="tx1">
                    <a:lumMod val="75000"/>
                    <a:lumOff val="25000"/>
                  </a:schemeClr>
                </a:solidFill>
              </a:endParaRPr>
            </a:p>
          </p:txBody>
        </p:sp>
        <p:sp>
          <p:nvSpPr>
            <p:cNvPr id="200" name="TextBox 199">
              <a:extLst>
                <a:ext uri="{FF2B5EF4-FFF2-40B4-BE49-F238E27FC236}">
                  <a16:creationId xmlns:a16="http://schemas.microsoft.com/office/drawing/2014/main" id="{A52F360C-DC5E-4F71-9834-12BA65F5F00B}"/>
                </a:ext>
              </a:extLst>
            </p:cNvPr>
            <p:cNvSpPr txBox="1"/>
            <p:nvPr/>
          </p:nvSpPr>
          <p:spPr>
            <a:xfrm>
              <a:off x="5071060" y="619740"/>
              <a:ext cx="998991" cy="307777"/>
            </a:xfrm>
            <a:prstGeom prst="rect">
              <a:avLst/>
            </a:prstGeom>
            <a:noFill/>
          </p:spPr>
          <p:txBody>
            <a:bodyPr wrap="none" rtlCol="0">
              <a:spAutoFit/>
            </a:bodyPr>
            <a:lstStyle/>
            <a:p>
              <a:r>
                <a:rPr lang="en-US" sz="1400" dirty="0"/>
                <a:t>Mobile No:</a:t>
              </a:r>
            </a:p>
          </p:txBody>
        </p:sp>
        <p:sp>
          <p:nvSpPr>
            <p:cNvPr id="201" name="TextBox 200">
              <a:extLst>
                <a:ext uri="{FF2B5EF4-FFF2-40B4-BE49-F238E27FC236}">
                  <a16:creationId xmlns:a16="http://schemas.microsoft.com/office/drawing/2014/main" id="{83D999EF-2935-4E11-BB7A-F7AD98F1C839}"/>
                </a:ext>
              </a:extLst>
            </p:cNvPr>
            <p:cNvSpPr txBox="1"/>
            <p:nvPr/>
          </p:nvSpPr>
          <p:spPr>
            <a:xfrm>
              <a:off x="8788656" y="618494"/>
              <a:ext cx="941668" cy="369332"/>
            </a:xfrm>
            <a:prstGeom prst="rect">
              <a:avLst/>
            </a:prstGeom>
            <a:noFill/>
          </p:spPr>
          <p:txBody>
            <a:bodyPr wrap="none" rtlCol="0">
              <a:spAutoFit/>
            </a:bodyPr>
            <a:lstStyle/>
            <a:p>
              <a:pPr algn="ctr"/>
              <a:r>
                <a:rPr lang="en-US" b="1" dirty="0"/>
                <a:t>UNPAID</a:t>
              </a:r>
              <a:endParaRPr lang="en-US" sz="1400" b="1" dirty="0"/>
            </a:p>
          </p:txBody>
        </p:sp>
      </p:grpSp>
      <p:grpSp>
        <p:nvGrpSpPr>
          <p:cNvPr id="202" name="Group 201">
            <a:extLst>
              <a:ext uri="{FF2B5EF4-FFF2-40B4-BE49-F238E27FC236}">
                <a16:creationId xmlns:a16="http://schemas.microsoft.com/office/drawing/2014/main" id="{167817C2-1E2F-49C3-96FF-1CC648FEFF99}"/>
              </a:ext>
            </a:extLst>
          </p:cNvPr>
          <p:cNvGrpSpPr/>
          <p:nvPr/>
        </p:nvGrpSpPr>
        <p:grpSpPr>
          <a:xfrm>
            <a:off x="-1" y="5721320"/>
            <a:ext cx="9803929" cy="1129416"/>
            <a:chOff x="-1" y="5721320"/>
            <a:chExt cx="9803929" cy="1129416"/>
          </a:xfrm>
        </p:grpSpPr>
        <p:sp>
          <p:nvSpPr>
            <p:cNvPr id="203" name="Rectangle 202">
              <a:extLst>
                <a:ext uri="{FF2B5EF4-FFF2-40B4-BE49-F238E27FC236}">
                  <a16:creationId xmlns:a16="http://schemas.microsoft.com/office/drawing/2014/main" id="{D67F4402-424A-4050-87E6-6277E6458AAF}"/>
                </a:ext>
              </a:extLst>
            </p:cNvPr>
            <p:cNvSpPr/>
            <p:nvPr/>
          </p:nvSpPr>
          <p:spPr>
            <a:xfrm>
              <a:off x="-1" y="5721320"/>
              <a:ext cx="9803929" cy="1129416"/>
            </a:xfrm>
            <a:prstGeom prst="rect">
              <a:avLst/>
            </a:prstGeom>
            <a:solidFill>
              <a:schemeClr val="bg1">
                <a:lumMod val="8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04" name="Rectangle: Rounded Corners 203">
              <a:extLst>
                <a:ext uri="{FF2B5EF4-FFF2-40B4-BE49-F238E27FC236}">
                  <a16:creationId xmlns:a16="http://schemas.microsoft.com/office/drawing/2014/main" id="{9D8C2495-52F3-4E95-A4E3-EF0DCD634F14}"/>
                </a:ext>
              </a:extLst>
            </p:cNvPr>
            <p:cNvSpPr/>
            <p:nvPr/>
          </p:nvSpPr>
          <p:spPr>
            <a:xfrm>
              <a:off x="86882"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F1</a:t>
              </a:r>
            </a:p>
            <a:p>
              <a:pPr algn="ctr">
                <a:lnSpc>
                  <a:spcPts val="1500"/>
                </a:lnSpc>
              </a:pPr>
              <a:r>
                <a:rPr lang="en-US" sz="1400" b="1" dirty="0"/>
                <a:t>Help</a:t>
              </a:r>
            </a:p>
          </p:txBody>
        </p:sp>
        <p:sp>
          <p:nvSpPr>
            <p:cNvPr id="205" name="Rectangle: Rounded Corners 204">
              <a:extLst>
                <a:ext uri="{FF2B5EF4-FFF2-40B4-BE49-F238E27FC236}">
                  <a16:creationId xmlns:a16="http://schemas.microsoft.com/office/drawing/2014/main" id="{0215E305-B015-4F91-9C4A-CC9094754258}"/>
                </a:ext>
              </a:extLst>
            </p:cNvPr>
            <p:cNvSpPr/>
            <p:nvPr/>
          </p:nvSpPr>
          <p:spPr>
            <a:xfrm>
              <a:off x="5659694"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F5</a:t>
              </a:r>
            </a:p>
            <a:p>
              <a:pPr algn="ctr">
                <a:lnSpc>
                  <a:spcPts val="1500"/>
                </a:lnSpc>
              </a:pPr>
              <a:r>
                <a:rPr lang="en-US" sz="1400" b="1" dirty="0"/>
                <a:t>Change Price</a:t>
              </a:r>
            </a:p>
          </p:txBody>
        </p:sp>
        <p:sp>
          <p:nvSpPr>
            <p:cNvPr id="206" name="Rectangle: Rounded Corners 205">
              <a:extLst>
                <a:ext uri="{FF2B5EF4-FFF2-40B4-BE49-F238E27FC236}">
                  <a16:creationId xmlns:a16="http://schemas.microsoft.com/office/drawing/2014/main" id="{59C9FDFA-46EF-4870-8C16-3D3FE23D3B98}"/>
                </a:ext>
              </a:extLst>
            </p:cNvPr>
            <p:cNvSpPr/>
            <p:nvPr/>
          </p:nvSpPr>
          <p:spPr>
            <a:xfrm>
              <a:off x="1474355"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F2</a:t>
              </a:r>
            </a:p>
            <a:p>
              <a:pPr algn="ctr">
                <a:lnSpc>
                  <a:spcPts val="1500"/>
                </a:lnSpc>
              </a:pPr>
              <a:r>
                <a:rPr lang="en-US" sz="1400" b="1" dirty="0"/>
                <a:t>Del Item</a:t>
              </a:r>
            </a:p>
          </p:txBody>
        </p:sp>
        <p:sp>
          <p:nvSpPr>
            <p:cNvPr id="207" name="Rectangle: Rounded Corners 206">
              <a:extLst>
                <a:ext uri="{FF2B5EF4-FFF2-40B4-BE49-F238E27FC236}">
                  <a16:creationId xmlns:a16="http://schemas.microsoft.com/office/drawing/2014/main" id="{FE76C5B5-2B5C-4B89-B08E-E78600B9DA28}"/>
                </a:ext>
              </a:extLst>
            </p:cNvPr>
            <p:cNvSpPr/>
            <p:nvPr/>
          </p:nvSpPr>
          <p:spPr>
            <a:xfrm>
              <a:off x="2870717"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F3</a:t>
              </a:r>
            </a:p>
            <a:p>
              <a:pPr algn="ctr">
                <a:lnSpc>
                  <a:spcPts val="1500"/>
                </a:lnSpc>
              </a:pPr>
              <a:r>
                <a:rPr lang="en-US" sz="1400" b="1" dirty="0"/>
                <a:t>Find Item</a:t>
              </a:r>
            </a:p>
          </p:txBody>
        </p:sp>
        <p:sp>
          <p:nvSpPr>
            <p:cNvPr id="208" name="Rectangle: Rounded Corners 207">
              <a:extLst>
                <a:ext uri="{FF2B5EF4-FFF2-40B4-BE49-F238E27FC236}">
                  <a16:creationId xmlns:a16="http://schemas.microsoft.com/office/drawing/2014/main" id="{DE763061-A02C-4260-A72F-9FE743C6EE61}"/>
                </a:ext>
              </a:extLst>
            </p:cNvPr>
            <p:cNvSpPr/>
            <p:nvPr/>
          </p:nvSpPr>
          <p:spPr>
            <a:xfrm>
              <a:off x="4267073"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F4</a:t>
              </a:r>
            </a:p>
            <a:p>
              <a:pPr algn="ctr">
                <a:lnSpc>
                  <a:spcPts val="1500"/>
                </a:lnSpc>
              </a:pPr>
              <a:r>
                <a:rPr lang="en-US" sz="1400" b="1" dirty="0"/>
                <a:t>Change Qty</a:t>
              </a:r>
            </a:p>
          </p:txBody>
        </p:sp>
        <p:sp>
          <p:nvSpPr>
            <p:cNvPr id="209" name="Rectangle: Rounded Corners 208">
              <a:extLst>
                <a:ext uri="{FF2B5EF4-FFF2-40B4-BE49-F238E27FC236}">
                  <a16:creationId xmlns:a16="http://schemas.microsoft.com/office/drawing/2014/main" id="{B1A99DF2-6982-44CA-AB98-FB606F211240}"/>
                </a:ext>
              </a:extLst>
            </p:cNvPr>
            <p:cNvSpPr/>
            <p:nvPr/>
          </p:nvSpPr>
          <p:spPr>
            <a:xfrm>
              <a:off x="4261298" y="632447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ts val="1400"/>
                </a:lnSpc>
              </a:pPr>
              <a:r>
                <a:rPr lang="en-US" sz="1400" b="1" dirty="0"/>
                <a:t>F10</a:t>
              </a:r>
            </a:p>
            <a:p>
              <a:pPr algn="ctr">
                <a:lnSpc>
                  <a:spcPts val="1500"/>
                </a:lnSpc>
              </a:pPr>
              <a:r>
                <a:rPr lang="en-US" sz="1400" b="1" dirty="0"/>
                <a:t>List Invoices</a:t>
              </a:r>
            </a:p>
          </p:txBody>
        </p:sp>
        <p:sp>
          <p:nvSpPr>
            <p:cNvPr id="210" name="Rectangle: Rounded Corners 209">
              <a:extLst>
                <a:ext uri="{FF2B5EF4-FFF2-40B4-BE49-F238E27FC236}">
                  <a16:creationId xmlns:a16="http://schemas.microsoft.com/office/drawing/2014/main" id="{D8B72A41-5243-466D-9398-63C4E3FEF553}"/>
                </a:ext>
              </a:extLst>
            </p:cNvPr>
            <p:cNvSpPr/>
            <p:nvPr/>
          </p:nvSpPr>
          <p:spPr>
            <a:xfrm>
              <a:off x="8435713" y="6317984"/>
              <a:ext cx="128016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Esc-Exit</a:t>
              </a:r>
            </a:p>
          </p:txBody>
        </p:sp>
        <p:sp>
          <p:nvSpPr>
            <p:cNvPr id="211" name="Rectangle: Rounded Corners 210">
              <a:extLst>
                <a:ext uri="{FF2B5EF4-FFF2-40B4-BE49-F238E27FC236}">
                  <a16:creationId xmlns:a16="http://schemas.microsoft.com/office/drawing/2014/main" id="{2325C4A0-A186-42A7-A734-AA869C63EB3D}"/>
                </a:ext>
              </a:extLst>
            </p:cNvPr>
            <p:cNvSpPr/>
            <p:nvPr/>
          </p:nvSpPr>
          <p:spPr>
            <a:xfrm>
              <a:off x="86882" y="6315646"/>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F7</a:t>
              </a:r>
            </a:p>
            <a:p>
              <a:pPr algn="ctr"/>
              <a:r>
                <a:rPr lang="en-US" sz="1400" b="1" dirty="0"/>
                <a:t>New Invoice</a:t>
              </a:r>
            </a:p>
          </p:txBody>
        </p:sp>
        <p:sp>
          <p:nvSpPr>
            <p:cNvPr id="212" name="Rectangle: Rounded Corners 211">
              <a:extLst>
                <a:ext uri="{FF2B5EF4-FFF2-40B4-BE49-F238E27FC236}">
                  <a16:creationId xmlns:a16="http://schemas.microsoft.com/office/drawing/2014/main" id="{7CC4D368-D841-4925-9CE0-5F98EDA954B7}"/>
                </a:ext>
              </a:extLst>
            </p:cNvPr>
            <p:cNvSpPr/>
            <p:nvPr/>
          </p:nvSpPr>
          <p:spPr>
            <a:xfrm>
              <a:off x="1478354" y="6309777"/>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F8</a:t>
              </a:r>
            </a:p>
            <a:p>
              <a:pPr algn="ctr"/>
              <a:r>
                <a:rPr lang="en-US" sz="1400" b="1" dirty="0"/>
                <a:t>Del Invoice</a:t>
              </a:r>
            </a:p>
          </p:txBody>
        </p:sp>
        <p:sp>
          <p:nvSpPr>
            <p:cNvPr id="213" name="Rectangle: Rounded Corners 212">
              <a:extLst>
                <a:ext uri="{FF2B5EF4-FFF2-40B4-BE49-F238E27FC236}">
                  <a16:creationId xmlns:a16="http://schemas.microsoft.com/office/drawing/2014/main" id="{86CB544A-55B7-4F04-8F53-457CC874650B}"/>
                </a:ext>
              </a:extLst>
            </p:cNvPr>
            <p:cNvSpPr/>
            <p:nvPr/>
          </p:nvSpPr>
          <p:spPr>
            <a:xfrm>
              <a:off x="7052804" y="5796738"/>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F6</a:t>
              </a:r>
            </a:p>
            <a:p>
              <a:pPr algn="ctr">
                <a:lnSpc>
                  <a:spcPts val="1500"/>
                </a:lnSpc>
              </a:pPr>
              <a:r>
                <a:rPr lang="en-US" sz="1400" b="1" dirty="0"/>
                <a:t>Get Weight</a:t>
              </a:r>
            </a:p>
          </p:txBody>
        </p:sp>
        <p:sp>
          <p:nvSpPr>
            <p:cNvPr id="214" name="Rectangle: Rounded Corners 213">
              <a:extLst>
                <a:ext uri="{FF2B5EF4-FFF2-40B4-BE49-F238E27FC236}">
                  <a16:creationId xmlns:a16="http://schemas.microsoft.com/office/drawing/2014/main" id="{D478B491-E65A-4E2C-A6BB-2A83E674BD7B}"/>
                </a:ext>
              </a:extLst>
            </p:cNvPr>
            <p:cNvSpPr/>
            <p:nvPr/>
          </p:nvSpPr>
          <p:spPr>
            <a:xfrm>
              <a:off x="5652770" y="6328528"/>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ts val="1400"/>
                </a:lnSpc>
              </a:pPr>
              <a:r>
                <a:rPr lang="en-US" sz="1400" b="1" dirty="0"/>
                <a:t>F11</a:t>
              </a:r>
            </a:p>
            <a:p>
              <a:pPr algn="ctr">
                <a:lnSpc>
                  <a:spcPts val="1400"/>
                </a:lnSpc>
              </a:pPr>
              <a:r>
                <a:rPr lang="en-US" sz="1400" b="1" dirty="0"/>
                <a:t>Print Invoice</a:t>
              </a:r>
            </a:p>
          </p:txBody>
        </p:sp>
        <p:sp>
          <p:nvSpPr>
            <p:cNvPr id="215" name="Rectangle: Rounded Corners 214">
              <a:extLst>
                <a:ext uri="{FF2B5EF4-FFF2-40B4-BE49-F238E27FC236}">
                  <a16:creationId xmlns:a16="http://schemas.microsoft.com/office/drawing/2014/main" id="{340120A6-8117-4D7E-9740-22E944B8C481}"/>
                </a:ext>
              </a:extLst>
            </p:cNvPr>
            <p:cNvSpPr/>
            <p:nvPr/>
          </p:nvSpPr>
          <p:spPr>
            <a:xfrm>
              <a:off x="7044242" y="6319914"/>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ts val="1400"/>
                </a:lnSpc>
              </a:pPr>
              <a:r>
                <a:rPr lang="en-US" sz="1400" b="1" dirty="0"/>
                <a:t>F12</a:t>
              </a:r>
            </a:p>
            <a:p>
              <a:pPr algn="ctr">
                <a:lnSpc>
                  <a:spcPts val="1400"/>
                </a:lnSpc>
              </a:pPr>
              <a:r>
                <a:rPr lang="en-US" sz="1400" b="1" dirty="0"/>
                <a:t>Payment</a:t>
              </a:r>
            </a:p>
          </p:txBody>
        </p:sp>
        <p:sp>
          <p:nvSpPr>
            <p:cNvPr id="216" name="Rectangle: Rounded Corners 215">
              <a:extLst>
                <a:ext uri="{FF2B5EF4-FFF2-40B4-BE49-F238E27FC236}">
                  <a16:creationId xmlns:a16="http://schemas.microsoft.com/office/drawing/2014/main" id="{3DB31B07-FC45-4B02-9A73-E0B16E14B573}"/>
                </a:ext>
              </a:extLst>
            </p:cNvPr>
            <p:cNvSpPr/>
            <p:nvPr/>
          </p:nvSpPr>
          <p:spPr>
            <a:xfrm>
              <a:off x="2869826" y="6319302"/>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F9</a:t>
              </a:r>
            </a:p>
            <a:p>
              <a:pPr algn="ctr">
                <a:lnSpc>
                  <a:spcPts val="1500"/>
                </a:lnSpc>
              </a:pPr>
              <a:r>
                <a:rPr lang="en-US" sz="1400" b="1" dirty="0"/>
                <a:t>Find Customer</a:t>
              </a:r>
            </a:p>
          </p:txBody>
        </p:sp>
      </p:grpSp>
      <p:pic>
        <p:nvPicPr>
          <p:cNvPr id="10" name="Picture 9">
            <a:extLst>
              <a:ext uri="{FF2B5EF4-FFF2-40B4-BE49-F238E27FC236}">
                <a16:creationId xmlns:a16="http://schemas.microsoft.com/office/drawing/2014/main" id="{0C1B9ED9-641D-482B-8C34-9F8AE6E6A241}"/>
              </a:ext>
            </a:extLst>
          </p:cNvPr>
          <p:cNvPicPr>
            <a:picLocks noChangeAspect="1"/>
          </p:cNvPicPr>
          <p:nvPr/>
        </p:nvPicPr>
        <p:blipFill>
          <a:blip r:embed="rId3"/>
          <a:stretch>
            <a:fillRect/>
          </a:stretch>
        </p:blipFill>
        <p:spPr>
          <a:xfrm>
            <a:off x="1657350" y="419100"/>
            <a:ext cx="8877300" cy="6019800"/>
          </a:xfrm>
          <a:prstGeom prst="rect">
            <a:avLst/>
          </a:prstGeom>
          <a:ln>
            <a:solidFill>
              <a:schemeClr val="tx1"/>
            </a:solidFill>
          </a:ln>
        </p:spPr>
      </p:pic>
    </p:spTree>
    <p:extLst>
      <p:ext uri="{BB962C8B-B14F-4D97-AF65-F5344CB8AC3E}">
        <p14:creationId xmlns:p14="http://schemas.microsoft.com/office/powerpoint/2010/main" val="24308761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EE839-8071-43BF-8F19-CC5C129EF191}"/>
              </a:ext>
            </a:extLst>
          </p:cNvPr>
          <p:cNvSpPr>
            <a:spLocks noGrp="1"/>
          </p:cNvSpPr>
          <p:nvPr>
            <p:ph type="title"/>
          </p:nvPr>
        </p:nvSpPr>
        <p:spPr>
          <a:xfrm>
            <a:off x="190500" y="18256"/>
            <a:ext cx="11782424" cy="810420"/>
          </a:xfrm>
          <a:ln>
            <a:noFill/>
          </a:ln>
        </p:spPr>
        <p:txBody>
          <a:bodyPr/>
          <a:lstStyle/>
          <a:p>
            <a:r>
              <a:rPr lang="en-US" dirty="0"/>
              <a:t>Find Customer</a:t>
            </a:r>
          </a:p>
        </p:txBody>
      </p:sp>
      <p:sp>
        <p:nvSpPr>
          <p:cNvPr id="4" name="Content Placeholder 2">
            <a:extLst>
              <a:ext uri="{FF2B5EF4-FFF2-40B4-BE49-F238E27FC236}">
                <a16:creationId xmlns:a16="http://schemas.microsoft.com/office/drawing/2014/main" id="{C4B11595-E8AC-4B57-A499-3E15447C6E27}"/>
              </a:ext>
            </a:extLst>
          </p:cNvPr>
          <p:cNvSpPr txBox="1">
            <a:spLocks/>
          </p:cNvSpPr>
          <p:nvPr/>
        </p:nvSpPr>
        <p:spPr>
          <a:xfrm>
            <a:off x="200025" y="838991"/>
            <a:ext cx="5781675" cy="5847559"/>
          </a:xfrm>
          <a:prstGeom prst="rect">
            <a:avLst/>
          </a:prstGeom>
          <a:ln>
            <a:solidFill>
              <a:schemeClr val="tx1">
                <a:lumMod val="65000"/>
                <a:lumOff val="3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b="1" u="sng" dirty="0"/>
              <a:t>BUTTON ACTIONS:</a:t>
            </a:r>
          </a:p>
          <a:p>
            <a:pPr marL="0" indent="0">
              <a:buNone/>
            </a:pPr>
            <a:r>
              <a:rPr lang="en-US" sz="1700" b="1" dirty="0"/>
              <a:t>Esc-Exit:</a:t>
            </a:r>
          </a:p>
          <a:p>
            <a:r>
              <a:rPr lang="en-US" sz="1700" dirty="0"/>
              <a:t>Close the Find Customer Screen and go back to Invoice Entry Screen</a:t>
            </a:r>
            <a:endParaRPr lang="en-US" sz="1700" b="1" u="sng" dirty="0"/>
          </a:p>
          <a:p>
            <a:pPr marL="0" indent="0">
              <a:buNone/>
            </a:pPr>
            <a:r>
              <a:rPr lang="en-US" sz="1700" b="1" dirty="0"/>
              <a:t>F1-Find:</a:t>
            </a:r>
          </a:p>
          <a:p>
            <a:r>
              <a:rPr lang="en-US" sz="1700" dirty="0"/>
              <a:t>From the database, fetch the Customers pertaining to the Mobile Number, Customer Name and Category, and list in the screen</a:t>
            </a:r>
          </a:p>
          <a:p>
            <a:r>
              <a:rPr lang="en-US" sz="1700" dirty="0"/>
              <a:t>Set focus to the first row in the Customer List</a:t>
            </a:r>
          </a:p>
          <a:p>
            <a:pPr marL="0" indent="0">
              <a:buNone/>
            </a:pPr>
            <a:r>
              <a:rPr lang="en-US" sz="1700" b="1" dirty="0"/>
              <a:t>Up Arrow:</a:t>
            </a:r>
          </a:p>
          <a:p>
            <a:r>
              <a:rPr lang="en-US" sz="1700" dirty="0"/>
              <a:t>Set focus to the row above in the Customer List.</a:t>
            </a:r>
          </a:p>
          <a:p>
            <a:r>
              <a:rPr lang="en-US" sz="1700" dirty="0"/>
              <a:t>If already in the first row, no action required </a:t>
            </a:r>
          </a:p>
          <a:p>
            <a:pPr marL="0" indent="0">
              <a:buNone/>
            </a:pPr>
            <a:r>
              <a:rPr lang="en-US" sz="1700" b="1" dirty="0"/>
              <a:t>Down Arrow:</a:t>
            </a:r>
          </a:p>
          <a:p>
            <a:r>
              <a:rPr lang="en-US" sz="1700" dirty="0"/>
              <a:t>Set focus to the row below in the Customer List.</a:t>
            </a:r>
          </a:p>
          <a:p>
            <a:r>
              <a:rPr lang="en-US" sz="1700" dirty="0"/>
              <a:t>If already in the last row, no action required</a:t>
            </a:r>
            <a:endParaRPr lang="en-US" sz="1700" b="1" dirty="0"/>
          </a:p>
          <a:p>
            <a:endParaRPr lang="en-US" sz="1700" dirty="0"/>
          </a:p>
          <a:p>
            <a:endParaRPr lang="en-US" sz="1700" dirty="0"/>
          </a:p>
          <a:p>
            <a:endParaRPr lang="en-US" sz="1700" dirty="0"/>
          </a:p>
          <a:p>
            <a:endParaRPr lang="en-US" sz="1700" dirty="0"/>
          </a:p>
          <a:p>
            <a:endParaRPr lang="en-US" sz="1700" dirty="0"/>
          </a:p>
          <a:p>
            <a:endParaRPr lang="en-US" sz="1700" dirty="0"/>
          </a:p>
        </p:txBody>
      </p:sp>
      <p:sp>
        <p:nvSpPr>
          <p:cNvPr id="5" name="Content Placeholder 2">
            <a:extLst>
              <a:ext uri="{FF2B5EF4-FFF2-40B4-BE49-F238E27FC236}">
                <a16:creationId xmlns:a16="http://schemas.microsoft.com/office/drawing/2014/main" id="{81EFBF99-622E-465D-A469-33AC335F4AD3}"/>
              </a:ext>
            </a:extLst>
          </p:cNvPr>
          <p:cNvSpPr txBox="1">
            <a:spLocks/>
          </p:cNvSpPr>
          <p:nvPr/>
        </p:nvSpPr>
        <p:spPr>
          <a:xfrm>
            <a:off x="6200775" y="838200"/>
            <a:ext cx="5781675" cy="5847559"/>
          </a:xfrm>
          <a:prstGeom prst="rect">
            <a:avLst/>
          </a:prstGeom>
          <a:ln>
            <a:solidFill>
              <a:schemeClr val="tx1">
                <a:lumMod val="65000"/>
                <a:lumOff val="3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b="1" dirty="0"/>
              <a:t>Page Up:</a:t>
            </a:r>
          </a:p>
          <a:p>
            <a:r>
              <a:rPr lang="en-US" sz="1700" dirty="0"/>
              <a:t>Set focus to the 10</a:t>
            </a:r>
            <a:r>
              <a:rPr lang="en-US" sz="1700" baseline="30000" dirty="0"/>
              <a:t>th</a:t>
            </a:r>
            <a:r>
              <a:rPr lang="en-US" sz="1700" dirty="0"/>
              <a:t> row above in the Customer List.</a:t>
            </a:r>
          </a:p>
          <a:p>
            <a:r>
              <a:rPr lang="en-US" sz="1700" dirty="0"/>
              <a:t>If already in the first row, no action required </a:t>
            </a:r>
          </a:p>
          <a:p>
            <a:pPr marL="0" indent="0">
              <a:buNone/>
            </a:pPr>
            <a:r>
              <a:rPr lang="en-US" sz="1700" b="1" dirty="0"/>
              <a:t>Page Down:</a:t>
            </a:r>
          </a:p>
          <a:p>
            <a:r>
              <a:rPr lang="en-US" sz="1700" dirty="0"/>
              <a:t>Set focus to the 10</a:t>
            </a:r>
            <a:r>
              <a:rPr lang="en-US" sz="1700" baseline="30000" dirty="0"/>
              <a:t>th</a:t>
            </a:r>
            <a:r>
              <a:rPr lang="en-US" sz="1700" dirty="0"/>
              <a:t> row below in the Customer List.</a:t>
            </a:r>
          </a:p>
          <a:p>
            <a:r>
              <a:rPr lang="en-US" sz="1700" dirty="0"/>
              <a:t>If already in the last row, no action required </a:t>
            </a:r>
          </a:p>
          <a:p>
            <a:pPr marL="0" indent="0">
              <a:buNone/>
            </a:pPr>
            <a:endParaRPr lang="en-US" sz="1700" dirty="0"/>
          </a:p>
          <a:p>
            <a:endParaRPr lang="en-US" sz="1700" dirty="0"/>
          </a:p>
          <a:p>
            <a:endParaRPr lang="en-US" sz="1700" dirty="0"/>
          </a:p>
          <a:p>
            <a:endParaRPr lang="en-US" sz="1700" dirty="0"/>
          </a:p>
          <a:p>
            <a:endParaRPr lang="en-US" sz="1700" dirty="0"/>
          </a:p>
        </p:txBody>
      </p:sp>
    </p:spTree>
    <p:extLst>
      <p:ext uri="{BB962C8B-B14F-4D97-AF65-F5344CB8AC3E}">
        <p14:creationId xmlns:p14="http://schemas.microsoft.com/office/powerpoint/2010/main" val="32999040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06A3692-6130-4854-BC92-BED311393F7A}"/>
              </a:ext>
            </a:extLst>
          </p:cNvPr>
          <p:cNvSpPr/>
          <p:nvPr/>
        </p:nvSpPr>
        <p:spPr>
          <a:xfrm>
            <a:off x="9803928" y="1079776"/>
            <a:ext cx="2388072" cy="26858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5D9E007-C38D-4607-A53E-4D5EE08F6C46}"/>
              </a:ext>
            </a:extLst>
          </p:cNvPr>
          <p:cNvSpPr/>
          <p:nvPr/>
        </p:nvSpPr>
        <p:spPr>
          <a:xfrm>
            <a:off x="9803928" y="6515099"/>
            <a:ext cx="2388072" cy="335635"/>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7647FF1-B396-4FFD-8325-46CFE25E1803}"/>
              </a:ext>
            </a:extLst>
          </p:cNvPr>
          <p:cNvSpPr/>
          <p:nvPr/>
        </p:nvSpPr>
        <p:spPr>
          <a:xfrm>
            <a:off x="-1" y="1079778"/>
            <a:ext cx="9796523" cy="464154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3" name="Rectangle 52">
            <a:extLst>
              <a:ext uri="{FF2B5EF4-FFF2-40B4-BE49-F238E27FC236}">
                <a16:creationId xmlns:a16="http://schemas.microsoft.com/office/drawing/2014/main" id="{46152D7B-0CDA-4972-B6FD-CFE7EDB91C04}"/>
              </a:ext>
            </a:extLst>
          </p:cNvPr>
          <p:cNvSpPr/>
          <p:nvPr/>
        </p:nvSpPr>
        <p:spPr>
          <a:xfrm>
            <a:off x="0" y="7266"/>
            <a:ext cx="9803928" cy="523220"/>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4" name="TextBox 53">
            <a:extLst>
              <a:ext uri="{FF2B5EF4-FFF2-40B4-BE49-F238E27FC236}">
                <a16:creationId xmlns:a16="http://schemas.microsoft.com/office/drawing/2014/main" id="{376854C7-1868-4FEA-A87A-5F7221F71174}"/>
              </a:ext>
            </a:extLst>
          </p:cNvPr>
          <p:cNvSpPr txBox="1"/>
          <p:nvPr/>
        </p:nvSpPr>
        <p:spPr>
          <a:xfrm>
            <a:off x="20324" y="24123"/>
            <a:ext cx="2546125" cy="523220"/>
          </a:xfrm>
          <a:prstGeom prst="rect">
            <a:avLst/>
          </a:prstGeom>
          <a:noFill/>
        </p:spPr>
        <p:txBody>
          <a:bodyPr wrap="square" rtlCol="0" anchor="t">
            <a:spAutoFit/>
          </a:bodyPr>
          <a:lstStyle/>
          <a:p>
            <a:r>
              <a:rPr lang="en-US" sz="2800" dirty="0"/>
              <a:t>Invoice Entry</a:t>
            </a:r>
          </a:p>
        </p:txBody>
      </p:sp>
      <p:sp>
        <p:nvSpPr>
          <p:cNvPr id="55" name="TextBox 54">
            <a:extLst>
              <a:ext uri="{FF2B5EF4-FFF2-40B4-BE49-F238E27FC236}">
                <a16:creationId xmlns:a16="http://schemas.microsoft.com/office/drawing/2014/main" id="{B8422F07-E971-4F16-AD5C-CCF0006EA3E9}"/>
              </a:ext>
            </a:extLst>
          </p:cNvPr>
          <p:cNvSpPr txBox="1"/>
          <p:nvPr/>
        </p:nvSpPr>
        <p:spPr>
          <a:xfrm>
            <a:off x="2909126" y="144374"/>
            <a:ext cx="570990" cy="307777"/>
          </a:xfrm>
          <a:prstGeom prst="rect">
            <a:avLst/>
          </a:prstGeom>
          <a:solidFill>
            <a:schemeClr val="bg1">
              <a:lumMod val="85000"/>
            </a:schemeClr>
          </a:solidFill>
        </p:spPr>
        <p:txBody>
          <a:bodyPr wrap="none" rtlCol="0">
            <a:spAutoFit/>
          </a:bodyPr>
          <a:lstStyle/>
          <a:p>
            <a:r>
              <a:rPr lang="en-US" sz="1400" dirty="0"/>
              <a:t>User:</a:t>
            </a:r>
          </a:p>
        </p:txBody>
      </p:sp>
      <p:sp>
        <p:nvSpPr>
          <p:cNvPr id="56" name="TextBox 55">
            <a:extLst>
              <a:ext uri="{FF2B5EF4-FFF2-40B4-BE49-F238E27FC236}">
                <a16:creationId xmlns:a16="http://schemas.microsoft.com/office/drawing/2014/main" id="{2E5EFD09-A5B7-46D1-89F2-110AD54BB7C2}"/>
              </a:ext>
            </a:extLst>
          </p:cNvPr>
          <p:cNvSpPr txBox="1"/>
          <p:nvPr/>
        </p:nvSpPr>
        <p:spPr>
          <a:xfrm>
            <a:off x="8092026" y="144374"/>
            <a:ext cx="775756" cy="307777"/>
          </a:xfrm>
          <a:prstGeom prst="rect">
            <a:avLst/>
          </a:prstGeom>
          <a:solidFill>
            <a:schemeClr val="bg1">
              <a:lumMod val="85000"/>
            </a:schemeClr>
          </a:solidFill>
        </p:spPr>
        <p:txBody>
          <a:bodyPr wrap="square" rtlCol="0">
            <a:spAutoFit/>
          </a:bodyPr>
          <a:lstStyle/>
          <a:p>
            <a:r>
              <a:rPr lang="en-US" sz="1400" dirty="0"/>
              <a:t>Date:</a:t>
            </a:r>
          </a:p>
        </p:txBody>
      </p:sp>
      <p:sp>
        <p:nvSpPr>
          <p:cNvPr id="65" name="Rectangle 64">
            <a:extLst>
              <a:ext uri="{FF2B5EF4-FFF2-40B4-BE49-F238E27FC236}">
                <a16:creationId xmlns:a16="http://schemas.microsoft.com/office/drawing/2014/main" id="{AD9A607A-BAFD-4635-BCC0-142AA0657EAC}"/>
              </a:ext>
            </a:extLst>
          </p:cNvPr>
          <p:cNvSpPr/>
          <p:nvPr/>
        </p:nvSpPr>
        <p:spPr>
          <a:xfrm>
            <a:off x="8648707" y="147291"/>
            <a:ext cx="967319"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6" name="Rectangle 65">
            <a:extLst>
              <a:ext uri="{FF2B5EF4-FFF2-40B4-BE49-F238E27FC236}">
                <a16:creationId xmlns:a16="http://schemas.microsoft.com/office/drawing/2014/main" id="{995AAC4B-2E92-4581-AB66-4F1E13CD579B}"/>
              </a:ext>
            </a:extLst>
          </p:cNvPr>
          <p:cNvSpPr/>
          <p:nvPr/>
        </p:nvSpPr>
        <p:spPr>
          <a:xfrm>
            <a:off x="3458255" y="147291"/>
            <a:ext cx="1264407"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7" name="TextBox 66">
            <a:extLst>
              <a:ext uri="{FF2B5EF4-FFF2-40B4-BE49-F238E27FC236}">
                <a16:creationId xmlns:a16="http://schemas.microsoft.com/office/drawing/2014/main" id="{1F696456-45FF-4ECB-B569-88B222742C5A}"/>
              </a:ext>
            </a:extLst>
          </p:cNvPr>
          <p:cNvSpPr txBox="1"/>
          <p:nvPr/>
        </p:nvSpPr>
        <p:spPr>
          <a:xfrm>
            <a:off x="5148968" y="153899"/>
            <a:ext cx="864404" cy="307777"/>
          </a:xfrm>
          <a:prstGeom prst="rect">
            <a:avLst/>
          </a:prstGeom>
          <a:solidFill>
            <a:schemeClr val="bg1">
              <a:lumMod val="85000"/>
            </a:schemeClr>
          </a:solidFill>
        </p:spPr>
        <p:txBody>
          <a:bodyPr wrap="none" rtlCol="0">
            <a:spAutoFit/>
          </a:bodyPr>
          <a:lstStyle/>
          <a:p>
            <a:r>
              <a:rPr lang="en-US" sz="1400" dirty="0"/>
              <a:t>Terminal:</a:t>
            </a:r>
          </a:p>
        </p:txBody>
      </p:sp>
      <p:sp>
        <p:nvSpPr>
          <p:cNvPr id="68" name="Rectangle 67">
            <a:extLst>
              <a:ext uri="{FF2B5EF4-FFF2-40B4-BE49-F238E27FC236}">
                <a16:creationId xmlns:a16="http://schemas.microsoft.com/office/drawing/2014/main" id="{27B51803-8686-4F22-A009-3875B5758CB6}"/>
              </a:ext>
            </a:extLst>
          </p:cNvPr>
          <p:cNvSpPr/>
          <p:nvPr/>
        </p:nvSpPr>
        <p:spPr>
          <a:xfrm>
            <a:off x="6009935" y="147291"/>
            <a:ext cx="1264407"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77" name="Picture 76">
            <a:extLst>
              <a:ext uri="{FF2B5EF4-FFF2-40B4-BE49-F238E27FC236}">
                <a16:creationId xmlns:a16="http://schemas.microsoft.com/office/drawing/2014/main" id="{AF3118F4-69BC-40D5-B788-EA3F08F4CC96}"/>
              </a:ext>
            </a:extLst>
          </p:cNvPr>
          <p:cNvPicPr>
            <a:picLocks noChangeAspect="1"/>
          </p:cNvPicPr>
          <p:nvPr/>
        </p:nvPicPr>
        <p:blipFill>
          <a:blip r:embed="rId2"/>
          <a:stretch>
            <a:fillRect/>
          </a:stretch>
        </p:blipFill>
        <p:spPr>
          <a:xfrm>
            <a:off x="10340001" y="6508351"/>
            <a:ext cx="1188720" cy="336656"/>
          </a:xfrm>
          <a:prstGeom prst="rect">
            <a:avLst/>
          </a:prstGeom>
        </p:spPr>
      </p:pic>
      <p:grpSp>
        <p:nvGrpSpPr>
          <p:cNvPr id="3" name="Group 2">
            <a:extLst>
              <a:ext uri="{FF2B5EF4-FFF2-40B4-BE49-F238E27FC236}">
                <a16:creationId xmlns:a16="http://schemas.microsoft.com/office/drawing/2014/main" id="{D101B9A8-A9E0-435B-89B5-F3BFEB14AEEC}"/>
              </a:ext>
            </a:extLst>
          </p:cNvPr>
          <p:cNvGrpSpPr/>
          <p:nvPr/>
        </p:nvGrpSpPr>
        <p:grpSpPr>
          <a:xfrm>
            <a:off x="9796747" y="3771900"/>
            <a:ext cx="2388072" cy="2743200"/>
            <a:chOff x="9182100" y="2609851"/>
            <a:chExt cx="2228850" cy="2727968"/>
          </a:xfrm>
        </p:grpSpPr>
        <p:sp>
          <p:nvSpPr>
            <p:cNvPr id="2" name="Rectangle 1">
              <a:extLst>
                <a:ext uri="{FF2B5EF4-FFF2-40B4-BE49-F238E27FC236}">
                  <a16:creationId xmlns:a16="http://schemas.microsoft.com/office/drawing/2014/main" id="{E733DBFE-A7C9-444D-98DB-B672D98C5E9A}"/>
                </a:ext>
              </a:extLst>
            </p:cNvPr>
            <p:cNvSpPr/>
            <p:nvPr/>
          </p:nvSpPr>
          <p:spPr>
            <a:xfrm>
              <a:off x="9182100" y="2609851"/>
              <a:ext cx="2228850" cy="272796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Rounded Corners 87">
              <a:extLst>
                <a:ext uri="{FF2B5EF4-FFF2-40B4-BE49-F238E27FC236}">
                  <a16:creationId xmlns:a16="http://schemas.microsoft.com/office/drawing/2014/main" id="{E99604FC-9F7B-4067-8974-F7253FB7B29F}"/>
                </a:ext>
              </a:extLst>
            </p:cNvPr>
            <p:cNvSpPr/>
            <p:nvPr/>
          </p:nvSpPr>
          <p:spPr>
            <a:xfrm>
              <a:off x="9274607" y="2701469"/>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sp>
          <p:nvSpPr>
            <p:cNvPr id="89" name="Rectangle: Rounded Corners 88">
              <a:extLst>
                <a:ext uri="{FF2B5EF4-FFF2-40B4-BE49-F238E27FC236}">
                  <a16:creationId xmlns:a16="http://schemas.microsoft.com/office/drawing/2014/main" id="{0B9F5E5E-1549-4D4B-B465-F04058F3AF3E}"/>
                </a:ext>
              </a:extLst>
            </p:cNvPr>
            <p:cNvSpPr/>
            <p:nvPr/>
          </p:nvSpPr>
          <p:spPr>
            <a:xfrm>
              <a:off x="9808308" y="2705317"/>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7</a:t>
              </a:r>
            </a:p>
          </p:txBody>
        </p:sp>
        <p:sp>
          <p:nvSpPr>
            <p:cNvPr id="90" name="Rectangle: Rounded Corners 89">
              <a:extLst>
                <a:ext uri="{FF2B5EF4-FFF2-40B4-BE49-F238E27FC236}">
                  <a16:creationId xmlns:a16="http://schemas.microsoft.com/office/drawing/2014/main" id="{C4940B72-99FA-4214-A5DC-A153FF019CEE}"/>
                </a:ext>
              </a:extLst>
            </p:cNvPr>
            <p:cNvSpPr/>
            <p:nvPr/>
          </p:nvSpPr>
          <p:spPr>
            <a:xfrm>
              <a:off x="10334566" y="2695689"/>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8</a:t>
              </a:r>
            </a:p>
          </p:txBody>
        </p:sp>
        <p:sp>
          <p:nvSpPr>
            <p:cNvPr id="93" name="Rectangle: Rounded Corners 92">
              <a:extLst>
                <a:ext uri="{FF2B5EF4-FFF2-40B4-BE49-F238E27FC236}">
                  <a16:creationId xmlns:a16="http://schemas.microsoft.com/office/drawing/2014/main" id="{E826C994-E5F9-43CF-8920-6395F69B4F58}"/>
                </a:ext>
              </a:extLst>
            </p:cNvPr>
            <p:cNvSpPr/>
            <p:nvPr/>
          </p:nvSpPr>
          <p:spPr>
            <a:xfrm>
              <a:off x="9274607" y="3225234"/>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sp>
          <p:nvSpPr>
            <p:cNvPr id="94" name="Rectangle: Rounded Corners 93">
              <a:extLst>
                <a:ext uri="{FF2B5EF4-FFF2-40B4-BE49-F238E27FC236}">
                  <a16:creationId xmlns:a16="http://schemas.microsoft.com/office/drawing/2014/main" id="{4BB6AE52-C698-4369-BD9C-248DF69070AF}"/>
                </a:ext>
              </a:extLst>
            </p:cNvPr>
            <p:cNvSpPr/>
            <p:nvPr/>
          </p:nvSpPr>
          <p:spPr>
            <a:xfrm>
              <a:off x="9808308" y="3228437"/>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4</a:t>
              </a:r>
            </a:p>
          </p:txBody>
        </p:sp>
        <p:sp>
          <p:nvSpPr>
            <p:cNvPr id="95" name="Rectangle: Rounded Corners 94">
              <a:extLst>
                <a:ext uri="{FF2B5EF4-FFF2-40B4-BE49-F238E27FC236}">
                  <a16:creationId xmlns:a16="http://schemas.microsoft.com/office/drawing/2014/main" id="{9C01B4C6-EB4F-4A4B-B469-CB8BE1916A0D}"/>
                </a:ext>
              </a:extLst>
            </p:cNvPr>
            <p:cNvSpPr/>
            <p:nvPr/>
          </p:nvSpPr>
          <p:spPr>
            <a:xfrm>
              <a:off x="10334566" y="3219321"/>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5</a:t>
              </a:r>
            </a:p>
          </p:txBody>
        </p:sp>
        <p:sp>
          <p:nvSpPr>
            <p:cNvPr id="96" name="Rectangle: Rounded Corners 95">
              <a:extLst>
                <a:ext uri="{FF2B5EF4-FFF2-40B4-BE49-F238E27FC236}">
                  <a16:creationId xmlns:a16="http://schemas.microsoft.com/office/drawing/2014/main" id="{CF4A4B30-E940-4434-9B99-1ECA81E18263}"/>
                </a:ext>
              </a:extLst>
            </p:cNvPr>
            <p:cNvSpPr/>
            <p:nvPr/>
          </p:nvSpPr>
          <p:spPr>
            <a:xfrm>
              <a:off x="9274607" y="3748999"/>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lumMod val="65000"/>
                      <a:lumOff val="35000"/>
                    </a:schemeClr>
                  </a:solidFill>
                </a:rPr>
                <a:t>→</a:t>
              </a:r>
              <a:endParaRPr lang="en-US" sz="1600" b="1" dirty="0">
                <a:solidFill>
                  <a:schemeClr val="tx1">
                    <a:lumMod val="65000"/>
                    <a:lumOff val="35000"/>
                  </a:schemeClr>
                </a:solidFill>
              </a:endParaRPr>
            </a:p>
          </p:txBody>
        </p:sp>
        <p:sp>
          <p:nvSpPr>
            <p:cNvPr id="97" name="Rectangle: Rounded Corners 96">
              <a:extLst>
                <a:ext uri="{FF2B5EF4-FFF2-40B4-BE49-F238E27FC236}">
                  <a16:creationId xmlns:a16="http://schemas.microsoft.com/office/drawing/2014/main" id="{23B597EA-F796-4F0B-8798-00395CEAE6E7}"/>
                </a:ext>
              </a:extLst>
            </p:cNvPr>
            <p:cNvSpPr/>
            <p:nvPr/>
          </p:nvSpPr>
          <p:spPr>
            <a:xfrm>
              <a:off x="9808308" y="3751557"/>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1</a:t>
              </a:r>
            </a:p>
          </p:txBody>
        </p:sp>
        <p:sp>
          <p:nvSpPr>
            <p:cNvPr id="98" name="Rectangle: Rounded Corners 97">
              <a:extLst>
                <a:ext uri="{FF2B5EF4-FFF2-40B4-BE49-F238E27FC236}">
                  <a16:creationId xmlns:a16="http://schemas.microsoft.com/office/drawing/2014/main" id="{E6A880AD-195C-4168-A483-02536DD8C641}"/>
                </a:ext>
              </a:extLst>
            </p:cNvPr>
            <p:cNvSpPr/>
            <p:nvPr/>
          </p:nvSpPr>
          <p:spPr>
            <a:xfrm>
              <a:off x="10334566" y="3742953"/>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2</a:t>
              </a:r>
            </a:p>
          </p:txBody>
        </p:sp>
        <p:sp>
          <p:nvSpPr>
            <p:cNvPr id="99" name="Rectangle: Rounded Corners 98">
              <a:extLst>
                <a:ext uri="{FF2B5EF4-FFF2-40B4-BE49-F238E27FC236}">
                  <a16:creationId xmlns:a16="http://schemas.microsoft.com/office/drawing/2014/main" id="{370341E8-60E1-477D-AA0E-CC43A3283277}"/>
                </a:ext>
              </a:extLst>
            </p:cNvPr>
            <p:cNvSpPr/>
            <p:nvPr/>
          </p:nvSpPr>
          <p:spPr>
            <a:xfrm>
              <a:off x="9274607" y="4272764"/>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sp>
          <p:nvSpPr>
            <p:cNvPr id="104" name="Rectangle: Rounded Corners 103">
              <a:extLst>
                <a:ext uri="{FF2B5EF4-FFF2-40B4-BE49-F238E27FC236}">
                  <a16:creationId xmlns:a16="http://schemas.microsoft.com/office/drawing/2014/main" id="{97CC43DE-C308-4C6A-9A35-16AC02980586}"/>
                </a:ext>
              </a:extLst>
            </p:cNvPr>
            <p:cNvSpPr/>
            <p:nvPr/>
          </p:nvSpPr>
          <p:spPr>
            <a:xfrm>
              <a:off x="9808308" y="4274677"/>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a:t>
              </a:r>
            </a:p>
          </p:txBody>
        </p:sp>
        <p:sp>
          <p:nvSpPr>
            <p:cNvPr id="105" name="Rectangle: Rounded Corners 104">
              <a:extLst>
                <a:ext uri="{FF2B5EF4-FFF2-40B4-BE49-F238E27FC236}">
                  <a16:creationId xmlns:a16="http://schemas.microsoft.com/office/drawing/2014/main" id="{DB205EDB-44B1-44EF-A6FC-0DC4D0BD982A}"/>
                </a:ext>
              </a:extLst>
            </p:cNvPr>
            <p:cNvSpPr/>
            <p:nvPr/>
          </p:nvSpPr>
          <p:spPr>
            <a:xfrm>
              <a:off x="10334566" y="4266585"/>
              <a:ext cx="983458"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ENTER</a:t>
              </a:r>
              <a:endParaRPr lang="en-US" sz="1100" b="1" dirty="0">
                <a:solidFill>
                  <a:schemeClr val="tx1">
                    <a:lumMod val="65000"/>
                    <a:lumOff val="35000"/>
                  </a:schemeClr>
                </a:solidFill>
              </a:endParaRPr>
            </a:p>
          </p:txBody>
        </p:sp>
        <p:sp>
          <p:nvSpPr>
            <p:cNvPr id="118" name="Rectangle: Rounded Corners 117">
              <a:extLst>
                <a:ext uri="{FF2B5EF4-FFF2-40B4-BE49-F238E27FC236}">
                  <a16:creationId xmlns:a16="http://schemas.microsoft.com/office/drawing/2014/main" id="{C7B20B09-CD6E-4CCF-A741-58A7F1905A41}"/>
                </a:ext>
              </a:extLst>
            </p:cNvPr>
            <p:cNvSpPr/>
            <p:nvPr/>
          </p:nvSpPr>
          <p:spPr>
            <a:xfrm>
              <a:off x="9274607" y="4798476"/>
              <a:ext cx="457200" cy="457200"/>
            </a:xfrm>
            <a:prstGeom prst="roundRect">
              <a:avLst>
                <a:gd name="adj" fmla="val 16667"/>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65000"/>
                      <a:lumOff val="35000"/>
                    </a:schemeClr>
                  </a:solidFill>
                </a:rPr>
                <a:t>+</a:t>
              </a:r>
            </a:p>
          </p:txBody>
        </p:sp>
        <p:sp>
          <p:nvSpPr>
            <p:cNvPr id="119" name="Rectangle: Rounded Corners 118">
              <a:extLst>
                <a:ext uri="{FF2B5EF4-FFF2-40B4-BE49-F238E27FC236}">
                  <a16:creationId xmlns:a16="http://schemas.microsoft.com/office/drawing/2014/main" id="{7090993A-C23A-49E1-B238-D8734B155251}"/>
                </a:ext>
              </a:extLst>
            </p:cNvPr>
            <p:cNvSpPr/>
            <p:nvPr/>
          </p:nvSpPr>
          <p:spPr>
            <a:xfrm>
              <a:off x="9808308" y="4801812"/>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65000"/>
                      <a:lumOff val="35000"/>
                    </a:schemeClr>
                  </a:solidFill>
                </a:rPr>
                <a:t>-</a:t>
              </a:r>
              <a:endParaRPr lang="en-US" sz="2000" dirty="0">
                <a:solidFill>
                  <a:schemeClr val="tx1">
                    <a:lumMod val="65000"/>
                    <a:lumOff val="35000"/>
                  </a:schemeClr>
                </a:solidFill>
              </a:endParaRPr>
            </a:p>
          </p:txBody>
        </p:sp>
        <p:sp>
          <p:nvSpPr>
            <p:cNvPr id="120" name="Rectangle: Rounded Corners 119">
              <a:extLst>
                <a:ext uri="{FF2B5EF4-FFF2-40B4-BE49-F238E27FC236}">
                  <a16:creationId xmlns:a16="http://schemas.microsoft.com/office/drawing/2014/main" id="{3DD1121B-5A30-4DB3-B2BA-3D35F7471AFC}"/>
                </a:ext>
              </a:extLst>
            </p:cNvPr>
            <p:cNvSpPr/>
            <p:nvPr/>
          </p:nvSpPr>
          <p:spPr>
            <a:xfrm>
              <a:off x="10342009" y="4792696"/>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65000"/>
                      <a:lumOff val="35000"/>
                    </a:schemeClr>
                  </a:solidFill>
                </a:rPr>
                <a:t>DEL</a:t>
              </a:r>
              <a:endParaRPr lang="en-US" sz="1100" b="1" dirty="0">
                <a:solidFill>
                  <a:schemeClr val="tx1">
                    <a:lumMod val="65000"/>
                    <a:lumOff val="35000"/>
                  </a:schemeClr>
                </a:solidFill>
              </a:endParaRPr>
            </a:p>
          </p:txBody>
        </p:sp>
        <p:sp>
          <p:nvSpPr>
            <p:cNvPr id="87" name="Rectangle: Rounded Corners 86">
              <a:extLst>
                <a:ext uri="{FF2B5EF4-FFF2-40B4-BE49-F238E27FC236}">
                  <a16:creationId xmlns:a16="http://schemas.microsoft.com/office/drawing/2014/main" id="{91BE04F8-AC7D-4C91-B7A1-09F82675FB4C}"/>
                </a:ext>
              </a:extLst>
            </p:cNvPr>
            <p:cNvSpPr/>
            <p:nvPr/>
          </p:nvSpPr>
          <p:spPr>
            <a:xfrm>
              <a:off x="10868237" y="2694846"/>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9</a:t>
              </a:r>
            </a:p>
          </p:txBody>
        </p:sp>
        <p:sp>
          <p:nvSpPr>
            <p:cNvPr id="91" name="Rectangle: Rounded Corners 90">
              <a:extLst>
                <a:ext uri="{FF2B5EF4-FFF2-40B4-BE49-F238E27FC236}">
                  <a16:creationId xmlns:a16="http://schemas.microsoft.com/office/drawing/2014/main" id="{4EEF2130-A195-4214-8762-187B5BA22982}"/>
                </a:ext>
              </a:extLst>
            </p:cNvPr>
            <p:cNvSpPr/>
            <p:nvPr/>
          </p:nvSpPr>
          <p:spPr>
            <a:xfrm>
              <a:off x="10868237" y="3218478"/>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6</a:t>
              </a:r>
            </a:p>
          </p:txBody>
        </p:sp>
        <p:sp>
          <p:nvSpPr>
            <p:cNvPr id="92" name="Rectangle: Rounded Corners 91">
              <a:extLst>
                <a:ext uri="{FF2B5EF4-FFF2-40B4-BE49-F238E27FC236}">
                  <a16:creationId xmlns:a16="http://schemas.microsoft.com/office/drawing/2014/main" id="{7BD9E7FA-98FB-43D4-8CAB-AE94FDA0285F}"/>
                </a:ext>
              </a:extLst>
            </p:cNvPr>
            <p:cNvSpPr/>
            <p:nvPr/>
          </p:nvSpPr>
          <p:spPr>
            <a:xfrm>
              <a:off x="10868237" y="3742110"/>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3</a:t>
              </a:r>
            </a:p>
          </p:txBody>
        </p:sp>
        <p:sp>
          <p:nvSpPr>
            <p:cNvPr id="100" name="Rectangle: Rounded Corners 99">
              <a:extLst>
                <a:ext uri="{FF2B5EF4-FFF2-40B4-BE49-F238E27FC236}">
                  <a16:creationId xmlns:a16="http://schemas.microsoft.com/office/drawing/2014/main" id="{4121D9D7-9725-443C-97D3-FD1FF62E5B8F}"/>
                </a:ext>
              </a:extLst>
            </p:cNvPr>
            <p:cNvSpPr/>
            <p:nvPr/>
          </p:nvSpPr>
          <p:spPr>
            <a:xfrm>
              <a:off x="10868237" y="4789374"/>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65000"/>
                      <a:lumOff val="35000"/>
                    </a:schemeClr>
                  </a:solidFill>
                </a:rPr>
                <a:t>CLR</a:t>
              </a:r>
              <a:endParaRPr lang="en-US" sz="1100" b="1" dirty="0">
                <a:solidFill>
                  <a:schemeClr val="tx1">
                    <a:lumMod val="65000"/>
                    <a:lumOff val="35000"/>
                  </a:schemeClr>
                </a:solidFill>
              </a:endParaRPr>
            </a:p>
          </p:txBody>
        </p:sp>
      </p:grpSp>
      <p:sp>
        <p:nvSpPr>
          <p:cNvPr id="11" name="Rectangle 10">
            <a:extLst>
              <a:ext uri="{FF2B5EF4-FFF2-40B4-BE49-F238E27FC236}">
                <a16:creationId xmlns:a16="http://schemas.microsoft.com/office/drawing/2014/main" id="{D7B32C73-430A-485E-9985-8A1767AF8C00}"/>
              </a:ext>
            </a:extLst>
          </p:cNvPr>
          <p:cNvSpPr/>
          <p:nvPr/>
        </p:nvSpPr>
        <p:spPr>
          <a:xfrm>
            <a:off x="9839470" y="7264"/>
            <a:ext cx="2345349" cy="107251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500"/>
              </a:lnSpc>
            </a:pPr>
            <a:r>
              <a:rPr lang="en-US" sz="2400" b="1" dirty="0">
                <a:ln w="0"/>
                <a:solidFill>
                  <a:schemeClr val="accent1"/>
                </a:solidFill>
                <a:effectLst>
                  <a:outerShdw blurRad="38100" dist="25400" dir="5400000" algn="ctr" rotWithShape="0">
                    <a:srgbClr val="6E747A">
                      <a:alpha val="43000"/>
                    </a:srgbClr>
                  </a:outerShdw>
                </a:effectLst>
              </a:rPr>
              <a:t>AL FAREEDHA</a:t>
            </a:r>
          </a:p>
          <a:p>
            <a:pPr algn="ctr">
              <a:lnSpc>
                <a:spcPts val="2500"/>
              </a:lnSpc>
            </a:pPr>
            <a:r>
              <a:rPr lang="en-US" sz="2400" b="1" dirty="0">
                <a:ln w="0"/>
                <a:solidFill>
                  <a:schemeClr val="accent1"/>
                </a:solidFill>
                <a:effectLst>
                  <a:outerShdw blurRad="38100" dist="25400" dir="5400000" algn="ctr" rotWithShape="0">
                    <a:srgbClr val="6E747A">
                      <a:alpha val="43000"/>
                    </a:srgbClr>
                  </a:outerShdw>
                </a:effectLst>
              </a:rPr>
              <a:t>SUPER MARKET</a:t>
            </a:r>
          </a:p>
        </p:txBody>
      </p:sp>
      <p:grpSp>
        <p:nvGrpSpPr>
          <p:cNvPr id="159" name="Group 158">
            <a:extLst>
              <a:ext uri="{FF2B5EF4-FFF2-40B4-BE49-F238E27FC236}">
                <a16:creationId xmlns:a16="http://schemas.microsoft.com/office/drawing/2014/main" id="{5980DFF6-055C-4BA0-A049-FBFC6F59E866}"/>
              </a:ext>
            </a:extLst>
          </p:cNvPr>
          <p:cNvGrpSpPr/>
          <p:nvPr/>
        </p:nvGrpSpPr>
        <p:grpSpPr>
          <a:xfrm>
            <a:off x="9828248" y="3055958"/>
            <a:ext cx="2247032" cy="307777"/>
            <a:chOff x="9807943" y="3310018"/>
            <a:chExt cx="2247032" cy="307777"/>
          </a:xfrm>
        </p:grpSpPr>
        <p:sp>
          <p:nvSpPr>
            <p:cNvPr id="160" name="Rectangle 159">
              <a:extLst>
                <a:ext uri="{FF2B5EF4-FFF2-40B4-BE49-F238E27FC236}">
                  <a16:creationId xmlns:a16="http://schemas.microsoft.com/office/drawing/2014/main" id="{ADFEFEA1-4E92-442E-8F53-4EAF0E95C766}"/>
                </a:ext>
              </a:extLst>
            </p:cNvPr>
            <p:cNvSpPr/>
            <p:nvPr/>
          </p:nvSpPr>
          <p:spPr>
            <a:xfrm>
              <a:off x="10866255" y="3326746"/>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1" name="TextBox 160">
              <a:extLst>
                <a:ext uri="{FF2B5EF4-FFF2-40B4-BE49-F238E27FC236}">
                  <a16:creationId xmlns:a16="http://schemas.microsoft.com/office/drawing/2014/main" id="{99EDB5D5-0C5F-4163-91BC-B9366A41F43F}"/>
                </a:ext>
              </a:extLst>
            </p:cNvPr>
            <p:cNvSpPr txBox="1"/>
            <p:nvPr/>
          </p:nvSpPr>
          <p:spPr>
            <a:xfrm>
              <a:off x="9807943" y="3310018"/>
              <a:ext cx="1371600" cy="307777"/>
            </a:xfrm>
            <a:prstGeom prst="rect">
              <a:avLst/>
            </a:prstGeom>
            <a:noFill/>
          </p:spPr>
          <p:txBody>
            <a:bodyPr wrap="square" rtlCol="0">
              <a:spAutoFit/>
            </a:bodyPr>
            <a:lstStyle/>
            <a:p>
              <a:r>
                <a:rPr lang="en-US" sz="1400" dirty="0"/>
                <a:t>Invoice Amt:</a:t>
              </a:r>
            </a:p>
          </p:txBody>
        </p:sp>
      </p:grpSp>
      <p:grpSp>
        <p:nvGrpSpPr>
          <p:cNvPr id="162" name="Group 161">
            <a:extLst>
              <a:ext uri="{FF2B5EF4-FFF2-40B4-BE49-F238E27FC236}">
                <a16:creationId xmlns:a16="http://schemas.microsoft.com/office/drawing/2014/main" id="{81B35E11-A494-48B4-ACAB-A632C023EDDF}"/>
              </a:ext>
            </a:extLst>
          </p:cNvPr>
          <p:cNvGrpSpPr/>
          <p:nvPr/>
        </p:nvGrpSpPr>
        <p:grpSpPr>
          <a:xfrm>
            <a:off x="9820770" y="2739630"/>
            <a:ext cx="2261988" cy="307777"/>
            <a:chOff x="9792987" y="2953166"/>
            <a:chExt cx="2261988" cy="307777"/>
          </a:xfrm>
        </p:grpSpPr>
        <p:sp>
          <p:nvSpPr>
            <p:cNvPr id="163" name="Rectangle 162">
              <a:extLst>
                <a:ext uri="{FF2B5EF4-FFF2-40B4-BE49-F238E27FC236}">
                  <a16:creationId xmlns:a16="http://schemas.microsoft.com/office/drawing/2014/main" id="{F9CAA959-E9E4-48BE-80FC-184679BB7400}"/>
                </a:ext>
              </a:extLst>
            </p:cNvPr>
            <p:cNvSpPr/>
            <p:nvPr/>
          </p:nvSpPr>
          <p:spPr>
            <a:xfrm>
              <a:off x="10866255" y="2969894"/>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4" name="TextBox 163">
              <a:extLst>
                <a:ext uri="{FF2B5EF4-FFF2-40B4-BE49-F238E27FC236}">
                  <a16:creationId xmlns:a16="http://schemas.microsoft.com/office/drawing/2014/main" id="{390C8A10-428A-4552-A15A-14FD1A45D7FD}"/>
                </a:ext>
              </a:extLst>
            </p:cNvPr>
            <p:cNvSpPr txBox="1"/>
            <p:nvPr/>
          </p:nvSpPr>
          <p:spPr>
            <a:xfrm>
              <a:off x="9792987" y="2953166"/>
              <a:ext cx="1371600" cy="307777"/>
            </a:xfrm>
            <a:prstGeom prst="rect">
              <a:avLst/>
            </a:prstGeom>
            <a:noFill/>
          </p:spPr>
          <p:txBody>
            <a:bodyPr wrap="square" rtlCol="0">
              <a:spAutoFit/>
            </a:bodyPr>
            <a:lstStyle/>
            <a:p>
              <a:r>
                <a:rPr lang="en-US" sz="1400" dirty="0"/>
                <a:t>Discount:</a:t>
              </a:r>
            </a:p>
          </p:txBody>
        </p:sp>
      </p:grpSp>
      <p:grpSp>
        <p:nvGrpSpPr>
          <p:cNvPr id="165" name="Group 164">
            <a:extLst>
              <a:ext uri="{FF2B5EF4-FFF2-40B4-BE49-F238E27FC236}">
                <a16:creationId xmlns:a16="http://schemas.microsoft.com/office/drawing/2014/main" id="{CF2D728A-1028-4397-8E81-E634644B062E}"/>
              </a:ext>
            </a:extLst>
          </p:cNvPr>
          <p:cNvGrpSpPr/>
          <p:nvPr/>
        </p:nvGrpSpPr>
        <p:grpSpPr>
          <a:xfrm>
            <a:off x="9820770" y="2423302"/>
            <a:ext cx="2261988" cy="307777"/>
            <a:chOff x="9792987" y="2589631"/>
            <a:chExt cx="2261988" cy="307777"/>
          </a:xfrm>
        </p:grpSpPr>
        <p:sp>
          <p:nvSpPr>
            <p:cNvPr id="166" name="Rectangle 165">
              <a:extLst>
                <a:ext uri="{FF2B5EF4-FFF2-40B4-BE49-F238E27FC236}">
                  <a16:creationId xmlns:a16="http://schemas.microsoft.com/office/drawing/2014/main" id="{EF08460B-2496-4437-8C40-BB70A253C029}"/>
                </a:ext>
              </a:extLst>
            </p:cNvPr>
            <p:cNvSpPr/>
            <p:nvPr/>
          </p:nvSpPr>
          <p:spPr>
            <a:xfrm>
              <a:off x="10866255" y="2606359"/>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7" name="TextBox 166">
              <a:extLst>
                <a:ext uri="{FF2B5EF4-FFF2-40B4-BE49-F238E27FC236}">
                  <a16:creationId xmlns:a16="http://schemas.microsoft.com/office/drawing/2014/main" id="{37171083-B3CA-4716-A063-88E46789023A}"/>
                </a:ext>
              </a:extLst>
            </p:cNvPr>
            <p:cNvSpPr txBox="1"/>
            <p:nvPr/>
          </p:nvSpPr>
          <p:spPr>
            <a:xfrm>
              <a:off x="9792987" y="2589631"/>
              <a:ext cx="1371600" cy="307777"/>
            </a:xfrm>
            <a:prstGeom prst="rect">
              <a:avLst/>
            </a:prstGeom>
            <a:noFill/>
          </p:spPr>
          <p:txBody>
            <a:bodyPr wrap="square" rtlCol="0">
              <a:spAutoFit/>
            </a:bodyPr>
            <a:lstStyle/>
            <a:p>
              <a:r>
                <a:rPr lang="en-US" sz="1400" dirty="0"/>
                <a:t>Net Price:</a:t>
              </a:r>
            </a:p>
          </p:txBody>
        </p:sp>
      </p:grpSp>
      <p:grpSp>
        <p:nvGrpSpPr>
          <p:cNvPr id="168" name="Group 167">
            <a:extLst>
              <a:ext uri="{FF2B5EF4-FFF2-40B4-BE49-F238E27FC236}">
                <a16:creationId xmlns:a16="http://schemas.microsoft.com/office/drawing/2014/main" id="{52110572-2595-4AEF-92AD-C86B49F25356}"/>
              </a:ext>
            </a:extLst>
          </p:cNvPr>
          <p:cNvGrpSpPr/>
          <p:nvPr/>
        </p:nvGrpSpPr>
        <p:grpSpPr>
          <a:xfrm>
            <a:off x="9820770" y="2106974"/>
            <a:ext cx="2261988" cy="307777"/>
            <a:chOff x="9792987" y="2222420"/>
            <a:chExt cx="2261988" cy="307777"/>
          </a:xfrm>
        </p:grpSpPr>
        <p:sp>
          <p:nvSpPr>
            <p:cNvPr id="169" name="Rectangle 168">
              <a:extLst>
                <a:ext uri="{FF2B5EF4-FFF2-40B4-BE49-F238E27FC236}">
                  <a16:creationId xmlns:a16="http://schemas.microsoft.com/office/drawing/2014/main" id="{7E402E87-F9D3-4ACF-B80D-5BF53CD5BF3F}"/>
                </a:ext>
              </a:extLst>
            </p:cNvPr>
            <p:cNvSpPr/>
            <p:nvPr/>
          </p:nvSpPr>
          <p:spPr>
            <a:xfrm>
              <a:off x="10866255" y="2239148"/>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0" name="TextBox 169">
              <a:extLst>
                <a:ext uri="{FF2B5EF4-FFF2-40B4-BE49-F238E27FC236}">
                  <a16:creationId xmlns:a16="http://schemas.microsoft.com/office/drawing/2014/main" id="{C5E497C4-B7BD-4940-B7E6-3591CDAE2F75}"/>
                </a:ext>
              </a:extLst>
            </p:cNvPr>
            <p:cNvSpPr txBox="1"/>
            <p:nvPr/>
          </p:nvSpPr>
          <p:spPr>
            <a:xfrm>
              <a:off x="9792987" y="2222420"/>
              <a:ext cx="1371600" cy="307777"/>
            </a:xfrm>
            <a:prstGeom prst="rect">
              <a:avLst/>
            </a:prstGeom>
            <a:noFill/>
          </p:spPr>
          <p:txBody>
            <a:bodyPr wrap="square" rtlCol="0">
              <a:spAutoFit/>
            </a:bodyPr>
            <a:lstStyle/>
            <a:p>
              <a:r>
                <a:rPr lang="en-US" sz="1400" dirty="0"/>
                <a:t>Tax:</a:t>
              </a:r>
            </a:p>
          </p:txBody>
        </p:sp>
      </p:grpSp>
      <p:grpSp>
        <p:nvGrpSpPr>
          <p:cNvPr id="171" name="Group 170">
            <a:extLst>
              <a:ext uri="{FF2B5EF4-FFF2-40B4-BE49-F238E27FC236}">
                <a16:creationId xmlns:a16="http://schemas.microsoft.com/office/drawing/2014/main" id="{6A30A704-B185-46FC-B015-29DB9A0F8823}"/>
              </a:ext>
            </a:extLst>
          </p:cNvPr>
          <p:cNvGrpSpPr/>
          <p:nvPr/>
        </p:nvGrpSpPr>
        <p:grpSpPr>
          <a:xfrm>
            <a:off x="9820770" y="1790646"/>
            <a:ext cx="2261988" cy="307777"/>
            <a:chOff x="9792987" y="1903263"/>
            <a:chExt cx="2261988" cy="307777"/>
          </a:xfrm>
        </p:grpSpPr>
        <p:sp>
          <p:nvSpPr>
            <p:cNvPr id="172" name="Rectangle 171">
              <a:extLst>
                <a:ext uri="{FF2B5EF4-FFF2-40B4-BE49-F238E27FC236}">
                  <a16:creationId xmlns:a16="http://schemas.microsoft.com/office/drawing/2014/main" id="{E9D306FF-8F8B-41A3-A284-775B1D36186E}"/>
                </a:ext>
              </a:extLst>
            </p:cNvPr>
            <p:cNvSpPr/>
            <p:nvPr/>
          </p:nvSpPr>
          <p:spPr>
            <a:xfrm>
              <a:off x="10866255" y="1919991"/>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3" name="TextBox 172">
              <a:extLst>
                <a:ext uri="{FF2B5EF4-FFF2-40B4-BE49-F238E27FC236}">
                  <a16:creationId xmlns:a16="http://schemas.microsoft.com/office/drawing/2014/main" id="{9695EA5E-3283-4A5F-9B62-AFD571084B74}"/>
                </a:ext>
              </a:extLst>
            </p:cNvPr>
            <p:cNvSpPr txBox="1"/>
            <p:nvPr/>
          </p:nvSpPr>
          <p:spPr>
            <a:xfrm>
              <a:off x="9792987" y="1903263"/>
              <a:ext cx="1371600" cy="307777"/>
            </a:xfrm>
            <a:prstGeom prst="rect">
              <a:avLst/>
            </a:prstGeom>
            <a:noFill/>
          </p:spPr>
          <p:txBody>
            <a:bodyPr wrap="square" rtlCol="0">
              <a:spAutoFit/>
            </a:bodyPr>
            <a:lstStyle/>
            <a:p>
              <a:r>
                <a:rPr lang="en-US" sz="1400" dirty="0"/>
                <a:t>Total Price:</a:t>
              </a:r>
            </a:p>
          </p:txBody>
        </p:sp>
      </p:grpSp>
      <p:grpSp>
        <p:nvGrpSpPr>
          <p:cNvPr id="174" name="Group 173">
            <a:extLst>
              <a:ext uri="{FF2B5EF4-FFF2-40B4-BE49-F238E27FC236}">
                <a16:creationId xmlns:a16="http://schemas.microsoft.com/office/drawing/2014/main" id="{C98FB36A-0C9F-48AC-B912-96102984269D}"/>
              </a:ext>
            </a:extLst>
          </p:cNvPr>
          <p:cNvGrpSpPr/>
          <p:nvPr/>
        </p:nvGrpSpPr>
        <p:grpSpPr>
          <a:xfrm>
            <a:off x="9820770" y="1474318"/>
            <a:ext cx="2261988" cy="307777"/>
            <a:chOff x="9792987" y="2178030"/>
            <a:chExt cx="2261988" cy="307777"/>
          </a:xfrm>
        </p:grpSpPr>
        <p:sp>
          <p:nvSpPr>
            <p:cNvPr id="175" name="Rectangle 174">
              <a:extLst>
                <a:ext uri="{FF2B5EF4-FFF2-40B4-BE49-F238E27FC236}">
                  <a16:creationId xmlns:a16="http://schemas.microsoft.com/office/drawing/2014/main" id="{4279EBE2-C5F7-4395-96B9-374CF4BBAE2C}"/>
                </a:ext>
              </a:extLst>
            </p:cNvPr>
            <p:cNvSpPr/>
            <p:nvPr/>
          </p:nvSpPr>
          <p:spPr>
            <a:xfrm>
              <a:off x="10866255" y="2194758"/>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6" name="TextBox 175">
              <a:extLst>
                <a:ext uri="{FF2B5EF4-FFF2-40B4-BE49-F238E27FC236}">
                  <a16:creationId xmlns:a16="http://schemas.microsoft.com/office/drawing/2014/main" id="{1DBE02FA-0BAE-480D-8057-5AAADD19F772}"/>
                </a:ext>
              </a:extLst>
            </p:cNvPr>
            <p:cNvSpPr txBox="1"/>
            <p:nvPr/>
          </p:nvSpPr>
          <p:spPr>
            <a:xfrm>
              <a:off x="9792987" y="2178030"/>
              <a:ext cx="1371600" cy="307777"/>
            </a:xfrm>
            <a:prstGeom prst="rect">
              <a:avLst/>
            </a:prstGeom>
            <a:noFill/>
          </p:spPr>
          <p:txBody>
            <a:bodyPr wrap="square" rtlCol="0">
              <a:spAutoFit/>
            </a:bodyPr>
            <a:lstStyle/>
            <a:p>
              <a:r>
                <a:rPr lang="en-US" sz="1400" dirty="0"/>
                <a:t>Total Qty:</a:t>
              </a:r>
            </a:p>
          </p:txBody>
        </p:sp>
      </p:grpSp>
      <p:grpSp>
        <p:nvGrpSpPr>
          <p:cNvPr id="177" name="Group 176">
            <a:extLst>
              <a:ext uri="{FF2B5EF4-FFF2-40B4-BE49-F238E27FC236}">
                <a16:creationId xmlns:a16="http://schemas.microsoft.com/office/drawing/2014/main" id="{8C18CB64-7CD5-406B-A03C-0075666DF314}"/>
              </a:ext>
            </a:extLst>
          </p:cNvPr>
          <p:cNvGrpSpPr/>
          <p:nvPr/>
        </p:nvGrpSpPr>
        <p:grpSpPr>
          <a:xfrm>
            <a:off x="9820770" y="1157990"/>
            <a:ext cx="2261988" cy="307777"/>
            <a:chOff x="9792987" y="1903263"/>
            <a:chExt cx="2261988" cy="307777"/>
          </a:xfrm>
        </p:grpSpPr>
        <p:sp>
          <p:nvSpPr>
            <p:cNvPr id="178" name="Rectangle 177">
              <a:extLst>
                <a:ext uri="{FF2B5EF4-FFF2-40B4-BE49-F238E27FC236}">
                  <a16:creationId xmlns:a16="http://schemas.microsoft.com/office/drawing/2014/main" id="{65D9CC4F-09D3-402A-BA13-3B3B77EA614F}"/>
                </a:ext>
              </a:extLst>
            </p:cNvPr>
            <p:cNvSpPr/>
            <p:nvPr/>
          </p:nvSpPr>
          <p:spPr>
            <a:xfrm>
              <a:off x="10866255" y="1919991"/>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9" name="TextBox 178">
              <a:extLst>
                <a:ext uri="{FF2B5EF4-FFF2-40B4-BE49-F238E27FC236}">
                  <a16:creationId xmlns:a16="http://schemas.microsoft.com/office/drawing/2014/main" id="{B1B42A45-CD9B-41D5-8815-F2A3C149961E}"/>
                </a:ext>
              </a:extLst>
            </p:cNvPr>
            <p:cNvSpPr txBox="1"/>
            <p:nvPr/>
          </p:nvSpPr>
          <p:spPr>
            <a:xfrm>
              <a:off x="9792987" y="1903263"/>
              <a:ext cx="1371600" cy="307777"/>
            </a:xfrm>
            <a:prstGeom prst="rect">
              <a:avLst/>
            </a:prstGeom>
            <a:noFill/>
          </p:spPr>
          <p:txBody>
            <a:bodyPr wrap="square" rtlCol="0">
              <a:spAutoFit/>
            </a:bodyPr>
            <a:lstStyle/>
            <a:p>
              <a:r>
                <a:rPr lang="en-US" sz="1400" dirty="0"/>
                <a:t>Line Items:</a:t>
              </a:r>
            </a:p>
          </p:txBody>
        </p:sp>
      </p:grpSp>
      <p:grpSp>
        <p:nvGrpSpPr>
          <p:cNvPr id="8" name="Group 7">
            <a:extLst>
              <a:ext uri="{FF2B5EF4-FFF2-40B4-BE49-F238E27FC236}">
                <a16:creationId xmlns:a16="http://schemas.microsoft.com/office/drawing/2014/main" id="{9E93AC2A-58E8-4A87-89F2-4994AA076ECC}"/>
              </a:ext>
            </a:extLst>
          </p:cNvPr>
          <p:cNvGrpSpPr/>
          <p:nvPr/>
        </p:nvGrpSpPr>
        <p:grpSpPr>
          <a:xfrm>
            <a:off x="9828248" y="3372287"/>
            <a:ext cx="2247032" cy="307777"/>
            <a:chOff x="9834577" y="3398921"/>
            <a:chExt cx="2247032" cy="307777"/>
          </a:xfrm>
        </p:grpSpPr>
        <p:sp>
          <p:nvSpPr>
            <p:cNvPr id="180" name="Rectangle 179">
              <a:extLst>
                <a:ext uri="{FF2B5EF4-FFF2-40B4-BE49-F238E27FC236}">
                  <a16:creationId xmlns:a16="http://schemas.microsoft.com/office/drawing/2014/main" id="{D17F35C6-4642-4052-BDD9-2DB4F0B777EE}"/>
                </a:ext>
              </a:extLst>
            </p:cNvPr>
            <p:cNvSpPr/>
            <p:nvPr/>
          </p:nvSpPr>
          <p:spPr>
            <a:xfrm>
              <a:off x="10892889" y="3415649"/>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1" name="TextBox 180">
              <a:extLst>
                <a:ext uri="{FF2B5EF4-FFF2-40B4-BE49-F238E27FC236}">
                  <a16:creationId xmlns:a16="http://schemas.microsoft.com/office/drawing/2014/main" id="{35271CE3-0C98-4E8F-9272-26CC74ABCDF5}"/>
                </a:ext>
              </a:extLst>
            </p:cNvPr>
            <p:cNvSpPr txBox="1"/>
            <p:nvPr/>
          </p:nvSpPr>
          <p:spPr>
            <a:xfrm>
              <a:off x="9834577" y="3398921"/>
              <a:ext cx="1371600" cy="307777"/>
            </a:xfrm>
            <a:prstGeom prst="rect">
              <a:avLst/>
            </a:prstGeom>
            <a:noFill/>
          </p:spPr>
          <p:txBody>
            <a:bodyPr wrap="square" rtlCol="0">
              <a:spAutoFit/>
            </a:bodyPr>
            <a:lstStyle/>
            <a:p>
              <a:r>
                <a:rPr lang="en-US" sz="1400" dirty="0"/>
                <a:t>Paid Amt:</a:t>
              </a:r>
            </a:p>
          </p:txBody>
        </p:sp>
      </p:grpSp>
      <p:grpSp>
        <p:nvGrpSpPr>
          <p:cNvPr id="128" name="Group 127">
            <a:extLst>
              <a:ext uri="{FF2B5EF4-FFF2-40B4-BE49-F238E27FC236}">
                <a16:creationId xmlns:a16="http://schemas.microsoft.com/office/drawing/2014/main" id="{E73F7820-9B5C-40F6-8791-0368D716F925}"/>
              </a:ext>
            </a:extLst>
          </p:cNvPr>
          <p:cNvGrpSpPr/>
          <p:nvPr/>
        </p:nvGrpSpPr>
        <p:grpSpPr>
          <a:xfrm>
            <a:off x="35542" y="1125320"/>
            <a:ext cx="9635546" cy="326505"/>
            <a:chOff x="35542" y="1125320"/>
            <a:chExt cx="9635546" cy="326505"/>
          </a:xfrm>
        </p:grpSpPr>
        <p:sp>
          <p:nvSpPr>
            <p:cNvPr id="129" name="Rectangle 128">
              <a:extLst>
                <a:ext uri="{FF2B5EF4-FFF2-40B4-BE49-F238E27FC236}">
                  <a16:creationId xmlns:a16="http://schemas.microsoft.com/office/drawing/2014/main" id="{88D7707D-6977-4277-AC2C-0063BAF1F3F0}"/>
                </a:ext>
              </a:extLst>
            </p:cNvPr>
            <p:cNvSpPr/>
            <p:nvPr/>
          </p:nvSpPr>
          <p:spPr>
            <a:xfrm>
              <a:off x="985437" y="1158012"/>
              <a:ext cx="137160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30" name="TextBox 129">
              <a:extLst>
                <a:ext uri="{FF2B5EF4-FFF2-40B4-BE49-F238E27FC236}">
                  <a16:creationId xmlns:a16="http://schemas.microsoft.com/office/drawing/2014/main" id="{817D38F6-069B-4FA4-8F02-2BD39D938C76}"/>
                </a:ext>
              </a:extLst>
            </p:cNvPr>
            <p:cNvSpPr txBox="1"/>
            <p:nvPr/>
          </p:nvSpPr>
          <p:spPr>
            <a:xfrm>
              <a:off x="35542" y="1136681"/>
              <a:ext cx="829779" cy="307777"/>
            </a:xfrm>
            <a:prstGeom prst="rect">
              <a:avLst/>
            </a:prstGeom>
            <a:noFill/>
          </p:spPr>
          <p:txBody>
            <a:bodyPr wrap="none" rtlCol="0">
              <a:spAutoFit/>
            </a:bodyPr>
            <a:lstStyle/>
            <a:p>
              <a:r>
                <a:rPr lang="en-US" sz="1400" dirty="0"/>
                <a:t>Barcode:</a:t>
              </a:r>
            </a:p>
          </p:txBody>
        </p:sp>
        <p:grpSp>
          <p:nvGrpSpPr>
            <p:cNvPr id="131" name="Group 130">
              <a:extLst>
                <a:ext uri="{FF2B5EF4-FFF2-40B4-BE49-F238E27FC236}">
                  <a16:creationId xmlns:a16="http://schemas.microsoft.com/office/drawing/2014/main" id="{CD60A0FD-4AB1-4AC5-80CC-63DDF186B8DA}"/>
                </a:ext>
              </a:extLst>
            </p:cNvPr>
            <p:cNvGrpSpPr/>
            <p:nvPr/>
          </p:nvGrpSpPr>
          <p:grpSpPr>
            <a:xfrm>
              <a:off x="4660096" y="1144048"/>
              <a:ext cx="5010992" cy="307777"/>
              <a:chOff x="2459821" y="1144048"/>
              <a:chExt cx="5010992" cy="307777"/>
            </a:xfrm>
          </p:grpSpPr>
          <p:sp>
            <p:nvSpPr>
              <p:cNvPr id="134" name="Rectangle 133">
                <a:extLst>
                  <a:ext uri="{FF2B5EF4-FFF2-40B4-BE49-F238E27FC236}">
                    <a16:creationId xmlns:a16="http://schemas.microsoft.com/office/drawing/2014/main" id="{4CAB9B55-BD98-4751-9223-A5683C5D2878}"/>
                  </a:ext>
                </a:extLst>
              </p:cNvPr>
              <p:cNvSpPr/>
              <p:nvPr/>
            </p:nvSpPr>
            <p:spPr>
              <a:xfrm>
                <a:off x="3458255" y="1173719"/>
                <a:ext cx="4010840" cy="27073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nvGrpSpPr>
              <p:cNvPr id="135" name="Group 134">
                <a:extLst>
                  <a:ext uri="{FF2B5EF4-FFF2-40B4-BE49-F238E27FC236}">
                    <a16:creationId xmlns:a16="http://schemas.microsoft.com/office/drawing/2014/main" id="{6D066FBE-11F5-4756-AC2D-662451AD2286}"/>
                  </a:ext>
                </a:extLst>
              </p:cNvPr>
              <p:cNvGrpSpPr/>
              <p:nvPr/>
            </p:nvGrpSpPr>
            <p:grpSpPr>
              <a:xfrm>
                <a:off x="7196493" y="1167980"/>
                <a:ext cx="274320" cy="274320"/>
                <a:chOff x="4594118" y="1538960"/>
                <a:chExt cx="333210" cy="393192"/>
              </a:xfrm>
            </p:grpSpPr>
            <p:sp>
              <p:nvSpPr>
                <p:cNvPr id="137" name="Rectangle 136">
                  <a:extLst>
                    <a:ext uri="{FF2B5EF4-FFF2-40B4-BE49-F238E27FC236}">
                      <a16:creationId xmlns:a16="http://schemas.microsoft.com/office/drawing/2014/main" id="{ECDB0464-325F-4BD4-9D34-8C81C7CA2011}"/>
                    </a:ext>
                  </a:extLst>
                </p:cNvPr>
                <p:cNvSpPr/>
                <p:nvPr/>
              </p:nvSpPr>
              <p:spPr>
                <a:xfrm>
                  <a:off x="4594118" y="1538960"/>
                  <a:ext cx="333210" cy="393192"/>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65000"/>
                        <a:lumOff val="35000"/>
                      </a:schemeClr>
                    </a:solidFill>
                  </a:endParaRPr>
                </a:p>
              </p:txBody>
            </p:sp>
            <p:sp>
              <p:nvSpPr>
                <p:cNvPr id="138" name="Isosceles Triangle 137">
                  <a:extLst>
                    <a:ext uri="{FF2B5EF4-FFF2-40B4-BE49-F238E27FC236}">
                      <a16:creationId xmlns:a16="http://schemas.microsoft.com/office/drawing/2014/main" id="{F7CA2AD8-62BF-42F9-B09A-9DF1F5D73C24}"/>
                    </a:ext>
                  </a:extLst>
                </p:cNvPr>
                <p:cNvSpPr/>
                <p:nvPr/>
              </p:nvSpPr>
              <p:spPr>
                <a:xfrm flipV="1">
                  <a:off x="4661034" y="1695237"/>
                  <a:ext cx="180975" cy="111955"/>
                </a:xfrm>
                <a:prstGeom prst="triangl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36" name="TextBox 135">
                <a:extLst>
                  <a:ext uri="{FF2B5EF4-FFF2-40B4-BE49-F238E27FC236}">
                    <a16:creationId xmlns:a16="http://schemas.microsoft.com/office/drawing/2014/main" id="{E5ECBCAA-6CDD-49D8-B4CD-6C4D70C9FA67}"/>
                  </a:ext>
                </a:extLst>
              </p:cNvPr>
              <p:cNvSpPr txBox="1"/>
              <p:nvPr/>
            </p:nvSpPr>
            <p:spPr>
              <a:xfrm>
                <a:off x="2459821" y="1144048"/>
                <a:ext cx="1043555" cy="307777"/>
              </a:xfrm>
              <a:prstGeom prst="rect">
                <a:avLst/>
              </a:prstGeom>
              <a:noFill/>
            </p:spPr>
            <p:txBody>
              <a:bodyPr wrap="none" rtlCol="0">
                <a:spAutoFit/>
              </a:bodyPr>
              <a:lstStyle/>
              <a:p>
                <a:r>
                  <a:rPr lang="en-US" sz="1400" dirty="0"/>
                  <a:t>Item Name:</a:t>
                </a:r>
              </a:p>
            </p:txBody>
          </p:sp>
        </p:grpSp>
        <p:sp>
          <p:nvSpPr>
            <p:cNvPr id="132" name="Rectangle 131">
              <a:extLst>
                <a:ext uri="{FF2B5EF4-FFF2-40B4-BE49-F238E27FC236}">
                  <a16:creationId xmlns:a16="http://schemas.microsoft.com/office/drawing/2014/main" id="{EE85657B-DD75-4CB0-A4ED-8399EC1630B8}"/>
                </a:ext>
              </a:extLst>
            </p:cNvPr>
            <p:cNvSpPr/>
            <p:nvPr/>
          </p:nvSpPr>
          <p:spPr>
            <a:xfrm>
              <a:off x="3346253" y="1146651"/>
              <a:ext cx="109728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33" name="TextBox 132">
              <a:extLst>
                <a:ext uri="{FF2B5EF4-FFF2-40B4-BE49-F238E27FC236}">
                  <a16:creationId xmlns:a16="http://schemas.microsoft.com/office/drawing/2014/main" id="{9EF9C392-3494-44BE-AD29-105D7D1A027E}"/>
                </a:ext>
              </a:extLst>
            </p:cNvPr>
            <p:cNvSpPr txBox="1"/>
            <p:nvPr/>
          </p:nvSpPr>
          <p:spPr>
            <a:xfrm>
              <a:off x="2396358" y="1125320"/>
              <a:ext cx="961930" cy="307777"/>
            </a:xfrm>
            <a:prstGeom prst="rect">
              <a:avLst/>
            </a:prstGeom>
            <a:noFill/>
          </p:spPr>
          <p:txBody>
            <a:bodyPr wrap="none" rtlCol="0">
              <a:spAutoFit/>
            </a:bodyPr>
            <a:lstStyle/>
            <a:p>
              <a:r>
                <a:rPr lang="en-US" sz="1400" dirty="0"/>
                <a:t>Item code:</a:t>
              </a:r>
            </a:p>
          </p:txBody>
        </p:sp>
      </p:grpSp>
      <p:graphicFrame>
        <p:nvGraphicFramePr>
          <p:cNvPr id="154" name="Table 4">
            <a:extLst>
              <a:ext uri="{FF2B5EF4-FFF2-40B4-BE49-F238E27FC236}">
                <a16:creationId xmlns:a16="http://schemas.microsoft.com/office/drawing/2014/main" id="{FF61499F-CD3C-456A-87B5-2D9DD44A804A}"/>
              </a:ext>
            </a:extLst>
          </p:cNvPr>
          <p:cNvGraphicFramePr>
            <a:graphicFrameLocks noGrp="1"/>
          </p:cNvGraphicFramePr>
          <p:nvPr>
            <p:extLst>
              <p:ext uri="{D42A27DB-BD31-4B8C-83A1-F6EECF244321}">
                <p14:modId xmlns:p14="http://schemas.microsoft.com/office/powerpoint/2010/main" val="1894847997"/>
              </p:ext>
            </p:extLst>
          </p:nvPr>
        </p:nvGraphicFramePr>
        <p:xfrm>
          <a:off x="117192" y="1538399"/>
          <a:ext cx="9584973" cy="4084320"/>
        </p:xfrm>
        <a:graphic>
          <a:graphicData uri="http://schemas.openxmlformats.org/drawingml/2006/table">
            <a:tbl>
              <a:tblPr firstRow="1" bandRow="1">
                <a:tableStyleId>{1FECB4D8-DB02-4DC6-A0A2-4F2EBAE1DC90}</a:tableStyleId>
              </a:tblPr>
              <a:tblGrid>
                <a:gridCol w="987708">
                  <a:extLst>
                    <a:ext uri="{9D8B030D-6E8A-4147-A177-3AD203B41FA5}">
                      <a16:colId xmlns:a16="http://schemas.microsoft.com/office/drawing/2014/main" val="1490118813"/>
                    </a:ext>
                  </a:extLst>
                </a:gridCol>
                <a:gridCol w="1209675">
                  <a:extLst>
                    <a:ext uri="{9D8B030D-6E8A-4147-A177-3AD203B41FA5}">
                      <a16:colId xmlns:a16="http://schemas.microsoft.com/office/drawing/2014/main" val="1419932560"/>
                    </a:ext>
                  </a:extLst>
                </a:gridCol>
                <a:gridCol w="1733550">
                  <a:extLst>
                    <a:ext uri="{9D8B030D-6E8A-4147-A177-3AD203B41FA5}">
                      <a16:colId xmlns:a16="http://schemas.microsoft.com/office/drawing/2014/main" val="1326917434"/>
                    </a:ext>
                  </a:extLst>
                </a:gridCol>
                <a:gridCol w="695325">
                  <a:extLst>
                    <a:ext uri="{9D8B030D-6E8A-4147-A177-3AD203B41FA5}">
                      <a16:colId xmlns:a16="http://schemas.microsoft.com/office/drawing/2014/main" val="574625511"/>
                    </a:ext>
                  </a:extLst>
                </a:gridCol>
                <a:gridCol w="752475">
                  <a:extLst>
                    <a:ext uri="{9D8B030D-6E8A-4147-A177-3AD203B41FA5}">
                      <a16:colId xmlns:a16="http://schemas.microsoft.com/office/drawing/2014/main" val="1022514554"/>
                    </a:ext>
                  </a:extLst>
                </a:gridCol>
                <a:gridCol w="1051560">
                  <a:extLst>
                    <a:ext uri="{9D8B030D-6E8A-4147-A177-3AD203B41FA5}">
                      <a16:colId xmlns:a16="http://schemas.microsoft.com/office/drawing/2014/main" val="2772845626"/>
                    </a:ext>
                  </a:extLst>
                </a:gridCol>
                <a:gridCol w="1051560">
                  <a:extLst>
                    <a:ext uri="{9D8B030D-6E8A-4147-A177-3AD203B41FA5}">
                      <a16:colId xmlns:a16="http://schemas.microsoft.com/office/drawing/2014/main" val="3438855933"/>
                    </a:ext>
                  </a:extLst>
                </a:gridCol>
                <a:gridCol w="1051560">
                  <a:extLst>
                    <a:ext uri="{9D8B030D-6E8A-4147-A177-3AD203B41FA5}">
                      <a16:colId xmlns:a16="http://schemas.microsoft.com/office/drawing/2014/main" val="809585538"/>
                    </a:ext>
                  </a:extLst>
                </a:gridCol>
                <a:gridCol w="1051560">
                  <a:extLst>
                    <a:ext uri="{9D8B030D-6E8A-4147-A177-3AD203B41FA5}">
                      <a16:colId xmlns:a16="http://schemas.microsoft.com/office/drawing/2014/main" val="3331988733"/>
                    </a:ext>
                  </a:extLst>
                </a:gridCol>
              </a:tblGrid>
              <a:tr h="370840">
                <a:tc>
                  <a:txBody>
                    <a:bodyPr/>
                    <a:lstStyle/>
                    <a:p>
                      <a:pPr algn="ctr"/>
                      <a:r>
                        <a:rPr lang="en-US" sz="1400" dirty="0"/>
                        <a:t>Item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Barcode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Item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Qty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Standard 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Applied 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Tax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Net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extLst>
                  <a:ext uri="{0D108BD9-81ED-4DB2-BD59-A6C34878D82A}">
                    <a16:rowId xmlns:a16="http://schemas.microsoft.com/office/drawing/2014/main" val="861316392"/>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38732038"/>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2133547"/>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867361880"/>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027708"/>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140088339"/>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1786724"/>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348308796"/>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2127181"/>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923304449"/>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7132355"/>
                  </a:ext>
                </a:extLst>
              </a:tr>
            </a:tbl>
          </a:graphicData>
        </a:graphic>
      </p:graphicFrame>
      <p:grpSp>
        <p:nvGrpSpPr>
          <p:cNvPr id="193" name="Group 192">
            <a:extLst>
              <a:ext uri="{FF2B5EF4-FFF2-40B4-BE49-F238E27FC236}">
                <a16:creationId xmlns:a16="http://schemas.microsoft.com/office/drawing/2014/main" id="{ABBD6342-9ADA-47EB-A15E-7612CE7E1206}"/>
              </a:ext>
            </a:extLst>
          </p:cNvPr>
          <p:cNvGrpSpPr/>
          <p:nvPr/>
        </p:nvGrpSpPr>
        <p:grpSpPr>
          <a:xfrm>
            <a:off x="0" y="532265"/>
            <a:ext cx="9803928" cy="547511"/>
            <a:chOff x="0" y="532265"/>
            <a:chExt cx="9803928" cy="547511"/>
          </a:xfrm>
        </p:grpSpPr>
        <p:sp>
          <p:nvSpPr>
            <p:cNvPr id="194" name="Rectangle 193">
              <a:extLst>
                <a:ext uri="{FF2B5EF4-FFF2-40B4-BE49-F238E27FC236}">
                  <a16:creationId xmlns:a16="http://schemas.microsoft.com/office/drawing/2014/main" id="{BE92C977-28D8-4FBE-A17D-6BCFDBFF3BFE}"/>
                </a:ext>
              </a:extLst>
            </p:cNvPr>
            <p:cNvSpPr/>
            <p:nvPr/>
          </p:nvSpPr>
          <p:spPr>
            <a:xfrm>
              <a:off x="0" y="532265"/>
              <a:ext cx="9803928" cy="547511"/>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5" name="TextBox 194">
              <a:extLst>
                <a:ext uri="{FF2B5EF4-FFF2-40B4-BE49-F238E27FC236}">
                  <a16:creationId xmlns:a16="http://schemas.microsoft.com/office/drawing/2014/main" id="{19AD832F-D1EC-418F-81DA-1221D0AAA746}"/>
                </a:ext>
              </a:extLst>
            </p:cNvPr>
            <p:cNvSpPr txBox="1"/>
            <p:nvPr/>
          </p:nvSpPr>
          <p:spPr>
            <a:xfrm>
              <a:off x="35542" y="653592"/>
              <a:ext cx="997581" cy="307777"/>
            </a:xfrm>
            <a:prstGeom prst="rect">
              <a:avLst/>
            </a:prstGeom>
            <a:noFill/>
          </p:spPr>
          <p:txBody>
            <a:bodyPr wrap="none" rtlCol="0">
              <a:spAutoFit/>
            </a:bodyPr>
            <a:lstStyle/>
            <a:p>
              <a:r>
                <a:rPr lang="en-US" sz="1400" dirty="0"/>
                <a:t>Invoice No.</a:t>
              </a:r>
            </a:p>
          </p:txBody>
        </p:sp>
        <p:sp>
          <p:nvSpPr>
            <p:cNvPr id="196" name="Rectangle 195">
              <a:extLst>
                <a:ext uri="{FF2B5EF4-FFF2-40B4-BE49-F238E27FC236}">
                  <a16:creationId xmlns:a16="http://schemas.microsoft.com/office/drawing/2014/main" id="{0C6263ED-A4A3-4CF6-800D-566A16A49096}"/>
                </a:ext>
              </a:extLst>
            </p:cNvPr>
            <p:cNvSpPr/>
            <p:nvPr/>
          </p:nvSpPr>
          <p:spPr>
            <a:xfrm>
              <a:off x="985438" y="670320"/>
              <a:ext cx="137160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7" name="TextBox 196">
              <a:extLst>
                <a:ext uri="{FF2B5EF4-FFF2-40B4-BE49-F238E27FC236}">
                  <a16:creationId xmlns:a16="http://schemas.microsoft.com/office/drawing/2014/main" id="{7DCA422A-42B7-421F-B79F-7D5D7CC6ECB8}"/>
                </a:ext>
              </a:extLst>
            </p:cNvPr>
            <p:cNvSpPr txBox="1"/>
            <p:nvPr/>
          </p:nvSpPr>
          <p:spPr>
            <a:xfrm>
              <a:off x="2453791" y="634514"/>
              <a:ext cx="1211807" cy="307777"/>
            </a:xfrm>
            <a:prstGeom prst="rect">
              <a:avLst/>
            </a:prstGeom>
            <a:noFill/>
          </p:spPr>
          <p:txBody>
            <a:bodyPr wrap="none" rtlCol="0">
              <a:spAutoFit/>
            </a:bodyPr>
            <a:lstStyle/>
            <a:p>
              <a:r>
                <a:rPr lang="en-US" sz="1400" dirty="0"/>
                <a:t>Reference No.</a:t>
              </a:r>
            </a:p>
          </p:txBody>
        </p:sp>
        <p:sp>
          <p:nvSpPr>
            <p:cNvPr id="198" name="Rectangle 197">
              <a:extLst>
                <a:ext uri="{FF2B5EF4-FFF2-40B4-BE49-F238E27FC236}">
                  <a16:creationId xmlns:a16="http://schemas.microsoft.com/office/drawing/2014/main" id="{9E62A687-A2CD-4A1C-9C7D-66F6D39C9307}"/>
                </a:ext>
              </a:extLst>
            </p:cNvPr>
            <p:cNvSpPr/>
            <p:nvPr/>
          </p:nvSpPr>
          <p:spPr>
            <a:xfrm>
              <a:off x="3601130" y="651242"/>
              <a:ext cx="137160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lumMod val="65000"/>
                    <a:lumOff val="35000"/>
                  </a:schemeClr>
                </a:solidFill>
              </a:endParaRPr>
            </a:p>
          </p:txBody>
        </p:sp>
        <p:sp>
          <p:nvSpPr>
            <p:cNvPr id="199" name="Rectangle 198">
              <a:extLst>
                <a:ext uri="{FF2B5EF4-FFF2-40B4-BE49-F238E27FC236}">
                  <a16:creationId xmlns:a16="http://schemas.microsoft.com/office/drawing/2014/main" id="{2658D5E1-46FF-4DF4-B025-2CC77518679F}"/>
                </a:ext>
              </a:extLst>
            </p:cNvPr>
            <p:cNvSpPr/>
            <p:nvPr/>
          </p:nvSpPr>
          <p:spPr>
            <a:xfrm>
              <a:off x="6009935" y="649411"/>
              <a:ext cx="1371600" cy="27615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65000"/>
                      <a:lumOff val="35000"/>
                    </a:schemeClr>
                  </a:solidFill>
                </a:rPr>
                <a:t>0000000000</a:t>
              </a:r>
              <a:endParaRPr lang="en-US" sz="1400" dirty="0">
                <a:solidFill>
                  <a:schemeClr val="tx1">
                    <a:lumMod val="75000"/>
                    <a:lumOff val="25000"/>
                  </a:schemeClr>
                </a:solidFill>
              </a:endParaRPr>
            </a:p>
          </p:txBody>
        </p:sp>
        <p:sp>
          <p:nvSpPr>
            <p:cNvPr id="200" name="TextBox 199">
              <a:extLst>
                <a:ext uri="{FF2B5EF4-FFF2-40B4-BE49-F238E27FC236}">
                  <a16:creationId xmlns:a16="http://schemas.microsoft.com/office/drawing/2014/main" id="{32C73055-955B-44E6-9061-92F76C74E6B4}"/>
                </a:ext>
              </a:extLst>
            </p:cNvPr>
            <p:cNvSpPr txBox="1"/>
            <p:nvPr/>
          </p:nvSpPr>
          <p:spPr>
            <a:xfrm>
              <a:off x="5071060" y="619740"/>
              <a:ext cx="998991" cy="307777"/>
            </a:xfrm>
            <a:prstGeom prst="rect">
              <a:avLst/>
            </a:prstGeom>
            <a:noFill/>
          </p:spPr>
          <p:txBody>
            <a:bodyPr wrap="none" rtlCol="0">
              <a:spAutoFit/>
            </a:bodyPr>
            <a:lstStyle/>
            <a:p>
              <a:r>
                <a:rPr lang="en-US" sz="1400" dirty="0"/>
                <a:t>Mobile No:</a:t>
              </a:r>
            </a:p>
          </p:txBody>
        </p:sp>
        <p:sp>
          <p:nvSpPr>
            <p:cNvPr id="201" name="TextBox 200">
              <a:extLst>
                <a:ext uri="{FF2B5EF4-FFF2-40B4-BE49-F238E27FC236}">
                  <a16:creationId xmlns:a16="http://schemas.microsoft.com/office/drawing/2014/main" id="{E215B469-E778-4147-A195-1A0BF2FBBD06}"/>
                </a:ext>
              </a:extLst>
            </p:cNvPr>
            <p:cNvSpPr txBox="1"/>
            <p:nvPr/>
          </p:nvSpPr>
          <p:spPr>
            <a:xfrm>
              <a:off x="8788656" y="618494"/>
              <a:ext cx="941668" cy="369332"/>
            </a:xfrm>
            <a:prstGeom prst="rect">
              <a:avLst/>
            </a:prstGeom>
            <a:noFill/>
          </p:spPr>
          <p:txBody>
            <a:bodyPr wrap="none" rtlCol="0">
              <a:spAutoFit/>
            </a:bodyPr>
            <a:lstStyle/>
            <a:p>
              <a:pPr algn="ctr"/>
              <a:r>
                <a:rPr lang="en-US" b="1" dirty="0"/>
                <a:t>UNPAID</a:t>
              </a:r>
              <a:endParaRPr lang="en-US" sz="1400" b="1" dirty="0"/>
            </a:p>
          </p:txBody>
        </p:sp>
      </p:grpSp>
      <p:grpSp>
        <p:nvGrpSpPr>
          <p:cNvPr id="202" name="Group 201">
            <a:extLst>
              <a:ext uri="{FF2B5EF4-FFF2-40B4-BE49-F238E27FC236}">
                <a16:creationId xmlns:a16="http://schemas.microsoft.com/office/drawing/2014/main" id="{DDFBD57D-9E4E-4ED8-976B-B7E9B2491A96}"/>
              </a:ext>
            </a:extLst>
          </p:cNvPr>
          <p:cNvGrpSpPr/>
          <p:nvPr/>
        </p:nvGrpSpPr>
        <p:grpSpPr>
          <a:xfrm>
            <a:off x="-1" y="5721320"/>
            <a:ext cx="9803929" cy="1129416"/>
            <a:chOff x="-1" y="5721320"/>
            <a:chExt cx="9803929" cy="1129416"/>
          </a:xfrm>
        </p:grpSpPr>
        <p:sp>
          <p:nvSpPr>
            <p:cNvPr id="203" name="Rectangle 202">
              <a:extLst>
                <a:ext uri="{FF2B5EF4-FFF2-40B4-BE49-F238E27FC236}">
                  <a16:creationId xmlns:a16="http://schemas.microsoft.com/office/drawing/2014/main" id="{521E0CF6-06B3-4556-ADEC-0349C38C1C56}"/>
                </a:ext>
              </a:extLst>
            </p:cNvPr>
            <p:cNvSpPr/>
            <p:nvPr/>
          </p:nvSpPr>
          <p:spPr>
            <a:xfrm>
              <a:off x="-1" y="5721320"/>
              <a:ext cx="9803929" cy="1129416"/>
            </a:xfrm>
            <a:prstGeom prst="rect">
              <a:avLst/>
            </a:prstGeom>
            <a:solidFill>
              <a:schemeClr val="bg1">
                <a:lumMod val="8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04" name="Rectangle: Rounded Corners 203">
              <a:extLst>
                <a:ext uri="{FF2B5EF4-FFF2-40B4-BE49-F238E27FC236}">
                  <a16:creationId xmlns:a16="http://schemas.microsoft.com/office/drawing/2014/main" id="{AAA93CC3-E8D5-417D-9F92-C288B822F071}"/>
                </a:ext>
              </a:extLst>
            </p:cNvPr>
            <p:cNvSpPr/>
            <p:nvPr/>
          </p:nvSpPr>
          <p:spPr>
            <a:xfrm>
              <a:off x="86882"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F1</a:t>
              </a:r>
            </a:p>
            <a:p>
              <a:pPr algn="ctr">
                <a:lnSpc>
                  <a:spcPts val="1500"/>
                </a:lnSpc>
              </a:pPr>
              <a:r>
                <a:rPr lang="en-US" sz="1400" b="1" dirty="0"/>
                <a:t>Help</a:t>
              </a:r>
            </a:p>
          </p:txBody>
        </p:sp>
        <p:sp>
          <p:nvSpPr>
            <p:cNvPr id="205" name="Rectangle: Rounded Corners 204">
              <a:extLst>
                <a:ext uri="{FF2B5EF4-FFF2-40B4-BE49-F238E27FC236}">
                  <a16:creationId xmlns:a16="http://schemas.microsoft.com/office/drawing/2014/main" id="{3BE40D71-F34C-47C3-BF6D-4ECF84FBCCB9}"/>
                </a:ext>
              </a:extLst>
            </p:cNvPr>
            <p:cNvSpPr/>
            <p:nvPr/>
          </p:nvSpPr>
          <p:spPr>
            <a:xfrm>
              <a:off x="5659694"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F5</a:t>
              </a:r>
            </a:p>
            <a:p>
              <a:pPr algn="ctr">
                <a:lnSpc>
                  <a:spcPts val="1500"/>
                </a:lnSpc>
              </a:pPr>
              <a:r>
                <a:rPr lang="en-US" sz="1400" b="1" dirty="0"/>
                <a:t>Change Price</a:t>
              </a:r>
            </a:p>
          </p:txBody>
        </p:sp>
        <p:sp>
          <p:nvSpPr>
            <p:cNvPr id="206" name="Rectangle: Rounded Corners 205">
              <a:extLst>
                <a:ext uri="{FF2B5EF4-FFF2-40B4-BE49-F238E27FC236}">
                  <a16:creationId xmlns:a16="http://schemas.microsoft.com/office/drawing/2014/main" id="{9F1D1C9F-559D-4401-AEC8-9331E0F0E416}"/>
                </a:ext>
              </a:extLst>
            </p:cNvPr>
            <p:cNvSpPr/>
            <p:nvPr/>
          </p:nvSpPr>
          <p:spPr>
            <a:xfrm>
              <a:off x="1474355"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F2</a:t>
              </a:r>
            </a:p>
            <a:p>
              <a:pPr algn="ctr">
                <a:lnSpc>
                  <a:spcPts val="1500"/>
                </a:lnSpc>
              </a:pPr>
              <a:r>
                <a:rPr lang="en-US" sz="1400" b="1" dirty="0"/>
                <a:t>Del Item</a:t>
              </a:r>
            </a:p>
          </p:txBody>
        </p:sp>
        <p:sp>
          <p:nvSpPr>
            <p:cNvPr id="207" name="Rectangle: Rounded Corners 206">
              <a:extLst>
                <a:ext uri="{FF2B5EF4-FFF2-40B4-BE49-F238E27FC236}">
                  <a16:creationId xmlns:a16="http://schemas.microsoft.com/office/drawing/2014/main" id="{7D5FEC5A-40E3-48AE-8389-D228D49CAD21}"/>
                </a:ext>
              </a:extLst>
            </p:cNvPr>
            <p:cNvSpPr/>
            <p:nvPr/>
          </p:nvSpPr>
          <p:spPr>
            <a:xfrm>
              <a:off x="2870717"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F3</a:t>
              </a:r>
            </a:p>
            <a:p>
              <a:pPr algn="ctr">
                <a:lnSpc>
                  <a:spcPts val="1500"/>
                </a:lnSpc>
              </a:pPr>
              <a:r>
                <a:rPr lang="en-US" sz="1400" b="1" dirty="0"/>
                <a:t>Find Item</a:t>
              </a:r>
            </a:p>
          </p:txBody>
        </p:sp>
        <p:sp>
          <p:nvSpPr>
            <p:cNvPr id="208" name="Rectangle: Rounded Corners 207">
              <a:extLst>
                <a:ext uri="{FF2B5EF4-FFF2-40B4-BE49-F238E27FC236}">
                  <a16:creationId xmlns:a16="http://schemas.microsoft.com/office/drawing/2014/main" id="{91DC4491-6005-4803-9BAC-96C776B448F8}"/>
                </a:ext>
              </a:extLst>
            </p:cNvPr>
            <p:cNvSpPr/>
            <p:nvPr/>
          </p:nvSpPr>
          <p:spPr>
            <a:xfrm>
              <a:off x="4267073"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F4</a:t>
              </a:r>
            </a:p>
            <a:p>
              <a:pPr algn="ctr">
                <a:lnSpc>
                  <a:spcPts val="1500"/>
                </a:lnSpc>
              </a:pPr>
              <a:r>
                <a:rPr lang="en-US" sz="1400" b="1" dirty="0"/>
                <a:t>Change Qty</a:t>
              </a:r>
            </a:p>
          </p:txBody>
        </p:sp>
        <p:sp>
          <p:nvSpPr>
            <p:cNvPr id="209" name="Rectangle: Rounded Corners 208">
              <a:extLst>
                <a:ext uri="{FF2B5EF4-FFF2-40B4-BE49-F238E27FC236}">
                  <a16:creationId xmlns:a16="http://schemas.microsoft.com/office/drawing/2014/main" id="{EFCE66F3-DA65-4134-8119-D172E0785AF4}"/>
                </a:ext>
              </a:extLst>
            </p:cNvPr>
            <p:cNvSpPr/>
            <p:nvPr/>
          </p:nvSpPr>
          <p:spPr>
            <a:xfrm>
              <a:off x="4261298" y="632447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ts val="1400"/>
                </a:lnSpc>
              </a:pPr>
              <a:r>
                <a:rPr lang="en-US" sz="1400" b="1" dirty="0"/>
                <a:t>F10</a:t>
              </a:r>
            </a:p>
            <a:p>
              <a:pPr algn="ctr">
                <a:lnSpc>
                  <a:spcPts val="1500"/>
                </a:lnSpc>
              </a:pPr>
              <a:r>
                <a:rPr lang="en-US" sz="1400" b="1" dirty="0"/>
                <a:t>List Invoices</a:t>
              </a:r>
            </a:p>
          </p:txBody>
        </p:sp>
        <p:sp>
          <p:nvSpPr>
            <p:cNvPr id="210" name="Rectangle: Rounded Corners 209">
              <a:extLst>
                <a:ext uri="{FF2B5EF4-FFF2-40B4-BE49-F238E27FC236}">
                  <a16:creationId xmlns:a16="http://schemas.microsoft.com/office/drawing/2014/main" id="{84DC6B1D-CC55-4E38-AD01-75DAF5A4CB30}"/>
                </a:ext>
              </a:extLst>
            </p:cNvPr>
            <p:cNvSpPr/>
            <p:nvPr/>
          </p:nvSpPr>
          <p:spPr>
            <a:xfrm>
              <a:off x="8435713" y="6317984"/>
              <a:ext cx="128016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Esc-Exit</a:t>
              </a:r>
            </a:p>
          </p:txBody>
        </p:sp>
        <p:sp>
          <p:nvSpPr>
            <p:cNvPr id="211" name="Rectangle: Rounded Corners 210">
              <a:extLst>
                <a:ext uri="{FF2B5EF4-FFF2-40B4-BE49-F238E27FC236}">
                  <a16:creationId xmlns:a16="http://schemas.microsoft.com/office/drawing/2014/main" id="{3E05BCF4-C2D1-4201-A786-9CC0F0C6F1A6}"/>
                </a:ext>
              </a:extLst>
            </p:cNvPr>
            <p:cNvSpPr/>
            <p:nvPr/>
          </p:nvSpPr>
          <p:spPr>
            <a:xfrm>
              <a:off x="86882" y="6315646"/>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F7</a:t>
              </a:r>
            </a:p>
            <a:p>
              <a:pPr algn="ctr"/>
              <a:r>
                <a:rPr lang="en-US" sz="1400" b="1" dirty="0"/>
                <a:t>New Invoice</a:t>
              </a:r>
            </a:p>
          </p:txBody>
        </p:sp>
        <p:sp>
          <p:nvSpPr>
            <p:cNvPr id="212" name="Rectangle: Rounded Corners 211">
              <a:extLst>
                <a:ext uri="{FF2B5EF4-FFF2-40B4-BE49-F238E27FC236}">
                  <a16:creationId xmlns:a16="http://schemas.microsoft.com/office/drawing/2014/main" id="{285EF0AF-3A51-4A6E-BAC6-AF4731425011}"/>
                </a:ext>
              </a:extLst>
            </p:cNvPr>
            <p:cNvSpPr/>
            <p:nvPr/>
          </p:nvSpPr>
          <p:spPr>
            <a:xfrm>
              <a:off x="1478354" y="6309777"/>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F8</a:t>
              </a:r>
            </a:p>
            <a:p>
              <a:pPr algn="ctr"/>
              <a:r>
                <a:rPr lang="en-US" sz="1400" b="1" dirty="0"/>
                <a:t>Del Invoice</a:t>
              </a:r>
            </a:p>
          </p:txBody>
        </p:sp>
        <p:sp>
          <p:nvSpPr>
            <p:cNvPr id="213" name="Rectangle: Rounded Corners 212">
              <a:extLst>
                <a:ext uri="{FF2B5EF4-FFF2-40B4-BE49-F238E27FC236}">
                  <a16:creationId xmlns:a16="http://schemas.microsoft.com/office/drawing/2014/main" id="{E11D958C-155E-467A-9C77-69B51F0828A1}"/>
                </a:ext>
              </a:extLst>
            </p:cNvPr>
            <p:cNvSpPr/>
            <p:nvPr/>
          </p:nvSpPr>
          <p:spPr>
            <a:xfrm>
              <a:off x="7052804" y="5796738"/>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F6</a:t>
              </a:r>
            </a:p>
            <a:p>
              <a:pPr algn="ctr">
                <a:lnSpc>
                  <a:spcPts val="1500"/>
                </a:lnSpc>
              </a:pPr>
              <a:r>
                <a:rPr lang="en-US" sz="1400" b="1" dirty="0"/>
                <a:t>Get Weight</a:t>
              </a:r>
            </a:p>
          </p:txBody>
        </p:sp>
        <p:sp>
          <p:nvSpPr>
            <p:cNvPr id="214" name="Rectangle: Rounded Corners 213">
              <a:extLst>
                <a:ext uri="{FF2B5EF4-FFF2-40B4-BE49-F238E27FC236}">
                  <a16:creationId xmlns:a16="http://schemas.microsoft.com/office/drawing/2014/main" id="{8CA0331B-CCBF-43D6-9554-F29D95D41784}"/>
                </a:ext>
              </a:extLst>
            </p:cNvPr>
            <p:cNvSpPr/>
            <p:nvPr/>
          </p:nvSpPr>
          <p:spPr>
            <a:xfrm>
              <a:off x="5652770" y="6328528"/>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ts val="1400"/>
                </a:lnSpc>
              </a:pPr>
              <a:r>
                <a:rPr lang="en-US" sz="1400" b="1" dirty="0"/>
                <a:t>F11</a:t>
              </a:r>
            </a:p>
            <a:p>
              <a:pPr algn="ctr">
                <a:lnSpc>
                  <a:spcPts val="1400"/>
                </a:lnSpc>
              </a:pPr>
              <a:r>
                <a:rPr lang="en-US" sz="1400" b="1" dirty="0"/>
                <a:t>Print Invoice</a:t>
              </a:r>
            </a:p>
          </p:txBody>
        </p:sp>
        <p:sp>
          <p:nvSpPr>
            <p:cNvPr id="215" name="Rectangle: Rounded Corners 214">
              <a:extLst>
                <a:ext uri="{FF2B5EF4-FFF2-40B4-BE49-F238E27FC236}">
                  <a16:creationId xmlns:a16="http://schemas.microsoft.com/office/drawing/2014/main" id="{76A78785-CD63-428F-84AD-C28301096904}"/>
                </a:ext>
              </a:extLst>
            </p:cNvPr>
            <p:cNvSpPr/>
            <p:nvPr/>
          </p:nvSpPr>
          <p:spPr>
            <a:xfrm>
              <a:off x="7044242" y="6319914"/>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ts val="1400"/>
                </a:lnSpc>
              </a:pPr>
              <a:r>
                <a:rPr lang="en-US" sz="1400" b="1" dirty="0"/>
                <a:t>F12</a:t>
              </a:r>
            </a:p>
            <a:p>
              <a:pPr algn="ctr">
                <a:lnSpc>
                  <a:spcPts val="1400"/>
                </a:lnSpc>
              </a:pPr>
              <a:r>
                <a:rPr lang="en-US" sz="1400" b="1" dirty="0"/>
                <a:t>Payment</a:t>
              </a:r>
            </a:p>
          </p:txBody>
        </p:sp>
        <p:sp>
          <p:nvSpPr>
            <p:cNvPr id="216" name="Rectangle: Rounded Corners 215">
              <a:extLst>
                <a:ext uri="{FF2B5EF4-FFF2-40B4-BE49-F238E27FC236}">
                  <a16:creationId xmlns:a16="http://schemas.microsoft.com/office/drawing/2014/main" id="{EC978E23-B897-4770-AB60-DBCB7181E7F0}"/>
                </a:ext>
              </a:extLst>
            </p:cNvPr>
            <p:cNvSpPr/>
            <p:nvPr/>
          </p:nvSpPr>
          <p:spPr>
            <a:xfrm>
              <a:off x="2869826" y="6319302"/>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F9</a:t>
              </a:r>
            </a:p>
            <a:p>
              <a:pPr algn="ctr">
                <a:lnSpc>
                  <a:spcPts val="1500"/>
                </a:lnSpc>
              </a:pPr>
              <a:r>
                <a:rPr lang="en-US" sz="1400" b="1" dirty="0"/>
                <a:t>Find Customer</a:t>
              </a:r>
            </a:p>
          </p:txBody>
        </p:sp>
      </p:grpSp>
      <p:pic>
        <p:nvPicPr>
          <p:cNvPr id="18" name="Picture 17">
            <a:extLst>
              <a:ext uri="{FF2B5EF4-FFF2-40B4-BE49-F238E27FC236}">
                <a16:creationId xmlns:a16="http://schemas.microsoft.com/office/drawing/2014/main" id="{0EFA59BD-E968-4C08-81FD-D4AB4371D10B}"/>
              </a:ext>
            </a:extLst>
          </p:cNvPr>
          <p:cNvPicPr>
            <a:picLocks noChangeAspect="1"/>
          </p:cNvPicPr>
          <p:nvPr/>
        </p:nvPicPr>
        <p:blipFill>
          <a:blip r:embed="rId3"/>
          <a:stretch>
            <a:fillRect/>
          </a:stretch>
        </p:blipFill>
        <p:spPr>
          <a:xfrm>
            <a:off x="3248025" y="1747837"/>
            <a:ext cx="5695950" cy="3362325"/>
          </a:xfrm>
          <a:prstGeom prst="rect">
            <a:avLst/>
          </a:prstGeom>
          <a:ln>
            <a:solidFill>
              <a:schemeClr val="tx1"/>
            </a:solidFill>
          </a:ln>
        </p:spPr>
      </p:pic>
    </p:spTree>
    <p:extLst>
      <p:ext uri="{BB962C8B-B14F-4D97-AF65-F5344CB8AC3E}">
        <p14:creationId xmlns:p14="http://schemas.microsoft.com/office/powerpoint/2010/main" val="1963099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EE839-8071-43BF-8F19-CC5C129EF191}"/>
              </a:ext>
            </a:extLst>
          </p:cNvPr>
          <p:cNvSpPr>
            <a:spLocks noGrp="1"/>
          </p:cNvSpPr>
          <p:nvPr>
            <p:ph type="title"/>
          </p:nvPr>
        </p:nvSpPr>
        <p:spPr>
          <a:xfrm>
            <a:off x="190500" y="18256"/>
            <a:ext cx="11782424" cy="810420"/>
          </a:xfrm>
          <a:ln>
            <a:noFill/>
          </a:ln>
        </p:spPr>
        <p:txBody>
          <a:bodyPr/>
          <a:lstStyle/>
          <a:p>
            <a:r>
              <a:rPr lang="en-US" dirty="0"/>
              <a:t>Change Quantity</a:t>
            </a:r>
          </a:p>
        </p:txBody>
      </p:sp>
      <p:sp>
        <p:nvSpPr>
          <p:cNvPr id="4" name="Content Placeholder 2">
            <a:extLst>
              <a:ext uri="{FF2B5EF4-FFF2-40B4-BE49-F238E27FC236}">
                <a16:creationId xmlns:a16="http://schemas.microsoft.com/office/drawing/2014/main" id="{C4B11595-E8AC-4B57-A499-3E15447C6E27}"/>
              </a:ext>
            </a:extLst>
          </p:cNvPr>
          <p:cNvSpPr txBox="1">
            <a:spLocks/>
          </p:cNvSpPr>
          <p:nvPr/>
        </p:nvSpPr>
        <p:spPr>
          <a:xfrm>
            <a:off x="200025" y="838991"/>
            <a:ext cx="5781675" cy="5847559"/>
          </a:xfrm>
          <a:prstGeom prst="rect">
            <a:avLst/>
          </a:prstGeom>
          <a:ln>
            <a:solidFill>
              <a:schemeClr val="tx1">
                <a:lumMod val="65000"/>
                <a:lumOff val="3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b="1" u="sng" dirty="0"/>
              <a:t>BUTTON ACTIONS:</a:t>
            </a:r>
          </a:p>
          <a:p>
            <a:pPr marL="0" indent="0">
              <a:buNone/>
            </a:pPr>
            <a:r>
              <a:rPr lang="en-US" sz="1700" b="1" dirty="0"/>
              <a:t>Esc-Exit:</a:t>
            </a:r>
          </a:p>
          <a:p>
            <a:r>
              <a:rPr lang="en-US" sz="1700" dirty="0"/>
              <a:t>Discard the changes, Close the Change Quantity Screen and go back to Invoice Entry Screen</a:t>
            </a:r>
            <a:endParaRPr lang="en-US" sz="1700" b="1" u="sng" dirty="0"/>
          </a:p>
          <a:p>
            <a:pPr marL="0" indent="0">
              <a:buNone/>
            </a:pPr>
            <a:r>
              <a:rPr lang="en-US" sz="1700" b="1" dirty="0"/>
              <a:t>F12-Ok:</a:t>
            </a:r>
          </a:p>
          <a:p>
            <a:r>
              <a:rPr lang="en-US" sz="1700" dirty="0"/>
              <a:t>Update the New Quantity as the Quantity in the currently focused Item row in the Invoice Entry screen</a:t>
            </a:r>
          </a:p>
          <a:p>
            <a:r>
              <a:rPr lang="en-US" sz="1700" dirty="0"/>
              <a:t>Close the Change Quantity Screen and go back to Invoice Entry Screen</a:t>
            </a:r>
            <a:endParaRPr lang="en-US" sz="1700" b="1" u="sng" dirty="0"/>
          </a:p>
          <a:p>
            <a:endParaRPr lang="en-US" sz="1700" dirty="0"/>
          </a:p>
          <a:p>
            <a:endParaRPr lang="en-US" sz="1700" dirty="0"/>
          </a:p>
          <a:p>
            <a:endParaRPr lang="en-US" sz="1700" dirty="0"/>
          </a:p>
          <a:p>
            <a:endParaRPr lang="en-US" sz="1700" dirty="0"/>
          </a:p>
          <a:p>
            <a:endParaRPr lang="en-US" sz="1700" dirty="0"/>
          </a:p>
          <a:p>
            <a:endParaRPr lang="en-US" sz="1700" dirty="0"/>
          </a:p>
        </p:txBody>
      </p:sp>
      <p:sp>
        <p:nvSpPr>
          <p:cNvPr id="5" name="Content Placeholder 2">
            <a:extLst>
              <a:ext uri="{FF2B5EF4-FFF2-40B4-BE49-F238E27FC236}">
                <a16:creationId xmlns:a16="http://schemas.microsoft.com/office/drawing/2014/main" id="{81EFBF99-622E-465D-A469-33AC335F4AD3}"/>
              </a:ext>
            </a:extLst>
          </p:cNvPr>
          <p:cNvSpPr txBox="1">
            <a:spLocks/>
          </p:cNvSpPr>
          <p:nvPr/>
        </p:nvSpPr>
        <p:spPr>
          <a:xfrm>
            <a:off x="6200775" y="838200"/>
            <a:ext cx="5781675" cy="5847559"/>
          </a:xfrm>
          <a:prstGeom prst="rect">
            <a:avLst/>
          </a:prstGeom>
          <a:ln>
            <a:solidFill>
              <a:schemeClr val="tx1">
                <a:lumMod val="65000"/>
                <a:lumOff val="3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b="1" u="sng" dirty="0"/>
              <a:t>VALIDATIONS:</a:t>
            </a:r>
          </a:p>
          <a:p>
            <a:r>
              <a:rPr lang="en-US" sz="1700" dirty="0"/>
              <a:t>Zero and Negative Quantity are not allowed in the New Quantity field</a:t>
            </a:r>
          </a:p>
          <a:p>
            <a:r>
              <a:rPr lang="en-US" sz="1700" dirty="0"/>
              <a:t>New Quantity field cannot be same as the Existing Quantity field</a:t>
            </a:r>
          </a:p>
          <a:p>
            <a:endParaRPr lang="en-US" sz="1700" dirty="0"/>
          </a:p>
          <a:p>
            <a:endParaRPr lang="en-US" sz="1700" dirty="0"/>
          </a:p>
          <a:p>
            <a:endParaRPr lang="en-US" sz="1700" dirty="0"/>
          </a:p>
          <a:p>
            <a:endParaRPr lang="en-US" sz="1700" dirty="0"/>
          </a:p>
        </p:txBody>
      </p:sp>
    </p:spTree>
    <p:extLst>
      <p:ext uri="{BB962C8B-B14F-4D97-AF65-F5344CB8AC3E}">
        <p14:creationId xmlns:p14="http://schemas.microsoft.com/office/powerpoint/2010/main" val="3903490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49CF52A9-6192-4E47-999D-B4AAD3730189}"/>
              </a:ext>
            </a:extLst>
          </p:cNvPr>
          <p:cNvSpPr/>
          <p:nvPr/>
        </p:nvSpPr>
        <p:spPr>
          <a:xfrm>
            <a:off x="0" y="7265"/>
            <a:ext cx="9859794" cy="88824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2" name="Rectangle: Rounded Corners 31">
            <a:extLst>
              <a:ext uri="{FF2B5EF4-FFF2-40B4-BE49-F238E27FC236}">
                <a16:creationId xmlns:a16="http://schemas.microsoft.com/office/drawing/2014/main" id="{4C8BA760-C6CA-4A8D-A6DA-706E945C9702}"/>
              </a:ext>
            </a:extLst>
          </p:cNvPr>
          <p:cNvSpPr/>
          <p:nvPr/>
        </p:nvSpPr>
        <p:spPr>
          <a:xfrm>
            <a:off x="4895511" y="2364829"/>
            <a:ext cx="2286000"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F2 - Invoice</a:t>
            </a:r>
          </a:p>
        </p:txBody>
      </p:sp>
      <p:sp>
        <p:nvSpPr>
          <p:cNvPr id="19" name="Rectangle: Rounded Corners 18">
            <a:extLst>
              <a:ext uri="{FF2B5EF4-FFF2-40B4-BE49-F238E27FC236}">
                <a16:creationId xmlns:a16="http://schemas.microsoft.com/office/drawing/2014/main" id="{607B420E-3368-40B2-8084-3C5F30399677}"/>
              </a:ext>
            </a:extLst>
          </p:cNvPr>
          <p:cNvSpPr/>
          <p:nvPr/>
        </p:nvSpPr>
        <p:spPr>
          <a:xfrm>
            <a:off x="4866935" y="1656728"/>
            <a:ext cx="2286000"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F1 - Estimate</a:t>
            </a:r>
          </a:p>
        </p:txBody>
      </p:sp>
      <p:sp>
        <p:nvSpPr>
          <p:cNvPr id="30" name="Rectangle 29">
            <a:extLst>
              <a:ext uri="{FF2B5EF4-FFF2-40B4-BE49-F238E27FC236}">
                <a16:creationId xmlns:a16="http://schemas.microsoft.com/office/drawing/2014/main" id="{6CD5D593-81FA-425F-A0F1-B496D7983A97}"/>
              </a:ext>
            </a:extLst>
          </p:cNvPr>
          <p:cNvSpPr/>
          <p:nvPr/>
        </p:nvSpPr>
        <p:spPr>
          <a:xfrm>
            <a:off x="0" y="6068560"/>
            <a:ext cx="12192000" cy="7821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9AD2A70D-6B35-4CAA-B4DD-A056816F32D7}"/>
              </a:ext>
            </a:extLst>
          </p:cNvPr>
          <p:cNvSpPr/>
          <p:nvPr/>
        </p:nvSpPr>
        <p:spPr>
          <a:xfrm>
            <a:off x="4895511" y="3056739"/>
            <a:ext cx="2286000"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F3 - Cash</a:t>
            </a:r>
          </a:p>
        </p:txBody>
      </p:sp>
      <p:sp>
        <p:nvSpPr>
          <p:cNvPr id="40" name="Rectangle: Rounded Corners 39">
            <a:extLst>
              <a:ext uri="{FF2B5EF4-FFF2-40B4-BE49-F238E27FC236}">
                <a16:creationId xmlns:a16="http://schemas.microsoft.com/office/drawing/2014/main" id="{6DA65EC9-FF3B-42EF-91CD-6414125E85FC}"/>
              </a:ext>
            </a:extLst>
          </p:cNvPr>
          <p:cNvSpPr/>
          <p:nvPr/>
        </p:nvSpPr>
        <p:spPr>
          <a:xfrm>
            <a:off x="4908369" y="3748649"/>
            <a:ext cx="2286000"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F4 - Settings</a:t>
            </a:r>
          </a:p>
        </p:txBody>
      </p:sp>
      <p:sp>
        <p:nvSpPr>
          <p:cNvPr id="41" name="Rectangle: Rounded Corners 40">
            <a:extLst>
              <a:ext uri="{FF2B5EF4-FFF2-40B4-BE49-F238E27FC236}">
                <a16:creationId xmlns:a16="http://schemas.microsoft.com/office/drawing/2014/main" id="{97BA691E-E76E-4BC0-9003-5955747AAC0E}"/>
              </a:ext>
            </a:extLst>
          </p:cNvPr>
          <p:cNvSpPr/>
          <p:nvPr/>
        </p:nvSpPr>
        <p:spPr>
          <a:xfrm>
            <a:off x="4895511" y="4451266"/>
            <a:ext cx="2286000"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Esc - Sign Out</a:t>
            </a:r>
          </a:p>
        </p:txBody>
      </p:sp>
      <p:sp>
        <p:nvSpPr>
          <p:cNvPr id="24" name="TextBox 23">
            <a:extLst>
              <a:ext uri="{FF2B5EF4-FFF2-40B4-BE49-F238E27FC236}">
                <a16:creationId xmlns:a16="http://schemas.microsoft.com/office/drawing/2014/main" id="{0AADF065-DC71-4B61-80DC-FFF42105797B}"/>
              </a:ext>
            </a:extLst>
          </p:cNvPr>
          <p:cNvSpPr txBox="1"/>
          <p:nvPr/>
        </p:nvSpPr>
        <p:spPr>
          <a:xfrm>
            <a:off x="20324" y="24123"/>
            <a:ext cx="2546125" cy="523220"/>
          </a:xfrm>
          <a:prstGeom prst="rect">
            <a:avLst/>
          </a:prstGeom>
          <a:noFill/>
        </p:spPr>
        <p:txBody>
          <a:bodyPr wrap="square" rtlCol="0" anchor="t">
            <a:spAutoFit/>
          </a:bodyPr>
          <a:lstStyle/>
          <a:p>
            <a:r>
              <a:rPr lang="en-US" sz="2800" dirty="0"/>
              <a:t>Menu</a:t>
            </a:r>
          </a:p>
        </p:txBody>
      </p:sp>
      <p:sp>
        <p:nvSpPr>
          <p:cNvPr id="25" name="TextBox 24">
            <a:extLst>
              <a:ext uri="{FF2B5EF4-FFF2-40B4-BE49-F238E27FC236}">
                <a16:creationId xmlns:a16="http://schemas.microsoft.com/office/drawing/2014/main" id="{FF79FC7A-972D-47CF-831A-D137447E05E5}"/>
              </a:ext>
            </a:extLst>
          </p:cNvPr>
          <p:cNvSpPr txBox="1"/>
          <p:nvPr/>
        </p:nvSpPr>
        <p:spPr>
          <a:xfrm>
            <a:off x="2909126" y="144374"/>
            <a:ext cx="570990" cy="307777"/>
          </a:xfrm>
          <a:prstGeom prst="rect">
            <a:avLst/>
          </a:prstGeom>
          <a:solidFill>
            <a:schemeClr val="bg1">
              <a:lumMod val="85000"/>
            </a:schemeClr>
          </a:solidFill>
        </p:spPr>
        <p:txBody>
          <a:bodyPr wrap="none" rtlCol="0">
            <a:spAutoFit/>
          </a:bodyPr>
          <a:lstStyle/>
          <a:p>
            <a:r>
              <a:rPr lang="en-US" sz="1400" dirty="0"/>
              <a:t>User:</a:t>
            </a:r>
          </a:p>
        </p:txBody>
      </p:sp>
      <p:sp>
        <p:nvSpPr>
          <p:cNvPr id="26" name="TextBox 25">
            <a:extLst>
              <a:ext uri="{FF2B5EF4-FFF2-40B4-BE49-F238E27FC236}">
                <a16:creationId xmlns:a16="http://schemas.microsoft.com/office/drawing/2014/main" id="{2D0FC528-572E-4476-A4FE-F10B63F5C62E}"/>
              </a:ext>
            </a:extLst>
          </p:cNvPr>
          <p:cNvSpPr txBox="1"/>
          <p:nvPr/>
        </p:nvSpPr>
        <p:spPr>
          <a:xfrm>
            <a:off x="8092026" y="144374"/>
            <a:ext cx="775756" cy="307777"/>
          </a:xfrm>
          <a:prstGeom prst="rect">
            <a:avLst/>
          </a:prstGeom>
          <a:solidFill>
            <a:schemeClr val="bg1">
              <a:lumMod val="85000"/>
            </a:schemeClr>
          </a:solidFill>
        </p:spPr>
        <p:txBody>
          <a:bodyPr wrap="square" rtlCol="0">
            <a:spAutoFit/>
          </a:bodyPr>
          <a:lstStyle/>
          <a:p>
            <a:r>
              <a:rPr lang="en-US" sz="1400" dirty="0"/>
              <a:t>Date:</a:t>
            </a:r>
          </a:p>
        </p:txBody>
      </p:sp>
      <p:sp>
        <p:nvSpPr>
          <p:cNvPr id="28" name="Rectangle 27">
            <a:extLst>
              <a:ext uri="{FF2B5EF4-FFF2-40B4-BE49-F238E27FC236}">
                <a16:creationId xmlns:a16="http://schemas.microsoft.com/office/drawing/2014/main" id="{152BFDBD-2D9D-490D-902B-D6ED0A89422D}"/>
              </a:ext>
            </a:extLst>
          </p:cNvPr>
          <p:cNvSpPr/>
          <p:nvPr/>
        </p:nvSpPr>
        <p:spPr>
          <a:xfrm>
            <a:off x="8648707" y="147291"/>
            <a:ext cx="967319"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1" name="Rectangle 30">
            <a:extLst>
              <a:ext uri="{FF2B5EF4-FFF2-40B4-BE49-F238E27FC236}">
                <a16:creationId xmlns:a16="http://schemas.microsoft.com/office/drawing/2014/main" id="{EC64C4BC-C7B9-4A29-97F9-85D76960A69B}"/>
              </a:ext>
            </a:extLst>
          </p:cNvPr>
          <p:cNvSpPr/>
          <p:nvPr/>
        </p:nvSpPr>
        <p:spPr>
          <a:xfrm>
            <a:off x="3458255" y="147291"/>
            <a:ext cx="1264407"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5" name="TextBox 34">
            <a:extLst>
              <a:ext uri="{FF2B5EF4-FFF2-40B4-BE49-F238E27FC236}">
                <a16:creationId xmlns:a16="http://schemas.microsoft.com/office/drawing/2014/main" id="{D6779BFF-C750-4A09-B73B-F62522AEF144}"/>
              </a:ext>
            </a:extLst>
          </p:cNvPr>
          <p:cNvSpPr txBox="1"/>
          <p:nvPr/>
        </p:nvSpPr>
        <p:spPr>
          <a:xfrm>
            <a:off x="5148968" y="153899"/>
            <a:ext cx="864404" cy="307777"/>
          </a:xfrm>
          <a:prstGeom prst="rect">
            <a:avLst/>
          </a:prstGeom>
          <a:solidFill>
            <a:schemeClr val="bg1">
              <a:lumMod val="85000"/>
            </a:schemeClr>
          </a:solidFill>
        </p:spPr>
        <p:txBody>
          <a:bodyPr wrap="none" rtlCol="0">
            <a:spAutoFit/>
          </a:bodyPr>
          <a:lstStyle/>
          <a:p>
            <a:r>
              <a:rPr lang="en-US" sz="1400" dirty="0"/>
              <a:t>Terminal:</a:t>
            </a:r>
          </a:p>
        </p:txBody>
      </p:sp>
      <p:sp>
        <p:nvSpPr>
          <p:cNvPr id="37" name="Rectangle 36">
            <a:extLst>
              <a:ext uri="{FF2B5EF4-FFF2-40B4-BE49-F238E27FC236}">
                <a16:creationId xmlns:a16="http://schemas.microsoft.com/office/drawing/2014/main" id="{FF5897C3-82C6-4607-B311-31A1EFDABFC8}"/>
              </a:ext>
            </a:extLst>
          </p:cNvPr>
          <p:cNvSpPr/>
          <p:nvPr/>
        </p:nvSpPr>
        <p:spPr>
          <a:xfrm>
            <a:off x="6009935" y="147291"/>
            <a:ext cx="1264407"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9" name="Rectangle 38">
            <a:extLst>
              <a:ext uri="{FF2B5EF4-FFF2-40B4-BE49-F238E27FC236}">
                <a16:creationId xmlns:a16="http://schemas.microsoft.com/office/drawing/2014/main" id="{7BF5CFF8-1F91-4AAE-A7CF-514D03AD8666}"/>
              </a:ext>
            </a:extLst>
          </p:cNvPr>
          <p:cNvSpPr/>
          <p:nvPr/>
        </p:nvSpPr>
        <p:spPr>
          <a:xfrm>
            <a:off x="9859794" y="7264"/>
            <a:ext cx="2325025" cy="888249"/>
          </a:xfrm>
          <a:prstGeom prst="rect">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500"/>
              </a:lnSpc>
            </a:pPr>
            <a:r>
              <a:rPr lang="en-US" sz="2400" b="1" dirty="0">
                <a:ln w="0"/>
                <a:solidFill>
                  <a:schemeClr val="accent1"/>
                </a:solidFill>
                <a:effectLst>
                  <a:outerShdw blurRad="38100" dist="25400" dir="5400000" algn="ctr" rotWithShape="0">
                    <a:srgbClr val="6E747A">
                      <a:alpha val="43000"/>
                    </a:srgbClr>
                  </a:outerShdw>
                </a:effectLst>
              </a:rPr>
              <a:t>AL FAREEDHA</a:t>
            </a:r>
          </a:p>
          <a:p>
            <a:pPr algn="ctr">
              <a:lnSpc>
                <a:spcPts val="2500"/>
              </a:lnSpc>
            </a:pPr>
            <a:r>
              <a:rPr lang="en-US" sz="2400" b="1" dirty="0">
                <a:ln w="0"/>
                <a:solidFill>
                  <a:schemeClr val="accent1"/>
                </a:solidFill>
                <a:effectLst>
                  <a:outerShdw blurRad="38100" dist="25400" dir="5400000" algn="ctr" rotWithShape="0">
                    <a:srgbClr val="6E747A">
                      <a:alpha val="43000"/>
                    </a:srgbClr>
                  </a:outerShdw>
                </a:effectLst>
              </a:rPr>
              <a:t>SUPER MARKET</a:t>
            </a:r>
          </a:p>
        </p:txBody>
      </p:sp>
      <p:pic>
        <p:nvPicPr>
          <p:cNvPr id="42" name="Picture 41">
            <a:extLst>
              <a:ext uri="{FF2B5EF4-FFF2-40B4-BE49-F238E27FC236}">
                <a16:creationId xmlns:a16="http://schemas.microsoft.com/office/drawing/2014/main" id="{285F199B-6158-437C-BD38-F70DDC136C13}"/>
              </a:ext>
            </a:extLst>
          </p:cNvPr>
          <p:cNvPicPr>
            <a:picLocks noChangeAspect="1"/>
          </p:cNvPicPr>
          <p:nvPr/>
        </p:nvPicPr>
        <p:blipFill>
          <a:blip r:embed="rId2"/>
          <a:stretch>
            <a:fillRect/>
          </a:stretch>
        </p:blipFill>
        <p:spPr>
          <a:xfrm>
            <a:off x="10427946" y="6291319"/>
            <a:ext cx="1188720" cy="336656"/>
          </a:xfrm>
          <a:prstGeom prst="rect">
            <a:avLst/>
          </a:prstGeom>
        </p:spPr>
      </p:pic>
    </p:spTree>
    <p:extLst>
      <p:ext uri="{BB962C8B-B14F-4D97-AF65-F5344CB8AC3E}">
        <p14:creationId xmlns:p14="http://schemas.microsoft.com/office/powerpoint/2010/main" val="27964470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06A3692-6130-4854-BC92-BED311393F7A}"/>
              </a:ext>
            </a:extLst>
          </p:cNvPr>
          <p:cNvSpPr/>
          <p:nvPr/>
        </p:nvSpPr>
        <p:spPr>
          <a:xfrm>
            <a:off x="9803928" y="1079776"/>
            <a:ext cx="2388072" cy="26858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5D9E007-C38D-4607-A53E-4D5EE08F6C46}"/>
              </a:ext>
            </a:extLst>
          </p:cNvPr>
          <p:cNvSpPr/>
          <p:nvPr/>
        </p:nvSpPr>
        <p:spPr>
          <a:xfrm>
            <a:off x="9803928" y="6515099"/>
            <a:ext cx="2388072" cy="335635"/>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7647FF1-B396-4FFD-8325-46CFE25E1803}"/>
              </a:ext>
            </a:extLst>
          </p:cNvPr>
          <p:cNvSpPr/>
          <p:nvPr/>
        </p:nvSpPr>
        <p:spPr>
          <a:xfrm>
            <a:off x="-1" y="1079778"/>
            <a:ext cx="9796523" cy="464154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3" name="Rectangle 52">
            <a:extLst>
              <a:ext uri="{FF2B5EF4-FFF2-40B4-BE49-F238E27FC236}">
                <a16:creationId xmlns:a16="http://schemas.microsoft.com/office/drawing/2014/main" id="{46152D7B-0CDA-4972-B6FD-CFE7EDB91C04}"/>
              </a:ext>
            </a:extLst>
          </p:cNvPr>
          <p:cNvSpPr/>
          <p:nvPr/>
        </p:nvSpPr>
        <p:spPr>
          <a:xfrm>
            <a:off x="0" y="7266"/>
            <a:ext cx="9803928" cy="523220"/>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4" name="TextBox 53">
            <a:extLst>
              <a:ext uri="{FF2B5EF4-FFF2-40B4-BE49-F238E27FC236}">
                <a16:creationId xmlns:a16="http://schemas.microsoft.com/office/drawing/2014/main" id="{376854C7-1868-4FEA-A87A-5F7221F71174}"/>
              </a:ext>
            </a:extLst>
          </p:cNvPr>
          <p:cNvSpPr txBox="1"/>
          <p:nvPr/>
        </p:nvSpPr>
        <p:spPr>
          <a:xfrm>
            <a:off x="20324" y="24123"/>
            <a:ext cx="2546125" cy="523220"/>
          </a:xfrm>
          <a:prstGeom prst="rect">
            <a:avLst/>
          </a:prstGeom>
          <a:noFill/>
        </p:spPr>
        <p:txBody>
          <a:bodyPr wrap="square" rtlCol="0" anchor="t">
            <a:spAutoFit/>
          </a:bodyPr>
          <a:lstStyle/>
          <a:p>
            <a:r>
              <a:rPr lang="en-US" sz="2800" dirty="0"/>
              <a:t>Invoice Entry</a:t>
            </a:r>
          </a:p>
        </p:txBody>
      </p:sp>
      <p:sp>
        <p:nvSpPr>
          <p:cNvPr id="55" name="TextBox 54">
            <a:extLst>
              <a:ext uri="{FF2B5EF4-FFF2-40B4-BE49-F238E27FC236}">
                <a16:creationId xmlns:a16="http://schemas.microsoft.com/office/drawing/2014/main" id="{B8422F07-E971-4F16-AD5C-CCF0006EA3E9}"/>
              </a:ext>
            </a:extLst>
          </p:cNvPr>
          <p:cNvSpPr txBox="1"/>
          <p:nvPr/>
        </p:nvSpPr>
        <p:spPr>
          <a:xfrm>
            <a:off x="2909126" y="144374"/>
            <a:ext cx="570990" cy="307777"/>
          </a:xfrm>
          <a:prstGeom prst="rect">
            <a:avLst/>
          </a:prstGeom>
          <a:solidFill>
            <a:schemeClr val="bg1">
              <a:lumMod val="85000"/>
            </a:schemeClr>
          </a:solidFill>
        </p:spPr>
        <p:txBody>
          <a:bodyPr wrap="none" rtlCol="0">
            <a:spAutoFit/>
          </a:bodyPr>
          <a:lstStyle/>
          <a:p>
            <a:r>
              <a:rPr lang="en-US" sz="1400" dirty="0"/>
              <a:t>User:</a:t>
            </a:r>
          </a:p>
        </p:txBody>
      </p:sp>
      <p:sp>
        <p:nvSpPr>
          <p:cNvPr id="56" name="TextBox 55">
            <a:extLst>
              <a:ext uri="{FF2B5EF4-FFF2-40B4-BE49-F238E27FC236}">
                <a16:creationId xmlns:a16="http://schemas.microsoft.com/office/drawing/2014/main" id="{2E5EFD09-A5B7-46D1-89F2-110AD54BB7C2}"/>
              </a:ext>
            </a:extLst>
          </p:cNvPr>
          <p:cNvSpPr txBox="1"/>
          <p:nvPr/>
        </p:nvSpPr>
        <p:spPr>
          <a:xfrm>
            <a:off x="8092026" y="144374"/>
            <a:ext cx="775756" cy="307777"/>
          </a:xfrm>
          <a:prstGeom prst="rect">
            <a:avLst/>
          </a:prstGeom>
          <a:solidFill>
            <a:schemeClr val="bg1">
              <a:lumMod val="85000"/>
            </a:schemeClr>
          </a:solidFill>
        </p:spPr>
        <p:txBody>
          <a:bodyPr wrap="square" rtlCol="0">
            <a:spAutoFit/>
          </a:bodyPr>
          <a:lstStyle/>
          <a:p>
            <a:r>
              <a:rPr lang="en-US" sz="1400" dirty="0"/>
              <a:t>Date:</a:t>
            </a:r>
          </a:p>
        </p:txBody>
      </p:sp>
      <p:sp>
        <p:nvSpPr>
          <p:cNvPr id="65" name="Rectangle 64">
            <a:extLst>
              <a:ext uri="{FF2B5EF4-FFF2-40B4-BE49-F238E27FC236}">
                <a16:creationId xmlns:a16="http://schemas.microsoft.com/office/drawing/2014/main" id="{AD9A607A-BAFD-4635-BCC0-142AA0657EAC}"/>
              </a:ext>
            </a:extLst>
          </p:cNvPr>
          <p:cNvSpPr/>
          <p:nvPr/>
        </p:nvSpPr>
        <p:spPr>
          <a:xfrm>
            <a:off x="8648707" y="147291"/>
            <a:ext cx="967319"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6" name="Rectangle 65">
            <a:extLst>
              <a:ext uri="{FF2B5EF4-FFF2-40B4-BE49-F238E27FC236}">
                <a16:creationId xmlns:a16="http://schemas.microsoft.com/office/drawing/2014/main" id="{995AAC4B-2E92-4581-AB66-4F1E13CD579B}"/>
              </a:ext>
            </a:extLst>
          </p:cNvPr>
          <p:cNvSpPr/>
          <p:nvPr/>
        </p:nvSpPr>
        <p:spPr>
          <a:xfrm>
            <a:off x="3458255" y="147291"/>
            <a:ext cx="1264407"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7" name="TextBox 66">
            <a:extLst>
              <a:ext uri="{FF2B5EF4-FFF2-40B4-BE49-F238E27FC236}">
                <a16:creationId xmlns:a16="http://schemas.microsoft.com/office/drawing/2014/main" id="{1F696456-45FF-4ECB-B569-88B222742C5A}"/>
              </a:ext>
            </a:extLst>
          </p:cNvPr>
          <p:cNvSpPr txBox="1"/>
          <p:nvPr/>
        </p:nvSpPr>
        <p:spPr>
          <a:xfrm>
            <a:off x="5148968" y="153899"/>
            <a:ext cx="864404" cy="307777"/>
          </a:xfrm>
          <a:prstGeom prst="rect">
            <a:avLst/>
          </a:prstGeom>
          <a:solidFill>
            <a:schemeClr val="bg1">
              <a:lumMod val="85000"/>
            </a:schemeClr>
          </a:solidFill>
        </p:spPr>
        <p:txBody>
          <a:bodyPr wrap="none" rtlCol="0">
            <a:spAutoFit/>
          </a:bodyPr>
          <a:lstStyle/>
          <a:p>
            <a:r>
              <a:rPr lang="en-US" sz="1400" dirty="0"/>
              <a:t>Terminal:</a:t>
            </a:r>
          </a:p>
        </p:txBody>
      </p:sp>
      <p:sp>
        <p:nvSpPr>
          <p:cNvPr id="68" name="Rectangle 67">
            <a:extLst>
              <a:ext uri="{FF2B5EF4-FFF2-40B4-BE49-F238E27FC236}">
                <a16:creationId xmlns:a16="http://schemas.microsoft.com/office/drawing/2014/main" id="{27B51803-8686-4F22-A009-3875B5758CB6}"/>
              </a:ext>
            </a:extLst>
          </p:cNvPr>
          <p:cNvSpPr/>
          <p:nvPr/>
        </p:nvSpPr>
        <p:spPr>
          <a:xfrm>
            <a:off x="6009935" y="147291"/>
            <a:ext cx="1264407"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8" name="Rectangle 57">
            <a:extLst>
              <a:ext uri="{FF2B5EF4-FFF2-40B4-BE49-F238E27FC236}">
                <a16:creationId xmlns:a16="http://schemas.microsoft.com/office/drawing/2014/main" id="{D32967A2-B0A9-4695-9F96-D1583CD1F48C}"/>
              </a:ext>
            </a:extLst>
          </p:cNvPr>
          <p:cNvSpPr/>
          <p:nvPr/>
        </p:nvSpPr>
        <p:spPr>
          <a:xfrm>
            <a:off x="985437" y="1158012"/>
            <a:ext cx="137160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61" name="Rectangle 60">
            <a:extLst>
              <a:ext uri="{FF2B5EF4-FFF2-40B4-BE49-F238E27FC236}">
                <a16:creationId xmlns:a16="http://schemas.microsoft.com/office/drawing/2014/main" id="{2E5EE235-4EB2-4E6F-AD52-77E4EA94F896}"/>
              </a:ext>
            </a:extLst>
          </p:cNvPr>
          <p:cNvSpPr/>
          <p:nvPr/>
        </p:nvSpPr>
        <p:spPr>
          <a:xfrm>
            <a:off x="3458255" y="1173719"/>
            <a:ext cx="4010840" cy="27073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nvGrpSpPr>
          <p:cNvPr id="69" name="Group 68">
            <a:extLst>
              <a:ext uri="{FF2B5EF4-FFF2-40B4-BE49-F238E27FC236}">
                <a16:creationId xmlns:a16="http://schemas.microsoft.com/office/drawing/2014/main" id="{F2DFC7A2-97BC-4E84-AF5E-04D5E6D3AF11}"/>
              </a:ext>
            </a:extLst>
          </p:cNvPr>
          <p:cNvGrpSpPr/>
          <p:nvPr/>
        </p:nvGrpSpPr>
        <p:grpSpPr>
          <a:xfrm>
            <a:off x="7196493" y="1167980"/>
            <a:ext cx="274320" cy="274320"/>
            <a:chOff x="4594118" y="1538960"/>
            <a:chExt cx="333210" cy="393192"/>
          </a:xfrm>
        </p:grpSpPr>
        <p:sp>
          <p:nvSpPr>
            <p:cNvPr id="72" name="Rectangle 71">
              <a:extLst>
                <a:ext uri="{FF2B5EF4-FFF2-40B4-BE49-F238E27FC236}">
                  <a16:creationId xmlns:a16="http://schemas.microsoft.com/office/drawing/2014/main" id="{FA4FABAC-98F6-45BF-9716-946B94DD79F6}"/>
                </a:ext>
              </a:extLst>
            </p:cNvPr>
            <p:cNvSpPr/>
            <p:nvPr/>
          </p:nvSpPr>
          <p:spPr>
            <a:xfrm>
              <a:off x="4594118" y="1538960"/>
              <a:ext cx="333210" cy="393192"/>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65000"/>
                    <a:lumOff val="35000"/>
                  </a:schemeClr>
                </a:solidFill>
              </a:endParaRPr>
            </a:p>
          </p:txBody>
        </p:sp>
        <p:sp>
          <p:nvSpPr>
            <p:cNvPr id="73" name="Isosceles Triangle 72">
              <a:extLst>
                <a:ext uri="{FF2B5EF4-FFF2-40B4-BE49-F238E27FC236}">
                  <a16:creationId xmlns:a16="http://schemas.microsoft.com/office/drawing/2014/main" id="{0450318B-551A-47E8-BB6B-8FA80CC794BD}"/>
                </a:ext>
              </a:extLst>
            </p:cNvPr>
            <p:cNvSpPr/>
            <p:nvPr/>
          </p:nvSpPr>
          <p:spPr>
            <a:xfrm flipV="1">
              <a:off x="4661034" y="1695237"/>
              <a:ext cx="180975" cy="111955"/>
            </a:xfrm>
            <a:prstGeom prst="triangl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pic>
        <p:nvPicPr>
          <p:cNvPr id="77" name="Picture 76">
            <a:extLst>
              <a:ext uri="{FF2B5EF4-FFF2-40B4-BE49-F238E27FC236}">
                <a16:creationId xmlns:a16="http://schemas.microsoft.com/office/drawing/2014/main" id="{AF3118F4-69BC-40D5-B788-EA3F08F4CC96}"/>
              </a:ext>
            </a:extLst>
          </p:cNvPr>
          <p:cNvPicPr>
            <a:picLocks noChangeAspect="1"/>
          </p:cNvPicPr>
          <p:nvPr/>
        </p:nvPicPr>
        <p:blipFill>
          <a:blip r:embed="rId2"/>
          <a:stretch>
            <a:fillRect/>
          </a:stretch>
        </p:blipFill>
        <p:spPr>
          <a:xfrm>
            <a:off x="10340001" y="6508351"/>
            <a:ext cx="1188720" cy="336656"/>
          </a:xfrm>
          <a:prstGeom prst="rect">
            <a:avLst/>
          </a:prstGeom>
        </p:spPr>
      </p:pic>
      <p:sp>
        <p:nvSpPr>
          <p:cNvPr id="81" name="TextBox 80">
            <a:extLst>
              <a:ext uri="{FF2B5EF4-FFF2-40B4-BE49-F238E27FC236}">
                <a16:creationId xmlns:a16="http://schemas.microsoft.com/office/drawing/2014/main" id="{158D810C-E730-45B2-ABA3-1212B94275E8}"/>
              </a:ext>
            </a:extLst>
          </p:cNvPr>
          <p:cNvSpPr txBox="1"/>
          <p:nvPr/>
        </p:nvSpPr>
        <p:spPr>
          <a:xfrm>
            <a:off x="35542" y="1136681"/>
            <a:ext cx="829779" cy="307777"/>
          </a:xfrm>
          <a:prstGeom prst="rect">
            <a:avLst/>
          </a:prstGeom>
          <a:noFill/>
        </p:spPr>
        <p:txBody>
          <a:bodyPr wrap="none" rtlCol="0">
            <a:spAutoFit/>
          </a:bodyPr>
          <a:lstStyle/>
          <a:p>
            <a:r>
              <a:rPr lang="en-US" sz="1400" dirty="0"/>
              <a:t>Barcode:</a:t>
            </a:r>
          </a:p>
        </p:txBody>
      </p:sp>
      <p:sp>
        <p:nvSpPr>
          <p:cNvPr id="83" name="TextBox 82">
            <a:extLst>
              <a:ext uri="{FF2B5EF4-FFF2-40B4-BE49-F238E27FC236}">
                <a16:creationId xmlns:a16="http://schemas.microsoft.com/office/drawing/2014/main" id="{0C8077F7-893A-4FFC-A38C-7A60BA1E75B0}"/>
              </a:ext>
            </a:extLst>
          </p:cNvPr>
          <p:cNvSpPr txBox="1"/>
          <p:nvPr/>
        </p:nvSpPr>
        <p:spPr>
          <a:xfrm>
            <a:off x="2459821" y="1144048"/>
            <a:ext cx="1043555" cy="307777"/>
          </a:xfrm>
          <a:prstGeom prst="rect">
            <a:avLst/>
          </a:prstGeom>
          <a:noFill/>
        </p:spPr>
        <p:txBody>
          <a:bodyPr wrap="none" rtlCol="0">
            <a:spAutoFit/>
          </a:bodyPr>
          <a:lstStyle/>
          <a:p>
            <a:r>
              <a:rPr lang="en-US" sz="1400" dirty="0"/>
              <a:t>Item Name:</a:t>
            </a:r>
          </a:p>
        </p:txBody>
      </p:sp>
      <p:grpSp>
        <p:nvGrpSpPr>
          <p:cNvPr id="3" name="Group 2">
            <a:extLst>
              <a:ext uri="{FF2B5EF4-FFF2-40B4-BE49-F238E27FC236}">
                <a16:creationId xmlns:a16="http://schemas.microsoft.com/office/drawing/2014/main" id="{D101B9A8-A9E0-435B-89B5-F3BFEB14AEEC}"/>
              </a:ext>
            </a:extLst>
          </p:cNvPr>
          <p:cNvGrpSpPr/>
          <p:nvPr/>
        </p:nvGrpSpPr>
        <p:grpSpPr>
          <a:xfrm>
            <a:off x="9796747" y="3771900"/>
            <a:ext cx="2388072" cy="2743200"/>
            <a:chOff x="9182100" y="2609851"/>
            <a:chExt cx="2228850" cy="2727968"/>
          </a:xfrm>
        </p:grpSpPr>
        <p:sp>
          <p:nvSpPr>
            <p:cNvPr id="2" name="Rectangle 1">
              <a:extLst>
                <a:ext uri="{FF2B5EF4-FFF2-40B4-BE49-F238E27FC236}">
                  <a16:creationId xmlns:a16="http://schemas.microsoft.com/office/drawing/2014/main" id="{E733DBFE-A7C9-444D-98DB-B672D98C5E9A}"/>
                </a:ext>
              </a:extLst>
            </p:cNvPr>
            <p:cNvSpPr/>
            <p:nvPr/>
          </p:nvSpPr>
          <p:spPr>
            <a:xfrm>
              <a:off x="9182100" y="2609851"/>
              <a:ext cx="2228850" cy="272796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Rounded Corners 87">
              <a:extLst>
                <a:ext uri="{FF2B5EF4-FFF2-40B4-BE49-F238E27FC236}">
                  <a16:creationId xmlns:a16="http://schemas.microsoft.com/office/drawing/2014/main" id="{E99604FC-9F7B-4067-8974-F7253FB7B29F}"/>
                </a:ext>
              </a:extLst>
            </p:cNvPr>
            <p:cNvSpPr/>
            <p:nvPr/>
          </p:nvSpPr>
          <p:spPr>
            <a:xfrm>
              <a:off x="9274607" y="2701469"/>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sp>
          <p:nvSpPr>
            <p:cNvPr id="89" name="Rectangle: Rounded Corners 88">
              <a:extLst>
                <a:ext uri="{FF2B5EF4-FFF2-40B4-BE49-F238E27FC236}">
                  <a16:creationId xmlns:a16="http://schemas.microsoft.com/office/drawing/2014/main" id="{0B9F5E5E-1549-4D4B-B465-F04058F3AF3E}"/>
                </a:ext>
              </a:extLst>
            </p:cNvPr>
            <p:cNvSpPr/>
            <p:nvPr/>
          </p:nvSpPr>
          <p:spPr>
            <a:xfrm>
              <a:off x="9808308" y="2705317"/>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7</a:t>
              </a:r>
            </a:p>
          </p:txBody>
        </p:sp>
        <p:sp>
          <p:nvSpPr>
            <p:cNvPr id="90" name="Rectangle: Rounded Corners 89">
              <a:extLst>
                <a:ext uri="{FF2B5EF4-FFF2-40B4-BE49-F238E27FC236}">
                  <a16:creationId xmlns:a16="http://schemas.microsoft.com/office/drawing/2014/main" id="{C4940B72-99FA-4214-A5DC-A153FF019CEE}"/>
                </a:ext>
              </a:extLst>
            </p:cNvPr>
            <p:cNvSpPr/>
            <p:nvPr/>
          </p:nvSpPr>
          <p:spPr>
            <a:xfrm>
              <a:off x="10334566" y="2695689"/>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8</a:t>
              </a:r>
            </a:p>
          </p:txBody>
        </p:sp>
        <p:sp>
          <p:nvSpPr>
            <p:cNvPr id="93" name="Rectangle: Rounded Corners 92">
              <a:extLst>
                <a:ext uri="{FF2B5EF4-FFF2-40B4-BE49-F238E27FC236}">
                  <a16:creationId xmlns:a16="http://schemas.microsoft.com/office/drawing/2014/main" id="{E826C994-E5F9-43CF-8920-6395F69B4F58}"/>
                </a:ext>
              </a:extLst>
            </p:cNvPr>
            <p:cNvSpPr/>
            <p:nvPr/>
          </p:nvSpPr>
          <p:spPr>
            <a:xfrm>
              <a:off x="9274607" y="3225234"/>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sp>
          <p:nvSpPr>
            <p:cNvPr id="94" name="Rectangle: Rounded Corners 93">
              <a:extLst>
                <a:ext uri="{FF2B5EF4-FFF2-40B4-BE49-F238E27FC236}">
                  <a16:creationId xmlns:a16="http://schemas.microsoft.com/office/drawing/2014/main" id="{4BB6AE52-C698-4369-BD9C-248DF69070AF}"/>
                </a:ext>
              </a:extLst>
            </p:cNvPr>
            <p:cNvSpPr/>
            <p:nvPr/>
          </p:nvSpPr>
          <p:spPr>
            <a:xfrm>
              <a:off x="9808308" y="3228437"/>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4</a:t>
              </a:r>
            </a:p>
          </p:txBody>
        </p:sp>
        <p:sp>
          <p:nvSpPr>
            <p:cNvPr id="95" name="Rectangle: Rounded Corners 94">
              <a:extLst>
                <a:ext uri="{FF2B5EF4-FFF2-40B4-BE49-F238E27FC236}">
                  <a16:creationId xmlns:a16="http://schemas.microsoft.com/office/drawing/2014/main" id="{9C01B4C6-EB4F-4A4B-B469-CB8BE1916A0D}"/>
                </a:ext>
              </a:extLst>
            </p:cNvPr>
            <p:cNvSpPr/>
            <p:nvPr/>
          </p:nvSpPr>
          <p:spPr>
            <a:xfrm>
              <a:off x="10334566" y="3219321"/>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5</a:t>
              </a:r>
            </a:p>
          </p:txBody>
        </p:sp>
        <p:sp>
          <p:nvSpPr>
            <p:cNvPr id="96" name="Rectangle: Rounded Corners 95">
              <a:extLst>
                <a:ext uri="{FF2B5EF4-FFF2-40B4-BE49-F238E27FC236}">
                  <a16:creationId xmlns:a16="http://schemas.microsoft.com/office/drawing/2014/main" id="{CF4A4B30-E940-4434-9B99-1ECA81E18263}"/>
                </a:ext>
              </a:extLst>
            </p:cNvPr>
            <p:cNvSpPr/>
            <p:nvPr/>
          </p:nvSpPr>
          <p:spPr>
            <a:xfrm>
              <a:off x="9274607" y="3748999"/>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lumMod val="65000"/>
                      <a:lumOff val="35000"/>
                    </a:schemeClr>
                  </a:solidFill>
                </a:rPr>
                <a:t>→</a:t>
              </a:r>
              <a:endParaRPr lang="en-US" sz="1600" b="1" dirty="0">
                <a:solidFill>
                  <a:schemeClr val="tx1">
                    <a:lumMod val="65000"/>
                    <a:lumOff val="35000"/>
                  </a:schemeClr>
                </a:solidFill>
              </a:endParaRPr>
            </a:p>
          </p:txBody>
        </p:sp>
        <p:sp>
          <p:nvSpPr>
            <p:cNvPr id="97" name="Rectangle: Rounded Corners 96">
              <a:extLst>
                <a:ext uri="{FF2B5EF4-FFF2-40B4-BE49-F238E27FC236}">
                  <a16:creationId xmlns:a16="http://schemas.microsoft.com/office/drawing/2014/main" id="{23B597EA-F796-4F0B-8798-00395CEAE6E7}"/>
                </a:ext>
              </a:extLst>
            </p:cNvPr>
            <p:cNvSpPr/>
            <p:nvPr/>
          </p:nvSpPr>
          <p:spPr>
            <a:xfrm>
              <a:off x="9808308" y="3751557"/>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1</a:t>
              </a:r>
            </a:p>
          </p:txBody>
        </p:sp>
        <p:sp>
          <p:nvSpPr>
            <p:cNvPr id="98" name="Rectangle: Rounded Corners 97">
              <a:extLst>
                <a:ext uri="{FF2B5EF4-FFF2-40B4-BE49-F238E27FC236}">
                  <a16:creationId xmlns:a16="http://schemas.microsoft.com/office/drawing/2014/main" id="{E6A880AD-195C-4168-A483-02536DD8C641}"/>
                </a:ext>
              </a:extLst>
            </p:cNvPr>
            <p:cNvSpPr/>
            <p:nvPr/>
          </p:nvSpPr>
          <p:spPr>
            <a:xfrm>
              <a:off x="10334566" y="3742953"/>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2</a:t>
              </a:r>
            </a:p>
          </p:txBody>
        </p:sp>
        <p:sp>
          <p:nvSpPr>
            <p:cNvPr id="99" name="Rectangle: Rounded Corners 98">
              <a:extLst>
                <a:ext uri="{FF2B5EF4-FFF2-40B4-BE49-F238E27FC236}">
                  <a16:creationId xmlns:a16="http://schemas.microsoft.com/office/drawing/2014/main" id="{370341E8-60E1-477D-AA0E-CC43A3283277}"/>
                </a:ext>
              </a:extLst>
            </p:cNvPr>
            <p:cNvSpPr/>
            <p:nvPr/>
          </p:nvSpPr>
          <p:spPr>
            <a:xfrm>
              <a:off x="9274607" y="4272764"/>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sp>
          <p:nvSpPr>
            <p:cNvPr id="104" name="Rectangle: Rounded Corners 103">
              <a:extLst>
                <a:ext uri="{FF2B5EF4-FFF2-40B4-BE49-F238E27FC236}">
                  <a16:creationId xmlns:a16="http://schemas.microsoft.com/office/drawing/2014/main" id="{97CC43DE-C308-4C6A-9A35-16AC02980586}"/>
                </a:ext>
              </a:extLst>
            </p:cNvPr>
            <p:cNvSpPr/>
            <p:nvPr/>
          </p:nvSpPr>
          <p:spPr>
            <a:xfrm>
              <a:off x="9808308" y="4274677"/>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a:t>
              </a:r>
            </a:p>
          </p:txBody>
        </p:sp>
        <p:sp>
          <p:nvSpPr>
            <p:cNvPr id="105" name="Rectangle: Rounded Corners 104">
              <a:extLst>
                <a:ext uri="{FF2B5EF4-FFF2-40B4-BE49-F238E27FC236}">
                  <a16:creationId xmlns:a16="http://schemas.microsoft.com/office/drawing/2014/main" id="{DB205EDB-44B1-44EF-A6FC-0DC4D0BD982A}"/>
                </a:ext>
              </a:extLst>
            </p:cNvPr>
            <p:cNvSpPr/>
            <p:nvPr/>
          </p:nvSpPr>
          <p:spPr>
            <a:xfrm>
              <a:off x="10334566" y="4266585"/>
              <a:ext cx="983458"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ENTER</a:t>
              </a:r>
              <a:endParaRPr lang="en-US" sz="1100" b="1" dirty="0">
                <a:solidFill>
                  <a:schemeClr val="tx1">
                    <a:lumMod val="65000"/>
                    <a:lumOff val="35000"/>
                  </a:schemeClr>
                </a:solidFill>
              </a:endParaRPr>
            </a:p>
          </p:txBody>
        </p:sp>
        <p:sp>
          <p:nvSpPr>
            <p:cNvPr id="118" name="Rectangle: Rounded Corners 117">
              <a:extLst>
                <a:ext uri="{FF2B5EF4-FFF2-40B4-BE49-F238E27FC236}">
                  <a16:creationId xmlns:a16="http://schemas.microsoft.com/office/drawing/2014/main" id="{C7B20B09-CD6E-4CCF-A741-58A7F1905A41}"/>
                </a:ext>
              </a:extLst>
            </p:cNvPr>
            <p:cNvSpPr/>
            <p:nvPr/>
          </p:nvSpPr>
          <p:spPr>
            <a:xfrm>
              <a:off x="9274607" y="4798476"/>
              <a:ext cx="457200" cy="457200"/>
            </a:xfrm>
            <a:prstGeom prst="roundRect">
              <a:avLst>
                <a:gd name="adj" fmla="val 16667"/>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65000"/>
                      <a:lumOff val="35000"/>
                    </a:schemeClr>
                  </a:solidFill>
                </a:rPr>
                <a:t>+</a:t>
              </a:r>
            </a:p>
          </p:txBody>
        </p:sp>
        <p:sp>
          <p:nvSpPr>
            <p:cNvPr id="119" name="Rectangle: Rounded Corners 118">
              <a:extLst>
                <a:ext uri="{FF2B5EF4-FFF2-40B4-BE49-F238E27FC236}">
                  <a16:creationId xmlns:a16="http://schemas.microsoft.com/office/drawing/2014/main" id="{7090993A-C23A-49E1-B238-D8734B155251}"/>
                </a:ext>
              </a:extLst>
            </p:cNvPr>
            <p:cNvSpPr/>
            <p:nvPr/>
          </p:nvSpPr>
          <p:spPr>
            <a:xfrm>
              <a:off x="9808308" y="4801812"/>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65000"/>
                      <a:lumOff val="35000"/>
                    </a:schemeClr>
                  </a:solidFill>
                </a:rPr>
                <a:t>-</a:t>
              </a:r>
              <a:endParaRPr lang="en-US" sz="2000" dirty="0">
                <a:solidFill>
                  <a:schemeClr val="tx1">
                    <a:lumMod val="65000"/>
                    <a:lumOff val="35000"/>
                  </a:schemeClr>
                </a:solidFill>
              </a:endParaRPr>
            </a:p>
          </p:txBody>
        </p:sp>
        <p:sp>
          <p:nvSpPr>
            <p:cNvPr id="120" name="Rectangle: Rounded Corners 119">
              <a:extLst>
                <a:ext uri="{FF2B5EF4-FFF2-40B4-BE49-F238E27FC236}">
                  <a16:creationId xmlns:a16="http://schemas.microsoft.com/office/drawing/2014/main" id="{3DD1121B-5A30-4DB3-B2BA-3D35F7471AFC}"/>
                </a:ext>
              </a:extLst>
            </p:cNvPr>
            <p:cNvSpPr/>
            <p:nvPr/>
          </p:nvSpPr>
          <p:spPr>
            <a:xfrm>
              <a:off x="10342009" y="4792696"/>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65000"/>
                      <a:lumOff val="35000"/>
                    </a:schemeClr>
                  </a:solidFill>
                </a:rPr>
                <a:t>DEL</a:t>
              </a:r>
              <a:endParaRPr lang="en-US" sz="1100" b="1" dirty="0">
                <a:solidFill>
                  <a:schemeClr val="tx1">
                    <a:lumMod val="65000"/>
                    <a:lumOff val="35000"/>
                  </a:schemeClr>
                </a:solidFill>
              </a:endParaRPr>
            </a:p>
          </p:txBody>
        </p:sp>
        <p:sp>
          <p:nvSpPr>
            <p:cNvPr id="87" name="Rectangle: Rounded Corners 86">
              <a:extLst>
                <a:ext uri="{FF2B5EF4-FFF2-40B4-BE49-F238E27FC236}">
                  <a16:creationId xmlns:a16="http://schemas.microsoft.com/office/drawing/2014/main" id="{91BE04F8-AC7D-4C91-B7A1-09F82675FB4C}"/>
                </a:ext>
              </a:extLst>
            </p:cNvPr>
            <p:cNvSpPr/>
            <p:nvPr/>
          </p:nvSpPr>
          <p:spPr>
            <a:xfrm>
              <a:off x="10868237" y="2694846"/>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9</a:t>
              </a:r>
            </a:p>
          </p:txBody>
        </p:sp>
        <p:sp>
          <p:nvSpPr>
            <p:cNvPr id="91" name="Rectangle: Rounded Corners 90">
              <a:extLst>
                <a:ext uri="{FF2B5EF4-FFF2-40B4-BE49-F238E27FC236}">
                  <a16:creationId xmlns:a16="http://schemas.microsoft.com/office/drawing/2014/main" id="{4EEF2130-A195-4214-8762-187B5BA22982}"/>
                </a:ext>
              </a:extLst>
            </p:cNvPr>
            <p:cNvSpPr/>
            <p:nvPr/>
          </p:nvSpPr>
          <p:spPr>
            <a:xfrm>
              <a:off x="10868237" y="3218478"/>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6</a:t>
              </a:r>
            </a:p>
          </p:txBody>
        </p:sp>
        <p:sp>
          <p:nvSpPr>
            <p:cNvPr id="92" name="Rectangle: Rounded Corners 91">
              <a:extLst>
                <a:ext uri="{FF2B5EF4-FFF2-40B4-BE49-F238E27FC236}">
                  <a16:creationId xmlns:a16="http://schemas.microsoft.com/office/drawing/2014/main" id="{7BD9E7FA-98FB-43D4-8CAB-AE94FDA0285F}"/>
                </a:ext>
              </a:extLst>
            </p:cNvPr>
            <p:cNvSpPr/>
            <p:nvPr/>
          </p:nvSpPr>
          <p:spPr>
            <a:xfrm>
              <a:off x="10868237" y="3742110"/>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3</a:t>
              </a:r>
            </a:p>
          </p:txBody>
        </p:sp>
        <p:sp>
          <p:nvSpPr>
            <p:cNvPr id="100" name="Rectangle: Rounded Corners 99">
              <a:extLst>
                <a:ext uri="{FF2B5EF4-FFF2-40B4-BE49-F238E27FC236}">
                  <a16:creationId xmlns:a16="http://schemas.microsoft.com/office/drawing/2014/main" id="{4121D9D7-9725-443C-97D3-FD1FF62E5B8F}"/>
                </a:ext>
              </a:extLst>
            </p:cNvPr>
            <p:cNvSpPr/>
            <p:nvPr/>
          </p:nvSpPr>
          <p:spPr>
            <a:xfrm>
              <a:off x="10868237" y="4789374"/>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65000"/>
                      <a:lumOff val="35000"/>
                    </a:schemeClr>
                  </a:solidFill>
                </a:rPr>
                <a:t>CLR</a:t>
              </a:r>
              <a:endParaRPr lang="en-US" sz="1100" b="1" dirty="0">
                <a:solidFill>
                  <a:schemeClr val="tx1">
                    <a:lumMod val="65000"/>
                    <a:lumOff val="35000"/>
                  </a:schemeClr>
                </a:solidFill>
              </a:endParaRPr>
            </a:p>
          </p:txBody>
        </p:sp>
      </p:grpSp>
      <p:sp>
        <p:nvSpPr>
          <p:cNvPr id="11" name="Rectangle 10">
            <a:extLst>
              <a:ext uri="{FF2B5EF4-FFF2-40B4-BE49-F238E27FC236}">
                <a16:creationId xmlns:a16="http://schemas.microsoft.com/office/drawing/2014/main" id="{D7B32C73-430A-485E-9985-8A1767AF8C00}"/>
              </a:ext>
            </a:extLst>
          </p:cNvPr>
          <p:cNvSpPr/>
          <p:nvPr/>
        </p:nvSpPr>
        <p:spPr>
          <a:xfrm>
            <a:off x="9839470" y="7264"/>
            <a:ext cx="2345349" cy="107251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500"/>
              </a:lnSpc>
            </a:pPr>
            <a:r>
              <a:rPr lang="en-US" sz="2400" b="1" dirty="0">
                <a:ln w="0"/>
                <a:solidFill>
                  <a:schemeClr val="accent1"/>
                </a:solidFill>
                <a:effectLst>
                  <a:outerShdw blurRad="38100" dist="25400" dir="5400000" algn="ctr" rotWithShape="0">
                    <a:srgbClr val="6E747A">
                      <a:alpha val="43000"/>
                    </a:srgbClr>
                  </a:outerShdw>
                </a:effectLst>
              </a:rPr>
              <a:t>AL FAREEDHA</a:t>
            </a:r>
          </a:p>
          <a:p>
            <a:pPr algn="ctr">
              <a:lnSpc>
                <a:spcPts val="2500"/>
              </a:lnSpc>
            </a:pPr>
            <a:r>
              <a:rPr lang="en-US" sz="2400" b="1" dirty="0">
                <a:ln w="0"/>
                <a:solidFill>
                  <a:schemeClr val="accent1"/>
                </a:solidFill>
                <a:effectLst>
                  <a:outerShdw blurRad="38100" dist="25400" dir="5400000" algn="ctr" rotWithShape="0">
                    <a:srgbClr val="6E747A">
                      <a:alpha val="43000"/>
                    </a:srgbClr>
                  </a:outerShdw>
                </a:effectLst>
              </a:rPr>
              <a:t>SUPER MARKET</a:t>
            </a:r>
          </a:p>
        </p:txBody>
      </p:sp>
      <p:grpSp>
        <p:nvGrpSpPr>
          <p:cNvPr id="159" name="Group 158">
            <a:extLst>
              <a:ext uri="{FF2B5EF4-FFF2-40B4-BE49-F238E27FC236}">
                <a16:creationId xmlns:a16="http://schemas.microsoft.com/office/drawing/2014/main" id="{5980DFF6-055C-4BA0-A049-FBFC6F59E866}"/>
              </a:ext>
            </a:extLst>
          </p:cNvPr>
          <p:cNvGrpSpPr/>
          <p:nvPr/>
        </p:nvGrpSpPr>
        <p:grpSpPr>
          <a:xfrm>
            <a:off x="9828248" y="3055958"/>
            <a:ext cx="2247032" cy="307777"/>
            <a:chOff x="9807943" y="3310018"/>
            <a:chExt cx="2247032" cy="307777"/>
          </a:xfrm>
        </p:grpSpPr>
        <p:sp>
          <p:nvSpPr>
            <p:cNvPr id="160" name="Rectangle 159">
              <a:extLst>
                <a:ext uri="{FF2B5EF4-FFF2-40B4-BE49-F238E27FC236}">
                  <a16:creationId xmlns:a16="http://schemas.microsoft.com/office/drawing/2014/main" id="{ADFEFEA1-4E92-442E-8F53-4EAF0E95C766}"/>
                </a:ext>
              </a:extLst>
            </p:cNvPr>
            <p:cNvSpPr/>
            <p:nvPr/>
          </p:nvSpPr>
          <p:spPr>
            <a:xfrm>
              <a:off x="10866255" y="3326746"/>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1" name="TextBox 160">
              <a:extLst>
                <a:ext uri="{FF2B5EF4-FFF2-40B4-BE49-F238E27FC236}">
                  <a16:creationId xmlns:a16="http://schemas.microsoft.com/office/drawing/2014/main" id="{99EDB5D5-0C5F-4163-91BC-B9366A41F43F}"/>
                </a:ext>
              </a:extLst>
            </p:cNvPr>
            <p:cNvSpPr txBox="1"/>
            <p:nvPr/>
          </p:nvSpPr>
          <p:spPr>
            <a:xfrm>
              <a:off x="9807943" y="3310018"/>
              <a:ext cx="1371600" cy="307777"/>
            </a:xfrm>
            <a:prstGeom prst="rect">
              <a:avLst/>
            </a:prstGeom>
            <a:noFill/>
          </p:spPr>
          <p:txBody>
            <a:bodyPr wrap="square" rtlCol="0">
              <a:spAutoFit/>
            </a:bodyPr>
            <a:lstStyle/>
            <a:p>
              <a:r>
                <a:rPr lang="en-US" sz="1400" dirty="0"/>
                <a:t>Invoice Amt:</a:t>
              </a:r>
            </a:p>
          </p:txBody>
        </p:sp>
      </p:grpSp>
      <p:grpSp>
        <p:nvGrpSpPr>
          <p:cNvPr id="162" name="Group 161">
            <a:extLst>
              <a:ext uri="{FF2B5EF4-FFF2-40B4-BE49-F238E27FC236}">
                <a16:creationId xmlns:a16="http://schemas.microsoft.com/office/drawing/2014/main" id="{81B35E11-A494-48B4-ACAB-A632C023EDDF}"/>
              </a:ext>
            </a:extLst>
          </p:cNvPr>
          <p:cNvGrpSpPr/>
          <p:nvPr/>
        </p:nvGrpSpPr>
        <p:grpSpPr>
          <a:xfrm>
            <a:off x="9820770" y="2739630"/>
            <a:ext cx="2261988" cy="307777"/>
            <a:chOff x="9792987" y="2953166"/>
            <a:chExt cx="2261988" cy="307777"/>
          </a:xfrm>
        </p:grpSpPr>
        <p:sp>
          <p:nvSpPr>
            <p:cNvPr id="163" name="Rectangle 162">
              <a:extLst>
                <a:ext uri="{FF2B5EF4-FFF2-40B4-BE49-F238E27FC236}">
                  <a16:creationId xmlns:a16="http://schemas.microsoft.com/office/drawing/2014/main" id="{F9CAA959-E9E4-48BE-80FC-184679BB7400}"/>
                </a:ext>
              </a:extLst>
            </p:cNvPr>
            <p:cNvSpPr/>
            <p:nvPr/>
          </p:nvSpPr>
          <p:spPr>
            <a:xfrm>
              <a:off x="10866255" y="2969894"/>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4" name="TextBox 163">
              <a:extLst>
                <a:ext uri="{FF2B5EF4-FFF2-40B4-BE49-F238E27FC236}">
                  <a16:creationId xmlns:a16="http://schemas.microsoft.com/office/drawing/2014/main" id="{390C8A10-428A-4552-A15A-14FD1A45D7FD}"/>
                </a:ext>
              </a:extLst>
            </p:cNvPr>
            <p:cNvSpPr txBox="1"/>
            <p:nvPr/>
          </p:nvSpPr>
          <p:spPr>
            <a:xfrm>
              <a:off x="9792987" y="2953166"/>
              <a:ext cx="1371600" cy="307777"/>
            </a:xfrm>
            <a:prstGeom prst="rect">
              <a:avLst/>
            </a:prstGeom>
            <a:noFill/>
          </p:spPr>
          <p:txBody>
            <a:bodyPr wrap="square" rtlCol="0">
              <a:spAutoFit/>
            </a:bodyPr>
            <a:lstStyle/>
            <a:p>
              <a:r>
                <a:rPr lang="en-US" sz="1400" dirty="0"/>
                <a:t>Discount:</a:t>
              </a:r>
            </a:p>
          </p:txBody>
        </p:sp>
      </p:grpSp>
      <p:grpSp>
        <p:nvGrpSpPr>
          <p:cNvPr id="165" name="Group 164">
            <a:extLst>
              <a:ext uri="{FF2B5EF4-FFF2-40B4-BE49-F238E27FC236}">
                <a16:creationId xmlns:a16="http://schemas.microsoft.com/office/drawing/2014/main" id="{CF2D728A-1028-4397-8E81-E634644B062E}"/>
              </a:ext>
            </a:extLst>
          </p:cNvPr>
          <p:cNvGrpSpPr/>
          <p:nvPr/>
        </p:nvGrpSpPr>
        <p:grpSpPr>
          <a:xfrm>
            <a:off x="9820770" y="2423302"/>
            <a:ext cx="2261988" cy="307777"/>
            <a:chOff x="9792987" y="2589631"/>
            <a:chExt cx="2261988" cy="307777"/>
          </a:xfrm>
        </p:grpSpPr>
        <p:sp>
          <p:nvSpPr>
            <p:cNvPr id="166" name="Rectangle 165">
              <a:extLst>
                <a:ext uri="{FF2B5EF4-FFF2-40B4-BE49-F238E27FC236}">
                  <a16:creationId xmlns:a16="http://schemas.microsoft.com/office/drawing/2014/main" id="{EF08460B-2496-4437-8C40-BB70A253C029}"/>
                </a:ext>
              </a:extLst>
            </p:cNvPr>
            <p:cNvSpPr/>
            <p:nvPr/>
          </p:nvSpPr>
          <p:spPr>
            <a:xfrm>
              <a:off x="10866255" y="2606359"/>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7" name="TextBox 166">
              <a:extLst>
                <a:ext uri="{FF2B5EF4-FFF2-40B4-BE49-F238E27FC236}">
                  <a16:creationId xmlns:a16="http://schemas.microsoft.com/office/drawing/2014/main" id="{37171083-B3CA-4716-A063-88E46789023A}"/>
                </a:ext>
              </a:extLst>
            </p:cNvPr>
            <p:cNvSpPr txBox="1"/>
            <p:nvPr/>
          </p:nvSpPr>
          <p:spPr>
            <a:xfrm>
              <a:off x="9792987" y="2589631"/>
              <a:ext cx="1371600" cy="307777"/>
            </a:xfrm>
            <a:prstGeom prst="rect">
              <a:avLst/>
            </a:prstGeom>
            <a:noFill/>
          </p:spPr>
          <p:txBody>
            <a:bodyPr wrap="square" rtlCol="0">
              <a:spAutoFit/>
            </a:bodyPr>
            <a:lstStyle/>
            <a:p>
              <a:r>
                <a:rPr lang="en-US" sz="1400" dirty="0"/>
                <a:t>Net Amt:</a:t>
              </a:r>
            </a:p>
          </p:txBody>
        </p:sp>
      </p:grpSp>
      <p:grpSp>
        <p:nvGrpSpPr>
          <p:cNvPr id="168" name="Group 167">
            <a:extLst>
              <a:ext uri="{FF2B5EF4-FFF2-40B4-BE49-F238E27FC236}">
                <a16:creationId xmlns:a16="http://schemas.microsoft.com/office/drawing/2014/main" id="{52110572-2595-4AEF-92AD-C86B49F25356}"/>
              </a:ext>
            </a:extLst>
          </p:cNvPr>
          <p:cNvGrpSpPr/>
          <p:nvPr/>
        </p:nvGrpSpPr>
        <p:grpSpPr>
          <a:xfrm>
            <a:off x="9820770" y="2106974"/>
            <a:ext cx="2261988" cy="307777"/>
            <a:chOff x="9792987" y="2222420"/>
            <a:chExt cx="2261988" cy="307777"/>
          </a:xfrm>
        </p:grpSpPr>
        <p:sp>
          <p:nvSpPr>
            <p:cNvPr id="169" name="Rectangle 168">
              <a:extLst>
                <a:ext uri="{FF2B5EF4-FFF2-40B4-BE49-F238E27FC236}">
                  <a16:creationId xmlns:a16="http://schemas.microsoft.com/office/drawing/2014/main" id="{7E402E87-F9D3-4ACF-B80D-5BF53CD5BF3F}"/>
                </a:ext>
              </a:extLst>
            </p:cNvPr>
            <p:cNvSpPr/>
            <p:nvPr/>
          </p:nvSpPr>
          <p:spPr>
            <a:xfrm>
              <a:off x="10866255" y="2239148"/>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0" name="TextBox 169">
              <a:extLst>
                <a:ext uri="{FF2B5EF4-FFF2-40B4-BE49-F238E27FC236}">
                  <a16:creationId xmlns:a16="http://schemas.microsoft.com/office/drawing/2014/main" id="{C5E497C4-B7BD-4940-B7E6-3591CDAE2F75}"/>
                </a:ext>
              </a:extLst>
            </p:cNvPr>
            <p:cNvSpPr txBox="1"/>
            <p:nvPr/>
          </p:nvSpPr>
          <p:spPr>
            <a:xfrm>
              <a:off x="9792987" y="2222420"/>
              <a:ext cx="1371600" cy="307777"/>
            </a:xfrm>
            <a:prstGeom prst="rect">
              <a:avLst/>
            </a:prstGeom>
            <a:noFill/>
          </p:spPr>
          <p:txBody>
            <a:bodyPr wrap="square" rtlCol="0">
              <a:spAutoFit/>
            </a:bodyPr>
            <a:lstStyle/>
            <a:p>
              <a:r>
                <a:rPr lang="en-US" sz="1400" dirty="0"/>
                <a:t>Tax:</a:t>
              </a:r>
            </a:p>
          </p:txBody>
        </p:sp>
      </p:grpSp>
      <p:grpSp>
        <p:nvGrpSpPr>
          <p:cNvPr id="171" name="Group 170">
            <a:extLst>
              <a:ext uri="{FF2B5EF4-FFF2-40B4-BE49-F238E27FC236}">
                <a16:creationId xmlns:a16="http://schemas.microsoft.com/office/drawing/2014/main" id="{6A30A704-B185-46FC-B015-29DB9A0F8823}"/>
              </a:ext>
            </a:extLst>
          </p:cNvPr>
          <p:cNvGrpSpPr/>
          <p:nvPr/>
        </p:nvGrpSpPr>
        <p:grpSpPr>
          <a:xfrm>
            <a:off x="9820770" y="1790646"/>
            <a:ext cx="2261988" cy="307777"/>
            <a:chOff x="9792987" y="1903263"/>
            <a:chExt cx="2261988" cy="307777"/>
          </a:xfrm>
        </p:grpSpPr>
        <p:sp>
          <p:nvSpPr>
            <p:cNvPr id="172" name="Rectangle 171">
              <a:extLst>
                <a:ext uri="{FF2B5EF4-FFF2-40B4-BE49-F238E27FC236}">
                  <a16:creationId xmlns:a16="http://schemas.microsoft.com/office/drawing/2014/main" id="{E9D306FF-8F8B-41A3-A284-775B1D36186E}"/>
                </a:ext>
              </a:extLst>
            </p:cNvPr>
            <p:cNvSpPr/>
            <p:nvPr/>
          </p:nvSpPr>
          <p:spPr>
            <a:xfrm>
              <a:off x="10866255" y="1919991"/>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3" name="TextBox 172">
              <a:extLst>
                <a:ext uri="{FF2B5EF4-FFF2-40B4-BE49-F238E27FC236}">
                  <a16:creationId xmlns:a16="http://schemas.microsoft.com/office/drawing/2014/main" id="{9695EA5E-3283-4A5F-9B62-AFD571084B74}"/>
                </a:ext>
              </a:extLst>
            </p:cNvPr>
            <p:cNvSpPr txBox="1"/>
            <p:nvPr/>
          </p:nvSpPr>
          <p:spPr>
            <a:xfrm>
              <a:off x="9792987" y="1903263"/>
              <a:ext cx="1371600" cy="307777"/>
            </a:xfrm>
            <a:prstGeom prst="rect">
              <a:avLst/>
            </a:prstGeom>
            <a:noFill/>
          </p:spPr>
          <p:txBody>
            <a:bodyPr wrap="square" rtlCol="0">
              <a:spAutoFit/>
            </a:bodyPr>
            <a:lstStyle/>
            <a:p>
              <a:r>
                <a:rPr lang="en-US" sz="1400" dirty="0"/>
                <a:t>Total Amt:</a:t>
              </a:r>
            </a:p>
          </p:txBody>
        </p:sp>
      </p:grpSp>
      <p:grpSp>
        <p:nvGrpSpPr>
          <p:cNvPr id="174" name="Group 173">
            <a:extLst>
              <a:ext uri="{FF2B5EF4-FFF2-40B4-BE49-F238E27FC236}">
                <a16:creationId xmlns:a16="http://schemas.microsoft.com/office/drawing/2014/main" id="{C98FB36A-0C9F-48AC-B912-96102984269D}"/>
              </a:ext>
            </a:extLst>
          </p:cNvPr>
          <p:cNvGrpSpPr/>
          <p:nvPr/>
        </p:nvGrpSpPr>
        <p:grpSpPr>
          <a:xfrm>
            <a:off x="9820770" y="1474318"/>
            <a:ext cx="2261988" cy="307777"/>
            <a:chOff x="9792987" y="2178030"/>
            <a:chExt cx="2261988" cy="307777"/>
          </a:xfrm>
        </p:grpSpPr>
        <p:sp>
          <p:nvSpPr>
            <p:cNvPr id="175" name="Rectangle 174">
              <a:extLst>
                <a:ext uri="{FF2B5EF4-FFF2-40B4-BE49-F238E27FC236}">
                  <a16:creationId xmlns:a16="http://schemas.microsoft.com/office/drawing/2014/main" id="{4279EBE2-C5F7-4395-96B9-374CF4BBAE2C}"/>
                </a:ext>
              </a:extLst>
            </p:cNvPr>
            <p:cNvSpPr/>
            <p:nvPr/>
          </p:nvSpPr>
          <p:spPr>
            <a:xfrm>
              <a:off x="10866255" y="2194758"/>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6" name="TextBox 175">
              <a:extLst>
                <a:ext uri="{FF2B5EF4-FFF2-40B4-BE49-F238E27FC236}">
                  <a16:creationId xmlns:a16="http://schemas.microsoft.com/office/drawing/2014/main" id="{1DBE02FA-0BAE-480D-8057-5AAADD19F772}"/>
                </a:ext>
              </a:extLst>
            </p:cNvPr>
            <p:cNvSpPr txBox="1"/>
            <p:nvPr/>
          </p:nvSpPr>
          <p:spPr>
            <a:xfrm>
              <a:off x="9792987" y="2178030"/>
              <a:ext cx="1371600" cy="307777"/>
            </a:xfrm>
            <a:prstGeom prst="rect">
              <a:avLst/>
            </a:prstGeom>
            <a:noFill/>
          </p:spPr>
          <p:txBody>
            <a:bodyPr wrap="square" rtlCol="0">
              <a:spAutoFit/>
            </a:bodyPr>
            <a:lstStyle/>
            <a:p>
              <a:r>
                <a:rPr lang="en-US" sz="1400" dirty="0"/>
                <a:t>Total Qty:</a:t>
              </a:r>
            </a:p>
          </p:txBody>
        </p:sp>
      </p:grpSp>
      <p:grpSp>
        <p:nvGrpSpPr>
          <p:cNvPr id="177" name="Group 176">
            <a:extLst>
              <a:ext uri="{FF2B5EF4-FFF2-40B4-BE49-F238E27FC236}">
                <a16:creationId xmlns:a16="http://schemas.microsoft.com/office/drawing/2014/main" id="{8C18CB64-7CD5-406B-A03C-0075666DF314}"/>
              </a:ext>
            </a:extLst>
          </p:cNvPr>
          <p:cNvGrpSpPr/>
          <p:nvPr/>
        </p:nvGrpSpPr>
        <p:grpSpPr>
          <a:xfrm>
            <a:off x="9820770" y="1157990"/>
            <a:ext cx="2261988" cy="307777"/>
            <a:chOff x="9792987" y="1903263"/>
            <a:chExt cx="2261988" cy="307777"/>
          </a:xfrm>
        </p:grpSpPr>
        <p:sp>
          <p:nvSpPr>
            <p:cNvPr id="178" name="Rectangle 177">
              <a:extLst>
                <a:ext uri="{FF2B5EF4-FFF2-40B4-BE49-F238E27FC236}">
                  <a16:creationId xmlns:a16="http://schemas.microsoft.com/office/drawing/2014/main" id="{65D9CC4F-09D3-402A-BA13-3B3B77EA614F}"/>
                </a:ext>
              </a:extLst>
            </p:cNvPr>
            <p:cNvSpPr/>
            <p:nvPr/>
          </p:nvSpPr>
          <p:spPr>
            <a:xfrm>
              <a:off x="10866255" y="1919991"/>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9" name="TextBox 178">
              <a:extLst>
                <a:ext uri="{FF2B5EF4-FFF2-40B4-BE49-F238E27FC236}">
                  <a16:creationId xmlns:a16="http://schemas.microsoft.com/office/drawing/2014/main" id="{B1B42A45-CD9B-41D5-8815-F2A3C149961E}"/>
                </a:ext>
              </a:extLst>
            </p:cNvPr>
            <p:cNvSpPr txBox="1"/>
            <p:nvPr/>
          </p:nvSpPr>
          <p:spPr>
            <a:xfrm>
              <a:off x="9792987" y="1903263"/>
              <a:ext cx="1371600" cy="307777"/>
            </a:xfrm>
            <a:prstGeom prst="rect">
              <a:avLst/>
            </a:prstGeom>
            <a:noFill/>
          </p:spPr>
          <p:txBody>
            <a:bodyPr wrap="square" rtlCol="0">
              <a:spAutoFit/>
            </a:bodyPr>
            <a:lstStyle/>
            <a:p>
              <a:r>
                <a:rPr lang="en-US" sz="1400" dirty="0"/>
                <a:t>Line Items:</a:t>
              </a:r>
            </a:p>
          </p:txBody>
        </p:sp>
      </p:grpSp>
      <p:grpSp>
        <p:nvGrpSpPr>
          <p:cNvPr id="8" name="Group 7">
            <a:extLst>
              <a:ext uri="{FF2B5EF4-FFF2-40B4-BE49-F238E27FC236}">
                <a16:creationId xmlns:a16="http://schemas.microsoft.com/office/drawing/2014/main" id="{9E93AC2A-58E8-4A87-89F2-4994AA076ECC}"/>
              </a:ext>
            </a:extLst>
          </p:cNvPr>
          <p:cNvGrpSpPr/>
          <p:nvPr/>
        </p:nvGrpSpPr>
        <p:grpSpPr>
          <a:xfrm>
            <a:off x="9828248" y="3372287"/>
            <a:ext cx="2247032" cy="307777"/>
            <a:chOff x="9834577" y="3398921"/>
            <a:chExt cx="2247032" cy="307777"/>
          </a:xfrm>
        </p:grpSpPr>
        <p:sp>
          <p:nvSpPr>
            <p:cNvPr id="180" name="Rectangle 179">
              <a:extLst>
                <a:ext uri="{FF2B5EF4-FFF2-40B4-BE49-F238E27FC236}">
                  <a16:creationId xmlns:a16="http://schemas.microsoft.com/office/drawing/2014/main" id="{D17F35C6-4642-4052-BDD9-2DB4F0B777EE}"/>
                </a:ext>
              </a:extLst>
            </p:cNvPr>
            <p:cNvSpPr/>
            <p:nvPr/>
          </p:nvSpPr>
          <p:spPr>
            <a:xfrm>
              <a:off x="10892889" y="3415649"/>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1" name="TextBox 180">
              <a:extLst>
                <a:ext uri="{FF2B5EF4-FFF2-40B4-BE49-F238E27FC236}">
                  <a16:creationId xmlns:a16="http://schemas.microsoft.com/office/drawing/2014/main" id="{35271CE3-0C98-4E8F-9272-26CC74ABCDF5}"/>
                </a:ext>
              </a:extLst>
            </p:cNvPr>
            <p:cNvSpPr txBox="1"/>
            <p:nvPr/>
          </p:nvSpPr>
          <p:spPr>
            <a:xfrm>
              <a:off x="9834577" y="3398921"/>
              <a:ext cx="1371600" cy="307777"/>
            </a:xfrm>
            <a:prstGeom prst="rect">
              <a:avLst/>
            </a:prstGeom>
            <a:noFill/>
          </p:spPr>
          <p:txBody>
            <a:bodyPr wrap="square" rtlCol="0">
              <a:spAutoFit/>
            </a:bodyPr>
            <a:lstStyle/>
            <a:p>
              <a:r>
                <a:rPr lang="en-US" sz="1400" dirty="0"/>
                <a:t>Paid Amt:</a:t>
              </a:r>
            </a:p>
          </p:txBody>
        </p:sp>
      </p:grpSp>
      <p:graphicFrame>
        <p:nvGraphicFramePr>
          <p:cNvPr id="143" name="Table 4">
            <a:extLst>
              <a:ext uri="{FF2B5EF4-FFF2-40B4-BE49-F238E27FC236}">
                <a16:creationId xmlns:a16="http://schemas.microsoft.com/office/drawing/2014/main" id="{DD94F2FC-A921-432B-9137-7A863F65EB32}"/>
              </a:ext>
            </a:extLst>
          </p:cNvPr>
          <p:cNvGraphicFramePr>
            <a:graphicFrameLocks noGrp="1"/>
          </p:cNvGraphicFramePr>
          <p:nvPr>
            <p:extLst>
              <p:ext uri="{D42A27DB-BD31-4B8C-83A1-F6EECF244321}">
                <p14:modId xmlns:p14="http://schemas.microsoft.com/office/powerpoint/2010/main" val="1894847997"/>
              </p:ext>
            </p:extLst>
          </p:nvPr>
        </p:nvGraphicFramePr>
        <p:xfrm>
          <a:off x="117192" y="1538399"/>
          <a:ext cx="9584973" cy="4084320"/>
        </p:xfrm>
        <a:graphic>
          <a:graphicData uri="http://schemas.openxmlformats.org/drawingml/2006/table">
            <a:tbl>
              <a:tblPr firstRow="1" bandRow="1">
                <a:tableStyleId>{1FECB4D8-DB02-4DC6-A0A2-4F2EBAE1DC90}</a:tableStyleId>
              </a:tblPr>
              <a:tblGrid>
                <a:gridCol w="987708">
                  <a:extLst>
                    <a:ext uri="{9D8B030D-6E8A-4147-A177-3AD203B41FA5}">
                      <a16:colId xmlns:a16="http://schemas.microsoft.com/office/drawing/2014/main" val="1490118813"/>
                    </a:ext>
                  </a:extLst>
                </a:gridCol>
                <a:gridCol w="1209675">
                  <a:extLst>
                    <a:ext uri="{9D8B030D-6E8A-4147-A177-3AD203B41FA5}">
                      <a16:colId xmlns:a16="http://schemas.microsoft.com/office/drawing/2014/main" val="1419932560"/>
                    </a:ext>
                  </a:extLst>
                </a:gridCol>
                <a:gridCol w="1733550">
                  <a:extLst>
                    <a:ext uri="{9D8B030D-6E8A-4147-A177-3AD203B41FA5}">
                      <a16:colId xmlns:a16="http://schemas.microsoft.com/office/drawing/2014/main" val="1326917434"/>
                    </a:ext>
                  </a:extLst>
                </a:gridCol>
                <a:gridCol w="695325">
                  <a:extLst>
                    <a:ext uri="{9D8B030D-6E8A-4147-A177-3AD203B41FA5}">
                      <a16:colId xmlns:a16="http://schemas.microsoft.com/office/drawing/2014/main" val="574625511"/>
                    </a:ext>
                  </a:extLst>
                </a:gridCol>
                <a:gridCol w="752475">
                  <a:extLst>
                    <a:ext uri="{9D8B030D-6E8A-4147-A177-3AD203B41FA5}">
                      <a16:colId xmlns:a16="http://schemas.microsoft.com/office/drawing/2014/main" val="1022514554"/>
                    </a:ext>
                  </a:extLst>
                </a:gridCol>
                <a:gridCol w="1051560">
                  <a:extLst>
                    <a:ext uri="{9D8B030D-6E8A-4147-A177-3AD203B41FA5}">
                      <a16:colId xmlns:a16="http://schemas.microsoft.com/office/drawing/2014/main" val="2772845626"/>
                    </a:ext>
                  </a:extLst>
                </a:gridCol>
                <a:gridCol w="1051560">
                  <a:extLst>
                    <a:ext uri="{9D8B030D-6E8A-4147-A177-3AD203B41FA5}">
                      <a16:colId xmlns:a16="http://schemas.microsoft.com/office/drawing/2014/main" val="3438855933"/>
                    </a:ext>
                  </a:extLst>
                </a:gridCol>
                <a:gridCol w="1051560">
                  <a:extLst>
                    <a:ext uri="{9D8B030D-6E8A-4147-A177-3AD203B41FA5}">
                      <a16:colId xmlns:a16="http://schemas.microsoft.com/office/drawing/2014/main" val="809585538"/>
                    </a:ext>
                  </a:extLst>
                </a:gridCol>
                <a:gridCol w="1051560">
                  <a:extLst>
                    <a:ext uri="{9D8B030D-6E8A-4147-A177-3AD203B41FA5}">
                      <a16:colId xmlns:a16="http://schemas.microsoft.com/office/drawing/2014/main" val="3331988733"/>
                    </a:ext>
                  </a:extLst>
                </a:gridCol>
              </a:tblGrid>
              <a:tr h="370840">
                <a:tc>
                  <a:txBody>
                    <a:bodyPr/>
                    <a:lstStyle/>
                    <a:p>
                      <a:pPr algn="ctr"/>
                      <a:r>
                        <a:rPr lang="en-US" sz="1400" dirty="0"/>
                        <a:t>Item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Barcode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Item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Qty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Standard 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Applied 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Tax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Net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extLst>
                  <a:ext uri="{0D108BD9-81ED-4DB2-BD59-A6C34878D82A}">
                    <a16:rowId xmlns:a16="http://schemas.microsoft.com/office/drawing/2014/main" val="861316392"/>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38732038"/>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2133547"/>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867361880"/>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027708"/>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140088339"/>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1786724"/>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348308796"/>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2127181"/>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923304449"/>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7132355"/>
                  </a:ext>
                </a:extLst>
              </a:tr>
            </a:tbl>
          </a:graphicData>
        </a:graphic>
      </p:graphicFrame>
      <p:grpSp>
        <p:nvGrpSpPr>
          <p:cNvPr id="182" name="Group 181">
            <a:extLst>
              <a:ext uri="{FF2B5EF4-FFF2-40B4-BE49-F238E27FC236}">
                <a16:creationId xmlns:a16="http://schemas.microsoft.com/office/drawing/2014/main" id="{744CEFCD-C774-4DE7-98EA-8548E92E1DDB}"/>
              </a:ext>
            </a:extLst>
          </p:cNvPr>
          <p:cNvGrpSpPr/>
          <p:nvPr/>
        </p:nvGrpSpPr>
        <p:grpSpPr>
          <a:xfrm>
            <a:off x="0" y="532265"/>
            <a:ext cx="9803928" cy="547511"/>
            <a:chOff x="0" y="532265"/>
            <a:chExt cx="9803928" cy="547511"/>
          </a:xfrm>
        </p:grpSpPr>
        <p:sp>
          <p:nvSpPr>
            <p:cNvPr id="183" name="Rectangle 182">
              <a:extLst>
                <a:ext uri="{FF2B5EF4-FFF2-40B4-BE49-F238E27FC236}">
                  <a16:creationId xmlns:a16="http://schemas.microsoft.com/office/drawing/2014/main" id="{F660B78F-F270-4B46-B3F6-7567144F90B5}"/>
                </a:ext>
              </a:extLst>
            </p:cNvPr>
            <p:cNvSpPr/>
            <p:nvPr/>
          </p:nvSpPr>
          <p:spPr>
            <a:xfrm>
              <a:off x="0" y="532265"/>
              <a:ext cx="9803928" cy="547511"/>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4" name="TextBox 183">
              <a:extLst>
                <a:ext uri="{FF2B5EF4-FFF2-40B4-BE49-F238E27FC236}">
                  <a16:creationId xmlns:a16="http://schemas.microsoft.com/office/drawing/2014/main" id="{08E5E43C-F5E0-4AC6-AEC8-6792F93CA14A}"/>
                </a:ext>
              </a:extLst>
            </p:cNvPr>
            <p:cNvSpPr txBox="1"/>
            <p:nvPr/>
          </p:nvSpPr>
          <p:spPr>
            <a:xfrm>
              <a:off x="35542" y="653592"/>
              <a:ext cx="997581" cy="307777"/>
            </a:xfrm>
            <a:prstGeom prst="rect">
              <a:avLst/>
            </a:prstGeom>
            <a:noFill/>
          </p:spPr>
          <p:txBody>
            <a:bodyPr wrap="none" rtlCol="0">
              <a:spAutoFit/>
            </a:bodyPr>
            <a:lstStyle/>
            <a:p>
              <a:r>
                <a:rPr lang="en-US" sz="1400" dirty="0"/>
                <a:t>Invoice No.</a:t>
              </a:r>
            </a:p>
          </p:txBody>
        </p:sp>
        <p:sp>
          <p:nvSpPr>
            <p:cNvPr id="185" name="Rectangle 184">
              <a:extLst>
                <a:ext uri="{FF2B5EF4-FFF2-40B4-BE49-F238E27FC236}">
                  <a16:creationId xmlns:a16="http://schemas.microsoft.com/office/drawing/2014/main" id="{9CB45487-6DAD-4355-8638-67D273964763}"/>
                </a:ext>
              </a:extLst>
            </p:cNvPr>
            <p:cNvSpPr/>
            <p:nvPr/>
          </p:nvSpPr>
          <p:spPr>
            <a:xfrm>
              <a:off x="985438" y="670320"/>
              <a:ext cx="137160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6" name="TextBox 185">
              <a:extLst>
                <a:ext uri="{FF2B5EF4-FFF2-40B4-BE49-F238E27FC236}">
                  <a16:creationId xmlns:a16="http://schemas.microsoft.com/office/drawing/2014/main" id="{5009DEA4-3007-4539-8D9C-37522E8C32B3}"/>
                </a:ext>
              </a:extLst>
            </p:cNvPr>
            <p:cNvSpPr txBox="1"/>
            <p:nvPr/>
          </p:nvSpPr>
          <p:spPr>
            <a:xfrm>
              <a:off x="2453791" y="634514"/>
              <a:ext cx="1211807" cy="307777"/>
            </a:xfrm>
            <a:prstGeom prst="rect">
              <a:avLst/>
            </a:prstGeom>
            <a:noFill/>
          </p:spPr>
          <p:txBody>
            <a:bodyPr wrap="none" rtlCol="0">
              <a:spAutoFit/>
            </a:bodyPr>
            <a:lstStyle/>
            <a:p>
              <a:r>
                <a:rPr lang="en-US" sz="1400" dirty="0"/>
                <a:t>Reference No.</a:t>
              </a:r>
            </a:p>
          </p:txBody>
        </p:sp>
        <p:sp>
          <p:nvSpPr>
            <p:cNvPr id="187" name="Rectangle 186">
              <a:extLst>
                <a:ext uri="{FF2B5EF4-FFF2-40B4-BE49-F238E27FC236}">
                  <a16:creationId xmlns:a16="http://schemas.microsoft.com/office/drawing/2014/main" id="{C69490E2-C79F-448A-9212-94076DB9AB33}"/>
                </a:ext>
              </a:extLst>
            </p:cNvPr>
            <p:cNvSpPr/>
            <p:nvPr/>
          </p:nvSpPr>
          <p:spPr>
            <a:xfrm>
              <a:off x="3601130" y="651242"/>
              <a:ext cx="137160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lumMod val="65000"/>
                    <a:lumOff val="35000"/>
                  </a:schemeClr>
                </a:solidFill>
              </a:endParaRPr>
            </a:p>
          </p:txBody>
        </p:sp>
        <p:sp>
          <p:nvSpPr>
            <p:cNvPr id="188" name="Rectangle 187">
              <a:extLst>
                <a:ext uri="{FF2B5EF4-FFF2-40B4-BE49-F238E27FC236}">
                  <a16:creationId xmlns:a16="http://schemas.microsoft.com/office/drawing/2014/main" id="{AA5D8DA3-ECF1-4612-B6B7-D93779B14237}"/>
                </a:ext>
              </a:extLst>
            </p:cNvPr>
            <p:cNvSpPr/>
            <p:nvPr/>
          </p:nvSpPr>
          <p:spPr>
            <a:xfrm>
              <a:off x="6009935" y="649411"/>
              <a:ext cx="1371600" cy="27615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65000"/>
                      <a:lumOff val="35000"/>
                    </a:schemeClr>
                  </a:solidFill>
                </a:rPr>
                <a:t>0000000000</a:t>
              </a:r>
              <a:endParaRPr lang="en-US" sz="1400" dirty="0">
                <a:solidFill>
                  <a:schemeClr val="tx1">
                    <a:lumMod val="75000"/>
                    <a:lumOff val="25000"/>
                  </a:schemeClr>
                </a:solidFill>
              </a:endParaRPr>
            </a:p>
          </p:txBody>
        </p:sp>
        <p:sp>
          <p:nvSpPr>
            <p:cNvPr id="189" name="TextBox 188">
              <a:extLst>
                <a:ext uri="{FF2B5EF4-FFF2-40B4-BE49-F238E27FC236}">
                  <a16:creationId xmlns:a16="http://schemas.microsoft.com/office/drawing/2014/main" id="{AC92E652-99A4-4748-A920-F3BCF2F92558}"/>
                </a:ext>
              </a:extLst>
            </p:cNvPr>
            <p:cNvSpPr txBox="1"/>
            <p:nvPr/>
          </p:nvSpPr>
          <p:spPr>
            <a:xfrm>
              <a:off x="5071060" y="619740"/>
              <a:ext cx="998991" cy="307777"/>
            </a:xfrm>
            <a:prstGeom prst="rect">
              <a:avLst/>
            </a:prstGeom>
            <a:noFill/>
          </p:spPr>
          <p:txBody>
            <a:bodyPr wrap="none" rtlCol="0">
              <a:spAutoFit/>
            </a:bodyPr>
            <a:lstStyle/>
            <a:p>
              <a:r>
                <a:rPr lang="en-US" sz="1400" dirty="0"/>
                <a:t>Mobile No:</a:t>
              </a:r>
            </a:p>
          </p:txBody>
        </p:sp>
        <p:sp>
          <p:nvSpPr>
            <p:cNvPr id="190" name="TextBox 189">
              <a:extLst>
                <a:ext uri="{FF2B5EF4-FFF2-40B4-BE49-F238E27FC236}">
                  <a16:creationId xmlns:a16="http://schemas.microsoft.com/office/drawing/2014/main" id="{CFF63C06-96E4-43CC-A0B8-B2336D67382D}"/>
                </a:ext>
              </a:extLst>
            </p:cNvPr>
            <p:cNvSpPr txBox="1"/>
            <p:nvPr/>
          </p:nvSpPr>
          <p:spPr>
            <a:xfrm>
              <a:off x="8788656" y="618494"/>
              <a:ext cx="941668" cy="369332"/>
            </a:xfrm>
            <a:prstGeom prst="rect">
              <a:avLst/>
            </a:prstGeom>
            <a:noFill/>
          </p:spPr>
          <p:txBody>
            <a:bodyPr wrap="none" rtlCol="0">
              <a:spAutoFit/>
            </a:bodyPr>
            <a:lstStyle/>
            <a:p>
              <a:pPr algn="ctr"/>
              <a:r>
                <a:rPr lang="en-US" b="1" dirty="0"/>
                <a:t>UNPAID</a:t>
              </a:r>
              <a:endParaRPr lang="en-US" sz="1400" b="1" dirty="0"/>
            </a:p>
          </p:txBody>
        </p:sp>
      </p:grpSp>
      <p:grpSp>
        <p:nvGrpSpPr>
          <p:cNvPr id="191" name="Group 190">
            <a:extLst>
              <a:ext uri="{FF2B5EF4-FFF2-40B4-BE49-F238E27FC236}">
                <a16:creationId xmlns:a16="http://schemas.microsoft.com/office/drawing/2014/main" id="{7DDA011A-980E-4140-A419-13454EB3E2BE}"/>
              </a:ext>
            </a:extLst>
          </p:cNvPr>
          <p:cNvGrpSpPr/>
          <p:nvPr/>
        </p:nvGrpSpPr>
        <p:grpSpPr>
          <a:xfrm>
            <a:off x="-1" y="5721320"/>
            <a:ext cx="9803929" cy="1129416"/>
            <a:chOff x="-1" y="5721320"/>
            <a:chExt cx="9803929" cy="1129416"/>
          </a:xfrm>
        </p:grpSpPr>
        <p:sp>
          <p:nvSpPr>
            <p:cNvPr id="192" name="Rectangle 191">
              <a:extLst>
                <a:ext uri="{FF2B5EF4-FFF2-40B4-BE49-F238E27FC236}">
                  <a16:creationId xmlns:a16="http://schemas.microsoft.com/office/drawing/2014/main" id="{DA41B89D-32D8-459B-8744-166DE65C7CC0}"/>
                </a:ext>
              </a:extLst>
            </p:cNvPr>
            <p:cNvSpPr/>
            <p:nvPr/>
          </p:nvSpPr>
          <p:spPr>
            <a:xfrm>
              <a:off x="-1" y="5721320"/>
              <a:ext cx="9803929" cy="1129416"/>
            </a:xfrm>
            <a:prstGeom prst="rect">
              <a:avLst/>
            </a:prstGeom>
            <a:solidFill>
              <a:schemeClr val="bg1">
                <a:lumMod val="8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93" name="Rectangle: Rounded Corners 192">
              <a:extLst>
                <a:ext uri="{FF2B5EF4-FFF2-40B4-BE49-F238E27FC236}">
                  <a16:creationId xmlns:a16="http://schemas.microsoft.com/office/drawing/2014/main" id="{C19E095C-0057-46E0-AC45-A4F23789629F}"/>
                </a:ext>
              </a:extLst>
            </p:cNvPr>
            <p:cNvSpPr/>
            <p:nvPr/>
          </p:nvSpPr>
          <p:spPr>
            <a:xfrm>
              <a:off x="86882"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F1</a:t>
              </a:r>
            </a:p>
            <a:p>
              <a:pPr algn="ctr">
                <a:lnSpc>
                  <a:spcPts val="1500"/>
                </a:lnSpc>
              </a:pPr>
              <a:r>
                <a:rPr lang="en-US" sz="1400" b="1" dirty="0"/>
                <a:t>Help</a:t>
              </a:r>
            </a:p>
          </p:txBody>
        </p:sp>
        <p:sp>
          <p:nvSpPr>
            <p:cNvPr id="194" name="Rectangle: Rounded Corners 193">
              <a:extLst>
                <a:ext uri="{FF2B5EF4-FFF2-40B4-BE49-F238E27FC236}">
                  <a16:creationId xmlns:a16="http://schemas.microsoft.com/office/drawing/2014/main" id="{0E7375E9-32BA-4CD9-9154-9BD3DE68BEA4}"/>
                </a:ext>
              </a:extLst>
            </p:cNvPr>
            <p:cNvSpPr/>
            <p:nvPr/>
          </p:nvSpPr>
          <p:spPr>
            <a:xfrm>
              <a:off x="5659694"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F5</a:t>
              </a:r>
            </a:p>
            <a:p>
              <a:pPr algn="ctr">
                <a:lnSpc>
                  <a:spcPts val="1500"/>
                </a:lnSpc>
              </a:pPr>
              <a:r>
                <a:rPr lang="en-US" sz="1400" b="1" dirty="0"/>
                <a:t>Change Price</a:t>
              </a:r>
            </a:p>
          </p:txBody>
        </p:sp>
        <p:sp>
          <p:nvSpPr>
            <p:cNvPr id="195" name="Rectangle: Rounded Corners 194">
              <a:extLst>
                <a:ext uri="{FF2B5EF4-FFF2-40B4-BE49-F238E27FC236}">
                  <a16:creationId xmlns:a16="http://schemas.microsoft.com/office/drawing/2014/main" id="{8F1765BC-40ED-460E-BFCC-33477E0FF5DB}"/>
                </a:ext>
              </a:extLst>
            </p:cNvPr>
            <p:cNvSpPr/>
            <p:nvPr/>
          </p:nvSpPr>
          <p:spPr>
            <a:xfrm>
              <a:off x="1474355"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F2</a:t>
              </a:r>
            </a:p>
            <a:p>
              <a:pPr algn="ctr">
                <a:lnSpc>
                  <a:spcPts val="1500"/>
                </a:lnSpc>
              </a:pPr>
              <a:r>
                <a:rPr lang="en-US" sz="1400" b="1" dirty="0"/>
                <a:t>Del Item</a:t>
              </a:r>
            </a:p>
          </p:txBody>
        </p:sp>
        <p:sp>
          <p:nvSpPr>
            <p:cNvPr id="196" name="Rectangle: Rounded Corners 195">
              <a:extLst>
                <a:ext uri="{FF2B5EF4-FFF2-40B4-BE49-F238E27FC236}">
                  <a16:creationId xmlns:a16="http://schemas.microsoft.com/office/drawing/2014/main" id="{4ACBA78C-2176-4E7D-BCFB-A2B4C43D9E02}"/>
                </a:ext>
              </a:extLst>
            </p:cNvPr>
            <p:cNvSpPr/>
            <p:nvPr/>
          </p:nvSpPr>
          <p:spPr>
            <a:xfrm>
              <a:off x="2870717"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F3</a:t>
              </a:r>
            </a:p>
            <a:p>
              <a:pPr algn="ctr">
                <a:lnSpc>
                  <a:spcPts val="1500"/>
                </a:lnSpc>
              </a:pPr>
              <a:r>
                <a:rPr lang="en-US" sz="1400" b="1" dirty="0"/>
                <a:t>Find Item</a:t>
              </a:r>
            </a:p>
          </p:txBody>
        </p:sp>
        <p:sp>
          <p:nvSpPr>
            <p:cNvPr id="197" name="Rectangle: Rounded Corners 196">
              <a:extLst>
                <a:ext uri="{FF2B5EF4-FFF2-40B4-BE49-F238E27FC236}">
                  <a16:creationId xmlns:a16="http://schemas.microsoft.com/office/drawing/2014/main" id="{606C9068-9F86-4ECC-867B-F5BDF40D2CE8}"/>
                </a:ext>
              </a:extLst>
            </p:cNvPr>
            <p:cNvSpPr/>
            <p:nvPr/>
          </p:nvSpPr>
          <p:spPr>
            <a:xfrm>
              <a:off x="4267073"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F4</a:t>
              </a:r>
            </a:p>
            <a:p>
              <a:pPr algn="ctr">
                <a:lnSpc>
                  <a:spcPts val="1500"/>
                </a:lnSpc>
              </a:pPr>
              <a:r>
                <a:rPr lang="en-US" sz="1400" b="1" dirty="0"/>
                <a:t>Change Qty</a:t>
              </a:r>
            </a:p>
          </p:txBody>
        </p:sp>
        <p:sp>
          <p:nvSpPr>
            <p:cNvPr id="198" name="Rectangle: Rounded Corners 197">
              <a:extLst>
                <a:ext uri="{FF2B5EF4-FFF2-40B4-BE49-F238E27FC236}">
                  <a16:creationId xmlns:a16="http://schemas.microsoft.com/office/drawing/2014/main" id="{7D0C8DE8-E767-41DA-BC83-E1B340D1AA77}"/>
                </a:ext>
              </a:extLst>
            </p:cNvPr>
            <p:cNvSpPr/>
            <p:nvPr/>
          </p:nvSpPr>
          <p:spPr>
            <a:xfrm>
              <a:off x="4261298" y="632447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ts val="1400"/>
                </a:lnSpc>
              </a:pPr>
              <a:r>
                <a:rPr lang="en-US" sz="1400" b="1" dirty="0"/>
                <a:t>F10</a:t>
              </a:r>
            </a:p>
            <a:p>
              <a:pPr algn="ctr">
                <a:lnSpc>
                  <a:spcPts val="1500"/>
                </a:lnSpc>
              </a:pPr>
              <a:r>
                <a:rPr lang="en-US" sz="1400" b="1" dirty="0"/>
                <a:t>List Invoices</a:t>
              </a:r>
            </a:p>
          </p:txBody>
        </p:sp>
        <p:sp>
          <p:nvSpPr>
            <p:cNvPr id="199" name="Rectangle: Rounded Corners 198">
              <a:extLst>
                <a:ext uri="{FF2B5EF4-FFF2-40B4-BE49-F238E27FC236}">
                  <a16:creationId xmlns:a16="http://schemas.microsoft.com/office/drawing/2014/main" id="{D9251AB5-40FC-4A7E-AB4D-7263E12964F6}"/>
                </a:ext>
              </a:extLst>
            </p:cNvPr>
            <p:cNvSpPr/>
            <p:nvPr/>
          </p:nvSpPr>
          <p:spPr>
            <a:xfrm>
              <a:off x="8435713" y="6317984"/>
              <a:ext cx="128016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Esc-Exit</a:t>
              </a:r>
            </a:p>
          </p:txBody>
        </p:sp>
        <p:sp>
          <p:nvSpPr>
            <p:cNvPr id="200" name="Rectangle: Rounded Corners 199">
              <a:extLst>
                <a:ext uri="{FF2B5EF4-FFF2-40B4-BE49-F238E27FC236}">
                  <a16:creationId xmlns:a16="http://schemas.microsoft.com/office/drawing/2014/main" id="{4C2708B5-9327-4B4B-A66C-FF3E24F29792}"/>
                </a:ext>
              </a:extLst>
            </p:cNvPr>
            <p:cNvSpPr/>
            <p:nvPr/>
          </p:nvSpPr>
          <p:spPr>
            <a:xfrm>
              <a:off x="86882" y="6315646"/>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F7</a:t>
              </a:r>
            </a:p>
            <a:p>
              <a:pPr algn="ctr"/>
              <a:r>
                <a:rPr lang="en-US" sz="1400" b="1" dirty="0"/>
                <a:t>New Invoice</a:t>
              </a:r>
            </a:p>
          </p:txBody>
        </p:sp>
        <p:sp>
          <p:nvSpPr>
            <p:cNvPr id="201" name="Rectangle: Rounded Corners 200">
              <a:extLst>
                <a:ext uri="{FF2B5EF4-FFF2-40B4-BE49-F238E27FC236}">
                  <a16:creationId xmlns:a16="http://schemas.microsoft.com/office/drawing/2014/main" id="{4679E3F7-6E0F-41FE-9C4F-A7F6110C3B14}"/>
                </a:ext>
              </a:extLst>
            </p:cNvPr>
            <p:cNvSpPr/>
            <p:nvPr/>
          </p:nvSpPr>
          <p:spPr>
            <a:xfrm>
              <a:off x="1478354" y="6309777"/>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F8</a:t>
              </a:r>
            </a:p>
            <a:p>
              <a:pPr algn="ctr"/>
              <a:r>
                <a:rPr lang="en-US" sz="1400" b="1" dirty="0"/>
                <a:t>Del Invoice</a:t>
              </a:r>
            </a:p>
          </p:txBody>
        </p:sp>
        <p:sp>
          <p:nvSpPr>
            <p:cNvPr id="202" name="Rectangle: Rounded Corners 201">
              <a:extLst>
                <a:ext uri="{FF2B5EF4-FFF2-40B4-BE49-F238E27FC236}">
                  <a16:creationId xmlns:a16="http://schemas.microsoft.com/office/drawing/2014/main" id="{882D3461-50DA-4CAB-9FB1-2A8815E5F359}"/>
                </a:ext>
              </a:extLst>
            </p:cNvPr>
            <p:cNvSpPr/>
            <p:nvPr/>
          </p:nvSpPr>
          <p:spPr>
            <a:xfrm>
              <a:off x="7052804" y="5796738"/>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F6</a:t>
              </a:r>
            </a:p>
            <a:p>
              <a:pPr algn="ctr">
                <a:lnSpc>
                  <a:spcPts val="1500"/>
                </a:lnSpc>
              </a:pPr>
              <a:r>
                <a:rPr lang="en-US" sz="1400" b="1" dirty="0"/>
                <a:t>Get Weight</a:t>
              </a:r>
            </a:p>
          </p:txBody>
        </p:sp>
        <p:sp>
          <p:nvSpPr>
            <p:cNvPr id="203" name="Rectangle: Rounded Corners 202">
              <a:extLst>
                <a:ext uri="{FF2B5EF4-FFF2-40B4-BE49-F238E27FC236}">
                  <a16:creationId xmlns:a16="http://schemas.microsoft.com/office/drawing/2014/main" id="{05C1899B-E4D8-43A6-A0D0-F1964AAD05D8}"/>
                </a:ext>
              </a:extLst>
            </p:cNvPr>
            <p:cNvSpPr/>
            <p:nvPr/>
          </p:nvSpPr>
          <p:spPr>
            <a:xfrm>
              <a:off x="5652770" y="6328528"/>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ts val="1400"/>
                </a:lnSpc>
              </a:pPr>
              <a:r>
                <a:rPr lang="en-US" sz="1400" b="1" dirty="0"/>
                <a:t>F11</a:t>
              </a:r>
            </a:p>
            <a:p>
              <a:pPr algn="ctr">
                <a:lnSpc>
                  <a:spcPts val="1400"/>
                </a:lnSpc>
              </a:pPr>
              <a:r>
                <a:rPr lang="en-US" sz="1400" b="1" dirty="0"/>
                <a:t>Print Invoice</a:t>
              </a:r>
            </a:p>
          </p:txBody>
        </p:sp>
        <p:sp>
          <p:nvSpPr>
            <p:cNvPr id="204" name="Rectangle: Rounded Corners 203">
              <a:extLst>
                <a:ext uri="{FF2B5EF4-FFF2-40B4-BE49-F238E27FC236}">
                  <a16:creationId xmlns:a16="http://schemas.microsoft.com/office/drawing/2014/main" id="{6325AB96-B888-4C15-A54D-80F4E2B6B543}"/>
                </a:ext>
              </a:extLst>
            </p:cNvPr>
            <p:cNvSpPr/>
            <p:nvPr/>
          </p:nvSpPr>
          <p:spPr>
            <a:xfrm>
              <a:off x="7044242" y="6319914"/>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ts val="1400"/>
                </a:lnSpc>
              </a:pPr>
              <a:r>
                <a:rPr lang="en-US" sz="1400" b="1" dirty="0"/>
                <a:t>F12</a:t>
              </a:r>
            </a:p>
            <a:p>
              <a:pPr algn="ctr">
                <a:lnSpc>
                  <a:spcPts val="1400"/>
                </a:lnSpc>
              </a:pPr>
              <a:r>
                <a:rPr lang="en-US" sz="1400" b="1" dirty="0"/>
                <a:t>Payment</a:t>
              </a:r>
            </a:p>
          </p:txBody>
        </p:sp>
        <p:sp>
          <p:nvSpPr>
            <p:cNvPr id="205" name="Rectangle: Rounded Corners 204">
              <a:extLst>
                <a:ext uri="{FF2B5EF4-FFF2-40B4-BE49-F238E27FC236}">
                  <a16:creationId xmlns:a16="http://schemas.microsoft.com/office/drawing/2014/main" id="{61CEC620-8BE8-4C87-8B6B-A47C211025FB}"/>
                </a:ext>
              </a:extLst>
            </p:cNvPr>
            <p:cNvSpPr/>
            <p:nvPr/>
          </p:nvSpPr>
          <p:spPr>
            <a:xfrm>
              <a:off x="2869826" y="6319302"/>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F9</a:t>
              </a:r>
            </a:p>
            <a:p>
              <a:pPr algn="ctr">
                <a:lnSpc>
                  <a:spcPts val="1500"/>
                </a:lnSpc>
              </a:pPr>
              <a:r>
                <a:rPr lang="en-US" sz="1400" b="1" dirty="0"/>
                <a:t>Find Customer</a:t>
              </a:r>
            </a:p>
          </p:txBody>
        </p:sp>
      </p:grpSp>
      <p:pic>
        <p:nvPicPr>
          <p:cNvPr id="22" name="Picture 21">
            <a:extLst>
              <a:ext uri="{FF2B5EF4-FFF2-40B4-BE49-F238E27FC236}">
                <a16:creationId xmlns:a16="http://schemas.microsoft.com/office/drawing/2014/main" id="{1AE93935-AFF2-4ACE-BB92-2A261FF519A6}"/>
              </a:ext>
            </a:extLst>
          </p:cNvPr>
          <p:cNvPicPr>
            <a:picLocks noChangeAspect="1"/>
          </p:cNvPicPr>
          <p:nvPr/>
        </p:nvPicPr>
        <p:blipFill>
          <a:blip r:embed="rId3"/>
          <a:stretch>
            <a:fillRect/>
          </a:stretch>
        </p:blipFill>
        <p:spPr>
          <a:xfrm>
            <a:off x="3248025" y="1419225"/>
            <a:ext cx="5695950" cy="4019550"/>
          </a:xfrm>
          <a:prstGeom prst="rect">
            <a:avLst/>
          </a:prstGeom>
          <a:ln>
            <a:solidFill>
              <a:schemeClr val="tx1"/>
            </a:solidFill>
          </a:ln>
        </p:spPr>
      </p:pic>
    </p:spTree>
    <p:extLst>
      <p:ext uri="{BB962C8B-B14F-4D97-AF65-F5344CB8AC3E}">
        <p14:creationId xmlns:p14="http://schemas.microsoft.com/office/powerpoint/2010/main" val="42174952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EE839-8071-43BF-8F19-CC5C129EF191}"/>
              </a:ext>
            </a:extLst>
          </p:cNvPr>
          <p:cNvSpPr>
            <a:spLocks noGrp="1"/>
          </p:cNvSpPr>
          <p:nvPr>
            <p:ph type="title"/>
          </p:nvPr>
        </p:nvSpPr>
        <p:spPr>
          <a:xfrm>
            <a:off x="190500" y="18256"/>
            <a:ext cx="11782424" cy="810420"/>
          </a:xfrm>
          <a:ln>
            <a:noFill/>
          </a:ln>
        </p:spPr>
        <p:txBody>
          <a:bodyPr/>
          <a:lstStyle/>
          <a:p>
            <a:r>
              <a:rPr lang="en-US" dirty="0"/>
              <a:t>Change Price</a:t>
            </a:r>
          </a:p>
        </p:txBody>
      </p:sp>
      <p:sp>
        <p:nvSpPr>
          <p:cNvPr id="4" name="Content Placeholder 2">
            <a:extLst>
              <a:ext uri="{FF2B5EF4-FFF2-40B4-BE49-F238E27FC236}">
                <a16:creationId xmlns:a16="http://schemas.microsoft.com/office/drawing/2014/main" id="{C4B11595-E8AC-4B57-A499-3E15447C6E27}"/>
              </a:ext>
            </a:extLst>
          </p:cNvPr>
          <p:cNvSpPr txBox="1">
            <a:spLocks/>
          </p:cNvSpPr>
          <p:nvPr/>
        </p:nvSpPr>
        <p:spPr>
          <a:xfrm>
            <a:off x="200025" y="838991"/>
            <a:ext cx="5781675" cy="5847559"/>
          </a:xfrm>
          <a:prstGeom prst="rect">
            <a:avLst/>
          </a:prstGeom>
          <a:ln>
            <a:solidFill>
              <a:schemeClr val="tx1">
                <a:lumMod val="65000"/>
                <a:lumOff val="3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b="1" u="sng" dirty="0"/>
              <a:t>BUTTON ACTIONS:</a:t>
            </a:r>
          </a:p>
          <a:p>
            <a:pPr marL="0" indent="0">
              <a:buNone/>
            </a:pPr>
            <a:r>
              <a:rPr lang="en-US" sz="1700" b="1" dirty="0"/>
              <a:t>Esc-Exit:</a:t>
            </a:r>
          </a:p>
          <a:p>
            <a:r>
              <a:rPr lang="en-US" sz="1700" dirty="0"/>
              <a:t>Discard the changes, Close the Change Price Screen and go back to Invoice Entry Screen</a:t>
            </a:r>
            <a:endParaRPr lang="en-US" sz="1700" b="1" u="sng" dirty="0"/>
          </a:p>
          <a:p>
            <a:pPr marL="0" indent="0">
              <a:buNone/>
            </a:pPr>
            <a:r>
              <a:rPr lang="en-US" sz="1700" b="1" dirty="0"/>
              <a:t>F12-Ok:</a:t>
            </a:r>
          </a:p>
          <a:p>
            <a:r>
              <a:rPr lang="en-US" sz="1700" dirty="0"/>
              <a:t>Update the New Price as the Applied Price in the currently focused Item row in the Invoice Entry screen</a:t>
            </a:r>
          </a:p>
          <a:p>
            <a:r>
              <a:rPr lang="en-US" sz="1700" dirty="0"/>
              <a:t>Close the Change Price Screen and go back to Invoice Entry Screen</a:t>
            </a:r>
            <a:endParaRPr lang="en-US" sz="1700" b="1" u="sng" dirty="0"/>
          </a:p>
          <a:p>
            <a:endParaRPr lang="en-US" sz="1700" dirty="0"/>
          </a:p>
          <a:p>
            <a:endParaRPr lang="en-US" sz="1700" dirty="0"/>
          </a:p>
          <a:p>
            <a:endParaRPr lang="en-US" sz="1700" dirty="0"/>
          </a:p>
          <a:p>
            <a:endParaRPr lang="en-US" sz="1700" dirty="0"/>
          </a:p>
          <a:p>
            <a:endParaRPr lang="en-US" sz="1700" dirty="0"/>
          </a:p>
          <a:p>
            <a:endParaRPr lang="en-US" sz="1700" dirty="0"/>
          </a:p>
        </p:txBody>
      </p:sp>
      <p:sp>
        <p:nvSpPr>
          <p:cNvPr id="5" name="Content Placeholder 2">
            <a:extLst>
              <a:ext uri="{FF2B5EF4-FFF2-40B4-BE49-F238E27FC236}">
                <a16:creationId xmlns:a16="http://schemas.microsoft.com/office/drawing/2014/main" id="{81EFBF99-622E-465D-A469-33AC335F4AD3}"/>
              </a:ext>
            </a:extLst>
          </p:cNvPr>
          <p:cNvSpPr txBox="1">
            <a:spLocks/>
          </p:cNvSpPr>
          <p:nvPr/>
        </p:nvSpPr>
        <p:spPr>
          <a:xfrm>
            <a:off x="6200775" y="838200"/>
            <a:ext cx="5781675" cy="5847559"/>
          </a:xfrm>
          <a:prstGeom prst="rect">
            <a:avLst/>
          </a:prstGeom>
          <a:ln>
            <a:solidFill>
              <a:schemeClr val="tx1">
                <a:lumMod val="65000"/>
                <a:lumOff val="3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b="1" u="sng" dirty="0"/>
              <a:t>VALIDATIONS:</a:t>
            </a:r>
          </a:p>
          <a:p>
            <a:r>
              <a:rPr lang="en-US" sz="1700" dirty="0"/>
              <a:t>Zero and Negative Price are not allowed in the New Price field</a:t>
            </a:r>
          </a:p>
          <a:p>
            <a:r>
              <a:rPr lang="en-US" sz="1700" dirty="0"/>
              <a:t>New Price can be only 10% above or below Existing Price</a:t>
            </a:r>
          </a:p>
          <a:p>
            <a:r>
              <a:rPr lang="en-US" sz="1700" dirty="0"/>
              <a:t>New Price cannot be same as the Existing Price</a:t>
            </a:r>
          </a:p>
          <a:p>
            <a:endParaRPr lang="en-US" sz="1700" dirty="0"/>
          </a:p>
          <a:p>
            <a:endParaRPr lang="en-US" sz="1700" dirty="0"/>
          </a:p>
          <a:p>
            <a:endParaRPr lang="en-US" sz="1700" dirty="0"/>
          </a:p>
          <a:p>
            <a:endParaRPr lang="en-US" sz="1700" dirty="0"/>
          </a:p>
        </p:txBody>
      </p:sp>
    </p:spTree>
    <p:extLst>
      <p:ext uri="{BB962C8B-B14F-4D97-AF65-F5344CB8AC3E}">
        <p14:creationId xmlns:p14="http://schemas.microsoft.com/office/powerpoint/2010/main" val="7065783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06A3692-6130-4854-BC92-BED311393F7A}"/>
              </a:ext>
            </a:extLst>
          </p:cNvPr>
          <p:cNvSpPr/>
          <p:nvPr/>
        </p:nvSpPr>
        <p:spPr>
          <a:xfrm>
            <a:off x="9803928" y="1079776"/>
            <a:ext cx="2388072" cy="26858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5D9E007-C38D-4607-A53E-4D5EE08F6C46}"/>
              </a:ext>
            </a:extLst>
          </p:cNvPr>
          <p:cNvSpPr/>
          <p:nvPr/>
        </p:nvSpPr>
        <p:spPr>
          <a:xfrm>
            <a:off x="9803928" y="6515099"/>
            <a:ext cx="2388072" cy="335635"/>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7647FF1-B396-4FFD-8325-46CFE25E1803}"/>
              </a:ext>
            </a:extLst>
          </p:cNvPr>
          <p:cNvSpPr/>
          <p:nvPr/>
        </p:nvSpPr>
        <p:spPr>
          <a:xfrm>
            <a:off x="-1" y="1079778"/>
            <a:ext cx="9796523" cy="464154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3" name="Rectangle 52">
            <a:extLst>
              <a:ext uri="{FF2B5EF4-FFF2-40B4-BE49-F238E27FC236}">
                <a16:creationId xmlns:a16="http://schemas.microsoft.com/office/drawing/2014/main" id="{46152D7B-0CDA-4972-B6FD-CFE7EDB91C04}"/>
              </a:ext>
            </a:extLst>
          </p:cNvPr>
          <p:cNvSpPr/>
          <p:nvPr/>
        </p:nvSpPr>
        <p:spPr>
          <a:xfrm>
            <a:off x="0" y="7266"/>
            <a:ext cx="9803928" cy="523220"/>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4" name="TextBox 53">
            <a:extLst>
              <a:ext uri="{FF2B5EF4-FFF2-40B4-BE49-F238E27FC236}">
                <a16:creationId xmlns:a16="http://schemas.microsoft.com/office/drawing/2014/main" id="{376854C7-1868-4FEA-A87A-5F7221F71174}"/>
              </a:ext>
            </a:extLst>
          </p:cNvPr>
          <p:cNvSpPr txBox="1"/>
          <p:nvPr/>
        </p:nvSpPr>
        <p:spPr>
          <a:xfrm>
            <a:off x="20324" y="24123"/>
            <a:ext cx="2546125" cy="523220"/>
          </a:xfrm>
          <a:prstGeom prst="rect">
            <a:avLst/>
          </a:prstGeom>
          <a:noFill/>
        </p:spPr>
        <p:txBody>
          <a:bodyPr wrap="square" rtlCol="0" anchor="t">
            <a:spAutoFit/>
          </a:bodyPr>
          <a:lstStyle/>
          <a:p>
            <a:r>
              <a:rPr lang="en-US" sz="2800" dirty="0"/>
              <a:t>Invoice Entry</a:t>
            </a:r>
          </a:p>
        </p:txBody>
      </p:sp>
      <p:sp>
        <p:nvSpPr>
          <p:cNvPr id="55" name="TextBox 54">
            <a:extLst>
              <a:ext uri="{FF2B5EF4-FFF2-40B4-BE49-F238E27FC236}">
                <a16:creationId xmlns:a16="http://schemas.microsoft.com/office/drawing/2014/main" id="{B8422F07-E971-4F16-AD5C-CCF0006EA3E9}"/>
              </a:ext>
            </a:extLst>
          </p:cNvPr>
          <p:cNvSpPr txBox="1"/>
          <p:nvPr/>
        </p:nvSpPr>
        <p:spPr>
          <a:xfrm>
            <a:off x="2909126" y="144374"/>
            <a:ext cx="570990" cy="307777"/>
          </a:xfrm>
          <a:prstGeom prst="rect">
            <a:avLst/>
          </a:prstGeom>
          <a:solidFill>
            <a:schemeClr val="bg1">
              <a:lumMod val="85000"/>
            </a:schemeClr>
          </a:solidFill>
        </p:spPr>
        <p:txBody>
          <a:bodyPr wrap="none" rtlCol="0">
            <a:spAutoFit/>
          </a:bodyPr>
          <a:lstStyle/>
          <a:p>
            <a:r>
              <a:rPr lang="en-US" sz="1400" dirty="0"/>
              <a:t>User:</a:t>
            </a:r>
          </a:p>
        </p:txBody>
      </p:sp>
      <p:sp>
        <p:nvSpPr>
          <p:cNvPr id="56" name="TextBox 55">
            <a:extLst>
              <a:ext uri="{FF2B5EF4-FFF2-40B4-BE49-F238E27FC236}">
                <a16:creationId xmlns:a16="http://schemas.microsoft.com/office/drawing/2014/main" id="{2E5EFD09-A5B7-46D1-89F2-110AD54BB7C2}"/>
              </a:ext>
            </a:extLst>
          </p:cNvPr>
          <p:cNvSpPr txBox="1"/>
          <p:nvPr/>
        </p:nvSpPr>
        <p:spPr>
          <a:xfrm>
            <a:off x="8092026" y="144374"/>
            <a:ext cx="775756" cy="307777"/>
          </a:xfrm>
          <a:prstGeom prst="rect">
            <a:avLst/>
          </a:prstGeom>
          <a:solidFill>
            <a:schemeClr val="bg1">
              <a:lumMod val="85000"/>
            </a:schemeClr>
          </a:solidFill>
        </p:spPr>
        <p:txBody>
          <a:bodyPr wrap="square" rtlCol="0">
            <a:spAutoFit/>
          </a:bodyPr>
          <a:lstStyle/>
          <a:p>
            <a:r>
              <a:rPr lang="en-US" sz="1400" dirty="0"/>
              <a:t>Date:</a:t>
            </a:r>
          </a:p>
        </p:txBody>
      </p:sp>
      <p:sp>
        <p:nvSpPr>
          <p:cNvPr id="65" name="Rectangle 64">
            <a:extLst>
              <a:ext uri="{FF2B5EF4-FFF2-40B4-BE49-F238E27FC236}">
                <a16:creationId xmlns:a16="http://schemas.microsoft.com/office/drawing/2014/main" id="{AD9A607A-BAFD-4635-BCC0-142AA0657EAC}"/>
              </a:ext>
            </a:extLst>
          </p:cNvPr>
          <p:cNvSpPr/>
          <p:nvPr/>
        </p:nvSpPr>
        <p:spPr>
          <a:xfrm>
            <a:off x="8648707" y="147291"/>
            <a:ext cx="967319"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6" name="Rectangle 65">
            <a:extLst>
              <a:ext uri="{FF2B5EF4-FFF2-40B4-BE49-F238E27FC236}">
                <a16:creationId xmlns:a16="http://schemas.microsoft.com/office/drawing/2014/main" id="{995AAC4B-2E92-4581-AB66-4F1E13CD579B}"/>
              </a:ext>
            </a:extLst>
          </p:cNvPr>
          <p:cNvSpPr/>
          <p:nvPr/>
        </p:nvSpPr>
        <p:spPr>
          <a:xfrm>
            <a:off x="3458255" y="147291"/>
            <a:ext cx="1264407"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7" name="TextBox 66">
            <a:extLst>
              <a:ext uri="{FF2B5EF4-FFF2-40B4-BE49-F238E27FC236}">
                <a16:creationId xmlns:a16="http://schemas.microsoft.com/office/drawing/2014/main" id="{1F696456-45FF-4ECB-B569-88B222742C5A}"/>
              </a:ext>
            </a:extLst>
          </p:cNvPr>
          <p:cNvSpPr txBox="1"/>
          <p:nvPr/>
        </p:nvSpPr>
        <p:spPr>
          <a:xfrm>
            <a:off x="5148968" y="153899"/>
            <a:ext cx="864404" cy="307777"/>
          </a:xfrm>
          <a:prstGeom prst="rect">
            <a:avLst/>
          </a:prstGeom>
          <a:solidFill>
            <a:schemeClr val="bg1">
              <a:lumMod val="85000"/>
            </a:schemeClr>
          </a:solidFill>
        </p:spPr>
        <p:txBody>
          <a:bodyPr wrap="none" rtlCol="0">
            <a:spAutoFit/>
          </a:bodyPr>
          <a:lstStyle/>
          <a:p>
            <a:r>
              <a:rPr lang="en-US" sz="1400" dirty="0"/>
              <a:t>Terminal:</a:t>
            </a:r>
          </a:p>
        </p:txBody>
      </p:sp>
      <p:sp>
        <p:nvSpPr>
          <p:cNvPr id="68" name="Rectangle 67">
            <a:extLst>
              <a:ext uri="{FF2B5EF4-FFF2-40B4-BE49-F238E27FC236}">
                <a16:creationId xmlns:a16="http://schemas.microsoft.com/office/drawing/2014/main" id="{27B51803-8686-4F22-A009-3875B5758CB6}"/>
              </a:ext>
            </a:extLst>
          </p:cNvPr>
          <p:cNvSpPr/>
          <p:nvPr/>
        </p:nvSpPr>
        <p:spPr>
          <a:xfrm>
            <a:off x="6009935" y="147291"/>
            <a:ext cx="1264407"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77" name="Picture 76">
            <a:extLst>
              <a:ext uri="{FF2B5EF4-FFF2-40B4-BE49-F238E27FC236}">
                <a16:creationId xmlns:a16="http://schemas.microsoft.com/office/drawing/2014/main" id="{AF3118F4-69BC-40D5-B788-EA3F08F4CC96}"/>
              </a:ext>
            </a:extLst>
          </p:cNvPr>
          <p:cNvPicPr>
            <a:picLocks noChangeAspect="1"/>
          </p:cNvPicPr>
          <p:nvPr/>
        </p:nvPicPr>
        <p:blipFill>
          <a:blip r:embed="rId2"/>
          <a:stretch>
            <a:fillRect/>
          </a:stretch>
        </p:blipFill>
        <p:spPr>
          <a:xfrm>
            <a:off x="10340001" y="6508351"/>
            <a:ext cx="1188720" cy="336656"/>
          </a:xfrm>
          <a:prstGeom prst="rect">
            <a:avLst/>
          </a:prstGeom>
        </p:spPr>
      </p:pic>
      <p:grpSp>
        <p:nvGrpSpPr>
          <p:cNvPr id="3" name="Group 2">
            <a:extLst>
              <a:ext uri="{FF2B5EF4-FFF2-40B4-BE49-F238E27FC236}">
                <a16:creationId xmlns:a16="http://schemas.microsoft.com/office/drawing/2014/main" id="{D101B9A8-A9E0-435B-89B5-F3BFEB14AEEC}"/>
              </a:ext>
            </a:extLst>
          </p:cNvPr>
          <p:cNvGrpSpPr/>
          <p:nvPr/>
        </p:nvGrpSpPr>
        <p:grpSpPr>
          <a:xfrm>
            <a:off x="9796747" y="3771900"/>
            <a:ext cx="2388072" cy="2743200"/>
            <a:chOff x="9182100" y="2609851"/>
            <a:chExt cx="2228850" cy="2727968"/>
          </a:xfrm>
        </p:grpSpPr>
        <p:sp>
          <p:nvSpPr>
            <p:cNvPr id="2" name="Rectangle 1">
              <a:extLst>
                <a:ext uri="{FF2B5EF4-FFF2-40B4-BE49-F238E27FC236}">
                  <a16:creationId xmlns:a16="http://schemas.microsoft.com/office/drawing/2014/main" id="{E733DBFE-A7C9-444D-98DB-B672D98C5E9A}"/>
                </a:ext>
              </a:extLst>
            </p:cNvPr>
            <p:cNvSpPr/>
            <p:nvPr/>
          </p:nvSpPr>
          <p:spPr>
            <a:xfrm>
              <a:off x="9182100" y="2609851"/>
              <a:ext cx="2228850" cy="272796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Rounded Corners 87">
              <a:extLst>
                <a:ext uri="{FF2B5EF4-FFF2-40B4-BE49-F238E27FC236}">
                  <a16:creationId xmlns:a16="http://schemas.microsoft.com/office/drawing/2014/main" id="{E99604FC-9F7B-4067-8974-F7253FB7B29F}"/>
                </a:ext>
              </a:extLst>
            </p:cNvPr>
            <p:cNvSpPr/>
            <p:nvPr/>
          </p:nvSpPr>
          <p:spPr>
            <a:xfrm>
              <a:off x="9274607" y="2701469"/>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sp>
          <p:nvSpPr>
            <p:cNvPr id="89" name="Rectangle: Rounded Corners 88">
              <a:extLst>
                <a:ext uri="{FF2B5EF4-FFF2-40B4-BE49-F238E27FC236}">
                  <a16:creationId xmlns:a16="http://schemas.microsoft.com/office/drawing/2014/main" id="{0B9F5E5E-1549-4D4B-B465-F04058F3AF3E}"/>
                </a:ext>
              </a:extLst>
            </p:cNvPr>
            <p:cNvSpPr/>
            <p:nvPr/>
          </p:nvSpPr>
          <p:spPr>
            <a:xfrm>
              <a:off x="9808308" y="2705317"/>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7</a:t>
              </a:r>
            </a:p>
          </p:txBody>
        </p:sp>
        <p:sp>
          <p:nvSpPr>
            <p:cNvPr id="90" name="Rectangle: Rounded Corners 89">
              <a:extLst>
                <a:ext uri="{FF2B5EF4-FFF2-40B4-BE49-F238E27FC236}">
                  <a16:creationId xmlns:a16="http://schemas.microsoft.com/office/drawing/2014/main" id="{C4940B72-99FA-4214-A5DC-A153FF019CEE}"/>
                </a:ext>
              </a:extLst>
            </p:cNvPr>
            <p:cNvSpPr/>
            <p:nvPr/>
          </p:nvSpPr>
          <p:spPr>
            <a:xfrm>
              <a:off x="10334566" y="2695689"/>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8</a:t>
              </a:r>
            </a:p>
          </p:txBody>
        </p:sp>
        <p:sp>
          <p:nvSpPr>
            <p:cNvPr id="93" name="Rectangle: Rounded Corners 92">
              <a:extLst>
                <a:ext uri="{FF2B5EF4-FFF2-40B4-BE49-F238E27FC236}">
                  <a16:creationId xmlns:a16="http://schemas.microsoft.com/office/drawing/2014/main" id="{E826C994-E5F9-43CF-8920-6395F69B4F58}"/>
                </a:ext>
              </a:extLst>
            </p:cNvPr>
            <p:cNvSpPr/>
            <p:nvPr/>
          </p:nvSpPr>
          <p:spPr>
            <a:xfrm>
              <a:off x="9274607" y="3225234"/>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sp>
          <p:nvSpPr>
            <p:cNvPr id="94" name="Rectangle: Rounded Corners 93">
              <a:extLst>
                <a:ext uri="{FF2B5EF4-FFF2-40B4-BE49-F238E27FC236}">
                  <a16:creationId xmlns:a16="http://schemas.microsoft.com/office/drawing/2014/main" id="{4BB6AE52-C698-4369-BD9C-248DF69070AF}"/>
                </a:ext>
              </a:extLst>
            </p:cNvPr>
            <p:cNvSpPr/>
            <p:nvPr/>
          </p:nvSpPr>
          <p:spPr>
            <a:xfrm>
              <a:off x="9808308" y="3228437"/>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4</a:t>
              </a:r>
            </a:p>
          </p:txBody>
        </p:sp>
        <p:sp>
          <p:nvSpPr>
            <p:cNvPr id="95" name="Rectangle: Rounded Corners 94">
              <a:extLst>
                <a:ext uri="{FF2B5EF4-FFF2-40B4-BE49-F238E27FC236}">
                  <a16:creationId xmlns:a16="http://schemas.microsoft.com/office/drawing/2014/main" id="{9C01B4C6-EB4F-4A4B-B469-CB8BE1916A0D}"/>
                </a:ext>
              </a:extLst>
            </p:cNvPr>
            <p:cNvSpPr/>
            <p:nvPr/>
          </p:nvSpPr>
          <p:spPr>
            <a:xfrm>
              <a:off x="10334566" y="3219321"/>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5</a:t>
              </a:r>
            </a:p>
          </p:txBody>
        </p:sp>
        <p:sp>
          <p:nvSpPr>
            <p:cNvPr id="96" name="Rectangle: Rounded Corners 95">
              <a:extLst>
                <a:ext uri="{FF2B5EF4-FFF2-40B4-BE49-F238E27FC236}">
                  <a16:creationId xmlns:a16="http://schemas.microsoft.com/office/drawing/2014/main" id="{CF4A4B30-E940-4434-9B99-1ECA81E18263}"/>
                </a:ext>
              </a:extLst>
            </p:cNvPr>
            <p:cNvSpPr/>
            <p:nvPr/>
          </p:nvSpPr>
          <p:spPr>
            <a:xfrm>
              <a:off x="9274607" y="3748999"/>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lumMod val="65000"/>
                      <a:lumOff val="35000"/>
                    </a:schemeClr>
                  </a:solidFill>
                </a:rPr>
                <a:t>→</a:t>
              </a:r>
              <a:endParaRPr lang="en-US" sz="1600" b="1" dirty="0">
                <a:solidFill>
                  <a:schemeClr val="tx1">
                    <a:lumMod val="65000"/>
                    <a:lumOff val="35000"/>
                  </a:schemeClr>
                </a:solidFill>
              </a:endParaRPr>
            </a:p>
          </p:txBody>
        </p:sp>
        <p:sp>
          <p:nvSpPr>
            <p:cNvPr id="97" name="Rectangle: Rounded Corners 96">
              <a:extLst>
                <a:ext uri="{FF2B5EF4-FFF2-40B4-BE49-F238E27FC236}">
                  <a16:creationId xmlns:a16="http://schemas.microsoft.com/office/drawing/2014/main" id="{23B597EA-F796-4F0B-8798-00395CEAE6E7}"/>
                </a:ext>
              </a:extLst>
            </p:cNvPr>
            <p:cNvSpPr/>
            <p:nvPr/>
          </p:nvSpPr>
          <p:spPr>
            <a:xfrm>
              <a:off x="9808308" y="3751557"/>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1</a:t>
              </a:r>
            </a:p>
          </p:txBody>
        </p:sp>
        <p:sp>
          <p:nvSpPr>
            <p:cNvPr id="98" name="Rectangle: Rounded Corners 97">
              <a:extLst>
                <a:ext uri="{FF2B5EF4-FFF2-40B4-BE49-F238E27FC236}">
                  <a16:creationId xmlns:a16="http://schemas.microsoft.com/office/drawing/2014/main" id="{E6A880AD-195C-4168-A483-02536DD8C641}"/>
                </a:ext>
              </a:extLst>
            </p:cNvPr>
            <p:cNvSpPr/>
            <p:nvPr/>
          </p:nvSpPr>
          <p:spPr>
            <a:xfrm>
              <a:off x="10334566" y="3742953"/>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2</a:t>
              </a:r>
            </a:p>
          </p:txBody>
        </p:sp>
        <p:sp>
          <p:nvSpPr>
            <p:cNvPr id="99" name="Rectangle: Rounded Corners 98">
              <a:extLst>
                <a:ext uri="{FF2B5EF4-FFF2-40B4-BE49-F238E27FC236}">
                  <a16:creationId xmlns:a16="http://schemas.microsoft.com/office/drawing/2014/main" id="{370341E8-60E1-477D-AA0E-CC43A3283277}"/>
                </a:ext>
              </a:extLst>
            </p:cNvPr>
            <p:cNvSpPr/>
            <p:nvPr/>
          </p:nvSpPr>
          <p:spPr>
            <a:xfrm>
              <a:off x="9274607" y="4272764"/>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sp>
          <p:nvSpPr>
            <p:cNvPr id="104" name="Rectangle: Rounded Corners 103">
              <a:extLst>
                <a:ext uri="{FF2B5EF4-FFF2-40B4-BE49-F238E27FC236}">
                  <a16:creationId xmlns:a16="http://schemas.microsoft.com/office/drawing/2014/main" id="{97CC43DE-C308-4C6A-9A35-16AC02980586}"/>
                </a:ext>
              </a:extLst>
            </p:cNvPr>
            <p:cNvSpPr/>
            <p:nvPr/>
          </p:nvSpPr>
          <p:spPr>
            <a:xfrm>
              <a:off x="9808308" y="4274677"/>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a:t>
              </a:r>
            </a:p>
          </p:txBody>
        </p:sp>
        <p:sp>
          <p:nvSpPr>
            <p:cNvPr id="105" name="Rectangle: Rounded Corners 104">
              <a:extLst>
                <a:ext uri="{FF2B5EF4-FFF2-40B4-BE49-F238E27FC236}">
                  <a16:creationId xmlns:a16="http://schemas.microsoft.com/office/drawing/2014/main" id="{DB205EDB-44B1-44EF-A6FC-0DC4D0BD982A}"/>
                </a:ext>
              </a:extLst>
            </p:cNvPr>
            <p:cNvSpPr/>
            <p:nvPr/>
          </p:nvSpPr>
          <p:spPr>
            <a:xfrm>
              <a:off x="10334566" y="4266585"/>
              <a:ext cx="983458"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ENTER</a:t>
              </a:r>
              <a:endParaRPr lang="en-US" sz="1100" b="1" dirty="0">
                <a:solidFill>
                  <a:schemeClr val="tx1">
                    <a:lumMod val="65000"/>
                    <a:lumOff val="35000"/>
                  </a:schemeClr>
                </a:solidFill>
              </a:endParaRPr>
            </a:p>
          </p:txBody>
        </p:sp>
        <p:sp>
          <p:nvSpPr>
            <p:cNvPr id="118" name="Rectangle: Rounded Corners 117">
              <a:extLst>
                <a:ext uri="{FF2B5EF4-FFF2-40B4-BE49-F238E27FC236}">
                  <a16:creationId xmlns:a16="http://schemas.microsoft.com/office/drawing/2014/main" id="{C7B20B09-CD6E-4CCF-A741-58A7F1905A41}"/>
                </a:ext>
              </a:extLst>
            </p:cNvPr>
            <p:cNvSpPr/>
            <p:nvPr/>
          </p:nvSpPr>
          <p:spPr>
            <a:xfrm>
              <a:off x="9274607" y="4798476"/>
              <a:ext cx="457200" cy="457200"/>
            </a:xfrm>
            <a:prstGeom prst="roundRect">
              <a:avLst>
                <a:gd name="adj" fmla="val 16667"/>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65000"/>
                      <a:lumOff val="35000"/>
                    </a:schemeClr>
                  </a:solidFill>
                </a:rPr>
                <a:t>+</a:t>
              </a:r>
            </a:p>
          </p:txBody>
        </p:sp>
        <p:sp>
          <p:nvSpPr>
            <p:cNvPr id="119" name="Rectangle: Rounded Corners 118">
              <a:extLst>
                <a:ext uri="{FF2B5EF4-FFF2-40B4-BE49-F238E27FC236}">
                  <a16:creationId xmlns:a16="http://schemas.microsoft.com/office/drawing/2014/main" id="{7090993A-C23A-49E1-B238-D8734B155251}"/>
                </a:ext>
              </a:extLst>
            </p:cNvPr>
            <p:cNvSpPr/>
            <p:nvPr/>
          </p:nvSpPr>
          <p:spPr>
            <a:xfrm>
              <a:off x="9808308" y="4801812"/>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65000"/>
                      <a:lumOff val="35000"/>
                    </a:schemeClr>
                  </a:solidFill>
                </a:rPr>
                <a:t>-</a:t>
              </a:r>
              <a:endParaRPr lang="en-US" sz="2000" dirty="0">
                <a:solidFill>
                  <a:schemeClr val="tx1">
                    <a:lumMod val="65000"/>
                    <a:lumOff val="35000"/>
                  </a:schemeClr>
                </a:solidFill>
              </a:endParaRPr>
            </a:p>
          </p:txBody>
        </p:sp>
        <p:sp>
          <p:nvSpPr>
            <p:cNvPr id="120" name="Rectangle: Rounded Corners 119">
              <a:extLst>
                <a:ext uri="{FF2B5EF4-FFF2-40B4-BE49-F238E27FC236}">
                  <a16:creationId xmlns:a16="http://schemas.microsoft.com/office/drawing/2014/main" id="{3DD1121B-5A30-4DB3-B2BA-3D35F7471AFC}"/>
                </a:ext>
              </a:extLst>
            </p:cNvPr>
            <p:cNvSpPr/>
            <p:nvPr/>
          </p:nvSpPr>
          <p:spPr>
            <a:xfrm>
              <a:off x="10342009" y="4792696"/>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65000"/>
                      <a:lumOff val="35000"/>
                    </a:schemeClr>
                  </a:solidFill>
                </a:rPr>
                <a:t>DEL</a:t>
              </a:r>
              <a:endParaRPr lang="en-US" sz="1100" b="1" dirty="0">
                <a:solidFill>
                  <a:schemeClr val="tx1">
                    <a:lumMod val="65000"/>
                    <a:lumOff val="35000"/>
                  </a:schemeClr>
                </a:solidFill>
              </a:endParaRPr>
            </a:p>
          </p:txBody>
        </p:sp>
        <p:sp>
          <p:nvSpPr>
            <p:cNvPr id="87" name="Rectangle: Rounded Corners 86">
              <a:extLst>
                <a:ext uri="{FF2B5EF4-FFF2-40B4-BE49-F238E27FC236}">
                  <a16:creationId xmlns:a16="http://schemas.microsoft.com/office/drawing/2014/main" id="{91BE04F8-AC7D-4C91-B7A1-09F82675FB4C}"/>
                </a:ext>
              </a:extLst>
            </p:cNvPr>
            <p:cNvSpPr/>
            <p:nvPr/>
          </p:nvSpPr>
          <p:spPr>
            <a:xfrm>
              <a:off x="10868237" y="2694846"/>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9</a:t>
              </a:r>
            </a:p>
          </p:txBody>
        </p:sp>
        <p:sp>
          <p:nvSpPr>
            <p:cNvPr id="91" name="Rectangle: Rounded Corners 90">
              <a:extLst>
                <a:ext uri="{FF2B5EF4-FFF2-40B4-BE49-F238E27FC236}">
                  <a16:creationId xmlns:a16="http://schemas.microsoft.com/office/drawing/2014/main" id="{4EEF2130-A195-4214-8762-187B5BA22982}"/>
                </a:ext>
              </a:extLst>
            </p:cNvPr>
            <p:cNvSpPr/>
            <p:nvPr/>
          </p:nvSpPr>
          <p:spPr>
            <a:xfrm>
              <a:off x="10868237" y="3218478"/>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6</a:t>
              </a:r>
            </a:p>
          </p:txBody>
        </p:sp>
        <p:sp>
          <p:nvSpPr>
            <p:cNvPr id="92" name="Rectangle: Rounded Corners 91">
              <a:extLst>
                <a:ext uri="{FF2B5EF4-FFF2-40B4-BE49-F238E27FC236}">
                  <a16:creationId xmlns:a16="http://schemas.microsoft.com/office/drawing/2014/main" id="{7BD9E7FA-98FB-43D4-8CAB-AE94FDA0285F}"/>
                </a:ext>
              </a:extLst>
            </p:cNvPr>
            <p:cNvSpPr/>
            <p:nvPr/>
          </p:nvSpPr>
          <p:spPr>
            <a:xfrm>
              <a:off x="10868237" y="3742110"/>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3</a:t>
              </a:r>
            </a:p>
          </p:txBody>
        </p:sp>
        <p:sp>
          <p:nvSpPr>
            <p:cNvPr id="100" name="Rectangle: Rounded Corners 99">
              <a:extLst>
                <a:ext uri="{FF2B5EF4-FFF2-40B4-BE49-F238E27FC236}">
                  <a16:creationId xmlns:a16="http://schemas.microsoft.com/office/drawing/2014/main" id="{4121D9D7-9725-443C-97D3-FD1FF62E5B8F}"/>
                </a:ext>
              </a:extLst>
            </p:cNvPr>
            <p:cNvSpPr/>
            <p:nvPr/>
          </p:nvSpPr>
          <p:spPr>
            <a:xfrm>
              <a:off x="10868237" y="4789374"/>
              <a:ext cx="457200" cy="457200"/>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65000"/>
                      <a:lumOff val="35000"/>
                    </a:schemeClr>
                  </a:solidFill>
                </a:rPr>
                <a:t>CLR</a:t>
              </a:r>
              <a:endParaRPr lang="en-US" sz="1100" b="1" dirty="0">
                <a:solidFill>
                  <a:schemeClr val="tx1">
                    <a:lumMod val="65000"/>
                    <a:lumOff val="35000"/>
                  </a:schemeClr>
                </a:solidFill>
              </a:endParaRPr>
            </a:p>
          </p:txBody>
        </p:sp>
      </p:grpSp>
      <p:sp>
        <p:nvSpPr>
          <p:cNvPr id="11" name="Rectangle 10">
            <a:extLst>
              <a:ext uri="{FF2B5EF4-FFF2-40B4-BE49-F238E27FC236}">
                <a16:creationId xmlns:a16="http://schemas.microsoft.com/office/drawing/2014/main" id="{D7B32C73-430A-485E-9985-8A1767AF8C00}"/>
              </a:ext>
            </a:extLst>
          </p:cNvPr>
          <p:cNvSpPr/>
          <p:nvPr/>
        </p:nvSpPr>
        <p:spPr>
          <a:xfrm>
            <a:off x="9839470" y="7264"/>
            <a:ext cx="2345349" cy="107251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500"/>
              </a:lnSpc>
            </a:pPr>
            <a:r>
              <a:rPr lang="en-US" sz="2400" b="1" dirty="0">
                <a:ln w="0"/>
                <a:solidFill>
                  <a:schemeClr val="accent1"/>
                </a:solidFill>
                <a:effectLst>
                  <a:outerShdw blurRad="38100" dist="25400" dir="5400000" algn="ctr" rotWithShape="0">
                    <a:srgbClr val="6E747A">
                      <a:alpha val="43000"/>
                    </a:srgbClr>
                  </a:outerShdw>
                </a:effectLst>
              </a:rPr>
              <a:t>AL FAREEDHA</a:t>
            </a:r>
          </a:p>
          <a:p>
            <a:pPr algn="ctr">
              <a:lnSpc>
                <a:spcPts val="2500"/>
              </a:lnSpc>
            </a:pPr>
            <a:r>
              <a:rPr lang="en-US" sz="2400" b="1" dirty="0">
                <a:ln w="0"/>
                <a:solidFill>
                  <a:schemeClr val="accent1"/>
                </a:solidFill>
                <a:effectLst>
                  <a:outerShdw blurRad="38100" dist="25400" dir="5400000" algn="ctr" rotWithShape="0">
                    <a:srgbClr val="6E747A">
                      <a:alpha val="43000"/>
                    </a:srgbClr>
                  </a:outerShdw>
                </a:effectLst>
              </a:rPr>
              <a:t>SUPER MARKET</a:t>
            </a:r>
          </a:p>
        </p:txBody>
      </p:sp>
      <p:grpSp>
        <p:nvGrpSpPr>
          <p:cNvPr id="159" name="Group 158">
            <a:extLst>
              <a:ext uri="{FF2B5EF4-FFF2-40B4-BE49-F238E27FC236}">
                <a16:creationId xmlns:a16="http://schemas.microsoft.com/office/drawing/2014/main" id="{5980DFF6-055C-4BA0-A049-FBFC6F59E866}"/>
              </a:ext>
            </a:extLst>
          </p:cNvPr>
          <p:cNvGrpSpPr/>
          <p:nvPr/>
        </p:nvGrpSpPr>
        <p:grpSpPr>
          <a:xfrm>
            <a:off x="9828248" y="3055958"/>
            <a:ext cx="2247032" cy="307777"/>
            <a:chOff x="9807943" y="3310018"/>
            <a:chExt cx="2247032" cy="307777"/>
          </a:xfrm>
        </p:grpSpPr>
        <p:sp>
          <p:nvSpPr>
            <p:cNvPr id="160" name="Rectangle 159">
              <a:extLst>
                <a:ext uri="{FF2B5EF4-FFF2-40B4-BE49-F238E27FC236}">
                  <a16:creationId xmlns:a16="http://schemas.microsoft.com/office/drawing/2014/main" id="{ADFEFEA1-4E92-442E-8F53-4EAF0E95C766}"/>
                </a:ext>
              </a:extLst>
            </p:cNvPr>
            <p:cNvSpPr/>
            <p:nvPr/>
          </p:nvSpPr>
          <p:spPr>
            <a:xfrm>
              <a:off x="10866255" y="3326746"/>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1" name="TextBox 160">
              <a:extLst>
                <a:ext uri="{FF2B5EF4-FFF2-40B4-BE49-F238E27FC236}">
                  <a16:creationId xmlns:a16="http://schemas.microsoft.com/office/drawing/2014/main" id="{99EDB5D5-0C5F-4163-91BC-B9366A41F43F}"/>
                </a:ext>
              </a:extLst>
            </p:cNvPr>
            <p:cNvSpPr txBox="1"/>
            <p:nvPr/>
          </p:nvSpPr>
          <p:spPr>
            <a:xfrm>
              <a:off x="9807943" y="3310018"/>
              <a:ext cx="1371600" cy="307777"/>
            </a:xfrm>
            <a:prstGeom prst="rect">
              <a:avLst/>
            </a:prstGeom>
            <a:noFill/>
          </p:spPr>
          <p:txBody>
            <a:bodyPr wrap="square" rtlCol="0">
              <a:spAutoFit/>
            </a:bodyPr>
            <a:lstStyle/>
            <a:p>
              <a:r>
                <a:rPr lang="en-US" sz="1400" dirty="0"/>
                <a:t>Invoice Amt:</a:t>
              </a:r>
            </a:p>
          </p:txBody>
        </p:sp>
      </p:grpSp>
      <p:grpSp>
        <p:nvGrpSpPr>
          <p:cNvPr id="162" name="Group 161">
            <a:extLst>
              <a:ext uri="{FF2B5EF4-FFF2-40B4-BE49-F238E27FC236}">
                <a16:creationId xmlns:a16="http://schemas.microsoft.com/office/drawing/2014/main" id="{81B35E11-A494-48B4-ACAB-A632C023EDDF}"/>
              </a:ext>
            </a:extLst>
          </p:cNvPr>
          <p:cNvGrpSpPr/>
          <p:nvPr/>
        </p:nvGrpSpPr>
        <p:grpSpPr>
          <a:xfrm>
            <a:off x="9820770" y="2739630"/>
            <a:ext cx="2261988" cy="307777"/>
            <a:chOff x="9792987" y="2953166"/>
            <a:chExt cx="2261988" cy="307777"/>
          </a:xfrm>
        </p:grpSpPr>
        <p:sp>
          <p:nvSpPr>
            <p:cNvPr id="163" name="Rectangle 162">
              <a:extLst>
                <a:ext uri="{FF2B5EF4-FFF2-40B4-BE49-F238E27FC236}">
                  <a16:creationId xmlns:a16="http://schemas.microsoft.com/office/drawing/2014/main" id="{F9CAA959-E9E4-48BE-80FC-184679BB7400}"/>
                </a:ext>
              </a:extLst>
            </p:cNvPr>
            <p:cNvSpPr/>
            <p:nvPr/>
          </p:nvSpPr>
          <p:spPr>
            <a:xfrm>
              <a:off x="10866255" y="2969894"/>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4" name="TextBox 163">
              <a:extLst>
                <a:ext uri="{FF2B5EF4-FFF2-40B4-BE49-F238E27FC236}">
                  <a16:creationId xmlns:a16="http://schemas.microsoft.com/office/drawing/2014/main" id="{390C8A10-428A-4552-A15A-14FD1A45D7FD}"/>
                </a:ext>
              </a:extLst>
            </p:cNvPr>
            <p:cNvSpPr txBox="1"/>
            <p:nvPr/>
          </p:nvSpPr>
          <p:spPr>
            <a:xfrm>
              <a:off x="9792987" y="2953166"/>
              <a:ext cx="1371600" cy="307777"/>
            </a:xfrm>
            <a:prstGeom prst="rect">
              <a:avLst/>
            </a:prstGeom>
            <a:noFill/>
          </p:spPr>
          <p:txBody>
            <a:bodyPr wrap="square" rtlCol="0">
              <a:spAutoFit/>
            </a:bodyPr>
            <a:lstStyle/>
            <a:p>
              <a:r>
                <a:rPr lang="en-US" sz="1400" dirty="0"/>
                <a:t>Discount:</a:t>
              </a:r>
            </a:p>
          </p:txBody>
        </p:sp>
      </p:grpSp>
      <p:grpSp>
        <p:nvGrpSpPr>
          <p:cNvPr id="165" name="Group 164">
            <a:extLst>
              <a:ext uri="{FF2B5EF4-FFF2-40B4-BE49-F238E27FC236}">
                <a16:creationId xmlns:a16="http://schemas.microsoft.com/office/drawing/2014/main" id="{CF2D728A-1028-4397-8E81-E634644B062E}"/>
              </a:ext>
            </a:extLst>
          </p:cNvPr>
          <p:cNvGrpSpPr/>
          <p:nvPr/>
        </p:nvGrpSpPr>
        <p:grpSpPr>
          <a:xfrm>
            <a:off x="9820770" y="2423302"/>
            <a:ext cx="2261988" cy="307777"/>
            <a:chOff x="9792987" y="2589631"/>
            <a:chExt cx="2261988" cy="307777"/>
          </a:xfrm>
        </p:grpSpPr>
        <p:sp>
          <p:nvSpPr>
            <p:cNvPr id="166" name="Rectangle 165">
              <a:extLst>
                <a:ext uri="{FF2B5EF4-FFF2-40B4-BE49-F238E27FC236}">
                  <a16:creationId xmlns:a16="http://schemas.microsoft.com/office/drawing/2014/main" id="{EF08460B-2496-4437-8C40-BB70A253C029}"/>
                </a:ext>
              </a:extLst>
            </p:cNvPr>
            <p:cNvSpPr/>
            <p:nvPr/>
          </p:nvSpPr>
          <p:spPr>
            <a:xfrm>
              <a:off x="10866255" y="2606359"/>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7" name="TextBox 166">
              <a:extLst>
                <a:ext uri="{FF2B5EF4-FFF2-40B4-BE49-F238E27FC236}">
                  <a16:creationId xmlns:a16="http://schemas.microsoft.com/office/drawing/2014/main" id="{37171083-B3CA-4716-A063-88E46789023A}"/>
                </a:ext>
              </a:extLst>
            </p:cNvPr>
            <p:cNvSpPr txBox="1"/>
            <p:nvPr/>
          </p:nvSpPr>
          <p:spPr>
            <a:xfrm>
              <a:off x="9792987" y="2589631"/>
              <a:ext cx="1371600" cy="307777"/>
            </a:xfrm>
            <a:prstGeom prst="rect">
              <a:avLst/>
            </a:prstGeom>
            <a:noFill/>
          </p:spPr>
          <p:txBody>
            <a:bodyPr wrap="square" rtlCol="0">
              <a:spAutoFit/>
            </a:bodyPr>
            <a:lstStyle/>
            <a:p>
              <a:r>
                <a:rPr lang="en-US" sz="1400" dirty="0"/>
                <a:t>Net Price:</a:t>
              </a:r>
            </a:p>
          </p:txBody>
        </p:sp>
      </p:grpSp>
      <p:grpSp>
        <p:nvGrpSpPr>
          <p:cNvPr id="168" name="Group 167">
            <a:extLst>
              <a:ext uri="{FF2B5EF4-FFF2-40B4-BE49-F238E27FC236}">
                <a16:creationId xmlns:a16="http://schemas.microsoft.com/office/drawing/2014/main" id="{52110572-2595-4AEF-92AD-C86B49F25356}"/>
              </a:ext>
            </a:extLst>
          </p:cNvPr>
          <p:cNvGrpSpPr/>
          <p:nvPr/>
        </p:nvGrpSpPr>
        <p:grpSpPr>
          <a:xfrm>
            <a:off x="9820770" y="2106974"/>
            <a:ext cx="2261988" cy="307777"/>
            <a:chOff x="9792987" y="2222420"/>
            <a:chExt cx="2261988" cy="307777"/>
          </a:xfrm>
        </p:grpSpPr>
        <p:sp>
          <p:nvSpPr>
            <p:cNvPr id="169" name="Rectangle 168">
              <a:extLst>
                <a:ext uri="{FF2B5EF4-FFF2-40B4-BE49-F238E27FC236}">
                  <a16:creationId xmlns:a16="http://schemas.microsoft.com/office/drawing/2014/main" id="{7E402E87-F9D3-4ACF-B80D-5BF53CD5BF3F}"/>
                </a:ext>
              </a:extLst>
            </p:cNvPr>
            <p:cNvSpPr/>
            <p:nvPr/>
          </p:nvSpPr>
          <p:spPr>
            <a:xfrm>
              <a:off x="10866255" y="2239148"/>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0" name="TextBox 169">
              <a:extLst>
                <a:ext uri="{FF2B5EF4-FFF2-40B4-BE49-F238E27FC236}">
                  <a16:creationId xmlns:a16="http://schemas.microsoft.com/office/drawing/2014/main" id="{C5E497C4-B7BD-4940-B7E6-3591CDAE2F75}"/>
                </a:ext>
              </a:extLst>
            </p:cNvPr>
            <p:cNvSpPr txBox="1"/>
            <p:nvPr/>
          </p:nvSpPr>
          <p:spPr>
            <a:xfrm>
              <a:off x="9792987" y="2222420"/>
              <a:ext cx="1371600" cy="307777"/>
            </a:xfrm>
            <a:prstGeom prst="rect">
              <a:avLst/>
            </a:prstGeom>
            <a:noFill/>
          </p:spPr>
          <p:txBody>
            <a:bodyPr wrap="square" rtlCol="0">
              <a:spAutoFit/>
            </a:bodyPr>
            <a:lstStyle/>
            <a:p>
              <a:r>
                <a:rPr lang="en-US" sz="1400" dirty="0"/>
                <a:t>Tax:</a:t>
              </a:r>
            </a:p>
          </p:txBody>
        </p:sp>
      </p:grpSp>
      <p:grpSp>
        <p:nvGrpSpPr>
          <p:cNvPr id="171" name="Group 170">
            <a:extLst>
              <a:ext uri="{FF2B5EF4-FFF2-40B4-BE49-F238E27FC236}">
                <a16:creationId xmlns:a16="http://schemas.microsoft.com/office/drawing/2014/main" id="{6A30A704-B185-46FC-B015-29DB9A0F8823}"/>
              </a:ext>
            </a:extLst>
          </p:cNvPr>
          <p:cNvGrpSpPr/>
          <p:nvPr/>
        </p:nvGrpSpPr>
        <p:grpSpPr>
          <a:xfrm>
            <a:off x="9820770" y="1790646"/>
            <a:ext cx="2261988" cy="307777"/>
            <a:chOff x="9792987" y="1903263"/>
            <a:chExt cx="2261988" cy="307777"/>
          </a:xfrm>
        </p:grpSpPr>
        <p:sp>
          <p:nvSpPr>
            <p:cNvPr id="172" name="Rectangle 171">
              <a:extLst>
                <a:ext uri="{FF2B5EF4-FFF2-40B4-BE49-F238E27FC236}">
                  <a16:creationId xmlns:a16="http://schemas.microsoft.com/office/drawing/2014/main" id="{E9D306FF-8F8B-41A3-A284-775B1D36186E}"/>
                </a:ext>
              </a:extLst>
            </p:cNvPr>
            <p:cNvSpPr/>
            <p:nvPr/>
          </p:nvSpPr>
          <p:spPr>
            <a:xfrm>
              <a:off x="10866255" y="1919991"/>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3" name="TextBox 172">
              <a:extLst>
                <a:ext uri="{FF2B5EF4-FFF2-40B4-BE49-F238E27FC236}">
                  <a16:creationId xmlns:a16="http://schemas.microsoft.com/office/drawing/2014/main" id="{9695EA5E-3283-4A5F-9B62-AFD571084B74}"/>
                </a:ext>
              </a:extLst>
            </p:cNvPr>
            <p:cNvSpPr txBox="1"/>
            <p:nvPr/>
          </p:nvSpPr>
          <p:spPr>
            <a:xfrm>
              <a:off x="9792987" y="1903263"/>
              <a:ext cx="1371600" cy="307777"/>
            </a:xfrm>
            <a:prstGeom prst="rect">
              <a:avLst/>
            </a:prstGeom>
            <a:noFill/>
          </p:spPr>
          <p:txBody>
            <a:bodyPr wrap="square" rtlCol="0">
              <a:spAutoFit/>
            </a:bodyPr>
            <a:lstStyle/>
            <a:p>
              <a:r>
                <a:rPr lang="en-US" sz="1400" dirty="0"/>
                <a:t>Total Price:</a:t>
              </a:r>
            </a:p>
          </p:txBody>
        </p:sp>
      </p:grpSp>
      <p:grpSp>
        <p:nvGrpSpPr>
          <p:cNvPr id="174" name="Group 173">
            <a:extLst>
              <a:ext uri="{FF2B5EF4-FFF2-40B4-BE49-F238E27FC236}">
                <a16:creationId xmlns:a16="http://schemas.microsoft.com/office/drawing/2014/main" id="{C98FB36A-0C9F-48AC-B912-96102984269D}"/>
              </a:ext>
            </a:extLst>
          </p:cNvPr>
          <p:cNvGrpSpPr/>
          <p:nvPr/>
        </p:nvGrpSpPr>
        <p:grpSpPr>
          <a:xfrm>
            <a:off x="9820770" y="1474318"/>
            <a:ext cx="2261988" cy="307777"/>
            <a:chOff x="9792987" y="2178030"/>
            <a:chExt cx="2261988" cy="307777"/>
          </a:xfrm>
        </p:grpSpPr>
        <p:sp>
          <p:nvSpPr>
            <p:cNvPr id="175" name="Rectangle 174">
              <a:extLst>
                <a:ext uri="{FF2B5EF4-FFF2-40B4-BE49-F238E27FC236}">
                  <a16:creationId xmlns:a16="http://schemas.microsoft.com/office/drawing/2014/main" id="{4279EBE2-C5F7-4395-96B9-374CF4BBAE2C}"/>
                </a:ext>
              </a:extLst>
            </p:cNvPr>
            <p:cNvSpPr/>
            <p:nvPr/>
          </p:nvSpPr>
          <p:spPr>
            <a:xfrm>
              <a:off x="10866255" y="2194758"/>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6" name="TextBox 175">
              <a:extLst>
                <a:ext uri="{FF2B5EF4-FFF2-40B4-BE49-F238E27FC236}">
                  <a16:creationId xmlns:a16="http://schemas.microsoft.com/office/drawing/2014/main" id="{1DBE02FA-0BAE-480D-8057-5AAADD19F772}"/>
                </a:ext>
              </a:extLst>
            </p:cNvPr>
            <p:cNvSpPr txBox="1"/>
            <p:nvPr/>
          </p:nvSpPr>
          <p:spPr>
            <a:xfrm>
              <a:off x="9792987" y="2178030"/>
              <a:ext cx="1371600" cy="307777"/>
            </a:xfrm>
            <a:prstGeom prst="rect">
              <a:avLst/>
            </a:prstGeom>
            <a:noFill/>
          </p:spPr>
          <p:txBody>
            <a:bodyPr wrap="square" rtlCol="0">
              <a:spAutoFit/>
            </a:bodyPr>
            <a:lstStyle/>
            <a:p>
              <a:r>
                <a:rPr lang="en-US" sz="1400" dirty="0"/>
                <a:t>Total Qty:</a:t>
              </a:r>
            </a:p>
          </p:txBody>
        </p:sp>
      </p:grpSp>
      <p:grpSp>
        <p:nvGrpSpPr>
          <p:cNvPr id="177" name="Group 176">
            <a:extLst>
              <a:ext uri="{FF2B5EF4-FFF2-40B4-BE49-F238E27FC236}">
                <a16:creationId xmlns:a16="http://schemas.microsoft.com/office/drawing/2014/main" id="{8C18CB64-7CD5-406B-A03C-0075666DF314}"/>
              </a:ext>
            </a:extLst>
          </p:cNvPr>
          <p:cNvGrpSpPr/>
          <p:nvPr/>
        </p:nvGrpSpPr>
        <p:grpSpPr>
          <a:xfrm>
            <a:off x="9820770" y="1157990"/>
            <a:ext cx="2261988" cy="307777"/>
            <a:chOff x="9792987" y="1903263"/>
            <a:chExt cx="2261988" cy="307777"/>
          </a:xfrm>
        </p:grpSpPr>
        <p:sp>
          <p:nvSpPr>
            <p:cNvPr id="178" name="Rectangle 177">
              <a:extLst>
                <a:ext uri="{FF2B5EF4-FFF2-40B4-BE49-F238E27FC236}">
                  <a16:creationId xmlns:a16="http://schemas.microsoft.com/office/drawing/2014/main" id="{65D9CC4F-09D3-402A-BA13-3B3B77EA614F}"/>
                </a:ext>
              </a:extLst>
            </p:cNvPr>
            <p:cNvSpPr/>
            <p:nvPr/>
          </p:nvSpPr>
          <p:spPr>
            <a:xfrm>
              <a:off x="10866255" y="1919991"/>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9" name="TextBox 178">
              <a:extLst>
                <a:ext uri="{FF2B5EF4-FFF2-40B4-BE49-F238E27FC236}">
                  <a16:creationId xmlns:a16="http://schemas.microsoft.com/office/drawing/2014/main" id="{B1B42A45-CD9B-41D5-8815-F2A3C149961E}"/>
                </a:ext>
              </a:extLst>
            </p:cNvPr>
            <p:cNvSpPr txBox="1"/>
            <p:nvPr/>
          </p:nvSpPr>
          <p:spPr>
            <a:xfrm>
              <a:off x="9792987" y="1903263"/>
              <a:ext cx="1371600" cy="307777"/>
            </a:xfrm>
            <a:prstGeom prst="rect">
              <a:avLst/>
            </a:prstGeom>
            <a:noFill/>
          </p:spPr>
          <p:txBody>
            <a:bodyPr wrap="square" rtlCol="0">
              <a:spAutoFit/>
            </a:bodyPr>
            <a:lstStyle/>
            <a:p>
              <a:r>
                <a:rPr lang="en-US" sz="1400" dirty="0"/>
                <a:t>Line Items:</a:t>
              </a:r>
            </a:p>
          </p:txBody>
        </p:sp>
      </p:grpSp>
      <p:grpSp>
        <p:nvGrpSpPr>
          <p:cNvPr id="8" name="Group 7">
            <a:extLst>
              <a:ext uri="{FF2B5EF4-FFF2-40B4-BE49-F238E27FC236}">
                <a16:creationId xmlns:a16="http://schemas.microsoft.com/office/drawing/2014/main" id="{9E93AC2A-58E8-4A87-89F2-4994AA076ECC}"/>
              </a:ext>
            </a:extLst>
          </p:cNvPr>
          <p:cNvGrpSpPr/>
          <p:nvPr/>
        </p:nvGrpSpPr>
        <p:grpSpPr>
          <a:xfrm>
            <a:off x="9828248" y="3372287"/>
            <a:ext cx="2247032" cy="307777"/>
            <a:chOff x="9834577" y="3398921"/>
            <a:chExt cx="2247032" cy="307777"/>
          </a:xfrm>
        </p:grpSpPr>
        <p:sp>
          <p:nvSpPr>
            <p:cNvPr id="180" name="Rectangle 179">
              <a:extLst>
                <a:ext uri="{FF2B5EF4-FFF2-40B4-BE49-F238E27FC236}">
                  <a16:creationId xmlns:a16="http://schemas.microsoft.com/office/drawing/2014/main" id="{D17F35C6-4642-4052-BDD9-2DB4F0B777EE}"/>
                </a:ext>
              </a:extLst>
            </p:cNvPr>
            <p:cNvSpPr/>
            <p:nvPr/>
          </p:nvSpPr>
          <p:spPr>
            <a:xfrm>
              <a:off x="10892889" y="3415649"/>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1" name="TextBox 180">
              <a:extLst>
                <a:ext uri="{FF2B5EF4-FFF2-40B4-BE49-F238E27FC236}">
                  <a16:creationId xmlns:a16="http://schemas.microsoft.com/office/drawing/2014/main" id="{35271CE3-0C98-4E8F-9272-26CC74ABCDF5}"/>
                </a:ext>
              </a:extLst>
            </p:cNvPr>
            <p:cNvSpPr txBox="1"/>
            <p:nvPr/>
          </p:nvSpPr>
          <p:spPr>
            <a:xfrm>
              <a:off x="9834577" y="3398921"/>
              <a:ext cx="1371600" cy="307777"/>
            </a:xfrm>
            <a:prstGeom prst="rect">
              <a:avLst/>
            </a:prstGeom>
            <a:noFill/>
          </p:spPr>
          <p:txBody>
            <a:bodyPr wrap="square" rtlCol="0">
              <a:spAutoFit/>
            </a:bodyPr>
            <a:lstStyle/>
            <a:p>
              <a:r>
                <a:rPr lang="en-US" sz="1400" dirty="0"/>
                <a:t>Paid Amt:</a:t>
              </a:r>
            </a:p>
          </p:txBody>
        </p:sp>
      </p:grpSp>
      <p:grpSp>
        <p:nvGrpSpPr>
          <p:cNvPr id="128" name="Group 127">
            <a:extLst>
              <a:ext uri="{FF2B5EF4-FFF2-40B4-BE49-F238E27FC236}">
                <a16:creationId xmlns:a16="http://schemas.microsoft.com/office/drawing/2014/main" id="{DB3468A9-83B9-4A58-9532-A9D32D4BCB1C}"/>
              </a:ext>
            </a:extLst>
          </p:cNvPr>
          <p:cNvGrpSpPr/>
          <p:nvPr/>
        </p:nvGrpSpPr>
        <p:grpSpPr>
          <a:xfrm>
            <a:off x="35542" y="1125320"/>
            <a:ext cx="9635546" cy="326505"/>
            <a:chOff x="35542" y="1125320"/>
            <a:chExt cx="9635546" cy="326505"/>
          </a:xfrm>
        </p:grpSpPr>
        <p:sp>
          <p:nvSpPr>
            <p:cNvPr id="129" name="Rectangle 128">
              <a:extLst>
                <a:ext uri="{FF2B5EF4-FFF2-40B4-BE49-F238E27FC236}">
                  <a16:creationId xmlns:a16="http://schemas.microsoft.com/office/drawing/2014/main" id="{4749F3F8-7895-4BF7-B549-417C4F1F3DB0}"/>
                </a:ext>
              </a:extLst>
            </p:cNvPr>
            <p:cNvSpPr/>
            <p:nvPr/>
          </p:nvSpPr>
          <p:spPr>
            <a:xfrm>
              <a:off x="985437" y="1158012"/>
              <a:ext cx="137160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30" name="TextBox 129">
              <a:extLst>
                <a:ext uri="{FF2B5EF4-FFF2-40B4-BE49-F238E27FC236}">
                  <a16:creationId xmlns:a16="http://schemas.microsoft.com/office/drawing/2014/main" id="{8DBB3D36-C47B-444B-9B6C-2706DF20D3FF}"/>
                </a:ext>
              </a:extLst>
            </p:cNvPr>
            <p:cNvSpPr txBox="1"/>
            <p:nvPr/>
          </p:nvSpPr>
          <p:spPr>
            <a:xfrm>
              <a:off x="35542" y="1136681"/>
              <a:ext cx="829779" cy="307777"/>
            </a:xfrm>
            <a:prstGeom prst="rect">
              <a:avLst/>
            </a:prstGeom>
            <a:noFill/>
          </p:spPr>
          <p:txBody>
            <a:bodyPr wrap="none" rtlCol="0">
              <a:spAutoFit/>
            </a:bodyPr>
            <a:lstStyle/>
            <a:p>
              <a:r>
                <a:rPr lang="en-US" sz="1400" dirty="0"/>
                <a:t>Barcode:</a:t>
              </a:r>
            </a:p>
          </p:txBody>
        </p:sp>
        <p:grpSp>
          <p:nvGrpSpPr>
            <p:cNvPr id="131" name="Group 130">
              <a:extLst>
                <a:ext uri="{FF2B5EF4-FFF2-40B4-BE49-F238E27FC236}">
                  <a16:creationId xmlns:a16="http://schemas.microsoft.com/office/drawing/2014/main" id="{15461B4B-779B-4462-B070-F4E89FF78DE3}"/>
                </a:ext>
              </a:extLst>
            </p:cNvPr>
            <p:cNvGrpSpPr/>
            <p:nvPr/>
          </p:nvGrpSpPr>
          <p:grpSpPr>
            <a:xfrm>
              <a:off x="4660096" y="1144048"/>
              <a:ext cx="5010992" cy="307777"/>
              <a:chOff x="2459821" y="1144048"/>
              <a:chExt cx="5010992" cy="307777"/>
            </a:xfrm>
          </p:grpSpPr>
          <p:sp>
            <p:nvSpPr>
              <p:cNvPr id="134" name="Rectangle 133">
                <a:extLst>
                  <a:ext uri="{FF2B5EF4-FFF2-40B4-BE49-F238E27FC236}">
                    <a16:creationId xmlns:a16="http://schemas.microsoft.com/office/drawing/2014/main" id="{7FA6C3C2-7EC8-475C-B5D2-2E3E528A7204}"/>
                  </a:ext>
                </a:extLst>
              </p:cNvPr>
              <p:cNvSpPr/>
              <p:nvPr/>
            </p:nvSpPr>
            <p:spPr>
              <a:xfrm>
                <a:off x="3458255" y="1173719"/>
                <a:ext cx="4010840" cy="27073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nvGrpSpPr>
              <p:cNvPr id="135" name="Group 134">
                <a:extLst>
                  <a:ext uri="{FF2B5EF4-FFF2-40B4-BE49-F238E27FC236}">
                    <a16:creationId xmlns:a16="http://schemas.microsoft.com/office/drawing/2014/main" id="{EE925497-6353-4F7B-B4C7-79004AF1A281}"/>
                  </a:ext>
                </a:extLst>
              </p:cNvPr>
              <p:cNvGrpSpPr/>
              <p:nvPr/>
            </p:nvGrpSpPr>
            <p:grpSpPr>
              <a:xfrm>
                <a:off x="7196493" y="1167980"/>
                <a:ext cx="274320" cy="274320"/>
                <a:chOff x="4594118" y="1538960"/>
                <a:chExt cx="333210" cy="393192"/>
              </a:xfrm>
            </p:grpSpPr>
            <p:sp>
              <p:nvSpPr>
                <p:cNvPr id="137" name="Rectangle 136">
                  <a:extLst>
                    <a:ext uri="{FF2B5EF4-FFF2-40B4-BE49-F238E27FC236}">
                      <a16:creationId xmlns:a16="http://schemas.microsoft.com/office/drawing/2014/main" id="{DABC34F8-37AA-4027-9CC0-363C0BE880F5}"/>
                    </a:ext>
                  </a:extLst>
                </p:cNvPr>
                <p:cNvSpPr/>
                <p:nvPr/>
              </p:nvSpPr>
              <p:spPr>
                <a:xfrm>
                  <a:off x="4594118" y="1538960"/>
                  <a:ext cx="333210" cy="393192"/>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65000"/>
                        <a:lumOff val="35000"/>
                      </a:schemeClr>
                    </a:solidFill>
                  </a:endParaRPr>
                </a:p>
              </p:txBody>
            </p:sp>
            <p:sp>
              <p:nvSpPr>
                <p:cNvPr id="138" name="Isosceles Triangle 137">
                  <a:extLst>
                    <a:ext uri="{FF2B5EF4-FFF2-40B4-BE49-F238E27FC236}">
                      <a16:creationId xmlns:a16="http://schemas.microsoft.com/office/drawing/2014/main" id="{3167D681-3787-47DB-88AA-FE8B550E559F}"/>
                    </a:ext>
                  </a:extLst>
                </p:cNvPr>
                <p:cNvSpPr/>
                <p:nvPr/>
              </p:nvSpPr>
              <p:spPr>
                <a:xfrm flipV="1">
                  <a:off x="4661034" y="1695237"/>
                  <a:ext cx="180975" cy="111955"/>
                </a:xfrm>
                <a:prstGeom prst="triangl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36" name="TextBox 135">
                <a:extLst>
                  <a:ext uri="{FF2B5EF4-FFF2-40B4-BE49-F238E27FC236}">
                    <a16:creationId xmlns:a16="http://schemas.microsoft.com/office/drawing/2014/main" id="{8327D23A-F25D-43C5-B5FD-ADD2C4234288}"/>
                  </a:ext>
                </a:extLst>
              </p:cNvPr>
              <p:cNvSpPr txBox="1"/>
              <p:nvPr/>
            </p:nvSpPr>
            <p:spPr>
              <a:xfrm>
                <a:off x="2459821" y="1144048"/>
                <a:ext cx="1043555" cy="307777"/>
              </a:xfrm>
              <a:prstGeom prst="rect">
                <a:avLst/>
              </a:prstGeom>
              <a:noFill/>
            </p:spPr>
            <p:txBody>
              <a:bodyPr wrap="none" rtlCol="0">
                <a:spAutoFit/>
              </a:bodyPr>
              <a:lstStyle/>
              <a:p>
                <a:r>
                  <a:rPr lang="en-US" sz="1400" dirty="0"/>
                  <a:t>Item Name:</a:t>
                </a:r>
              </a:p>
            </p:txBody>
          </p:sp>
        </p:grpSp>
        <p:sp>
          <p:nvSpPr>
            <p:cNvPr id="132" name="Rectangle 131">
              <a:extLst>
                <a:ext uri="{FF2B5EF4-FFF2-40B4-BE49-F238E27FC236}">
                  <a16:creationId xmlns:a16="http://schemas.microsoft.com/office/drawing/2014/main" id="{A6786A21-60ED-4D91-AFEC-8BC15551FAA9}"/>
                </a:ext>
              </a:extLst>
            </p:cNvPr>
            <p:cNvSpPr/>
            <p:nvPr/>
          </p:nvSpPr>
          <p:spPr>
            <a:xfrm>
              <a:off x="3346253" y="1146651"/>
              <a:ext cx="109728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33" name="TextBox 132">
              <a:extLst>
                <a:ext uri="{FF2B5EF4-FFF2-40B4-BE49-F238E27FC236}">
                  <a16:creationId xmlns:a16="http://schemas.microsoft.com/office/drawing/2014/main" id="{5183B0B2-1245-4DDE-9C75-65A4B1F96477}"/>
                </a:ext>
              </a:extLst>
            </p:cNvPr>
            <p:cNvSpPr txBox="1"/>
            <p:nvPr/>
          </p:nvSpPr>
          <p:spPr>
            <a:xfrm>
              <a:off x="2396358" y="1125320"/>
              <a:ext cx="961930" cy="307777"/>
            </a:xfrm>
            <a:prstGeom prst="rect">
              <a:avLst/>
            </a:prstGeom>
            <a:noFill/>
          </p:spPr>
          <p:txBody>
            <a:bodyPr wrap="none" rtlCol="0">
              <a:spAutoFit/>
            </a:bodyPr>
            <a:lstStyle/>
            <a:p>
              <a:r>
                <a:rPr lang="en-US" sz="1400" dirty="0"/>
                <a:t>Item code:</a:t>
              </a:r>
            </a:p>
          </p:txBody>
        </p:sp>
      </p:grpSp>
      <p:graphicFrame>
        <p:nvGraphicFramePr>
          <p:cNvPr id="154" name="Table 4">
            <a:extLst>
              <a:ext uri="{FF2B5EF4-FFF2-40B4-BE49-F238E27FC236}">
                <a16:creationId xmlns:a16="http://schemas.microsoft.com/office/drawing/2014/main" id="{C16030BF-AF21-4382-AF08-0A7D1C60E72A}"/>
              </a:ext>
            </a:extLst>
          </p:cNvPr>
          <p:cNvGraphicFramePr>
            <a:graphicFrameLocks noGrp="1"/>
          </p:cNvGraphicFramePr>
          <p:nvPr>
            <p:extLst>
              <p:ext uri="{D42A27DB-BD31-4B8C-83A1-F6EECF244321}">
                <p14:modId xmlns:p14="http://schemas.microsoft.com/office/powerpoint/2010/main" val="1894847997"/>
              </p:ext>
            </p:extLst>
          </p:nvPr>
        </p:nvGraphicFramePr>
        <p:xfrm>
          <a:off x="117192" y="1538399"/>
          <a:ext cx="9584973" cy="4084320"/>
        </p:xfrm>
        <a:graphic>
          <a:graphicData uri="http://schemas.openxmlformats.org/drawingml/2006/table">
            <a:tbl>
              <a:tblPr firstRow="1" bandRow="1">
                <a:tableStyleId>{1FECB4D8-DB02-4DC6-A0A2-4F2EBAE1DC90}</a:tableStyleId>
              </a:tblPr>
              <a:tblGrid>
                <a:gridCol w="987708">
                  <a:extLst>
                    <a:ext uri="{9D8B030D-6E8A-4147-A177-3AD203B41FA5}">
                      <a16:colId xmlns:a16="http://schemas.microsoft.com/office/drawing/2014/main" val="1490118813"/>
                    </a:ext>
                  </a:extLst>
                </a:gridCol>
                <a:gridCol w="1209675">
                  <a:extLst>
                    <a:ext uri="{9D8B030D-6E8A-4147-A177-3AD203B41FA5}">
                      <a16:colId xmlns:a16="http://schemas.microsoft.com/office/drawing/2014/main" val="1419932560"/>
                    </a:ext>
                  </a:extLst>
                </a:gridCol>
                <a:gridCol w="1733550">
                  <a:extLst>
                    <a:ext uri="{9D8B030D-6E8A-4147-A177-3AD203B41FA5}">
                      <a16:colId xmlns:a16="http://schemas.microsoft.com/office/drawing/2014/main" val="1326917434"/>
                    </a:ext>
                  </a:extLst>
                </a:gridCol>
                <a:gridCol w="695325">
                  <a:extLst>
                    <a:ext uri="{9D8B030D-6E8A-4147-A177-3AD203B41FA5}">
                      <a16:colId xmlns:a16="http://schemas.microsoft.com/office/drawing/2014/main" val="574625511"/>
                    </a:ext>
                  </a:extLst>
                </a:gridCol>
                <a:gridCol w="752475">
                  <a:extLst>
                    <a:ext uri="{9D8B030D-6E8A-4147-A177-3AD203B41FA5}">
                      <a16:colId xmlns:a16="http://schemas.microsoft.com/office/drawing/2014/main" val="1022514554"/>
                    </a:ext>
                  </a:extLst>
                </a:gridCol>
                <a:gridCol w="1051560">
                  <a:extLst>
                    <a:ext uri="{9D8B030D-6E8A-4147-A177-3AD203B41FA5}">
                      <a16:colId xmlns:a16="http://schemas.microsoft.com/office/drawing/2014/main" val="2772845626"/>
                    </a:ext>
                  </a:extLst>
                </a:gridCol>
                <a:gridCol w="1051560">
                  <a:extLst>
                    <a:ext uri="{9D8B030D-6E8A-4147-A177-3AD203B41FA5}">
                      <a16:colId xmlns:a16="http://schemas.microsoft.com/office/drawing/2014/main" val="3438855933"/>
                    </a:ext>
                  </a:extLst>
                </a:gridCol>
                <a:gridCol w="1051560">
                  <a:extLst>
                    <a:ext uri="{9D8B030D-6E8A-4147-A177-3AD203B41FA5}">
                      <a16:colId xmlns:a16="http://schemas.microsoft.com/office/drawing/2014/main" val="809585538"/>
                    </a:ext>
                  </a:extLst>
                </a:gridCol>
                <a:gridCol w="1051560">
                  <a:extLst>
                    <a:ext uri="{9D8B030D-6E8A-4147-A177-3AD203B41FA5}">
                      <a16:colId xmlns:a16="http://schemas.microsoft.com/office/drawing/2014/main" val="3331988733"/>
                    </a:ext>
                  </a:extLst>
                </a:gridCol>
              </a:tblGrid>
              <a:tr h="370840">
                <a:tc>
                  <a:txBody>
                    <a:bodyPr/>
                    <a:lstStyle/>
                    <a:p>
                      <a:pPr algn="ctr"/>
                      <a:r>
                        <a:rPr lang="en-US" sz="1400" dirty="0"/>
                        <a:t>Item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Barcode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Item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Qty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Standard 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Applied 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Tax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Net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extLst>
                  <a:ext uri="{0D108BD9-81ED-4DB2-BD59-A6C34878D82A}">
                    <a16:rowId xmlns:a16="http://schemas.microsoft.com/office/drawing/2014/main" val="861316392"/>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38732038"/>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2133547"/>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867361880"/>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027708"/>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140088339"/>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1786724"/>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348308796"/>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2127181"/>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923304449"/>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7132355"/>
                  </a:ext>
                </a:extLst>
              </a:tr>
            </a:tbl>
          </a:graphicData>
        </a:graphic>
      </p:graphicFrame>
      <p:grpSp>
        <p:nvGrpSpPr>
          <p:cNvPr id="193" name="Group 192">
            <a:extLst>
              <a:ext uri="{FF2B5EF4-FFF2-40B4-BE49-F238E27FC236}">
                <a16:creationId xmlns:a16="http://schemas.microsoft.com/office/drawing/2014/main" id="{A3B63736-6925-418C-8A54-716F507AE7FE}"/>
              </a:ext>
            </a:extLst>
          </p:cNvPr>
          <p:cNvGrpSpPr/>
          <p:nvPr/>
        </p:nvGrpSpPr>
        <p:grpSpPr>
          <a:xfrm>
            <a:off x="0" y="532265"/>
            <a:ext cx="9803928" cy="547511"/>
            <a:chOff x="0" y="532265"/>
            <a:chExt cx="9803928" cy="547511"/>
          </a:xfrm>
        </p:grpSpPr>
        <p:sp>
          <p:nvSpPr>
            <p:cNvPr id="194" name="Rectangle 193">
              <a:extLst>
                <a:ext uri="{FF2B5EF4-FFF2-40B4-BE49-F238E27FC236}">
                  <a16:creationId xmlns:a16="http://schemas.microsoft.com/office/drawing/2014/main" id="{05390766-5FF7-41F7-A42F-8333F1BBDDD8}"/>
                </a:ext>
              </a:extLst>
            </p:cNvPr>
            <p:cNvSpPr/>
            <p:nvPr/>
          </p:nvSpPr>
          <p:spPr>
            <a:xfrm>
              <a:off x="0" y="532265"/>
              <a:ext cx="9803928" cy="547511"/>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5" name="TextBox 194">
              <a:extLst>
                <a:ext uri="{FF2B5EF4-FFF2-40B4-BE49-F238E27FC236}">
                  <a16:creationId xmlns:a16="http://schemas.microsoft.com/office/drawing/2014/main" id="{03536149-23F5-43BE-8ECA-6BA1CE5694E0}"/>
                </a:ext>
              </a:extLst>
            </p:cNvPr>
            <p:cNvSpPr txBox="1"/>
            <p:nvPr/>
          </p:nvSpPr>
          <p:spPr>
            <a:xfrm>
              <a:off x="35542" y="653592"/>
              <a:ext cx="997581" cy="307777"/>
            </a:xfrm>
            <a:prstGeom prst="rect">
              <a:avLst/>
            </a:prstGeom>
            <a:noFill/>
          </p:spPr>
          <p:txBody>
            <a:bodyPr wrap="none" rtlCol="0">
              <a:spAutoFit/>
            </a:bodyPr>
            <a:lstStyle/>
            <a:p>
              <a:r>
                <a:rPr lang="en-US" sz="1400" dirty="0"/>
                <a:t>Invoice No.</a:t>
              </a:r>
            </a:p>
          </p:txBody>
        </p:sp>
        <p:sp>
          <p:nvSpPr>
            <p:cNvPr id="196" name="Rectangle 195">
              <a:extLst>
                <a:ext uri="{FF2B5EF4-FFF2-40B4-BE49-F238E27FC236}">
                  <a16:creationId xmlns:a16="http://schemas.microsoft.com/office/drawing/2014/main" id="{8DC2E763-972E-447C-97F7-B8DB3A082EF5}"/>
                </a:ext>
              </a:extLst>
            </p:cNvPr>
            <p:cNvSpPr/>
            <p:nvPr/>
          </p:nvSpPr>
          <p:spPr>
            <a:xfrm>
              <a:off x="985438" y="670320"/>
              <a:ext cx="137160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7" name="TextBox 196">
              <a:extLst>
                <a:ext uri="{FF2B5EF4-FFF2-40B4-BE49-F238E27FC236}">
                  <a16:creationId xmlns:a16="http://schemas.microsoft.com/office/drawing/2014/main" id="{C7B4990B-DC84-4B0A-8B55-5AEDC9156345}"/>
                </a:ext>
              </a:extLst>
            </p:cNvPr>
            <p:cNvSpPr txBox="1"/>
            <p:nvPr/>
          </p:nvSpPr>
          <p:spPr>
            <a:xfrm>
              <a:off x="2453791" y="634514"/>
              <a:ext cx="1211807" cy="307777"/>
            </a:xfrm>
            <a:prstGeom prst="rect">
              <a:avLst/>
            </a:prstGeom>
            <a:noFill/>
          </p:spPr>
          <p:txBody>
            <a:bodyPr wrap="none" rtlCol="0">
              <a:spAutoFit/>
            </a:bodyPr>
            <a:lstStyle/>
            <a:p>
              <a:r>
                <a:rPr lang="en-US" sz="1400" dirty="0"/>
                <a:t>Reference No.</a:t>
              </a:r>
            </a:p>
          </p:txBody>
        </p:sp>
        <p:sp>
          <p:nvSpPr>
            <p:cNvPr id="198" name="Rectangle 197">
              <a:extLst>
                <a:ext uri="{FF2B5EF4-FFF2-40B4-BE49-F238E27FC236}">
                  <a16:creationId xmlns:a16="http://schemas.microsoft.com/office/drawing/2014/main" id="{3F492C69-48B5-4BBC-8EAE-64D7B3612BCE}"/>
                </a:ext>
              </a:extLst>
            </p:cNvPr>
            <p:cNvSpPr/>
            <p:nvPr/>
          </p:nvSpPr>
          <p:spPr>
            <a:xfrm>
              <a:off x="3601130" y="651242"/>
              <a:ext cx="137160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lumMod val="65000"/>
                    <a:lumOff val="35000"/>
                  </a:schemeClr>
                </a:solidFill>
              </a:endParaRPr>
            </a:p>
          </p:txBody>
        </p:sp>
        <p:sp>
          <p:nvSpPr>
            <p:cNvPr id="199" name="Rectangle 198">
              <a:extLst>
                <a:ext uri="{FF2B5EF4-FFF2-40B4-BE49-F238E27FC236}">
                  <a16:creationId xmlns:a16="http://schemas.microsoft.com/office/drawing/2014/main" id="{AED3A9CA-2290-4064-80D9-16D1C33327A4}"/>
                </a:ext>
              </a:extLst>
            </p:cNvPr>
            <p:cNvSpPr/>
            <p:nvPr/>
          </p:nvSpPr>
          <p:spPr>
            <a:xfrm>
              <a:off x="6009935" y="649411"/>
              <a:ext cx="1371600" cy="27615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65000"/>
                      <a:lumOff val="35000"/>
                    </a:schemeClr>
                  </a:solidFill>
                </a:rPr>
                <a:t>0000000000</a:t>
              </a:r>
              <a:endParaRPr lang="en-US" sz="1400" dirty="0">
                <a:solidFill>
                  <a:schemeClr val="tx1">
                    <a:lumMod val="75000"/>
                    <a:lumOff val="25000"/>
                  </a:schemeClr>
                </a:solidFill>
              </a:endParaRPr>
            </a:p>
          </p:txBody>
        </p:sp>
        <p:sp>
          <p:nvSpPr>
            <p:cNvPr id="200" name="TextBox 199">
              <a:extLst>
                <a:ext uri="{FF2B5EF4-FFF2-40B4-BE49-F238E27FC236}">
                  <a16:creationId xmlns:a16="http://schemas.microsoft.com/office/drawing/2014/main" id="{2582BF28-DDE3-41F8-AEC8-2149A02364A2}"/>
                </a:ext>
              </a:extLst>
            </p:cNvPr>
            <p:cNvSpPr txBox="1"/>
            <p:nvPr/>
          </p:nvSpPr>
          <p:spPr>
            <a:xfrm>
              <a:off x="5071060" y="619740"/>
              <a:ext cx="998991" cy="307777"/>
            </a:xfrm>
            <a:prstGeom prst="rect">
              <a:avLst/>
            </a:prstGeom>
            <a:noFill/>
          </p:spPr>
          <p:txBody>
            <a:bodyPr wrap="none" rtlCol="0">
              <a:spAutoFit/>
            </a:bodyPr>
            <a:lstStyle/>
            <a:p>
              <a:r>
                <a:rPr lang="en-US" sz="1400" dirty="0"/>
                <a:t>Mobile No:</a:t>
              </a:r>
            </a:p>
          </p:txBody>
        </p:sp>
        <p:sp>
          <p:nvSpPr>
            <p:cNvPr id="201" name="TextBox 200">
              <a:extLst>
                <a:ext uri="{FF2B5EF4-FFF2-40B4-BE49-F238E27FC236}">
                  <a16:creationId xmlns:a16="http://schemas.microsoft.com/office/drawing/2014/main" id="{F40DD5FE-539E-414C-A6CA-04D1CD3F95E3}"/>
                </a:ext>
              </a:extLst>
            </p:cNvPr>
            <p:cNvSpPr txBox="1"/>
            <p:nvPr/>
          </p:nvSpPr>
          <p:spPr>
            <a:xfrm>
              <a:off x="8788656" y="618494"/>
              <a:ext cx="941668" cy="369332"/>
            </a:xfrm>
            <a:prstGeom prst="rect">
              <a:avLst/>
            </a:prstGeom>
            <a:noFill/>
          </p:spPr>
          <p:txBody>
            <a:bodyPr wrap="none" rtlCol="0">
              <a:spAutoFit/>
            </a:bodyPr>
            <a:lstStyle/>
            <a:p>
              <a:pPr algn="ctr"/>
              <a:r>
                <a:rPr lang="en-US" b="1" dirty="0"/>
                <a:t>UNPAID</a:t>
              </a:r>
              <a:endParaRPr lang="en-US" sz="1400" b="1" dirty="0"/>
            </a:p>
          </p:txBody>
        </p:sp>
      </p:grpSp>
      <p:grpSp>
        <p:nvGrpSpPr>
          <p:cNvPr id="202" name="Group 201">
            <a:extLst>
              <a:ext uri="{FF2B5EF4-FFF2-40B4-BE49-F238E27FC236}">
                <a16:creationId xmlns:a16="http://schemas.microsoft.com/office/drawing/2014/main" id="{192A35BF-5441-46E0-97C2-ED7633B0BCD8}"/>
              </a:ext>
            </a:extLst>
          </p:cNvPr>
          <p:cNvGrpSpPr/>
          <p:nvPr/>
        </p:nvGrpSpPr>
        <p:grpSpPr>
          <a:xfrm>
            <a:off x="-1" y="5721320"/>
            <a:ext cx="9803929" cy="1129416"/>
            <a:chOff x="-1" y="5721320"/>
            <a:chExt cx="9803929" cy="1129416"/>
          </a:xfrm>
        </p:grpSpPr>
        <p:sp>
          <p:nvSpPr>
            <p:cNvPr id="203" name="Rectangle 202">
              <a:extLst>
                <a:ext uri="{FF2B5EF4-FFF2-40B4-BE49-F238E27FC236}">
                  <a16:creationId xmlns:a16="http://schemas.microsoft.com/office/drawing/2014/main" id="{E6ACD5BB-0E7F-41F4-A9A7-7C15720C493C}"/>
                </a:ext>
              </a:extLst>
            </p:cNvPr>
            <p:cNvSpPr/>
            <p:nvPr/>
          </p:nvSpPr>
          <p:spPr>
            <a:xfrm>
              <a:off x="-1" y="5721320"/>
              <a:ext cx="9803929" cy="1129416"/>
            </a:xfrm>
            <a:prstGeom prst="rect">
              <a:avLst/>
            </a:prstGeom>
            <a:solidFill>
              <a:schemeClr val="bg1">
                <a:lumMod val="8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04" name="Rectangle: Rounded Corners 203">
              <a:extLst>
                <a:ext uri="{FF2B5EF4-FFF2-40B4-BE49-F238E27FC236}">
                  <a16:creationId xmlns:a16="http://schemas.microsoft.com/office/drawing/2014/main" id="{ACF358FC-FF6D-43E2-9BFC-ECD1A22912E8}"/>
                </a:ext>
              </a:extLst>
            </p:cNvPr>
            <p:cNvSpPr/>
            <p:nvPr/>
          </p:nvSpPr>
          <p:spPr>
            <a:xfrm>
              <a:off x="86882"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F1</a:t>
              </a:r>
            </a:p>
            <a:p>
              <a:pPr algn="ctr">
                <a:lnSpc>
                  <a:spcPts val="1500"/>
                </a:lnSpc>
              </a:pPr>
              <a:r>
                <a:rPr lang="en-US" sz="1400" b="1" dirty="0"/>
                <a:t>Help</a:t>
              </a:r>
            </a:p>
          </p:txBody>
        </p:sp>
        <p:sp>
          <p:nvSpPr>
            <p:cNvPr id="205" name="Rectangle: Rounded Corners 204">
              <a:extLst>
                <a:ext uri="{FF2B5EF4-FFF2-40B4-BE49-F238E27FC236}">
                  <a16:creationId xmlns:a16="http://schemas.microsoft.com/office/drawing/2014/main" id="{87B6DEF6-0FCF-4680-8FD4-B3C11AB2C139}"/>
                </a:ext>
              </a:extLst>
            </p:cNvPr>
            <p:cNvSpPr/>
            <p:nvPr/>
          </p:nvSpPr>
          <p:spPr>
            <a:xfrm>
              <a:off x="5659694"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F5</a:t>
              </a:r>
            </a:p>
            <a:p>
              <a:pPr algn="ctr">
                <a:lnSpc>
                  <a:spcPts val="1500"/>
                </a:lnSpc>
              </a:pPr>
              <a:r>
                <a:rPr lang="en-US" sz="1400" b="1" dirty="0"/>
                <a:t>Change Price</a:t>
              </a:r>
            </a:p>
          </p:txBody>
        </p:sp>
        <p:sp>
          <p:nvSpPr>
            <p:cNvPr id="206" name="Rectangle: Rounded Corners 205">
              <a:extLst>
                <a:ext uri="{FF2B5EF4-FFF2-40B4-BE49-F238E27FC236}">
                  <a16:creationId xmlns:a16="http://schemas.microsoft.com/office/drawing/2014/main" id="{DE63A968-9D14-44FE-9753-683725547CBC}"/>
                </a:ext>
              </a:extLst>
            </p:cNvPr>
            <p:cNvSpPr/>
            <p:nvPr/>
          </p:nvSpPr>
          <p:spPr>
            <a:xfrm>
              <a:off x="1474355"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F2</a:t>
              </a:r>
            </a:p>
            <a:p>
              <a:pPr algn="ctr">
                <a:lnSpc>
                  <a:spcPts val="1500"/>
                </a:lnSpc>
              </a:pPr>
              <a:r>
                <a:rPr lang="en-US" sz="1400" b="1" dirty="0"/>
                <a:t>Del Item</a:t>
              </a:r>
            </a:p>
          </p:txBody>
        </p:sp>
        <p:sp>
          <p:nvSpPr>
            <p:cNvPr id="207" name="Rectangle: Rounded Corners 206">
              <a:extLst>
                <a:ext uri="{FF2B5EF4-FFF2-40B4-BE49-F238E27FC236}">
                  <a16:creationId xmlns:a16="http://schemas.microsoft.com/office/drawing/2014/main" id="{F9A9CD71-B0D3-4157-B29F-0B03376C5524}"/>
                </a:ext>
              </a:extLst>
            </p:cNvPr>
            <p:cNvSpPr/>
            <p:nvPr/>
          </p:nvSpPr>
          <p:spPr>
            <a:xfrm>
              <a:off x="2870717"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F3</a:t>
              </a:r>
            </a:p>
            <a:p>
              <a:pPr algn="ctr">
                <a:lnSpc>
                  <a:spcPts val="1500"/>
                </a:lnSpc>
              </a:pPr>
              <a:r>
                <a:rPr lang="en-US" sz="1400" b="1" dirty="0"/>
                <a:t>Find Item</a:t>
              </a:r>
            </a:p>
          </p:txBody>
        </p:sp>
        <p:sp>
          <p:nvSpPr>
            <p:cNvPr id="208" name="Rectangle: Rounded Corners 207">
              <a:extLst>
                <a:ext uri="{FF2B5EF4-FFF2-40B4-BE49-F238E27FC236}">
                  <a16:creationId xmlns:a16="http://schemas.microsoft.com/office/drawing/2014/main" id="{B969448F-A477-4863-96DF-FD514681ECE6}"/>
                </a:ext>
              </a:extLst>
            </p:cNvPr>
            <p:cNvSpPr/>
            <p:nvPr/>
          </p:nvSpPr>
          <p:spPr>
            <a:xfrm>
              <a:off x="4267073"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F4</a:t>
              </a:r>
            </a:p>
            <a:p>
              <a:pPr algn="ctr">
                <a:lnSpc>
                  <a:spcPts val="1500"/>
                </a:lnSpc>
              </a:pPr>
              <a:r>
                <a:rPr lang="en-US" sz="1400" b="1" dirty="0"/>
                <a:t>Change Qty</a:t>
              </a:r>
            </a:p>
          </p:txBody>
        </p:sp>
        <p:sp>
          <p:nvSpPr>
            <p:cNvPr id="209" name="Rectangle: Rounded Corners 208">
              <a:extLst>
                <a:ext uri="{FF2B5EF4-FFF2-40B4-BE49-F238E27FC236}">
                  <a16:creationId xmlns:a16="http://schemas.microsoft.com/office/drawing/2014/main" id="{9612092E-79E6-4D5F-AC9A-70CC966E3BAB}"/>
                </a:ext>
              </a:extLst>
            </p:cNvPr>
            <p:cNvSpPr/>
            <p:nvPr/>
          </p:nvSpPr>
          <p:spPr>
            <a:xfrm>
              <a:off x="4261298" y="632447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ts val="1400"/>
                </a:lnSpc>
              </a:pPr>
              <a:r>
                <a:rPr lang="en-US" sz="1400" b="1" dirty="0"/>
                <a:t>F10</a:t>
              </a:r>
            </a:p>
            <a:p>
              <a:pPr algn="ctr">
                <a:lnSpc>
                  <a:spcPts val="1500"/>
                </a:lnSpc>
              </a:pPr>
              <a:r>
                <a:rPr lang="en-US" sz="1400" b="1" dirty="0"/>
                <a:t>List Invoices</a:t>
              </a:r>
            </a:p>
          </p:txBody>
        </p:sp>
        <p:sp>
          <p:nvSpPr>
            <p:cNvPr id="210" name="Rectangle: Rounded Corners 209">
              <a:extLst>
                <a:ext uri="{FF2B5EF4-FFF2-40B4-BE49-F238E27FC236}">
                  <a16:creationId xmlns:a16="http://schemas.microsoft.com/office/drawing/2014/main" id="{663F0770-A092-44E6-AD33-DF21A81E710C}"/>
                </a:ext>
              </a:extLst>
            </p:cNvPr>
            <p:cNvSpPr/>
            <p:nvPr/>
          </p:nvSpPr>
          <p:spPr>
            <a:xfrm>
              <a:off x="8435713" y="6317984"/>
              <a:ext cx="128016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Esc-Exit</a:t>
              </a:r>
            </a:p>
          </p:txBody>
        </p:sp>
        <p:sp>
          <p:nvSpPr>
            <p:cNvPr id="211" name="Rectangle: Rounded Corners 210">
              <a:extLst>
                <a:ext uri="{FF2B5EF4-FFF2-40B4-BE49-F238E27FC236}">
                  <a16:creationId xmlns:a16="http://schemas.microsoft.com/office/drawing/2014/main" id="{3EE94D7B-4487-441B-AF9D-B3A324C404F4}"/>
                </a:ext>
              </a:extLst>
            </p:cNvPr>
            <p:cNvSpPr/>
            <p:nvPr/>
          </p:nvSpPr>
          <p:spPr>
            <a:xfrm>
              <a:off x="86882" y="6315646"/>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F7</a:t>
              </a:r>
            </a:p>
            <a:p>
              <a:pPr algn="ctr"/>
              <a:r>
                <a:rPr lang="en-US" sz="1400" b="1" dirty="0"/>
                <a:t>New Invoice</a:t>
              </a:r>
            </a:p>
          </p:txBody>
        </p:sp>
        <p:sp>
          <p:nvSpPr>
            <p:cNvPr id="212" name="Rectangle: Rounded Corners 211">
              <a:extLst>
                <a:ext uri="{FF2B5EF4-FFF2-40B4-BE49-F238E27FC236}">
                  <a16:creationId xmlns:a16="http://schemas.microsoft.com/office/drawing/2014/main" id="{68812EF1-B9E4-46B0-A7A9-E6BD935B4DDC}"/>
                </a:ext>
              </a:extLst>
            </p:cNvPr>
            <p:cNvSpPr/>
            <p:nvPr/>
          </p:nvSpPr>
          <p:spPr>
            <a:xfrm>
              <a:off x="1478354" y="6309777"/>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F8</a:t>
              </a:r>
            </a:p>
            <a:p>
              <a:pPr algn="ctr"/>
              <a:r>
                <a:rPr lang="en-US" sz="1400" b="1" dirty="0"/>
                <a:t>Del Invoice</a:t>
              </a:r>
            </a:p>
          </p:txBody>
        </p:sp>
        <p:sp>
          <p:nvSpPr>
            <p:cNvPr id="213" name="Rectangle: Rounded Corners 212">
              <a:extLst>
                <a:ext uri="{FF2B5EF4-FFF2-40B4-BE49-F238E27FC236}">
                  <a16:creationId xmlns:a16="http://schemas.microsoft.com/office/drawing/2014/main" id="{A13D7903-0E0F-4841-900A-F73885073805}"/>
                </a:ext>
              </a:extLst>
            </p:cNvPr>
            <p:cNvSpPr/>
            <p:nvPr/>
          </p:nvSpPr>
          <p:spPr>
            <a:xfrm>
              <a:off x="7052804" y="5796738"/>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F6</a:t>
              </a:r>
            </a:p>
            <a:p>
              <a:pPr algn="ctr">
                <a:lnSpc>
                  <a:spcPts val="1500"/>
                </a:lnSpc>
              </a:pPr>
              <a:r>
                <a:rPr lang="en-US" sz="1400" b="1" dirty="0"/>
                <a:t>Get Weight</a:t>
              </a:r>
            </a:p>
          </p:txBody>
        </p:sp>
        <p:sp>
          <p:nvSpPr>
            <p:cNvPr id="214" name="Rectangle: Rounded Corners 213">
              <a:extLst>
                <a:ext uri="{FF2B5EF4-FFF2-40B4-BE49-F238E27FC236}">
                  <a16:creationId xmlns:a16="http://schemas.microsoft.com/office/drawing/2014/main" id="{7C890F42-7B95-4877-B87C-E5FD6FF8CDBE}"/>
                </a:ext>
              </a:extLst>
            </p:cNvPr>
            <p:cNvSpPr/>
            <p:nvPr/>
          </p:nvSpPr>
          <p:spPr>
            <a:xfrm>
              <a:off x="5652770" y="6328528"/>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ts val="1400"/>
                </a:lnSpc>
              </a:pPr>
              <a:r>
                <a:rPr lang="en-US" sz="1400" b="1" dirty="0"/>
                <a:t>F11</a:t>
              </a:r>
            </a:p>
            <a:p>
              <a:pPr algn="ctr">
                <a:lnSpc>
                  <a:spcPts val="1400"/>
                </a:lnSpc>
              </a:pPr>
              <a:r>
                <a:rPr lang="en-US" sz="1400" b="1" dirty="0"/>
                <a:t>Print Invoice</a:t>
              </a:r>
            </a:p>
          </p:txBody>
        </p:sp>
        <p:sp>
          <p:nvSpPr>
            <p:cNvPr id="215" name="Rectangle: Rounded Corners 214">
              <a:extLst>
                <a:ext uri="{FF2B5EF4-FFF2-40B4-BE49-F238E27FC236}">
                  <a16:creationId xmlns:a16="http://schemas.microsoft.com/office/drawing/2014/main" id="{EFF68DAB-A985-4851-A70F-417BE7826AEA}"/>
                </a:ext>
              </a:extLst>
            </p:cNvPr>
            <p:cNvSpPr/>
            <p:nvPr/>
          </p:nvSpPr>
          <p:spPr>
            <a:xfrm>
              <a:off x="7044242" y="6319914"/>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ts val="1400"/>
                </a:lnSpc>
              </a:pPr>
              <a:r>
                <a:rPr lang="en-US" sz="1400" b="1" dirty="0"/>
                <a:t>F12</a:t>
              </a:r>
            </a:p>
            <a:p>
              <a:pPr algn="ctr">
                <a:lnSpc>
                  <a:spcPts val="1400"/>
                </a:lnSpc>
              </a:pPr>
              <a:r>
                <a:rPr lang="en-US" sz="1400" b="1" dirty="0"/>
                <a:t>Payment</a:t>
              </a:r>
            </a:p>
          </p:txBody>
        </p:sp>
        <p:sp>
          <p:nvSpPr>
            <p:cNvPr id="216" name="Rectangle: Rounded Corners 215">
              <a:extLst>
                <a:ext uri="{FF2B5EF4-FFF2-40B4-BE49-F238E27FC236}">
                  <a16:creationId xmlns:a16="http://schemas.microsoft.com/office/drawing/2014/main" id="{7FEBAA46-4065-4744-8C88-365816634AD2}"/>
                </a:ext>
              </a:extLst>
            </p:cNvPr>
            <p:cNvSpPr/>
            <p:nvPr/>
          </p:nvSpPr>
          <p:spPr>
            <a:xfrm>
              <a:off x="2869826" y="6319302"/>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F9</a:t>
              </a:r>
            </a:p>
            <a:p>
              <a:pPr algn="ctr">
                <a:lnSpc>
                  <a:spcPts val="1500"/>
                </a:lnSpc>
              </a:pPr>
              <a:r>
                <a:rPr lang="en-US" sz="1400" b="1" dirty="0"/>
                <a:t>Find Customer</a:t>
              </a:r>
            </a:p>
          </p:txBody>
        </p:sp>
      </p:grpSp>
      <p:pic>
        <p:nvPicPr>
          <p:cNvPr id="29" name="Picture 28">
            <a:extLst>
              <a:ext uri="{FF2B5EF4-FFF2-40B4-BE49-F238E27FC236}">
                <a16:creationId xmlns:a16="http://schemas.microsoft.com/office/drawing/2014/main" id="{4FC2F492-E9A3-43E9-86A7-C33ED235676D}"/>
              </a:ext>
            </a:extLst>
          </p:cNvPr>
          <p:cNvPicPr>
            <a:picLocks noChangeAspect="1"/>
          </p:cNvPicPr>
          <p:nvPr/>
        </p:nvPicPr>
        <p:blipFill>
          <a:blip r:embed="rId3"/>
          <a:stretch>
            <a:fillRect/>
          </a:stretch>
        </p:blipFill>
        <p:spPr>
          <a:xfrm>
            <a:off x="728662" y="890587"/>
            <a:ext cx="10734675" cy="5076825"/>
          </a:xfrm>
          <a:prstGeom prst="rect">
            <a:avLst/>
          </a:prstGeom>
          <a:ln>
            <a:solidFill>
              <a:schemeClr val="tx1"/>
            </a:solidFill>
          </a:ln>
        </p:spPr>
      </p:pic>
    </p:spTree>
    <p:extLst>
      <p:ext uri="{BB962C8B-B14F-4D97-AF65-F5344CB8AC3E}">
        <p14:creationId xmlns:p14="http://schemas.microsoft.com/office/powerpoint/2010/main" val="24291160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CBDA22-A9AD-480E-A329-CB8127D11074}"/>
              </a:ext>
            </a:extLst>
          </p:cNvPr>
          <p:cNvSpPr>
            <a:spLocks noGrp="1"/>
          </p:cNvSpPr>
          <p:nvPr>
            <p:ph idx="1"/>
          </p:nvPr>
        </p:nvSpPr>
        <p:spPr>
          <a:xfrm>
            <a:off x="190500" y="829466"/>
            <a:ext cx="5781675" cy="5857084"/>
          </a:xfrm>
          <a:ln>
            <a:solidFill>
              <a:schemeClr val="tx1">
                <a:lumMod val="65000"/>
                <a:lumOff val="35000"/>
              </a:schemeClr>
            </a:solidFill>
          </a:ln>
        </p:spPr>
        <p:txBody>
          <a:bodyPr>
            <a:noAutofit/>
          </a:bodyPr>
          <a:lstStyle/>
          <a:p>
            <a:pPr marL="0" indent="0">
              <a:buNone/>
            </a:pPr>
            <a:r>
              <a:rPr lang="en-US" sz="1700" b="1" u="sng" dirty="0"/>
              <a:t>FIELD SETTINGS &amp; BEHAVIOR:</a:t>
            </a:r>
          </a:p>
          <a:p>
            <a:r>
              <a:rPr lang="en-US" sz="1700" dirty="0"/>
              <a:t>Default Mobile Number is ‘0000000000’, which means Walk-in customer</a:t>
            </a:r>
          </a:p>
          <a:p>
            <a:r>
              <a:rPr lang="en-US" sz="1700" dirty="0"/>
              <a:t>If Mobile Number is not = ‘0000000000’, then Customer Name, Category and Address should be fetched and displayed</a:t>
            </a:r>
          </a:p>
          <a:p>
            <a:r>
              <a:rPr lang="en-US" sz="1700" dirty="0"/>
              <a:t>First line of Payment mode should be always Cash</a:t>
            </a:r>
          </a:p>
          <a:p>
            <a:r>
              <a:rPr lang="en-US" sz="1700" dirty="0"/>
              <a:t>Second line of Payment mode combo should not have Cash option</a:t>
            </a:r>
          </a:p>
          <a:p>
            <a:r>
              <a:rPr lang="en-US" sz="1700" dirty="0"/>
              <a:t>Home Delivery field by default should be un ticked</a:t>
            </a:r>
          </a:p>
          <a:p>
            <a:r>
              <a:rPr lang="en-US" sz="1700" dirty="0"/>
              <a:t>All Validation errors should be displayed in Message Field</a:t>
            </a:r>
          </a:p>
          <a:p>
            <a:endParaRPr lang="en-US" sz="1700" dirty="0"/>
          </a:p>
        </p:txBody>
      </p:sp>
      <p:sp>
        <p:nvSpPr>
          <p:cNvPr id="4" name="Content Placeholder 2">
            <a:extLst>
              <a:ext uri="{FF2B5EF4-FFF2-40B4-BE49-F238E27FC236}">
                <a16:creationId xmlns:a16="http://schemas.microsoft.com/office/drawing/2014/main" id="{C4B11595-E8AC-4B57-A499-3E15447C6E27}"/>
              </a:ext>
            </a:extLst>
          </p:cNvPr>
          <p:cNvSpPr txBox="1">
            <a:spLocks/>
          </p:cNvSpPr>
          <p:nvPr/>
        </p:nvSpPr>
        <p:spPr>
          <a:xfrm>
            <a:off x="6191250" y="829466"/>
            <a:ext cx="5781675" cy="5857084"/>
          </a:xfrm>
          <a:prstGeom prst="rect">
            <a:avLst/>
          </a:prstGeom>
          <a:ln>
            <a:solidFill>
              <a:schemeClr val="tx1">
                <a:lumMod val="65000"/>
                <a:lumOff val="3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b="1" u="sng" dirty="0"/>
              <a:t>CALCULATIONS:</a:t>
            </a:r>
          </a:p>
          <a:p>
            <a:r>
              <a:rPr lang="en-US" sz="1700" dirty="0"/>
              <a:t>Line Items = Total number of Items in the Invoice </a:t>
            </a:r>
          </a:p>
          <a:p>
            <a:r>
              <a:rPr lang="en-US" sz="1700" dirty="0"/>
              <a:t>Total Quantity = Sum of Quantity of all Items in the Invoice</a:t>
            </a:r>
          </a:p>
          <a:p>
            <a:r>
              <a:rPr lang="en-US" sz="1700" dirty="0"/>
              <a:t>Total amount = Sum of Total amount of all Items in the Invoice</a:t>
            </a:r>
          </a:p>
          <a:p>
            <a:r>
              <a:rPr lang="en-US" sz="1700" dirty="0"/>
              <a:t>Tax amount = Sum of Tax amount of all Items in the Invoice</a:t>
            </a:r>
          </a:p>
          <a:p>
            <a:r>
              <a:rPr lang="en-US" sz="1700" dirty="0"/>
              <a:t>Net amount = Sum of Net amount of all Items in the Invoice </a:t>
            </a:r>
          </a:p>
          <a:p>
            <a:r>
              <a:rPr lang="en-US" sz="1700" dirty="0"/>
              <a:t>Invoice amount = Net amount – Discount amount</a:t>
            </a:r>
          </a:p>
          <a:p>
            <a:r>
              <a:rPr lang="en-US" sz="1700" dirty="0"/>
              <a:t>Paid amount = Payment mode 1 amount + Payment mode 2 amount + Credit Note amount + Loyalty amount</a:t>
            </a:r>
          </a:p>
          <a:p>
            <a:r>
              <a:rPr lang="en-US" sz="1700" dirty="0"/>
              <a:t>If Paid amount is lesser than Invoice amount, the difference should be shown as Pending amount</a:t>
            </a:r>
          </a:p>
          <a:p>
            <a:r>
              <a:rPr lang="en-US" sz="1700" dirty="0"/>
              <a:t>If Paid amount is more than Invoice amount, the difference should be shown as Excess Cash Return amount, and Paid amount should be set as the Invoice amount</a:t>
            </a:r>
          </a:p>
          <a:p>
            <a:r>
              <a:rPr lang="en-US" sz="1700" dirty="0"/>
              <a:t>Cash Payment Reference = Cash Payment amount – Excess Cash Return amount</a:t>
            </a:r>
          </a:p>
          <a:p>
            <a:r>
              <a:rPr lang="en-US" sz="1700" dirty="0"/>
              <a:t>Loyalty amount = Loyalty Points x Conversion Rate in Settings</a:t>
            </a:r>
          </a:p>
          <a:p>
            <a:endParaRPr lang="en-US" sz="1700" dirty="0"/>
          </a:p>
          <a:p>
            <a:endParaRPr lang="en-US" sz="1700" dirty="0"/>
          </a:p>
          <a:p>
            <a:endParaRPr lang="en-US" sz="1700" dirty="0"/>
          </a:p>
        </p:txBody>
      </p:sp>
      <p:sp>
        <p:nvSpPr>
          <p:cNvPr id="7" name="Title 1">
            <a:extLst>
              <a:ext uri="{FF2B5EF4-FFF2-40B4-BE49-F238E27FC236}">
                <a16:creationId xmlns:a16="http://schemas.microsoft.com/office/drawing/2014/main" id="{D8252314-B300-44F3-BAA8-A87234E337AC}"/>
              </a:ext>
            </a:extLst>
          </p:cNvPr>
          <p:cNvSpPr>
            <a:spLocks noGrp="1"/>
          </p:cNvSpPr>
          <p:nvPr>
            <p:ph type="title"/>
          </p:nvPr>
        </p:nvSpPr>
        <p:spPr>
          <a:xfrm>
            <a:off x="190500" y="18256"/>
            <a:ext cx="11782424" cy="810420"/>
          </a:xfrm>
          <a:ln>
            <a:noFill/>
          </a:ln>
        </p:spPr>
        <p:txBody>
          <a:bodyPr/>
          <a:lstStyle/>
          <a:p>
            <a:r>
              <a:rPr lang="en-US" dirty="0"/>
              <a:t>Payment </a:t>
            </a:r>
          </a:p>
        </p:txBody>
      </p:sp>
    </p:spTree>
    <p:extLst>
      <p:ext uri="{BB962C8B-B14F-4D97-AF65-F5344CB8AC3E}">
        <p14:creationId xmlns:p14="http://schemas.microsoft.com/office/powerpoint/2010/main" val="16252900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EE839-8071-43BF-8F19-CC5C129EF191}"/>
              </a:ext>
            </a:extLst>
          </p:cNvPr>
          <p:cNvSpPr>
            <a:spLocks noGrp="1"/>
          </p:cNvSpPr>
          <p:nvPr>
            <p:ph type="title"/>
          </p:nvPr>
        </p:nvSpPr>
        <p:spPr>
          <a:xfrm>
            <a:off x="190500" y="18256"/>
            <a:ext cx="11782424" cy="810420"/>
          </a:xfrm>
          <a:ln>
            <a:noFill/>
          </a:ln>
        </p:spPr>
        <p:txBody>
          <a:bodyPr/>
          <a:lstStyle/>
          <a:p>
            <a:r>
              <a:rPr lang="en-US" dirty="0"/>
              <a:t>Payment </a:t>
            </a:r>
          </a:p>
        </p:txBody>
      </p:sp>
      <p:sp>
        <p:nvSpPr>
          <p:cNvPr id="3" name="Content Placeholder 2">
            <a:extLst>
              <a:ext uri="{FF2B5EF4-FFF2-40B4-BE49-F238E27FC236}">
                <a16:creationId xmlns:a16="http://schemas.microsoft.com/office/drawing/2014/main" id="{98CBDA22-A9AD-480E-A329-CB8127D11074}"/>
              </a:ext>
            </a:extLst>
          </p:cNvPr>
          <p:cNvSpPr>
            <a:spLocks noGrp="1"/>
          </p:cNvSpPr>
          <p:nvPr>
            <p:ph idx="1"/>
          </p:nvPr>
        </p:nvSpPr>
        <p:spPr>
          <a:xfrm>
            <a:off x="190500" y="838991"/>
            <a:ext cx="5781675" cy="5876134"/>
          </a:xfrm>
          <a:ln>
            <a:solidFill>
              <a:schemeClr val="tx1">
                <a:lumMod val="65000"/>
                <a:lumOff val="35000"/>
              </a:schemeClr>
            </a:solidFill>
          </a:ln>
        </p:spPr>
        <p:txBody>
          <a:bodyPr>
            <a:noAutofit/>
          </a:bodyPr>
          <a:lstStyle/>
          <a:p>
            <a:pPr marL="0" indent="0">
              <a:buNone/>
            </a:pPr>
            <a:r>
              <a:rPr lang="en-US" sz="1700" b="1" u="sng" dirty="0"/>
              <a:t>VALIDATIONS:</a:t>
            </a:r>
            <a:endParaRPr lang="en-US" sz="1700" dirty="0"/>
          </a:p>
          <a:p>
            <a:r>
              <a:rPr lang="en-US" sz="1700" dirty="0"/>
              <a:t>Only Cash Payment amount can be more than Invoice amount</a:t>
            </a:r>
          </a:p>
          <a:p>
            <a:r>
              <a:rPr lang="en-US" sz="1700" dirty="0"/>
              <a:t>Non-cash payment  amount should not be more than Invoice amount</a:t>
            </a:r>
          </a:p>
          <a:p>
            <a:r>
              <a:rPr lang="en-US" sz="1700" dirty="0"/>
              <a:t>Credit Note amount should not be more than Invoice amount</a:t>
            </a:r>
          </a:p>
          <a:p>
            <a:r>
              <a:rPr lang="en-US" sz="1700" dirty="0"/>
              <a:t>Loyalty amount should not be more than Invoice amount</a:t>
            </a:r>
          </a:p>
          <a:p>
            <a:r>
              <a:rPr lang="en-US" sz="1700" dirty="0"/>
              <a:t>Sum of Non-cash payment amount + Credit Note amount + Loyalty amount, should not be more than Invoice amount</a:t>
            </a:r>
          </a:p>
          <a:p>
            <a:r>
              <a:rPr lang="en-US" sz="1700" dirty="0"/>
              <a:t>Reference field is mandatory for Non-cash payment amount and Credit Note amount</a:t>
            </a:r>
          </a:p>
          <a:p>
            <a:r>
              <a:rPr lang="en-US" sz="1700" dirty="0"/>
              <a:t>If Mobile Number = ‘0000000000’, then Discount, Credit Note amount and Loyalty Points fields should not be entered</a:t>
            </a:r>
          </a:p>
          <a:p>
            <a:r>
              <a:rPr lang="en-US" sz="1700" dirty="0"/>
              <a:t>If Mobile Number is not = ‘0000000000’, then it should exist in Customer table</a:t>
            </a:r>
          </a:p>
          <a:p>
            <a:r>
              <a:rPr lang="en-US" sz="1700" dirty="0"/>
              <a:t>Loyalty Points should not be more than the available points in Customer table</a:t>
            </a:r>
          </a:p>
          <a:p>
            <a:r>
              <a:rPr lang="en-US" sz="1700" dirty="0"/>
              <a:t>Payment cannot be saved if Pending Amount &gt; 0 </a:t>
            </a:r>
          </a:p>
          <a:p>
            <a:endParaRPr lang="en-US" sz="1700" dirty="0"/>
          </a:p>
          <a:p>
            <a:endParaRPr lang="en-US" sz="1700" dirty="0"/>
          </a:p>
          <a:p>
            <a:endParaRPr lang="en-US" sz="1700" dirty="0"/>
          </a:p>
        </p:txBody>
      </p:sp>
      <p:sp>
        <p:nvSpPr>
          <p:cNvPr id="4" name="Content Placeholder 2">
            <a:extLst>
              <a:ext uri="{FF2B5EF4-FFF2-40B4-BE49-F238E27FC236}">
                <a16:creationId xmlns:a16="http://schemas.microsoft.com/office/drawing/2014/main" id="{C4B11595-E8AC-4B57-A499-3E15447C6E27}"/>
              </a:ext>
            </a:extLst>
          </p:cNvPr>
          <p:cNvSpPr txBox="1">
            <a:spLocks/>
          </p:cNvSpPr>
          <p:nvPr/>
        </p:nvSpPr>
        <p:spPr>
          <a:xfrm>
            <a:off x="6191250" y="838991"/>
            <a:ext cx="5781675" cy="5876134"/>
          </a:xfrm>
          <a:prstGeom prst="rect">
            <a:avLst/>
          </a:prstGeom>
          <a:ln>
            <a:solidFill>
              <a:schemeClr val="tx1">
                <a:lumMod val="65000"/>
                <a:lumOff val="3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t>If Mobile Number = ‘0000000000’, then Home Delivery option should not be ticked </a:t>
            </a:r>
          </a:p>
          <a:p>
            <a:endParaRPr lang="en-US" sz="1700" dirty="0"/>
          </a:p>
          <a:p>
            <a:endParaRPr lang="en-US" sz="1700" dirty="0"/>
          </a:p>
          <a:p>
            <a:endParaRPr lang="en-US" sz="1700" dirty="0"/>
          </a:p>
          <a:p>
            <a:endParaRPr lang="en-US" sz="1700" dirty="0"/>
          </a:p>
        </p:txBody>
      </p:sp>
    </p:spTree>
    <p:extLst>
      <p:ext uri="{BB962C8B-B14F-4D97-AF65-F5344CB8AC3E}">
        <p14:creationId xmlns:p14="http://schemas.microsoft.com/office/powerpoint/2010/main" val="2498374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EE839-8071-43BF-8F19-CC5C129EF191}"/>
              </a:ext>
            </a:extLst>
          </p:cNvPr>
          <p:cNvSpPr>
            <a:spLocks noGrp="1"/>
          </p:cNvSpPr>
          <p:nvPr>
            <p:ph type="title"/>
          </p:nvPr>
        </p:nvSpPr>
        <p:spPr>
          <a:xfrm>
            <a:off x="190500" y="18256"/>
            <a:ext cx="11782424" cy="810420"/>
          </a:xfrm>
          <a:ln>
            <a:noFill/>
          </a:ln>
        </p:spPr>
        <p:txBody>
          <a:bodyPr/>
          <a:lstStyle/>
          <a:p>
            <a:r>
              <a:rPr lang="en-US" dirty="0"/>
              <a:t>Payment </a:t>
            </a:r>
          </a:p>
        </p:txBody>
      </p:sp>
      <p:sp>
        <p:nvSpPr>
          <p:cNvPr id="4" name="Content Placeholder 2">
            <a:extLst>
              <a:ext uri="{FF2B5EF4-FFF2-40B4-BE49-F238E27FC236}">
                <a16:creationId xmlns:a16="http://schemas.microsoft.com/office/drawing/2014/main" id="{C4B11595-E8AC-4B57-A499-3E15447C6E27}"/>
              </a:ext>
            </a:extLst>
          </p:cNvPr>
          <p:cNvSpPr txBox="1">
            <a:spLocks/>
          </p:cNvSpPr>
          <p:nvPr/>
        </p:nvSpPr>
        <p:spPr>
          <a:xfrm>
            <a:off x="200025" y="838991"/>
            <a:ext cx="5781675" cy="5847559"/>
          </a:xfrm>
          <a:prstGeom prst="rect">
            <a:avLst/>
          </a:prstGeom>
          <a:ln>
            <a:solidFill>
              <a:schemeClr val="tx1">
                <a:lumMod val="65000"/>
                <a:lumOff val="3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b="1" u="sng" dirty="0"/>
              <a:t>EXCEPTIONS:</a:t>
            </a:r>
          </a:p>
          <a:p>
            <a:r>
              <a:rPr lang="en-US" sz="1700" dirty="0"/>
              <a:t>Supervisor’s User Id and Password should be accepted if any of the following conditions arise:</a:t>
            </a:r>
          </a:p>
          <a:p>
            <a:pPr lvl="1"/>
            <a:r>
              <a:rPr lang="en-US" sz="1700" dirty="0"/>
              <a:t>Discount amount entered</a:t>
            </a:r>
          </a:p>
          <a:p>
            <a:pPr lvl="1"/>
            <a:r>
              <a:rPr lang="en-US" sz="1700" dirty="0"/>
              <a:t>Credit Note amount entered</a:t>
            </a:r>
          </a:p>
          <a:p>
            <a:pPr lvl="1"/>
            <a:r>
              <a:rPr lang="en-US" sz="1700" dirty="0"/>
              <a:t>Loyalty Points entered</a:t>
            </a:r>
          </a:p>
          <a:p>
            <a:pPr lvl="1"/>
            <a:r>
              <a:rPr lang="en-US" sz="1700" dirty="0"/>
              <a:t>Excess Cash amount is more than Cash Payment amount</a:t>
            </a:r>
          </a:p>
          <a:p>
            <a:endParaRPr lang="en-US" sz="1700" dirty="0"/>
          </a:p>
          <a:p>
            <a:endParaRPr lang="en-US" sz="1700" dirty="0"/>
          </a:p>
          <a:p>
            <a:endParaRPr lang="en-US" sz="1700" dirty="0"/>
          </a:p>
          <a:p>
            <a:endParaRPr lang="en-US" sz="1700" dirty="0"/>
          </a:p>
        </p:txBody>
      </p:sp>
      <p:sp>
        <p:nvSpPr>
          <p:cNvPr id="5" name="Content Placeholder 2">
            <a:extLst>
              <a:ext uri="{FF2B5EF4-FFF2-40B4-BE49-F238E27FC236}">
                <a16:creationId xmlns:a16="http://schemas.microsoft.com/office/drawing/2014/main" id="{81EFBF99-622E-465D-A469-33AC335F4AD3}"/>
              </a:ext>
            </a:extLst>
          </p:cNvPr>
          <p:cNvSpPr txBox="1">
            <a:spLocks/>
          </p:cNvSpPr>
          <p:nvPr/>
        </p:nvSpPr>
        <p:spPr>
          <a:xfrm>
            <a:off x="6200775" y="838200"/>
            <a:ext cx="5781675" cy="5847559"/>
          </a:xfrm>
          <a:prstGeom prst="rect">
            <a:avLst/>
          </a:prstGeom>
          <a:ln>
            <a:solidFill>
              <a:schemeClr val="tx1">
                <a:lumMod val="65000"/>
                <a:lumOff val="3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b="1" u="sng" dirty="0"/>
              <a:t>BUTTON ACTIONS:</a:t>
            </a:r>
          </a:p>
          <a:p>
            <a:pPr marL="0" indent="0">
              <a:buNone/>
            </a:pPr>
            <a:r>
              <a:rPr lang="en-US" sz="1700" b="1" dirty="0"/>
              <a:t>Esc-Exit:</a:t>
            </a:r>
          </a:p>
          <a:p>
            <a:r>
              <a:rPr lang="en-US" sz="1700" dirty="0"/>
              <a:t>Close the Payment Screen and go back to Invoice Screen</a:t>
            </a:r>
            <a:endParaRPr lang="en-US" sz="1700" b="1" u="sng" dirty="0"/>
          </a:p>
          <a:p>
            <a:pPr marL="0" indent="0">
              <a:buNone/>
            </a:pPr>
            <a:r>
              <a:rPr lang="en-US" sz="1700" b="1" dirty="0"/>
              <a:t>F12-OK:</a:t>
            </a:r>
          </a:p>
          <a:p>
            <a:r>
              <a:rPr lang="en-US" sz="1700" dirty="0"/>
              <a:t>Cash Payment Reference field should be stored as Cash Payment amount in the Invoice Payment table</a:t>
            </a:r>
          </a:p>
          <a:p>
            <a:r>
              <a:rPr lang="en-US" sz="1700" dirty="0"/>
              <a:t>Invoice Number will be generated by incrementing the ‘</a:t>
            </a:r>
            <a:r>
              <a:rPr lang="en-US" sz="1700" dirty="0" err="1"/>
              <a:t>last_invoice_number</a:t>
            </a:r>
            <a:r>
              <a:rPr lang="en-US" sz="1700" dirty="0"/>
              <a:t>’ prefixed by ‘</a:t>
            </a:r>
            <a:r>
              <a:rPr lang="en-US" sz="1700" dirty="0" err="1"/>
              <a:t>invoice_number_prefix</a:t>
            </a:r>
            <a:r>
              <a:rPr lang="en-US" sz="1700" dirty="0"/>
              <a:t>’ in the Settings table</a:t>
            </a:r>
          </a:p>
          <a:p>
            <a:r>
              <a:rPr lang="en-US" sz="1700" dirty="0"/>
              <a:t>Redeemed Loyalty Points should be reduced from the Customer table</a:t>
            </a:r>
          </a:p>
          <a:p>
            <a:r>
              <a:rPr lang="en-US" sz="1700" dirty="0"/>
              <a:t>Each Payment mode should be saved as separate records in the Invoice Payment table</a:t>
            </a:r>
          </a:p>
          <a:p>
            <a:endParaRPr lang="en-US" sz="1700" dirty="0"/>
          </a:p>
          <a:p>
            <a:endParaRPr lang="en-US" sz="1700" dirty="0"/>
          </a:p>
          <a:p>
            <a:endParaRPr lang="en-US" sz="1700" dirty="0"/>
          </a:p>
          <a:p>
            <a:endParaRPr lang="en-US" sz="1700" dirty="0"/>
          </a:p>
        </p:txBody>
      </p:sp>
    </p:spTree>
    <p:extLst>
      <p:ext uri="{BB962C8B-B14F-4D97-AF65-F5344CB8AC3E}">
        <p14:creationId xmlns:p14="http://schemas.microsoft.com/office/powerpoint/2010/main" val="8235895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1BC3F39-C10E-45F6-89B3-868DE4ABC164}"/>
              </a:ext>
            </a:extLst>
          </p:cNvPr>
          <p:cNvSpPr/>
          <p:nvPr/>
        </p:nvSpPr>
        <p:spPr>
          <a:xfrm>
            <a:off x="6603994" y="414861"/>
            <a:ext cx="5086511" cy="5943599"/>
          </a:xfrm>
          <a:prstGeom prst="rect">
            <a:avLst/>
          </a:prstGeom>
          <a:solidFill>
            <a:schemeClr val="bg1">
              <a:alpha val="4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b="1" dirty="0">
                <a:solidFill>
                  <a:schemeClr val="accent2"/>
                </a:solidFill>
              </a:rPr>
              <a:t>ERPNext</a:t>
            </a:r>
          </a:p>
        </p:txBody>
      </p:sp>
      <p:sp>
        <p:nvSpPr>
          <p:cNvPr id="50" name="Rectangle: Rounded Corners 49">
            <a:extLst>
              <a:ext uri="{FF2B5EF4-FFF2-40B4-BE49-F238E27FC236}">
                <a16:creationId xmlns:a16="http://schemas.microsoft.com/office/drawing/2014/main" id="{6DD25231-160E-48F8-85DE-BBB3C0A246FC}"/>
              </a:ext>
            </a:extLst>
          </p:cNvPr>
          <p:cNvSpPr/>
          <p:nvPr/>
        </p:nvSpPr>
        <p:spPr>
          <a:xfrm>
            <a:off x="8867125" y="2436701"/>
            <a:ext cx="2506980" cy="3718560"/>
          </a:xfrm>
          <a:prstGeom prst="roundRect">
            <a:avLst>
              <a:gd name="adj" fmla="val 9372"/>
            </a:avLst>
          </a:prstGeom>
          <a:solidFill>
            <a:srgbClr val="5B9BD5">
              <a:alpha val="43137"/>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chemeClr val="tx1">
                    <a:lumMod val="75000"/>
                    <a:lumOff val="25000"/>
                  </a:schemeClr>
                </a:solidFill>
              </a:rPr>
              <a:t>CUSTOM EXTENSION</a:t>
            </a:r>
          </a:p>
        </p:txBody>
      </p:sp>
      <p:sp>
        <p:nvSpPr>
          <p:cNvPr id="5" name="Rectangle 4">
            <a:extLst>
              <a:ext uri="{FF2B5EF4-FFF2-40B4-BE49-F238E27FC236}">
                <a16:creationId xmlns:a16="http://schemas.microsoft.com/office/drawing/2014/main" id="{8128EFF0-AC86-4D24-9A94-AFEB7996C6BC}"/>
              </a:ext>
            </a:extLst>
          </p:cNvPr>
          <p:cNvSpPr/>
          <p:nvPr/>
        </p:nvSpPr>
        <p:spPr>
          <a:xfrm>
            <a:off x="9455345" y="4922184"/>
            <a:ext cx="1325880" cy="57607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a:t>
            </a:r>
          </a:p>
          <a:p>
            <a:pPr algn="ctr"/>
            <a:r>
              <a:rPr lang="en-US" dirty="0"/>
              <a:t>Invoice </a:t>
            </a:r>
          </a:p>
        </p:txBody>
      </p:sp>
      <p:sp>
        <p:nvSpPr>
          <p:cNvPr id="8" name="Rectangle 7">
            <a:extLst>
              <a:ext uri="{FF2B5EF4-FFF2-40B4-BE49-F238E27FC236}">
                <a16:creationId xmlns:a16="http://schemas.microsoft.com/office/drawing/2014/main" id="{59AA72D8-5D55-4356-A560-DFCCA37F4209}"/>
              </a:ext>
            </a:extLst>
          </p:cNvPr>
          <p:cNvSpPr/>
          <p:nvPr/>
        </p:nvSpPr>
        <p:spPr>
          <a:xfrm>
            <a:off x="9148849" y="2795151"/>
            <a:ext cx="1944210" cy="1038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Hook</a:t>
            </a:r>
          </a:p>
          <a:p>
            <a:pPr algn="ctr"/>
            <a:r>
              <a:rPr lang="en-US" dirty="0"/>
              <a:t>Process</a:t>
            </a:r>
          </a:p>
        </p:txBody>
      </p:sp>
      <p:sp>
        <p:nvSpPr>
          <p:cNvPr id="26" name="Rectangle 25">
            <a:extLst>
              <a:ext uri="{FF2B5EF4-FFF2-40B4-BE49-F238E27FC236}">
                <a16:creationId xmlns:a16="http://schemas.microsoft.com/office/drawing/2014/main" id="{70362BE3-0696-4905-91CC-53589C3BEF66}"/>
              </a:ext>
            </a:extLst>
          </p:cNvPr>
          <p:cNvSpPr/>
          <p:nvPr/>
        </p:nvSpPr>
        <p:spPr>
          <a:xfrm>
            <a:off x="6909338" y="1049960"/>
            <a:ext cx="1326478" cy="577049"/>
          </a:xfrm>
          <a:prstGeom prst="rect">
            <a:avLst/>
          </a:prstGeom>
          <a:solidFill>
            <a:srgbClr val="ED7D3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Sale Invoice</a:t>
            </a:r>
          </a:p>
        </p:txBody>
      </p:sp>
      <p:sp>
        <p:nvSpPr>
          <p:cNvPr id="27" name="Rectangle 26">
            <a:extLst>
              <a:ext uri="{FF2B5EF4-FFF2-40B4-BE49-F238E27FC236}">
                <a16:creationId xmlns:a16="http://schemas.microsoft.com/office/drawing/2014/main" id="{259ECB3E-84D3-403B-9F63-0B3C8B90B6F4}"/>
              </a:ext>
            </a:extLst>
          </p:cNvPr>
          <p:cNvSpPr/>
          <p:nvPr/>
        </p:nvSpPr>
        <p:spPr>
          <a:xfrm>
            <a:off x="8494942" y="1049959"/>
            <a:ext cx="1326478" cy="577049"/>
          </a:xfrm>
          <a:prstGeom prst="rect">
            <a:avLst/>
          </a:prstGeom>
          <a:solidFill>
            <a:srgbClr val="ED7D3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Payment Entry</a:t>
            </a:r>
          </a:p>
        </p:txBody>
      </p:sp>
      <p:sp>
        <p:nvSpPr>
          <p:cNvPr id="28" name="Rectangle 27">
            <a:extLst>
              <a:ext uri="{FF2B5EF4-FFF2-40B4-BE49-F238E27FC236}">
                <a16:creationId xmlns:a16="http://schemas.microsoft.com/office/drawing/2014/main" id="{DDAE4448-21EE-48E2-8C5E-FC7E9E2C2D7B}"/>
              </a:ext>
            </a:extLst>
          </p:cNvPr>
          <p:cNvSpPr/>
          <p:nvPr/>
        </p:nvSpPr>
        <p:spPr>
          <a:xfrm>
            <a:off x="10063113" y="1049958"/>
            <a:ext cx="1326478" cy="577049"/>
          </a:xfrm>
          <a:prstGeom prst="rect">
            <a:avLst/>
          </a:prstGeom>
          <a:solidFill>
            <a:srgbClr val="ED7D3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Delivery Note</a:t>
            </a:r>
          </a:p>
        </p:txBody>
      </p:sp>
      <p:cxnSp>
        <p:nvCxnSpPr>
          <p:cNvPr id="23" name="Connector: Elbow 22">
            <a:extLst>
              <a:ext uri="{FF2B5EF4-FFF2-40B4-BE49-F238E27FC236}">
                <a16:creationId xmlns:a16="http://schemas.microsoft.com/office/drawing/2014/main" id="{491A4C1D-DCBD-4554-AD24-6278283FAD6E}"/>
              </a:ext>
            </a:extLst>
          </p:cNvPr>
          <p:cNvCxnSpPr>
            <a:cxnSpLocks/>
            <a:stCxn id="8" idx="0"/>
            <a:endCxn id="26" idx="2"/>
          </p:cNvCxnSpPr>
          <p:nvPr/>
        </p:nvCxnSpPr>
        <p:spPr>
          <a:xfrm rot="16200000" flipV="1">
            <a:off x="8262695" y="936891"/>
            <a:ext cx="1168142" cy="2548377"/>
          </a:xfrm>
          <a:prstGeom prst="bentConnector3">
            <a:avLst>
              <a:gd name="adj1" fmla="val 62322"/>
            </a:avLst>
          </a:prstGeom>
          <a:ln w="38100">
            <a:solidFill>
              <a:schemeClr val="accent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3E62B344-9021-4B54-AA9C-121F1A4B7AB2}"/>
              </a:ext>
            </a:extLst>
          </p:cNvPr>
          <p:cNvCxnSpPr>
            <a:cxnSpLocks/>
            <a:stCxn id="8" idx="0"/>
            <a:endCxn id="27" idx="2"/>
          </p:cNvCxnSpPr>
          <p:nvPr/>
        </p:nvCxnSpPr>
        <p:spPr>
          <a:xfrm rot="16200000" flipV="1">
            <a:off x="9055497" y="1729693"/>
            <a:ext cx="1168143" cy="962773"/>
          </a:xfrm>
          <a:prstGeom prst="bentConnector3">
            <a:avLst>
              <a:gd name="adj1" fmla="val 62322"/>
            </a:avLst>
          </a:prstGeom>
          <a:ln w="38100">
            <a:solidFill>
              <a:schemeClr val="accent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97D5B7DA-6A6E-4780-9B01-8CA8CAE554F8}"/>
              </a:ext>
            </a:extLst>
          </p:cNvPr>
          <p:cNvCxnSpPr>
            <a:cxnSpLocks/>
            <a:stCxn id="8" idx="0"/>
            <a:endCxn id="28" idx="2"/>
          </p:cNvCxnSpPr>
          <p:nvPr/>
        </p:nvCxnSpPr>
        <p:spPr>
          <a:xfrm rot="5400000" flipH="1" flipV="1">
            <a:off x="9839581" y="1908380"/>
            <a:ext cx="1168144" cy="605398"/>
          </a:xfrm>
          <a:prstGeom prst="bentConnector3">
            <a:avLst>
              <a:gd name="adj1" fmla="val 62322"/>
            </a:avLst>
          </a:prstGeom>
          <a:ln w="38100">
            <a:solidFill>
              <a:schemeClr val="accent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D9033253-1CDA-4FB2-86A0-E851637A359E}"/>
              </a:ext>
            </a:extLst>
          </p:cNvPr>
          <p:cNvCxnSpPr>
            <a:cxnSpLocks/>
          </p:cNvCxnSpPr>
          <p:nvPr/>
        </p:nvCxnSpPr>
        <p:spPr>
          <a:xfrm rot="5400000" flipH="1" flipV="1">
            <a:off x="9616700" y="4369291"/>
            <a:ext cx="1005840" cy="2670"/>
          </a:xfrm>
          <a:prstGeom prst="bentConnector3">
            <a:avLst>
              <a:gd name="adj1" fmla="val 50000"/>
            </a:avLst>
          </a:prstGeom>
          <a:ln w="38100">
            <a:solidFill>
              <a:schemeClr val="accent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200DB7E6-A5E0-406E-BA60-676548EEC7A6}"/>
              </a:ext>
            </a:extLst>
          </p:cNvPr>
          <p:cNvSpPr/>
          <p:nvPr/>
        </p:nvSpPr>
        <p:spPr>
          <a:xfrm>
            <a:off x="668868" y="795868"/>
            <a:ext cx="3909178" cy="5267319"/>
          </a:xfrm>
          <a:prstGeom prst="rect">
            <a:avLst/>
          </a:prstGeom>
          <a:solidFill>
            <a:schemeClr val="bg1">
              <a:alpha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b="1" dirty="0">
                <a:solidFill>
                  <a:schemeClr val="accent1"/>
                </a:solidFill>
              </a:rPr>
              <a:t>alignPOS</a:t>
            </a:r>
          </a:p>
        </p:txBody>
      </p:sp>
      <p:sp>
        <p:nvSpPr>
          <p:cNvPr id="67" name="Rectangle 66">
            <a:extLst>
              <a:ext uri="{FF2B5EF4-FFF2-40B4-BE49-F238E27FC236}">
                <a16:creationId xmlns:a16="http://schemas.microsoft.com/office/drawing/2014/main" id="{EB44D6CB-71A8-4F65-9151-D706A99A74D2}"/>
              </a:ext>
            </a:extLst>
          </p:cNvPr>
          <p:cNvSpPr>
            <a:spLocks/>
          </p:cNvSpPr>
          <p:nvPr/>
        </p:nvSpPr>
        <p:spPr>
          <a:xfrm>
            <a:off x="2866441" y="1566336"/>
            <a:ext cx="1371600" cy="3931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alignPOS</a:t>
            </a:r>
          </a:p>
          <a:p>
            <a:pPr algn="ctr"/>
            <a:r>
              <a:rPr lang="en-US" sz="2000" dirty="0"/>
              <a:t>ERP</a:t>
            </a:r>
          </a:p>
          <a:p>
            <a:pPr algn="ctr"/>
            <a:r>
              <a:rPr lang="en-US" sz="2000" dirty="0"/>
              <a:t>Interface</a:t>
            </a:r>
          </a:p>
        </p:txBody>
      </p:sp>
      <p:sp>
        <p:nvSpPr>
          <p:cNvPr id="68" name="Cylinder 67">
            <a:extLst>
              <a:ext uri="{FF2B5EF4-FFF2-40B4-BE49-F238E27FC236}">
                <a16:creationId xmlns:a16="http://schemas.microsoft.com/office/drawing/2014/main" id="{3D17D5F1-56EE-4328-99BD-5A9A7FFBF9CE}"/>
              </a:ext>
            </a:extLst>
          </p:cNvPr>
          <p:cNvSpPr/>
          <p:nvPr/>
        </p:nvSpPr>
        <p:spPr>
          <a:xfrm>
            <a:off x="1137866" y="4195191"/>
            <a:ext cx="1005840" cy="1097280"/>
          </a:xfrm>
          <a:prstGeom prst="can">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MariaDB</a:t>
            </a:r>
          </a:p>
          <a:p>
            <a:pPr algn="ctr"/>
            <a:r>
              <a:rPr lang="en-US" sz="1400" dirty="0"/>
              <a:t>10.2.37</a:t>
            </a:r>
          </a:p>
        </p:txBody>
      </p:sp>
      <p:sp>
        <p:nvSpPr>
          <p:cNvPr id="69" name="Rectangle 68">
            <a:extLst>
              <a:ext uri="{FF2B5EF4-FFF2-40B4-BE49-F238E27FC236}">
                <a16:creationId xmlns:a16="http://schemas.microsoft.com/office/drawing/2014/main" id="{1B109A6A-6C49-47B7-B777-536B5687859B}"/>
              </a:ext>
            </a:extLst>
          </p:cNvPr>
          <p:cNvSpPr>
            <a:spLocks noChangeAspect="1"/>
          </p:cNvSpPr>
          <p:nvPr/>
        </p:nvSpPr>
        <p:spPr>
          <a:xfrm>
            <a:off x="1013246" y="2048177"/>
            <a:ext cx="1280160" cy="1392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alignPOS</a:t>
            </a:r>
          </a:p>
          <a:p>
            <a:pPr algn="ctr"/>
            <a:r>
              <a:rPr lang="en-US" sz="2000" dirty="0"/>
              <a:t>client</a:t>
            </a:r>
          </a:p>
        </p:txBody>
      </p:sp>
      <p:sp>
        <p:nvSpPr>
          <p:cNvPr id="76" name="Rectangle 75">
            <a:extLst>
              <a:ext uri="{FF2B5EF4-FFF2-40B4-BE49-F238E27FC236}">
                <a16:creationId xmlns:a16="http://schemas.microsoft.com/office/drawing/2014/main" id="{8E6B2B58-85E8-424A-A3EA-27481C732618}"/>
              </a:ext>
            </a:extLst>
          </p:cNvPr>
          <p:cNvSpPr/>
          <p:nvPr/>
        </p:nvSpPr>
        <p:spPr>
          <a:xfrm>
            <a:off x="6921958" y="2360498"/>
            <a:ext cx="1326478" cy="577049"/>
          </a:xfrm>
          <a:prstGeom prst="rect">
            <a:avLst/>
          </a:prstGeom>
          <a:solidFill>
            <a:srgbClr val="ED7D3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a:t>
            </a:r>
          </a:p>
        </p:txBody>
      </p:sp>
      <p:sp>
        <p:nvSpPr>
          <p:cNvPr id="77" name="Rectangle 76">
            <a:extLst>
              <a:ext uri="{FF2B5EF4-FFF2-40B4-BE49-F238E27FC236}">
                <a16:creationId xmlns:a16="http://schemas.microsoft.com/office/drawing/2014/main" id="{9298F8CF-5888-4DA1-8F95-B49E8F2F18B6}"/>
              </a:ext>
            </a:extLst>
          </p:cNvPr>
          <p:cNvSpPr/>
          <p:nvPr/>
        </p:nvSpPr>
        <p:spPr>
          <a:xfrm>
            <a:off x="6921958" y="3040099"/>
            <a:ext cx="1326478" cy="577049"/>
          </a:xfrm>
          <a:prstGeom prst="rect">
            <a:avLst/>
          </a:prstGeom>
          <a:solidFill>
            <a:srgbClr val="ED7D3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Item</a:t>
            </a:r>
          </a:p>
        </p:txBody>
      </p:sp>
      <p:sp>
        <p:nvSpPr>
          <p:cNvPr id="78" name="Rectangle 77">
            <a:extLst>
              <a:ext uri="{FF2B5EF4-FFF2-40B4-BE49-F238E27FC236}">
                <a16:creationId xmlns:a16="http://schemas.microsoft.com/office/drawing/2014/main" id="{292C6733-2559-4561-9902-59F178F677ED}"/>
              </a:ext>
            </a:extLst>
          </p:cNvPr>
          <p:cNvSpPr/>
          <p:nvPr/>
        </p:nvSpPr>
        <p:spPr>
          <a:xfrm>
            <a:off x="6921958" y="3719700"/>
            <a:ext cx="1326478" cy="577049"/>
          </a:xfrm>
          <a:prstGeom prst="rect">
            <a:avLst/>
          </a:prstGeom>
          <a:solidFill>
            <a:srgbClr val="ED7D3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Item Tax</a:t>
            </a:r>
          </a:p>
        </p:txBody>
      </p:sp>
      <p:sp>
        <p:nvSpPr>
          <p:cNvPr id="79" name="Rectangle 78">
            <a:extLst>
              <a:ext uri="{FF2B5EF4-FFF2-40B4-BE49-F238E27FC236}">
                <a16:creationId xmlns:a16="http://schemas.microsoft.com/office/drawing/2014/main" id="{79CA4A60-CA35-4DEA-AF37-FE39F4E5F652}"/>
              </a:ext>
            </a:extLst>
          </p:cNvPr>
          <p:cNvSpPr/>
          <p:nvPr/>
        </p:nvSpPr>
        <p:spPr>
          <a:xfrm>
            <a:off x="6921958" y="4399301"/>
            <a:ext cx="1326478" cy="577049"/>
          </a:xfrm>
          <a:prstGeom prst="rect">
            <a:avLst/>
          </a:prstGeom>
          <a:solidFill>
            <a:srgbClr val="ED7D3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Item Stock</a:t>
            </a:r>
          </a:p>
        </p:txBody>
      </p:sp>
      <p:cxnSp>
        <p:nvCxnSpPr>
          <p:cNvPr id="80" name="Connector: Elbow 79">
            <a:extLst>
              <a:ext uri="{FF2B5EF4-FFF2-40B4-BE49-F238E27FC236}">
                <a16:creationId xmlns:a16="http://schemas.microsoft.com/office/drawing/2014/main" id="{E0E5F0D6-89B8-49D5-AFEE-89A3CD3F5745}"/>
              </a:ext>
            </a:extLst>
          </p:cNvPr>
          <p:cNvCxnSpPr>
            <a:cxnSpLocks/>
          </p:cNvCxnSpPr>
          <p:nvPr/>
        </p:nvCxnSpPr>
        <p:spPr>
          <a:xfrm rot="5400000" flipH="1" flipV="1">
            <a:off x="1562846" y="3812330"/>
            <a:ext cx="640080" cy="0"/>
          </a:xfrm>
          <a:prstGeom prst="bentConnector3">
            <a:avLst>
              <a:gd name="adj1" fmla="val 50000"/>
            </a:avLst>
          </a:prstGeom>
          <a:ln w="38100">
            <a:solidFill>
              <a:schemeClr val="accent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961728BD-1FF8-46DE-9DB8-67D70A50CA4C}"/>
              </a:ext>
            </a:extLst>
          </p:cNvPr>
          <p:cNvCxnSpPr>
            <a:cxnSpLocks/>
          </p:cNvCxnSpPr>
          <p:nvPr/>
        </p:nvCxnSpPr>
        <p:spPr>
          <a:xfrm rot="16200000" flipH="1">
            <a:off x="1071780" y="3847895"/>
            <a:ext cx="640080" cy="0"/>
          </a:xfrm>
          <a:prstGeom prst="bentConnector3">
            <a:avLst>
              <a:gd name="adj1" fmla="val 50000"/>
            </a:avLst>
          </a:prstGeom>
          <a:ln w="38100">
            <a:solidFill>
              <a:schemeClr val="accent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4" name="Connector: Elbow 83">
            <a:extLst>
              <a:ext uri="{FF2B5EF4-FFF2-40B4-BE49-F238E27FC236}">
                <a16:creationId xmlns:a16="http://schemas.microsoft.com/office/drawing/2014/main" id="{1B38F4DB-A43F-4364-8AEE-F5BE9C9EE1A5}"/>
              </a:ext>
            </a:extLst>
          </p:cNvPr>
          <p:cNvCxnSpPr>
            <a:cxnSpLocks/>
          </p:cNvCxnSpPr>
          <p:nvPr/>
        </p:nvCxnSpPr>
        <p:spPr>
          <a:xfrm rot="10800000" flipH="1" flipV="1">
            <a:off x="2171833" y="5044551"/>
            <a:ext cx="640080" cy="0"/>
          </a:xfrm>
          <a:prstGeom prst="bentConnector3">
            <a:avLst>
              <a:gd name="adj1" fmla="val 50000"/>
            </a:avLst>
          </a:prstGeom>
          <a:ln w="38100">
            <a:solidFill>
              <a:schemeClr val="accent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5" name="Connector: Elbow 84">
            <a:extLst>
              <a:ext uri="{FF2B5EF4-FFF2-40B4-BE49-F238E27FC236}">
                <a16:creationId xmlns:a16="http://schemas.microsoft.com/office/drawing/2014/main" id="{D6614BE8-CBA0-453C-B706-790AFAF88D4B}"/>
              </a:ext>
            </a:extLst>
          </p:cNvPr>
          <p:cNvCxnSpPr>
            <a:cxnSpLocks/>
          </p:cNvCxnSpPr>
          <p:nvPr/>
        </p:nvCxnSpPr>
        <p:spPr>
          <a:xfrm flipH="1">
            <a:off x="2153202" y="4553485"/>
            <a:ext cx="640080" cy="0"/>
          </a:xfrm>
          <a:prstGeom prst="bentConnector3">
            <a:avLst>
              <a:gd name="adj1" fmla="val 50000"/>
            </a:avLst>
          </a:prstGeom>
          <a:ln w="38100">
            <a:solidFill>
              <a:schemeClr val="accent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01BAD6E3-B960-4E0C-8065-53B0E82F3966}"/>
              </a:ext>
            </a:extLst>
          </p:cNvPr>
          <p:cNvCxnSpPr>
            <a:cxnSpLocks/>
          </p:cNvCxnSpPr>
          <p:nvPr/>
        </p:nvCxnSpPr>
        <p:spPr>
          <a:xfrm>
            <a:off x="4254975" y="5286413"/>
            <a:ext cx="5212080" cy="1405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1F4F92A2-323A-45FA-AD32-183F9B9D0BB7}"/>
              </a:ext>
            </a:extLst>
          </p:cNvPr>
          <p:cNvSpPr txBox="1"/>
          <p:nvPr/>
        </p:nvSpPr>
        <p:spPr>
          <a:xfrm>
            <a:off x="4574509" y="4950949"/>
            <a:ext cx="2280753" cy="338554"/>
          </a:xfrm>
          <a:prstGeom prst="rect">
            <a:avLst/>
          </a:prstGeom>
          <a:noFill/>
        </p:spPr>
        <p:txBody>
          <a:bodyPr wrap="square" rtlCol="0">
            <a:spAutoFit/>
          </a:bodyPr>
          <a:lstStyle/>
          <a:p>
            <a:r>
              <a:rPr lang="en-US" sz="1600" dirty="0"/>
              <a:t>POST Pos Invoice</a:t>
            </a:r>
          </a:p>
        </p:txBody>
      </p:sp>
      <p:cxnSp>
        <p:nvCxnSpPr>
          <p:cNvPr id="89" name="Straight Arrow Connector 88">
            <a:extLst>
              <a:ext uri="{FF2B5EF4-FFF2-40B4-BE49-F238E27FC236}">
                <a16:creationId xmlns:a16="http://schemas.microsoft.com/office/drawing/2014/main" id="{AB1256A6-CEF5-48CB-8AA8-CBB2714F67D5}"/>
              </a:ext>
            </a:extLst>
          </p:cNvPr>
          <p:cNvCxnSpPr>
            <a:cxnSpLocks/>
          </p:cNvCxnSpPr>
          <p:nvPr/>
        </p:nvCxnSpPr>
        <p:spPr>
          <a:xfrm flipH="1">
            <a:off x="4257506" y="4632897"/>
            <a:ext cx="2651760" cy="1405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7DB85BB4-61D5-4490-94A7-9E66282BF714}"/>
              </a:ext>
            </a:extLst>
          </p:cNvPr>
          <p:cNvSpPr txBox="1"/>
          <p:nvPr/>
        </p:nvSpPr>
        <p:spPr>
          <a:xfrm>
            <a:off x="4574509" y="4299581"/>
            <a:ext cx="1442061" cy="338554"/>
          </a:xfrm>
          <a:prstGeom prst="rect">
            <a:avLst/>
          </a:prstGeom>
          <a:noFill/>
        </p:spPr>
        <p:txBody>
          <a:bodyPr wrap="none" rtlCol="0">
            <a:spAutoFit/>
          </a:bodyPr>
          <a:lstStyle/>
          <a:p>
            <a:r>
              <a:rPr lang="en-US" sz="1600" dirty="0"/>
              <a:t>GET Item Stock</a:t>
            </a:r>
          </a:p>
        </p:txBody>
      </p:sp>
      <p:cxnSp>
        <p:nvCxnSpPr>
          <p:cNvPr id="91" name="Straight Arrow Connector 90">
            <a:extLst>
              <a:ext uri="{FF2B5EF4-FFF2-40B4-BE49-F238E27FC236}">
                <a16:creationId xmlns:a16="http://schemas.microsoft.com/office/drawing/2014/main" id="{57F119EE-E54B-4F1E-B6B0-9734E90B1D0E}"/>
              </a:ext>
            </a:extLst>
          </p:cNvPr>
          <p:cNvCxnSpPr>
            <a:cxnSpLocks/>
          </p:cNvCxnSpPr>
          <p:nvPr/>
        </p:nvCxnSpPr>
        <p:spPr>
          <a:xfrm flipH="1">
            <a:off x="4257506" y="3979382"/>
            <a:ext cx="2651760" cy="1405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F93489F8-192D-4395-B896-E29C686B28D7}"/>
              </a:ext>
            </a:extLst>
          </p:cNvPr>
          <p:cNvSpPr txBox="1"/>
          <p:nvPr/>
        </p:nvSpPr>
        <p:spPr>
          <a:xfrm>
            <a:off x="4574509" y="3648259"/>
            <a:ext cx="1259384" cy="338554"/>
          </a:xfrm>
          <a:prstGeom prst="rect">
            <a:avLst/>
          </a:prstGeom>
          <a:noFill/>
        </p:spPr>
        <p:txBody>
          <a:bodyPr wrap="none" rtlCol="0">
            <a:spAutoFit/>
          </a:bodyPr>
          <a:lstStyle/>
          <a:p>
            <a:r>
              <a:rPr lang="en-US" sz="1600" dirty="0"/>
              <a:t>GET Item Tax</a:t>
            </a:r>
          </a:p>
        </p:txBody>
      </p:sp>
      <p:cxnSp>
        <p:nvCxnSpPr>
          <p:cNvPr id="93" name="Straight Arrow Connector 92">
            <a:extLst>
              <a:ext uri="{FF2B5EF4-FFF2-40B4-BE49-F238E27FC236}">
                <a16:creationId xmlns:a16="http://schemas.microsoft.com/office/drawing/2014/main" id="{C2B5811D-1F11-485C-94AB-328FE77DF891}"/>
              </a:ext>
            </a:extLst>
          </p:cNvPr>
          <p:cNvCxnSpPr>
            <a:cxnSpLocks/>
          </p:cNvCxnSpPr>
          <p:nvPr/>
        </p:nvCxnSpPr>
        <p:spPr>
          <a:xfrm flipH="1">
            <a:off x="4243055" y="3325867"/>
            <a:ext cx="2651760" cy="1405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DFA43AF9-4E17-4AE8-88F0-5EABD5C02CDE}"/>
              </a:ext>
            </a:extLst>
          </p:cNvPr>
          <p:cNvSpPr txBox="1"/>
          <p:nvPr/>
        </p:nvSpPr>
        <p:spPr>
          <a:xfrm>
            <a:off x="4574509" y="2996434"/>
            <a:ext cx="945515" cy="338554"/>
          </a:xfrm>
          <a:prstGeom prst="rect">
            <a:avLst/>
          </a:prstGeom>
          <a:noFill/>
        </p:spPr>
        <p:txBody>
          <a:bodyPr wrap="none" rtlCol="0">
            <a:spAutoFit/>
          </a:bodyPr>
          <a:lstStyle/>
          <a:p>
            <a:r>
              <a:rPr lang="en-US" sz="1600" dirty="0"/>
              <a:t>GET Item</a:t>
            </a:r>
          </a:p>
        </p:txBody>
      </p:sp>
      <p:cxnSp>
        <p:nvCxnSpPr>
          <p:cNvPr id="95" name="Straight Arrow Connector 94">
            <a:extLst>
              <a:ext uri="{FF2B5EF4-FFF2-40B4-BE49-F238E27FC236}">
                <a16:creationId xmlns:a16="http://schemas.microsoft.com/office/drawing/2014/main" id="{75F15C84-0538-455E-B805-C024F64444C2}"/>
              </a:ext>
            </a:extLst>
          </p:cNvPr>
          <p:cNvCxnSpPr>
            <a:cxnSpLocks/>
          </p:cNvCxnSpPr>
          <p:nvPr/>
        </p:nvCxnSpPr>
        <p:spPr>
          <a:xfrm flipH="1" flipV="1">
            <a:off x="4238309" y="2686408"/>
            <a:ext cx="2651760" cy="5992"/>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66F6198C-809F-416B-933B-2E58264A1F7C}"/>
              </a:ext>
            </a:extLst>
          </p:cNvPr>
          <p:cNvSpPr txBox="1"/>
          <p:nvPr/>
        </p:nvSpPr>
        <p:spPr>
          <a:xfrm>
            <a:off x="4574509" y="2344601"/>
            <a:ext cx="1369799" cy="338554"/>
          </a:xfrm>
          <a:prstGeom prst="rect">
            <a:avLst/>
          </a:prstGeom>
          <a:noFill/>
        </p:spPr>
        <p:txBody>
          <a:bodyPr wrap="none" rtlCol="0">
            <a:spAutoFit/>
          </a:bodyPr>
          <a:lstStyle/>
          <a:p>
            <a:r>
              <a:rPr lang="en-US" sz="1600" dirty="0"/>
              <a:t>GET Customer</a:t>
            </a:r>
          </a:p>
        </p:txBody>
      </p:sp>
      <p:sp>
        <p:nvSpPr>
          <p:cNvPr id="100" name="TextBox 99">
            <a:extLst>
              <a:ext uri="{FF2B5EF4-FFF2-40B4-BE49-F238E27FC236}">
                <a16:creationId xmlns:a16="http://schemas.microsoft.com/office/drawing/2014/main" id="{90082B08-78B3-4046-93C3-FCBD55225A03}"/>
              </a:ext>
            </a:extLst>
          </p:cNvPr>
          <p:cNvSpPr txBox="1"/>
          <p:nvPr/>
        </p:nvSpPr>
        <p:spPr>
          <a:xfrm>
            <a:off x="978528" y="5319727"/>
            <a:ext cx="1436612" cy="523220"/>
          </a:xfrm>
          <a:prstGeom prst="rect">
            <a:avLst/>
          </a:prstGeom>
          <a:noFill/>
        </p:spPr>
        <p:txBody>
          <a:bodyPr wrap="none" rtlCol="0">
            <a:spAutoFit/>
          </a:bodyPr>
          <a:lstStyle/>
          <a:p>
            <a:pPr algn="ctr"/>
            <a:r>
              <a:rPr lang="en-US" sz="1400" dirty="0"/>
              <a:t>Authentication &amp;</a:t>
            </a:r>
          </a:p>
          <a:p>
            <a:pPr algn="ctr"/>
            <a:r>
              <a:rPr lang="en-US" sz="1400" dirty="0"/>
              <a:t>POS Data</a:t>
            </a:r>
          </a:p>
        </p:txBody>
      </p:sp>
      <p:cxnSp>
        <p:nvCxnSpPr>
          <p:cNvPr id="101" name="Straight Arrow Connector 100">
            <a:extLst>
              <a:ext uri="{FF2B5EF4-FFF2-40B4-BE49-F238E27FC236}">
                <a16:creationId xmlns:a16="http://schemas.microsoft.com/office/drawing/2014/main" id="{B82DD1BF-E58B-4582-A2F6-D2E05AAB3A2A}"/>
              </a:ext>
            </a:extLst>
          </p:cNvPr>
          <p:cNvCxnSpPr>
            <a:cxnSpLocks/>
          </p:cNvCxnSpPr>
          <p:nvPr/>
        </p:nvCxnSpPr>
        <p:spPr>
          <a:xfrm flipH="1" flipV="1">
            <a:off x="4238041" y="2051972"/>
            <a:ext cx="2365953" cy="125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0A02892D-30F1-42D2-B579-4A3FB6E97E2D}"/>
              </a:ext>
            </a:extLst>
          </p:cNvPr>
          <p:cNvSpPr txBox="1"/>
          <p:nvPr/>
        </p:nvSpPr>
        <p:spPr>
          <a:xfrm>
            <a:off x="4608109" y="1718632"/>
            <a:ext cx="1007007" cy="338554"/>
          </a:xfrm>
          <a:prstGeom prst="rect">
            <a:avLst/>
          </a:prstGeom>
          <a:noFill/>
        </p:spPr>
        <p:txBody>
          <a:bodyPr wrap="none" rtlCol="0">
            <a:spAutoFit/>
          </a:bodyPr>
          <a:lstStyle/>
          <a:p>
            <a:r>
              <a:rPr lang="en-US" sz="1600" dirty="0"/>
              <a:t>GET Login</a:t>
            </a:r>
          </a:p>
        </p:txBody>
      </p:sp>
      <p:sp>
        <p:nvSpPr>
          <p:cNvPr id="113" name="Rectangle 112">
            <a:extLst>
              <a:ext uri="{FF2B5EF4-FFF2-40B4-BE49-F238E27FC236}">
                <a16:creationId xmlns:a16="http://schemas.microsoft.com/office/drawing/2014/main" id="{4A7A6DAC-E7A3-41E1-AF55-069589323495}"/>
              </a:ext>
            </a:extLst>
          </p:cNvPr>
          <p:cNvSpPr>
            <a:spLocks noChangeAspect="1"/>
          </p:cNvSpPr>
          <p:nvPr/>
        </p:nvSpPr>
        <p:spPr>
          <a:xfrm>
            <a:off x="668868" y="6281260"/>
            <a:ext cx="27432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4" name="TextBox 113">
            <a:extLst>
              <a:ext uri="{FF2B5EF4-FFF2-40B4-BE49-F238E27FC236}">
                <a16:creationId xmlns:a16="http://schemas.microsoft.com/office/drawing/2014/main" id="{69D197CB-C086-4126-B9F4-C2B4797BCA87}"/>
              </a:ext>
            </a:extLst>
          </p:cNvPr>
          <p:cNvSpPr txBox="1"/>
          <p:nvPr/>
        </p:nvSpPr>
        <p:spPr>
          <a:xfrm>
            <a:off x="978528" y="6249143"/>
            <a:ext cx="2000419" cy="338554"/>
          </a:xfrm>
          <a:prstGeom prst="rect">
            <a:avLst/>
          </a:prstGeom>
          <a:noFill/>
        </p:spPr>
        <p:txBody>
          <a:bodyPr wrap="none" rtlCol="0">
            <a:spAutoFit/>
          </a:bodyPr>
          <a:lstStyle/>
          <a:p>
            <a:r>
              <a:rPr lang="en-US" sz="1600" dirty="0"/>
              <a:t>alignPOS components</a:t>
            </a:r>
          </a:p>
        </p:txBody>
      </p:sp>
      <p:sp>
        <p:nvSpPr>
          <p:cNvPr id="115" name="Rectangle 114">
            <a:extLst>
              <a:ext uri="{FF2B5EF4-FFF2-40B4-BE49-F238E27FC236}">
                <a16:creationId xmlns:a16="http://schemas.microsoft.com/office/drawing/2014/main" id="{94CC9FF8-E91D-439D-B760-6111D5FA4925}"/>
              </a:ext>
            </a:extLst>
          </p:cNvPr>
          <p:cNvSpPr>
            <a:spLocks noChangeAspect="1"/>
          </p:cNvSpPr>
          <p:nvPr/>
        </p:nvSpPr>
        <p:spPr>
          <a:xfrm>
            <a:off x="3105834" y="6281260"/>
            <a:ext cx="274320" cy="27432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6" name="TextBox 115">
            <a:extLst>
              <a:ext uri="{FF2B5EF4-FFF2-40B4-BE49-F238E27FC236}">
                <a16:creationId xmlns:a16="http://schemas.microsoft.com/office/drawing/2014/main" id="{7E503BDE-DB6F-4567-A5C3-958BAF59C5EF}"/>
              </a:ext>
            </a:extLst>
          </p:cNvPr>
          <p:cNvSpPr txBox="1"/>
          <p:nvPr/>
        </p:nvSpPr>
        <p:spPr>
          <a:xfrm>
            <a:off x="3415494" y="6249143"/>
            <a:ext cx="1978683" cy="338554"/>
          </a:xfrm>
          <a:prstGeom prst="rect">
            <a:avLst/>
          </a:prstGeom>
          <a:noFill/>
        </p:spPr>
        <p:txBody>
          <a:bodyPr wrap="none" rtlCol="0">
            <a:spAutoFit/>
          </a:bodyPr>
          <a:lstStyle/>
          <a:p>
            <a:r>
              <a:rPr lang="en-US" sz="1600" dirty="0"/>
              <a:t>ERPNext components</a:t>
            </a:r>
          </a:p>
        </p:txBody>
      </p:sp>
    </p:spTree>
    <p:extLst>
      <p:ext uri="{BB962C8B-B14F-4D97-AF65-F5344CB8AC3E}">
        <p14:creationId xmlns:p14="http://schemas.microsoft.com/office/powerpoint/2010/main" val="8947056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6035C-F9D3-448D-AE9E-077D4B143F82}"/>
              </a:ext>
            </a:extLst>
          </p:cNvPr>
          <p:cNvSpPr>
            <a:spLocks noGrp="1"/>
          </p:cNvSpPr>
          <p:nvPr>
            <p:ph type="title"/>
          </p:nvPr>
        </p:nvSpPr>
        <p:spPr>
          <a:xfrm>
            <a:off x="838200" y="2574925"/>
            <a:ext cx="10515600" cy="1325563"/>
          </a:xfrm>
        </p:spPr>
        <p:txBody>
          <a:bodyPr/>
          <a:lstStyle/>
          <a:p>
            <a:pPr algn="ctr"/>
            <a:r>
              <a:rPr lang="en-US" dirty="0"/>
              <a:t>End of Document</a:t>
            </a:r>
          </a:p>
        </p:txBody>
      </p:sp>
    </p:spTree>
    <p:extLst>
      <p:ext uri="{BB962C8B-B14F-4D97-AF65-F5344CB8AC3E}">
        <p14:creationId xmlns:p14="http://schemas.microsoft.com/office/powerpoint/2010/main" val="29235506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591C2D38-FFAF-4CC9-B5B9-F67DFC3E78DE}"/>
              </a:ext>
            </a:extLst>
          </p:cNvPr>
          <p:cNvSpPr/>
          <p:nvPr/>
        </p:nvSpPr>
        <p:spPr>
          <a:xfrm>
            <a:off x="0" y="522740"/>
            <a:ext cx="12192000" cy="5486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aphicFrame>
        <p:nvGraphicFramePr>
          <p:cNvPr id="4" name="Table 4">
            <a:extLst>
              <a:ext uri="{FF2B5EF4-FFF2-40B4-BE49-F238E27FC236}">
                <a16:creationId xmlns:a16="http://schemas.microsoft.com/office/drawing/2014/main" id="{84D0F482-0BCB-4F16-B7C6-8FE569476ED6}"/>
              </a:ext>
            </a:extLst>
          </p:cNvPr>
          <p:cNvGraphicFramePr>
            <a:graphicFrameLocks noGrp="1"/>
          </p:cNvGraphicFramePr>
          <p:nvPr>
            <p:extLst>
              <p:ext uri="{D42A27DB-BD31-4B8C-83A1-F6EECF244321}">
                <p14:modId xmlns:p14="http://schemas.microsoft.com/office/powerpoint/2010/main" val="1393292034"/>
              </p:ext>
            </p:extLst>
          </p:nvPr>
        </p:nvGraphicFramePr>
        <p:xfrm>
          <a:off x="200670" y="1188876"/>
          <a:ext cx="11771305" cy="3992880"/>
        </p:xfrm>
        <a:graphic>
          <a:graphicData uri="http://schemas.openxmlformats.org/drawingml/2006/table">
            <a:tbl>
              <a:tblPr firstRow="1" bandRow="1">
                <a:tableStyleId>{1FECB4D8-DB02-4DC6-A0A2-4F2EBAE1DC90}</a:tableStyleId>
              </a:tblPr>
              <a:tblGrid>
                <a:gridCol w="972284">
                  <a:extLst>
                    <a:ext uri="{9D8B030D-6E8A-4147-A177-3AD203B41FA5}">
                      <a16:colId xmlns:a16="http://schemas.microsoft.com/office/drawing/2014/main" val="1419932560"/>
                    </a:ext>
                  </a:extLst>
                </a:gridCol>
                <a:gridCol w="972284">
                  <a:extLst>
                    <a:ext uri="{9D8B030D-6E8A-4147-A177-3AD203B41FA5}">
                      <a16:colId xmlns:a16="http://schemas.microsoft.com/office/drawing/2014/main" val="3882055887"/>
                    </a:ext>
                  </a:extLst>
                </a:gridCol>
                <a:gridCol w="948426">
                  <a:extLst>
                    <a:ext uri="{9D8B030D-6E8A-4147-A177-3AD203B41FA5}">
                      <a16:colId xmlns:a16="http://schemas.microsoft.com/office/drawing/2014/main" val="2196921271"/>
                    </a:ext>
                  </a:extLst>
                </a:gridCol>
                <a:gridCol w="1901833">
                  <a:extLst>
                    <a:ext uri="{9D8B030D-6E8A-4147-A177-3AD203B41FA5}">
                      <a16:colId xmlns:a16="http://schemas.microsoft.com/office/drawing/2014/main" val="574625511"/>
                    </a:ext>
                  </a:extLst>
                </a:gridCol>
                <a:gridCol w="889205">
                  <a:extLst>
                    <a:ext uri="{9D8B030D-6E8A-4147-A177-3AD203B41FA5}">
                      <a16:colId xmlns:a16="http://schemas.microsoft.com/office/drawing/2014/main" val="810042838"/>
                    </a:ext>
                  </a:extLst>
                </a:gridCol>
                <a:gridCol w="889205">
                  <a:extLst>
                    <a:ext uri="{9D8B030D-6E8A-4147-A177-3AD203B41FA5}">
                      <a16:colId xmlns:a16="http://schemas.microsoft.com/office/drawing/2014/main" val="2390068996"/>
                    </a:ext>
                  </a:extLst>
                </a:gridCol>
                <a:gridCol w="889205">
                  <a:extLst>
                    <a:ext uri="{9D8B030D-6E8A-4147-A177-3AD203B41FA5}">
                      <a16:colId xmlns:a16="http://schemas.microsoft.com/office/drawing/2014/main" val="840571879"/>
                    </a:ext>
                  </a:extLst>
                </a:gridCol>
                <a:gridCol w="889205">
                  <a:extLst>
                    <a:ext uri="{9D8B030D-6E8A-4147-A177-3AD203B41FA5}">
                      <a16:colId xmlns:a16="http://schemas.microsoft.com/office/drawing/2014/main" val="3907509299"/>
                    </a:ext>
                  </a:extLst>
                </a:gridCol>
                <a:gridCol w="889205">
                  <a:extLst>
                    <a:ext uri="{9D8B030D-6E8A-4147-A177-3AD203B41FA5}">
                      <a16:colId xmlns:a16="http://schemas.microsoft.com/office/drawing/2014/main" val="2545561572"/>
                    </a:ext>
                  </a:extLst>
                </a:gridCol>
                <a:gridCol w="826428">
                  <a:extLst>
                    <a:ext uri="{9D8B030D-6E8A-4147-A177-3AD203B41FA5}">
                      <a16:colId xmlns:a16="http://schemas.microsoft.com/office/drawing/2014/main" val="3086437780"/>
                    </a:ext>
                  </a:extLst>
                </a:gridCol>
                <a:gridCol w="857250">
                  <a:extLst>
                    <a:ext uri="{9D8B030D-6E8A-4147-A177-3AD203B41FA5}">
                      <a16:colId xmlns:a16="http://schemas.microsoft.com/office/drawing/2014/main" val="2182313372"/>
                    </a:ext>
                  </a:extLst>
                </a:gridCol>
                <a:gridCol w="846775">
                  <a:extLst>
                    <a:ext uri="{9D8B030D-6E8A-4147-A177-3AD203B41FA5}">
                      <a16:colId xmlns:a16="http://schemas.microsoft.com/office/drawing/2014/main" val="765074356"/>
                    </a:ext>
                  </a:extLst>
                </a:gridCol>
              </a:tblGrid>
              <a:tr h="370840">
                <a:tc>
                  <a:txBody>
                    <a:bodyPr/>
                    <a:lstStyle/>
                    <a:p>
                      <a:pPr algn="ctr"/>
                      <a:r>
                        <a:rPr lang="en-US" sz="1400" dirty="0"/>
                        <a:t>Invoice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Reference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Mobile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Customer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Total 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Tax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Net 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Discount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Inv Amt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Paid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Home Delivery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Status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extLst>
                  <a:ext uri="{0D108BD9-81ED-4DB2-BD59-A6C34878D82A}">
                    <a16:rowId xmlns:a16="http://schemas.microsoft.com/office/drawing/2014/main" val="861316392"/>
                  </a:ext>
                </a:extLst>
              </a:tr>
              <a:tr h="347472">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4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400" dirty="0"/>
                        <a:t>Unpaid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38732038"/>
                  </a:ext>
                </a:extLst>
              </a:tr>
              <a:tr h="347472">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Paid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42133547"/>
                  </a:ext>
                </a:extLst>
              </a:tr>
              <a:tr h="347472">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867361880"/>
                  </a:ext>
                </a:extLst>
              </a:tr>
              <a:tr h="347472">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7027708"/>
                  </a:ext>
                </a:extLst>
              </a:tr>
              <a:tr h="347472">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140088339"/>
                  </a:ext>
                </a:extLst>
              </a:tr>
              <a:tr h="347472">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4309513"/>
                  </a:ext>
                </a:extLst>
              </a:tr>
              <a:tr h="347472">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248329656"/>
                  </a:ext>
                </a:extLst>
              </a:tr>
              <a:tr h="347472">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65583787"/>
                  </a:ext>
                </a:extLst>
              </a:tr>
              <a:tr h="347472">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063669940"/>
                  </a:ext>
                </a:extLst>
              </a:tr>
              <a:tr h="347472">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28296601"/>
                  </a:ext>
                </a:extLst>
              </a:tr>
            </a:tbl>
          </a:graphicData>
        </a:graphic>
      </p:graphicFrame>
      <p:sp>
        <p:nvSpPr>
          <p:cNvPr id="5" name="TextBox 4">
            <a:extLst>
              <a:ext uri="{FF2B5EF4-FFF2-40B4-BE49-F238E27FC236}">
                <a16:creationId xmlns:a16="http://schemas.microsoft.com/office/drawing/2014/main" id="{2A646238-6578-4B7C-A6DD-58DB3A4AC93A}"/>
              </a:ext>
            </a:extLst>
          </p:cNvPr>
          <p:cNvSpPr txBox="1"/>
          <p:nvPr/>
        </p:nvSpPr>
        <p:spPr>
          <a:xfrm>
            <a:off x="57150" y="657638"/>
            <a:ext cx="997581" cy="307777"/>
          </a:xfrm>
          <a:prstGeom prst="rect">
            <a:avLst/>
          </a:prstGeom>
          <a:noFill/>
        </p:spPr>
        <p:txBody>
          <a:bodyPr wrap="none" rtlCol="0">
            <a:spAutoFit/>
          </a:bodyPr>
          <a:lstStyle/>
          <a:p>
            <a:r>
              <a:rPr lang="en-US" sz="1400" dirty="0"/>
              <a:t>Invoice No.</a:t>
            </a:r>
          </a:p>
        </p:txBody>
      </p:sp>
      <p:sp>
        <p:nvSpPr>
          <p:cNvPr id="6" name="Rectangle 5">
            <a:extLst>
              <a:ext uri="{FF2B5EF4-FFF2-40B4-BE49-F238E27FC236}">
                <a16:creationId xmlns:a16="http://schemas.microsoft.com/office/drawing/2014/main" id="{86AFCCF7-CC81-40FA-90C6-9F1C65E1723C}"/>
              </a:ext>
            </a:extLst>
          </p:cNvPr>
          <p:cNvSpPr/>
          <p:nvPr/>
        </p:nvSpPr>
        <p:spPr>
          <a:xfrm>
            <a:off x="1041376" y="645970"/>
            <a:ext cx="1013095"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 name="TextBox 11">
            <a:extLst>
              <a:ext uri="{FF2B5EF4-FFF2-40B4-BE49-F238E27FC236}">
                <a16:creationId xmlns:a16="http://schemas.microsoft.com/office/drawing/2014/main" id="{AE7AF7A6-F4A7-490B-98E5-CE858C7716FF}"/>
              </a:ext>
            </a:extLst>
          </p:cNvPr>
          <p:cNvSpPr txBox="1"/>
          <p:nvPr/>
        </p:nvSpPr>
        <p:spPr>
          <a:xfrm>
            <a:off x="4629915" y="650074"/>
            <a:ext cx="1027461" cy="307777"/>
          </a:xfrm>
          <a:prstGeom prst="rect">
            <a:avLst/>
          </a:prstGeom>
          <a:noFill/>
        </p:spPr>
        <p:txBody>
          <a:bodyPr wrap="none" rtlCol="0">
            <a:spAutoFit/>
          </a:bodyPr>
          <a:lstStyle/>
          <a:p>
            <a:r>
              <a:rPr lang="en-US" sz="1400" dirty="0"/>
              <a:t>Mobile No.</a:t>
            </a:r>
          </a:p>
        </p:txBody>
      </p:sp>
      <p:sp>
        <p:nvSpPr>
          <p:cNvPr id="25" name="TextBox 24">
            <a:extLst>
              <a:ext uri="{FF2B5EF4-FFF2-40B4-BE49-F238E27FC236}">
                <a16:creationId xmlns:a16="http://schemas.microsoft.com/office/drawing/2014/main" id="{0DE81DA6-CA3A-4A5F-839B-21962D16FB3E}"/>
              </a:ext>
            </a:extLst>
          </p:cNvPr>
          <p:cNvSpPr txBox="1"/>
          <p:nvPr/>
        </p:nvSpPr>
        <p:spPr>
          <a:xfrm>
            <a:off x="2067512" y="645969"/>
            <a:ext cx="1453664" cy="307777"/>
          </a:xfrm>
          <a:prstGeom prst="rect">
            <a:avLst/>
          </a:prstGeom>
          <a:noFill/>
        </p:spPr>
        <p:txBody>
          <a:bodyPr wrap="square" rtlCol="0">
            <a:spAutoFit/>
          </a:bodyPr>
          <a:lstStyle/>
          <a:p>
            <a:r>
              <a:rPr lang="en-US" sz="1400" dirty="0"/>
              <a:t>Reference No.</a:t>
            </a:r>
          </a:p>
        </p:txBody>
      </p:sp>
      <p:sp>
        <p:nvSpPr>
          <p:cNvPr id="26" name="Rectangle 25">
            <a:extLst>
              <a:ext uri="{FF2B5EF4-FFF2-40B4-BE49-F238E27FC236}">
                <a16:creationId xmlns:a16="http://schemas.microsoft.com/office/drawing/2014/main" id="{FB203B34-55D4-4CF3-B2D4-34A91305D4C8}"/>
              </a:ext>
            </a:extLst>
          </p:cNvPr>
          <p:cNvSpPr/>
          <p:nvPr/>
        </p:nvSpPr>
        <p:spPr>
          <a:xfrm>
            <a:off x="3244851" y="651804"/>
            <a:ext cx="137160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8" name="TextBox 27">
            <a:extLst>
              <a:ext uri="{FF2B5EF4-FFF2-40B4-BE49-F238E27FC236}">
                <a16:creationId xmlns:a16="http://schemas.microsoft.com/office/drawing/2014/main" id="{D87C96C4-52E1-4DBD-9FDE-328A5B8A28C4}"/>
              </a:ext>
            </a:extLst>
          </p:cNvPr>
          <p:cNvSpPr txBox="1"/>
          <p:nvPr/>
        </p:nvSpPr>
        <p:spPr>
          <a:xfrm>
            <a:off x="10039863" y="645970"/>
            <a:ext cx="684162" cy="307777"/>
          </a:xfrm>
          <a:prstGeom prst="rect">
            <a:avLst/>
          </a:prstGeom>
          <a:noFill/>
        </p:spPr>
        <p:txBody>
          <a:bodyPr wrap="none" rtlCol="0">
            <a:spAutoFit/>
          </a:bodyPr>
          <a:lstStyle/>
          <a:p>
            <a:r>
              <a:rPr lang="en-US" sz="1400" dirty="0"/>
              <a:t>Status:</a:t>
            </a:r>
          </a:p>
        </p:txBody>
      </p:sp>
      <p:sp>
        <p:nvSpPr>
          <p:cNvPr id="29" name="Rectangle 28">
            <a:extLst>
              <a:ext uri="{FF2B5EF4-FFF2-40B4-BE49-F238E27FC236}">
                <a16:creationId xmlns:a16="http://schemas.microsoft.com/office/drawing/2014/main" id="{9B86450D-2ED5-4923-886A-A09B099BCB18}"/>
              </a:ext>
            </a:extLst>
          </p:cNvPr>
          <p:cNvSpPr/>
          <p:nvPr/>
        </p:nvSpPr>
        <p:spPr>
          <a:xfrm>
            <a:off x="10702074" y="651804"/>
            <a:ext cx="889852"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0" name="Rectangle 29">
            <a:extLst>
              <a:ext uri="{FF2B5EF4-FFF2-40B4-BE49-F238E27FC236}">
                <a16:creationId xmlns:a16="http://schemas.microsoft.com/office/drawing/2014/main" id="{6B38E2D2-38BC-4AC8-A1D1-71043503F7F4}"/>
              </a:ext>
            </a:extLst>
          </p:cNvPr>
          <p:cNvSpPr/>
          <p:nvPr/>
        </p:nvSpPr>
        <p:spPr>
          <a:xfrm>
            <a:off x="11577928" y="651804"/>
            <a:ext cx="346781" cy="2743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65000"/>
                  <a:lumOff val="35000"/>
                </a:schemeClr>
              </a:solidFill>
            </a:endParaRPr>
          </a:p>
        </p:txBody>
      </p:sp>
      <p:sp>
        <p:nvSpPr>
          <p:cNvPr id="34" name="Isosceles Triangle 33">
            <a:extLst>
              <a:ext uri="{FF2B5EF4-FFF2-40B4-BE49-F238E27FC236}">
                <a16:creationId xmlns:a16="http://schemas.microsoft.com/office/drawing/2014/main" id="{DB30FAA7-A536-48B6-84FA-11939FE425FB}"/>
              </a:ext>
            </a:extLst>
          </p:cNvPr>
          <p:cNvSpPr/>
          <p:nvPr/>
        </p:nvSpPr>
        <p:spPr>
          <a:xfrm flipV="1">
            <a:off x="11680489" y="729176"/>
            <a:ext cx="180975" cy="111955"/>
          </a:xfrm>
          <a:prstGeom prst="triangl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9" name="Rectangle 38">
            <a:extLst>
              <a:ext uri="{FF2B5EF4-FFF2-40B4-BE49-F238E27FC236}">
                <a16:creationId xmlns:a16="http://schemas.microsoft.com/office/drawing/2014/main" id="{4D48B01E-EC62-40BD-8281-0CA5C1AC919B}"/>
              </a:ext>
            </a:extLst>
          </p:cNvPr>
          <p:cNvSpPr/>
          <p:nvPr/>
        </p:nvSpPr>
        <p:spPr>
          <a:xfrm>
            <a:off x="0" y="7265"/>
            <a:ext cx="121920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9E647AEF-45B8-4C68-A339-FE3881E5EE6A}"/>
              </a:ext>
            </a:extLst>
          </p:cNvPr>
          <p:cNvSpPr txBox="1"/>
          <p:nvPr/>
        </p:nvSpPr>
        <p:spPr>
          <a:xfrm>
            <a:off x="20324" y="24123"/>
            <a:ext cx="2546125" cy="523220"/>
          </a:xfrm>
          <a:prstGeom prst="rect">
            <a:avLst/>
          </a:prstGeom>
          <a:noFill/>
        </p:spPr>
        <p:txBody>
          <a:bodyPr wrap="square" rtlCol="0" anchor="t">
            <a:spAutoFit/>
          </a:bodyPr>
          <a:lstStyle/>
          <a:p>
            <a:r>
              <a:rPr lang="en-US" sz="2800" dirty="0"/>
              <a:t>Invoice List</a:t>
            </a:r>
          </a:p>
        </p:txBody>
      </p:sp>
      <p:sp>
        <p:nvSpPr>
          <p:cNvPr id="42" name="Rectangle: Rounded Corners 41">
            <a:extLst>
              <a:ext uri="{FF2B5EF4-FFF2-40B4-BE49-F238E27FC236}">
                <a16:creationId xmlns:a16="http://schemas.microsoft.com/office/drawing/2014/main" id="{F815182D-5B20-4E09-B4E6-729510E2943A}"/>
              </a:ext>
            </a:extLst>
          </p:cNvPr>
          <p:cNvSpPr/>
          <p:nvPr/>
        </p:nvSpPr>
        <p:spPr>
          <a:xfrm>
            <a:off x="182211" y="5398000"/>
            <a:ext cx="118872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F1</a:t>
            </a:r>
          </a:p>
          <a:p>
            <a:pPr algn="ctr"/>
            <a:r>
              <a:rPr lang="en-US" sz="1400" b="1" dirty="0"/>
              <a:t>Find</a:t>
            </a:r>
          </a:p>
        </p:txBody>
      </p:sp>
      <p:sp>
        <p:nvSpPr>
          <p:cNvPr id="43" name="Rectangle: Rounded Corners 42">
            <a:extLst>
              <a:ext uri="{FF2B5EF4-FFF2-40B4-BE49-F238E27FC236}">
                <a16:creationId xmlns:a16="http://schemas.microsoft.com/office/drawing/2014/main" id="{3C8CFE25-283E-482A-9379-C8D49760A743}"/>
              </a:ext>
            </a:extLst>
          </p:cNvPr>
          <p:cNvSpPr/>
          <p:nvPr/>
        </p:nvSpPr>
        <p:spPr>
          <a:xfrm>
            <a:off x="1486745" y="5398000"/>
            <a:ext cx="118872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F12</a:t>
            </a:r>
          </a:p>
          <a:p>
            <a:pPr algn="ctr"/>
            <a:r>
              <a:rPr lang="en-US" sz="1400" b="1" dirty="0"/>
              <a:t>Select</a:t>
            </a:r>
          </a:p>
        </p:txBody>
      </p:sp>
      <p:sp>
        <p:nvSpPr>
          <p:cNvPr id="44" name="Rectangle 43">
            <a:extLst>
              <a:ext uri="{FF2B5EF4-FFF2-40B4-BE49-F238E27FC236}">
                <a16:creationId xmlns:a16="http://schemas.microsoft.com/office/drawing/2014/main" id="{F718CA28-7161-4584-AC79-B17152EBFB84}"/>
              </a:ext>
            </a:extLst>
          </p:cNvPr>
          <p:cNvSpPr/>
          <p:nvPr/>
        </p:nvSpPr>
        <p:spPr>
          <a:xfrm>
            <a:off x="5629655" y="649551"/>
            <a:ext cx="1371600" cy="27073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nvGrpSpPr>
          <p:cNvPr id="2" name="Group 1">
            <a:extLst>
              <a:ext uri="{FF2B5EF4-FFF2-40B4-BE49-F238E27FC236}">
                <a16:creationId xmlns:a16="http://schemas.microsoft.com/office/drawing/2014/main" id="{63C706F3-FE0A-4C2F-8E62-8512E68FFA03}"/>
              </a:ext>
            </a:extLst>
          </p:cNvPr>
          <p:cNvGrpSpPr/>
          <p:nvPr/>
        </p:nvGrpSpPr>
        <p:grpSpPr>
          <a:xfrm>
            <a:off x="8367256" y="5398000"/>
            <a:ext cx="3637199" cy="457200"/>
            <a:chOff x="8340622" y="5398000"/>
            <a:chExt cx="3637199" cy="494806"/>
          </a:xfrm>
        </p:grpSpPr>
        <p:sp>
          <p:nvSpPr>
            <p:cNvPr id="33" name="Rectangle: Rounded Corners 32">
              <a:extLst>
                <a:ext uri="{FF2B5EF4-FFF2-40B4-BE49-F238E27FC236}">
                  <a16:creationId xmlns:a16="http://schemas.microsoft.com/office/drawing/2014/main" id="{00140B94-ECE9-4751-A48D-D85F48384354}"/>
                </a:ext>
              </a:extLst>
            </p:cNvPr>
            <p:cNvSpPr/>
            <p:nvPr/>
          </p:nvSpPr>
          <p:spPr>
            <a:xfrm>
              <a:off x="10789101" y="5398000"/>
              <a:ext cx="118872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Esc-Exit</a:t>
              </a:r>
            </a:p>
          </p:txBody>
        </p:sp>
        <p:sp>
          <p:nvSpPr>
            <p:cNvPr id="21" name="Rectangle: Rounded Corners 20">
              <a:extLst>
                <a:ext uri="{FF2B5EF4-FFF2-40B4-BE49-F238E27FC236}">
                  <a16:creationId xmlns:a16="http://schemas.microsoft.com/office/drawing/2014/main" id="{C3BC03DF-C962-401B-9F87-581310130921}"/>
                </a:ext>
              </a:extLst>
            </p:cNvPr>
            <p:cNvSpPr/>
            <p:nvPr/>
          </p:nvSpPr>
          <p:spPr>
            <a:xfrm>
              <a:off x="8340622" y="5433053"/>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sp>
          <p:nvSpPr>
            <p:cNvPr id="22" name="Rectangle: Rounded Corners 21">
              <a:extLst>
                <a:ext uri="{FF2B5EF4-FFF2-40B4-BE49-F238E27FC236}">
                  <a16:creationId xmlns:a16="http://schemas.microsoft.com/office/drawing/2014/main" id="{355A81F8-EC09-4753-AAE5-E473828CE89C}"/>
                </a:ext>
              </a:extLst>
            </p:cNvPr>
            <p:cNvSpPr/>
            <p:nvPr/>
          </p:nvSpPr>
          <p:spPr>
            <a:xfrm>
              <a:off x="9487700" y="5433053"/>
              <a:ext cx="489861" cy="459753"/>
            </a:xfrm>
            <a:prstGeom prst="roundRect">
              <a:avLst>
                <a:gd name="adj" fmla="val 16667"/>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en-US" sz="1400" b="1" dirty="0">
                  <a:solidFill>
                    <a:schemeClr val="tx1">
                      <a:lumMod val="65000"/>
                      <a:lumOff val="35000"/>
                    </a:schemeClr>
                  </a:solidFill>
                </a:rPr>
                <a:t>PgUp</a:t>
              </a:r>
              <a:endParaRPr lang="en-US" sz="2400" b="1" dirty="0">
                <a:solidFill>
                  <a:schemeClr val="tx1">
                    <a:lumMod val="65000"/>
                    <a:lumOff val="35000"/>
                  </a:schemeClr>
                </a:solidFill>
              </a:endParaRPr>
            </a:p>
          </p:txBody>
        </p:sp>
        <p:sp>
          <p:nvSpPr>
            <p:cNvPr id="23" name="Rectangle: Rounded Corners 22">
              <a:extLst>
                <a:ext uri="{FF2B5EF4-FFF2-40B4-BE49-F238E27FC236}">
                  <a16:creationId xmlns:a16="http://schemas.microsoft.com/office/drawing/2014/main" id="{FBEDF139-C5EB-4ECE-A0C3-B34A0FE929A1}"/>
                </a:ext>
              </a:extLst>
            </p:cNvPr>
            <p:cNvSpPr/>
            <p:nvPr/>
          </p:nvSpPr>
          <p:spPr>
            <a:xfrm>
              <a:off x="10061239" y="5433053"/>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en-US" sz="1400" b="1" dirty="0">
                  <a:solidFill>
                    <a:schemeClr val="tx1">
                      <a:lumMod val="65000"/>
                      <a:lumOff val="35000"/>
                    </a:schemeClr>
                  </a:solidFill>
                </a:rPr>
                <a:t>PgDn</a:t>
              </a:r>
              <a:endParaRPr lang="en-US" sz="1050" b="1" dirty="0">
                <a:solidFill>
                  <a:schemeClr val="tx1">
                    <a:lumMod val="65000"/>
                    <a:lumOff val="35000"/>
                  </a:schemeClr>
                </a:solidFill>
              </a:endParaRPr>
            </a:p>
          </p:txBody>
        </p:sp>
        <p:sp>
          <p:nvSpPr>
            <p:cNvPr id="24" name="Rectangle: Rounded Corners 23">
              <a:extLst>
                <a:ext uri="{FF2B5EF4-FFF2-40B4-BE49-F238E27FC236}">
                  <a16:creationId xmlns:a16="http://schemas.microsoft.com/office/drawing/2014/main" id="{D61EEB7F-04BE-429E-9B06-5F5B702DB612}"/>
                </a:ext>
              </a:extLst>
            </p:cNvPr>
            <p:cNvSpPr/>
            <p:nvPr/>
          </p:nvSpPr>
          <p:spPr>
            <a:xfrm>
              <a:off x="8914161" y="5433053"/>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grpSp>
    </p:spTree>
    <p:extLst>
      <p:ext uri="{BB962C8B-B14F-4D97-AF65-F5344CB8AC3E}">
        <p14:creationId xmlns:p14="http://schemas.microsoft.com/office/powerpoint/2010/main" val="6435447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591C2D38-FFAF-4CC9-B5B9-F67DFC3E78DE}"/>
              </a:ext>
            </a:extLst>
          </p:cNvPr>
          <p:cNvSpPr/>
          <p:nvPr/>
        </p:nvSpPr>
        <p:spPr>
          <a:xfrm>
            <a:off x="0" y="522740"/>
            <a:ext cx="12192000" cy="5486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aphicFrame>
        <p:nvGraphicFramePr>
          <p:cNvPr id="4" name="Table 4">
            <a:extLst>
              <a:ext uri="{FF2B5EF4-FFF2-40B4-BE49-F238E27FC236}">
                <a16:creationId xmlns:a16="http://schemas.microsoft.com/office/drawing/2014/main" id="{84D0F482-0BCB-4F16-B7C6-8FE569476ED6}"/>
              </a:ext>
            </a:extLst>
          </p:cNvPr>
          <p:cNvGraphicFramePr>
            <a:graphicFrameLocks noGrp="1"/>
          </p:cNvGraphicFramePr>
          <p:nvPr>
            <p:extLst>
              <p:ext uri="{D42A27DB-BD31-4B8C-83A1-F6EECF244321}">
                <p14:modId xmlns:p14="http://schemas.microsoft.com/office/powerpoint/2010/main" val="3865142298"/>
              </p:ext>
            </p:extLst>
          </p:nvPr>
        </p:nvGraphicFramePr>
        <p:xfrm>
          <a:off x="155577" y="1195070"/>
          <a:ext cx="8950323" cy="4079240"/>
        </p:xfrm>
        <a:graphic>
          <a:graphicData uri="http://schemas.openxmlformats.org/drawingml/2006/table">
            <a:tbl>
              <a:tblPr firstRow="1" bandRow="1">
                <a:tableStyleId>{1FECB4D8-DB02-4DC6-A0A2-4F2EBAE1DC90}</a:tableStyleId>
              </a:tblPr>
              <a:tblGrid>
                <a:gridCol w="1498593">
                  <a:extLst>
                    <a:ext uri="{9D8B030D-6E8A-4147-A177-3AD203B41FA5}">
                      <a16:colId xmlns:a16="http://schemas.microsoft.com/office/drawing/2014/main" val="1419932560"/>
                    </a:ext>
                  </a:extLst>
                </a:gridCol>
                <a:gridCol w="1431552">
                  <a:extLst>
                    <a:ext uri="{9D8B030D-6E8A-4147-A177-3AD203B41FA5}">
                      <a16:colId xmlns:a16="http://schemas.microsoft.com/office/drawing/2014/main" val="2196921271"/>
                    </a:ext>
                  </a:extLst>
                </a:gridCol>
                <a:gridCol w="2612847">
                  <a:extLst>
                    <a:ext uri="{9D8B030D-6E8A-4147-A177-3AD203B41FA5}">
                      <a16:colId xmlns:a16="http://schemas.microsoft.com/office/drawing/2014/main" val="574625511"/>
                    </a:ext>
                  </a:extLst>
                </a:gridCol>
                <a:gridCol w="1135777">
                  <a:extLst>
                    <a:ext uri="{9D8B030D-6E8A-4147-A177-3AD203B41FA5}">
                      <a16:colId xmlns:a16="http://schemas.microsoft.com/office/drawing/2014/main" val="840571879"/>
                    </a:ext>
                  </a:extLst>
                </a:gridCol>
                <a:gridCol w="1135777">
                  <a:extLst>
                    <a:ext uri="{9D8B030D-6E8A-4147-A177-3AD203B41FA5}">
                      <a16:colId xmlns:a16="http://schemas.microsoft.com/office/drawing/2014/main" val="3907509299"/>
                    </a:ext>
                  </a:extLst>
                </a:gridCol>
                <a:gridCol w="1135777">
                  <a:extLst>
                    <a:ext uri="{9D8B030D-6E8A-4147-A177-3AD203B41FA5}">
                      <a16:colId xmlns:a16="http://schemas.microsoft.com/office/drawing/2014/main" val="2545561572"/>
                    </a:ext>
                  </a:extLst>
                </a:gridCol>
              </a:tblGrid>
              <a:tr h="370840">
                <a:tc>
                  <a:txBody>
                    <a:bodyPr/>
                    <a:lstStyle/>
                    <a:p>
                      <a:pPr algn="ctr"/>
                      <a:r>
                        <a:rPr lang="en-US" sz="1400" dirty="0"/>
                        <a:t>Estimate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Mobile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Customer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Total 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Tax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Net 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extLst>
                  <a:ext uri="{0D108BD9-81ED-4DB2-BD59-A6C34878D82A}">
                    <a16:rowId xmlns:a16="http://schemas.microsoft.com/office/drawing/2014/main" val="861316392"/>
                  </a:ext>
                </a:extLst>
              </a:tr>
              <a:tr h="370840">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38732038"/>
                  </a:ext>
                </a:extLst>
              </a:tr>
              <a:tr h="370840">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42133547"/>
                  </a:ext>
                </a:extLst>
              </a:tr>
              <a:tr h="370840">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867361880"/>
                  </a:ext>
                </a:extLst>
              </a:tr>
              <a:tr h="370840">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7027708"/>
                  </a:ext>
                </a:extLst>
              </a:tr>
              <a:tr h="370840">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140088339"/>
                  </a:ext>
                </a:extLst>
              </a:tr>
              <a:tr h="370840">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4309513"/>
                  </a:ext>
                </a:extLst>
              </a:tr>
              <a:tr h="370840">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248329656"/>
                  </a:ext>
                </a:extLst>
              </a:tr>
              <a:tr h="370840">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65583787"/>
                  </a:ext>
                </a:extLst>
              </a:tr>
              <a:tr h="370840">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063669940"/>
                  </a:ext>
                </a:extLst>
              </a:tr>
              <a:tr h="370840">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28296601"/>
                  </a:ext>
                </a:extLst>
              </a:tr>
            </a:tbl>
          </a:graphicData>
        </a:graphic>
      </p:graphicFrame>
      <p:sp>
        <p:nvSpPr>
          <p:cNvPr id="5" name="TextBox 4">
            <a:extLst>
              <a:ext uri="{FF2B5EF4-FFF2-40B4-BE49-F238E27FC236}">
                <a16:creationId xmlns:a16="http://schemas.microsoft.com/office/drawing/2014/main" id="{2A646238-6578-4B7C-A6DD-58DB3A4AC93A}"/>
              </a:ext>
            </a:extLst>
          </p:cNvPr>
          <p:cNvSpPr txBox="1"/>
          <p:nvPr/>
        </p:nvSpPr>
        <p:spPr>
          <a:xfrm>
            <a:off x="57150" y="657638"/>
            <a:ext cx="1115242" cy="307777"/>
          </a:xfrm>
          <a:prstGeom prst="rect">
            <a:avLst/>
          </a:prstGeom>
          <a:noFill/>
        </p:spPr>
        <p:txBody>
          <a:bodyPr wrap="none" rtlCol="0">
            <a:spAutoFit/>
          </a:bodyPr>
          <a:lstStyle/>
          <a:p>
            <a:r>
              <a:rPr lang="en-US" sz="1400" dirty="0"/>
              <a:t>Estimate No.</a:t>
            </a:r>
          </a:p>
        </p:txBody>
      </p:sp>
      <p:sp>
        <p:nvSpPr>
          <p:cNvPr id="6" name="Rectangle 5">
            <a:extLst>
              <a:ext uri="{FF2B5EF4-FFF2-40B4-BE49-F238E27FC236}">
                <a16:creationId xmlns:a16="http://schemas.microsoft.com/office/drawing/2014/main" id="{86AFCCF7-CC81-40FA-90C6-9F1C65E1723C}"/>
              </a:ext>
            </a:extLst>
          </p:cNvPr>
          <p:cNvSpPr/>
          <p:nvPr/>
        </p:nvSpPr>
        <p:spPr>
          <a:xfrm>
            <a:off x="1108051" y="645970"/>
            <a:ext cx="1013095"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9" name="Rectangle 38">
            <a:extLst>
              <a:ext uri="{FF2B5EF4-FFF2-40B4-BE49-F238E27FC236}">
                <a16:creationId xmlns:a16="http://schemas.microsoft.com/office/drawing/2014/main" id="{4D48B01E-EC62-40BD-8281-0CA5C1AC919B}"/>
              </a:ext>
            </a:extLst>
          </p:cNvPr>
          <p:cNvSpPr/>
          <p:nvPr/>
        </p:nvSpPr>
        <p:spPr>
          <a:xfrm>
            <a:off x="0" y="7265"/>
            <a:ext cx="121920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9E647AEF-45B8-4C68-A339-FE3881E5EE6A}"/>
              </a:ext>
            </a:extLst>
          </p:cNvPr>
          <p:cNvSpPr txBox="1"/>
          <p:nvPr/>
        </p:nvSpPr>
        <p:spPr>
          <a:xfrm>
            <a:off x="20324" y="24123"/>
            <a:ext cx="2546125" cy="523220"/>
          </a:xfrm>
          <a:prstGeom prst="rect">
            <a:avLst/>
          </a:prstGeom>
          <a:noFill/>
        </p:spPr>
        <p:txBody>
          <a:bodyPr wrap="square" rtlCol="0" anchor="t">
            <a:spAutoFit/>
          </a:bodyPr>
          <a:lstStyle/>
          <a:p>
            <a:r>
              <a:rPr lang="en-US" sz="2800" dirty="0"/>
              <a:t>Estimate List</a:t>
            </a:r>
          </a:p>
        </p:txBody>
      </p:sp>
      <p:sp>
        <p:nvSpPr>
          <p:cNvPr id="42" name="Rectangle: Rounded Corners 41">
            <a:extLst>
              <a:ext uri="{FF2B5EF4-FFF2-40B4-BE49-F238E27FC236}">
                <a16:creationId xmlns:a16="http://schemas.microsoft.com/office/drawing/2014/main" id="{F815182D-5B20-4E09-B4E6-729510E2943A}"/>
              </a:ext>
            </a:extLst>
          </p:cNvPr>
          <p:cNvSpPr/>
          <p:nvPr/>
        </p:nvSpPr>
        <p:spPr>
          <a:xfrm>
            <a:off x="155577" y="5416165"/>
            <a:ext cx="118872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F1</a:t>
            </a:r>
          </a:p>
          <a:p>
            <a:pPr algn="ctr"/>
            <a:r>
              <a:rPr lang="en-US" sz="1400" b="1" dirty="0"/>
              <a:t>Find</a:t>
            </a:r>
          </a:p>
        </p:txBody>
      </p:sp>
      <p:sp>
        <p:nvSpPr>
          <p:cNvPr id="43" name="Rectangle: Rounded Corners 42">
            <a:extLst>
              <a:ext uri="{FF2B5EF4-FFF2-40B4-BE49-F238E27FC236}">
                <a16:creationId xmlns:a16="http://schemas.microsoft.com/office/drawing/2014/main" id="{3C8CFE25-283E-482A-9379-C8D49760A743}"/>
              </a:ext>
            </a:extLst>
          </p:cNvPr>
          <p:cNvSpPr/>
          <p:nvPr/>
        </p:nvSpPr>
        <p:spPr>
          <a:xfrm>
            <a:off x="1460111" y="5416165"/>
            <a:ext cx="118872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F12</a:t>
            </a:r>
          </a:p>
          <a:p>
            <a:pPr algn="ctr"/>
            <a:r>
              <a:rPr lang="en-US" sz="1400" b="1" dirty="0"/>
              <a:t>Select</a:t>
            </a:r>
          </a:p>
        </p:txBody>
      </p:sp>
      <p:grpSp>
        <p:nvGrpSpPr>
          <p:cNvPr id="17" name="Group 16">
            <a:extLst>
              <a:ext uri="{FF2B5EF4-FFF2-40B4-BE49-F238E27FC236}">
                <a16:creationId xmlns:a16="http://schemas.microsoft.com/office/drawing/2014/main" id="{1EF9485D-B4C2-4014-8C61-EA1B115100F9}"/>
              </a:ext>
            </a:extLst>
          </p:cNvPr>
          <p:cNvGrpSpPr/>
          <p:nvPr/>
        </p:nvGrpSpPr>
        <p:grpSpPr>
          <a:xfrm>
            <a:off x="5486297" y="5416165"/>
            <a:ext cx="3637199" cy="494806"/>
            <a:chOff x="8340622" y="5398000"/>
            <a:chExt cx="3637199" cy="494806"/>
          </a:xfrm>
        </p:grpSpPr>
        <p:sp>
          <p:nvSpPr>
            <p:cNvPr id="18" name="Rectangle: Rounded Corners 17">
              <a:extLst>
                <a:ext uri="{FF2B5EF4-FFF2-40B4-BE49-F238E27FC236}">
                  <a16:creationId xmlns:a16="http://schemas.microsoft.com/office/drawing/2014/main" id="{BF7F77D5-82BA-4069-A02E-B5C5A312F106}"/>
                </a:ext>
              </a:extLst>
            </p:cNvPr>
            <p:cNvSpPr/>
            <p:nvPr/>
          </p:nvSpPr>
          <p:spPr>
            <a:xfrm>
              <a:off x="10789101" y="5398000"/>
              <a:ext cx="118872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Esc-Exit</a:t>
              </a:r>
            </a:p>
          </p:txBody>
        </p:sp>
        <p:sp>
          <p:nvSpPr>
            <p:cNvPr id="19" name="Rectangle: Rounded Corners 18">
              <a:extLst>
                <a:ext uri="{FF2B5EF4-FFF2-40B4-BE49-F238E27FC236}">
                  <a16:creationId xmlns:a16="http://schemas.microsoft.com/office/drawing/2014/main" id="{FF6A3568-03AD-4790-856C-EFABEFCBC189}"/>
                </a:ext>
              </a:extLst>
            </p:cNvPr>
            <p:cNvSpPr/>
            <p:nvPr/>
          </p:nvSpPr>
          <p:spPr>
            <a:xfrm>
              <a:off x="8340622" y="5433053"/>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sp>
          <p:nvSpPr>
            <p:cNvPr id="20" name="Rectangle: Rounded Corners 19">
              <a:extLst>
                <a:ext uri="{FF2B5EF4-FFF2-40B4-BE49-F238E27FC236}">
                  <a16:creationId xmlns:a16="http://schemas.microsoft.com/office/drawing/2014/main" id="{2C8F44EE-7032-4783-9C91-D37148837CD6}"/>
                </a:ext>
              </a:extLst>
            </p:cNvPr>
            <p:cNvSpPr/>
            <p:nvPr/>
          </p:nvSpPr>
          <p:spPr>
            <a:xfrm>
              <a:off x="9487700" y="5433053"/>
              <a:ext cx="489861" cy="459753"/>
            </a:xfrm>
            <a:prstGeom prst="roundRect">
              <a:avLst>
                <a:gd name="adj" fmla="val 16667"/>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en-US" sz="1400" b="1" dirty="0">
                  <a:solidFill>
                    <a:schemeClr val="tx1">
                      <a:lumMod val="65000"/>
                      <a:lumOff val="35000"/>
                    </a:schemeClr>
                  </a:solidFill>
                </a:rPr>
                <a:t>PgUp</a:t>
              </a:r>
              <a:endParaRPr lang="en-US" sz="2400" b="1" dirty="0">
                <a:solidFill>
                  <a:schemeClr val="tx1">
                    <a:lumMod val="65000"/>
                    <a:lumOff val="35000"/>
                  </a:schemeClr>
                </a:solidFill>
              </a:endParaRPr>
            </a:p>
          </p:txBody>
        </p:sp>
        <p:sp>
          <p:nvSpPr>
            <p:cNvPr id="21" name="Rectangle: Rounded Corners 20">
              <a:extLst>
                <a:ext uri="{FF2B5EF4-FFF2-40B4-BE49-F238E27FC236}">
                  <a16:creationId xmlns:a16="http://schemas.microsoft.com/office/drawing/2014/main" id="{EF7E89E8-27FF-49F5-AD59-C4CBFB2FEC56}"/>
                </a:ext>
              </a:extLst>
            </p:cNvPr>
            <p:cNvSpPr/>
            <p:nvPr/>
          </p:nvSpPr>
          <p:spPr>
            <a:xfrm>
              <a:off x="10061239" y="5433053"/>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en-US" sz="1400" b="1" dirty="0">
                  <a:solidFill>
                    <a:schemeClr val="tx1">
                      <a:lumMod val="65000"/>
                      <a:lumOff val="35000"/>
                    </a:schemeClr>
                  </a:solidFill>
                </a:rPr>
                <a:t>PgDn</a:t>
              </a:r>
              <a:endParaRPr lang="en-US" sz="1050" b="1" dirty="0">
                <a:solidFill>
                  <a:schemeClr val="tx1">
                    <a:lumMod val="65000"/>
                    <a:lumOff val="35000"/>
                  </a:schemeClr>
                </a:solidFill>
              </a:endParaRPr>
            </a:p>
          </p:txBody>
        </p:sp>
        <p:sp>
          <p:nvSpPr>
            <p:cNvPr id="22" name="Rectangle: Rounded Corners 21">
              <a:extLst>
                <a:ext uri="{FF2B5EF4-FFF2-40B4-BE49-F238E27FC236}">
                  <a16:creationId xmlns:a16="http://schemas.microsoft.com/office/drawing/2014/main" id="{16CD4D0A-A91D-4E87-A877-CA3D7E4CCF12}"/>
                </a:ext>
              </a:extLst>
            </p:cNvPr>
            <p:cNvSpPr/>
            <p:nvPr/>
          </p:nvSpPr>
          <p:spPr>
            <a:xfrm>
              <a:off x="8914161" y="5433053"/>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grpSp>
    </p:spTree>
    <p:extLst>
      <p:ext uri="{BB962C8B-B14F-4D97-AF65-F5344CB8AC3E}">
        <p14:creationId xmlns:p14="http://schemas.microsoft.com/office/powerpoint/2010/main" val="3325872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06A3692-6130-4854-BC92-BED311393F7A}"/>
              </a:ext>
            </a:extLst>
          </p:cNvPr>
          <p:cNvSpPr/>
          <p:nvPr/>
        </p:nvSpPr>
        <p:spPr>
          <a:xfrm>
            <a:off x="9803928" y="1079776"/>
            <a:ext cx="2388072" cy="26858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5D9E007-C38D-4607-A53E-4D5EE08F6C46}"/>
              </a:ext>
            </a:extLst>
          </p:cNvPr>
          <p:cNvSpPr/>
          <p:nvPr/>
        </p:nvSpPr>
        <p:spPr>
          <a:xfrm>
            <a:off x="9803928" y="6515099"/>
            <a:ext cx="2388072" cy="335635"/>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7647FF1-B396-4FFD-8325-46CFE25E1803}"/>
              </a:ext>
            </a:extLst>
          </p:cNvPr>
          <p:cNvSpPr/>
          <p:nvPr/>
        </p:nvSpPr>
        <p:spPr>
          <a:xfrm>
            <a:off x="-1" y="1079778"/>
            <a:ext cx="9796523" cy="464154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2" name="Rectangle 111">
            <a:extLst>
              <a:ext uri="{FF2B5EF4-FFF2-40B4-BE49-F238E27FC236}">
                <a16:creationId xmlns:a16="http://schemas.microsoft.com/office/drawing/2014/main" id="{7B556AE3-36BC-4F7D-AC95-1BC6B4A237E2}"/>
              </a:ext>
            </a:extLst>
          </p:cNvPr>
          <p:cNvSpPr/>
          <p:nvPr/>
        </p:nvSpPr>
        <p:spPr>
          <a:xfrm>
            <a:off x="0" y="532265"/>
            <a:ext cx="9803928" cy="547511"/>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3" name="TextBox 112">
            <a:extLst>
              <a:ext uri="{FF2B5EF4-FFF2-40B4-BE49-F238E27FC236}">
                <a16:creationId xmlns:a16="http://schemas.microsoft.com/office/drawing/2014/main" id="{0DD4988B-614C-4440-ACE3-CDEF6CE8571C}"/>
              </a:ext>
            </a:extLst>
          </p:cNvPr>
          <p:cNvSpPr txBox="1"/>
          <p:nvPr/>
        </p:nvSpPr>
        <p:spPr>
          <a:xfrm>
            <a:off x="35542" y="653592"/>
            <a:ext cx="1115242" cy="307777"/>
          </a:xfrm>
          <a:prstGeom prst="rect">
            <a:avLst/>
          </a:prstGeom>
          <a:noFill/>
        </p:spPr>
        <p:txBody>
          <a:bodyPr wrap="none" rtlCol="0">
            <a:spAutoFit/>
          </a:bodyPr>
          <a:lstStyle/>
          <a:p>
            <a:r>
              <a:rPr lang="en-US" sz="1400" dirty="0"/>
              <a:t>Estimate No.</a:t>
            </a:r>
          </a:p>
        </p:txBody>
      </p:sp>
      <p:sp>
        <p:nvSpPr>
          <p:cNvPr id="114" name="Rectangle 113">
            <a:extLst>
              <a:ext uri="{FF2B5EF4-FFF2-40B4-BE49-F238E27FC236}">
                <a16:creationId xmlns:a16="http://schemas.microsoft.com/office/drawing/2014/main" id="{BF93EDF8-4E0D-40D8-91AF-15BD8ABB7B56}"/>
              </a:ext>
            </a:extLst>
          </p:cNvPr>
          <p:cNvSpPr/>
          <p:nvPr/>
        </p:nvSpPr>
        <p:spPr>
          <a:xfrm>
            <a:off x="1090213" y="670320"/>
            <a:ext cx="137160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3" name="Rectangle 52">
            <a:extLst>
              <a:ext uri="{FF2B5EF4-FFF2-40B4-BE49-F238E27FC236}">
                <a16:creationId xmlns:a16="http://schemas.microsoft.com/office/drawing/2014/main" id="{46152D7B-0CDA-4972-B6FD-CFE7EDB91C04}"/>
              </a:ext>
            </a:extLst>
          </p:cNvPr>
          <p:cNvSpPr/>
          <p:nvPr/>
        </p:nvSpPr>
        <p:spPr>
          <a:xfrm>
            <a:off x="0" y="7266"/>
            <a:ext cx="9803928" cy="523220"/>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4" name="TextBox 53">
            <a:extLst>
              <a:ext uri="{FF2B5EF4-FFF2-40B4-BE49-F238E27FC236}">
                <a16:creationId xmlns:a16="http://schemas.microsoft.com/office/drawing/2014/main" id="{376854C7-1868-4FEA-A87A-5F7221F71174}"/>
              </a:ext>
            </a:extLst>
          </p:cNvPr>
          <p:cNvSpPr txBox="1"/>
          <p:nvPr/>
        </p:nvSpPr>
        <p:spPr>
          <a:xfrm>
            <a:off x="20324" y="24123"/>
            <a:ext cx="2546125" cy="523220"/>
          </a:xfrm>
          <a:prstGeom prst="rect">
            <a:avLst/>
          </a:prstGeom>
          <a:noFill/>
        </p:spPr>
        <p:txBody>
          <a:bodyPr wrap="square" rtlCol="0" anchor="t">
            <a:spAutoFit/>
          </a:bodyPr>
          <a:lstStyle/>
          <a:p>
            <a:r>
              <a:rPr lang="en-US" sz="2800" dirty="0"/>
              <a:t>Estimate Entry</a:t>
            </a:r>
          </a:p>
        </p:txBody>
      </p:sp>
      <p:sp>
        <p:nvSpPr>
          <p:cNvPr id="55" name="TextBox 54">
            <a:extLst>
              <a:ext uri="{FF2B5EF4-FFF2-40B4-BE49-F238E27FC236}">
                <a16:creationId xmlns:a16="http://schemas.microsoft.com/office/drawing/2014/main" id="{B8422F07-E971-4F16-AD5C-CCF0006EA3E9}"/>
              </a:ext>
            </a:extLst>
          </p:cNvPr>
          <p:cNvSpPr txBox="1"/>
          <p:nvPr/>
        </p:nvSpPr>
        <p:spPr>
          <a:xfrm>
            <a:off x="2909126" y="144374"/>
            <a:ext cx="570990" cy="307777"/>
          </a:xfrm>
          <a:prstGeom prst="rect">
            <a:avLst/>
          </a:prstGeom>
          <a:solidFill>
            <a:schemeClr val="bg1">
              <a:lumMod val="85000"/>
            </a:schemeClr>
          </a:solidFill>
        </p:spPr>
        <p:txBody>
          <a:bodyPr wrap="none" rtlCol="0">
            <a:spAutoFit/>
          </a:bodyPr>
          <a:lstStyle/>
          <a:p>
            <a:r>
              <a:rPr lang="en-US" sz="1400" dirty="0"/>
              <a:t>User:</a:t>
            </a:r>
          </a:p>
        </p:txBody>
      </p:sp>
      <p:sp>
        <p:nvSpPr>
          <p:cNvPr id="56" name="TextBox 55">
            <a:extLst>
              <a:ext uri="{FF2B5EF4-FFF2-40B4-BE49-F238E27FC236}">
                <a16:creationId xmlns:a16="http://schemas.microsoft.com/office/drawing/2014/main" id="{2E5EFD09-A5B7-46D1-89F2-110AD54BB7C2}"/>
              </a:ext>
            </a:extLst>
          </p:cNvPr>
          <p:cNvSpPr txBox="1"/>
          <p:nvPr/>
        </p:nvSpPr>
        <p:spPr>
          <a:xfrm>
            <a:off x="8092026" y="144374"/>
            <a:ext cx="775756" cy="307777"/>
          </a:xfrm>
          <a:prstGeom prst="rect">
            <a:avLst/>
          </a:prstGeom>
          <a:solidFill>
            <a:schemeClr val="bg1">
              <a:lumMod val="85000"/>
            </a:schemeClr>
          </a:solidFill>
        </p:spPr>
        <p:txBody>
          <a:bodyPr wrap="square" rtlCol="0">
            <a:spAutoFit/>
          </a:bodyPr>
          <a:lstStyle/>
          <a:p>
            <a:r>
              <a:rPr lang="en-US" sz="1400" dirty="0"/>
              <a:t>Date:</a:t>
            </a:r>
          </a:p>
        </p:txBody>
      </p:sp>
      <p:sp>
        <p:nvSpPr>
          <p:cNvPr id="65" name="Rectangle 64">
            <a:extLst>
              <a:ext uri="{FF2B5EF4-FFF2-40B4-BE49-F238E27FC236}">
                <a16:creationId xmlns:a16="http://schemas.microsoft.com/office/drawing/2014/main" id="{AD9A607A-BAFD-4635-BCC0-142AA0657EAC}"/>
              </a:ext>
            </a:extLst>
          </p:cNvPr>
          <p:cNvSpPr/>
          <p:nvPr/>
        </p:nvSpPr>
        <p:spPr>
          <a:xfrm>
            <a:off x="8648707" y="147291"/>
            <a:ext cx="967319"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6" name="Rectangle 65">
            <a:extLst>
              <a:ext uri="{FF2B5EF4-FFF2-40B4-BE49-F238E27FC236}">
                <a16:creationId xmlns:a16="http://schemas.microsoft.com/office/drawing/2014/main" id="{995AAC4B-2E92-4581-AB66-4F1E13CD579B}"/>
              </a:ext>
            </a:extLst>
          </p:cNvPr>
          <p:cNvSpPr/>
          <p:nvPr/>
        </p:nvSpPr>
        <p:spPr>
          <a:xfrm>
            <a:off x="3458255" y="147291"/>
            <a:ext cx="1264407"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7" name="TextBox 66">
            <a:extLst>
              <a:ext uri="{FF2B5EF4-FFF2-40B4-BE49-F238E27FC236}">
                <a16:creationId xmlns:a16="http://schemas.microsoft.com/office/drawing/2014/main" id="{1F696456-45FF-4ECB-B569-88B222742C5A}"/>
              </a:ext>
            </a:extLst>
          </p:cNvPr>
          <p:cNvSpPr txBox="1"/>
          <p:nvPr/>
        </p:nvSpPr>
        <p:spPr>
          <a:xfrm>
            <a:off x="5148968" y="153899"/>
            <a:ext cx="864404" cy="307777"/>
          </a:xfrm>
          <a:prstGeom prst="rect">
            <a:avLst/>
          </a:prstGeom>
          <a:solidFill>
            <a:schemeClr val="bg1">
              <a:lumMod val="85000"/>
            </a:schemeClr>
          </a:solidFill>
        </p:spPr>
        <p:txBody>
          <a:bodyPr wrap="none" rtlCol="0">
            <a:spAutoFit/>
          </a:bodyPr>
          <a:lstStyle/>
          <a:p>
            <a:r>
              <a:rPr lang="en-US" sz="1400" dirty="0"/>
              <a:t>Terminal:</a:t>
            </a:r>
          </a:p>
        </p:txBody>
      </p:sp>
      <p:sp>
        <p:nvSpPr>
          <p:cNvPr id="68" name="Rectangle 67">
            <a:extLst>
              <a:ext uri="{FF2B5EF4-FFF2-40B4-BE49-F238E27FC236}">
                <a16:creationId xmlns:a16="http://schemas.microsoft.com/office/drawing/2014/main" id="{27B51803-8686-4F22-A009-3875B5758CB6}"/>
              </a:ext>
            </a:extLst>
          </p:cNvPr>
          <p:cNvSpPr/>
          <p:nvPr/>
        </p:nvSpPr>
        <p:spPr>
          <a:xfrm>
            <a:off x="6009935" y="147291"/>
            <a:ext cx="1264407"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8" name="Rectangle 57">
            <a:extLst>
              <a:ext uri="{FF2B5EF4-FFF2-40B4-BE49-F238E27FC236}">
                <a16:creationId xmlns:a16="http://schemas.microsoft.com/office/drawing/2014/main" id="{D32967A2-B0A9-4695-9F96-D1583CD1F48C}"/>
              </a:ext>
            </a:extLst>
          </p:cNvPr>
          <p:cNvSpPr/>
          <p:nvPr/>
        </p:nvSpPr>
        <p:spPr>
          <a:xfrm>
            <a:off x="1090212" y="1165971"/>
            <a:ext cx="137160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nvGrpSpPr>
          <p:cNvPr id="2" name="Group 1">
            <a:extLst>
              <a:ext uri="{FF2B5EF4-FFF2-40B4-BE49-F238E27FC236}">
                <a16:creationId xmlns:a16="http://schemas.microsoft.com/office/drawing/2014/main" id="{7B0D707D-5EAD-482B-A2B2-92AC8BF4923D}"/>
              </a:ext>
            </a:extLst>
          </p:cNvPr>
          <p:cNvGrpSpPr/>
          <p:nvPr/>
        </p:nvGrpSpPr>
        <p:grpSpPr>
          <a:xfrm>
            <a:off x="5629955" y="1165971"/>
            <a:ext cx="4012558" cy="274320"/>
            <a:chOff x="3563030" y="1165971"/>
            <a:chExt cx="4012558" cy="274320"/>
          </a:xfrm>
        </p:grpSpPr>
        <p:sp>
          <p:nvSpPr>
            <p:cNvPr id="61" name="Rectangle 60">
              <a:extLst>
                <a:ext uri="{FF2B5EF4-FFF2-40B4-BE49-F238E27FC236}">
                  <a16:creationId xmlns:a16="http://schemas.microsoft.com/office/drawing/2014/main" id="{2E5EE235-4EB2-4E6F-AD52-77E4EA94F896}"/>
                </a:ext>
              </a:extLst>
            </p:cNvPr>
            <p:cNvSpPr/>
            <p:nvPr/>
          </p:nvSpPr>
          <p:spPr>
            <a:xfrm>
              <a:off x="3563030" y="1167762"/>
              <a:ext cx="4010840" cy="27073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nvGrpSpPr>
            <p:cNvPr id="69" name="Group 68">
              <a:extLst>
                <a:ext uri="{FF2B5EF4-FFF2-40B4-BE49-F238E27FC236}">
                  <a16:creationId xmlns:a16="http://schemas.microsoft.com/office/drawing/2014/main" id="{F2DFC7A2-97BC-4E84-AF5E-04D5E6D3AF11}"/>
                </a:ext>
              </a:extLst>
            </p:cNvPr>
            <p:cNvGrpSpPr/>
            <p:nvPr/>
          </p:nvGrpSpPr>
          <p:grpSpPr>
            <a:xfrm>
              <a:off x="7301268" y="1165971"/>
              <a:ext cx="274320" cy="274320"/>
              <a:chOff x="4594118" y="1538960"/>
              <a:chExt cx="333210" cy="393192"/>
            </a:xfrm>
          </p:grpSpPr>
          <p:sp>
            <p:nvSpPr>
              <p:cNvPr id="72" name="Rectangle 71">
                <a:extLst>
                  <a:ext uri="{FF2B5EF4-FFF2-40B4-BE49-F238E27FC236}">
                    <a16:creationId xmlns:a16="http://schemas.microsoft.com/office/drawing/2014/main" id="{FA4FABAC-98F6-45BF-9716-946B94DD79F6}"/>
                  </a:ext>
                </a:extLst>
              </p:cNvPr>
              <p:cNvSpPr/>
              <p:nvPr/>
            </p:nvSpPr>
            <p:spPr>
              <a:xfrm>
                <a:off x="4594118" y="1538960"/>
                <a:ext cx="333210" cy="393192"/>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65000"/>
                      <a:lumOff val="35000"/>
                    </a:schemeClr>
                  </a:solidFill>
                </a:endParaRPr>
              </a:p>
            </p:txBody>
          </p:sp>
          <p:sp>
            <p:nvSpPr>
              <p:cNvPr id="73" name="Isosceles Triangle 72">
                <a:extLst>
                  <a:ext uri="{FF2B5EF4-FFF2-40B4-BE49-F238E27FC236}">
                    <a16:creationId xmlns:a16="http://schemas.microsoft.com/office/drawing/2014/main" id="{0450318B-551A-47E8-BB6B-8FA80CC794BD}"/>
                  </a:ext>
                </a:extLst>
              </p:cNvPr>
              <p:cNvSpPr/>
              <p:nvPr/>
            </p:nvSpPr>
            <p:spPr>
              <a:xfrm flipV="1">
                <a:off x="4661034" y="1695237"/>
                <a:ext cx="180975" cy="111955"/>
              </a:xfrm>
              <a:prstGeom prst="triangl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pic>
        <p:nvPicPr>
          <p:cNvPr id="77" name="Picture 76">
            <a:extLst>
              <a:ext uri="{FF2B5EF4-FFF2-40B4-BE49-F238E27FC236}">
                <a16:creationId xmlns:a16="http://schemas.microsoft.com/office/drawing/2014/main" id="{AF3118F4-69BC-40D5-B788-EA3F08F4CC96}"/>
              </a:ext>
            </a:extLst>
          </p:cNvPr>
          <p:cNvPicPr>
            <a:picLocks noChangeAspect="1"/>
          </p:cNvPicPr>
          <p:nvPr/>
        </p:nvPicPr>
        <p:blipFill>
          <a:blip r:embed="rId2"/>
          <a:stretch>
            <a:fillRect/>
          </a:stretch>
        </p:blipFill>
        <p:spPr>
          <a:xfrm>
            <a:off x="10340001" y="6508351"/>
            <a:ext cx="1188720" cy="336656"/>
          </a:xfrm>
          <a:prstGeom prst="rect">
            <a:avLst/>
          </a:prstGeom>
        </p:spPr>
      </p:pic>
      <p:sp>
        <p:nvSpPr>
          <p:cNvPr id="81" name="TextBox 80">
            <a:extLst>
              <a:ext uri="{FF2B5EF4-FFF2-40B4-BE49-F238E27FC236}">
                <a16:creationId xmlns:a16="http://schemas.microsoft.com/office/drawing/2014/main" id="{158D810C-E730-45B2-ABA3-1212B94275E8}"/>
              </a:ext>
            </a:extLst>
          </p:cNvPr>
          <p:cNvSpPr txBox="1"/>
          <p:nvPr/>
        </p:nvSpPr>
        <p:spPr>
          <a:xfrm>
            <a:off x="35542" y="1149243"/>
            <a:ext cx="829779" cy="307777"/>
          </a:xfrm>
          <a:prstGeom prst="rect">
            <a:avLst/>
          </a:prstGeom>
          <a:noFill/>
        </p:spPr>
        <p:txBody>
          <a:bodyPr wrap="none" rtlCol="0">
            <a:spAutoFit/>
          </a:bodyPr>
          <a:lstStyle/>
          <a:p>
            <a:r>
              <a:rPr lang="en-US" sz="1400" dirty="0"/>
              <a:t>Barcode:</a:t>
            </a:r>
          </a:p>
        </p:txBody>
      </p:sp>
      <p:sp>
        <p:nvSpPr>
          <p:cNvPr id="83" name="TextBox 82">
            <a:extLst>
              <a:ext uri="{FF2B5EF4-FFF2-40B4-BE49-F238E27FC236}">
                <a16:creationId xmlns:a16="http://schemas.microsoft.com/office/drawing/2014/main" id="{0C8077F7-893A-4FFC-A38C-7A60BA1E75B0}"/>
              </a:ext>
            </a:extLst>
          </p:cNvPr>
          <p:cNvSpPr txBox="1"/>
          <p:nvPr/>
        </p:nvSpPr>
        <p:spPr>
          <a:xfrm>
            <a:off x="4631521" y="1149243"/>
            <a:ext cx="1043555" cy="307777"/>
          </a:xfrm>
          <a:prstGeom prst="rect">
            <a:avLst/>
          </a:prstGeom>
          <a:noFill/>
        </p:spPr>
        <p:txBody>
          <a:bodyPr wrap="none" rtlCol="0">
            <a:spAutoFit/>
          </a:bodyPr>
          <a:lstStyle/>
          <a:p>
            <a:r>
              <a:rPr lang="en-US" sz="1400" dirty="0"/>
              <a:t>Item Name:</a:t>
            </a:r>
          </a:p>
        </p:txBody>
      </p:sp>
      <p:sp>
        <p:nvSpPr>
          <p:cNvPr id="11" name="Rectangle 10">
            <a:extLst>
              <a:ext uri="{FF2B5EF4-FFF2-40B4-BE49-F238E27FC236}">
                <a16:creationId xmlns:a16="http://schemas.microsoft.com/office/drawing/2014/main" id="{D7B32C73-430A-485E-9985-8A1767AF8C00}"/>
              </a:ext>
            </a:extLst>
          </p:cNvPr>
          <p:cNvSpPr/>
          <p:nvPr/>
        </p:nvSpPr>
        <p:spPr>
          <a:xfrm>
            <a:off x="9830446" y="7264"/>
            <a:ext cx="2345495" cy="1072512"/>
          </a:xfrm>
          <a:prstGeom prst="rect">
            <a:avLst/>
          </a:prstGeom>
          <a:solidFill>
            <a:schemeClr val="bg1">
              <a:lumMod val="8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500"/>
              </a:lnSpc>
            </a:pPr>
            <a:r>
              <a:rPr lang="en-US" sz="2400" b="1" dirty="0">
                <a:ln w="0"/>
                <a:solidFill>
                  <a:schemeClr val="accent1"/>
                </a:solidFill>
                <a:effectLst>
                  <a:outerShdw blurRad="38100" dist="25400" dir="5400000" algn="ctr" rotWithShape="0">
                    <a:srgbClr val="6E747A">
                      <a:alpha val="43000"/>
                    </a:srgbClr>
                  </a:outerShdw>
                </a:effectLst>
              </a:rPr>
              <a:t>AL FAREEDHA</a:t>
            </a:r>
          </a:p>
          <a:p>
            <a:pPr algn="ctr">
              <a:lnSpc>
                <a:spcPts val="2500"/>
              </a:lnSpc>
            </a:pPr>
            <a:r>
              <a:rPr lang="en-US" sz="2400" b="1" dirty="0">
                <a:ln w="0"/>
                <a:solidFill>
                  <a:schemeClr val="accent1"/>
                </a:solidFill>
                <a:effectLst>
                  <a:outerShdw blurRad="38100" dist="25400" dir="5400000" algn="ctr" rotWithShape="0">
                    <a:srgbClr val="6E747A">
                      <a:alpha val="43000"/>
                    </a:srgbClr>
                  </a:outerShdw>
                </a:effectLst>
              </a:rPr>
              <a:t>SUPER MARKET</a:t>
            </a:r>
          </a:p>
        </p:txBody>
      </p:sp>
      <p:grpSp>
        <p:nvGrpSpPr>
          <p:cNvPr id="8" name="Group 7">
            <a:extLst>
              <a:ext uri="{FF2B5EF4-FFF2-40B4-BE49-F238E27FC236}">
                <a16:creationId xmlns:a16="http://schemas.microsoft.com/office/drawing/2014/main" id="{BE14B0E5-BE0C-4087-8742-B20CEB6483F8}"/>
              </a:ext>
            </a:extLst>
          </p:cNvPr>
          <p:cNvGrpSpPr/>
          <p:nvPr/>
        </p:nvGrpSpPr>
        <p:grpSpPr>
          <a:xfrm>
            <a:off x="9819621" y="2624397"/>
            <a:ext cx="2261988" cy="307777"/>
            <a:chOff x="9792987" y="2589631"/>
            <a:chExt cx="2261988" cy="307777"/>
          </a:xfrm>
        </p:grpSpPr>
        <p:sp>
          <p:nvSpPr>
            <p:cNvPr id="74" name="Rectangle 73">
              <a:extLst>
                <a:ext uri="{FF2B5EF4-FFF2-40B4-BE49-F238E27FC236}">
                  <a16:creationId xmlns:a16="http://schemas.microsoft.com/office/drawing/2014/main" id="{3E533CD9-9033-4080-9B6A-B22E5A20C698}"/>
                </a:ext>
              </a:extLst>
            </p:cNvPr>
            <p:cNvSpPr/>
            <p:nvPr/>
          </p:nvSpPr>
          <p:spPr>
            <a:xfrm>
              <a:off x="10866255" y="2606359"/>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6" name="TextBox 75">
              <a:extLst>
                <a:ext uri="{FF2B5EF4-FFF2-40B4-BE49-F238E27FC236}">
                  <a16:creationId xmlns:a16="http://schemas.microsoft.com/office/drawing/2014/main" id="{3329F279-C5D0-46A1-9721-C8E44BB66579}"/>
                </a:ext>
              </a:extLst>
            </p:cNvPr>
            <p:cNvSpPr txBox="1"/>
            <p:nvPr/>
          </p:nvSpPr>
          <p:spPr>
            <a:xfrm>
              <a:off x="9792987" y="2589631"/>
              <a:ext cx="1371600" cy="307777"/>
            </a:xfrm>
            <a:prstGeom prst="rect">
              <a:avLst/>
            </a:prstGeom>
            <a:noFill/>
          </p:spPr>
          <p:txBody>
            <a:bodyPr wrap="square" rtlCol="0">
              <a:spAutoFit/>
            </a:bodyPr>
            <a:lstStyle/>
            <a:p>
              <a:r>
                <a:rPr lang="en-US" sz="1400" dirty="0"/>
                <a:t>Net Price:</a:t>
              </a:r>
            </a:p>
          </p:txBody>
        </p:sp>
      </p:grpSp>
      <p:grpSp>
        <p:nvGrpSpPr>
          <p:cNvPr id="6" name="Group 5">
            <a:extLst>
              <a:ext uri="{FF2B5EF4-FFF2-40B4-BE49-F238E27FC236}">
                <a16:creationId xmlns:a16="http://schemas.microsoft.com/office/drawing/2014/main" id="{160BEF00-E34C-4158-9F6F-849C25F9527B}"/>
              </a:ext>
            </a:extLst>
          </p:cNvPr>
          <p:cNvGrpSpPr/>
          <p:nvPr/>
        </p:nvGrpSpPr>
        <p:grpSpPr>
          <a:xfrm>
            <a:off x="9819621" y="2272708"/>
            <a:ext cx="2261988" cy="307777"/>
            <a:chOff x="9792987" y="2222420"/>
            <a:chExt cx="2261988" cy="307777"/>
          </a:xfrm>
        </p:grpSpPr>
        <p:sp>
          <p:nvSpPr>
            <p:cNvPr id="85" name="Rectangle 84">
              <a:extLst>
                <a:ext uri="{FF2B5EF4-FFF2-40B4-BE49-F238E27FC236}">
                  <a16:creationId xmlns:a16="http://schemas.microsoft.com/office/drawing/2014/main" id="{01EA2F73-992A-4AFD-9D50-6456AB3954F8}"/>
                </a:ext>
              </a:extLst>
            </p:cNvPr>
            <p:cNvSpPr/>
            <p:nvPr/>
          </p:nvSpPr>
          <p:spPr>
            <a:xfrm>
              <a:off x="10866255" y="2239148"/>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6" name="TextBox 85">
              <a:extLst>
                <a:ext uri="{FF2B5EF4-FFF2-40B4-BE49-F238E27FC236}">
                  <a16:creationId xmlns:a16="http://schemas.microsoft.com/office/drawing/2014/main" id="{C21498E1-62DB-491E-9ED6-884363242D47}"/>
                </a:ext>
              </a:extLst>
            </p:cNvPr>
            <p:cNvSpPr txBox="1"/>
            <p:nvPr/>
          </p:nvSpPr>
          <p:spPr>
            <a:xfrm>
              <a:off x="9792987" y="2222420"/>
              <a:ext cx="1371600" cy="307777"/>
            </a:xfrm>
            <a:prstGeom prst="rect">
              <a:avLst/>
            </a:prstGeom>
            <a:noFill/>
          </p:spPr>
          <p:txBody>
            <a:bodyPr wrap="square" rtlCol="0">
              <a:spAutoFit/>
            </a:bodyPr>
            <a:lstStyle/>
            <a:p>
              <a:r>
                <a:rPr lang="en-US" sz="1400" dirty="0"/>
                <a:t>Tax:</a:t>
              </a:r>
            </a:p>
          </p:txBody>
        </p:sp>
      </p:grpSp>
      <p:grpSp>
        <p:nvGrpSpPr>
          <p:cNvPr id="5" name="Group 4">
            <a:extLst>
              <a:ext uri="{FF2B5EF4-FFF2-40B4-BE49-F238E27FC236}">
                <a16:creationId xmlns:a16="http://schemas.microsoft.com/office/drawing/2014/main" id="{0548FDC0-AD64-4F5E-BB43-7A8DADCF582F}"/>
              </a:ext>
            </a:extLst>
          </p:cNvPr>
          <p:cNvGrpSpPr/>
          <p:nvPr/>
        </p:nvGrpSpPr>
        <p:grpSpPr>
          <a:xfrm>
            <a:off x="9819621" y="1921019"/>
            <a:ext cx="2261988" cy="307777"/>
            <a:chOff x="9792987" y="1903263"/>
            <a:chExt cx="2261988" cy="307777"/>
          </a:xfrm>
        </p:grpSpPr>
        <p:sp>
          <p:nvSpPr>
            <p:cNvPr id="101" name="Rectangle 100">
              <a:extLst>
                <a:ext uri="{FF2B5EF4-FFF2-40B4-BE49-F238E27FC236}">
                  <a16:creationId xmlns:a16="http://schemas.microsoft.com/office/drawing/2014/main" id="{E416C226-069C-44DD-A781-AF2CD9F645BE}"/>
                </a:ext>
              </a:extLst>
            </p:cNvPr>
            <p:cNvSpPr/>
            <p:nvPr/>
          </p:nvSpPr>
          <p:spPr>
            <a:xfrm>
              <a:off x="10866255" y="1919991"/>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8" name="TextBox 107">
              <a:extLst>
                <a:ext uri="{FF2B5EF4-FFF2-40B4-BE49-F238E27FC236}">
                  <a16:creationId xmlns:a16="http://schemas.microsoft.com/office/drawing/2014/main" id="{B747C55D-0565-405F-8278-31120D2480BA}"/>
                </a:ext>
              </a:extLst>
            </p:cNvPr>
            <p:cNvSpPr txBox="1"/>
            <p:nvPr/>
          </p:nvSpPr>
          <p:spPr>
            <a:xfrm>
              <a:off x="9792987" y="1903263"/>
              <a:ext cx="1371600" cy="307777"/>
            </a:xfrm>
            <a:prstGeom prst="rect">
              <a:avLst/>
            </a:prstGeom>
            <a:noFill/>
          </p:spPr>
          <p:txBody>
            <a:bodyPr wrap="square" rtlCol="0">
              <a:spAutoFit/>
            </a:bodyPr>
            <a:lstStyle/>
            <a:p>
              <a:r>
                <a:rPr lang="en-US" sz="1400" dirty="0"/>
                <a:t>Total Price:</a:t>
              </a:r>
            </a:p>
          </p:txBody>
        </p:sp>
      </p:grpSp>
      <p:grpSp>
        <p:nvGrpSpPr>
          <p:cNvPr id="109" name="Group 108">
            <a:extLst>
              <a:ext uri="{FF2B5EF4-FFF2-40B4-BE49-F238E27FC236}">
                <a16:creationId xmlns:a16="http://schemas.microsoft.com/office/drawing/2014/main" id="{77D5B914-6E70-4BCA-B696-01A8D5760E86}"/>
              </a:ext>
            </a:extLst>
          </p:cNvPr>
          <p:cNvGrpSpPr/>
          <p:nvPr/>
        </p:nvGrpSpPr>
        <p:grpSpPr>
          <a:xfrm>
            <a:off x="9821919" y="1554069"/>
            <a:ext cx="2261988" cy="307777"/>
            <a:chOff x="9792987" y="2222420"/>
            <a:chExt cx="2261988" cy="307777"/>
          </a:xfrm>
        </p:grpSpPr>
        <p:sp>
          <p:nvSpPr>
            <p:cNvPr id="110" name="Rectangle 109">
              <a:extLst>
                <a:ext uri="{FF2B5EF4-FFF2-40B4-BE49-F238E27FC236}">
                  <a16:creationId xmlns:a16="http://schemas.microsoft.com/office/drawing/2014/main" id="{BC5AC1D2-6D1B-4201-889B-1051563365E2}"/>
                </a:ext>
              </a:extLst>
            </p:cNvPr>
            <p:cNvSpPr/>
            <p:nvPr/>
          </p:nvSpPr>
          <p:spPr>
            <a:xfrm>
              <a:off x="10866255" y="2239148"/>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1" name="TextBox 110">
              <a:extLst>
                <a:ext uri="{FF2B5EF4-FFF2-40B4-BE49-F238E27FC236}">
                  <a16:creationId xmlns:a16="http://schemas.microsoft.com/office/drawing/2014/main" id="{BA210701-C889-4FAC-B66B-13CF700C07CF}"/>
                </a:ext>
              </a:extLst>
            </p:cNvPr>
            <p:cNvSpPr txBox="1"/>
            <p:nvPr/>
          </p:nvSpPr>
          <p:spPr>
            <a:xfrm>
              <a:off x="9792987" y="2222420"/>
              <a:ext cx="1371600" cy="307777"/>
            </a:xfrm>
            <a:prstGeom prst="rect">
              <a:avLst/>
            </a:prstGeom>
            <a:noFill/>
          </p:spPr>
          <p:txBody>
            <a:bodyPr wrap="square" rtlCol="0">
              <a:spAutoFit/>
            </a:bodyPr>
            <a:lstStyle/>
            <a:p>
              <a:r>
                <a:rPr lang="en-US" sz="1400" dirty="0"/>
                <a:t>Total Qty:</a:t>
              </a:r>
            </a:p>
          </p:txBody>
        </p:sp>
      </p:grpSp>
      <p:grpSp>
        <p:nvGrpSpPr>
          <p:cNvPr id="115" name="Group 114">
            <a:extLst>
              <a:ext uri="{FF2B5EF4-FFF2-40B4-BE49-F238E27FC236}">
                <a16:creationId xmlns:a16="http://schemas.microsoft.com/office/drawing/2014/main" id="{767E94CB-E660-443D-857B-93EB3AF831B4}"/>
              </a:ext>
            </a:extLst>
          </p:cNvPr>
          <p:cNvGrpSpPr/>
          <p:nvPr/>
        </p:nvGrpSpPr>
        <p:grpSpPr>
          <a:xfrm>
            <a:off x="9821919" y="1202380"/>
            <a:ext cx="2261988" cy="307777"/>
            <a:chOff x="9792987" y="1903263"/>
            <a:chExt cx="2261988" cy="307777"/>
          </a:xfrm>
        </p:grpSpPr>
        <p:sp>
          <p:nvSpPr>
            <p:cNvPr id="116" name="Rectangle 115">
              <a:extLst>
                <a:ext uri="{FF2B5EF4-FFF2-40B4-BE49-F238E27FC236}">
                  <a16:creationId xmlns:a16="http://schemas.microsoft.com/office/drawing/2014/main" id="{178F609D-5777-4A4A-8BCF-E17CB4172FB1}"/>
                </a:ext>
              </a:extLst>
            </p:cNvPr>
            <p:cNvSpPr/>
            <p:nvPr/>
          </p:nvSpPr>
          <p:spPr>
            <a:xfrm>
              <a:off x="10866255" y="1919991"/>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7" name="TextBox 116">
              <a:extLst>
                <a:ext uri="{FF2B5EF4-FFF2-40B4-BE49-F238E27FC236}">
                  <a16:creationId xmlns:a16="http://schemas.microsoft.com/office/drawing/2014/main" id="{9656F306-70A7-45CF-B9F3-945DF1FA6978}"/>
                </a:ext>
              </a:extLst>
            </p:cNvPr>
            <p:cNvSpPr txBox="1"/>
            <p:nvPr/>
          </p:nvSpPr>
          <p:spPr>
            <a:xfrm>
              <a:off x="9792987" y="1903263"/>
              <a:ext cx="1371600" cy="307777"/>
            </a:xfrm>
            <a:prstGeom prst="rect">
              <a:avLst/>
            </a:prstGeom>
            <a:noFill/>
          </p:spPr>
          <p:txBody>
            <a:bodyPr wrap="square" rtlCol="0">
              <a:spAutoFit/>
            </a:bodyPr>
            <a:lstStyle/>
            <a:p>
              <a:r>
                <a:rPr lang="en-US" sz="1400" dirty="0"/>
                <a:t>Line Items:</a:t>
              </a:r>
            </a:p>
          </p:txBody>
        </p:sp>
      </p:grpSp>
      <p:graphicFrame>
        <p:nvGraphicFramePr>
          <p:cNvPr id="99" name="Table 4">
            <a:extLst>
              <a:ext uri="{FF2B5EF4-FFF2-40B4-BE49-F238E27FC236}">
                <a16:creationId xmlns:a16="http://schemas.microsoft.com/office/drawing/2014/main" id="{C8CAC272-3C66-4E34-95F7-270A93A31CC5}"/>
              </a:ext>
            </a:extLst>
          </p:cNvPr>
          <p:cNvGraphicFramePr>
            <a:graphicFrameLocks noGrp="1"/>
          </p:cNvGraphicFramePr>
          <p:nvPr>
            <p:extLst>
              <p:ext uri="{D42A27DB-BD31-4B8C-83A1-F6EECF244321}">
                <p14:modId xmlns:p14="http://schemas.microsoft.com/office/powerpoint/2010/main" val="2110323036"/>
              </p:ext>
            </p:extLst>
          </p:nvPr>
        </p:nvGraphicFramePr>
        <p:xfrm>
          <a:off x="117192" y="1538399"/>
          <a:ext cx="9584973" cy="4084320"/>
        </p:xfrm>
        <a:graphic>
          <a:graphicData uri="http://schemas.openxmlformats.org/drawingml/2006/table">
            <a:tbl>
              <a:tblPr firstRow="1" bandRow="1">
                <a:tableStyleId>{1FECB4D8-DB02-4DC6-A0A2-4F2EBAE1DC90}</a:tableStyleId>
              </a:tblPr>
              <a:tblGrid>
                <a:gridCol w="987708">
                  <a:extLst>
                    <a:ext uri="{9D8B030D-6E8A-4147-A177-3AD203B41FA5}">
                      <a16:colId xmlns:a16="http://schemas.microsoft.com/office/drawing/2014/main" val="1490118813"/>
                    </a:ext>
                  </a:extLst>
                </a:gridCol>
                <a:gridCol w="1209675">
                  <a:extLst>
                    <a:ext uri="{9D8B030D-6E8A-4147-A177-3AD203B41FA5}">
                      <a16:colId xmlns:a16="http://schemas.microsoft.com/office/drawing/2014/main" val="1419932560"/>
                    </a:ext>
                  </a:extLst>
                </a:gridCol>
                <a:gridCol w="1733550">
                  <a:extLst>
                    <a:ext uri="{9D8B030D-6E8A-4147-A177-3AD203B41FA5}">
                      <a16:colId xmlns:a16="http://schemas.microsoft.com/office/drawing/2014/main" val="1326917434"/>
                    </a:ext>
                  </a:extLst>
                </a:gridCol>
                <a:gridCol w="695325">
                  <a:extLst>
                    <a:ext uri="{9D8B030D-6E8A-4147-A177-3AD203B41FA5}">
                      <a16:colId xmlns:a16="http://schemas.microsoft.com/office/drawing/2014/main" val="574625511"/>
                    </a:ext>
                  </a:extLst>
                </a:gridCol>
                <a:gridCol w="752475">
                  <a:extLst>
                    <a:ext uri="{9D8B030D-6E8A-4147-A177-3AD203B41FA5}">
                      <a16:colId xmlns:a16="http://schemas.microsoft.com/office/drawing/2014/main" val="1022514554"/>
                    </a:ext>
                  </a:extLst>
                </a:gridCol>
                <a:gridCol w="1051560">
                  <a:extLst>
                    <a:ext uri="{9D8B030D-6E8A-4147-A177-3AD203B41FA5}">
                      <a16:colId xmlns:a16="http://schemas.microsoft.com/office/drawing/2014/main" val="2772845626"/>
                    </a:ext>
                  </a:extLst>
                </a:gridCol>
                <a:gridCol w="1051560">
                  <a:extLst>
                    <a:ext uri="{9D8B030D-6E8A-4147-A177-3AD203B41FA5}">
                      <a16:colId xmlns:a16="http://schemas.microsoft.com/office/drawing/2014/main" val="3438855933"/>
                    </a:ext>
                  </a:extLst>
                </a:gridCol>
                <a:gridCol w="1051560">
                  <a:extLst>
                    <a:ext uri="{9D8B030D-6E8A-4147-A177-3AD203B41FA5}">
                      <a16:colId xmlns:a16="http://schemas.microsoft.com/office/drawing/2014/main" val="809585538"/>
                    </a:ext>
                  </a:extLst>
                </a:gridCol>
                <a:gridCol w="1051560">
                  <a:extLst>
                    <a:ext uri="{9D8B030D-6E8A-4147-A177-3AD203B41FA5}">
                      <a16:colId xmlns:a16="http://schemas.microsoft.com/office/drawing/2014/main" val="3331988733"/>
                    </a:ext>
                  </a:extLst>
                </a:gridCol>
              </a:tblGrid>
              <a:tr h="370840">
                <a:tc>
                  <a:txBody>
                    <a:bodyPr/>
                    <a:lstStyle/>
                    <a:p>
                      <a:pPr algn="ctr"/>
                      <a:r>
                        <a:rPr lang="en-US" sz="1400" dirty="0"/>
                        <a:t>Item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Barcode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Item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Qty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Standard 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Applied 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Tax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Net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extLst>
                  <a:ext uri="{0D108BD9-81ED-4DB2-BD59-A6C34878D82A}">
                    <a16:rowId xmlns:a16="http://schemas.microsoft.com/office/drawing/2014/main" val="861316392"/>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38732038"/>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2133547"/>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867361880"/>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027708"/>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140088339"/>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1786724"/>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348308796"/>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2127181"/>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923304449"/>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7132355"/>
                  </a:ext>
                </a:extLst>
              </a:tr>
            </a:tbl>
          </a:graphicData>
        </a:graphic>
      </p:graphicFrame>
      <p:sp>
        <p:nvSpPr>
          <p:cNvPr id="100" name="Rectangle 99">
            <a:extLst>
              <a:ext uri="{FF2B5EF4-FFF2-40B4-BE49-F238E27FC236}">
                <a16:creationId xmlns:a16="http://schemas.microsoft.com/office/drawing/2014/main" id="{FB6E6A72-517D-4C7C-B84F-5EA3BECFFA4B}"/>
              </a:ext>
            </a:extLst>
          </p:cNvPr>
          <p:cNvSpPr/>
          <p:nvPr/>
        </p:nvSpPr>
        <p:spPr>
          <a:xfrm>
            <a:off x="3442887" y="1165971"/>
            <a:ext cx="118872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02" name="TextBox 101">
            <a:extLst>
              <a:ext uri="{FF2B5EF4-FFF2-40B4-BE49-F238E27FC236}">
                <a16:creationId xmlns:a16="http://schemas.microsoft.com/office/drawing/2014/main" id="{7E34F205-F86C-4489-9114-4665418859F8}"/>
              </a:ext>
            </a:extLst>
          </p:cNvPr>
          <p:cNvSpPr txBox="1"/>
          <p:nvPr/>
        </p:nvSpPr>
        <p:spPr>
          <a:xfrm>
            <a:off x="2473942" y="1149243"/>
            <a:ext cx="961930" cy="307777"/>
          </a:xfrm>
          <a:prstGeom prst="rect">
            <a:avLst/>
          </a:prstGeom>
          <a:noFill/>
        </p:spPr>
        <p:txBody>
          <a:bodyPr wrap="none" rtlCol="0">
            <a:spAutoFit/>
          </a:bodyPr>
          <a:lstStyle/>
          <a:p>
            <a:r>
              <a:rPr lang="en-US" sz="1400" dirty="0"/>
              <a:t>Item code:</a:t>
            </a:r>
          </a:p>
        </p:txBody>
      </p:sp>
      <p:grpSp>
        <p:nvGrpSpPr>
          <p:cNvPr id="14" name="Group 13">
            <a:extLst>
              <a:ext uri="{FF2B5EF4-FFF2-40B4-BE49-F238E27FC236}">
                <a16:creationId xmlns:a16="http://schemas.microsoft.com/office/drawing/2014/main" id="{BA686E08-4A06-4BC8-AB7A-AC12D0085DDD}"/>
              </a:ext>
            </a:extLst>
          </p:cNvPr>
          <p:cNvGrpSpPr/>
          <p:nvPr/>
        </p:nvGrpSpPr>
        <p:grpSpPr>
          <a:xfrm>
            <a:off x="-1" y="5721320"/>
            <a:ext cx="9803929" cy="1129416"/>
            <a:chOff x="-1" y="5721320"/>
            <a:chExt cx="9803929" cy="1129416"/>
          </a:xfrm>
        </p:grpSpPr>
        <p:sp>
          <p:nvSpPr>
            <p:cNvPr id="87" name="Rectangle 86">
              <a:extLst>
                <a:ext uri="{FF2B5EF4-FFF2-40B4-BE49-F238E27FC236}">
                  <a16:creationId xmlns:a16="http://schemas.microsoft.com/office/drawing/2014/main" id="{CF29647E-DB0A-404E-8EF8-9CEAE98B291B}"/>
                </a:ext>
              </a:extLst>
            </p:cNvPr>
            <p:cNvSpPr/>
            <p:nvPr/>
          </p:nvSpPr>
          <p:spPr>
            <a:xfrm>
              <a:off x="-1" y="5721320"/>
              <a:ext cx="9803929" cy="1129416"/>
            </a:xfrm>
            <a:prstGeom prst="rect">
              <a:avLst/>
            </a:prstGeom>
            <a:solidFill>
              <a:schemeClr val="bg1">
                <a:lumMod val="8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8" name="Rectangle: Rounded Corners 87">
              <a:extLst>
                <a:ext uri="{FF2B5EF4-FFF2-40B4-BE49-F238E27FC236}">
                  <a16:creationId xmlns:a16="http://schemas.microsoft.com/office/drawing/2014/main" id="{0F85A4B4-7269-495D-A285-57D40FFA22C6}"/>
                </a:ext>
              </a:extLst>
            </p:cNvPr>
            <p:cNvSpPr/>
            <p:nvPr/>
          </p:nvSpPr>
          <p:spPr>
            <a:xfrm>
              <a:off x="86882"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F1</a:t>
              </a:r>
            </a:p>
            <a:p>
              <a:pPr algn="ctr">
                <a:lnSpc>
                  <a:spcPts val="1500"/>
                </a:lnSpc>
              </a:pPr>
              <a:r>
                <a:rPr lang="en-US" sz="1400" b="1" dirty="0"/>
                <a:t>Help</a:t>
              </a:r>
            </a:p>
          </p:txBody>
        </p:sp>
        <p:sp>
          <p:nvSpPr>
            <p:cNvPr id="89" name="Rectangle: Rounded Corners 88">
              <a:extLst>
                <a:ext uri="{FF2B5EF4-FFF2-40B4-BE49-F238E27FC236}">
                  <a16:creationId xmlns:a16="http://schemas.microsoft.com/office/drawing/2014/main" id="{E8CC5398-E6ED-4AE9-9D98-142D1A0C6C0C}"/>
                </a:ext>
              </a:extLst>
            </p:cNvPr>
            <p:cNvSpPr/>
            <p:nvPr/>
          </p:nvSpPr>
          <p:spPr>
            <a:xfrm>
              <a:off x="5659694"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F5</a:t>
              </a:r>
            </a:p>
            <a:p>
              <a:pPr algn="ctr">
                <a:lnSpc>
                  <a:spcPts val="1500"/>
                </a:lnSpc>
              </a:pPr>
              <a:r>
                <a:rPr lang="en-US" sz="1400" b="1" dirty="0"/>
                <a:t>Change Price</a:t>
              </a:r>
            </a:p>
          </p:txBody>
        </p:sp>
        <p:sp>
          <p:nvSpPr>
            <p:cNvPr id="90" name="Rectangle: Rounded Corners 89">
              <a:extLst>
                <a:ext uri="{FF2B5EF4-FFF2-40B4-BE49-F238E27FC236}">
                  <a16:creationId xmlns:a16="http://schemas.microsoft.com/office/drawing/2014/main" id="{C9F3F68A-D7CF-4AC6-8FF7-A79F75661839}"/>
                </a:ext>
              </a:extLst>
            </p:cNvPr>
            <p:cNvSpPr/>
            <p:nvPr/>
          </p:nvSpPr>
          <p:spPr>
            <a:xfrm>
              <a:off x="1474355"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F2</a:t>
              </a:r>
            </a:p>
            <a:p>
              <a:pPr algn="ctr">
                <a:lnSpc>
                  <a:spcPts val="1500"/>
                </a:lnSpc>
              </a:pPr>
              <a:r>
                <a:rPr lang="en-US" sz="1400" b="1" dirty="0"/>
                <a:t>Del Item</a:t>
              </a:r>
            </a:p>
          </p:txBody>
        </p:sp>
        <p:sp>
          <p:nvSpPr>
            <p:cNvPr id="91" name="Rectangle: Rounded Corners 90">
              <a:extLst>
                <a:ext uri="{FF2B5EF4-FFF2-40B4-BE49-F238E27FC236}">
                  <a16:creationId xmlns:a16="http://schemas.microsoft.com/office/drawing/2014/main" id="{CF2C9594-6455-4E6A-9E1C-4F233E39D725}"/>
                </a:ext>
              </a:extLst>
            </p:cNvPr>
            <p:cNvSpPr/>
            <p:nvPr/>
          </p:nvSpPr>
          <p:spPr>
            <a:xfrm>
              <a:off x="2870717"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F3</a:t>
              </a:r>
            </a:p>
            <a:p>
              <a:pPr algn="ctr">
                <a:lnSpc>
                  <a:spcPts val="1500"/>
                </a:lnSpc>
              </a:pPr>
              <a:r>
                <a:rPr lang="en-US" sz="1400" b="1" dirty="0"/>
                <a:t>Find Item</a:t>
              </a:r>
            </a:p>
          </p:txBody>
        </p:sp>
        <p:sp>
          <p:nvSpPr>
            <p:cNvPr id="92" name="Rectangle: Rounded Corners 91">
              <a:extLst>
                <a:ext uri="{FF2B5EF4-FFF2-40B4-BE49-F238E27FC236}">
                  <a16:creationId xmlns:a16="http://schemas.microsoft.com/office/drawing/2014/main" id="{E95427B4-578D-420B-8BF6-6A7CA8FA2D40}"/>
                </a:ext>
              </a:extLst>
            </p:cNvPr>
            <p:cNvSpPr/>
            <p:nvPr/>
          </p:nvSpPr>
          <p:spPr>
            <a:xfrm>
              <a:off x="4267073"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F4</a:t>
              </a:r>
            </a:p>
            <a:p>
              <a:pPr algn="ctr">
                <a:lnSpc>
                  <a:spcPts val="1500"/>
                </a:lnSpc>
              </a:pPr>
              <a:r>
                <a:rPr lang="en-US" sz="1400" b="1" dirty="0"/>
                <a:t>Change Qty</a:t>
              </a:r>
            </a:p>
          </p:txBody>
        </p:sp>
        <p:sp>
          <p:nvSpPr>
            <p:cNvPr id="93" name="Rectangle: Rounded Corners 92">
              <a:extLst>
                <a:ext uri="{FF2B5EF4-FFF2-40B4-BE49-F238E27FC236}">
                  <a16:creationId xmlns:a16="http://schemas.microsoft.com/office/drawing/2014/main" id="{C8A6225B-5D1E-498E-92A7-9F694823D658}"/>
                </a:ext>
              </a:extLst>
            </p:cNvPr>
            <p:cNvSpPr/>
            <p:nvPr/>
          </p:nvSpPr>
          <p:spPr>
            <a:xfrm>
              <a:off x="4261298" y="632447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ts val="1400"/>
                </a:lnSpc>
              </a:pPr>
              <a:r>
                <a:rPr lang="en-US" sz="1400" b="1" dirty="0"/>
                <a:t>F10</a:t>
              </a:r>
            </a:p>
            <a:p>
              <a:pPr algn="ctr">
                <a:lnSpc>
                  <a:spcPts val="1500"/>
                </a:lnSpc>
              </a:pPr>
              <a:r>
                <a:rPr lang="en-US" sz="1400" b="1" dirty="0"/>
                <a:t>List Estimates</a:t>
              </a:r>
            </a:p>
          </p:txBody>
        </p:sp>
        <p:sp>
          <p:nvSpPr>
            <p:cNvPr id="94" name="Rectangle: Rounded Corners 93">
              <a:extLst>
                <a:ext uri="{FF2B5EF4-FFF2-40B4-BE49-F238E27FC236}">
                  <a16:creationId xmlns:a16="http://schemas.microsoft.com/office/drawing/2014/main" id="{982252A6-349F-401D-898C-F86A274DD769}"/>
                </a:ext>
              </a:extLst>
            </p:cNvPr>
            <p:cNvSpPr/>
            <p:nvPr/>
          </p:nvSpPr>
          <p:spPr>
            <a:xfrm>
              <a:off x="8435713" y="6317984"/>
              <a:ext cx="128016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Esc-Exit</a:t>
              </a:r>
            </a:p>
          </p:txBody>
        </p:sp>
        <p:sp>
          <p:nvSpPr>
            <p:cNvPr id="95" name="Rectangle: Rounded Corners 94">
              <a:extLst>
                <a:ext uri="{FF2B5EF4-FFF2-40B4-BE49-F238E27FC236}">
                  <a16:creationId xmlns:a16="http://schemas.microsoft.com/office/drawing/2014/main" id="{C739BAAA-E348-47E4-B32C-9402C5FB2EBA}"/>
                </a:ext>
              </a:extLst>
            </p:cNvPr>
            <p:cNvSpPr/>
            <p:nvPr/>
          </p:nvSpPr>
          <p:spPr>
            <a:xfrm>
              <a:off x="86882" y="6315646"/>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F7</a:t>
              </a:r>
            </a:p>
            <a:p>
              <a:pPr algn="ctr"/>
              <a:r>
                <a:rPr lang="en-US" sz="1400" b="1" dirty="0"/>
                <a:t>New Estimate</a:t>
              </a:r>
            </a:p>
          </p:txBody>
        </p:sp>
        <p:sp>
          <p:nvSpPr>
            <p:cNvPr id="96" name="Rectangle: Rounded Corners 95">
              <a:extLst>
                <a:ext uri="{FF2B5EF4-FFF2-40B4-BE49-F238E27FC236}">
                  <a16:creationId xmlns:a16="http://schemas.microsoft.com/office/drawing/2014/main" id="{63C68FB9-0182-4D06-85DB-8ECBD700B029}"/>
                </a:ext>
              </a:extLst>
            </p:cNvPr>
            <p:cNvSpPr/>
            <p:nvPr/>
          </p:nvSpPr>
          <p:spPr>
            <a:xfrm>
              <a:off x="1478354" y="6309777"/>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F8</a:t>
              </a:r>
            </a:p>
            <a:p>
              <a:pPr algn="ctr"/>
              <a:r>
                <a:rPr lang="en-US" sz="1400" b="1" dirty="0"/>
                <a:t>Del Estimate</a:t>
              </a:r>
            </a:p>
          </p:txBody>
        </p:sp>
        <p:sp>
          <p:nvSpPr>
            <p:cNvPr id="97" name="Rectangle: Rounded Corners 96">
              <a:extLst>
                <a:ext uri="{FF2B5EF4-FFF2-40B4-BE49-F238E27FC236}">
                  <a16:creationId xmlns:a16="http://schemas.microsoft.com/office/drawing/2014/main" id="{C39D9EDF-DCA6-43C0-B57E-5F95C3852F2F}"/>
                </a:ext>
              </a:extLst>
            </p:cNvPr>
            <p:cNvSpPr/>
            <p:nvPr/>
          </p:nvSpPr>
          <p:spPr>
            <a:xfrm>
              <a:off x="7052804" y="5796738"/>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F6</a:t>
              </a:r>
            </a:p>
            <a:p>
              <a:pPr algn="ctr">
                <a:lnSpc>
                  <a:spcPts val="1500"/>
                </a:lnSpc>
              </a:pPr>
              <a:r>
                <a:rPr lang="en-US" sz="1400" b="1" dirty="0"/>
                <a:t>Get Weight</a:t>
              </a:r>
            </a:p>
          </p:txBody>
        </p:sp>
        <p:sp>
          <p:nvSpPr>
            <p:cNvPr id="98" name="Rectangle: Rounded Corners 97">
              <a:extLst>
                <a:ext uri="{FF2B5EF4-FFF2-40B4-BE49-F238E27FC236}">
                  <a16:creationId xmlns:a16="http://schemas.microsoft.com/office/drawing/2014/main" id="{D8219655-2BAD-453E-8FBF-24F75008B735}"/>
                </a:ext>
              </a:extLst>
            </p:cNvPr>
            <p:cNvSpPr/>
            <p:nvPr/>
          </p:nvSpPr>
          <p:spPr>
            <a:xfrm>
              <a:off x="5652770" y="6328528"/>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ts val="1400"/>
                </a:lnSpc>
              </a:pPr>
              <a:r>
                <a:rPr lang="en-US" sz="1400" b="1" dirty="0"/>
                <a:t>F11</a:t>
              </a:r>
            </a:p>
            <a:p>
              <a:pPr algn="ctr">
                <a:lnSpc>
                  <a:spcPts val="1400"/>
                </a:lnSpc>
              </a:pPr>
              <a:r>
                <a:rPr lang="en-US" sz="1400" b="1" dirty="0"/>
                <a:t>Print Estimate</a:t>
              </a:r>
            </a:p>
          </p:txBody>
        </p:sp>
        <p:sp>
          <p:nvSpPr>
            <p:cNvPr id="104" name="Rectangle: Rounded Corners 103">
              <a:extLst>
                <a:ext uri="{FF2B5EF4-FFF2-40B4-BE49-F238E27FC236}">
                  <a16:creationId xmlns:a16="http://schemas.microsoft.com/office/drawing/2014/main" id="{2D1674F9-F6C9-460B-8A24-89554F7AB2A7}"/>
                </a:ext>
              </a:extLst>
            </p:cNvPr>
            <p:cNvSpPr/>
            <p:nvPr/>
          </p:nvSpPr>
          <p:spPr>
            <a:xfrm>
              <a:off x="7044242" y="6319914"/>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ts val="1400"/>
                </a:lnSpc>
              </a:pPr>
              <a:r>
                <a:rPr lang="en-US" sz="1400" b="1" dirty="0"/>
                <a:t>F12</a:t>
              </a:r>
            </a:p>
            <a:p>
              <a:pPr algn="ctr">
                <a:lnSpc>
                  <a:spcPts val="1400"/>
                </a:lnSpc>
              </a:pPr>
              <a:r>
                <a:rPr lang="en-US" sz="1400" b="1" dirty="0"/>
                <a:t>Create Invoice</a:t>
              </a:r>
            </a:p>
          </p:txBody>
        </p:sp>
        <p:sp>
          <p:nvSpPr>
            <p:cNvPr id="105" name="Rectangle: Rounded Corners 104">
              <a:extLst>
                <a:ext uri="{FF2B5EF4-FFF2-40B4-BE49-F238E27FC236}">
                  <a16:creationId xmlns:a16="http://schemas.microsoft.com/office/drawing/2014/main" id="{AD9D98F8-0015-4799-B9A4-8B9A12BD6022}"/>
                </a:ext>
              </a:extLst>
            </p:cNvPr>
            <p:cNvSpPr/>
            <p:nvPr/>
          </p:nvSpPr>
          <p:spPr>
            <a:xfrm>
              <a:off x="2869826" y="6319302"/>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F9</a:t>
              </a:r>
            </a:p>
            <a:p>
              <a:pPr algn="ctr">
                <a:lnSpc>
                  <a:spcPts val="1500"/>
                </a:lnSpc>
              </a:pPr>
              <a:r>
                <a:rPr lang="en-US" sz="1400" b="1" dirty="0"/>
                <a:t>Find Customer</a:t>
              </a:r>
            </a:p>
          </p:txBody>
        </p:sp>
      </p:grpSp>
      <p:grpSp>
        <p:nvGrpSpPr>
          <p:cNvPr id="15" name="Group 14">
            <a:extLst>
              <a:ext uri="{FF2B5EF4-FFF2-40B4-BE49-F238E27FC236}">
                <a16:creationId xmlns:a16="http://schemas.microsoft.com/office/drawing/2014/main" id="{53F87CD9-C304-4020-B681-1C3683AB9379}"/>
              </a:ext>
            </a:extLst>
          </p:cNvPr>
          <p:cNvGrpSpPr/>
          <p:nvPr/>
        </p:nvGrpSpPr>
        <p:grpSpPr>
          <a:xfrm>
            <a:off x="9796747" y="3771900"/>
            <a:ext cx="2388072" cy="2743200"/>
            <a:chOff x="9796747" y="3771900"/>
            <a:chExt cx="2388072" cy="2743200"/>
          </a:xfrm>
        </p:grpSpPr>
        <p:sp>
          <p:nvSpPr>
            <p:cNvPr id="107" name="Rectangle 106">
              <a:extLst>
                <a:ext uri="{FF2B5EF4-FFF2-40B4-BE49-F238E27FC236}">
                  <a16:creationId xmlns:a16="http://schemas.microsoft.com/office/drawing/2014/main" id="{2F856655-B07E-4640-AE01-DB7F672DA5E2}"/>
                </a:ext>
              </a:extLst>
            </p:cNvPr>
            <p:cNvSpPr/>
            <p:nvPr/>
          </p:nvSpPr>
          <p:spPr>
            <a:xfrm>
              <a:off x="9796747" y="3771900"/>
              <a:ext cx="2388072"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Rounded Corners 117">
              <a:extLst>
                <a:ext uri="{FF2B5EF4-FFF2-40B4-BE49-F238E27FC236}">
                  <a16:creationId xmlns:a16="http://schemas.microsoft.com/office/drawing/2014/main" id="{C42A89E1-71EE-445B-BA27-C1070D30FA0B}"/>
                </a:ext>
              </a:extLst>
            </p:cNvPr>
            <p:cNvSpPr/>
            <p:nvPr/>
          </p:nvSpPr>
          <p:spPr>
            <a:xfrm>
              <a:off x="9895862" y="3864030"/>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sp>
          <p:nvSpPr>
            <p:cNvPr id="119" name="Rectangle: Rounded Corners 118">
              <a:extLst>
                <a:ext uri="{FF2B5EF4-FFF2-40B4-BE49-F238E27FC236}">
                  <a16:creationId xmlns:a16="http://schemas.microsoft.com/office/drawing/2014/main" id="{2AAC681C-190B-4D2D-8E7D-0AA9A3696C64}"/>
                </a:ext>
              </a:extLst>
            </p:cNvPr>
            <p:cNvSpPr/>
            <p:nvPr/>
          </p:nvSpPr>
          <p:spPr>
            <a:xfrm>
              <a:off x="10467689" y="3867899"/>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7</a:t>
              </a:r>
            </a:p>
          </p:txBody>
        </p:sp>
        <p:sp>
          <p:nvSpPr>
            <p:cNvPr id="120" name="Rectangle: Rounded Corners 119">
              <a:extLst>
                <a:ext uri="{FF2B5EF4-FFF2-40B4-BE49-F238E27FC236}">
                  <a16:creationId xmlns:a16="http://schemas.microsoft.com/office/drawing/2014/main" id="{D02CBE1D-190F-4EA7-AAEC-8AA64B48BEDF}"/>
                </a:ext>
              </a:extLst>
            </p:cNvPr>
            <p:cNvSpPr/>
            <p:nvPr/>
          </p:nvSpPr>
          <p:spPr>
            <a:xfrm>
              <a:off x="11031542" y="3858217"/>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8</a:t>
              </a:r>
            </a:p>
          </p:txBody>
        </p:sp>
        <p:sp>
          <p:nvSpPr>
            <p:cNvPr id="121" name="Rectangle: Rounded Corners 120">
              <a:extLst>
                <a:ext uri="{FF2B5EF4-FFF2-40B4-BE49-F238E27FC236}">
                  <a16:creationId xmlns:a16="http://schemas.microsoft.com/office/drawing/2014/main" id="{CBC2187B-7979-49B8-8EE4-057B4A18B9CA}"/>
                </a:ext>
              </a:extLst>
            </p:cNvPr>
            <p:cNvSpPr/>
            <p:nvPr/>
          </p:nvSpPr>
          <p:spPr>
            <a:xfrm>
              <a:off x="9895862" y="4390719"/>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sp>
          <p:nvSpPr>
            <p:cNvPr id="124" name="Rectangle: Rounded Corners 123">
              <a:extLst>
                <a:ext uri="{FF2B5EF4-FFF2-40B4-BE49-F238E27FC236}">
                  <a16:creationId xmlns:a16="http://schemas.microsoft.com/office/drawing/2014/main" id="{74DA417A-425A-4EDC-B91B-DD604C28A0A2}"/>
                </a:ext>
              </a:extLst>
            </p:cNvPr>
            <p:cNvSpPr/>
            <p:nvPr/>
          </p:nvSpPr>
          <p:spPr>
            <a:xfrm>
              <a:off x="10467689" y="4393940"/>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4</a:t>
              </a:r>
            </a:p>
          </p:txBody>
        </p:sp>
        <p:sp>
          <p:nvSpPr>
            <p:cNvPr id="144" name="Rectangle: Rounded Corners 143">
              <a:extLst>
                <a:ext uri="{FF2B5EF4-FFF2-40B4-BE49-F238E27FC236}">
                  <a16:creationId xmlns:a16="http://schemas.microsoft.com/office/drawing/2014/main" id="{5A01106A-09DA-4EE5-838B-17FF1DD5A022}"/>
                </a:ext>
              </a:extLst>
            </p:cNvPr>
            <p:cNvSpPr/>
            <p:nvPr/>
          </p:nvSpPr>
          <p:spPr>
            <a:xfrm>
              <a:off x="11031542" y="4384773"/>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5</a:t>
              </a:r>
            </a:p>
          </p:txBody>
        </p:sp>
        <p:sp>
          <p:nvSpPr>
            <p:cNvPr id="145" name="Rectangle: Rounded Corners 144">
              <a:extLst>
                <a:ext uri="{FF2B5EF4-FFF2-40B4-BE49-F238E27FC236}">
                  <a16:creationId xmlns:a16="http://schemas.microsoft.com/office/drawing/2014/main" id="{3C9B2486-3E5F-415A-B31C-E0373C112F7C}"/>
                </a:ext>
              </a:extLst>
            </p:cNvPr>
            <p:cNvSpPr/>
            <p:nvPr/>
          </p:nvSpPr>
          <p:spPr>
            <a:xfrm>
              <a:off x="9895862" y="4917409"/>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lumMod val="65000"/>
                      <a:lumOff val="35000"/>
                    </a:schemeClr>
                  </a:solidFill>
                </a:rPr>
                <a:t>→</a:t>
              </a:r>
              <a:endParaRPr lang="en-US" sz="1600" b="1" dirty="0">
                <a:solidFill>
                  <a:schemeClr val="tx1">
                    <a:lumMod val="65000"/>
                    <a:lumOff val="35000"/>
                  </a:schemeClr>
                </a:solidFill>
              </a:endParaRPr>
            </a:p>
          </p:txBody>
        </p:sp>
        <p:sp>
          <p:nvSpPr>
            <p:cNvPr id="146" name="Rectangle: Rounded Corners 145">
              <a:extLst>
                <a:ext uri="{FF2B5EF4-FFF2-40B4-BE49-F238E27FC236}">
                  <a16:creationId xmlns:a16="http://schemas.microsoft.com/office/drawing/2014/main" id="{DDB76D50-0EEC-451E-8458-F9E1A4EB998E}"/>
                </a:ext>
              </a:extLst>
            </p:cNvPr>
            <p:cNvSpPr/>
            <p:nvPr/>
          </p:nvSpPr>
          <p:spPr>
            <a:xfrm>
              <a:off x="10467689" y="4919981"/>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1</a:t>
              </a:r>
            </a:p>
          </p:txBody>
        </p:sp>
        <p:sp>
          <p:nvSpPr>
            <p:cNvPr id="147" name="Rectangle: Rounded Corners 146">
              <a:extLst>
                <a:ext uri="{FF2B5EF4-FFF2-40B4-BE49-F238E27FC236}">
                  <a16:creationId xmlns:a16="http://schemas.microsoft.com/office/drawing/2014/main" id="{4455B00C-3A1D-46D1-B314-6AAC3DC25A38}"/>
                </a:ext>
              </a:extLst>
            </p:cNvPr>
            <p:cNvSpPr/>
            <p:nvPr/>
          </p:nvSpPr>
          <p:spPr>
            <a:xfrm>
              <a:off x="11031542" y="4911329"/>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2</a:t>
              </a:r>
            </a:p>
          </p:txBody>
        </p:sp>
        <p:sp>
          <p:nvSpPr>
            <p:cNvPr id="148" name="Rectangle: Rounded Corners 147">
              <a:extLst>
                <a:ext uri="{FF2B5EF4-FFF2-40B4-BE49-F238E27FC236}">
                  <a16:creationId xmlns:a16="http://schemas.microsoft.com/office/drawing/2014/main" id="{F866C1B7-B509-486A-B929-895458BEEAE9}"/>
                </a:ext>
              </a:extLst>
            </p:cNvPr>
            <p:cNvSpPr/>
            <p:nvPr/>
          </p:nvSpPr>
          <p:spPr>
            <a:xfrm>
              <a:off x="9895862" y="5444098"/>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sp>
          <p:nvSpPr>
            <p:cNvPr id="149" name="Rectangle: Rounded Corners 148">
              <a:extLst>
                <a:ext uri="{FF2B5EF4-FFF2-40B4-BE49-F238E27FC236}">
                  <a16:creationId xmlns:a16="http://schemas.microsoft.com/office/drawing/2014/main" id="{E0854C08-879D-486D-A6AF-1BF82F22D1D9}"/>
                </a:ext>
              </a:extLst>
            </p:cNvPr>
            <p:cNvSpPr/>
            <p:nvPr/>
          </p:nvSpPr>
          <p:spPr>
            <a:xfrm>
              <a:off x="10467689" y="5446022"/>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a:t>
              </a:r>
            </a:p>
          </p:txBody>
        </p:sp>
        <p:sp>
          <p:nvSpPr>
            <p:cNvPr id="150" name="Rectangle: Rounded Corners 149">
              <a:extLst>
                <a:ext uri="{FF2B5EF4-FFF2-40B4-BE49-F238E27FC236}">
                  <a16:creationId xmlns:a16="http://schemas.microsoft.com/office/drawing/2014/main" id="{7F6D415A-E5C4-4CE8-8015-9DFF45E8100E}"/>
                </a:ext>
              </a:extLst>
            </p:cNvPr>
            <p:cNvSpPr/>
            <p:nvPr/>
          </p:nvSpPr>
          <p:spPr>
            <a:xfrm>
              <a:off x="11031542" y="5437885"/>
              <a:ext cx="1053713"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ENTER</a:t>
              </a:r>
              <a:endParaRPr lang="en-US" sz="1100" b="1" dirty="0">
                <a:solidFill>
                  <a:schemeClr val="tx1">
                    <a:lumMod val="65000"/>
                    <a:lumOff val="35000"/>
                  </a:schemeClr>
                </a:solidFill>
              </a:endParaRPr>
            </a:p>
          </p:txBody>
        </p:sp>
        <p:sp>
          <p:nvSpPr>
            <p:cNvPr id="151" name="Rectangle: Rounded Corners 150">
              <a:extLst>
                <a:ext uri="{FF2B5EF4-FFF2-40B4-BE49-F238E27FC236}">
                  <a16:creationId xmlns:a16="http://schemas.microsoft.com/office/drawing/2014/main" id="{0F013AD4-88D4-4580-85E5-D8FF3704DA29}"/>
                </a:ext>
              </a:extLst>
            </p:cNvPr>
            <p:cNvSpPr/>
            <p:nvPr/>
          </p:nvSpPr>
          <p:spPr>
            <a:xfrm>
              <a:off x="9895862" y="5972746"/>
              <a:ext cx="489861" cy="459753"/>
            </a:xfrm>
            <a:prstGeom prst="roundRect">
              <a:avLst>
                <a:gd name="adj" fmla="val 16667"/>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65000"/>
                      <a:lumOff val="35000"/>
                    </a:schemeClr>
                  </a:solidFill>
                </a:rPr>
                <a:t>DEL</a:t>
              </a:r>
            </a:p>
          </p:txBody>
        </p:sp>
        <p:sp>
          <p:nvSpPr>
            <p:cNvPr id="152" name="Rectangle: Rounded Corners 151">
              <a:extLst>
                <a:ext uri="{FF2B5EF4-FFF2-40B4-BE49-F238E27FC236}">
                  <a16:creationId xmlns:a16="http://schemas.microsoft.com/office/drawing/2014/main" id="{D564C6CB-D6D6-455E-B130-E78E5C2A5AA4}"/>
                </a:ext>
              </a:extLst>
            </p:cNvPr>
            <p:cNvSpPr/>
            <p:nvPr/>
          </p:nvSpPr>
          <p:spPr>
            <a:xfrm>
              <a:off x="10467689" y="5976100"/>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&lt;</a:t>
              </a:r>
              <a:endParaRPr lang="en-US" sz="700" dirty="0">
                <a:solidFill>
                  <a:schemeClr val="tx1">
                    <a:lumMod val="65000"/>
                    <a:lumOff val="35000"/>
                  </a:schemeClr>
                </a:solidFill>
              </a:endParaRPr>
            </a:p>
          </p:txBody>
        </p:sp>
        <p:sp>
          <p:nvSpPr>
            <p:cNvPr id="153" name="Rectangle: Rounded Corners 152">
              <a:extLst>
                <a:ext uri="{FF2B5EF4-FFF2-40B4-BE49-F238E27FC236}">
                  <a16:creationId xmlns:a16="http://schemas.microsoft.com/office/drawing/2014/main" id="{976D045D-9E89-4BC4-AD1A-E264B2DADAD8}"/>
                </a:ext>
              </a:extLst>
            </p:cNvPr>
            <p:cNvSpPr/>
            <p:nvPr/>
          </p:nvSpPr>
          <p:spPr>
            <a:xfrm>
              <a:off x="11603336" y="3857370"/>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9</a:t>
              </a:r>
            </a:p>
          </p:txBody>
        </p:sp>
        <p:sp>
          <p:nvSpPr>
            <p:cNvPr id="154" name="Rectangle: Rounded Corners 153">
              <a:extLst>
                <a:ext uri="{FF2B5EF4-FFF2-40B4-BE49-F238E27FC236}">
                  <a16:creationId xmlns:a16="http://schemas.microsoft.com/office/drawing/2014/main" id="{49E7CA8A-5E09-4A9A-B03F-510B8A425EC0}"/>
                </a:ext>
              </a:extLst>
            </p:cNvPr>
            <p:cNvSpPr/>
            <p:nvPr/>
          </p:nvSpPr>
          <p:spPr>
            <a:xfrm>
              <a:off x="11603336" y="4383925"/>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6</a:t>
              </a:r>
            </a:p>
          </p:txBody>
        </p:sp>
        <p:sp>
          <p:nvSpPr>
            <p:cNvPr id="155" name="Rectangle: Rounded Corners 154">
              <a:extLst>
                <a:ext uri="{FF2B5EF4-FFF2-40B4-BE49-F238E27FC236}">
                  <a16:creationId xmlns:a16="http://schemas.microsoft.com/office/drawing/2014/main" id="{69F9A3CF-5602-49F0-9E02-2077EA6AEC37}"/>
                </a:ext>
              </a:extLst>
            </p:cNvPr>
            <p:cNvSpPr/>
            <p:nvPr/>
          </p:nvSpPr>
          <p:spPr>
            <a:xfrm>
              <a:off x="11603336" y="4910481"/>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3</a:t>
              </a:r>
            </a:p>
          </p:txBody>
        </p:sp>
        <p:pic>
          <p:nvPicPr>
            <p:cNvPr id="156" name="Picture 155">
              <a:extLst>
                <a:ext uri="{FF2B5EF4-FFF2-40B4-BE49-F238E27FC236}">
                  <a16:creationId xmlns:a16="http://schemas.microsoft.com/office/drawing/2014/main" id="{CDBBABA5-59A6-4390-BCEC-8B66F8529334}"/>
                </a:ext>
              </a:extLst>
            </p:cNvPr>
            <p:cNvPicPr>
              <a:picLocks noChangeAspect="1"/>
            </p:cNvPicPr>
            <p:nvPr/>
          </p:nvPicPr>
          <p:blipFill>
            <a:blip r:embed="rId3">
              <a:duotone>
                <a:schemeClr val="accent3">
                  <a:shade val="45000"/>
                  <a:satMod val="135000"/>
                </a:schemeClr>
                <a:prstClr val="white"/>
              </a:duotone>
            </a:blip>
            <a:stretch>
              <a:fillRect/>
            </a:stretch>
          </p:blipFill>
          <p:spPr>
            <a:xfrm>
              <a:off x="10543612" y="6094170"/>
              <a:ext cx="320040" cy="233715"/>
            </a:xfrm>
            <a:prstGeom prst="rect">
              <a:avLst/>
            </a:prstGeom>
          </p:spPr>
        </p:pic>
        <p:sp>
          <p:nvSpPr>
            <p:cNvPr id="157" name="Rectangle: Rounded Corners 156">
              <a:extLst>
                <a:ext uri="{FF2B5EF4-FFF2-40B4-BE49-F238E27FC236}">
                  <a16:creationId xmlns:a16="http://schemas.microsoft.com/office/drawing/2014/main" id="{62E89076-8587-4113-BF8F-306094414822}"/>
                </a:ext>
              </a:extLst>
            </p:cNvPr>
            <p:cNvSpPr/>
            <p:nvPr/>
          </p:nvSpPr>
          <p:spPr>
            <a:xfrm>
              <a:off x="11031542" y="5972114"/>
              <a:ext cx="1053713"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TAB</a:t>
              </a:r>
              <a:endParaRPr lang="en-US" sz="1100" b="1" dirty="0">
                <a:solidFill>
                  <a:schemeClr val="tx1">
                    <a:lumMod val="65000"/>
                    <a:lumOff val="35000"/>
                  </a:schemeClr>
                </a:solidFill>
              </a:endParaRPr>
            </a:p>
          </p:txBody>
        </p:sp>
      </p:grpSp>
    </p:spTree>
    <p:extLst>
      <p:ext uri="{BB962C8B-B14F-4D97-AF65-F5344CB8AC3E}">
        <p14:creationId xmlns:p14="http://schemas.microsoft.com/office/powerpoint/2010/main" val="3211137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591C2D38-FFAF-4CC9-B5B9-F67DFC3E78DE}"/>
              </a:ext>
            </a:extLst>
          </p:cNvPr>
          <p:cNvSpPr/>
          <p:nvPr/>
        </p:nvSpPr>
        <p:spPr>
          <a:xfrm>
            <a:off x="0" y="522740"/>
            <a:ext cx="12192000" cy="5486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aphicFrame>
        <p:nvGraphicFramePr>
          <p:cNvPr id="4" name="Table 4">
            <a:extLst>
              <a:ext uri="{FF2B5EF4-FFF2-40B4-BE49-F238E27FC236}">
                <a16:creationId xmlns:a16="http://schemas.microsoft.com/office/drawing/2014/main" id="{84D0F482-0BCB-4F16-B7C6-8FE569476ED6}"/>
              </a:ext>
            </a:extLst>
          </p:cNvPr>
          <p:cNvGraphicFramePr>
            <a:graphicFrameLocks noGrp="1"/>
          </p:cNvGraphicFramePr>
          <p:nvPr>
            <p:extLst>
              <p:ext uri="{D42A27DB-BD31-4B8C-83A1-F6EECF244321}">
                <p14:modId xmlns:p14="http://schemas.microsoft.com/office/powerpoint/2010/main" val="3342141456"/>
              </p:ext>
            </p:extLst>
          </p:nvPr>
        </p:nvGraphicFramePr>
        <p:xfrm>
          <a:off x="155576" y="1195070"/>
          <a:ext cx="8578849" cy="4079240"/>
        </p:xfrm>
        <a:graphic>
          <a:graphicData uri="http://schemas.openxmlformats.org/drawingml/2006/table">
            <a:tbl>
              <a:tblPr firstRow="1" bandRow="1">
                <a:tableStyleId>{1FECB4D8-DB02-4DC6-A0A2-4F2EBAE1DC90}</a:tableStyleId>
              </a:tblPr>
              <a:tblGrid>
                <a:gridCol w="1097280">
                  <a:extLst>
                    <a:ext uri="{9D8B030D-6E8A-4147-A177-3AD203B41FA5}">
                      <a16:colId xmlns:a16="http://schemas.microsoft.com/office/drawing/2014/main" val="2196921271"/>
                    </a:ext>
                  </a:extLst>
                </a:gridCol>
                <a:gridCol w="2060520">
                  <a:extLst>
                    <a:ext uri="{9D8B030D-6E8A-4147-A177-3AD203B41FA5}">
                      <a16:colId xmlns:a16="http://schemas.microsoft.com/office/drawing/2014/main" val="574625511"/>
                    </a:ext>
                  </a:extLst>
                </a:gridCol>
                <a:gridCol w="1139784">
                  <a:extLst>
                    <a:ext uri="{9D8B030D-6E8A-4147-A177-3AD203B41FA5}">
                      <a16:colId xmlns:a16="http://schemas.microsoft.com/office/drawing/2014/main" val="810042838"/>
                    </a:ext>
                  </a:extLst>
                </a:gridCol>
                <a:gridCol w="3166840">
                  <a:extLst>
                    <a:ext uri="{9D8B030D-6E8A-4147-A177-3AD203B41FA5}">
                      <a16:colId xmlns:a16="http://schemas.microsoft.com/office/drawing/2014/main" val="3061681123"/>
                    </a:ext>
                  </a:extLst>
                </a:gridCol>
                <a:gridCol w="1114425">
                  <a:extLst>
                    <a:ext uri="{9D8B030D-6E8A-4147-A177-3AD203B41FA5}">
                      <a16:colId xmlns:a16="http://schemas.microsoft.com/office/drawing/2014/main" val="3735211758"/>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Mobile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Customer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Category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Loyalty Pts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extLst>
                  <a:ext uri="{0D108BD9-81ED-4DB2-BD59-A6C34878D82A}">
                    <a16:rowId xmlns:a16="http://schemas.microsoft.com/office/drawing/2014/main" val="861316392"/>
                  </a:ext>
                </a:extLst>
              </a:tr>
              <a:tr h="370840">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38732038"/>
                  </a:ext>
                </a:extLst>
              </a:tr>
              <a:tr h="370840">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42133547"/>
                  </a:ext>
                </a:extLst>
              </a:tr>
              <a:tr h="370840">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867361880"/>
                  </a:ext>
                </a:extLst>
              </a:tr>
              <a:tr h="370840">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7027708"/>
                  </a:ext>
                </a:extLst>
              </a:tr>
              <a:tr h="370840">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140088339"/>
                  </a:ext>
                </a:extLst>
              </a:tr>
              <a:tr h="370840">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4309513"/>
                  </a:ext>
                </a:extLst>
              </a:tr>
              <a:tr h="370840">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248329656"/>
                  </a:ext>
                </a:extLst>
              </a:tr>
              <a:tr h="370840">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65583787"/>
                  </a:ext>
                </a:extLst>
              </a:tr>
              <a:tr h="370840">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063669940"/>
                  </a:ext>
                </a:extLst>
              </a:tr>
              <a:tr h="370840">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28296601"/>
                  </a:ext>
                </a:extLst>
              </a:tr>
            </a:tbl>
          </a:graphicData>
        </a:graphic>
      </p:graphicFrame>
      <p:sp>
        <p:nvSpPr>
          <p:cNvPr id="12" name="TextBox 11">
            <a:extLst>
              <a:ext uri="{FF2B5EF4-FFF2-40B4-BE49-F238E27FC236}">
                <a16:creationId xmlns:a16="http://schemas.microsoft.com/office/drawing/2014/main" id="{AE7AF7A6-F4A7-490B-98E5-CE858C7716FF}"/>
              </a:ext>
            </a:extLst>
          </p:cNvPr>
          <p:cNvSpPr txBox="1"/>
          <p:nvPr/>
        </p:nvSpPr>
        <p:spPr>
          <a:xfrm>
            <a:off x="2410590" y="650074"/>
            <a:ext cx="1027461" cy="307777"/>
          </a:xfrm>
          <a:prstGeom prst="rect">
            <a:avLst/>
          </a:prstGeom>
          <a:noFill/>
        </p:spPr>
        <p:txBody>
          <a:bodyPr wrap="none" rtlCol="0">
            <a:spAutoFit/>
          </a:bodyPr>
          <a:lstStyle/>
          <a:p>
            <a:r>
              <a:rPr lang="en-US" sz="1400" dirty="0"/>
              <a:t>Cust Name:</a:t>
            </a:r>
          </a:p>
        </p:txBody>
      </p:sp>
      <p:sp>
        <p:nvSpPr>
          <p:cNvPr id="25" name="TextBox 24">
            <a:extLst>
              <a:ext uri="{FF2B5EF4-FFF2-40B4-BE49-F238E27FC236}">
                <a16:creationId xmlns:a16="http://schemas.microsoft.com/office/drawing/2014/main" id="{0DE81DA6-CA3A-4A5F-839B-21962D16FB3E}"/>
              </a:ext>
            </a:extLst>
          </p:cNvPr>
          <p:cNvSpPr txBox="1"/>
          <p:nvPr/>
        </p:nvSpPr>
        <p:spPr>
          <a:xfrm>
            <a:off x="95837" y="645969"/>
            <a:ext cx="1453664" cy="307777"/>
          </a:xfrm>
          <a:prstGeom prst="rect">
            <a:avLst/>
          </a:prstGeom>
          <a:noFill/>
        </p:spPr>
        <p:txBody>
          <a:bodyPr wrap="square" rtlCol="0">
            <a:spAutoFit/>
          </a:bodyPr>
          <a:lstStyle/>
          <a:p>
            <a:r>
              <a:rPr lang="en-US" sz="1400" dirty="0"/>
              <a:t>Mobile No.</a:t>
            </a:r>
          </a:p>
        </p:txBody>
      </p:sp>
      <p:sp>
        <p:nvSpPr>
          <p:cNvPr id="26" name="Rectangle 25">
            <a:extLst>
              <a:ext uri="{FF2B5EF4-FFF2-40B4-BE49-F238E27FC236}">
                <a16:creationId xmlns:a16="http://schemas.microsoft.com/office/drawing/2014/main" id="{FB203B34-55D4-4CF3-B2D4-34A91305D4C8}"/>
              </a:ext>
            </a:extLst>
          </p:cNvPr>
          <p:cNvSpPr/>
          <p:nvPr/>
        </p:nvSpPr>
        <p:spPr>
          <a:xfrm>
            <a:off x="1025526" y="651804"/>
            <a:ext cx="137160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8" name="TextBox 27">
            <a:extLst>
              <a:ext uri="{FF2B5EF4-FFF2-40B4-BE49-F238E27FC236}">
                <a16:creationId xmlns:a16="http://schemas.microsoft.com/office/drawing/2014/main" id="{D87C96C4-52E1-4DBD-9FDE-328A5B8A28C4}"/>
              </a:ext>
            </a:extLst>
          </p:cNvPr>
          <p:cNvSpPr txBox="1"/>
          <p:nvPr/>
        </p:nvSpPr>
        <p:spPr>
          <a:xfrm>
            <a:off x="6572763" y="645970"/>
            <a:ext cx="886076" cy="307777"/>
          </a:xfrm>
          <a:prstGeom prst="rect">
            <a:avLst/>
          </a:prstGeom>
          <a:noFill/>
        </p:spPr>
        <p:txBody>
          <a:bodyPr wrap="none" rtlCol="0">
            <a:spAutoFit/>
          </a:bodyPr>
          <a:lstStyle/>
          <a:p>
            <a:r>
              <a:rPr lang="en-US" sz="1400" dirty="0"/>
              <a:t>Category:</a:t>
            </a:r>
          </a:p>
        </p:txBody>
      </p:sp>
      <p:sp>
        <p:nvSpPr>
          <p:cNvPr id="29" name="Rectangle 28">
            <a:extLst>
              <a:ext uri="{FF2B5EF4-FFF2-40B4-BE49-F238E27FC236}">
                <a16:creationId xmlns:a16="http://schemas.microsoft.com/office/drawing/2014/main" id="{9B86450D-2ED5-4923-886A-A09B099BCB18}"/>
              </a:ext>
            </a:extLst>
          </p:cNvPr>
          <p:cNvSpPr/>
          <p:nvPr/>
        </p:nvSpPr>
        <p:spPr>
          <a:xfrm>
            <a:off x="7406424" y="651804"/>
            <a:ext cx="91440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0" name="Rectangle 29">
            <a:extLst>
              <a:ext uri="{FF2B5EF4-FFF2-40B4-BE49-F238E27FC236}">
                <a16:creationId xmlns:a16="http://schemas.microsoft.com/office/drawing/2014/main" id="{6B38E2D2-38BC-4AC8-A1D1-71043503F7F4}"/>
              </a:ext>
            </a:extLst>
          </p:cNvPr>
          <p:cNvSpPr/>
          <p:nvPr/>
        </p:nvSpPr>
        <p:spPr>
          <a:xfrm>
            <a:off x="8339428" y="651804"/>
            <a:ext cx="346781" cy="2743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65000"/>
                  <a:lumOff val="35000"/>
                </a:schemeClr>
              </a:solidFill>
            </a:endParaRPr>
          </a:p>
        </p:txBody>
      </p:sp>
      <p:sp>
        <p:nvSpPr>
          <p:cNvPr id="34" name="Isosceles Triangle 33">
            <a:extLst>
              <a:ext uri="{FF2B5EF4-FFF2-40B4-BE49-F238E27FC236}">
                <a16:creationId xmlns:a16="http://schemas.microsoft.com/office/drawing/2014/main" id="{DB30FAA7-A536-48B6-84FA-11939FE425FB}"/>
              </a:ext>
            </a:extLst>
          </p:cNvPr>
          <p:cNvSpPr/>
          <p:nvPr/>
        </p:nvSpPr>
        <p:spPr>
          <a:xfrm flipV="1">
            <a:off x="8441989" y="729176"/>
            <a:ext cx="180975" cy="111955"/>
          </a:xfrm>
          <a:prstGeom prst="triangl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9" name="Rectangle 38">
            <a:extLst>
              <a:ext uri="{FF2B5EF4-FFF2-40B4-BE49-F238E27FC236}">
                <a16:creationId xmlns:a16="http://schemas.microsoft.com/office/drawing/2014/main" id="{4D48B01E-EC62-40BD-8281-0CA5C1AC919B}"/>
              </a:ext>
            </a:extLst>
          </p:cNvPr>
          <p:cNvSpPr/>
          <p:nvPr/>
        </p:nvSpPr>
        <p:spPr>
          <a:xfrm>
            <a:off x="0" y="7265"/>
            <a:ext cx="121920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9E647AEF-45B8-4C68-A339-FE3881E5EE6A}"/>
              </a:ext>
            </a:extLst>
          </p:cNvPr>
          <p:cNvSpPr txBox="1"/>
          <p:nvPr/>
        </p:nvSpPr>
        <p:spPr>
          <a:xfrm>
            <a:off x="20324" y="24123"/>
            <a:ext cx="2875276" cy="523220"/>
          </a:xfrm>
          <a:prstGeom prst="rect">
            <a:avLst/>
          </a:prstGeom>
          <a:noFill/>
        </p:spPr>
        <p:txBody>
          <a:bodyPr wrap="square" rtlCol="0" anchor="t">
            <a:spAutoFit/>
          </a:bodyPr>
          <a:lstStyle/>
          <a:p>
            <a:r>
              <a:rPr lang="en-US" sz="2800" dirty="0"/>
              <a:t>Find Customer</a:t>
            </a:r>
          </a:p>
        </p:txBody>
      </p:sp>
      <p:sp>
        <p:nvSpPr>
          <p:cNvPr id="42" name="Rectangle: Rounded Corners 41">
            <a:extLst>
              <a:ext uri="{FF2B5EF4-FFF2-40B4-BE49-F238E27FC236}">
                <a16:creationId xmlns:a16="http://schemas.microsoft.com/office/drawing/2014/main" id="{F815182D-5B20-4E09-B4E6-729510E2943A}"/>
              </a:ext>
            </a:extLst>
          </p:cNvPr>
          <p:cNvSpPr/>
          <p:nvPr/>
        </p:nvSpPr>
        <p:spPr>
          <a:xfrm>
            <a:off x="155577" y="5416165"/>
            <a:ext cx="118872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F1</a:t>
            </a:r>
          </a:p>
          <a:p>
            <a:pPr algn="ctr"/>
            <a:r>
              <a:rPr lang="en-US" sz="1400" b="1" dirty="0"/>
              <a:t>Find</a:t>
            </a:r>
          </a:p>
        </p:txBody>
      </p:sp>
      <p:sp>
        <p:nvSpPr>
          <p:cNvPr id="44" name="Rectangle 43">
            <a:extLst>
              <a:ext uri="{FF2B5EF4-FFF2-40B4-BE49-F238E27FC236}">
                <a16:creationId xmlns:a16="http://schemas.microsoft.com/office/drawing/2014/main" id="{F718CA28-7161-4584-AC79-B17152EBFB84}"/>
              </a:ext>
            </a:extLst>
          </p:cNvPr>
          <p:cNvSpPr/>
          <p:nvPr/>
        </p:nvSpPr>
        <p:spPr>
          <a:xfrm>
            <a:off x="3410330" y="649551"/>
            <a:ext cx="3017520" cy="27073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nvGrpSpPr>
          <p:cNvPr id="19" name="Group 18">
            <a:extLst>
              <a:ext uri="{FF2B5EF4-FFF2-40B4-BE49-F238E27FC236}">
                <a16:creationId xmlns:a16="http://schemas.microsoft.com/office/drawing/2014/main" id="{C4D58611-70EA-477C-B715-A19A02829C17}"/>
              </a:ext>
            </a:extLst>
          </p:cNvPr>
          <p:cNvGrpSpPr/>
          <p:nvPr/>
        </p:nvGrpSpPr>
        <p:grpSpPr>
          <a:xfrm>
            <a:off x="5123105" y="5415527"/>
            <a:ext cx="3637199" cy="494806"/>
            <a:chOff x="8340622" y="5398000"/>
            <a:chExt cx="3637199" cy="494806"/>
          </a:xfrm>
        </p:grpSpPr>
        <p:sp>
          <p:nvSpPr>
            <p:cNvPr id="20" name="Rectangle: Rounded Corners 19">
              <a:extLst>
                <a:ext uri="{FF2B5EF4-FFF2-40B4-BE49-F238E27FC236}">
                  <a16:creationId xmlns:a16="http://schemas.microsoft.com/office/drawing/2014/main" id="{2C04A229-0F2E-408A-812E-02109E68C7EA}"/>
                </a:ext>
              </a:extLst>
            </p:cNvPr>
            <p:cNvSpPr/>
            <p:nvPr/>
          </p:nvSpPr>
          <p:spPr>
            <a:xfrm>
              <a:off x="10789101" y="5398000"/>
              <a:ext cx="118872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Esc-Exit</a:t>
              </a:r>
            </a:p>
          </p:txBody>
        </p:sp>
        <p:sp>
          <p:nvSpPr>
            <p:cNvPr id="21" name="Rectangle: Rounded Corners 20">
              <a:extLst>
                <a:ext uri="{FF2B5EF4-FFF2-40B4-BE49-F238E27FC236}">
                  <a16:creationId xmlns:a16="http://schemas.microsoft.com/office/drawing/2014/main" id="{3F798CB6-3A5D-4AD3-AB2E-236F16FD9EF0}"/>
                </a:ext>
              </a:extLst>
            </p:cNvPr>
            <p:cNvSpPr/>
            <p:nvPr/>
          </p:nvSpPr>
          <p:spPr>
            <a:xfrm>
              <a:off x="8340622" y="5433053"/>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sp>
          <p:nvSpPr>
            <p:cNvPr id="22" name="Rectangle: Rounded Corners 21">
              <a:extLst>
                <a:ext uri="{FF2B5EF4-FFF2-40B4-BE49-F238E27FC236}">
                  <a16:creationId xmlns:a16="http://schemas.microsoft.com/office/drawing/2014/main" id="{9928449E-6F27-417F-9951-1012EAF73C5D}"/>
                </a:ext>
              </a:extLst>
            </p:cNvPr>
            <p:cNvSpPr/>
            <p:nvPr/>
          </p:nvSpPr>
          <p:spPr>
            <a:xfrm>
              <a:off x="9487700" y="5433053"/>
              <a:ext cx="489861" cy="459753"/>
            </a:xfrm>
            <a:prstGeom prst="roundRect">
              <a:avLst>
                <a:gd name="adj" fmla="val 16667"/>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en-US" sz="1400" b="1" dirty="0">
                  <a:solidFill>
                    <a:schemeClr val="tx1">
                      <a:lumMod val="65000"/>
                      <a:lumOff val="35000"/>
                    </a:schemeClr>
                  </a:solidFill>
                </a:rPr>
                <a:t>PgUp</a:t>
              </a:r>
              <a:endParaRPr lang="en-US" sz="2400" b="1" dirty="0">
                <a:solidFill>
                  <a:schemeClr val="tx1">
                    <a:lumMod val="65000"/>
                    <a:lumOff val="35000"/>
                  </a:schemeClr>
                </a:solidFill>
              </a:endParaRPr>
            </a:p>
          </p:txBody>
        </p:sp>
        <p:sp>
          <p:nvSpPr>
            <p:cNvPr id="23" name="Rectangle: Rounded Corners 22">
              <a:extLst>
                <a:ext uri="{FF2B5EF4-FFF2-40B4-BE49-F238E27FC236}">
                  <a16:creationId xmlns:a16="http://schemas.microsoft.com/office/drawing/2014/main" id="{3B23E19F-7908-416E-8686-612D10A2C78D}"/>
                </a:ext>
              </a:extLst>
            </p:cNvPr>
            <p:cNvSpPr/>
            <p:nvPr/>
          </p:nvSpPr>
          <p:spPr>
            <a:xfrm>
              <a:off x="10061239" y="5433053"/>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en-US" sz="1400" b="1" dirty="0">
                  <a:solidFill>
                    <a:schemeClr val="tx1">
                      <a:lumMod val="65000"/>
                      <a:lumOff val="35000"/>
                    </a:schemeClr>
                  </a:solidFill>
                </a:rPr>
                <a:t>PgDn</a:t>
              </a:r>
              <a:endParaRPr lang="en-US" sz="1050" b="1" dirty="0">
                <a:solidFill>
                  <a:schemeClr val="tx1">
                    <a:lumMod val="65000"/>
                    <a:lumOff val="35000"/>
                  </a:schemeClr>
                </a:solidFill>
              </a:endParaRPr>
            </a:p>
          </p:txBody>
        </p:sp>
        <p:sp>
          <p:nvSpPr>
            <p:cNvPr id="24" name="Rectangle: Rounded Corners 23">
              <a:extLst>
                <a:ext uri="{FF2B5EF4-FFF2-40B4-BE49-F238E27FC236}">
                  <a16:creationId xmlns:a16="http://schemas.microsoft.com/office/drawing/2014/main" id="{12B04775-34C4-4B9C-8894-20EEF236B8EB}"/>
                </a:ext>
              </a:extLst>
            </p:cNvPr>
            <p:cNvSpPr/>
            <p:nvPr/>
          </p:nvSpPr>
          <p:spPr>
            <a:xfrm>
              <a:off x="8914161" y="5433053"/>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grpSp>
    </p:spTree>
    <p:extLst>
      <p:ext uri="{BB962C8B-B14F-4D97-AF65-F5344CB8AC3E}">
        <p14:creationId xmlns:p14="http://schemas.microsoft.com/office/powerpoint/2010/main" val="28707654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591C2D38-FFAF-4CC9-B5B9-F67DFC3E78DE}"/>
              </a:ext>
            </a:extLst>
          </p:cNvPr>
          <p:cNvSpPr/>
          <p:nvPr/>
        </p:nvSpPr>
        <p:spPr>
          <a:xfrm>
            <a:off x="0" y="522740"/>
            <a:ext cx="12192000" cy="5486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aphicFrame>
        <p:nvGraphicFramePr>
          <p:cNvPr id="4" name="Table 4">
            <a:extLst>
              <a:ext uri="{FF2B5EF4-FFF2-40B4-BE49-F238E27FC236}">
                <a16:creationId xmlns:a16="http://schemas.microsoft.com/office/drawing/2014/main" id="{84D0F482-0BCB-4F16-B7C6-8FE569476ED6}"/>
              </a:ext>
            </a:extLst>
          </p:cNvPr>
          <p:cNvGraphicFramePr>
            <a:graphicFrameLocks noGrp="1"/>
          </p:cNvGraphicFramePr>
          <p:nvPr>
            <p:extLst>
              <p:ext uri="{D42A27DB-BD31-4B8C-83A1-F6EECF244321}">
                <p14:modId xmlns:p14="http://schemas.microsoft.com/office/powerpoint/2010/main" val="3316080058"/>
              </p:ext>
            </p:extLst>
          </p:nvPr>
        </p:nvGraphicFramePr>
        <p:xfrm>
          <a:off x="155576" y="1195070"/>
          <a:ext cx="10112374" cy="4079240"/>
        </p:xfrm>
        <a:graphic>
          <a:graphicData uri="http://schemas.openxmlformats.org/drawingml/2006/table">
            <a:tbl>
              <a:tblPr firstRow="1" bandRow="1">
                <a:tableStyleId>{1FECB4D8-DB02-4DC6-A0A2-4F2EBAE1DC90}</a:tableStyleId>
              </a:tblPr>
              <a:tblGrid>
                <a:gridCol w="1092199">
                  <a:extLst>
                    <a:ext uri="{9D8B030D-6E8A-4147-A177-3AD203B41FA5}">
                      <a16:colId xmlns:a16="http://schemas.microsoft.com/office/drawing/2014/main" val="2196921271"/>
                    </a:ext>
                  </a:extLst>
                </a:gridCol>
                <a:gridCol w="1238250">
                  <a:extLst>
                    <a:ext uri="{9D8B030D-6E8A-4147-A177-3AD203B41FA5}">
                      <a16:colId xmlns:a16="http://schemas.microsoft.com/office/drawing/2014/main" val="2377239957"/>
                    </a:ext>
                  </a:extLst>
                </a:gridCol>
                <a:gridCol w="2438400">
                  <a:extLst>
                    <a:ext uri="{9D8B030D-6E8A-4147-A177-3AD203B41FA5}">
                      <a16:colId xmlns:a16="http://schemas.microsoft.com/office/drawing/2014/main" val="574625511"/>
                    </a:ext>
                  </a:extLst>
                </a:gridCol>
                <a:gridCol w="1000125">
                  <a:extLst>
                    <a:ext uri="{9D8B030D-6E8A-4147-A177-3AD203B41FA5}">
                      <a16:colId xmlns:a16="http://schemas.microsoft.com/office/drawing/2014/main" val="810042838"/>
                    </a:ext>
                  </a:extLst>
                </a:gridCol>
                <a:gridCol w="838200">
                  <a:extLst>
                    <a:ext uri="{9D8B030D-6E8A-4147-A177-3AD203B41FA5}">
                      <a16:colId xmlns:a16="http://schemas.microsoft.com/office/drawing/2014/main" val="3735211758"/>
                    </a:ext>
                  </a:extLst>
                </a:gridCol>
                <a:gridCol w="1123950">
                  <a:extLst>
                    <a:ext uri="{9D8B030D-6E8A-4147-A177-3AD203B41FA5}">
                      <a16:colId xmlns:a16="http://schemas.microsoft.com/office/drawing/2014/main" val="840571879"/>
                    </a:ext>
                  </a:extLst>
                </a:gridCol>
                <a:gridCol w="1181100">
                  <a:extLst>
                    <a:ext uri="{9D8B030D-6E8A-4147-A177-3AD203B41FA5}">
                      <a16:colId xmlns:a16="http://schemas.microsoft.com/office/drawing/2014/main" val="3907509299"/>
                    </a:ext>
                  </a:extLst>
                </a:gridCol>
                <a:gridCol w="1200150">
                  <a:extLst>
                    <a:ext uri="{9D8B030D-6E8A-4147-A177-3AD203B41FA5}">
                      <a16:colId xmlns:a16="http://schemas.microsoft.com/office/drawing/2014/main" val="3381584327"/>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Item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Barcode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Item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Category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Selling 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Tax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Net 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extLst>
                  <a:ext uri="{0D108BD9-81ED-4DB2-BD59-A6C34878D82A}">
                    <a16:rowId xmlns:a16="http://schemas.microsoft.com/office/drawing/2014/main" val="861316392"/>
                  </a:ext>
                </a:extLst>
              </a:tr>
              <a:tr h="370840">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38732038"/>
                  </a:ext>
                </a:extLst>
              </a:tr>
              <a:tr h="370840">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42133547"/>
                  </a:ext>
                </a:extLst>
              </a:tr>
              <a:tr h="370840">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867361880"/>
                  </a:ext>
                </a:extLst>
              </a:tr>
              <a:tr h="370840">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7027708"/>
                  </a:ext>
                </a:extLst>
              </a:tr>
              <a:tr h="370840">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140088339"/>
                  </a:ext>
                </a:extLst>
              </a:tr>
              <a:tr h="370840">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4309513"/>
                  </a:ext>
                </a:extLst>
              </a:tr>
              <a:tr h="370840">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248329656"/>
                  </a:ext>
                </a:extLst>
              </a:tr>
              <a:tr h="370840">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65583787"/>
                  </a:ext>
                </a:extLst>
              </a:tr>
              <a:tr h="370840">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063669940"/>
                  </a:ext>
                </a:extLst>
              </a:tr>
              <a:tr h="370840">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28296601"/>
                  </a:ext>
                </a:extLst>
              </a:tr>
            </a:tbl>
          </a:graphicData>
        </a:graphic>
      </p:graphicFrame>
      <p:sp>
        <p:nvSpPr>
          <p:cNvPr id="12" name="TextBox 11">
            <a:extLst>
              <a:ext uri="{FF2B5EF4-FFF2-40B4-BE49-F238E27FC236}">
                <a16:creationId xmlns:a16="http://schemas.microsoft.com/office/drawing/2014/main" id="{AE7AF7A6-F4A7-490B-98E5-CE858C7716FF}"/>
              </a:ext>
            </a:extLst>
          </p:cNvPr>
          <p:cNvSpPr txBox="1"/>
          <p:nvPr/>
        </p:nvSpPr>
        <p:spPr>
          <a:xfrm>
            <a:off x="4410840" y="650074"/>
            <a:ext cx="1043555" cy="307777"/>
          </a:xfrm>
          <a:prstGeom prst="rect">
            <a:avLst/>
          </a:prstGeom>
          <a:noFill/>
        </p:spPr>
        <p:txBody>
          <a:bodyPr wrap="none" rtlCol="0">
            <a:spAutoFit/>
          </a:bodyPr>
          <a:lstStyle/>
          <a:p>
            <a:r>
              <a:rPr lang="en-US" sz="1400" dirty="0"/>
              <a:t>Item Name:</a:t>
            </a:r>
          </a:p>
        </p:txBody>
      </p:sp>
      <p:sp>
        <p:nvSpPr>
          <p:cNvPr id="25" name="TextBox 24">
            <a:extLst>
              <a:ext uri="{FF2B5EF4-FFF2-40B4-BE49-F238E27FC236}">
                <a16:creationId xmlns:a16="http://schemas.microsoft.com/office/drawing/2014/main" id="{0DE81DA6-CA3A-4A5F-839B-21962D16FB3E}"/>
              </a:ext>
            </a:extLst>
          </p:cNvPr>
          <p:cNvSpPr txBox="1"/>
          <p:nvPr/>
        </p:nvSpPr>
        <p:spPr>
          <a:xfrm>
            <a:off x="2267537" y="645969"/>
            <a:ext cx="929689" cy="307777"/>
          </a:xfrm>
          <a:prstGeom prst="rect">
            <a:avLst/>
          </a:prstGeom>
          <a:noFill/>
        </p:spPr>
        <p:txBody>
          <a:bodyPr wrap="square" rtlCol="0">
            <a:spAutoFit/>
          </a:bodyPr>
          <a:lstStyle/>
          <a:p>
            <a:r>
              <a:rPr lang="en-US" sz="1400" dirty="0"/>
              <a:t>Barcode:</a:t>
            </a:r>
          </a:p>
        </p:txBody>
      </p:sp>
      <p:sp>
        <p:nvSpPr>
          <p:cNvPr id="26" name="Rectangle 25">
            <a:extLst>
              <a:ext uri="{FF2B5EF4-FFF2-40B4-BE49-F238E27FC236}">
                <a16:creationId xmlns:a16="http://schemas.microsoft.com/office/drawing/2014/main" id="{FB203B34-55D4-4CF3-B2D4-34A91305D4C8}"/>
              </a:ext>
            </a:extLst>
          </p:cNvPr>
          <p:cNvSpPr/>
          <p:nvPr/>
        </p:nvSpPr>
        <p:spPr>
          <a:xfrm>
            <a:off x="3054351" y="651804"/>
            <a:ext cx="137160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8" name="TextBox 27">
            <a:extLst>
              <a:ext uri="{FF2B5EF4-FFF2-40B4-BE49-F238E27FC236}">
                <a16:creationId xmlns:a16="http://schemas.microsoft.com/office/drawing/2014/main" id="{D87C96C4-52E1-4DBD-9FDE-328A5B8A28C4}"/>
              </a:ext>
            </a:extLst>
          </p:cNvPr>
          <p:cNvSpPr txBox="1"/>
          <p:nvPr/>
        </p:nvSpPr>
        <p:spPr>
          <a:xfrm>
            <a:off x="8125338" y="645970"/>
            <a:ext cx="886076" cy="307777"/>
          </a:xfrm>
          <a:prstGeom prst="rect">
            <a:avLst/>
          </a:prstGeom>
          <a:noFill/>
        </p:spPr>
        <p:txBody>
          <a:bodyPr wrap="none" rtlCol="0">
            <a:spAutoFit/>
          </a:bodyPr>
          <a:lstStyle/>
          <a:p>
            <a:r>
              <a:rPr lang="en-US" sz="1400" dirty="0"/>
              <a:t>Category:</a:t>
            </a:r>
          </a:p>
        </p:txBody>
      </p:sp>
      <p:grpSp>
        <p:nvGrpSpPr>
          <p:cNvPr id="2" name="Group 1">
            <a:extLst>
              <a:ext uri="{FF2B5EF4-FFF2-40B4-BE49-F238E27FC236}">
                <a16:creationId xmlns:a16="http://schemas.microsoft.com/office/drawing/2014/main" id="{EEAD8B0D-BC80-454B-800D-DFCBEED590B5}"/>
              </a:ext>
            </a:extLst>
          </p:cNvPr>
          <p:cNvGrpSpPr/>
          <p:nvPr/>
        </p:nvGrpSpPr>
        <p:grpSpPr>
          <a:xfrm>
            <a:off x="8958999" y="651804"/>
            <a:ext cx="1279785" cy="274320"/>
            <a:chOff x="7177824" y="651804"/>
            <a:chExt cx="1279785" cy="274320"/>
          </a:xfrm>
        </p:grpSpPr>
        <p:sp>
          <p:nvSpPr>
            <p:cNvPr id="29" name="Rectangle 28">
              <a:extLst>
                <a:ext uri="{FF2B5EF4-FFF2-40B4-BE49-F238E27FC236}">
                  <a16:creationId xmlns:a16="http://schemas.microsoft.com/office/drawing/2014/main" id="{9B86450D-2ED5-4923-886A-A09B099BCB18}"/>
                </a:ext>
              </a:extLst>
            </p:cNvPr>
            <p:cNvSpPr/>
            <p:nvPr/>
          </p:nvSpPr>
          <p:spPr>
            <a:xfrm>
              <a:off x="7177824" y="651804"/>
              <a:ext cx="91440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0" name="Rectangle 29">
              <a:extLst>
                <a:ext uri="{FF2B5EF4-FFF2-40B4-BE49-F238E27FC236}">
                  <a16:creationId xmlns:a16="http://schemas.microsoft.com/office/drawing/2014/main" id="{6B38E2D2-38BC-4AC8-A1D1-71043503F7F4}"/>
                </a:ext>
              </a:extLst>
            </p:cNvPr>
            <p:cNvSpPr/>
            <p:nvPr/>
          </p:nvSpPr>
          <p:spPr>
            <a:xfrm>
              <a:off x="8110828" y="651804"/>
              <a:ext cx="346781" cy="2743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65000"/>
                    <a:lumOff val="35000"/>
                  </a:schemeClr>
                </a:solidFill>
              </a:endParaRPr>
            </a:p>
          </p:txBody>
        </p:sp>
        <p:sp>
          <p:nvSpPr>
            <p:cNvPr id="34" name="Isosceles Triangle 33">
              <a:extLst>
                <a:ext uri="{FF2B5EF4-FFF2-40B4-BE49-F238E27FC236}">
                  <a16:creationId xmlns:a16="http://schemas.microsoft.com/office/drawing/2014/main" id="{DB30FAA7-A536-48B6-84FA-11939FE425FB}"/>
                </a:ext>
              </a:extLst>
            </p:cNvPr>
            <p:cNvSpPr/>
            <p:nvPr/>
          </p:nvSpPr>
          <p:spPr>
            <a:xfrm flipV="1">
              <a:off x="8213389" y="729176"/>
              <a:ext cx="180975" cy="111955"/>
            </a:xfrm>
            <a:prstGeom prst="triangl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39" name="Rectangle 38">
            <a:extLst>
              <a:ext uri="{FF2B5EF4-FFF2-40B4-BE49-F238E27FC236}">
                <a16:creationId xmlns:a16="http://schemas.microsoft.com/office/drawing/2014/main" id="{4D48B01E-EC62-40BD-8281-0CA5C1AC919B}"/>
              </a:ext>
            </a:extLst>
          </p:cNvPr>
          <p:cNvSpPr/>
          <p:nvPr/>
        </p:nvSpPr>
        <p:spPr>
          <a:xfrm>
            <a:off x="0" y="7265"/>
            <a:ext cx="121920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9E647AEF-45B8-4C68-A339-FE3881E5EE6A}"/>
              </a:ext>
            </a:extLst>
          </p:cNvPr>
          <p:cNvSpPr txBox="1"/>
          <p:nvPr/>
        </p:nvSpPr>
        <p:spPr>
          <a:xfrm>
            <a:off x="20324" y="24123"/>
            <a:ext cx="2875276" cy="523220"/>
          </a:xfrm>
          <a:prstGeom prst="rect">
            <a:avLst/>
          </a:prstGeom>
          <a:noFill/>
        </p:spPr>
        <p:txBody>
          <a:bodyPr wrap="square" rtlCol="0" anchor="t">
            <a:spAutoFit/>
          </a:bodyPr>
          <a:lstStyle/>
          <a:p>
            <a:r>
              <a:rPr lang="en-US" sz="2800" dirty="0"/>
              <a:t>Find Item</a:t>
            </a:r>
          </a:p>
        </p:txBody>
      </p:sp>
      <p:sp>
        <p:nvSpPr>
          <p:cNvPr id="42" name="Rectangle: Rounded Corners 41">
            <a:extLst>
              <a:ext uri="{FF2B5EF4-FFF2-40B4-BE49-F238E27FC236}">
                <a16:creationId xmlns:a16="http://schemas.microsoft.com/office/drawing/2014/main" id="{F815182D-5B20-4E09-B4E6-729510E2943A}"/>
              </a:ext>
            </a:extLst>
          </p:cNvPr>
          <p:cNvSpPr/>
          <p:nvPr/>
        </p:nvSpPr>
        <p:spPr>
          <a:xfrm>
            <a:off x="155577" y="5416165"/>
            <a:ext cx="118872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F1</a:t>
            </a:r>
          </a:p>
          <a:p>
            <a:pPr algn="ctr"/>
            <a:r>
              <a:rPr lang="en-US" sz="1400" b="1" dirty="0"/>
              <a:t>Find</a:t>
            </a:r>
          </a:p>
        </p:txBody>
      </p:sp>
      <p:sp>
        <p:nvSpPr>
          <p:cNvPr id="44" name="Rectangle 43">
            <a:extLst>
              <a:ext uri="{FF2B5EF4-FFF2-40B4-BE49-F238E27FC236}">
                <a16:creationId xmlns:a16="http://schemas.microsoft.com/office/drawing/2014/main" id="{F718CA28-7161-4584-AC79-B17152EBFB84}"/>
              </a:ext>
            </a:extLst>
          </p:cNvPr>
          <p:cNvSpPr/>
          <p:nvPr/>
        </p:nvSpPr>
        <p:spPr>
          <a:xfrm>
            <a:off x="5410580" y="649551"/>
            <a:ext cx="2743200" cy="27073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nvGrpSpPr>
          <p:cNvPr id="19" name="Group 18">
            <a:extLst>
              <a:ext uri="{FF2B5EF4-FFF2-40B4-BE49-F238E27FC236}">
                <a16:creationId xmlns:a16="http://schemas.microsoft.com/office/drawing/2014/main" id="{C7CCD34A-CE57-48E3-91AC-CFC3DFE28A05}"/>
              </a:ext>
            </a:extLst>
          </p:cNvPr>
          <p:cNvGrpSpPr/>
          <p:nvPr/>
        </p:nvGrpSpPr>
        <p:grpSpPr>
          <a:xfrm>
            <a:off x="6645951" y="5415527"/>
            <a:ext cx="3637199" cy="494806"/>
            <a:chOff x="8340622" y="5398000"/>
            <a:chExt cx="3637199" cy="494806"/>
          </a:xfrm>
        </p:grpSpPr>
        <p:sp>
          <p:nvSpPr>
            <p:cNvPr id="20" name="Rectangle: Rounded Corners 19">
              <a:extLst>
                <a:ext uri="{FF2B5EF4-FFF2-40B4-BE49-F238E27FC236}">
                  <a16:creationId xmlns:a16="http://schemas.microsoft.com/office/drawing/2014/main" id="{7D328F4A-E822-4E82-9B5C-99A1627656A3}"/>
                </a:ext>
              </a:extLst>
            </p:cNvPr>
            <p:cNvSpPr/>
            <p:nvPr/>
          </p:nvSpPr>
          <p:spPr>
            <a:xfrm>
              <a:off x="10789101" y="5398000"/>
              <a:ext cx="118872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Esc-Exit</a:t>
              </a:r>
            </a:p>
          </p:txBody>
        </p:sp>
        <p:sp>
          <p:nvSpPr>
            <p:cNvPr id="21" name="Rectangle: Rounded Corners 20">
              <a:extLst>
                <a:ext uri="{FF2B5EF4-FFF2-40B4-BE49-F238E27FC236}">
                  <a16:creationId xmlns:a16="http://schemas.microsoft.com/office/drawing/2014/main" id="{01FB6344-BA19-43C2-8901-D5B7F2138C68}"/>
                </a:ext>
              </a:extLst>
            </p:cNvPr>
            <p:cNvSpPr/>
            <p:nvPr/>
          </p:nvSpPr>
          <p:spPr>
            <a:xfrm>
              <a:off x="8340622" y="5433053"/>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sp>
          <p:nvSpPr>
            <p:cNvPr id="22" name="Rectangle: Rounded Corners 21">
              <a:extLst>
                <a:ext uri="{FF2B5EF4-FFF2-40B4-BE49-F238E27FC236}">
                  <a16:creationId xmlns:a16="http://schemas.microsoft.com/office/drawing/2014/main" id="{B5F32CA1-B4E4-41DE-ACBE-F03B089D27CD}"/>
                </a:ext>
              </a:extLst>
            </p:cNvPr>
            <p:cNvSpPr/>
            <p:nvPr/>
          </p:nvSpPr>
          <p:spPr>
            <a:xfrm>
              <a:off x="9487700" y="5433053"/>
              <a:ext cx="489861" cy="459753"/>
            </a:xfrm>
            <a:prstGeom prst="roundRect">
              <a:avLst>
                <a:gd name="adj" fmla="val 16667"/>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en-US" sz="1400" b="1" dirty="0">
                  <a:solidFill>
                    <a:schemeClr val="tx1">
                      <a:lumMod val="65000"/>
                      <a:lumOff val="35000"/>
                    </a:schemeClr>
                  </a:solidFill>
                </a:rPr>
                <a:t>PgUp</a:t>
              </a:r>
              <a:endParaRPr lang="en-US" sz="2400" b="1" dirty="0">
                <a:solidFill>
                  <a:schemeClr val="tx1">
                    <a:lumMod val="65000"/>
                    <a:lumOff val="35000"/>
                  </a:schemeClr>
                </a:solidFill>
              </a:endParaRPr>
            </a:p>
          </p:txBody>
        </p:sp>
        <p:sp>
          <p:nvSpPr>
            <p:cNvPr id="23" name="Rectangle: Rounded Corners 22">
              <a:extLst>
                <a:ext uri="{FF2B5EF4-FFF2-40B4-BE49-F238E27FC236}">
                  <a16:creationId xmlns:a16="http://schemas.microsoft.com/office/drawing/2014/main" id="{383BD22B-BEC7-4982-84B5-26495F528B1A}"/>
                </a:ext>
              </a:extLst>
            </p:cNvPr>
            <p:cNvSpPr/>
            <p:nvPr/>
          </p:nvSpPr>
          <p:spPr>
            <a:xfrm>
              <a:off x="10061239" y="5433053"/>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en-US" sz="1400" b="1" dirty="0">
                  <a:solidFill>
                    <a:schemeClr val="tx1">
                      <a:lumMod val="65000"/>
                      <a:lumOff val="35000"/>
                    </a:schemeClr>
                  </a:solidFill>
                </a:rPr>
                <a:t>PgDn</a:t>
              </a:r>
              <a:endParaRPr lang="en-US" sz="1050" b="1" dirty="0">
                <a:solidFill>
                  <a:schemeClr val="tx1">
                    <a:lumMod val="65000"/>
                    <a:lumOff val="35000"/>
                  </a:schemeClr>
                </a:solidFill>
              </a:endParaRPr>
            </a:p>
          </p:txBody>
        </p:sp>
        <p:sp>
          <p:nvSpPr>
            <p:cNvPr id="24" name="Rectangle: Rounded Corners 23">
              <a:extLst>
                <a:ext uri="{FF2B5EF4-FFF2-40B4-BE49-F238E27FC236}">
                  <a16:creationId xmlns:a16="http://schemas.microsoft.com/office/drawing/2014/main" id="{4CB6144B-4CAF-426C-B014-B2F60FA5825A}"/>
                </a:ext>
              </a:extLst>
            </p:cNvPr>
            <p:cNvSpPr/>
            <p:nvPr/>
          </p:nvSpPr>
          <p:spPr>
            <a:xfrm>
              <a:off x="8914161" y="5433053"/>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grpSp>
      <p:sp>
        <p:nvSpPr>
          <p:cNvPr id="27" name="TextBox 26">
            <a:extLst>
              <a:ext uri="{FF2B5EF4-FFF2-40B4-BE49-F238E27FC236}">
                <a16:creationId xmlns:a16="http://schemas.microsoft.com/office/drawing/2014/main" id="{C2932942-4B1B-4224-870C-59300C3458CA}"/>
              </a:ext>
            </a:extLst>
          </p:cNvPr>
          <p:cNvSpPr txBox="1"/>
          <p:nvPr/>
        </p:nvSpPr>
        <p:spPr>
          <a:xfrm>
            <a:off x="113317" y="618403"/>
            <a:ext cx="1043555" cy="307777"/>
          </a:xfrm>
          <a:prstGeom prst="rect">
            <a:avLst/>
          </a:prstGeom>
          <a:noFill/>
        </p:spPr>
        <p:txBody>
          <a:bodyPr wrap="square" rtlCol="0">
            <a:spAutoFit/>
          </a:bodyPr>
          <a:lstStyle/>
          <a:p>
            <a:r>
              <a:rPr lang="en-US" sz="1400" dirty="0"/>
              <a:t>Item code:</a:t>
            </a:r>
          </a:p>
        </p:txBody>
      </p:sp>
      <p:sp>
        <p:nvSpPr>
          <p:cNvPr id="31" name="Rectangle 30">
            <a:extLst>
              <a:ext uri="{FF2B5EF4-FFF2-40B4-BE49-F238E27FC236}">
                <a16:creationId xmlns:a16="http://schemas.microsoft.com/office/drawing/2014/main" id="{4D400D3B-E9EA-4D43-8ECC-292A487227F6}"/>
              </a:ext>
            </a:extLst>
          </p:cNvPr>
          <p:cNvSpPr/>
          <p:nvPr/>
        </p:nvSpPr>
        <p:spPr>
          <a:xfrm>
            <a:off x="1100156" y="624238"/>
            <a:ext cx="118872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Tree>
    <p:extLst>
      <p:ext uri="{BB962C8B-B14F-4D97-AF65-F5344CB8AC3E}">
        <p14:creationId xmlns:p14="http://schemas.microsoft.com/office/powerpoint/2010/main" val="35981291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ACE610-DCA7-4351-BA04-8C207045E2D3}"/>
              </a:ext>
            </a:extLst>
          </p:cNvPr>
          <p:cNvSpPr/>
          <p:nvPr/>
        </p:nvSpPr>
        <p:spPr>
          <a:xfrm>
            <a:off x="-2" y="494483"/>
            <a:ext cx="10744201" cy="387749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591C2D38-FFAF-4CC9-B5B9-F67DFC3E78DE}"/>
              </a:ext>
            </a:extLst>
          </p:cNvPr>
          <p:cNvSpPr/>
          <p:nvPr/>
        </p:nvSpPr>
        <p:spPr>
          <a:xfrm>
            <a:off x="3235145" y="1084684"/>
            <a:ext cx="1635949" cy="30777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lumMod val="75000"/>
                    <a:lumOff val="25000"/>
                  </a:schemeClr>
                </a:solidFill>
              </a:rPr>
              <a:t>Payment Mode</a:t>
            </a:r>
          </a:p>
        </p:txBody>
      </p:sp>
      <p:sp>
        <p:nvSpPr>
          <p:cNvPr id="39" name="Rectangle 38">
            <a:extLst>
              <a:ext uri="{FF2B5EF4-FFF2-40B4-BE49-F238E27FC236}">
                <a16:creationId xmlns:a16="http://schemas.microsoft.com/office/drawing/2014/main" id="{4D48B01E-EC62-40BD-8281-0CA5C1AC919B}"/>
              </a:ext>
            </a:extLst>
          </p:cNvPr>
          <p:cNvSpPr/>
          <p:nvPr/>
        </p:nvSpPr>
        <p:spPr>
          <a:xfrm>
            <a:off x="0" y="7265"/>
            <a:ext cx="121920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00140B94-ECE9-4751-A48D-D85F48384354}"/>
              </a:ext>
            </a:extLst>
          </p:cNvPr>
          <p:cNvSpPr/>
          <p:nvPr/>
        </p:nvSpPr>
        <p:spPr>
          <a:xfrm>
            <a:off x="5912344" y="4490905"/>
            <a:ext cx="118872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Esc-Exit</a:t>
            </a:r>
          </a:p>
        </p:txBody>
      </p:sp>
      <p:sp>
        <p:nvSpPr>
          <p:cNvPr id="40" name="TextBox 39">
            <a:extLst>
              <a:ext uri="{FF2B5EF4-FFF2-40B4-BE49-F238E27FC236}">
                <a16:creationId xmlns:a16="http://schemas.microsoft.com/office/drawing/2014/main" id="{9E647AEF-45B8-4C68-A339-FE3881E5EE6A}"/>
              </a:ext>
            </a:extLst>
          </p:cNvPr>
          <p:cNvSpPr txBox="1"/>
          <p:nvPr/>
        </p:nvSpPr>
        <p:spPr>
          <a:xfrm>
            <a:off x="20324" y="24123"/>
            <a:ext cx="3200400" cy="954107"/>
          </a:xfrm>
          <a:prstGeom prst="rect">
            <a:avLst/>
          </a:prstGeom>
          <a:noFill/>
        </p:spPr>
        <p:txBody>
          <a:bodyPr wrap="square" rtlCol="0" anchor="t">
            <a:spAutoFit/>
          </a:bodyPr>
          <a:lstStyle/>
          <a:p>
            <a:r>
              <a:rPr lang="en-US" sz="2800" dirty="0"/>
              <a:t>Payment &amp; Delivery</a:t>
            </a:r>
          </a:p>
        </p:txBody>
      </p:sp>
      <p:sp>
        <p:nvSpPr>
          <p:cNvPr id="20" name="Rectangle 19">
            <a:extLst>
              <a:ext uri="{FF2B5EF4-FFF2-40B4-BE49-F238E27FC236}">
                <a16:creationId xmlns:a16="http://schemas.microsoft.com/office/drawing/2014/main" id="{D450C899-AC4C-4F90-8227-76B60299D83D}"/>
              </a:ext>
            </a:extLst>
          </p:cNvPr>
          <p:cNvSpPr/>
          <p:nvPr/>
        </p:nvSpPr>
        <p:spPr>
          <a:xfrm>
            <a:off x="4988865" y="1075249"/>
            <a:ext cx="1635949" cy="32664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75000"/>
                    <a:lumOff val="25000"/>
                  </a:schemeClr>
                </a:solidFill>
              </a:rPr>
              <a:t>Amount</a:t>
            </a:r>
          </a:p>
        </p:txBody>
      </p:sp>
      <p:grpSp>
        <p:nvGrpSpPr>
          <p:cNvPr id="42" name="Group 41">
            <a:extLst>
              <a:ext uri="{FF2B5EF4-FFF2-40B4-BE49-F238E27FC236}">
                <a16:creationId xmlns:a16="http://schemas.microsoft.com/office/drawing/2014/main" id="{A0403E6C-B9DD-4ED2-82F8-2C07D4E1F7E2}"/>
              </a:ext>
            </a:extLst>
          </p:cNvPr>
          <p:cNvGrpSpPr/>
          <p:nvPr/>
        </p:nvGrpSpPr>
        <p:grpSpPr>
          <a:xfrm>
            <a:off x="3258735" y="3277180"/>
            <a:ext cx="3091759" cy="307777"/>
            <a:chOff x="3258735" y="3223207"/>
            <a:chExt cx="3091759" cy="307777"/>
          </a:xfrm>
        </p:grpSpPr>
        <p:sp>
          <p:nvSpPr>
            <p:cNvPr id="51" name="Rectangle 50">
              <a:extLst>
                <a:ext uri="{FF2B5EF4-FFF2-40B4-BE49-F238E27FC236}">
                  <a16:creationId xmlns:a16="http://schemas.microsoft.com/office/drawing/2014/main" id="{F3435C2D-5F60-4206-AD99-4FCDF8BB64E5}"/>
                </a:ext>
              </a:extLst>
            </p:cNvPr>
            <p:cNvSpPr/>
            <p:nvPr/>
          </p:nvSpPr>
          <p:spPr>
            <a:xfrm>
              <a:off x="4978894" y="3239935"/>
              <a:ext cx="137160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a:solidFill>
                    <a:srgbClr val="00B050"/>
                  </a:solidFill>
                </a:rPr>
                <a:t>1055.00</a:t>
              </a:r>
              <a:endParaRPr lang="en-US" sz="1400" dirty="0"/>
            </a:p>
          </p:txBody>
        </p:sp>
        <p:sp>
          <p:nvSpPr>
            <p:cNvPr id="52" name="TextBox 51">
              <a:extLst>
                <a:ext uri="{FF2B5EF4-FFF2-40B4-BE49-F238E27FC236}">
                  <a16:creationId xmlns:a16="http://schemas.microsoft.com/office/drawing/2014/main" id="{26C9204E-862A-4BF1-AE6A-1FFDBEE4A9B5}"/>
                </a:ext>
              </a:extLst>
            </p:cNvPr>
            <p:cNvSpPr txBox="1"/>
            <p:nvPr/>
          </p:nvSpPr>
          <p:spPr>
            <a:xfrm>
              <a:off x="3258735" y="3223207"/>
              <a:ext cx="1635949" cy="307777"/>
            </a:xfrm>
            <a:prstGeom prst="rect">
              <a:avLst/>
            </a:prstGeom>
            <a:noFill/>
          </p:spPr>
          <p:txBody>
            <a:bodyPr wrap="square" rtlCol="0">
              <a:spAutoFit/>
            </a:bodyPr>
            <a:lstStyle/>
            <a:p>
              <a:r>
                <a:rPr lang="en-US" sz="1400" b="1" dirty="0"/>
                <a:t>Paid Amount:</a:t>
              </a:r>
            </a:p>
          </p:txBody>
        </p:sp>
      </p:grpSp>
      <p:grpSp>
        <p:nvGrpSpPr>
          <p:cNvPr id="43" name="Group 42">
            <a:extLst>
              <a:ext uri="{FF2B5EF4-FFF2-40B4-BE49-F238E27FC236}">
                <a16:creationId xmlns:a16="http://schemas.microsoft.com/office/drawing/2014/main" id="{CEF7AFEE-4910-4440-8C9B-8C9813145C9C}"/>
              </a:ext>
            </a:extLst>
          </p:cNvPr>
          <p:cNvGrpSpPr/>
          <p:nvPr/>
        </p:nvGrpSpPr>
        <p:grpSpPr>
          <a:xfrm>
            <a:off x="3258735" y="3620504"/>
            <a:ext cx="3091759" cy="307777"/>
            <a:chOff x="3258735" y="3584386"/>
            <a:chExt cx="3091759" cy="307777"/>
          </a:xfrm>
        </p:grpSpPr>
        <p:sp>
          <p:nvSpPr>
            <p:cNvPr id="53" name="Rectangle 52">
              <a:extLst>
                <a:ext uri="{FF2B5EF4-FFF2-40B4-BE49-F238E27FC236}">
                  <a16:creationId xmlns:a16="http://schemas.microsoft.com/office/drawing/2014/main" id="{33426264-E79E-4B61-85C9-7249AF05AE1D}"/>
                </a:ext>
              </a:extLst>
            </p:cNvPr>
            <p:cNvSpPr/>
            <p:nvPr/>
          </p:nvSpPr>
          <p:spPr>
            <a:xfrm>
              <a:off x="4978894" y="3601114"/>
              <a:ext cx="137160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a:solidFill>
                    <a:srgbClr val="FF0000"/>
                  </a:solidFill>
                </a:rPr>
                <a:t>145.00</a:t>
              </a:r>
            </a:p>
          </p:txBody>
        </p:sp>
        <p:sp>
          <p:nvSpPr>
            <p:cNvPr id="54" name="TextBox 53">
              <a:extLst>
                <a:ext uri="{FF2B5EF4-FFF2-40B4-BE49-F238E27FC236}">
                  <a16:creationId xmlns:a16="http://schemas.microsoft.com/office/drawing/2014/main" id="{6557A4D7-3443-4055-9515-EEB967765B34}"/>
                </a:ext>
              </a:extLst>
            </p:cNvPr>
            <p:cNvSpPr txBox="1"/>
            <p:nvPr/>
          </p:nvSpPr>
          <p:spPr>
            <a:xfrm>
              <a:off x="3258735" y="3584386"/>
              <a:ext cx="1635949" cy="307777"/>
            </a:xfrm>
            <a:prstGeom prst="rect">
              <a:avLst/>
            </a:prstGeom>
            <a:noFill/>
          </p:spPr>
          <p:txBody>
            <a:bodyPr wrap="square" rtlCol="0">
              <a:spAutoFit/>
            </a:bodyPr>
            <a:lstStyle/>
            <a:p>
              <a:r>
                <a:rPr lang="en-US" sz="1400" b="1" dirty="0"/>
                <a:t>Pending Amount:</a:t>
              </a:r>
            </a:p>
          </p:txBody>
        </p:sp>
      </p:grpSp>
      <p:grpSp>
        <p:nvGrpSpPr>
          <p:cNvPr id="15" name="Group 14">
            <a:extLst>
              <a:ext uri="{FF2B5EF4-FFF2-40B4-BE49-F238E27FC236}">
                <a16:creationId xmlns:a16="http://schemas.microsoft.com/office/drawing/2014/main" id="{016B9AEA-2B58-4C9A-BE9C-C49CA3813D52}"/>
              </a:ext>
            </a:extLst>
          </p:cNvPr>
          <p:cNvGrpSpPr/>
          <p:nvPr/>
        </p:nvGrpSpPr>
        <p:grpSpPr>
          <a:xfrm>
            <a:off x="72863" y="3285145"/>
            <a:ext cx="2951376" cy="310896"/>
            <a:chOff x="72863" y="3244648"/>
            <a:chExt cx="2951376" cy="310896"/>
          </a:xfrm>
        </p:grpSpPr>
        <p:sp>
          <p:nvSpPr>
            <p:cNvPr id="58" name="Rectangle 57">
              <a:extLst>
                <a:ext uri="{FF2B5EF4-FFF2-40B4-BE49-F238E27FC236}">
                  <a16:creationId xmlns:a16="http://schemas.microsoft.com/office/drawing/2014/main" id="{1629E9B7-DBAF-422C-8B92-1439DB9B0108}"/>
                </a:ext>
              </a:extLst>
            </p:cNvPr>
            <p:cNvSpPr/>
            <p:nvPr/>
          </p:nvSpPr>
          <p:spPr>
            <a:xfrm>
              <a:off x="1652639" y="3261376"/>
              <a:ext cx="137160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a:solidFill>
                    <a:schemeClr val="tx1"/>
                  </a:solidFill>
                </a:rPr>
                <a:t>1200.00</a:t>
              </a:r>
            </a:p>
          </p:txBody>
        </p:sp>
        <p:sp>
          <p:nvSpPr>
            <p:cNvPr id="59" name="TextBox 58">
              <a:extLst>
                <a:ext uri="{FF2B5EF4-FFF2-40B4-BE49-F238E27FC236}">
                  <a16:creationId xmlns:a16="http://schemas.microsoft.com/office/drawing/2014/main" id="{7545C4A9-7A7B-4116-9F43-D692F9D66016}"/>
                </a:ext>
              </a:extLst>
            </p:cNvPr>
            <p:cNvSpPr txBox="1"/>
            <p:nvPr/>
          </p:nvSpPr>
          <p:spPr>
            <a:xfrm>
              <a:off x="72863" y="3244648"/>
              <a:ext cx="1463040" cy="310896"/>
            </a:xfrm>
            <a:prstGeom prst="rect">
              <a:avLst/>
            </a:prstGeom>
            <a:noFill/>
          </p:spPr>
          <p:txBody>
            <a:bodyPr wrap="square" rtlCol="0">
              <a:spAutoFit/>
            </a:bodyPr>
            <a:lstStyle/>
            <a:p>
              <a:r>
                <a:rPr lang="en-US" sz="1400" b="1" dirty="0"/>
                <a:t>Invoice Amount:</a:t>
              </a:r>
            </a:p>
          </p:txBody>
        </p:sp>
      </p:grpSp>
      <p:grpSp>
        <p:nvGrpSpPr>
          <p:cNvPr id="14" name="Group 13">
            <a:extLst>
              <a:ext uri="{FF2B5EF4-FFF2-40B4-BE49-F238E27FC236}">
                <a16:creationId xmlns:a16="http://schemas.microsoft.com/office/drawing/2014/main" id="{569F59E3-C411-4941-864B-4E3FA6051E0B}"/>
              </a:ext>
            </a:extLst>
          </p:cNvPr>
          <p:cNvGrpSpPr/>
          <p:nvPr/>
        </p:nvGrpSpPr>
        <p:grpSpPr>
          <a:xfrm>
            <a:off x="72863" y="2929485"/>
            <a:ext cx="2958854" cy="307777"/>
            <a:chOff x="72863" y="2875870"/>
            <a:chExt cx="2958854" cy="307777"/>
          </a:xfrm>
        </p:grpSpPr>
        <p:sp>
          <p:nvSpPr>
            <p:cNvPr id="60" name="Rectangle 59">
              <a:extLst>
                <a:ext uri="{FF2B5EF4-FFF2-40B4-BE49-F238E27FC236}">
                  <a16:creationId xmlns:a16="http://schemas.microsoft.com/office/drawing/2014/main" id="{C654E040-3419-48DA-9A01-47535E538018}"/>
                </a:ext>
              </a:extLst>
            </p:cNvPr>
            <p:cNvSpPr/>
            <p:nvPr/>
          </p:nvSpPr>
          <p:spPr>
            <a:xfrm>
              <a:off x="1660117" y="2892598"/>
              <a:ext cx="137160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1" name="TextBox 60">
              <a:extLst>
                <a:ext uri="{FF2B5EF4-FFF2-40B4-BE49-F238E27FC236}">
                  <a16:creationId xmlns:a16="http://schemas.microsoft.com/office/drawing/2014/main" id="{7E55CF79-8A2E-4DCC-BA70-F430721166D4}"/>
                </a:ext>
              </a:extLst>
            </p:cNvPr>
            <p:cNvSpPr txBox="1"/>
            <p:nvPr/>
          </p:nvSpPr>
          <p:spPr>
            <a:xfrm>
              <a:off x="72863" y="2875870"/>
              <a:ext cx="1371600" cy="307777"/>
            </a:xfrm>
            <a:prstGeom prst="rect">
              <a:avLst/>
            </a:prstGeom>
            <a:noFill/>
          </p:spPr>
          <p:txBody>
            <a:bodyPr wrap="square" rtlCol="0">
              <a:spAutoFit/>
            </a:bodyPr>
            <a:lstStyle/>
            <a:p>
              <a:r>
                <a:rPr lang="en-US" sz="1400" dirty="0"/>
                <a:t>Discount:</a:t>
              </a:r>
            </a:p>
          </p:txBody>
        </p:sp>
      </p:grpSp>
      <p:grpSp>
        <p:nvGrpSpPr>
          <p:cNvPr id="13" name="Group 12">
            <a:extLst>
              <a:ext uri="{FF2B5EF4-FFF2-40B4-BE49-F238E27FC236}">
                <a16:creationId xmlns:a16="http://schemas.microsoft.com/office/drawing/2014/main" id="{9EBA1105-3F45-4FCC-9119-807EC0124476}"/>
              </a:ext>
            </a:extLst>
          </p:cNvPr>
          <p:cNvGrpSpPr/>
          <p:nvPr/>
        </p:nvGrpSpPr>
        <p:grpSpPr>
          <a:xfrm>
            <a:off x="72863" y="2569036"/>
            <a:ext cx="2958854" cy="307777"/>
            <a:chOff x="72863" y="2526144"/>
            <a:chExt cx="2958854" cy="307777"/>
          </a:xfrm>
        </p:grpSpPr>
        <p:sp>
          <p:nvSpPr>
            <p:cNvPr id="62" name="Rectangle 61">
              <a:extLst>
                <a:ext uri="{FF2B5EF4-FFF2-40B4-BE49-F238E27FC236}">
                  <a16:creationId xmlns:a16="http://schemas.microsoft.com/office/drawing/2014/main" id="{2CB4BF5A-37A1-4BEF-961B-7BDF45997960}"/>
                </a:ext>
              </a:extLst>
            </p:cNvPr>
            <p:cNvSpPr/>
            <p:nvPr/>
          </p:nvSpPr>
          <p:spPr>
            <a:xfrm>
              <a:off x="1660117" y="2542872"/>
              <a:ext cx="137160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3" name="TextBox 62">
              <a:extLst>
                <a:ext uri="{FF2B5EF4-FFF2-40B4-BE49-F238E27FC236}">
                  <a16:creationId xmlns:a16="http://schemas.microsoft.com/office/drawing/2014/main" id="{8AD82EAC-DA39-401C-AB1F-871D913BC50F}"/>
                </a:ext>
              </a:extLst>
            </p:cNvPr>
            <p:cNvSpPr txBox="1"/>
            <p:nvPr/>
          </p:nvSpPr>
          <p:spPr>
            <a:xfrm>
              <a:off x="72863" y="2526144"/>
              <a:ext cx="1371600" cy="307777"/>
            </a:xfrm>
            <a:prstGeom prst="rect">
              <a:avLst/>
            </a:prstGeom>
            <a:noFill/>
          </p:spPr>
          <p:txBody>
            <a:bodyPr wrap="square" rtlCol="0">
              <a:spAutoFit/>
            </a:bodyPr>
            <a:lstStyle/>
            <a:p>
              <a:r>
                <a:rPr lang="en-US" sz="1400" dirty="0"/>
                <a:t>Net Amount:</a:t>
              </a:r>
            </a:p>
          </p:txBody>
        </p:sp>
      </p:grpSp>
      <p:grpSp>
        <p:nvGrpSpPr>
          <p:cNvPr id="12" name="Group 11">
            <a:extLst>
              <a:ext uri="{FF2B5EF4-FFF2-40B4-BE49-F238E27FC236}">
                <a16:creationId xmlns:a16="http://schemas.microsoft.com/office/drawing/2014/main" id="{45C51880-AF5B-401A-B6F6-C0941B92B078}"/>
              </a:ext>
            </a:extLst>
          </p:cNvPr>
          <p:cNvGrpSpPr/>
          <p:nvPr/>
        </p:nvGrpSpPr>
        <p:grpSpPr>
          <a:xfrm>
            <a:off x="72863" y="2208587"/>
            <a:ext cx="2958854" cy="307777"/>
            <a:chOff x="72863" y="2176418"/>
            <a:chExt cx="2958854" cy="307777"/>
          </a:xfrm>
        </p:grpSpPr>
        <p:sp>
          <p:nvSpPr>
            <p:cNvPr id="64" name="Rectangle 63">
              <a:extLst>
                <a:ext uri="{FF2B5EF4-FFF2-40B4-BE49-F238E27FC236}">
                  <a16:creationId xmlns:a16="http://schemas.microsoft.com/office/drawing/2014/main" id="{1275FA7C-9899-454D-A6EB-DBE2029CB800}"/>
                </a:ext>
              </a:extLst>
            </p:cNvPr>
            <p:cNvSpPr/>
            <p:nvPr/>
          </p:nvSpPr>
          <p:spPr>
            <a:xfrm>
              <a:off x="1660117" y="2193146"/>
              <a:ext cx="137160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5" name="TextBox 64">
              <a:extLst>
                <a:ext uri="{FF2B5EF4-FFF2-40B4-BE49-F238E27FC236}">
                  <a16:creationId xmlns:a16="http://schemas.microsoft.com/office/drawing/2014/main" id="{3AEBC841-3D73-44B8-A787-8CD0E1232224}"/>
                </a:ext>
              </a:extLst>
            </p:cNvPr>
            <p:cNvSpPr txBox="1"/>
            <p:nvPr/>
          </p:nvSpPr>
          <p:spPr>
            <a:xfrm>
              <a:off x="72863" y="2176418"/>
              <a:ext cx="1371600" cy="307777"/>
            </a:xfrm>
            <a:prstGeom prst="rect">
              <a:avLst/>
            </a:prstGeom>
            <a:noFill/>
          </p:spPr>
          <p:txBody>
            <a:bodyPr wrap="square" rtlCol="0">
              <a:spAutoFit/>
            </a:bodyPr>
            <a:lstStyle/>
            <a:p>
              <a:r>
                <a:rPr lang="en-US" sz="1400" dirty="0"/>
                <a:t>Tax:</a:t>
              </a:r>
            </a:p>
          </p:txBody>
        </p:sp>
      </p:grpSp>
      <p:grpSp>
        <p:nvGrpSpPr>
          <p:cNvPr id="11" name="Group 10">
            <a:extLst>
              <a:ext uri="{FF2B5EF4-FFF2-40B4-BE49-F238E27FC236}">
                <a16:creationId xmlns:a16="http://schemas.microsoft.com/office/drawing/2014/main" id="{C15E2015-76E3-4322-B86E-0DC6C356EBC2}"/>
              </a:ext>
            </a:extLst>
          </p:cNvPr>
          <p:cNvGrpSpPr/>
          <p:nvPr/>
        </p:nvGrpSpPr>
        <p:grpSpPr>
          <a:xfrm>
            <a:off x="72863" y="1848138"/>
            <a:ext cx="2958854" cy="307777"/>
            <a:chOff x="72863" y="1826692"/>
            <a:chExt cx="2958854" cy="307777"/>
          </a:xfrm>
        </p:grpSpPr>
        <p:sp>
          <p:nvSpPr>
            <p:cNvPr id="66" name="Rectangle 65">
              <a:extLst>
                <a:ext uri="{FF2B5EF4-FFF2-40B4-BE49-F238E27FC236}">
                  <a16:creationId xmlns:a16="http://schemas.microsoft.com/office/drawing/2014/main" id="{14DEB046-3A39-4AB4-8281-4376DB9DEE58}"/>
                </a:ext>
              </a:extLst>
            </p:cNvPr>
            <p:cNvSpPr/>
            <p:nvPr/>
          </p:nvSpPr>
          <p:spPr>
            <a:xfrm>
              <a:off x="1660117" y="1843420"/>
              <a:ext cx="137160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7" name="TextBox 66">
              <a:extLst>
                <a:ext uri="{FF2B5EF4-FFF2-40B4-BE49-F238E27FC236}">
                  <a16:creationId xmlns:a16="http://schemas.microsoft.com/office/drawing/2014/main" id="{8E8D5127-434E-4DFC-BF99-7D4E91D66F4B}"/>
                </a:ext>
              </a:extLst>
            </p:cNvPr>
            <p:cNvSpPr txBox="1"/>
            <p:nvPr/>
          </p:nvSpPr>
          <p:spPr>
            <a:xfrm>
              <a:off x="72863" y="1826692"/>
              <a:ext cx="1371600" cy="307777"/>
            </a:xfrm>
            <a:prstGeom prst="rect">
              <a:avLst/>
            </a:prstGeom>
            <a:noFill/>
          </p:spPr>
          <p:txBody>
            <a:bodyPr wrap="square" rtlCol="0">
              <a:spAutoFit/>
            </a:bodyPr>
            <a:lstStyle/>
            <a:p>
              <a:r>
                <a:rPr lang="en-US" sz="1400" dirty="0"/>
                <a:t>Total Amount:</a:t>
              </a:r>
            </a:p>
          </p:txBody>
        </p:sp>
      </p:grpSp>
      <p:grpSp>
        <p:nvGrpSpPr>
          <p:cNvPr id="44" name="Group 43">
            <a:extLst>
              <a:ext uri="{FF2B5EF4-FFF2-40B4-BE49-F238E27FC236}">
                <a16:creationId xmlns:a16="http://schemas.microsoft.com/office/drawing/2014/main" id="{37C69563-53EF-4C38-8C80-BAB859CD06B4}"/>
              </a:ext>
            </a:extLst>
          </p:cNvPr>
          <p:cNvGrpSpPr/>
          <p:nvPr/>
        </p:nvGrpSpPr>
        <p:grpSpPr>
          <a:xfrm>
            <a:off x="3258735" y="3964374"/>
            <a:ext cx="3091759" cy="307777"/>
            <a:chOff x="3258735" y="3954849"/>
            <a:chExt cx="3091759" cy="307777"/>
          </a:xfrm>
        </p:grpSpPr>
        <p:sp>
          <p:nvSpPr>
            <p:cNvPr id="72" name="Rectangle 71">
              <a:extLst>
                <a:ext uri="{FF2B5EF4-FFF2-40B4-BE49-F238E27FC236}">
                  <a16:creationId xmlns:a16="http://schemas.microsoft.com/office/drawing/2014/main" id="{A395DBF6-EBA9-47B4-9610-AC35866D2084}"/>
                </a:ext>
              </a:extLst>
            </p:cNvPr>
            <p:cNvSpPr/>
            <p:nvPr/>
          </p:nvSpPr>
          <p:spPr>
            <a:xfrm>
              <a:off x="4978894" y="3971577"/>
              <a:ext cx="137160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3" name="TextBox 72">
              <a:extLst>
                <a:ext uri="{FF2B5EF4-FFF2-40B4-BE49-F238E27FC236}">
                  <a16:creationId xmlns:a16="http://schemas.microsoft.com/office/drawing/2014/main" id="{27D20DDC-3595-416D-9674-53E4968FF5A3}"/>
                </a:ext>
              </a:extLst>
            </p:cNvPr>
            <p:cNvSpPr txBox="1"/>
            <p:nvPr/>
          </p:nvSpPr>
          <p:spPr>
            <a:xfrm>
              <a:off x="3258735" y="3954849"/>
              <a:ext cx="1635949" cy="307777"/>
            </a:xfrm>
            <a:prstGeom prst="rect">
              <a:avLst/>
            </a:prstGeom>
            <a:noFill/>
          </p:spPr>
          <p:txBody>
            <a:bodyPr wrap="square" rtlCol="0">
              <a:spAutoFit/>
            </a:bodyPr>
            <a:lstStyle/>
            <a:p>
              <a:r>
                <a:rPr lang="en-US" sz="1400" b="1" dirty="0"/>
                <a:t>Excess Cash Return:</a:t>
              </a:r>
            </a:p>
          </p:txBody>
        </p:sp>
      </p:grpSp>
      <p:sp>
        <p:nvSpPr>
          <p:cNvPr id="74" name="Rectangle: Rounded Corners 73">
            <a:extLst>
              <a:ext uri="{FF2B5EF4-FFF2-40B4-BE49-F238E27FC236}">
                <a16:creationId xmlns:a16="http://schemas.microsoft.com/office/drawing/2014/main" id="{86263280-07E0-45B0-86D7-16E5F3F1AB4B}"/>
              </a:ext>
            </a:extLst>
          </p:cNvPr>
          <p:cNvSpPr/>
          <p:nvPr/>
        </p:nvSpPr>
        <p:spPr>
          <a:xfrm>
            <a:off x="3839140" y="4497914"/>
            <a:ext cx="118872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F12</a:t>
            </a:r>
          </a:p>
          <a:p>
            <a:pPr algn="ctr"/>
            <a:r>
              <a:rPr lang="en-US" sz="1400" b="1" dirty="0"/>
              <a:t>OK</a:t>
            </a:r>
          </a:p>
        </p:txBody>
      </p:sp>
      <p:grpSp>
        <p:nvGrpSpPr>
          <p:cNvPr id="10" name="Group 9">
            <a:extLst>
              <a:ext uri="{FF2B5EF4-FFF2-40B4-BE49-F238E27FC236}">
                <a16:creationId xmlns:a16="http://schemas.microsoft.com/office/drawing/2014/main" id="{0E71EFEB-0100-4915-95F6-C62CE41D1EB5}"/>
              </a:ext>
            </a:extLst>
          </p:cNvPr>
          <p:cNvGrpSpPr/>
          <p:nvPr/>
        </p:nvGrpSpPr>
        <p:grpSpPr>
          <a:xfrm>
            <a:off x="72863" y="1487689"/>
            <a:ext cx="2958854" cy="307777"/>
            <a:chOff x="72863" y="1476966"/>
            <a:chExt cx="2958854" cy="307777"/>
          </a:xfrm>
        </p:grpSpPr>
        <p:sp>
          <p:nvSpPr>
            <p:cNvPr id="102" name="Rectangle 101">
              <a:extLst>
                <a:ext uri="{FF2B5EF4-FFF2-40B4-BE49-F238E27FC236}">
                  <a16:creationId xmlns:a16="http://schemas.microsoft.com/office/drawing/2014/main" id="{152D0CC6-CDEB-414A-8C08-6CA84EA3AD31}"/>
                </a:ext>
              </a:extLst>
            </p:cNvPr>
            <p:cNvSpPr/>
            <p:nvPr/>
          </p:nvSpPr>
          <p:spPr>
            <a:xfrm>
              <a:off x="1660117" y="1493694"/>
              <a:ext cx="137160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3" name="TextBox 102">
              <a:extLst>
                <a:ext uri="{FF2B5EF4-FFF2-40B4-BE49-F238E27FC236}">
                  <a16:creationId xmlns:a16="http://schemas.microsoft.com/office/drawing/2014/main" id="{60897B24-D3BB-44D5-8BB9-A0F4FBA27866}"/>
                </a:ext>
              </a:extLst>
            </p:cNvPr>
            <p:cNvSpPr txBox="1"/>
            <p:nvPr/>
          </p:nvSpPr>
          <p:spPr>
            <a:xfrm>
              <a:off x="72863" y="1476966"/>
              <a:ext cx="1371600" cy="307777"/>
            </a:xfrm>
            <a:prstGeom prst="rect">
              <a:avLst/>
            </a:prstGeom>
            <a:noFill/>
          </p:spPr>
          <p:txBody>
            <a:bodyPr wrap="square" rtlCol="0">
              <a:spAutoFit/>
            </a:bodyPr>
            <a:lstStyle/>
            <a:p>
              <a:r>
                <a:rPr lang="en-US" sz="1400" dirty="0"/>
                <a:t>Total Quantity:</a:t>
              </a:r>
            </a:p>
          </p:txBody>
        </p:sp>
      </p:grpSp>
      <p:grpSp>
        <p:nvGrpSpPr>
          <p:cNvPr id="9" name="Group 8">
            <a:extLst>
              <a:ext uri="{FF2B5EF4-FFF2-40B4-BE49-F238E27FC236}">
                <a16:creationId xmlns:a16="http://schemas.microsoft.com/office/drawing/2014/main" id="{9A4A6A02-9D87-4BB1-A5F0-9FB00B414CD2}"/>
              </a:ext>
            </a:extLst>
          </p:cNvPr>
          <p:cNvGrpSpPr/>
          <p:nvPr/>
        </p:nvGrpSpPr>
        <p:grpSpPr>
          <a:xfrm>
            <a:off x="72863" y="1127240"/>
            <a:ext cx="2958854" cy="307777"/>
            <a:chOff x="72863" y="1127240"/>
            <a:chExt cx="2958854" cy="307777"/>
          </a:xfrm>
        </p:grpSpPr>
        <p:sp>
          <p:nvSpPr>
            <p:cNvPr id="105" name="Rectangle 104">
              <a:extLst>
                <a:ext uri="{FF2B5EF4-FFF2-40B4-BE49-F238E27FC236}">
                  <a16:creationId xmlns:a16="http://schemas.microsoft.com/office/drawing/2014/main" id="{6C55D38E-9B7E-4262-8A34-6EA58402AB34}"/>
                </a:ext>
              </a:extLst>
            </p:cNvPr>
            <p:cNvSpPr/>
            <p:nvPr/>
          </p:nvSpPr>
          <p:spPr>
            <a:xfrm>
              <a:off x="1660117" y="1143968"/>
              <a:ext cx="137160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6" name="TextBox 105">
              <a:extLst>
                <a:ext uri="{FF2B5EF4-FFF2-40B4-BE49-F238E27FC236}">
                  <a16:creationId xmlns:a16="http://schemas.microsoft.com/office/drawing/2014/main" id="{DEA57480-21F8-4FF0-97D1-DA6642AD09F5}"/>
                </a:ext>
              </a:extLst>
            </p:cNvPr>
            <p:cNvSpPr txBox="1"/>
            <p:nvPr/>
          </p:nvSpPr>
          <p:spPr>
            <a:xfrm>
              <a:off x="72863" y="1127240"/>
              <a:ext cx="1371600" cy="307777"/>
            </a:xfrm>
            <a:prstGeom prst="rect">
              <a:avLst/>
            </a:prstGeom>
            <a:noFill/>
          </p:spPr>
          <p:txBody>
            <a:bodyPr wrap="square" rtlCol="0">
              <a:spAutoFit/>
            </a:bodyPr>
            <a:lstStyle/>
            <a:p>
              <a:r>
                <a:rPr lang="en-US" sz="1400" dirty="0"/>
                <a:t>Line Items:</a:t>
              </a:r>
            </a:p>
          </p:txBody>
        </p:sp>
      </p:grpSp>
      <p:sp>
        <p:nvSpPr>
          <p:cNvPr id="108" name="TextBox 107">
            <a:extLst>
              <a:ext uri="{FF2B5EF4-FFF2-40B4-BE49-F238E27FC236}">
                <a16:creationId xmlns:a16="http://schemas.microsoft.com/office/drawing/2014/main" id="{8AF4E77A-3E85-4032-8424-B1091B372F05}"/>
              </a:ext>
            </a:extLst>
          </p:cNvPr>
          <p:cNvSpPr txBox="1"/>
          <p:nvPr/>
        </p:nvSpPr>
        <p:spPr>
          <a:xfrm>
            <a:off x="61468" y="654896"/>
            <a:ext cx="1453664" cy="307777"/>
          </a:xfrm>
          <a:prstGeom prst="rect">
            <a:avLst/>
          </a:prstGeom>
          <a:noFill/>
        </p:spPr>
        <p:txBody>
          <a:bodyPr wrap="square" rtlCol="0">
            <a:spAutoFit/>
          </a:bodyPr>
          <a:lstStyle/>
          <a:p>
            <a:r>
              <a:rPr lang="en-US" sz="1400" dirty="0"/>
              <a:t>Mobile No.</a:t>
            </a:r>
          </a:p>
        </p:txBody>
      </p:sp>
      <p:sp>
        <p:nvSpPr>
          <p:cNvPr id="109" name="Rectangle 108">
            <a:extLst>
              <a:ext uri="{FF2B5EF4-FFF2-40B4-BE49-F238E27FC236}">
                <a16:creationId xmlns:a16="http://schemas.microsoft.com/office/drawing/2014/main" id="{EC213016-D317-4CDC-A983-F2B782280220}"/>
              </a:ext>
            </a:extLst>
          </p:cNvPr>
          <p:cNvSpPr/>
          <p:nvPr/>
        </p:nvSpPr>
        <p:spPr>
          <a:xfrm>
            <a:off x="1639339" y="671624"/>
            <a:ext cx="137160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3" name="Rectangle 112">
            <a:extLst>
              <a:ext uri="{FF2B5EF4-FFF2-40B4-BE49-F238E27FC236}">
                <a16:creationId xmlns:a16="http://schemas.microsoft.com/office/drawing/2014/main" id="{13E0B294-84EB-45D3-821C-58ACDA869A19}"/>
              </a:ext>
            </a:extLst>
          </p:cNvPr>
          <p:cNvSpPr/>
          <p:nvPr/>
        </p:nvSpPr>
        <p:spPr>
          <a:xfrm>
            <a:off x="3235145" y="683339"/>
            <a:ext cx="310896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lumMod val="50000"/>
                  </a:schemeClr>
                </a:solidFill>
              </a:rPr>
              <a:t>Name</a:t>
            </a:r>
          </a:p>
        </p:txBody>
      </p:sp>
      <p:grpSp>
        <p:nvGrpSpPr>
          <p:cNvPr id="133" name="Group 132">
            <a:extLst>
              <a:ext uri="{FF2B5EF4-FFF2-40B4-BE49-F238E27FC236}">
                <a16:creationId xmlns:a16="http://schemas.microsoft.com/office/drawing/2014/main" id="{7AC713C0-FD36-4DA1-9BD7-7611C835CB20}"/>
              </a:ext>
            </a:extLst>
          </p:cNvPr>
          <p:cNvGrpSpPr/>
          <p:nvPr/>
        </p:nvGrpSpPr>
        <p:grpSpPr>
          <a:xfrm>
            <a:off x="8191922" y="1487689"/>
            <a:ext cx="2388072" cy="2767732"/>
            <a:chOff x="9796747" y="3771900"/>
            <a:chExt cx="2388072" cy="2743200"/>
          </a:xfrm>
        </p:grpSpPr>
        <p:sp>
          <p:nvSpPr>
            <p:cNvPr id="134" name="Rectangle: Rounded Corners 133">
              <a:extLst>
                <a:ext uri="{FF2B5EF4-FFF2-40B4-BE49-F238E27FC236}">
                  <a16:creationId xmlns:a16="http://schemas.microsoft.com/office/drawing/2014/main" id="{65E8A507-2215-445B-8182-B97969FACD18}"/>
                </a:ext>
              </a:extLst>
            </p:cNvPr>
            <p:cNvSpPr/>
            <p:nvPr/>
          </p:nvSpPr>
          <p:spPr>
            <a:xfrm>
              <a:off x="9895862" y="4390719"/>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sp>
          <p:nvSpPr>
            <p:cNvPr id="135" name="Rectangle 134">
              <a:extLst>
                <a:ext uri="{FF2B5EF4-FFF2-40B4-BE49-F238E27FC236}">
                  <a16:creationId xmlns:a16="http://schemas.microsoft.com/office/drawing/2014/main" id="{0ED4B47D-EBCB-4917-A8B8-FCF502B94820}"/>
                </a:ext>
              </a:extLst>
            </p:cNvPr>
            <p:cNvSpPr/>
            <p:nvPr/>
          </p:nvSpPr>
          <p:spPr>
            <a:xfrm>
              <a:off x="9796747" y="3771900"/>
              <a:ext cx="2388072"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Rounded Corners 135">
              <a:extLst>
                <a:ext uri="{FF2B5EF4-FFF2-40B4-BE49-F238E27FC236}">
                  <a16:creationId xmlns:a16="http://schemas.microsoft.com/office/drawing/2014/main" id="{0E1602F0-4F81-4D74-9BB6-1B99269A6509}"/>
                </a:ext>
              </a:extLst>
            </p:cNvPr>
            <p:cNvSpPr/>
            <p:nvPr/>
          </p:nvSpPr>
          <p:spPr>
            <a:xfrm>
              <a:off x="9895862" y="3864030"/>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sp>
          <p:nvSpPr>
            <p:cNvPr id="137" name="Rectangle: Rounded Corners 136">
              <a:extLst>
                <a:ext uri="{FF2B5EF4-FFF2-40B4-BE49-F238E27FC236}">
                  <a16:creationId xmlns:a16="http://schemas.microsoft.com/office/drawing/2014/main" id="{4851761C-D936-4BE5-A715-E8FA5E6BDDA2}"/>
                </a:ext>
              </a:extLst>
            </p:cNvPr>
            <p:cNvSpPr/>
            <p:nvPr/>
          </p:nvSpPr>
          <p:spPr>
            <a:xfrm>
              <a:off x="10467689" y="3867899"/>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7</a:t>
              </a:r>
            </a:p>
          </p:txBody>
        </p:sp>
        <p:sp>
          <p:nvSpPr>
            <p:cNvPr id="138" name="Rectangle: Rounded Corners 137">
              <a:extLst>
                <a:ext uri="{FF2B5EF4-FFF2-40B4-BE49-F238E27FC236}">
                  <a16:creationId xmlns:a16="http://schemas.microsoft.com/office/drawing/2014/main" id="{96AA7E58-4AD4-4E93-B77D-73C365F93800}"/>
                </a:ext>
              </a:extLst>
            </p:cNvPr>
            <p:cNvSpPr/>
            <p:nvPr/>
          </p:nvSpPr>
          <p:spPr>
            <a:xfrm>
              <a:off x="11031542" y="3858217"/>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8</a:t>
              </a:r>
            </a:p>
          </p:txBody>
        </p:sp>
        <p:sp>
          <p:nvSpPr>
            <p:cNvPr id="139" name="Rectangle: Rounded Corners 138">
              <a:extLst>
                <a:ext uri="{FF2B5EF4-FFF2-40B4-BE49-F238E27FC236}">
                  <a16:creationId xmlns:a16="http://schemas.microsoft.com/office/drawing/2014/main" id="{D5BAC87D-0AF0-49EB-9729-473F8325AC2A}"/>
                </a:ext>
              </a:extLst>
            </p:cNvPr>
            <p:cNvSpPr/>
            <p:nvPr/>
          </p:nvSpPr>
          <p:spPr>
            <a:xfrm>
              <a:off x="10467689" y="4393940"/>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4</a:t>
              </a:r>
            </a:p>
          </p:txBody>
        </p:sp>
        <p:sp>
          <p:nvSpPr>
            <p:cNvPr id="140" name="Rectangle: Rounded Corners 139">
              <a:extLst>
                <a:ext uri="{FF2B5EF4-FFF2-40B4-BE49-F238E27FC236}">
                  <a16:creationId xmlns:a16="http://schemas.microsoft.com/office/drawing/2014/main" id="{D53FADF1-AA16-4E7B-919E-FA727E0B7C2A}"/>
                </a:ext>
              </a:extLst>
            </p:cNvPr>
            <p:cNvSpPr/>
            <p:nvPr/>
          </p:nvSpPr>
          <p:spPr>
            <a:xfrm>
              <a:off x="11031542" y="4384773"/>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5</a:t>
              </a:r>
            </a:p>
          </p:txBody>
        </p:sp>
        <p:sp>
          <p:nvSpPr>
            <p:cNvPr id="141" name="Rectangle: Rounded Corners 140">
              <a:extLst>
                <a:ext uri="{FF2B5EF4-FFF2-40B4-BE49-F238E27FC236}">
                  <a16:creationId xmlns:a16="http://schemas.microsoft.com/office/drawing/2014/main" id="{4412E181-09B3-456F-948C-046991C596F6}"/>
                </a:ext>
              </a:extLst>
            </p:cNvPr>
            <p:cNvSpPr/>
            <p:nvPr/>
          </p:nvSpPr>
          <p:spPr>
            <a:xfrm>
              <a:off x="10467689" y="4919981"/>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1</a:t>
              </a:r>
            </a:p>
          </p:txBody>
        </p:sp>
        <p:sp>
          <p:nvSpPr>
            <p:cNvPr id="142" name="Rectangle: Rounded Corners 141">
              <a:extLst>
                <a:ext uri="{FF2B5EF4-FFF2-40B4-BE49-F238E27FC236}">
                  <a16:creationId xmlns:a16="http://schemas.microsoft.com/office/drawing/2014/main" id="{7E0A0546-3057-44B2-B3B1-0F05F304FA7A}"/>
                </a:ext>
              </a:extLst>
            </p:cNvPr>
            <p:cNvSpPr/>
            <p:nvPr/>
          </p:nvSpPr>
          <p:spPr>
            <a:xfrm>
              <a:off x="11031542" y="4911329"/>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2</a:t>
              </a:r>
            </a:p>
          </p:txBody>
        </p:sp>
        <p:sp>
          <p:nvSpPr>
            <p:cNvPr id="143" name="Rectangle: Rounded Corners 142">
              <a:extLst>
                <a:ext uri="{FF2B5EF4-FFF2-40B4-BE49-F238E27FC236}">
                  <a16:creationId xmlns:a16="http://schemas.microsoft.com/office/drawing/2014/main" id="{BB3A257C-91F9-4CB3-8226-612CF7D53139}"/>
                </a:ext>
              </a:extLst>
            </p:cNvPr>
            <p:cNvSpPr/>
            <p:nvPr/>
          </p:nvSpPr>
          <p:spPr>
            <a:xfrm>
              <a:off x="10467689" y="5446022"/>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0</a:t>
              </a:r>
            </a:p>
          </p:txBody>
        </p:sp>
        <p:sp>
          <p:nvSpPr>
            <p:cNvPr id="144" name="Rectangle: Rounded Corners 143">
              <a:extLst>
                <a:ext uri="{FF2B5EF4-FFF2-40B4-BE49-F238E27FC236}">
                  <a16:creationId xmlns:a16="http://schemas.microsoft.com/office/drawing/2014/main" id="{DCF458C9-2C0A-4B5E-91AC-55E2615A2987}"/>
                </a:ext>
              </a:extLst>
            </p:cNvPr>
            <p:cNvSpPr/>
            <p:nvPr/>
          </p:nvSpPr>
          <p:spPr>
            <a:xfrm>
              <a:off x="11031542" y="5437885"/>
              <a:ext cx="1053713"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ENTER</a:t>
              </a:r>
              <a:endParaRPr lang="en-US" sz="1100" b="1" dirty="0">
                <a:solidFill>
                  <a:schemeClr val="tx1">
                    <a:lumMod val="65000"/>
                    <a:lumOff val="35000"/>
                  </a:schemeClr>
                </a:solidFill>
              </a:endParaRPr>
            </a:p>
          </p:txBody>
        </p:sp>
        <p:sp>
          <p:nvSpPr>
            <p:cNvPr id="145" name="Rectangle: Rounded Corners 144">
              <a:extLst>
                <a:ext uri="{FF2B5EF4-FFF2-40B4-BE49-F238E27FC236}">
                  <a16:creationId xmlns:a16="http://schemas.microsoft.com/office/drawing/2014/main" id="{0C9355DC-004B-48BF-B1C1-55311528ED95}"/>
                </a:ext>
              </a:extLst>
            </p:cNvPr>
            <p:cNvSpPr/>
            <p:nvPr/>
          </p:nvSpPr>
          <p:spPr>
            <a:xfrm>
              <a:off x="9895862" y="5972746"/>
              <a:ext cx="489861" cy="459753"/>
            </a:xfrm>
            <a:prstGeom prst="roundRect">
              <a:avLst>
                <a:gd name="adj" fmla="val 16667"/>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en-US" sz="1400" b="1" dirty="0">
                  <a:solidFill>
                    <a:schemeClr val="tx1">
                      <a:lumMod val="65000"/>
                      <a:lumOff val="35000"/>
                    </a:schemeClr>
                  </a:solidFill>
                </a:rPr>
                <a:t>PgUp</a:t>
              </a:r>
              <a:endParaRPr lang="en-US" sz="2400" b="1" dirty="0">
                <a:solidFill>
                  <a:schemeClr val="tx1">
                    <a:lumMod val="65000"/>
                    <a:lumOff val="35000"/>
                  </a:schemeClr>
                </a:solidFill>
              </a:endParaRPr>
            </a:p>
          </p:txBody>
        </p:sp>
        <p:sp>
          <p:nvSpPr>
            <p:cNvPr id="146" name="Rectangle: Rounded Corners 145">
              <a:extLst>
                <a:ext uri="{FF2B5EF4-FFF2-40B4-BE49-F238E27FC236}">
                  <a16:creationId xmlns:a16="http://schemas.microsoft.com/office/drawing/2014/main" id="{B3E61D1A-E5CE-4E12-B67F-C2362643B389}"/>
                </a:ext>
              </a:extLst>
            </p:cNvPr>
            <p:cNvSpPr/>
            <p:nvPr/>
          </p:nvSpPr>
          <p:spPr>
            <a:xfrm>
              <a:off x="10467689" y="5976100"/>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en-US" sz="1400" b="1" dirty="0">
                  <a:solidFill>
                    <a:schemeClr val="tx1">
                      <a:lumMod val="65000"/>
                      <a:lumOff val="35000"/>
                    </a:schemeClr>
                  </a:solidFill>
                </a:rPr>
                <a:t>PgDn</a:t>
              </a:r>
              <a:endParaRPr lang="en-US" sz="1050" b="1" dirty="0">
                <a:solidFill>
                  <a:schemeClr val="tx1">
                    <a:lumMod val="65000"/>
                    <a:lumOff val="35000"/>
                  </a:schemeClr>
                </a:solidFill>
              </a:endParaRPr>
            </a:p>
          </p:txBody>
        </p:sp>
        <p:sp>
          <p:nvSpPr>
            <p:cNvPr id="147" name="Rectangle: Rounded Corners 146">
              <a:extLst>
                <a:ext uri="{FF2B5EF4-FFF2-40B4-BE49-F238E27FC236}">
                  <a16:creationId xmlns:a16="http://schemas.microsoft.com/office/drawing/2014/main" id="{7DF6379F-7684-4528-9845-260696086900}"/>
                </a:ext>
              </a:extLst>
            </p:cNvPr>
            <p:cNvSpPr/>
            <p:nvPr/>
          </p:nvSpPr>
          <p:spPr>
            <a:xfrm>
              <a:off x="11039516" y="5966933"/>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lumMod val="65000"/>
                      <a:lumOff val="35000"/>
                    </a:schemeClr>
                  </a:solidFill>
                </a:rPr>
                <a:t>.</a:t>
              </a:r>
              <a:endParaRPr lang="en-US" sz="1100" b="1" dirty="0">
                <a:solidFill>
                  <a:schemeClr val="tx1">
                    <a:lumMod val="65000"/>
                    <a:lumOff val="35000"/>
                  </a:schemeClr>
                </a:solidFill>
              </a:endParaRPr>
            </a:p>
          </p:txBody>
        </p:sp>
        <p:sp>
          <p:nvSpPr>
            <p:cNvPr id="148" name="Rectangle: Rounded Corners 147">
              <a:extLst>
                <a:ext uri="{FF2B5EF4-FFF2-40B4-BE49-F238E27FC236}">
                  <a16:creationId xmlns:a16="http://schemas.microsoft.com/office/drawing/2014/main" id="{63E6368C-D631-4B9C-9A45-D8A1F1E127D4}"/>
                </a:ext>
              </a:extLst>
            </p:cNvPr>
            <p:cNvSpPr/>
            <p:nvPr/>
          </p:nvSpPr>
          <p:spPr>
            <a:xfrm>
              <a:off x="11603336" y="3857370"/>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9</a:t>
              </a:r>
            </a:p>
          </p:txBody>
        </p:sp>
        <p:sp>
          <p:nvSpPr>
            <p:cNvPr id="149" name="Rectangle: Rounded Corners 148">
              <a:extLst>
                <a:ext uri="{FF2B5EF4-FFF2-40B4-BE49-F238E27FC236}">
                  <a16:creationId xmlns:a16="http://schemas.microsoft.com/office/drawing/2014/main" id="{B23199EA-24A1-4278-A1DB-25DEB8610925}"/>
                </a:ext>
              </a:extLst>
            </p:cNvPr>
            <p:cNvSpPr/>
            <p:nvPr/>
          </p:nvSpPr>
          <p:spPr>
            <a:xfrm>
              <a:off x="11603336" y="4383925"/>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6</a:t>
              </a:r>
            </a:p>
          </p:txBody>
        </p:sp>
        <p:sp>
          <p:nvSpPr>
            <p:cNvPr id="150" name="Rectangle: Rounded Corners 149">
              <a:extLst>
                <a:ext uri="{FF2B5EF4-FFF2-40B4-BE49-F238E27FC236}">
                  <a16:creationId xmlns:a16="http://schemas.microsoft.com/office/drawing/2014/main" id="{274283E3-CAD7-4586-92A7-EECAA8392524}"/>
                </a:ext>
              </a:extLst>
            </p:cNvPr>
            <p:cNvSpPr/>
            <p:nvPr/>
          </p:nvSpPr>
          <p:spPr>
            <a:xfrm>
              <a:off x="11603336" y="4910481"/>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3</a:t>
              </a:r>
            </a:p>
          </p:txBody>
        </p:sp>
        <p:sp>
          <p:nvSpPr>
            <p:cNvPr id="151" name="Rectangle: Rounded Corners 150">
              <a:extLst>
                <a:ext uri="{FF2B5EF4-FFF2-40B4-BE49-F238E27FC236}">
                  <a16:creationId xmlns:a16="http://schemas.microsoft.com/office/drawing/2014/main" id="{6C397CC6-4E22-49F2-96CD-5323C05D117A}"/>
                </a:ext>
              </a:extLst>
            </p:cNvPr>
            <p:cNvSpPr/>
            <p:nvPr/>
          </p:nvSpPr>
          <p:spPr>
            <a:xfrm>
              <a:off x="11603336" y="5963593"/>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65000"/>
                      <a:lumOff val="35000"/>
                    </a:schemeClr>
                  </a:solidFill>
                </a:rPr>
                <a:t>CLR</a:t>
              </a:r>
              <a:endParaRPr lang="en-US" sz="1100" b="1" dirty="0">
                <a:solidFill>
                  <a:schemeClr val="tx1">
                    <a:lumMod val="65000"/>
                    <a:lumOff val="35000"/>
                  </a:schemeClr>
                </a:solidFill>
              </a:endParaRPr>
            </a:p>
          </p:txBody>
        </p:sp>
        <p:sp>
          <p:nvSpPr>
            <p:cNvPr id="152" name="Rectangle: Rounded Corners 151">
              <a:extLst>
                <a:ext uri="{FF2B5EF4-FFF2-40B4-BE49-F238E27FC236}">
                  <a16:creationId xmlns:a16="http://schemas.microsoft.com/office/drawing/2014/main" id="{F71DAD15-3DE4-42A7-9B2B-E537E467E32B}"/>
                </a:ext>
              </a:extLst>
            </p:cNvPr>
            <p:cNvSpPr/>
            <p:nvPr/>
          </p:nvSpPr>
          <p:spPr>
            <a:xfrm>
              <a:off x="9896517" y="4917766"/>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sp>
          <p:nvSpPr>
            <p:cNvPr id="153" name="Rectangle: Rounded Corners 152">
              <a:extLst>
                <a:ext uri="{FF2B5EF4-FFF2-40B4-BE49-F238E27FC236}">
                  <a16:creationId xmlns:a16="http://schemas.microsoft.com/office/drawing/2014/main" id="{8C013A42-4B20-40EF-B485-9AB561A7E342}"/>
                </a:ext>
              </a:extLst>
            </p:cNvPr>
            <p:cNvSpPr/>
            <p:nvPr/>
          </p:nvSpPr>
          <p:spPr>
            <a:xfrm>
              <a:off x="9896517" y="5444455"/>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sp>
          <p:nvSpPr>
            <p:cNvPr id="154" name="Rectangle: Rounded Corners 153">
              <a:extLst>
                <a:ext uri="{FF2B5EF4-FFF2-40B4-BE49-F238E27FC236}">
                  <a16:creationId xmlns:a16="http://schemas.microsoft.com/office/drawing/2014/main" id="{16EBEC47-2BCB-4373-B66F-E3FC2EE74E59}"/>
                </a:ext>
              </a:extLst>
            </p:cNvPr>
            <p:cNvSpPr/>
            <p:nvPr/>
          </p:nvSpPr>
          <p:spPr>
            <a:xfrm>
              <a:off x="9891642" y="4391002"/>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grpSp>
      <p:sp>
        <p:nvSpPr>
          <p:cNvPr id="155" name="Rectangle 154">
            <a:extLst>
              <a:ext uri="{FF2B5EF4-FFF2-40B4-BE49-F238E27FC236}">
                <a16:creationId xmlns:a16="http://schemas.microsoft.com/office/drawing/2014/main" id="{212BC56C-CCCB-4BD7-A513-39DE26649A07}"/>
              </a:ext>
            </a:extLst>
          </p:cNvPr>
          <p:cNvSpPr/>
          <p:nvPr/>
        </p:nvSpPr>
        <p:spPr>
          <a:xfrm>
            <a:off x="6415948" y="692477"/>
            <a:ext cx="16459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lumMod val="50000"/>
                  </a:schemeClr>
                </a:solidFill>
              </a:rPr>
              <a:t>Category</a:t>
            </a:r>
          </a:p>
        </p:txBody>
      </p:sp>
      <p:sp>
        <p:nvSpPr>
          <p:cNvPr id="87" name="Rectangle 86">
            <a:extLst>
              <a:ext uri="{FF2B5EF4-FFF2-40B4-BE49-F238E27FC236}">
                <a16:creationId xmlns:a16="http://schemas.microsoft.com/office/drawing/2014/main" id="{10A18EC4-420D-4E79-85F3-5B26A4FE9A0A}"/>
              </a:ext>
            </a:extLst>
          </p:cNvPr>
          <p:cNvSpPr/>
          <p:nvPr/>
        </p:nvSpPr>
        <p:spPr>
          <a:xfrm>
            <a:off x="9109824" y="704233"/>
            <a:ext cx="1463040" cy="2910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8" name="TextBox 87">
            <a:extLst>
              <a:ext uri="{FF2B5EF4-FFF2-40B4-BE49-F238E27FC236}">
                <a16:creationId xmlns:a16="http://schemas.microsoft.com/office/drawing/2014/main" id="{81D985C9-D0AA-4A8F-A48C-5859D04FB03A}"/>
              </a:ext>
            </a:extLst>
          </p:cNvPr>
          <p:cNvSpPr txBox="1"/>
          <p:nvPr/>
        </p:nvSpPr>
        <p:spPr>
          <a:xfrm>
            <a:off x="8146921" y="687506"/>
            <a:ext cx="1005840" cy="307777"/>
          </a:xfrm>
          <a:prstGeom prst="rect">
            <a:avLst/>
          </a:prstGeom>
          <a:noFill/>
        </p:spPr>
        <p:txBody>
          <a:bodyPr wrap="square" rtlCol="0">
            <a:spAutoFit/>
          </a:bodyPr>
          <a:lstStyle/>
          <a:p>
            <a:r>
              <a:rPr lang="en-US" sz="1400" dirty="0"/>
              <a:t>User Id:</a:t>
            </a:r>
          </a:p>
        </p:txBody>
      </p:sp>
      <p:sp>
        <p:nvSpPr>
          <p:cNvPr id="92" name="Rectangle 91">
            <a:extLst>
              <a:ext uri="{FF2B5EF4-FFF2-40B4-BE49-F238E27FC236}">
                <a16:creationId xmlns:a16="http://schemas.microsoft.com/office/drawing/2014/main" id="{6D62C57E-5AC8-4C85-8055-523C7A487FBD}"/>
              </a:ext>
            </a:extLst>
          </p:cNvPr>
          <p:cNvSpPr/>
          <p:nvPr/>
        </p:nvSpPr>
        <p:spPr>
          <a:xfrm>
            <a:off x="9109824" y="1093574"/>
            <a:ext cx="1463040" cy="2910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3" name="TextBox 92">
            <a:extLst>
              <a:ext uri="{FF2B5EF4-FFF2-40B4-BE49-F238E27FC236}">
                <a16:creationId xmlns:a16="http://schemas.microsoft.com/office/drawing/2014/main" id="{8C10305D-ACB7-41B0-BE2E-2B425C2A0FFC}"/>
              </a:ext>
            </a:extLst>
          </p:cNvPr>
          <p:cNvSpPr txBox="1"/>
          <p:nvPr/>
        </p:nvSpPr>
        <p:spPr>
          <a:xfrm>
            <a:off x="8146921" y="1076847"/>
            <a:ext cx="1005840" cy="523220"/>
          </a:xfrm>
          <a:prstGeom prst="rect">
            <a:avLst/>
          </a:prstGeom>
          <a:noFill/>
        </p:spPr>
        <p:txBody>
          <a:bodyPr wrap="square" rtlCol="0">
            <a:spAutoFit/>
          </a:bodyPr>
          <a:lstStyle/>
          <a:p>
            <a:r>
              <a:rPr lang="en-US" sz="1400" dirty="0"/>
              <a:t>Password:</a:t>
            </a:r>
          </a:p>
        </p:txBody>
      </p:sp>
      <p:grpSp>
        <p:nvGrpSpPr>
          <p:cNvPr id="25" name="Group 24">
            <a:extLst>
              <a:ext uri="{FF2B5EF4-FFF2-40B4-BE49-F238E27FC236}">
                <a16:creationId xmlns:a16="http://schemas.microsoft.com/office/drawing/2014/main" id="{5C2A02E0-591D-495D-A024-E3D8C4FE728A}"/>
              </a:ext>
            </a:extLst>
          </p:cNvPr>
          <p:cNvGrpSpPr/>
          <p:nvPr/>
        </p:nvGrpSpPr>
        <p:grpSpPr>
          <a:xfrm>
            <a:off x="3263720" y="2216939"/>
            <a:ext cx="4809578" cy="274320"/>
            <a:chOff x="3263720" y="2188364"/>
            <a:chExt cx="4809578" cy="274320"/>
          </a:xfrm>
        </p:grpSpPr>
        <p:sp>
          <p:nvSpPr>
            <p:cNvPr id="36" name="Rectangle 35">
              <a:extLst>
                <a:ext uri="{FF2B5EF4-FFF2-40B4-BE49-F238E27FC236}">
                  <a16:creationId xmlns:a16="http://schemas.microsoft.com/office/drawing/2014/main" id="{01F61630-209A-47CC-B5DD-8D92ACE8DD7C}"/>
                </a:ext>
              </a:extLst>
            </p:cNvPr>
            <p:cNvSpPr/>
            <p:nvPr/>
          </p:nvSpPr>
          <p:spPr>
            <a:xfrm>
              <a:off x="3263720" y="2188364"/>
              <a:ext cx="16459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Credit Note</a:t>
              </a:r>
            </a:p>
          </p:txBody>
        </p:sp>
        <p:sp>
          <p:nvSpPr>
            <p:cNvPr id="41" name="Rectangle 40">
              <a:extLst>
                <a:ext uri="{FF2B5EF4-FFF2-40B4-BE49-F238E27FC236}">
                  <a16:creationId xmlns:a16="http://schemas.microsoft.com/office/drawing/2014/main" id="{27A24280-2D2F-466F-81A2-DFA5C3936491}"/>
                </a:ext>
              </a:extLst>
            </p:cNvPr>
            <p:cNvSpPr/>
            <p:nvPr/>
          </p:nvSpPr>
          <p:spPr>
            <a:xfrm>
              <a:off x="4983879" y="2188364"/>
              <a:ext cx="137160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5" name="Rectangle 94">
              <a:extLst>
                <a:ext uri="{FF2B5EF4-FFF2-40B4-BE49-F238E27FC236}">
                  <a16:creationId xmlns:a16="http://schemas.microsoft.com/office/drawing/2014/main" id="{310640B1-F21F-4911-9C18-67E55FD70A80}"/>
                </a:ext>
              </a:extLst>
            </p:cNvPr>
            <p:cNvSpPr/>
            <p:nvPr/>
          </p:nvSpPr>
          <p:spPr>
            <a:xfrm>
              <a:off x="6427378" y="2188364"/>
              <a:ext cx="164592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21" name="Group 20">
            <a:extLst>
              <a:ext uri="{FF2B5EF4-FFF2-40B4-BE49-F238E27FC236}">
                <a16:creationId xmlns:a16="http://schemas.microsoft.com/office/drawing/2014/main" id="{CB1060AD-B748-4441-A280-FBF0B7480BEE}"/>
              </a:ext>
            </a:extLst>
          </p:cNvPr>
          <p:cNvGrpSpPr/>
          <p:nvPr/>
        </p:nvGrpSpPr>
        <p:grpSpPr>
          <a:xfrm>
            <a:off x="3253749" y="1861743"/>
            <a:ext cx="4819549" cy="274320"/>
            <a:chOff x="3253749" y="1842693"/>
            <a:chExt cx="4819549" cy="274320"/>
          </a:xfrm>
        </p:grpSpPr>
        <p:sp>
          <p:nvSpPr>
            <p:cNvPr id="31" name="Rectangle 30">
              <a:extLst>
                <a:ext uri="{FF2B5EF4-FFF2-40B4-BE49-F238E27FC236}">
                  <a16:creationId xmlns:a16="http://schemas.microsoft.com/office/drawing/2014/main" id="{A39D831D-2791-440B-89BA-47156173EC65}"/>
                </a:ext>
              </a:extLst>
            </p:cNvPr>
            <p:cNvSpPr/>
            <p:nvPr/>
          </p:nvSpPr>
          <p:spPr>
            <a:xfrm>
              <a:off x="4983879" y="1842693"/>
              <a:ext cx="137160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94" name="Rectangle 93">
              <a:extLst>
                <a:ext uri="{FF2B5EF4-FFF2-40B4-BE49-F238E27FC236}">
                  <a16:creationId xmlns:a16="http://schemas.microsoft.com/office/drawing/2014/main" id="{BABD2255-895C-4469-974E-DBC42FDCB2CB}"/>
                </a:ext>
              </a:extLst>
            </p:cNvPr>
            <p:cNvSpPr/>
            <p:nvPr/>
          </p:nvSpPr>
          <p:spPr>
            <a:xfrm>
              <a:off x="6427378" y="1842693"/>
              <a:ext cx="164592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0" name="Rectangle 109">
              <a:extLst>
                <a:ext uri="{FF2B5EF4-FFF2-40B4-BE49-F238E27FC236}">
                  <a16:creationId xmlns:a16="http://schemas.microsoft.com/office/drawing/2014/main" id="{BB073390-8DF5-4620-AC3E-DE4E2DA2FE60}"/>
                </a:ext>
              </a:extLst>
            </p:cNvPr>
            <p:cNvSpPr/>
            <p:nvPr/>
          </p:nvSpPr>
          <p:spPr>
            <a:xfrm>
              <a:off x="3253749" y="1842693"/>
              <a:ext cx="16459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Card</a:t>
              </a:r>
            </a:p>
          </p:txBody>
        </p:sp>
      </p:grpSp>
      <p:sp>
        <p:nvSpPr>
          <p:cNvPr id="111" name="Rectangle 110">
            <a:extLst>
              <a:ext uri="{FF2B5EF4-FFF2-40B4-BE49-F238E27FC236}">
                <a16:creationId xmlns:a16="http://schemas.microsoft.com/office/drawing/2014/main" id="{72948D03-9B78-4278-9A48-A1E9C0F27D94}"/>
              </a:ext>
            </a:extLst>
          </p:cNvPr>
          <p:cNvSpPr/>
          <p:nvPr/>
        </p:nvSpPr>
        <p:spPr>
          <a:xfrm>
            <a:off x="6314267" y="1075248"/>
            <a:ext cx="1635949" cy="32664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75000"/>
                    <a:lumOff val="25000"/>
                  </a:schemeClr>
                </a:solidFill>
              </a:rPr>
              <a:t>Reference</a:t>
            </a:r>
          </a:p>
        </p:txBody>
      </p:sp>
      <p:grpSp>
        <p:nvGrpSpPr>
          <p:cNvPr id="28" name="Group 27">
            <a:extLst>
              <a:ext uri="{FF2B5EF4-FFF2-40B4-BE49-F238E27FC236}">
                <a16:creationId xmlns:a16="http://schemas.microsoft.com/office/drawing/2014/main" id="{E76F5925-A6BC-4563-8FF0-728A6ABBBE5B}"/>
              </a:ext>
            </a:extLst>
          </p:cNvPr>
          <p:cNvGrpSpPr/>
          <p:nvPr/>
        </p:nvGrpSpPr>
        <p:grpSpPr>
          <a:xfrm>
            <a:off x="3239467" y="2588564"/>
            <a:ext cx="3115349" cy="308060"/>
            <a:chOff x="3248992" y="2883839"/>
            <a:chExt cx="3115349" cy="308060"/>
          </a:xfrm>
        </p:grpSpPr>
        <p:sp>
          <p:nvSpPr>
            <p:cNvPr id="69" name="Rectangle 68">
              <a:extLst>
                <a:ext uri="{FF2B5EF4-FFF2-40B4-BE49-F238E27FC236}">
                  <a16:creationId xmlns:a16="http://schemas.microsoft.com/office/drawing/2014/main" id="{67E5B84D-2211-402B-836A-21121D43CEA6}"/>
                </a:ext>
              </a:extLst>
            </p:cNvPr>
            <p:cNvSpPr/>
            <p:nvPr/>
          </p:nvSpPr>
          <p:spPr>
            <a:xfrm>
              <a:off x="4195842" y="2887016"/>
              <a:ext cx="73152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1" name="TextBox 70">
              <a:extLst>
                <a:ext uri="{FF2B5EF4-FFF2-40B4-BE49-F238E27FC236}">
                  <a16:creationId xmlns:a16="http://schemas.microsoft.com/office/drawing/2014/main" id="{0AC71254-7240-49BF-B659-3E666A75EF9B}"/>
                </a:ext>
              </a:extLst>
            </p:cNvPr>
            <p:cNvSpPr txBox="1"/>
            <p:nvPr/>
          </p:nvSpPr>
          <p:spPr>
            <a:xfrm>
              <a:off x="3248992" y="2884122"/>
              <a:ext cx="942689" cy="307777"/>
            </a:xfrm>
            <a:prstGeom prst="rect">
              <a:avLst/>
            </a:prstGeom>
            <a:noFill/>
          </p:spPr>
          <p:txBody>
            <a:bodyPr wrap="square" rtlCol="0">
              <a:spAutoFit/>
            </a:bodyPr>
            <a:lstStyle/>
            <a:p>
              <a:r>
                <a:rPr lang="en-US" sz="1400" dirty="0"/>
                <a:t>Loyalty Pt:</a:t>
              </a:r>
            </a:p>
          </p:txBody>
        </p:sp>
        <p:sp>
          <p:nvSpPr>
            <p:cNvPr id="117" name="Rectangle 116">
              <a:extLst>
                <a:ext uri="{FF2B5EF4-FFF2-40B4-BE49-F238E27FC236}">
                  <a16:creationId xmlns:a16="http://schemas.microsoft.com/office/drawing/2014/main" id="{F0025833-EB76-4531-997E-E74D7EA4BBA1}"/>
                </a:ext>
              </a:extLst>
            </p:cNvPr>
            <p:cNvSpPr/>
            <p:nvPr/>
          </p:nvSpPr>
          <p:spPr>
            <a:xfrm>
              <a:off x="4992741" y="2883839"/>
              <a:ext cx="137160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18" name="Group 17">
            <a:extLst>
              <a:ext uri="{FF2B5EF4-FFF2-40B4-BE49-F238E27FC236}">
                <a16:creationId xmlns:a16="http://schemas.microsoft.com/office/drawing/2014/main" id="{638740EB-BD6B-4046-B2AF-4581C347C041}"/>
              </a:ext>
            </a:extLst>
          </p:cNvPr>
          <p:cNvGrpSpPr/>
          <p:nvPr/>
        </p:nvGrpSpPr>
        <p:grpSpPr>
          <a:xfrm>
            <a:off x="3263720" y="1499853"/>
            <a:ext cx="4809578" cy="274320"/>
            <a:chOff x="3263720" y="1499853"/>
            <a:chExt cx="4809578" cy="274320"/>
          </a:xfrm>
        </p:grpSpPr>
        <p:sp>
          <p:nvSpPr>
            <p:cNvPr id="29" name="Rectangle 28">
              <a:extLst>
                <a:ext uri="{FF2B5EF4-FFF2-40B4-BE49-F238E27FC236}">
                  <a16:creationId xmlns:a16="http://schemas.microsoft.com/office/drawing/2014/main" id="{9B86450D-2ED5-4923-886A-A09B099BCB18}"/>
                </a:ext>
              </a:extLst>
            </p:cNvPr>
            <p:cNvSpPr/>
            <p:nvPr/>
          </p:nvSpPr>
          <p:spPr>
            <a:xfrm>
              <a:off x="3263720" y="1499853"/>
              <a:ext cx="16459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Cash</a:t>
              </a:r>
            </a:p>
          </p:txBody>
        </p:sp>
        <p:sp>
          <p:nvSpPr>
            <p:cNvPr id="19" name="Rectangle 18">
              <a:extLst>
                <a:ext uri="{FF2B5EF4-FFF2-40B4-BE49-F238E27FC236}">
                  <a16:creationId xmlns:a16="http://schemas.microsoft.com/office/drawing/2014/main" id="{2FF0EEFD-3F2E-4E19-8344-05A33C16456F}"/>
                </a:ext>
              </a:extLst>
            </p:cNvPr>
            <p:cNvSpPr/>
            <p:nvPr/>
          </p:nvSpPr>
          <p:spPr>
            <a:xfrm>
              <a:off x="4983879" y="1499853"/>
              <a:ext cx="137160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2" name="Rectangle 121">
              <a:extLst>
                <a:ext uri="{FF2B5EF4-FFF2-40B4-BE49-F238E27FC236}">
                  <a16:creationId xmlns:a16="http://schemas.microsoft.com/office/drawing/2014/main" id="{09354748-89A7-48CB-9DFE-5AE77FD7E29B}"/>
                </a:ext>
              </a:extLst>
            </p:cNvPr>
            <p:cNvSpPr/>
            <p:nvPr/>
          </p:nvSpPr>
          <p:spPr>
            <a:xfrm>
              <a:off x="6427378" y="1499853"/>
              <a:ext cx="16459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123" name="Group 122">
            <a:extLst>
              <a:ext uri="{FF2B5EF4-FFF2-40B4-BE49-F238E27FC236}">
                <a16:creationId xmlns:a16="http://schemas.microsoft.com/office/drawing/2014/main" id="{6AF488CC-FE44-4E7C-AB81-FB16E828C467}"/>
              </a:ext>
            </a:extLst>
          </p:cNvPr>
          <p:cNvGrpSpPr/>
          <p:nvPr/>
        </p:nvGrpSpPr>
        <p:grpSpPr>
          <a:xfrm>
            <a:off x="4635320" y="1860261"/>
            <a:ext cx="274320" cy="274320"/>
            <a:chOff x="4594118" y="1538960"/>
            <a:chExt cx="333210" cy="393192"/>
          </a:xfrm>
        </p:grpSpPr>
        <p:sp>
          <p:nvSpPr>
            <p:cNvPr id="124" name="Rectangle 123">
              <a:extLst>
                <a:ext uri="{FF2B5EF4-FFF2-40B4-BE49-F238E27FC236}">
                  <a16:creationId xmlns:a16="http://schemas.microsoft.com/office/drawing/2014/main" id="{BB5C9557-FE52-4E1F-9A11-7F9587E2A374}"/>
                </a:ext>
              </a:extLst>
            </p:cNvPr>
            <p:cNvSpPr/>
            <p:nvPr/>
          </p:nvSpPr>
          <p:spPr>
            <a:xfrm>
              <a:off x="4594118" y="1538960"/>
              <a:ext cx="333210" cy="393192"/>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65000"/>
                    <a:lumOff val="35000"/>
                  </a:schemeClr>
                </a:solidFill>
              </a:endParaRPr>
            </a:p>
          </p:txBody>
        </p:sp>
        <p:sp>
          <p:nvSpPr>
            <p:cNvPr id="125" name="Isosceles Triangle 124">
              <a:extLst>
                <a:ext uri="{FF2B5EF4-FFF2-40B4-BE49-F238E27FC236}">
                  <a16:creationId xmlns:a16="http://schemas.microsoft.com/office/drawing/2014/main" id="{9F0743AA-9C91-424F-B3E6-02D6C8DCBBAE}"/>
                </a:ext>
              </a:extLst>
            </p:cNvPr>
            <p:cNvSpPr/>
            <p:nvPr/>
          </p:nvSpPr>
          <p:spPr>
            <a:xfrm flipV="1">
              <a:off x="4661034" y="1695237"/>
              <a:ext cx="180975" cy="111955"/>
            </a:xfrm>
            <a:prstGeom prst="triangl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63" name="Rectangle 162">
            <a:extLst>
              <a:ext uri="{FF2B5EF4-FFF2-40B4-BE49-F238E27FC236}">
                <a16:creationId xmlns:a16="http://schemas.microsoft.com/office/drawing/2014/main" id="{705853CF-1200-4962-85A8-17F4FB8C3585}"/>
              </a:ext>
            </a:extLst>
          </p:cNvPr>
          <p:cNvSpPr/>
          <p:nvPr/>
        </p:nvSpPr>
        <p:spPr>
          <a:xfrm>
            <a:off x="154753" y="3675823"/>
            <a:ext cx="2880360" cy="54864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rgbClr val="FF0000"/>
                </a:solidFill>
              </a:rPr>
              <a:t>MESSAGE</a:t>
            </a:r>
          </a:p>
        </p:txBody>
      </p:sp>
      <p:pic>
        <p:nvPicPr>
          <p:cNvPr id="164" name="Picture 163">
            <a:extLst>
              <a:ext uri="{FF2B5EF4-FFF2-40B4-BE49-F238E27FC236}">
                <a16:creationId xmlns:a16="http://schemas.microsoft.com/office/drawing/2014/main" id="{FC0E64DB-5B90-4572-8099-D302FA82964F}"/>
              </a:ext>
            </a:extLst>
          </p:cNvPr>
          <p:cNvPicPr>
            <a:picLocks noChangeAspect="1"/>
          </p:cNvPicPr>
          <p:nvPr/>
        </p:nvPicPr>
        <p:blipFill>
          <a:blip r:embed="rId2"/>
          <a:stretch>
            <a:fillRect/>
          </a:stretch>
        </p:blipFill>
        <p:spPr>
          <a:xfrm>
            <a:off x="6487654" y="2944249"/>
            <a:ext cx="228600" cy="222449"/>
          </a:xfrm>
          <a:prstGeom prst="rect">
            <a:avLst/>
          </a:prstGeom>
        </p:spPr>
      </p:pic>
      <p:sp>
        <p:nvSpPr>
          <p:cNvPr id="165" name="TextBox 164">
            <a:extLst>
              <a:ext uri="{FF2B5EF4-FFF2-40B4-BE49-F238E27FC236}">
                <a16:creationId xmlns:a16="http://schemas.microsoft.com/office/drawing/2014/main" id="{027A8F38-7C44-4A63-83FB-3E60EBB6F651}"/>
              </a:ext>
            </a:extLst>
          </p:cNvPr>
          <p:cNvSpPr txBox="1"/>
          <p:nvPr/>
        </p:nvSpPr>
        <p:spPr>
          <a:xfrm>
            <a:off x="6691163" y="2878254"/>
            <a:ext cx="1371600" cy="307777"/>
          </a:xfrm>
          <a:prstGeom prst="rect">
            <a:avLst/>
          </a:prstGeom>
          <a:noFill/>
        </p:spPr>
        <p:txBody>
          <a:bodyPr wrap="square" rtlCol="0">
            <a:spAutoFit/>
          </a:bodyPr>
          <a:lstStyle/>
          <a:p>
            <a:r>
              <a:rPr lang="en-US" sz="1400" dirty="0"/>
              <a:t>Home delivery</a:t>
            </a:r>
          </a:p>
        </p:txBody>
      </p:sp>
      <p:sp>
        <p:nvSpPr>
          <p:cNvPr id="166" name="Rectangle 165">
            <a:extLst>
              <a:ext uri="{FF2B5EF4-FFF2-40B4-BE49-F238E27FC236}">
                <a16:creationId xmlns:a16="http://schemas.microsoft.com/office/drawing/2014/main" id="{B971B0D1-4384-491F-9A5D-8AAA4CB6E0E1}"/>
              </a:ext>
            </a:extLst>
          </p:cNvPr>
          <p:cNvSpPr/>
          <p:nvPr/>
        </p:nvSpPr>
        <p:spPr>
          <a:xfrm>
            <a:off x="6451796" y="3274596"/>
            <a:ext cx="1635949" cy="98082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tx1">
                    <a:lumMod val="65000"/>
                    <a:lumOff val="35000"/>
                  </a:schemeClr>
                </a:solidFill>
              </a:rPr>
              <a:t>ADDRESS</a:t>
            </a:r>
          </a:p>
        </p:txBody>
      </p:sp>
    </p:spTree>
    <p:extLst>
      <p:ext uri="{BB962C8B-B14F-4D97-AF65-F5344CB8AC3E}">
        <p14:creationId xmlns:p14="http://schemas.microsoft.com/office/powerpoint/2010/main" val="38682080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ACE610-DCA7-4351-BA04-8C207045E2D3}"/>
              </a:ext>
            </a:extLst>
          </p:cNvPr>
          <p:cNvSpPr/>
          <p:nvPr/>
        </p:nvSpPr>
        <p:spPr>
          <a:xfrm>
            <a:off x="-1" y="504008"/>
            <a:ext cx="3257551" cy="199154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D48B01E-EC62-40BD-8281-0CA5C1AC919B}"/>
              </a:ext>
            </a:extLst>
          </p:cNvPr>
          <p:cNvSpPr/>
          <p:nvPr/>
        </p:nvSpPr>
        <p:spPr>
          <a:xfrm>
            <a:off x="0" y="7265"/>
            <a:ext cx="121920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00140B94-ECE9-4751-A48D-D85F48384354}"/>
              </a:ext>
            </a:extLst>
          </p:cNvPr>
          <p:cNvSpPr/>
          <p:nvPr/>
        </p:nvSpPr>
        <p:spPr>
          <a:xfrm>
            <a:off x="1902853" y="2749145"/>
            <a:ext cx="118872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Esc-Exit</a:t>
            </a:r>
          </a:p>
        </p:txBody>
      </p:sp>
      <p:sp>
        <p:nvSpPr>
          <p:cNvPr id="40" name="TextBox 39">
            <a:extLst>
              <a:ext uri="{FF2B5EF4-FFF2-40B4-BE49-F238E27FC236}">
                <a16:creationId xmlns:a16="http://schemas.microsoft.com/office/drawing/2014/main" id="{9E647AEF-45B8-4C68-A339-FE3881E5EE6A}"/>
              </a:ext>
            </a:extLst>
          </p:cNvPr>
          <p:cNvSpPr txBox="1"/>
          <p:nvPr/>
        </p:nvSpPr>
        <p:spPr>
          <a:xfrm>
            <a:off x="20324" y="24123"/>
            <a:ext cx="2875276" cy="523220"/>
          </a:xfrm>
          <a:prstGeom prst="rect">
            <a:avLst/>
          </a:prstGeom>
          <a:noFill/>
        </p:spPr>
        <p:txBody>
          <a:bodyPr wrap="square" rtlCol="0" anchor="t">
            <a:spAutoFit/>
          </a:bodyPr>
          <a:lstStyle/>
          <a:p>
            <a:r>
              <a:rPr lang="en-US" sz="2800" dirty="0"/>
              <a:t>Change Quantity</a:t>
            </a:r>
          </a:p>
        </p:txBody>
      </p:sp>
      <p:sp>
        <p:nvSpPr>
          <p:cNvPr id="64" name="Rectangle 63">
            <a:extLst>
              <a:ext uri="{FF2B5EF4-FFF2-40B4-BE49-F238E27FC236}">
                <a16:creationId xmlns:a16="http://schemas.microsoft.com/office/drawing/2014/main" id="{1275FA7C-9899-454D-A6EB-DBE2029CB800}"/>
              </a:ext>
            </a:extLst>
          </p:cNvPr>
          <p:cNvSpPr/>
          <p:nvPr/>
        </p:nvSpPr>
        <p:spPr>
          <a:xfrm>
            <a:off x="1445653" y="1873331"/>
            <a:ext cx="164592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5" name="TextBox 64">
            <a:extLst>
              <a:ext uri="{FF2B5EF4-FFF2-40B4-BE49-F238E27FC236}">
                <a16:creationId xmlns:a16="http://schemas.microsoft.com/office/drawing/2014/main" id="{3AEBC841-3D73-44B8-A787-8CD0E1232224}"/>
              </a:ext>
            </a:extLst>
          </p:cNvPr>
          <p:cNvSpPr txBox="1"/>
          <p:nvPr/>
        </p:nvSpPr>
        <p:spPr>
          <a:xfrm>
            <a:off x="20324" y="1881005"/>
            <a:ext cx="1371600" cy="307777"/>
          </a:xfrm>
          <a:prstGeom prst="rect">
            <a:avLst/>
          </a:prstGeom>
          <a:noFill/>
        </p:spPr>
        <p:txBody>
          <a:bodyPr wrap="square" rtlCol="0">
            <a:spAutoFit/>
          </a:bodyPr>
          <a:lstStyle/>
          <a:p>
            <a:r>
              <a:rPr lang="en-US" sz="1400" dirty="0"/>
              <a:t>New Quantity:</a:t>
            </a:r>
          </a:p>
        </p:txBody>
      </p:sp>
      <p:sp>
        <p:nvSpPr>
          <p:cNvPr id="66" name="Rectangle 65">
            <a:extLst>
              <a:ext uri="{FF2B5EF4-FFF2-40B4-BE49-F238E27FC236}">
                <a16:creationId xmlns:a16="http://schemas.microsoft.com/office/drawing/2014/main" id="{14DEB046-3A39-4AB4-8281-4376DB9DEE58}"/>
              </a:ext>
            </a:extLst>
          </p:cNvPr>
          <p:cNvSpPr/>
          <p:nvPr/>
        </p:nvSpPr>
        <p:spPr>
          <a:xfrm>
            <a:off x="1445653" y="1353223"/>
            <a:ext cx="16459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7" name="TextBox 66">
            <a:extLst>
              <a:ext uri="{FF2B5EF4-FFF2-40B4-BE49-F238E27FC236}">
                <a16:creationId xmlns:a16="http://schemas.microsoft.com/office/drawing/2014/main" id="{8E8D5127-434E-4DFC-BF99-7D4E91D66F4B}"/>
              </a:ext>
            </a:extLst>
          </p:cNvPr>
          <p:cNvSpPr txBox="1"/>
          <p:nvPr/>
        </p:nvSpPr>
        <p:spPr>
          <a:xfrm>
            <a:off x="20324" y="1336495"/>
            <a:ext cx="1463040" cy="310896"/>
          </a:xfrm>
          <a:prstGeom prst="rect">
            <a:avLst/>
          </a:prstGeom>
          <a:noFill/>
        </p:spPr>
        <p:txBody>
          <a:bodyPr wrap="square" rtlCol="0">
            <a:spAutoFit/>
          </a:bodyPr>
          <a:lstStyle/>
          <a:p>
            <a:r>
              <a:rPr lang="en-US" sz="1400" dirty="0"/>
              <a:t>Existing Quantity:</a:t>
            </a:r>
          </a:p>
        </p:txBody>
      </p:sp>
      <p:sp>
        <p:nvSpPr>
          <p:cNvPr id="74" name="Rectangle: Rounded Corners 73">
            <a:extLst>
              <a:ext uri="{FF2B5EF4-FFF2-40B4-BE49-F238E27FC236}">
                <a16:creationId xmlns:a16="http://schemas.microsoft.com/office/drawing/2014/main" id="{86263280-07E0-45B0-86D7-16E5F3F1AB4B}"/>
              </a:ext>
            </a:extLst>
          </p:cNvPr>
          <p:cNvSpPr/>
          <p:nvPr/>
        </p:nvSpPr>
        <p:spPr>
          <a:xfrm>
            <a:off x="111764" y="2749145"/>
            <a:ext cx="118872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F12</a:t>
            </a:r>
          </a:p>
          <a:p>
            <a:pPr algn="ctr"/>
            <a:r>
              <a:rPr lang="en-US" sz="1400" b="1" dirty="0"/>
              <a:t>OK</a:t>
            </a:r>
          </a:p>
        </p:txBody>
      </p:sp>
      <p:sp>
        <p:nvSpPr>
          <p:cNvPr id="116" name="TextBox 115">
            <a:extLst>
              <a:ext uri="{FF2B5EF4-FFF2-40B4-BE49-F238E27FC236}">
                <a16:creationId xmlns:a16="http://schemas.microsoft.com/office/drawing/2014/main" id="{637F3BDF-758F-42AD-8B7D-031B5247B271}"/>
              </a:ext>
            </a:extLst>
          </p:cNvPr>
          <p:cNvSpPr txBox="1"/>
          <p:nvPr/>
        </p:nvSpPr>
        <p:spPr>
          <a:xfrm>
            <a:off x="27307" y="784258"/>
            <a:ext cx="3007116" cy="400110"/>
          </a:xfrm>
          <a:prstGeom prst="rect">
            <a:avLst/>
          </a:prstGeom>
          <a:noFill/>
        </p:spPr>
        <p:txBody>
          <a:bodyPr wrap="square" rtlCol="0">
            <a:spAutoFit/>
          </a:bodyPr>
          <a:lstStyle/>
          <a:p>
            <a:r>
              <a:rPr lang="en-US" sz="2000" dirty="0">
                <a:solidFill>
                  <a:schemeClr val="tx1">
                    <a:lumMod val="65000"/>
                    <a:lumOff val="35000"/>
                  </a:schemeClr>
                </a:solidFill>
              </a:rPr>
              <a:t>ITEM NAME</a:t>
            </a:r>
          </a:p>
        </p:txBody>
      </p:sp>
      <p:grpSp>
        <p:nvGrpSpPr>
          <p:cNvPr id="58" name="Group 57">
            <a:extLst>
              <a:ext uri="{FF2B5EF4-FFF2-40B4-BE49-F238E27FC236}">
                <a16:creationId xmlns:a16="http://schemas.microsoft.com/office/drawing/2014/main" id="{06164DCC-CCFD-48FF-82EC-D54FF7AB7471}"/>
              </a:ext>
            </a:extLst>
          </p:cNvPr>
          <p:cNvGrpSpPr/>
          <p:nvPr/>
        </p:nvGrpSpPr>
        <p:grpSpPr>
          <a:xfrm>
            <a:off x="3257550" y="504008"/>
            <a:ext cx="2388072" cy="2743200"/>
            <a:chOff x="9796747" y="3771900"/>
            <a:chExt cx="2388072" cy="2743200"/>
          </a:xfrm>
        </p:grpSpPr>
        <p:sp>
          <p:nvSpPr>
            <p:cNvPr id="59" name="Rectangle 58">
              <a:extLst>
                <a:ext uri="{FF2B5EF4-FFF2-40B4-BE49-F238E27FC236}">
                  <a16:creationId xmlns:a16="http://schemas.microsoft.com/office/drawing/2014/main" id="{E6E81F8B-C379-4D83-86B6-B8486742D814}"/>
                </a:ext>
              </a:extLst>
            </p:cNvPr>
            <p:cNvSpPr/>
            <p:nvPr/>
          </p:nvSpPr>
          <p:spPr>
            <a:xfrm>
              <a:off x="9796747" y="3771900"/>
              <a:ext cx="2388072"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64FE168B-B8DA-4B3F-9F32-5BFC71FE44B9}"/>
                </a:ext>
              </a:extLst>
            </p:cNvPr>
            <p:cNvSpPr/>
            <p:nvPr/>
          </p:nvSpPr>
          <p:spPr>
            <a:xfrm>
              <a:off x="9895862" y="3864030"/>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sp>
          <p:nvSpPr>
            <p:cNvPr id="61" name="Rectangle: Rounded Corners 60">
              <a:extLst>
                <a:ext uri="{FF2B5EF4-FFF2-40B4-BE49-F238E27FC236}">
                  <a16:creationId xmlns:a16="http://schemas.microsoft.com/office/drawing/2014/main" id="{C40EE1EC-E376-46D2-84DA-A68BEF787E8C}"/>
                </a:ext>
              </a:extLst>
            </p:cNvPr>
            <p:cNvSpPr/>
            <p:nvPr/>
          </p:nvSpPr>
          <p:spPr>
            <a:xfrm>
              <a:off x="10467689" y="3867899"/>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7</a:t>
              </a:r>
            </a:p>
          </p:txBody>
        </p:sp>
        <p:sp>
          <p:nvSpPr>
            <p:cNvPr id="62" name="Rectangle: Rounded Corners 61">
              <a:extLst>
                <a:ext uri="{FF2B5EF4-FFF2-40B4-BE49-F238E27FC236}">
                  <a16:creationId xmlns:a16="http://schemas.microsoft.com/office/drawing/2014/main" id="{D4970813-F8AD-43F7-A1F7-1D63CAF7020B}"/>
                </a:ext>
              </a:extLst>
            </p:cNvPr>
            <p:cNvSpPr/>
            <p:nvPr/>
          </p:nvSpPr>
          <p:spPr>
            <a:xfrm>
              <a:off x="11031542" y="3858217"/>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8</a:t>
              </a:r>
            </a:p>
          </p:txBody>
        </p:sp>
        <p:sp>
          <p:nvSpPr>
            <p:cNvPr id="63" name="Rectangle: Rounded Corners 62">
              <a:extLst>
                <a:ext uri="{FF2B5EF4-FFF2-40B4-BE49-F238E27FC236}">
                  <a16:creationId xmlns:a16="http://schemas.microsoft.com/office/drawing/2014/main" id="{3126A890-215E-42F7-A0A2-9320240CFE68}"/>
                </a:ext>
              </a:extLst>
            </p:cNvPr>
            <p:cNvSpPr/>
            <p:nvPr/>
          </p:nvSpPr>
          <p:spPr>
            <a:xfrm>
              <a:off x="9895862" y="4390719"/>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sp>
          <p:nvSpPr>
            <p:cNvPr id="68" name="Rectangle: Rounded Corners 67">
              <a:extLst>
                <a:ext uri="{FF2B5EF4-FFF2-40B4-BE49-F238E27FC236}">
                  <a16:creationId xmlns:a16="http://schemas.microsoft.com/office/drawing/2014/main" id="{5072EB0C-EE2A-427E-98C0-64F032729C19}"/>
                </a:ext>
              </a:extLst>
            </p:cNvPr>
            <p:cNvSpPr/>
            <p:nvPr/>
          </p:nvSpPr>
          <p:spPr>
            <a:xfrm>
              <a:off x="10467689" y="4393940"/>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4</a:t>
              </a:r>
            </a:p>
          </p:txBody>
        </p:sp>
        <p:sp>
          <p:nvSpPr>
            <p:cNvPr id="69" name="Rectangle: Rounded Corners 68">
              <a:extLst>
                <a:ext uri="{FF2B5EF4-FFF2-40B4-BE49-F238E27FC236}">
                  <a16:creationId xmlns:a16="http://schemas.microsoft.com/office/drawing/2014/main" id="{C0805DA7-FEB5-471B-845A-D94D7679A24E}"/>
                </a:ext>
              </a:extLst>
            </p:cNvPr>
            <p:cNvSpPr/>
            <p:nvPr/>
          </p:nvSpPr>
          <p:spPr>
            <a:xfrm>
              <a:off x="11031542" y="4384773"/>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5</a:t>
              </a:r>
            </a:p>
          </p:txBody>
        </p:sp>
        <p:sp>
          <p:nvSpPr>
            <p:cNvPr id="70" name="Rectangle: Rounded Corners 69">
              <a:extLst>
                <a:ext uri="{FF2B5EF4-FFF2-40B4-BE49-F238E27FC236}">
                  <a16:creationId xmlns:a16="http://schemas.microsoft.com/office/drawing/2014/main" id="{D193D103-A3D1-4D00-8D6F-C00D0DD667E3}"/>
                </a:ext>
              </a:extLst>
            </p:cNvPr>
            <p:cNvSpPr/>
            <p:nvPr/>
          </p:nvSpPr>
          <p:spPr>
            <a:xfrm>
              <a:off x="9895862" y="4917409"/>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lumMod val="65000"/>
                      <a:lumOff val="35000"/>
                    </a:schemeClr>
                  </a:solidFill>
                </a:rPr>
                <a:t>→</a:t>
              </a:r>
              <a:endParaRPr lang="en-US" sz="1600" b="1" dirty="0">
                <a:solidFill>
                  <a:schemeClr val="tx1">
                    <a:lumMod val="65000"/>
                    <a:lumOff val="35000"/>
                  </a:schemeClr>
                </a:solidFill>
              </a:endParaRPr>
            </a:p>
          </p:txBody>
        </p:sp>
        <p:sp>
          <p:nvSpPr>
            <p:cNvPr id="71" name="Rectangle: Rounded Corners 70">
              <a:extLst>
                <a:ext uri="{FF2B5EF4-FFF2-40B4-BE49-F238E27FC236}">
                  <a16:creationId xmlns:a16="http://schemas.microsoft.com/office/drawing/2014/main" id="{4A5C1879-8A2A-4A65-BB7B-AD119B3B091B}"/>
                </a:ext>
              </a:extLst>
            </p:cNvPr>
            <p:cNvSpPr/>
            <p:nvPr/>
          </p:nvSpPr>
          <p:spPr>
            <a:xfrm>
              <a:off x="10467689" y="4919981"/>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1</a:t>
              </a:r>
            </a:p>
          </p:txBody>
        </p:sp>
        <p:sp>
          <p:nvSpPr>
            <p:cNvPr id="72" name="Rectangle: Rounded Corners 71">
              <a:extLst>
                <a:ext uri="{FF2B5EF4-FFF2-40B4-BE49-F238E27FC236}">
                  <a16:creationId xmlns:a16="http://schemas.microsoft.com/office/drawing/2014/main" id="{B81E5C27-7FF0-4E5F-A5DF-A68FF4A41259}"/>
                </a:ext>
              </a:extLst>
            </p:cNvPr>
            <p:cNvSpPr/>
            <p:nvPr/>
          </p:nvSpPr>
          <p:spPr>
            <a:xfrm>
              <a:off x="11031542" y="4911329"/>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2</a:t>
              </a:r>
            </a:p>
          </p:txBody>
        </p:sp>
        <p:sp>
          <p:nvSpPr>
            <p:cNvPr id="73" name="Rectangle: Rounded Corners 72">
              <a:extLst>
                <a:ext uri="{FF2B5EF4-FFF2-40B4-BE49-F238E27FC236}">
                  <a16:creationId xmlns:a16="http://schemas.microsoft.com/office/drawing/2014/main" id="{2D60835B-35A6-48D9-B5B2-E70FBFF21B41}"/>
                </a:ext>
              </a:extLst>
            </p:cNvPr>
            <p:cNvSpPr/>
            <p:nvPr/>
          </p:nvSpPr>
          <p:spPr>
            <a:xfrm>
              <a:off x="9895862" y="5444098"/>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sp>
          <p:nvSpPr>
            <p:cNvPr id="75" name="Rectangle: Rounded Corners 74">
              <a:extLst>
                <a:ext uri="{FF2B5EF4-FFF2-40B4-BE49-F238E27FC236}">
                  <a16:creationId xmlns:a16="http://schemas.microsoft.com/office/drawing/2014/main" id="{36CD1C4A-DF7D-4720-905A-5E171FC26865}"/>
                </a:ext>
              </a:extLst>
            </p:cNvPr>
            <p:cNvSpPr/>
            <p:nvPr/>
          </p:nvSpPr>
          <p:spPr>
            <a:xfrm>
              <a:off x="10467689" y="5446022"/>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a:t>
              </a:r>
            </a:p>
          </p:txBody>
        </p:sp>
        <p:sp>
          <p:nvSpPr>
            <p:cNvPr id="76" name="Rectangle: Rounded Corners 75">
              <a:extLst>
                <a:ext uri="{FF2B5EF4-FFF2-40B4-BE49-F238E27FC236}">
                  <a16:creationId xmlns:a16="http://schemas.microsoft.com/office/drawing/2014/main" id="{053CE759-EFEC-412C-8788-6390991238EE}"/>
                </a:ext>
              </a:extLst>
            </p:cNvPr>
            <p:cNvSpPr/>
            <p:nvPr/>
          </p:nvSpPr>
          <p:spPr>
            <a:xfrm>
              <a:off x="11031542" y="5437885"/>
              <a:ext cx="1053713"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ENTER</a:t>
              </a:r>
              <a:endParaRPr lang="en-US" sz="1100" b="1" dirty="0">
                <a:solidFill>
                  <a:schemeClr val="tx1">
                    <a:lumMod val="65000"/>
                    <a:lumOff val="35000"/>
                  </a:schemeClr>
                </a:solidFill>
              </a:endParaRPr>
            </a:p>
          </p:txBody>
        </p:sp>
        <p:sp>
          <p:nvSpPr>
            <p:cNvPr id="77" name="Rectangle: Rounded Corners 76">
              <a:extLst>
                <a:ext uri="{FF2B5EF4-FFF2-40B4-BE49-F238E27FC236}">
                  <a16:creationId xmlns:a16="http://schemas.microsoft.com/office/drawing/2014/main" id="{741F1E45-F7BF-4D39-B9B1-F44E3803E73D}"/>
                </a:ext>
              </a:extLst>
            </p:cNvPr>
            <p:cNvSpPr/>
            <p:nvPr/>
          </p:nvSpPr>
          <p:spPr>
            <a:xfrm>
              <a:off x="9895862" y="5972746"/>
              <a:ext cx="489861" cy="459753"/>
            </a:xfrm>
            <a:prstGeom prst="roundRect">
              <a:avLst>
                <a:gd name="adj" fmla="val 16667"/>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65000"/>
                      <a:lumOff val="35000"/>
                    </a:schemeClr>
                  </a:solidFill>
                </a:rPr>
                <a:t>DEL</a:t>
              </a:r>
            </a:p>
          </p:txBody>
        </p:sp>
        <p:sp>
          <p:nvSpPr>
            <p:cNvPr id="78" name="Rectangle: Rounded Corners 77">
              <a:extLst>
                <a:ext uri="{FF2B5EF4-FFF2-40B4-BE49-F238E27FC236}">
                  <a16:creationId xmlns:a16="http://schemas.microsoft.com/office/drawing/2014/main" id="{19F2F597-F05A-4AB7-A212-45136A09FFA4}"/>
                </a:ext>
              </a:extLst>
            </p:cNvPr>
            <p:cNvSpPr/>
            <p:nvPr/>
          </p:nvSpPr>
          <p:spPr>
            <a:xfrm>
              <a:off x="10467689" y="5976100"/>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&lt;</a:t>
              </a:r>
              <a:endParaRPr lang="en-US" sz="700" dirty="0">
                <a:solidFill>
                  <a:schemeClr val="tx1">
                    <a:lumMod val="65000"/>
                    <a:lumOff val="35000"/>
                  </a:schemeClr>
                </a:solidFill>
              </a:endParaRPr>
            </a:p>
          </p:txBody>
        </p:sp>
        <p:sp>
          <p:nvSpPr>
            <p:cNvPr id="79" name="Rectangle: Rounded Corners 78">
              <a:extLst>
                <a:ext uri="{FF2B5EF4-FFF2-40B4-BE49-F238E27FC236}">
                  <a16:creationId xmlns:a16="http://schemas.microsoft.com/office/drawing/2014/main" id="{F3600F44-1F6A-43D8-A1A2-16A7959A3E6E}"/>
                </a:ext>
              </a:extLst>
            </p:cNvPr>
            <p:cNvSpPr/>
            <p:nvPr/>
          </p:nvSpPr>
          <p:spPr>
            <a:xfrm>
              <a:off x="11603336" y="3857370"/>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9</a:t>
              </a:r>
            </a:p>
          </p:txBody>
        </p:sp>
        <p:sp>
          <p:nvSpPr>
            <p:cNvPr id="80" name="Rectangle: Rounded Corners 79">
              <a:extLst>
                <a:ext uri="{FF2B5EF4-FFF2-40B4-BE49-F238E27FC236}">
                  <a16:creationId xmlns:a16="http://schemas.microsoft.com/office/drawing/2014/main" id="{3F8AFB6F-B1F6-41D3-A6F6-CC54842EC3B2}"/>
                </a:ext>
              </a:extLst>
            </p:cNvPr>
            <p:cNvSpPr/>
            <p:nvPr/>
          </p:nvSpPr>
          <p:spPr>
            <a:xfrm>
              <a:off x="11603336" y="4383925"/>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6</a:t>
              </a:r>
            </a:p>
          </p:txBody>
        </p:sp>
        <p:sp>
          <p:nvSpPr>
            <p:cNvPr id="81" name="Rectangle: Rounded Corners 80">
              <a:extLst>
                <a:ext uri="{FF2B5EF4-FFF2-40B4-BE49-F238E27FC236}">
                  <a16:creationId xmlns:a16="http://schemas.microsoft.com/office/drawing/2014/main" id="{4B0CF9FF-8AE4-4F17-A576-D1AEC564707E}"/>
                </a:ext>
              </a:extLst>
            </p:cNvPr>
            <p:cNvSpPr/>
            <p:nvPr/>
          </p:nvSpPr>
          <p:spPr>
            <a:xfrm>
              <a:off x="11603336" y="4910481"/>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3</a:t>
              </a:r>
            </a:p>
          </p:txBody>
        </p:sp>
        <p:pic>
          <p:nvPicPr>
            <p:cNvPr id="82" name="Picture 81">
              <a:extLst>
                <a:ext uri="{FF2B5EF4-FFF2-40B4-BE49-F238E27FC236}">
                  <a16:creationId xmlns:a16="http://schemas.microsoft.com/office/drawing/2014/main" id="{5E36E61E-F934-4095-A0C2-D530FCB528CB}"/>
                </a:ext>
              </a:extLst>
            </p:cNvPr>
            <p:cNvPicPr>
              <a:picLocks noChangeAspect="1"/>
            </p:cNvPicPr>
            <p:nvPr/>
          </p:nvPicPr>
          <p:blipFill>
            <a:blip r:embed="rId2">
              <a:duotone>
                <a:schemeClr val="accent3">
                  <a:shade val="45000"/>
                  <a:satMod val="135000"/>
                </a:schemeClr>
                <a:prstClr val="white"/>
              </a:duotone>
            </a:blip>
            <a:stretch>
              <a:fillRect/>
            </a:stretch>
          </p:blipFill>
          <p:spPr>
            <a:xfrm>
              <a:off x="10543612" y="6094170"/>
              <a:ext cx="320040" cy="233715"/>
            </a:xfrm>
            <a:prstGeom prst="rect">
              <a:avLst/>
            </a:prstGeom>
          </p:spPr>
        </p:pic>
        <p:sp>
          <p:nvSpPr>
            <p:cNvPr id="83" name="Rectangle: Rounded Corners 82">
              <a:extLst>
                <a:ext uri="{FF2B5EF4-FFF2-40B4-BE49-F238E27FC236}">
                  <a16:creationId xmlns:a16="http://schemas.microsoft.com/office/drawing/2014/main" id="{A0E86030-94F8-4966-BB2A-7820C960FF41}"/>
                </a:ext>
              </a:extLst>
            </p:cNvPr>
            <p:cNvSpPr/>
            <p:nvPr/>
          </p:nvSpPr>
          <p:spPr>
            <a:xfrm>
              <a:off x="11031542" y="5972114"/>
              <a:ext cx="1053713"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TAB</a:t>
              </a:r>
              <a:endParaRPr lang="en-US" sz="1100" b="1" dirty="0">
                <a:solidFill>
                  <a:schemeClr val="tx1">
                    <a:lumMod val="65000"/>
                    <a:lumOff val="35000"/>
                  </a:schemeClr>
                </a:solidFill>
              </a:endParaRPr>
            </a:p>
          </p:txBody>
        </p:sp>
      </p:grpSp>
    </p:spTree>
    <p:extLst>
      <p:ext uri="{BB962C8B-B14F-4D97-AF65-F5344CB8AC3E}">
        <p14:creationId xmlns:p14="http://schemas.microsoft.com/office/powerpoint/2010/main" val="28601683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ACE610-DCA7-4351-BA04-8C207045E2D3}"/>
              </a:ext>
            </a:extLst>
          </p:cNvPr>
          <p:cNvSpPr/>
          <p:nvPr/>
        </p:nvSpPr>
        <p:spPr>
          <a:xfrm>
            <a:off x="-1" y="504008"/>
            <a:ext cx="3257551" cy="275342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D48B01E-EC62-40BD-8281-0CA5C1AC919B}"/>
              </a:ext>
            </a:extLst>
          </p:cNvPr>
          <p:cNvSpPr/>
          <p:nvPr/>
        </p:nvSpPr>
        <p:spPr>
          <a:xfrm>
            <a:off x="0" y="7265"/>
            <a:ext cx="121920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00140B94-ECE9-4751-A48D-D85F48384354}"/>
              </a:ext>
            </a:extLst>
          </p:cNvPr>
          <p:cNvSpPr/>
          <p:nvPr/>
        </p:nvSpPr>
        <p:spPr>
          <a:xfrm>
            <a:off x="1902853" y="3423849"/>
            <a:ext cx="118872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Esc-Exit</a:t>
            </a:r>
          </a:p>
        </p:txBody>
      </p:sp>
      <p:sp>
        <p:nvSpPr>
          <p:cNvPr id="40" name="TextBox 39">
            <a:extLst>
              <a:ext uri="{FF2B5EF4-FFF2-40B4-BE49-F238E27FC236}">
                <a16:creationId xmlns:a16="http://schemas.microsoft.com/office/drawing/2014/main" id="{9E647AEF-45B8-4C68-A339-FE3881E5EE6A}"/>
              </a:ext>
            </a:extLst>
          </p:cNvPr>
          <p:cNvSpPr txBox="1"/>
          <p:nvPr/>
        </p:nvSpPr>
        <p:spPr>
          <a:xfrm>
            <a:off x="20324" y="24123"/>
            <a:ext cx="2875276" cy="523220"/>
          </a:xfrm>
          <a:prstGeom prst="rect">
            <a:avLst/>
          </a:prstGeom>
          <a:noFill/>
        </p:spPr>
        <p:txBody>
          <a:bodyPr wrap="square" rtlCol="0" anchor="t">
            <a:spAutoFit/>
          </a:bodyPr>
          <a:lstStyle/>
          <a:p>
            <a:r>
              <a:rPr lang="en-US" sz="2800" dirty="0"/>
              <a:t>Change Price</a:t>
            </a:r>
          </a:p>
        </p:txBody>
      </p:sp>
      <p:grpSp>
        <p:nvGrpSpPr>
          <p:cNvPr id="4" name="Group 3">
            <a:extLst>
              <a:ext uri="{FF2B5EF4-FFF2-40B4-BE49-F238E27FC236}">
                <a16:creationId xmlns:a16="http://schemas.microsoft.com/office/drawing/2014/main" id="{25D5851F-1558-4F99-9035-E82DEC666552}"/>
              </a:ext>
            </a:extLst>
          </p:cNvPr>
          <p:cNvGrpSpPr/>
          <p:nvPr/>
        </p:nvGrpSpPr>
        <p:grpSpPr>
          <a:xfrm>
            <a:off x="20324" y="1780871"/>
            <a:ext cx="3071249" cy="307777"/>
            <a:chOff x="20324" y="1779510"/>
            <a:chExt cx="3071249" cy="307777"/>
          </a:xfrm>
        </p:grpSpPr>
        <p:sp>
          <p:nvSpPr>
            <p:cNvPr id="64" name="Rectangle 63">
              <a:extLst>
                <a:ext uri="{FF2B5EF4-FFF2-40B4-BE49-F238E27FC236}">
                  <a16:creationId xmlns:a16="http://schemas.microsoft.com/office/drawing/2014/main" id="{1275FA7C-9899-454D-A6EB-DBE2029CB800}"/>
                </a:ext>
              </a:extLst>
            </p:cNvPr>
            <p:cNvSpPr/>
            <p:nvPr/>
          </p:nvSpPr>
          <p:spPr>
            <a:xfrm>
              <a:off x="1445653" y="1796238"/>
              <a:ext cx="164592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5" name="TextBox 64">
              <a:extLst>
                <a:ext uri="{FF2B5EF4-FFF2-40B4-BE49-F238E27FC236}">
                  <a16:creationId xmlns:a16="http://schemas.microsoft.com/office/drawing/2014/main" id="{3AEBC841-3D73-44B8-A787-8CD0E1232224}"/>
                </a:ext>
              </a:extLst>
            </p:cNvPr>
            <p:cNvSpPr txBox="1"/>
            <p:nvPr/>
          </p:nvSpPr>
          <p:spPr>
            <a:xfrm>
              <a:off x="20324" y="1779510"/>
              <a:ext cx="1371600" cy="307777"/>
            </a:xfrm>
            <a:prstGeom prst="rect">
              <a:avLst/>
            </a:prstGeom>
            <a:noFill/>
          </p:spPr>
          <p:txBody>
            <a:bodyPr wrap="square" rtlCol="0">
              <a:spAutoFit/>
            </a:bodyPr>
            <a:lstStyle/>
            <a:p>
              <a:r>
                <a:rPr lang="en-US" sz="1400" dirty="0"/>
                <a:t>New Price:</a:t>
              </a:r>
            </a:p>
          </p:txBody>
        </p:sp>
      </p:grpSp>
      <p:grpSp>
        <p:nvGrpSpPr>
          <p:cNvPr id="2" name="Group 1">
            <a:extLst>
              <a:ext uri="{FF2B5EF4-FFF2-40B4-BE49-F238E27FC236}">
                <a16:creationId xmlns:a16="http://schemas.microsoft.com/office/drawing/2014/main" id="{E1435592-33C7-4F7C-BBFB-E7B19D25FE80}"/>
              </a:ext>
            </a:extLst>
          </p:cNvPr>
          <p:cNvGrpSpPr/>
          <p:nvPr/>
        </p:nvGrpSpPr>
        <p:grpSpPr>
          <a:xfrm>
            <a:off x="20324" y="1336495"/>
            <a:ext cx="3071249" cy="310896"/>
            <a:chOff x="20324" y="1336495"/>
            <a:chExt cx="3071249" cy="310896"/>
          </a:xfrm>
        </p:grpSpPr>
        <p:sp>
          <p:nvSpPr>
            <p:cNvPr id="66" name="Rectangle 65">
              <a:extLst>
                <a:ext uri="{FF2B5EF4-FFF2-40B4-BE49-F238E27FC236}">
                  <a16:creationId xmlns:a16="http://schemas.microsoft.com/office/drawing/2014/main" id="{14DEB046-3A39-4AB4-8281-4376DB9DEE58}"/>
                </a:ext>
              </a:extLst>
            </p:cNvPr>
            <p:cNvSpPr/>
            <p:nvPr/>
          </p:nvSpPr>
          <p:spPr>
            <a:xfrm>
              <a:off x="1445653" y="1354783"/>
              <a:ext cx="16459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7" name="TextBox 66">
              <a:extLst>
                <a:ext uri="{FF2B5EF4-FFF2-40B4-BE49-F238E27FC236}">
                  <a16:creationId xmlns:a16="http://schemas.microsoft.com/office/drawing/2014/main" id="{8E8D5127-434E-4DFC-BF99-7D4E91D66F4B}"/>
                </a:ext>
              </a:extLst>
            </p:cNvPr>
            <p:cNvSpPr txBox="1"/>
            <p:nvPr/>
          </p:nvSpPr>
          <p:spPr>
            <a:xfrm>
              <a:off x="20324" y="1336495"/>
              <a:ext cx="1463040" cy="310896"/>
            </a:xfrm>
            <a:prstGeom prst="rect">
              <a:avLst/>
            </a:prstGeom>
            <a:noFill/>
          </p:spPr>
          <p:txBody>
            <a:bodyPr wrap="square" rtlCol="0">
              <a:spAutoFit/>
            </a:bodyPr>
            <a:lstStyle/>
            <a:p>
              <a:r>
                <a:rPr lang="en-US" sz="1400" dirty="0"/>
                <a:t>Existing Price:</a:t>
              </a:r>
            </a:p>
          </p:txBody>
        </p:sp>
      </p:grpSp>
      <p:sp>
        <p:nvSpPr>
          <p:cNvPr id="74" name="Rectangle: Rounded Corners 73">
            <a:extLst>
              <a:ext uri="{FF2B5EF4-FFF2-40B4-BE49-F238E27FC236}">
                <a16:creationId xmlns:a16="http://schemas.microsoft.com/office/drawing/2014/main" id="{86263280-07E0-45B0-86D7-16E5F3F1AB4B}"/>
              </a:ext>
            </a:extLst>
          </p:cNvPr>
          <p:cNvSpPr/>
          <p:nvPr/>
        </p:nvSpPr>
        <p:spPr>
          <a:xfrm>
            <a:off x="111764" y="3423849"/>
            <a:ext cx="118872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F12</a:t>
            </a:r>
          </a:p>
          <a:p>
            <a:pPr algn="ctr"/>
            <a:r>
              <a:rPr lang="en-US" sz="1400" b="1" dirty="0"/>
              <a:t>OK</a:t>
            </a:r>
          </a:p>
        </p:txBody>
      </p:sp>
      <p:sp>
        <p:nvSpPr>
          <p:cNvPr id="116" name="TextBox 115">
            <a:extLst>
              <a:ext uri="{FF2B5EF4-FFF2-40B4-BE49-F238E27FC236}">
                <a16:creationId xmlns:a16="http://schemas.microsoft.com/office/drawing/2014/main" id="{637F3BDF-758F-42AD-8B7D-031B5247B271}"/>
              </a:ext>
            </a:extLst>
          </p:cNvPr>
          <p:cNvSpPr txBox="1"/>
          <p:nvPr/>
        </p:nvSpPr>
        <p:spPr>
          <a:xfrm>
            <a:off x="27307" y="784258"/>
            <a:ext cx="3007116" cy="400110"/>
          </a:xfrm>
          <a:prstGeom prst="rect">
            <a:avLst/>
          </a:prstGeom>
          <a:noFill/>
        </p:spPr>
        <p:txBody>
          <a:bodyPr wrap="square" rtlCol="0">
            <a:spAutoFit/>
          </a:bodyPr>
          <a:lstStyle/>
          <a:p>
            <a:r>
              <a:rPr lang="en-US" sz="2000" dirty="0">
                <a:solidFill>
                  <a:schemeClr val="tx1">
                    <a:lumMod val="65000"/>
                    <a:lumOff val="35000"/>
                  </a:schemeClr>
                </a:solidFill>
              </a:rPr>
              <a:t>ITEM NAME</a:t>
            </a:r>
          </a:p>
        </p:txBody>
      </p:sp>
      <p:grpSp>
        <p:nvGrpSpPr>
          <p:cNvPr id="35" name="Group 34">
            <a:extLst>
              <a:ext uri="{FF2B5EF4-FFF2-40B4-BE49-F238E27FC236}">
                <a16:creationId xmlns:a16="http://schemas.microsoft.com/office/drawing/2014/main" id="{32DE048F-8C01-4736-8A44-40C9757FB8D4}"/>
              </a:ext>
            </a:extLst>
          </p:cNvPr>
          <p:cNvGrpSpPr/>
          <p:nvPr/>
        </p:nvGrpSpPr>
        <p:grpSpPr>
          <a:xfrm>
            <a:off x="20324" y="2222128"/>
            <a:ext cx="3071249" cy="307777"/>
            <a:chOff x="20324" y="1779510"/>
            <a:chExt cx="3071249" cy="307777"/>
          </a:xfrm>
        </p:grpSpPr>
        <p:sp>
          <p:nvSpPr>
            <p:cNvPr id="36" name="Rectangle 35">
              <a:extLst>
                <a:ext uri="{FF2B5EF4-FFF2-40B4-BE49-F238E27FC236}">
                  <a16:creationId xmlns:a16="http://schemas.microsoft.com/office/drawing/2014/main" id="{345F1BCE-0B6E-4933-A38A-28F876AAC729}"/>
                </a:ext>
              </a:extLst>
            </p:cNvPr>
            <p:cNvSpPr/>
            <p:nvPr/>
          </p:nvSpPr>
          <p:spPr>
            <a:xfrm>
              <a:off x="1445653" y="1796238"/>
              <a:ext cx="164592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7" name="TextBox 36">
              <a:extLst>
                <a:ext uri="{FF2B5EF4-FFF2-40B4-BE49-F238E27FC236}">
                  <a16:creationId xmlns:a16="http://schemas.microsoft.com/office/drawing/2014/main" id="{3FA12E80-E120-4EE3-AB43-D510F3B14FC3}"/>
                </a:ext>
              </a:extLst>
            </p:cNvPr>
            <p:cNvSpPr txBox="1"/>
            <p:nvPr/>
          </p:nvSpPr>
          <p:spPr>
            <a:xfrm>
              <a:off x="20324" y="1779510"/>
              <a:ext cx="1371600" cy="307777"/>
            </a:xfrm>
            <a:prstGeom prst="rect">
              <a:avLst/>
            </a:prstGeom>
            <a:noFill/>
          </p:spPr>
          <p:txBody>
            <a:bodyPr wrap="square" rtlCol="0">
              <a:spAutoFit/>
            </a:bodyPr>
            <a:lstStyle/>
            <a:p>
              <a:r>
                <a:rPr lang="en-US" sz="1400" dirty="0"/>
                <a:t>User Id</a:t>
              </a:r>
            </a:p>
          </p:txBody>
        </p:sp>
      </p:grpSp>
      <p:grpSp>
        <p:nvGrpSpPr>
          <p:cNvPr id="38" name="Group 37">
            <a:extLst>
              <a:ext uri="{FF2B5EF4-FFF2-40B4-BE49-F238E27FC236}">
                <a16:creationId xmlns:a16="http://schemas.microsoft.com/office/drawing/2014/main" id="{4F825DF8-0CAE-4CE5-B72D-B54AEB4141C2}"/>
              </a:ext>
            </a:extLst>
          </p:cNvPr>
          <p:cNvGrpSpPr/>
          <p:nvPr/>
        </p:nvGrpSpPr>
        <p:grpSpPr>
          <a:xfrm>
            <a:off x="20324" y="2663384"/>
            <a:ext cx="3071249" cy="307777"/>
            <a:chOff x="20324" y="1779510"/>
            <a:chExt cx="3071249" cy="307777"/>
          </a:xfrm>
        </p:grpSpPr>
        <p:sp>
          <p:nvSpPr>
            <p:cNvPr id="41" name="Rectangle 40">
              <a:extLst>
                <a:ext uri="{FF2B5EF4-FFF2-40B4-BE49-F238E27FC236}">
                  <a16:creationId xmlns:a16="http://schemas.microsoft.com/office/drawing/2014/main" id="{6E5DEDB3-63C1-48F1-AA05-CF11AE806C07}"/>
                </a:ext>
              </a:extLst>
            </p:cNvPr>
            <p:cNvSpPr/>
            <p:nvPr/>
          </p:nvSpPr>
          <p:spPr>
            <a:xfrm>
              <a:off x="1445653" y="1796238"/>
              <a:ext cx="164592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2" name="TextBox 41">
              <a:extLst>
                <a:ext uri="{FF2B5EF4-FFF2-40B4-BE49-F238E27FC236}">
                  <a16:creationId xmlns:a16="http://schemas.microsoft.com/office/drawing/2014/main" id="{956AD240-D62D-4932-A1E8-D6A22E79940F}"/>
                </a:ext>
              </a:extLst>
            </p:cNvPr>
            <p:cNvSpPr txBox="1"/>
            <p:nvPr/>
          </p:nvSpPr>
          <p:spPr>
            <a:xfrm>
              <a:off x="20324" y="1779510"/>
              <a:ext cx="1371600" cy="307777"/>
            </a:xfrm>
            <a:prstGeom prst="rect">
              <a:avLst/>
            </a:prstGeom>
            <a:noFill/>
          </p:spPr>
          <p:txBody>
            <a:bodyPr wrap="square" rtlCol="0">
              <a:spAutoFit/>
            </a:bodyPr>
            <a:lstStyle/>
            <a:p>
              <a:r>
                <a:rPr lang="en-US" sz="1400" dirty="0"/>
                <a:t>Password</a:t>
              </a:r>
            </a:p>
          </p:txBody>
        </p:sp>
      </p:grpSp>
      <p:grpSp>
        <p:nvGrpSpPr>
          <p:cNvPr id="69" name="Group 68">
            <a:extLst>
              <a:ext uri="{FF2B5EF4-FFF2-40B4-BE49-F238E27FC236}">
                <a16:creationId xmlns:a16="http://schemas.microsoft.com/office/drawing/2014/main" id="{C4203222-C0FE-4DAA-AA2D-86892949BF7B}"/>
              </a:ext>
            </a:extLst>
          </p:cNvPr>
          <p:cNvGrpSpPr/>
          <p:nvPr/>
        </p:nvGrpSpPr>
        <p:grpSpPr>
          <a:xfrm>
            <a:off x="3268349" y="518948"/>
            <a:ext cx="2388072" cy="2743200"/>
            <a:chOff x="9796747" y="3771900"/>
            <a:chExt cx="2388072" cy="2743200"/>
          </a:xfrm>
        </p:grpSpPr>
        <p:sp>
          <p:nvSpPr>
            <p:cNvPr id="70" name="Rectangle 69">
              <a:extLst>
                <a:ext uri="{FF2B5EF4-FFF2-40B4-BE49-F238E27FC236}">
                  <a16:creationId xmlns:a16="http://schemas.microsoft.com/office/drawing/2014/main" id="{E67054A7-981A-4E07-91BC-506D0CC2C7E0}"/>
                </a:ext>
              </a:extLst>
            </p:cNvPr>
            <p:cNvSpPr/>
            <p:nvPr/>
          </p:nvSpPr>
          <p:spPr>
            <a:xfrm>
              <a:off x="9796747" y="3771900"/>
              <a:ext cx="2388072"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Rounded Corners 70">
              <a:extLst>
                <a:ext uri="{FF2B5EF4-FFF2-40B4-BE49-F238E27FC236}">
                  <a16:creationId xmlns:a16="http://schemas.microsoft.com/office/drawing/2014/main" id="{B6CA6D49-88AF-44D4-812B-97A7AA39AEBE}"/>
                </a:ext>
              </a:extLst>
            </p:cNvPr>
            <p:cNvSpPr/>
            <p:nvPr/>
          </p:nvSpPr>
          <p:spPr>
            <a:xfrm>
              <a:off x="9895862" y="3864030"/>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sp>
          <p:nvSpPr>
            <p:cNvPr id="72" name="Rectangle: Rounded Corners 71">
              <a:extLst>
                <a:ext uri="{FF2B5EF4-FFF2-40B4-BE49-F238E27FC236}">
                  <a16:creationId xmlns:a16="http://schemas.microsoft.com/office/drawing/2014/main" id="{929AC14E-5CB7-49F9-B47C-0649F6BC72A0}"/>
                </a:ext>
              </a:extLst>
            </p:cNvPr>
            <p:cNvSpPr/>
            <p:nvPr/>
          </p:nvSpPr>
          <p:spPr>
            <a:xfrm>
              <a:off x="10467689" y="3867899"/>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7</a:t>
              </a:r>
            </a:p>
          </p:txBody>
        </p:sp>
        <p:sp>
          <p:nvSpPr>
            <p:cNvPr id="73" name="Rectangle: Rounded Corners 72">
              <a:extLst>
                <a:ext uri="{FF2B5EF4-FFF2-40B4-BE49-F238E27FC236}">
                  <a16:creationId xmlns:a16="http://schemas.microsoft.com/office/drawing/2014/main" id="{CD3A4FB7-F09E-4DB3-A715-4AE3EB3979DB}"/>
                </a:ext>
              </a:extLst>
            </p:cNvPr>
            <p:cNvSpPr/>
            <p:nvPr/>
          </p:nvSpPr>
          <p:spPr>
            <a:xfrm>
              <a:off x="11031542" y="3858217"/>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8</a:t>
              </a:r>
            </a:p>
          </p:txBody>
        </p:sp>
        <p:sp>
          <p:nvSpPr>
            <p:cNvPr id="75" name="Rectangle: Rounded Corners 74">
              <a:extLst>
                <a:ext uri="{FF2B5EF4-FFF2-40B4-BE49-F238E27FC236}">
                  <a16:creationId xmlns:a16="http://schemas.microsoft.com/office/drawing/2014/main" id="{D692CB32-42F8-4323-8674-654358E39024}"/>
                </a:ext>
              </a:extLst>
            </p:cNvPr>
            <p:cNvSpPr/>
            <p:nvPr/>
          </p:nvSpPr>
          <p:spPr>
            <a:xfrm>
              <a:off x="9895862" y="4390719"/>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sp>
          <p:nvSpPr>
            <p:cNvPr id="76" name="Rectangle: Rounded Corners 75">
              <a:extLst>
                <a:ext uri="{FF2B5EF4-FFF2-40B4-BE49-F238E27FC236}">
                  <a16:creationId xmlns:a16="http://schemas.microsoft.com/office/drawing/2014/main" id="{B0D459D2-5EE0-4470-8A28-701DE2EF292C}"/>
                </a:ext>
              </a:extLst>
            </p:cNvPr>
            <p:cNvSpPr/>
            <p:nvPr/>
          </p:nvSpPr>
          <p:spPr>
            <a:xfrm>
              <a:off x="10467689" y="4393940"/>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4</a:t>
              </a:r>
            </a:p>
          </p:txBody>
        </p:sp>
        <p:sp>
          <p:nvSpPr>
            <p:cNvPr id="77" name="Rectangle: Rounded Corners 76">
              <a:extLst>
                <a:ext uri="{FF2B5EF4-FFF2-40B4-BE49-F238E27FC236}">
                  <a16:creationId xmlns:a16="http://schemas.microsoft.com/office/drawing/2014/main" id="{B2572CF3-B7C6-40E7-B2AB-06C9129C7BCF}"/>
                </a:ext>
              </a:extLst>
            </p:cNvPr>
            <p:cNvSpPr/>
            <p:nvPr/>
          </p:nvSpPr>
          <p:spPr>
            <a:xfrm>
              <a:off x="11031542" y="4384773"/>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5</a:t>
              </a:r>
            </a:p>
          </p:txBody>
        </p:sp>
        <p:sp>
          <p:nvSpPr>
            <p:cNvPr id="78" name="Rectangle: Rounded Corners 77">
              <a:extLst>
                <a:ext uri="{FF2B5EF4-FFF2-40B4-BE49-F238E27FC236}">
                  <a16:creationId xmlns:a16="http://schemas.microsoft.com/office/drawing/2014/main" id="{3699D3FB-A20F-4F36-9DC8-AC4524B1E5BF}"/>
                </a:ext>
              </a:extLst>
            </p:cNvPr>
            <p:cNvSpPr/>
            <p:nvPr/>
          </p:nvSpPr>
          <p:spPr>
            <a:xfrm>
              <a:off x="9895862" y="4917409"/>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lumMod val="65000"/>
                      <a:lumOff val="35000"/>
                    </a:schemeClr>
                  </a:solidFill>
                </a:rPr>
                <a:t>→</a:t>
              </a:r>
              <a:endParaRPr lang="en-US" sz="1600" b="1" dirty="0">
                <a:solidFill>
                  <a:schemeClr val="tx1">
                    <a:lumMod val="65000"/>
                    <a:lumOff val="35000"/>
                  </a:schemeClr>
                </a:solidFill>
              </a:endParaRPr>
            </a:p>
          </p:txBody>
        </p:sp>
        <p:sp>
          <p:nvSpPr>
            <p:cNvPr id="79" name="Rectangle: Rounded Corners 78">
              <a:extLst>
                <a:ext uri="{FF2B5EF4-FFF2-40B4-BE49-F238E27FC236}">
                  <a16:creationId xmlns:a16="http://schemas.microsoft.com/office/drawing/2014/main" id="{428A0873-765E-4E30-B927-F5386EA997D4}"/>
                </a:ext>
              </a:extLst>
            </p:cNvPr>
            <p:cNvSpPr/>
            <p:nvPr/>
          </p:nvSpPr>
          <p:spPr>
            <a:xfrm>
              <a:off x="10467689" y="4919981"/>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1</a:t>
              </a:r>
            </a:p>
          </p:txBody>
        </p:sp>
        <p:sp>
          <p:nvSpPr>
            <p:cNvPr id="80" name="Rectangle: Rounded Corners 79">
              <a:extLst>
                <a:ext uri="{FF2B5EF4-FFF2-40B4-BE49-F238E27FC236}">
                  <a16:creationId xmlns:a16="http://schemas.microsoft.com/office/drawing/2014/main" id="{6D434CBF-2037-4F42-A707-0BA6A3948F2A}"/>
                </a:ext>
              </a:extLst>
            </p:cNvPr>
            <p:cNvSpPr/>
            <p:nvPr/>
          </p:nvSpPr>
          <p:spPr>
            <a:xfrm>
              <a:off x="11031542" y="4911329"/>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2</a:t>
              </a:r>
            </a:p>
          </p:txBody>
        </p:sp>
        <p:sp>
          <p:nvSpPr>
            <p:cNvPr id="81" name="Rectangle: Rounded Corners 80">
              <a:extLst>
                <a:ext uri="{FF2B5EF4-FFF2-40B4-BE49-F238E27FC236}">
                  <a16:creationId xmlns:a16="http://schemas.microsoft.com/office/drawing/2014/main" id="{75DF9F3D-930C-4E17-BB52-394EB20DC02D}"/>
                </a:ext>
              </a:extLst>
            </p:cNvPr>
            <p:cNvSpPr/>
            <p:nvPr/>
          </p:nvSpPr>
          <p:spPr>
            <a:xfrm>
              <a:off x="9895862" y="5444098"/>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sp>
          <p:nvSpPr>
            <p:cNvPr id="82" name="Rectangle: Rounded Corners 81">
              <a:extLst>
                <a:ext uri="{FF2B5EF4-FFF2-40B4-BE49-F238E27FC236}">
                  <a16:creationId xmlns:a16="http://schemas.microsoft.com/office/drawing/2014/main" id="{19C4C5B8-2D1C-4F3F-910A-6C39C3D4A5A1}"/>
                </a:ext>
              </a:extLst>
            </p:cNvPr>
            <p:cNvSpPr/>
            <p:nvPr/>
          </p:nvSpPr>
          <p:spPr>
            <a:xfrm>
              <a:off x="10467689" y="5446022"/>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a:t>
              </a:r>
            </a:p>
          </p:txBody>
        </p:sp>
        <p:sp>
          <p:nvSpPr>
            <p:cNvPr id="83" name="Rectangle: Rounded Corners 82">
              <a:extLst>
                <a:ext uri="{FF2B5EF4-FFF2-40B4-BE49-F238E27FC236}">
                  <a16:creationId xmlns:a16="http://schemas.microsoft.com/office/drawing/2014/main" id="{1643A98F-9D31-4830-95AB-25974B47BE28}"/>
                </a:ext>
              </a:extLst>
            </p:cNvPr>
            <p:cNvSpPr/>
            <p:nvPr/>
          </p:nvSpPr>
          <p:spPr>
            <a:xfrm>
              <a:off x="11031542" y="5437885"/>
              <a:ext cx="1053713"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ENTER</a:t>
              </a:r>
              <a:endParaRPr lang="en-US" sz="1100" b="1" dirty="0">
                <a:solidFill>
                  <a:schemeClr val="tx1">
                    <a:lumMod val="65000"/>
                    <a:lumOff val="35000"/>
                  </a:schemeClr>
                </a:solidFill>
              </a:endParaRPr>
            </a:p>
          </p:txBody>
        </p:sp>
        <p:sp>
          <p:nvSpPr>
            <p:cNvPr id="84" name="Rectangle: Rounded Corners 83">
              <a:extLst>
                <a:ext uri="{FF2B5EF4-FFF2-40B4-BE49-F238E27FC236}">
                  <a16:creationId xmlns:a16="http://schemas.microsoft.com/office/drawing/2014/main" id="{B8CE5FC8-7D9F-4E7A-86C6-D0C4159ED945}"/>
                </a:ext>
              </a:extLst>
            </p:cNvPr>
            <p:cNvSpPr/>
            <p:nvPr/>
          </p:nvSpPr>
          <p:spPr>
            <a:xfrm>
              <a:off x="9895862" y="5972746"/>
              <a:ext cx="489861" cy="459753"/>
            </a:xfrm>
            <a:prstGeom prst="roundRect">
              <a:avLst>
                <a:gd name="adj" fmla="val 16667"/>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65000"/>
                      <a:lumOff val="35000"/>
                    </a:schemeClr>
                  </a:solidFill>
                </a:rPr>
                <a:t>DEL</a:t>
              </a:r>
            </a:p>
          </p:txBody>
        </p:sp>
        <p:sp>
          <p:nvSpPr>
            <p:cNvPr id="85" name="Rectangle: Rounded Corners 84">
              <a:extLst>
                <a:ext uri="{FF2B5EF4-FFF2-40B4-BE49-F238E27FC236}">
                  <a16:creationId xmlns:a16="http://schemas.microsoft.com/office/drawing/2014/main" id="{CFAB7FA7-565D-4513-BCAB-6C54D8916289}"/>
                </a:ext>
              </a:extLst>
            </p:cNvPr>
            <p:cNvSpPr/>
            <p:nvPr/>
          </p:nvSpPr>
          <p:spPr>
            <a:xfrm>
              <a:off x="10467689" y="5976100"/>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&lt;</a:t>
              </a:r>
              <a:endParaRPr lang="en-US" sz="700" dirty="0">
                <a:solidFill>
                  <a:schemeClr val="tx1">
                    <a:lumMod val="65000"/>
                    <a:lumOff val="35000"/>
                  </a:schemeClr>
                </a:solidFill>
              </a:endParaRPr>
            </a:p>
          </p:txBody>
        </p:sp>
        <p:sp>
          <p:nvSpPr>
            <p:cNvPr id="86" name="Rectangle: Rounded Corners 85">
              <a:extLst>
                <a:ext uri="{FF2B5EF4-FFF2-40B4-BE49-F238E27FC236}">
                  <a16:creationId xmlns:a16="http://schemas.microsoft.com/office/drawing/2014/main" id="{379A5D30-3EC7-4BF5-B53F-93365CBDFC5B}"/>
                </a:ext>
              </a:extLst>
            </p:cNvPr>
            <p:cNvSpPr/>
            <p:nvPr/>
          </p:nvSpPr>
          <p:spPr>
            <a:xfrm>
              <a:off x="11603336" y="3857370"/>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9</a:t>
              </a:r>
            </a:p>
          </p:txBody>
        </p:sp>
        <p:sp>
          <p:nvSpPr>
            <p:cNvPr id="87" name="Rectangle: Rounded Corners 86">
              <a:extLst>
                <a:ext uri="{FF2B5EF4-FFF2-40B4-BE49-F238E27FC236}">
                  <a16:creationId xmlns:a16="http://schemas.microsoft.com/office/drawing/2014/main" id="{3A80EE4F-7C7E-4B1F-88C0-0B8833A17501}"/>
                </a:ext>
              </a:extLst>
            </p:cNvPr>
            <p:cNvSpPr/>
            <p:nvPr/>
          </p:nvSpPr>
          <p:spPr>
            <a:xfrm>
              <a:off x="11603336" y="4383925"/>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6</a:t>
              </a:r>
            </a:p>
          </p:txBody>
        </p:sp>
        <p:sp>
          <p:nvSpPr>
            <p:cNvPr id="88" name="Rectangle: Rounded Corners 87">
              <a:extLst>
                <a:ext uri="{FF2B5EF4-FFF2-40B4-BE49-F238E27FC236}">
                  <a16:creationId xmlns:a16="http://schemas.microsoft.com/office/drawing/2014/main" id="{1958C1F0-943F-492B-99EC-9ABBBAEDA7A4}"/>
                </a:ext>
              </a:extLst>
            </p:cNvPr>
            <p:cNvSpPr/>
            <p:nvPr/>
          </p:nvSpPr>
          <p:spPr>
            <a:xfrm>
              <a:off x="11603336" y="4910481"/>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3</a:t>
              </a:r>
            </a:p>
          </p:txBody>
        </p:sp>
        <p:pic>
          <p:nvPicPr>
            <p:cNvPr id="89" name="Picture 88">
              <a:extLst>
                <a:ext uri="{FF2B5EF4-FFF2-40B4-BE49-F238E27FC236}">
                  <a16:creationId xmlns:a16="http://schemas.microsoft.com/office/drawing/2014/main" id="{6D807A07-E753-49F6-8E92-4CE98D50DD60}"/>
                </a:ext>
              </a:extLst>
            </p:cNvPr>
            <p:cNvPicPr>
              <a:picLocks noChangeAspect="1"/>
            </p:cNvPicPr>
            <p:nvPr/>
          </p:nvPicPr>
          <p:blipFill>
            <a:blip r:embed="rId2">
              <a:duotone>
                <a:schemeClr val="accent3">
                  <a:shade val="45000"/>
                  <a:satMod val="135000"/>
                </a:schemeClr>
                <a:prstClr val="white"/>
              </a:duotone>
            </a:blip>
            <a:stretch>
              <a:fillRect/>
            </a:stretch>
          </p:blipFill>
          <p:spPr>
            <a:xfrm>
              <a:off x="10543612" y="6094170"/>
              <a:ext cx="320040" cy="233715"/>
            </a:xfrm>
            <a:prstGeom prst="rect">
              <a:avLst/>
            </a:prstGeom>
          </p:spPr>
        </p:pic>
        <p:sp>
          <p:nvSpPr>
            <p:cNvPr id="90" name="Rectangle: Rounded Corners 89">
              <a:extLst>
                <a:ext uri="{FF2B5EF4-FFF2-40B4-BE49-F238E27FC236}">
                  <a16:creationId xmlns:a16="http://schemas.microsoft.com/office/drawing/2014/main" id="{578FFCA8-071F-484D-AE31-56FC3C91ACE9}"/>
                </a:ext>
              </a:extLst>
            </p:cNvPr>
            <p:cNvSpPr/>
            <p:nvPr/>
          </p:nvSpPr>
          <p:spPr>
            <a:xfrm>
              <a:off x="11031542" y="5972114"/>
              <a:ext cx="1053713"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TAB</a:t>
              </a:r>
              <a:endParaRPr lang="en-US" sz="1100" b="1" dirty="0">
                <a:solidFill>
                  <a:schemeClr val="tx1">
                    <a:lumMod val="65000"/>
                    <a:lumOff val="35000"/>
                  </a:schemeClr>
                </a:solidFill>
              </a:endParaRPr>
            </a:p>
          </p:txBody>
        </p:sp>
      </p:grpSp>
    </p:spTree>
    <p:extLst>
      <p:ext uri="{BB962C8B-B14F-4D97-AF65-F5344CB8AC3E}">
        <p14:creationId xmlns:p14="http://schemas.microsoft.com/office/powerpoint/2010/main" val="56779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9" name="Group 148">
            <a:extLst>
              <a:ext uri="{FF2B5EF4-FFF2-40B4-BE49-F238E27FC236}">
                <a16:creationId xmlns:a16="http://schemas.microsoft.com/office/drawing/2014/main" id="{B60E0DF5-DA60-4935-805F-12AB0D535090}"/>
              </a:ext>
            </a:extLst>
          </p:cNvPr>
          <p:cNvGrpSpPr/>
          <p:nvPr/>
        </p:nvGrpSpPr>
        <p:grpSpPr>
          <a:xfrm>
            <a:off x="2981325" y="1693379"/>
            <a:ext cx="6962775" cy="2240446"/>
            <a:chOff x="2981325" y="1693379"/>
            <a:chExt cx="6962775" cy="2240446"/>
          </a:xfrm>
        </p:grpSpPr>
        <p:sp>
          <p:nvSpPr>
            <p:cNvPr id="4" name="Rectangle 3">
              <a:extLst>
                <a:ext uri="{FF2B5EF4-FFF2-40B4-BE49-F238E27FC236}">
                  <a16:creationId xmlns:a16="http://schemas.microsoft.com/office/drawing/2014/main" id="{2235AB93-E33C-4059-B3E8-7504DEC630D8}"/>
                </a:ext>
              </a:extLst>
            </p:cNvPr>
            <p:cNvSpPr/>
            <p:nvPr/>
          </p:nvSpPr>
          <p:spPr>
            <a:xfrm>
              <a:off x="2981325" y="1693379"/>
              <a:ext cx="6962775" cy="224044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4DC9DC75-23C4-45AB-A143-F978766C5A38}"/>
                </a:ext>
              </a:extLst>
            </p:cNvPr>
            <p:cNvSpPr/>
            <p:nvPr/>
          </p:nvSpPr>
          <p:spPr>
            <a:xfrm>
              <a:off x="7646381" y="3383972"/>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lumMod val="65000"/>
                      <a:lumOff val="35000"/>
                    </a:schemeClr>
                  </a:solidFill>
                </a:rPr>
                <a:t>,</a:t>
              </a:r>
              <a:endParaRPr lang="en-US" sz="1100" b="1" dirty="0">
                <a:solidFill>
                  <a:schemeClr val="tx1">
                    <a:lumMod val="65000"/>
                    <a:lumOff val="35000"/>
                  </a:schemeClr>
                </a:solidFill>
              </a:endParaRPr>
            </a:p>
          </p:txBody>
        </p:sp>
        <p:sp>
          <p:nvSpPr>
            <p:cNvPr id="46" name="Rectangle: Rounded Corners 45">
              <a:extLst>
                <a:ext uri="{FF2B5EF4-FFF2-40B4-BE49-F238E27FC236}">
                  <a16:creationId xmlns:a16="http://schemas.microsoft.com/office/drawing/2014/main" id="{9489D3D1-529D-464E-AD51-416E66180EC9}"/>
                </a:ext>
              </a:extLst>
            </p:cNvPr>
            <p:cNvSpPr/>
            <p:nvPr/>
          </p:nvSpPr>
          <p:spPr>
            <a:xfrm>
              <a:off x="3657032" y="2864210"/>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sp>
          <p:nvSpPr>
            <p:cNvPr id="47" name="Rectangle: Rounded Corners 46">
              <a:extLst>
                <a:ext uri="{FF2B5EF4-FFF2-40B4-BE49-F238E27FC236}">
                  <a16:creationId xmlns:a16="http://schemas.microsoft.com/office/drawing/2014/main" id="{EB5A74F5-C7DA-42E5-962F-37F1662B44A2}"/>
                </a:ext>
              </a:extLst>
            </p:cNvPr>
            <p:cNvSpPr/>
            <p:nvPr/>
          </p:nvSpPr>
          <p:spPr>
            <a:xfrm>
              <a:off x="3657032" y="2330861"/>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Q</a:t>
              </a:r>
            </a:p>
          </p:txBody>
        </p:sp>
        <p:sp>
          <p:nvSpPr>
            <p:cNvPr id="48" name="Rectangle: Rounded Corners 47">
              <a:extLst>
                <a:ext uri="{FF2B5EF4-FFF2-40B4-BE49-F238E27FC236}">
                  <a16:creationId xmlns:a16="http://schemas.microsoft.com/office/drawing/2014/main" id="{3AFD0D9C-0DCA-4B4B-A882-196120932093}"/>
                </a:ext>
              </a:extLst>
            </p:cNvPr>
            <p:cNvSpPr/>
            <p:nvPr/>
          </p:nvSpPr>
          <p:spPr>
            <a:xfrm>
              <a:off x="4226939" y="2330861"/>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W</a:t>
              </a:r>
            </a:p>
          </p:txBody>
        </p:sp>
        <p:sp>
          <p:nvSpPr>
            <p:cNvPr id="49" name="Rectangle: Rounded Corners 48">
              <a:extLst>
                <a:ext uri="{FF2B5EF4-FFF2-40B4-BE49-F238E27FC236}">
                  <a16:creationId xmlns:a16="http://schemas.microsoft.com/office/drawing/2014/main" id="{EDA7C4D0-89CE-4F0A-9CD7-42B4ECCFB7EB}"/>
                </a:ext>
              </a:extLst>
            </p:cNvPr>
            <p:cNvSpPr/>
            <p:nvPr/>
          </p:nvSpPr>
          <p:spPr>
            <a:xfrm>
              <a:off x="4796846" y="2330861"/>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E</a:t>
              </a:r>
            </a:p>
          </p:txBody>
        </p:sp>
        <p:sp>
          <p:nvSpPr>
            <p:cNvPr id="50" name="Rectangle: Rounded Corners 49">
              <a:extLst>
                <a:ext uri="{FF2B5EF4-FFF2-40B4-BE49-F238E27FC236}">
                  <a16:creationId xmlns:a16="http://schemas.microsoft.com/office/drawing/2014/main" id="{2FDBE35B-D81A-46EA-9426-C69A6B42A9A9}"/>
                </a:ext>
              </a:extLst>
            </p:cNvPr>
            <p:cNvSpPr/>
            <p:nvPr/>
          </p:nvSpPr>
          <p:spPr>
            <a:xfrm>
              <a:off x="4226939" y="2867431"/>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S</a:t>
              </a:r>
            </a:p>
          </p:txBody>
        </p:sp>
        <p:sp>
          <p:nvSpPr>
            <p:cNvPr id="51" name="Rectangle: Rounded Corners 50">
              <a:extLst>
                <a:ext uri="{FF2B5EF4-FFF2-40B4-BE49-F238E27FC236}">
                  <a16:creationId xmlns:a16="http://schemas.microsoft.com/office/drawing/2014/main" id="{5468E4B9-B9AD-4288-95C9-F8D8C9D7194D}"/>
                </a:ext>
              </a:extLst>
            </p:cNvPr>
            <p:cNvSpPr/>
            <p:nvPr/>
          </p:nvSpPr>
          <p:spPr>
            <a:xfrm>
              <a:off x="4796846" y="2858264"/>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D</a:t>
              </a:r>
            </a:p>
          </p:txBody>
        </p:sp>
        <p:sp>
          <p:nvSpPr>
            <p:cNvPr id="52" name="Rectangle: Rounded Corners 51">
              <a:extLst>
                <a:ext uri="{FF2B5EF4-FFF2-40B4-BE49-F238E27FC236}">
                  <a16:creationId xmlns:a16="http://schemas.microsoft.com/office/drawing/2014/main" id="{CF8AA57A-737D-4D04-932B-31E77FE1E573}"/>
                </a:ext>
              </a:extLst>
            </p:cNvPr>
            <p:cNvSpPr/>
            <p:nvPr/>
          </p:nvSpPr>
          <p:spPr>
            <a:xfrm>
              <a:off x="4226939" y="3383972"/>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X</a:t>
              </a:r>
            </a:p>
          </p:txBody>
        </p:sp>
        <p:sp>
          <p:nvSpPr>
            <p:cNvPr id="53" name="Rectangle: Rounded Corners 52">
              <a:extLst>
                <a:ext uri="{FF2B5EF4-FFF2-40B4-BE49-F238E27FC236}">
                  <a16:creationId xmlns:a16="http://schemas.microsoft.com/office/drawing/2014/main" id="{674A4B99-1473-488A-8D28-1A98B9988F84}"/>
                </a:ext>
              </a:extLst>
            </p:cNvPr>
            <p:cNvSpPr/>
            <p:nvPr/>
          </p:nvSpPr>
          <p:spPr>
            <a:xfrm>
              <a:off x="4796846" y="3383972"/>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C</a:t>
              </a:r>
            </a:p>
          </p:txBody>
        </p:sp>
        <p:sp>
          <p:nvSpPr>
            <p:cNvPr id="55" name="Rectangle: Rounded Corners 54">
              <a:extLst>
                <a:ext uri="{FF2B5EF4-FFF2-40B4-BE49-F238E27FC236}">
                  <a16:creationId xmlns:a16="http://schemas.microsoft.com/office/drawing/2014/main" id="{BDA145DE-BFEE-4573-B2F6-068046761CEA}"/>
                </a:ext>
              </a:extLst>
            </p:cNvPr>
            <p:cNvSpPr/>
            <p:nvPr/>
          </p:nvSpPr>
          <p:spPr>
            <a:xfrm>
              <a:off x="3080709" y="3383972"/>
              <a:ext cx="493776"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b="1" dirty="0">
                <a:solidFill>
                  <a:schemeClr val="tx1">
                    <a:lumMod val="65000"/>
                    <a:lumOff val="35000"/>
                  </a:schemeClr>
                </a:solidFill>
              </a:endParaRPr>
            </a:p>
          </p:txBody>
        </p:sp>
        <p:sp>
          <p:nvSpPr>
            <p:cNvPr id="59" name="Rectangle: Rounded Corners 58">
              <a:extLst>
                <a:ext uri="{FF2B5EF4-FFF2-40B4-BE49-F238E27FC236}">
                  <a16:creationId xmlns:a16="http://schemas.microsoft.com/office/drawing/2014/main" id="{3565BF5C-BE64-4D38-B733-5927E5C3BDFB}"/>
                </a:ext>
              </a:extLst>
            </p:cNvPr>
            <p:cNvSpPr/>
            <p:nvPr/>
          </p:nvSpPr>
          <p:spPr>
            <a:xfrm>
              <a:off x="5366753" y="2330861"/>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R</a:t>
              </a:r>
            </a:p>
          </p:txBody>
        </p:sp>
        <p:sp>
          <p:nvSpPr>
            <p:cNvPr id="60" name="Rectangle: Rounded Corners 59">
              <a:extLst>
                <a:ext uri="{FF2B5EF4-FFF2-40B4-BE49-F238E27FC236}">
                  <a16:creationId xmlns:a16="http://schemas.microsoft.com/office/drawing/2014/main" id="{6C856A3A-5864-4268-956F-35F8654C7E15}"/>
                </a:ext>
              </a:extLst>
            </p:cNvPr>
            <p:cNvSpPr/>
            <p:nvPr/>
          </p:nvSpPr>
          <p:spPr>
            <a:xfrm>
              <a:off x="5366753" y="2857416"/>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F</a:t>
              </a:r>
            </a:p>
          </p:txBody>
        </p:sp>
        <p:sp>
          <p:nvSpPr>
            <p:cNvPr id="61" name="Rectangle: Rounded Corners 60">
              <a:extLst>
                <a:ext uri="{FF2B5EF4-FFF2-40B4-BE49-F238E27FC236}">
                  <a16:creationId xmlns:a16="http://schemas.microsoft.com/office/drawing/2014/main" id="{7C47F604-557F-42B1-90B1-4A154E24D1C3}"/>
                </a:ext>
              </a:extLst>
            </p:cNvPr>
            <p:cNvSpPr/>
            <p:nvPr/>
          </p:nvSpPr>
          <p:spPr>
            <a:xfrm>
              <a:off x="5366753" y="3383972"/>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V</a:t>
              </a:r>
            </a:p>
          </p:txBody>
        </p:sp>
        <p:sp>
          <p:nvSpPr>
            <p:cNvPr id="63" name="Rectangle: Rounded Corners 62">
              <a:extLst>
                <a:ext uri="{FF2B5EF4-FFF2-40B4-BE49-F238E27FC236}">
                  <a16:creationId xmlns:a16="http://schemas.microsoft.com/office/drawing/2014/main" id="{CC3E43FB-71FE-460D-B134-ACD18033608C}"/>
                </a:ext>
              </a:extLst>
            </p:cNvPr>
            <p:cNvSpPr/>
            <p:nvPr/>
          </p:nvSpPr>
          <p:spPr>
            <a:xfrm>
              <a:off x="3657032" y="3383972"/>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Z</a:t>
              </a:r>
            </a:p>
          </p:txBody>
        </p:sp>
        <p:sp>
          <p:nvSpPr>
            <p:cNvPr id="65" name="Rectangle: Rounded Corners 64">
              <a:extLst>
                <a:ext uri="{FF2B5EF4-FFF2-40B4-BE49-F238E27FC236}">
                  <a16:creationId xmlns:a16="http://schemas.microsoft.com/office/drawing/2014/main" id="{EF1B5C16-E20D-4CA4-9FAF-34B6FD74F9B0}"/>
                </a:ext>
              </a:extLst>
            </p:cNvPr>
            <p:cNvSpPr/>
            <p:nvPr/>
          </p:nvSpPr>
          <p:spPr>
            <a:xfrm>
              <a:off x="3657032" y="2864493"/>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a:t>
              </a:r>
            </a:p>
          </p:txBody>
        </p:sp>
        <p:sp>
          <p:nvSpPr>
            <p:cNvPr id="66" name="Rectangle: Rounded Corners 65">
              <a:extLst>
                <a:ext uri="{FF2B5EF4-FFF2-40B4-BE49-F238E27FC236}">
                  <a16:creationId xmlns:a16="http://schemas.microsoft.com/office/drawing/2014/main" id="{BAFAEDC3-7254-4234-8C14-BCC66838171B}"/>
                </a:ext>
              </a:extLst>
            </p:cNvPr>
            <p:cNvSpPr/>
            <p:nvPr/>
          </p:nvSpPr>
          <p:spPr>
            <a:xfrm>
              <a:off x="5936660" y="2864210"/>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sp>
          <p:nvSpPr>
            <p:cNvPr id="67" name="Rectangle: Rounded Corners 66">
              <a:extLst>
                <a:ext uri="{FF2B5EF4-FFF2-40B4-BE49-F238E27FC236}">
                  <a16:creationId xmlns:a16="http://schemas.microsoft.com/office/drawing/2014/main" id="{AD534D20-6965-4579-95BE-A8F22C826F8C}"/>
                </a:ext>
              </a:extLst>
            </p:cNvPr>
            <p:cNvSpPr/>
            <p:nvPr/>
          </p:nvSpPr>
          <p:spPr>
            <a:xfrm>
              <a:off x="5936660" y="2330861"/>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T</a:t>
              </a:r>
            </a:p>
          </p:txBody>
        </p:sp>
        <p:sp>
          <p:nvSpPr>
            <p:cNvPr id="68" name="Rectangle: Rounded Corners 67">
              <a:extLst>
                <a:ext uri="{FF2B5EF4-FFF2-40B4-BE49-F238E27FC236}">
                  <a16:creationId xmlns:a16="http://schemas.microsoft.com/office/drawing/2014/main" id="{8094A01F-AF37-49DA-B8E7-DAB6C4334D36}"/>
                </a:ext>
              </a:extLst>
            </p:cNvPr>
            <p:cNvSpPr/>
            <p:nvPr/>
          </p:nvSpPr>
          <p:spPr>
            <a:xfrm>
              <a:off x="6506567" y="2330861"/>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Y</a:t>
              </a:r>
            </a:p>
          </p:txBody>
        </p:sp>
        <p:sp>
          <p:nvSpPr>
            <p:cNvPr id="69" name="Rectangle: Rounded Corners 68">
              <a:extLst>
                <a:ext uri="{FF2B5EF4-FFF2-40B4-BE49-F238E27FC236}">
                  <a16:creationId xmlns:a16="http://schemas.microsoft.com/office/drawing/2014/main" id="{9018C995-97BE-4979-A448-F6225DDE3A53}"/>
                </a:ext>
              </a:extLst>
            </p:cNvPr>
            <p:cNvSpPr/>
            <p:nvPr/>
          </p:nvSpPr>
          <p:spPr>
            <a:xfrm>
              <a:off x="7076474" y="2330861"/>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U</a:t>
              </a:r>
            </a:p>
          </p:txBody>
        </p:sp>
        <p:sp>
          <p:nvSpPr>
            <p:cNvPr id="70" name="Rectangle: Rounded Corners 69">
              <a:extLst>
                <a:ext uri="{FF2B5EF4-FFF2-40B4-BE49-F238E27FC236}">
                  <a16:creationId xmlns:a16="http://schemas.microsoft.com/office/drawing/2014/main" id="{4C1194A6-D386-4582-B0C7-505CCE0364D3}"/>
                </a:ext>
              </a:extLst>
            </p:cNvPr>
            <p:cNvSpPr/>
            <p:nvPr/>
          </p:nvSpPr>
          <p:spPr>
            <a:xfrm>
              <a:off x="6506567" y="2867431"/>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H</a:t>
              </a:r>
            </a:p>
          </p:txBody>
        </p:sp>
        <p:sp>
          <p:nvSpPr>
            <p:cNvPr id="71" name="Rectangle: Rounded Corners 70">
              <a:extLst>
                <a:ext uri="{FF2B5EF4-FFF2-40B4-BE49-F238E27FC236}">
                  <a16:creationId xmlns:a16="http://schemas.microsoft.com/office/drawing/2014/main" id="{332CB36C-7629-498A-9F25-34631FF7860E}"/>
                </a:ext>
              </a:extLst>
            </p:cNvPr>
            <p:cNvSpPr/>
            <p:nvPr/>
          </p:nvSpPr>
          <p:spPr>
            <a:xfrm>
              <a:off x="7076474" y="2858264"/>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J</a:t>
              </a:r>
            </a:p>
          </p:txBody>
        </p:sp>
        <p:sp>
          <p:nvSpPr>
            <p:cNvPr id="72" name="Rectangle: Rounded Corners 71">
              <a:extLst>
                <a:ext uri="{FF2B5EF4-FFF2-40B4-BE49-F238E27FC236}">
                  <a16:creationId xmlns:a16="http://schemas.microsoft.com/office/drawing/2014/main" id="{27C88DE7-01B0-4452-A2F5-BFE4C122BF16}"/>
                </a:ext>
              </a:extLst>
            </p:cNvPr>
            <p:cNvSpPr/>
            <p:nvPr/>
          </p:nvSpPr>
          <p:spPr>
            <a:xfrm>
              <a:off x="6506567" y="3383972"/>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N</a:t>
              </a:r>
            </a:p>
          </p:txBody>
        </p:sp>
        <p:sp>
          <p:nvSpPr>
            <p:cNvPr id="73" name="Rectangle: Rounded Corners 72">
              <a:extLst>
                <a:ext uri="{FF2B5EF4-FFF2-40B4-BE49-F238E27FC236}">
                  <a16:creationId xmlns:a16="http://schemas.microsoft.com/office/drawing/2014/main" id="{C52CB167-662B-4538-B728-5D3BE64C85F8}"/>
                </a:ext>
              </a:extLst>
            </p:cNvPr>
            <p:cNvSpPr/>
            <p:nvPr/>
          </p:nvSpPr>
          <p:spPr>
            <a:xfrm>
              <a:off x="7076474" y="3383972"/>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M</a:t>
              </a:r>
            </a:p>
          </p:txBody>
        </p:sp>
        <p:sp>
          <p:nvSpPr>
            <p:cNvPr id="79" name="Rectangle: Rounded Corners 78">
              <a:extLst>
                <a:ext uri="{FF2B5EF4-FFF2-40B4-BE49-F238E27FC236}">
                  <a16:creationId xmlns:a16="http://schemas.microsoft.com/office/drawing/2014/main" id="{6E4F7C52-B451-49E2-9A30-71B53A11D185}"/>
                </a:ext>
              </a:extLst>
            </p:cNvPr>
            <p:cNvSpPr/>
            <p:nvPr/>
          </p:nvSpPr>
          <p:spPr>
            <a:xfrm>
              <a:off x="7646381" y="2330861"/>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I</a:t>
              </a:r>
            </a:p>
          </p:txBody>
        </p:sp>
        <p:sp>
          <p:nvSpPr>
            <p:cNvPr id="80" name="Rectangle: Rounded Corners 79">
              <a:extLst>
                <a:ext uri="{FF2B5EF4-FFF2-40B4-BE49-F238E27FC236}">
                  <a16:creationId xmlns:a16="http://schemas.microsoft.com/office/drawing/2014/main" id="{2DF9D6ED-E209-4016-9D05-21CACE99A282}"/>
                </a:ext>
              </a:extLst>
            </p:cNvPr>
            <p:cNvSpPr/>
            <p:nvPr/>
          </p:nvSpPr>
          <p:spPr>
            <a:xfrm>
              <a:off x="7646381" y="2857416"/>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K</a:t>
              </a:r>
            </a:p>
          </p:txBody>
        </p:sp>
        <p:sp>
          <p:nvSpPr>
            <p:cNvPr id="83" name="Rectangle: Rounded Corners 82">
              <a:extLst>
                <a:ext uri="{FF2B5EF4-FFF2-40B4-BE49-F238E27FC236}">
                  <a16:creationId xmlns:a16="http://schemas.microsoft.com/office/drawing/2014/main" id="{14EB7DE6-533A-4064-A4F2-9DD779F7AEF1}"/>
                </a:ext>
              </a:extLst>
            </p:cNvPr>
            <p:cNvSpPr/>
            <p:nvPr/>
          </p:nvSpPr>
          <p:spPr>
            <a:xfrm>
              <a:off x="5936660" y="3383972"/>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B</a:t>
              </a:r>
            </a:p>
          </p:txBody>
        </p:sp>
        <p:sp>
          <p:nvSpPr>
            <p:cNvPr id="85" name="Rectangle: Rounded Corners 84">
              <a:extLst>
                <a:ext uri="{FF2B5EF4-FFF2-40B4-BE49-F238E27FC236}">
                  <a16:creationId xmlns:a16="http://schemas.microsoft.com/office/drawing/2014/main" id="{3C2DE063-5544-4E43-B441-E8BA37C27C97}"/>
                </a:ext>
              </a:extLst>
            </p:cNvPr>
            <p:cNvSpPr/>
            <p:nvPr/>
          </p:nvSpPr>
          <p:spPr>
            <a:xfrm>
              <a:off x="5936660" y="2864493"/>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G</a:t>
              </a:r>
            </a:p>
          </p:txBody>
        </p:sp>
        <p:sp>
          <p:nvSpPr>
            <p:cNvPr id="86" name="Rectangle: Rounded Corners 85">
              <a:extLst>
                <a:ext uri="{FF2B5EF4-FFF2-40B4-BE49-F238E27FC236}">
                  <a16:creationId xmlns:a16="http://schemas.microsoft.com/office/drawing/2014/main" id="{04BDA1C3-823B-4D46-8F94-2FDB08816A81}"/>
                </a:ext>
              </a:extLst>
            </p:cNvPr>
            <p:cNvSpPr/>
            <p:nvPr/>
          </p:nvSpPr>
          <p:spPr>
            <a:xfrm>
              <a:off x="8216288" y="2857550"/>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sp>
          <p:nvSpPr>
            <p:cNvPr id="87" name="Rectangle: Rounded Corners 86">
              <a:extLst>
                <a:ext uri="{FF2B5EF4-FFF2-40B4-BE49-F238E27FC236}">
                  <a16:creationId xmlns:a16="http://schemas.microsoft.com/office/drawing/2014/main" id="{E7109E76-2331-451D-82C2-96F6A0E1E630}"/>
                </a:ext>
              </a:extLst>
            </p:cNvPr>
            <p:cNvSpPr/>
            <p:nvPr/>
          </p:nvSpPr>
          <p:spPr>
            <a:xfrm>
              <a:off x="8216288" y="2330861"/>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O</a:t>
              </a:r>
            </a:p>
          </p:txBody>
        </p:sp>
        <p:sp>
          <p:nvSpPr>
            <p:cNvPr id="88" name="Rectangle: Rounded Corners 87">
              <a:extLst>
                <a:ext uri="{FF2B5EF4-FFF2-40B4-BE49-F238E27FC236}">
                  <a16:creationId xmlns:a16="http://schemas.microsoft.com/office/drawing/2014/main" id="{80C1964C-8A2A-4EC4-B881-A3F800B459E8}"/>
                </a:ext>
              </a:extLst>
            </p:cNvPr>
            <p:cNvSpPr/>
            <p:nvPr/>
          </p:nvSpPr>
          <p:spPr>
            <a:xfrm>
              <a:off x="8792191" y="2330861"/>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P</a:t>
              </a:r>
            </a:p>
          </p:txBody>
        </p:sp>
        <p:sp>
          <p:nvSpPr>
            <p:cNvPr id="96" name="Rectangle: Rounded Corners 95">
              <a:extLst>
                <a:ext uri="{FF2B5EF4-FFF2-40B4-BE49-F238E27FC236}">
                  <a16:creationId xmlns:a16="http://schemas.microsoft.com/office/drawing/2014/main" id="{1802A6B8-EF76-4B26-A66F-B87743217FB1}"/>
                </a:ext>
              </a:extLst>
            </p:cNvPr>
            <p:cNvSpPr/>
            <p:nvPr/>
          </p:nvSpPr>
          <p:spPr>
            <a:xfrm>
              <a:off x="8216288" y="2857833"/>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L</a:t>
              </a:r>
            </a:p>
          </p:txBody>
        </p:sp>
        <p:sp>
          <p:nvSpPr>
            <p:cNvPr id="99" name="Rectangle: Rounded Corners 98">
              <a:extLst>
                <a:ext uri="{FF2B5EF4-FFF2-40B4-BE49-F238E27FC236}">
                  <a16:creationId xmlns:a16="http://schemas.microsoft.com/office/drawing/2014/main" id="{6F17EF22-4F3A-4EBC-8CF4-06FA63BE2B8A}"/>
                </a:ext>
              </a:extLst>
            </p:cNvPr>
            <p:cNvSpPr/>
            <p:nvPr/>
          </p:nvSpPr>
          <p:spPr>
            <a:xfrm>
              <a:off x="8216288" y="3383972"/>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65000"/>
                      <a:lumOff val="35000"/>
                    </a:schemeClr>
                  </a:solidFill>
                </a:rPr>
                <a:t>~</a:t>
              </a:r>
              <a:endParaRPr lang="en-US" sz="1100" b="1" dirty="0">
                <a:solidFill>
                  <a:schemeClr val="tx1">
                    <a:lumMod val="65000"/>
                    <a:lumOff val="35000"/>
                  </a:schemeClr>
                </a:solidFill>
              </a:endParaRPr>
            </a:p>
          </p:txBody>
        </p:sp>
        <p:sp>
          <p:nvSpPr>
            <p:cNvPr id="100" name="Rectangle: Rounded Corners 99">
              <a:extLst>
                <a:ext uri="{FF2B5EF4-FFF2-40B4-BE49-F238E27FC236}">
                  <a16:creationId xmlns:a16="http://schemas.microsoft.com/office/drawing/2014/main" id="{C088F4D1-0A8E-4A28-83CB-258FD3374DA5}"/>
                </a:ext>
              </a:extLst>
            </p:cNvPr>
            <p:cNvSpPr/>
            <p:nvPr/>
          </p:nvSpPr>
          <p:spPr>
            <a:xfrm>
              <a:off x="8792191" y="1803457"/>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a:t>
              </a:r>
            </a:p>
          </p:txBody>
        </p:sp>
        <p:sp>
          <p:nvSpPr>
            <p:cNvPr id="101" name="Rectangle: Rounded Corners 100">
              <a:extLst>
                <a:ext uri="{FF2B5EF4-FFF2-40B4-BE49-F238E27FC236}">
                  <a16:creationId xmlns:a16="http://schemas.microsoft.com/office/drawing/2014/main" id="{D4993918-E0B6-4C8C-ABD6-1132BB26BE22}"/>
                </a:ext>
              </a:extLst>
            </p:cNvPr>
            <p:cNvSpPr/>
            <p:nvPr/>
          </p:nvSpPr>
          <p:spPr>
            <a:xfrm>
              <a:off x="8792191" y="1803457"/>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_</a:t>
              </a:r>
            </a:p>
          </p:txBody>
        </p:sp>
        <p:sp>
          <p:nvSpPr>
            <p:cNvPr id="102" name="Rectangle: Rounded Corners 101">
              <a:extLst>
                <a:ext uri="{FF2B5EF4-FFF2-40B4-BE49-F238E27FC236}">
                  <a16:creationId xmlns:a16="http://schemas.microsoft.com/office/drawing/2014/main" id="{446B113A-FA56-428B-8F6A-7CD31E88814D}"/>
                </a:ext>
              </a:extLst>
            </p:cNvPr>
            <p:cNvSpPr/>
            <p:nvPr/>
          </p:nvSpPr>
          <p:spPr>
            <a:xfrm>
              <a:off x="6506567" y="1796831"/>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&amp;</a:t>
              </a:r>
            </a:p>
          </p:txBody>
        </p:sp>
        <p:sp>
          <p:nvSpPr>
            <p:cNvPr id="103" name="Rectangle: Rounded Corners 102">
              <a:extLst>
                <a:ext uri="{FF2B5EF4-FFF2-40B4-BE49-F238E27FC236}">
                  <a16:creationId xmlns:a16="http://schemas.microsoft.com/office/drawing/2014/main" id="{D7C4FE01-27DE-49B2-81C5-05B10F02E815}"/>
                </a:ext>
              </a:extLst>
            </p:cNvPr>
            <p:cNvSpPr/>
            <p:nvPr/>
          </p:nvSpPr>
          <p:spPr>
            <a:xfrm>
              <a:off x="7076474" y="1796831"/>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a:t>
              </a:r>
            </a:p>
          </p:txBody>
        </p:sp>
        <p:sp>
          <p:nvSpPr>
            <p:cNvPr id="104" name="Rectangle: Rounded Corners 103">
              <a:extLst>
                <a:ext uri="{FF2B5EF4-FFF2-40B4-BE49-F238E27FC236}">
                  <a16:creationId xmlns:a16="http://schemas.microsoft.com/office/drawing/2014/main" id="{CF435824-1B71-4059-9660-7EFC1C21E06F}"/>
                </a:ext>
              </a:extLst>
            </p:cNvPr>
            <p:cNvSpPr/>
            <p:nvPr/>
          </p:nvSpPr>
          <p:spPr>
            <a:xfrm>
              <a:off x="4796846" y="1796831"/>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a:t>
              </a:r>
            </a:p>
          </p:txBody>
        </p:sp>
        <p:sp>
          <p:nvSpPr>
            <p:cNvPr id="105" name="Rectangle: Rounded Corners 104">
              <a:extLst>
                <a:ext uri="{FF2B5EF4-FFF2-40B4-BE49-F238E27FC236}">
                  <a16:creationId xmlns:a16="http://schemas.microsoft.com/office/drawing/2014/main" id="{504F0BA2-DEA8-4282-BC09-938C9CA89F00}"/>
                </a:ext>
              </a:extLst>
            </p:cNvPr>
            <p:cNvSpPr/>
            <p:nvPr/>
          </p:nvSpPr>
          <p:spPr>
            <a:xfrm>
              <a:off x="5366753" y="1796831"/>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a:t>
              </a:r>
            </a:p>
          </p:txBody>
        </p:sp>
        <p:sp>
          <p:nvSpPr>
            <p:cNvPr id="106" name="Rectangle: Rounded Corners 105">
              <a:extLst>
                <a:ext uri="{FF2B5EF4-FFF2-40B4-BE49-F238E27FC236}">
                  <a16:creationId xmlns:a16="http://schemas.microsoft.com/office/drawing/2014/main" id="{D4D52121-1A60-4DA2-9DAD-7DC28671CF95}"/>
                </a:ext>
              </a:extLst>
            </p:cNvPr>
            <p:cNvSpPr/>
            <p:nvPr/>
          </p:nvSpPr>
          <p:spPr>
            <a:xfrm>
              <a:off x="3087125" y="1796831"/>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a:t>
              </a:r>
            </a:p>
          </p:txBody>
        </p:sp>
        <p:sp>
          <p:nvSpPr>
            <p:cNvPr id="107" name="Rectangle: Rounded Corners 106">
              <a:extLst>
                <a:ext uri="{FF2B5EF4-FFF2-40B4-BE49-F238E27FC236}">
                  <a16:creationId xmlns:a16="http://schemas.microsoft.com/office/drawing/2014/main" id="{F607F5C2-830D-40FF-87F1-DB8B24134688}"/>
                </a:ext>
              </a:extLst>
            </p:cNvPr>
            <p:cNvSpPr/>
            <p:nvPr/>
          </p:nvSpPr>
          <p:spPr>
            <a:xfrm>
              <a:off x="3657032" y="1796831"/>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a:t>
              </a:r>
            </a:p>
          </p:txBody>
        </p:sp>
        <p:sp>
          <p:nvSpPr>
            <p:cNvPr id="108" name="Rectangle: Rounded Corners 107">
              <a:extLst>
                <a:ext uri="{FF2B5EF4-FFF2-40B4-BE49-F238E27FC236}">
                  <a16:creationId xmlns:a16="http://schemas.microsoft.com/office/drawing/2014/main" id="{A31FACCD-5567-4CB1-AF59-B7555010BA53}"/>
                </a:ext>
              </a:extLst>
            </p:cNvPr>
            <p:cNvSpPr/>
            <p:nvPr/>
          </p:nvSpPr>
          <p:spPr>
            <a:xfrm>
              <a:off x="8216288" y="1796831"/>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a:t>
              </a:r>
            </a:p>
          </p:txBody>
        </p:sp>
        <p:sp>
          <p:nvSpPr>
            <p:cNvPr id="109" name="Rectangle: Rounded Corners 108">
              <a:extLst>
                <a:ext uri="{FF2B5EF4-FFF2-40B4-BE49-F238E27FC236}">
                  <a16:creationId xmlns:a16="http://schemas.microsoft.com/office/drawing/2014/main" id="{64B83DDB-22EE-4C35-8035-28C113150815}"/>
                </a:ext>
              </a:extLst>
            </p:cNvPr>
            <p:cNvSpPr/>
            <p:nvPr/>
          </p:nvSpPr>
          <p:spPr>
            <a:xfrm>
              <a:off x="7646381" y="1796831"/>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a:t>
              </a:r>
            </a:p>
          </p:txBody>
        </p:sp>
        <p:sp>
          <p:nvSpPr>
            <p:cNvPr id="110" name="Rectangle: Rounded Corners 109">
              <a:extLst>
                <a:ext uri="{FF2B5EF4-FFF2-40B4-BE49-F238E27FC236}">
                  <a16:creationId xmlns:a16="http://schemas.microsoft.com/office/drawing/2014/main" id="{A21438AC-B37D-4500-AF1B-E8AD99043B94}"/>
                </a:ext>
              </a:extLst>
            </p:cNvPr>
            <p:cNvSpPr/>
            <p:nvPr/>
          </p:nvSpPr>
          <p:spPr>
            <a:xfrm>
              <a:off x="5936660" y="1796831"/>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a:t>
              </a:r>
            </a:p>
          </p:txBody>
        </p:sp>
        <p:sp>
          <p:nvSpPr>
            <p:cNvPr id="111" name="Rectangle: Rounded Corners 110">
              <a:extLst>
                <a:ext uri="{FF2B5EF4-FFF2-40B4-BE49-F238E27FC236}">
                  <a16:creationId xmlns:a16="http://schemas.microsoft.com/office/drawing/2014/main" id="{01FCACCC-6248-4AC8-9344-F351B310D353}"/>
                </a:ext>
              </a:extLst>
            </p:cNvPr>
            <p:cNvSpPr/>
            <p:nvPr/>
          </p:nvSpPr>
          <p:spPr>
            <a:xfrm>
              <a:off x="4226939" y="1796831"/>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a:t>
              </a:r>
            </a:p>
          </p:txBody>
        </p:sp>
        <p:sp>
          <p:nvSpPr>
            <p:cNvPr id="113" name="Rectangle: Rounded Corners 112">
              <a:extLst>
                <a:ext uri="{FF2B5EF4-FFF2-40B4-BE49-F238E27FC236}">
                  <a16:creationId xmlns:a16="http://schemas.microsoft.com/office/drawing/2014/main" id="{AB9709E1-B52B-4D4B-8CA8-E8D2DBB4A340}"/>
                </a:ext>
              </a:extLst>
            </p:cNvPr>
            <p:cNvSpPr/>
            <p:nvPr/>
          </p:nvSpPr>
          <p:spPr>
            <a:xfrm>
              <a:off x="3084622" y="2330861"/>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a:t>
              </a:r>
            </a:p>
          </p:txBody>
        </p:sp>
        <p:sp>
          <p:nvSpPr>
            <p:cNvPr id="116" name="Rectangle: Rounded Corners 115">
              <a:extLst>
                <a:ext uri="{FF2B5EF4-FFF2-40B4-BE49-F238E27FC236}">
                  <a16:creationId xmlns:a16="http://schemas.microsoft.com/office/drawing/2014/main" id="{FBFFE79E-B1FF-4EFA-B33A-D14331F4A487}"/>
                </a:ext>
              </a:extLst>
            </p:cNvPr>
            <p:cNvSpPr/>
            <p:nvPr/>
          </p:nvSpPr>
          <p:spPr>
            <a:xfrm>
              <a:off x="9350992" y="2329179"/>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a:t>
              </a:r>
            </a:p>
          </p:txBody>
        </p:sp>
        <p:sp>
          <p:nvSpPr>
            <p:cNvPr id="117" name="Rectangle: Rounded Corners 116">
              <a:extLst>
                <a:ext uri="{FF2B5EF4-FFF2-40B4-BE49-F238E27FC236}">
                  <a16:creationId xmlns:a16="http://schemas.microsoft.com/office/drawing/2014/main" id="{A7B7C526-C6DA-4E68-BCEF-25854E5D6249}"/>
                </a:ext>
              </a:extLst>
            </p:cNvPr>
            <p:cNvSpPr/>
            <p:nvPr/>
          </p:nvSpPr>
          <p:spPr>
            <a:xfrm>
              <a:off x="9350992" y="2857415"/>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endParaRPr lang="en-US" sz="1400" b="1" dirty="0">
                <a:solidFill>
                  <a:schemeClr val="tx1">
                    <a:lumMod val="65000"/>
                    <a:lumOff val="35000"/>
                  </a:schemeClr>
                </a:solidFill>
              </a:endParaRPr>
            </a:p>
          </p:txBody>
        </p:sp>
        <p:sp>
          <p:nvSpPr>
            <p:cNvPr id="118" name="Rectangle: Rounded Corners 117">
              <a:extLst>
                <a:ext uri="{FF2B5EF4-FFF2-40B4-BE49-F238E27FC236}">
                  <a16:creationId xmlns:a16="http://schemas.microsoft.com/office/drawing/2014/main" id="{C410155C-6A65-4FD3-9783-2CF19B576D9F}"/>
                </a:ext>
              </a:extLst>
            </p:cNvPr>
            <p:cNvSpPr/>
            <p:nvPr/>
          </p:nvSpPr>
          <p:spPr>
            <a:xfrm>
              <a:off x="9350992" y="1799716"/>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a:t>
              </a:r>
            </a:p>
          </p:txBody>
        </p:sp>
        <p:sp>
          <p:nvSpPr>
            <p:cNvPr id="119" name="Rectangle: Rounded Corners 118">
              <a:extLst>
                <a:ext uri="{FF2B5EF4-FFF2-40B4-BE49-F238E27FC236}">
                  <a16:creationId xmlns:a16="http://schemas.microsoft.com/office/drawing/2014/main" id="{ED9EF9B3-3F7D-4FC9-8485-FC6280979D41}"/>
                </a:ext>
              </a:extLst>
            </p:cNvPr>
            <p:cNvSpPr/>
            <p:nvPr/>
          </p:nvSpPr>
          <p:spPr>
            <a:xfrm>
              <a:off x="8792191" y="2864210"/>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endParaRPr lang="en-US" sz="1100" b="1" dirty="0">
                <a:solidFill>
                  <a:schemeClr val="tx1">
                    <a:lumMod val="65000"/>
                    <a:lumOff val="35000"/>
                  </a:schemeClr>
                </a:solidFill>
              </a:endParaRPr>
            </a:p>
          </p:txBody>
        </p:sp>
        <p:sp>
          <p:nvSpPr>
            <p:cNvPr id="120" name="Rectangle: Rounded Corners 119">
              <a:extLst>
                <a:ext uri="{FF2B5EF4-FFF2-40B4-BE49-F238E27FC236}">
                  <a16:creationId xmlns:a16="http://schemas.microsoft.com/office/drawing/2014/main" id="{D6BA065F-109D-4CCB-99C6-DA8F4A898FF8}"/>
                </a:ext>
              </a:extLst>
            </p:cNvPr>
            <p:cNvSpPr/>
            <p:nvPr/>
          </p:nvSpPr>
          <p:spPr>
            <a:xfrm>
              <a:off x="9350992" y="3377177"/>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&lt;</a:t>
              </a:r>
            </a:p>
          </p:txBody>
        </p:sp>
        <p:sp>
          <p:nvSpPr>
            <p:cNvPr id="121" name="Rectangle: Rounded Corners 120">
              <a:extLst>
                <a:ext uri="{FF2B5EF4-FFF2-40B4-BE49-F238E27FC236}">
                  <a16:creationId xmlns:a16="http://schemas.microsoft.com/office/drawing/2014/main" id="{87831B72-77E5-46E9-8E3D-AF0594866C83}"/>
                </a:ext>
              </a:extLst>
            </p:cNvPr>
            <p:cNvSpPr/>
            <p:nvPr/>
          </p:nvSpPr>
          <p:spPr>
            <a:xfrm>
              <a:off x="8792191" y="3383972"/>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&gt;</a:t>
              </a:r>
            </a:p>
          </p:txBody>
        </p:sp>
        <p:sp>
          <p:nvSpPr>
            <p:cNvPr id="122" name="Rectangle: Rounded Corners 121">
              <a:extLst>
                <a:ext uri="{FF2B5EF4-FFF2-40B4-BE49-F238E27FC236}">
                  <a16:creationId xmlns:a16="http://schemas.microsoft.com/office/drawing/2014/main" id="{5717F292-03B3-4CE6-B810-A4695904413A}"/>
                </a:ext>
              </a:extLst>
            </p:cNvPr>
            <p:cNvSpPr/>
            <p:nvPr/>
          </p:nvSpPr>
          <p:spPr>
            <a:xfrm>
              <a:off x="3084623" y="2857415"/>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a:t>
              </a:r>
            </a:p>
          </p:txBody>
        </p:sp>
        <p:pic>
          <p:nvPicPr>
            <p:cNvPr id="148" name="Picture 147">
              <a:extLst>
                <a:ext uri="{FF2B5EF4-FFF2-40B4-BE49-F238E27FC236}">
                  <a16:creationId xmlns:a16="http://schemas.microsoft.com/office/drawing/2014/main" id="{A0D70F0D-8D4F-452A-A89F-33A72BF14B34}"/>
                </a:ext>
              </a:extLst>
            </p:cNvPr>
            <p:cNvPicPr>
              <a:picLocks noChangeAspect="1"/>
            </p:cNvPicPr>
            <p:nvPr/>
          </p:nvPicPr>
          <p:blipFill>
            <a:blip r:embed="rId2"/>
            <a:stretch>
              <a:fillRect/>
            </a:stretch>
          </p:blipFill>
          <p:spPr>
            <a:xfrm>
              <a:off x="3139508" y="3440365"/>
              <a:ext cx="365760" cy="365760"/>
            </a:xfrm>
            <a:prstGeom prst="rect">
              <a:avLst/>
            </a:prstGeom>
          </p:spPr>
        </p:pic>
      </p:grpSp>
    </p:spTree>
    <p:extLst>
      <p:ext uri="{BB962C8B-B14F-4D97-AF65-F5344CB8AC3E}">
        <p14:creationId xmlns:p14="http://schemas.microsoft.com/office/powerpoint/2010/main" val="3428350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CBDA22-A9AD-480E-A329-CB8127D11074}"/>
              </a:ext>
            </a:extLst>
          </p:cNvPr>
          <p:cNvSpPr>
            <a:spLocks noGrp="1"/>
          </p:cNvSpPr>
          <p:nvPr>
            <p:ph idx="1"/>
          </p:nvPr>
        </p:nvSpPr>
        <p:spPr>
          <a:xfrm>
            <a:off x="190500" y="829466"/>
            <a:ext cx="5781675" cy="5857084"/>
          </a:xfrm>
          <a:ln>
            <a:solidFill>
              <a:schemeClr val="tx1">
                <a:lumMod val="65000"/>
                <a:lumOff val="35000"/>
              </a:schemeClr>
            </a:solidFill>
          </a:ln>
        </p:spPr>
        <p:txBody>
          <a:bodyPr>
            <a:noAutofit/>
          </a:bodyPr>
          <a:lstStyle/>
          <a:p>
            <a:pPr marL="0" indent="0">
              <a:buNone/>
            </a:pPr>
            <a:r>
              <a:rPr lang="en-US" sz="1700" b="1" u="sng" dirty="0"/>
              <a:t>FIELD SETTINGS &amp; BEHAVIOR:</a:t>
            </a:r>
          </a:p>
          <a:p>
            <a:r>
              <a:rPr lang="en-US" sz="1700" dirty="0"/>
              <a:t>When the screen loads first time</a:t>
            </a:r>
          </a:p>
          <a:p>
            <a:pPr lvl="1"/>
            <a:r>
              <a:rPr lang="en-US" sz="1700" dirty="0"/>
              <a:t>Estimate Number should be blank</a:t>
            </a:r>
          </a:p>
          <a:p>
            <a:pPr lvl="1"/>
            <a:r>
              <a:rPr lang="en-US" sz="1700" dirty="0"/>
              <a:t>Set the focus to Barcode</a:t>
            </a:r>
          </a:p>
          <a:p>
            <a:r>
              <a:rPr lang="en-US" sz="1700" dirty="0"/>
              <a:t>Barcode is 13 digits. After 13</a:t>
            </a:r>
            <a:r>
              <a:rPr lang="en-US" sz="1700" baseline="30000" dirty="0"/>
              <a:t>th</a:t>
            </a:r>
            <a:r>
              <a:rPr lang="en-US" sz="1700" dirty="0"/>
              <a:t> digit entered or scanned, fetch the Item corresponding to the Barcode and insert a row in the Invoice Item table below with Quantity = 1. Compute and display the Tax and Net Price. Set the focus back to Barcode field.</a:t>
            </a:r>
          </a:p>
          <a:p>
            <a:r>
              <a:rPr lang="en-US" sz="1700" dirty="0"/>
              <a:t>If Barcode is not there, click tab and move to Item Code field. If Item Code is entered and tab is clicked, fetch the Item corresponding to the Item code and insert a row in the Invoice Item table below with Quantity = 1. Compute and display the Tax and Net Price. Set the focus back to Barcode field.</a:t>
            </a:r>
          </a:p>
          <a:p>
            <a:endParaRPr lang="en-US" sz="1700" dirty="0"/>
          </a:p>
          <a:p>
            <a:endParaRPr lang="en-US" sz="1700" dirty="0"/>
          </a:p>
        </p:txBody>
      </p:sp>
      <p:sp>
        <p:nvSpPr>
          <p:cNvPr id="4" name="Content Placeholder 2">
            <a:extLst>
              <a:ext uri="{FF2B5EF4-FFF2-40B4-BE49-F238E27FC236}">
                <a16:creationId xmlns:a16="http://schemas.microsoft.com/office/drawing/2014/main" id="{C4B11595-E8AC-4B57-A499-3E15447C6E27}"/>
              </a:ext>
            </a:extLst>
          </p:cNvPr>
          <p:cNvSpPr txBox="1">
            <a:spLocks/>
          </p:cNvSpPr>
          <p:nvPr/>
        </p:nvSpPr>
        <p:spPr>
          <a:xfrm>
            <a:off x="6191250" y="829466"/>
            <a:ext cx="5781675" cy="5857084"/>
          </a:xfrm>
          <a:prstGeom prst="rect">
            <a:avLst/>
          </a:prstGeom>
          <a:ln>
            <a:solidFill>
              <a:schemeClr val="tx1">
                <a:lumMod val="65000"/>
                <a:lumOff val="3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If Item Code is also not there, click tab and move to Item name field. After typing first 3 characters of the Item Name, the combo box will be populated with the list of Items matching with the name. Scroll the list and click the desired Item. Once the Item name is selected, fetch the Item corresponding to the Item code and insert a row in the Invoice Item table below with Quantity = 1. Compute and display the Tax and Net Price. Set the focus back to Barcode field.</a:t>
            </a:r>
          </a:p>
          <a:p>
            <a:pPr marL="0" indent="0">
              <a:buNone/>
            </a:pPr>
            <a:endParaRPr lang="en-US" sz="1800" b="1" u="sng" dirty="0"/>
          </a:p>
          <a:p>
            <a:pPr marL="0" indent="0">
              <a:buNone/>
            </a:pPr>
            <a:endParaRPr lang="en-US" sz="1800" b="1" u="sng" dirty="0"/>
          </a:p>
          <a:p>
            <a:endParaRPr lang="en-US" sz="1700" dirty="0"/>
          </a:p>
          <a:p>
            <a:endParaRPr lang="en-US" sz="1700" dirty="0"/>
          </a:p>
        </p:txBody>
      </p:sp>
      <p:sp>
        <p:nvSpPr>
          <p:cNvPr id="7" name="Title 1">
            <a:extLst>
              <a:ext uri="{FF2B5EF4-FFF2-40B4-BE49-F238E27FC236}">
                <a16:creationId xmlns:a16="http://schemas.microsoft.com/office/drawing/2014/main" id="{D8252314-B300-44F3-BAA8-A87234E337AC}"/>
              </a:ext>
            </a:extLst>
          </p:cNvPr>
          <p:cNvSpPr>
            <a:spLocks noGrp="1"/>
          </p:cNvSpPr>
          <p:nvPr>
            <p:ph type="title"/>
          </p:nvPr>
        </p:nvSpPr>
        <p:spPr>
          <a:xfrm>
            <a:off x="190500" y="18256"/>
            <a:ext cx="11782424" cy="810420"/>
          </a:xfrm>
          <a:ln>
            <a:noFill/>
          </a:ln>
        </p:spPr>
        <p:txBody>
          <a:bodyPr/>
          <a:lstStyle/>
          <a:p>
            <a:r>
              <a:rPr lang="en-US" dirty="0"/>
              <a:t>Estimate Entry </a:t>
            </a:r>
          </a:p>
        </p:txBody>
      </p:sp>
    </p:spTree>
    <p:extLst>
      <p:ext uri="{BB962C8B-B14F-4D97-AF65-F5344CB8AC3E}">
        <p14:creationId xmlns:p14="http://schemas.microsoft.com/office/powerpoint/2010/main" val="2142469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EE839-8071-43BF-8F19-CC5C129EF191}"/>
              </a:ext>
            </a:extLst>
          </p:cNvPr>
          <p:cNvSpPr>
            <a:spLocks noGrp="1"/>
          </p:cNvSpPr>
          <p:nvPr>
            <p:ph type="title"/>
          </p:nvPr>
        </p:nvSpPr>
        <p:spPr>
          <a:xfrm>
            <a:off x="190500" y="18256"/>
            <a:ext cx="11782424" cy="810420"/>
          </a:xfrm>
          <a:ln>
            <a:noFill/>
          </a:ln>
        </p:spPr>
        <p:txBody>
          <a:bodyPr/>
          <a:lstStyle/>
          <a:p>
            <a:r>
              <a:rPr lang="en-US" dirty="0"/>
              <a:t>Estimate Entry </a:t>
            </a:r>
          </a:p>
        </p:txBody>
      </p:sp>
      <p:sp>
        <p:nvSpPr>
          <p:cNvPr id="3" name="Content Placeholder 2">
            <a:extLst>
              <a:ext uri="{FF2B5EF4-FFF2-40B4-BE49-F238E27FC236}">
                <a16:creationId xmlns:a16="http://schemas.microsoft.com/office/drawing/2014/main" id="{98CBDA22-A9AD-480E-A329-CB8127D11074}"/>
              </a:ext>
            </a:extLst>
          </p:cNvPr>
          <p:cNvSpPr>
            <a:spLocks noGrp="1"/>
          </p:cNvSpPr>
          <p:nvPr>
            <p:ph idx="1"/>
          </p:nvPr>
        </p:nvSpPr>
        <p:spPr>
          <a:xfrm>
            <a:off x="190500" y="838991"/>
            <a:ext cx="5781675" cy="5876134"/>
          </a:xfrm>
          <a:ln>
            <a:solidFill>
              <a:schemeClr val="tx1">
                <a:lumMod val="65000"/>
                <a:lumOff val="35000"/>
              </a:schemeClr>
            </a:solidFill>
          </a:ln>
        </p:spPr>
        <p:txBody>
          <a:bodyPr>
            <a:noAutofit/>
          </a:bodyPr>
          <a:lstStyle/>
          <a:p>
            <a:pPr marL="0" indent="0">
              <a:buNone/>
            </a:pPr>
            <a:r>
              <a:rPr lang="en-US" sz="1700" b="1" u="sng" dirty="0"/>
              <a:t>CALCULATIONS OF ESTIMATE ITEM TABLE FIELDS:</a:t>
            </a:r>
          </a:p>
          <a:p>
            <a:r>
              <a:rPr lang="en-US" sz="1700" dirty="0"/>
              <a:t>Standard Price = Selling Price fetched from Item table</a:t>
            </a:r>
          </a:p>
          <a:p>
            <a:r>
              <a:rPr lang="en-US" sz="1700" dirty="0"/>
              <a:t>Applied Price = Standard Price (initially both are same until the Price is changed)</a:t>
            </a:r>
          </a:p>
          <a:p>
            <a:r>
              <a:rPr lang="en-US" sz="1700" dirty="0"/>
              <a:t>Tax = Applied Price x (</a:t>
            </a:r>
            <a:r>
              <a:rPr lang="en-US" sz="1700" dirty="0" err="1"/>
              <a:t>cgst_tax_rate</a:t>
            </a:r>
            <a:r>
              <a:rPr lang="en-US" sz="1700" dirty="0"/>
              <a:t> + </a:t>
            </a:r>
            <a:r>
              <a:rPr lang="en-US" sz="1700" dirty="0" err="1"/>
              <a:t>sgst_tax_rate</a:t>
            </a:r>
            <a:r>
              <a:rPr lang="en-US" sz="1700" dirty="0"/>
              <a:t>, fetched from Item table) / 100</a:t>
            </a:r>
          </a:p>
          <a:p>
            <a:r>
              <a:rPr lang="en-US" sz="1700" dirty="0"/>
              <a:t>Net = Applied Price + Tax</a:t>
            </a:r>
            <a:endParaRPr lang="en-US" sz="1700" b="1" u="sng" dirty="0"/>
          </a:p>
          <a:p>
            <a:pPr marL="0" indent="0">
              <a:buNone/>
            </a:pPr>
            <a:r>
              <a:rPr lang="en-US" sz="1700" b="1" u="sng" dirty="0"/>
              <a:t>CALCULATIONS OF SUMMARY FIELDS:</a:t>
            </a:r>
          </a:p>
          <a:p>
            <a:r>
              <a:rPr lang="en-US" sz="1700" dirty="0"/>
              <a:t>Line Items = Total number of Items in the Invoice </a:t>
            </a:r>
          </a:p>
          <a:p>
            <a:r>
              <a:rPr lang="en-US" sz="1700" dirty="0"/>
              <a:t>Total Quantity = Sum of Quantity of all Items in the Invoice</a:t>
            </a:r>
          </a:p>
          <a:p>
            <a:r>
              <a:rPr lang="en-US" sz="1700" dirty="0"/>
              <a:t>Total amount = Sum of Total amount of all Items in the Invoice</a:t>
            </a:r>
          </a:p>
          <a:p>
            <a:r>
              <a:rPr lang="en-US" sz="1700" dirty="0"/>
              <a:t>Tax amount = Sum of Tax amount of all Items in the Invoice</a:t>
            </a:r>
          </a:p>
          <a:p>
            <a:r>
              <a:rPr lang="en-US" sz="1700" dirty="0"/>
              <a:t>Net amount = Sum of Net amount of all Items in the Invoice </a:t>
            </a:r>
          </a:p>
          <a:p>
            <a:r>
              <a:rPr lang="en-US" sz="1700" dirty="0"/>
              <a:t>Invoice amount = Net amount – Discount amount</a:t>
            </a:r>
          </a:p>
          <a:p>
            <a:pPr marL="0" indent="0">
              <a:buNone/>
            </a:pPr>
            <a:endParaRPr lang="en-US" sz="1700" dirty="0"/>
          </a:p>
          <a:p>
            <a:endParaRPr lang="en-US" sz="1700" dirty="0"/>
          </a:p>
          <a:p>
            <a:endParaRPr lang="en-US" sz="1700" dirty="0"/>
          </a:p>
          <a:p>
            <a:endParaRPr lang="en-US" sz="1700" dirty="0"/>
          </a:p>
        </p:txBody>
      </p:sp>
      <p:sp>
        <p:nvSpPr>
          <p:cNvPr id="4" name="Content Placeholder 2">
            <a:extLst>
              <a:ext uri="{FF2B5EF4-FFF2-40B4-BE49-F238E27FC236}">
                <a16:creationId xmlns:a16="http://schemas.microsoft.com/office/drawing/2014/main" id="{C4B11595-E8AC-4B57-A499-3E15447C6E27}"/>
              </a:ext>
            </a:extLst>
          </p:cNvPr>
          <p:cNvSpPr txBox="1">
            <a:spLocks/>
          </p:cNvSpPr>
          <p:nvPr/>
        </p:nvSpPr>
        <p:spPr>
          <a:xfrm>
            <a:off x="6191250" y="838991"/>
            <a:ext cx="5781675" cy="5876134"/>
          </a:xfrm>
          <a:prstGeom prst="rect">
            <a:avLst/>
          </a:prstGeom>
          <a:ln>
            <a:solidFill>
              <a:schemeClr val="tx1">
                <a:lumMod val="65000"/>
                <a:lumOff val="35000"/>
              </a:schemeClr>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b="1" u="sng" dirty="0"/>
              <a:t>BUTTON ACTIONS:</a:t>
            </a:r>
          </a:p>
          <a:p>
            <a:pPr marL="0" indent="0">
              <a:buNone/>
            </a:pPr>
            <a:r>
              <a:rPr lang="en-US" sz="1700" b="1" dirty="0"/>
              <a:t>Esc-Exit:</a:t>
            </a:r>
          </a:p>
          <a:p>
            <a:r>
              <a:rPr lang="en-US" sz="1700" dirty="0"/>
              <a:t>Close the Estimate Entry Screen and go back to menu</a:t>
            </a:r>
            <a:endParaRPr lang="en-US" sz="1700" b="1" u="sng" dirty="0"/>
          </a:p>
          <a:p>
            <a:pPr marL="0" indent="0">
              <a:buNone/>
            </a:pPr>
            <a:r>
              <a:rPr lang="en-US" sz="1700" b="1" dirty="0"/>
              <a:t>F1-Help:</a:t>
            </a:r>
          </a:p>
          <a:p>
            <a:r>
              <a:rPr lang="en-US" sz="1700" dirty="0"/>
              <a:t>Currently no action required</a:t>
            </a:r>
          </a:p>
          <a:p>
            <a:pPr marL="0" indent="0">
              <a:buNone/>
            </a:pPr>
            <a:r>
              <a:rPr lang="en-US" sz="1700" b="1" dirty="0"/>
              <a:t>F2-Delete Item:</a:t>
            </a:r>
          </a:p>
          <a:p>
            <a:r>
              <a:rPr lang="en-US" sz="1700" dirty="0"/>
              <a:t>Delete the currently focused row in the Estimate Item Table</a:t>
            </a:r>
          </a:p>
          <a:p>
            <a:r>
              <a:rPr lang="en-US" sz="1700" dirty="0"/>
              <a:t>Recalculate the Summary Fields</a:t>
            </a:r>
          </a:p>
          <a:p>
            <a:pPr marL="0" indent="0">
              <a:buNone/>
            </a:pPr>
            <a:r>
              <a:rPr lang="en-US" sz="1700" b="1" dirty="0"/>
              <a:t>F3-Find Item:</a:t>
            </a:r>
          </a:p>
          <a:p>
            <a:r>
              <a:rPr lang="en-US" sz="1700" dirty="0"/>
              <a:t>Open the Find Item popup screen</a:t>
            </a:r>
          </a:p>
          <a:p>
            <a:pPr marL="0" indent="0">
              <a:buNone/>
            </a:pPr>
            <a:r>
              <a:rPr lang="en-US" sz="1700" b="1" dirty="0"/>
              <a:t>F4-Change Quantity:</a:t>
            </a:r>
          </a:p>
          <a:p>
            <a:r>
              <a:rPr lang="en-US" sz="1700" dirty="0"/>
              <a:t>Open the Change Quantity popup screen displaying the Quantity of the currently focused row in the Estimate Item Table as the Existing Quantity and New Quantity</a:t>
            </a:r>
          </a:p>
          <a:p>
            <a:pPr marL="0" indent="0">
              <a:buNone/>
            </a:pPr>
            <a:r>
              <a:rPr lang="en-US" sz="1700" b="1" dirty="0"/>
              <a:t>F5-Change Price:</a:t>
            </a:r>
          </a:p>
          <a:p>
            <a:r>
              <a:rPr lang="en-US" sz="1700" dirty="0"/>
              <a:t>Open the Change Price popup screen displaying the Applied Price of the currently focused row in the Estimate Item Table as the Existing Price</a:t>
            </a:r>
          </a:p>
          <a:p>
            <a:endParaRPr lang="en-US" sz="1700" dirty="0"/>
          </a:p>
          <a:p>
            <a:endParaRPr lang="en-US" sz="1700" dirty="0"/>
          </a:p>
          <a:p>
            <a:endParaRPr lang="en-US" sz="1700" dirty="0"/>
          </a:p>
          <a:p>
            <a:endParaRPr lang="en-US" sz="1700" dirty="0"/>
          </a:p>
        </p:txBody>
      </p:sp>
    </p:spTree>
    <p:extLst>
      <p:ext uri="{BB962C8B-B14F-4D97-AF65-F5344CB8AC3E}">
        <p14:creationId xmlns:p14="http://schemas.microsoft.com/office/powerpoint/2010/main" val="416548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EE839-8071-43BF-8F19-CC5C129EF191}"/>
              </a:ext>
            </a:extLst>
          </p:cNvPr>
          <p:cNvSpPr>
            <a:spLocks noGrp="1"/>
          </p:cNvSpPr>
          <p:nvPr>
            <p:ph type="title"/>
          </p:nvPr>
        </p:nvSpPr>
        <p:spPr>
          <a:xfrm>
            <a:off x="190500" y="18256"/>
            <a:ext cx="11782424" cy="810420"/>
          </a:xfrm>
          <a:ln>
            <a:noFill/>
          </a:ln>
        </p:spPr>
        <p:txBody>
          <a:bodyPr/>
          <a:lstStyle/>
          <a:p>
            <a:r>
              <a:rPr lang="en-US" dirty="0"/>
              <a:t>Estimate Entry </a:t>
            </a:r>
          </a:p>
        </p:txBody>
      </p:sp>
      <p:sp>
        <p:nvSpPr>
          <p:cNvPr id="4" name="Content Placeholder 2">
            <a:extLst>
              <a:ext uri="{FF2B5EF4-FFF2-40B4-BE49-F238E27FC236}">
                <a16:creationId xmlns:a16="http://schemas.microsoft.com/office/drawing/2014/main" id="{C4B11595-E8AC-4B57-A499-3E15447C6E27}"/>
              </a:ext>
            </a:extLst>
          </p:cNvPr>
          <p:cNvSpPr txBox="1">
            <a:spLocks/>
          </p:cNvSpPr>
          <p:nvPr/>
        </p:nvSpPr>
        <p:spPr>
          <a:xfrm>
            <a:off x="200025" y="838991"/>
            <a:ext cx="5781675" cy="5847559"/>
          </a:xfrm>
          <a:prstGeom prst="rect">
            <a:avLst/>
          </a:prstGeom>
          <a:ln>
            <a:solidFill>
              <a:schemeClr val="tx1">
                <a:lumMod val="65000"/>
                <a:lumOff val="3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b="1" dirty="0"/>
              <a:t>F6-Get Weight:</a:t>
            </a:r>
          </a:p>
          <a:p>
            <a:r>
              <a:rPr lang="en-US" sz="1700" dirty="0"/>
              <a:t>Move the weight fetched from the Weighing Scale to the Quantity of the currently focused row in the Estimate Item Table</a:t>
            </a:r>
          </a:p>
          <a:p>
            <a:r>
              <a:rPr lang="en-US" sz="1700" dirty="0"/>
              <a:t>Recalculate the Summary Fields</a:t>
            </a:r>
          </a:p>
          <a:p>
            <a:pPr marL="0" indent="0">
              <a:buNone/>
            </a:pPr>
            <a:r>
              <a:rPr lang="en-US" sz="1700" b="1" dirty="0"/>
              <a:t>F7-New Estimate:</a:t>
            </a:r>
          </a:p>
          <a:p>
            <a:r>
              <a:rPr lang="en-US" sz="1700" dirty="0"/>
              <a:t>Save the current Estimate to Database</a:t>
            </a:r>
          </a:p>
          <a:p>
            <a:r>
              <a:rPr lang="en-US" sz="1700" dirty="0"/>
              <a:t>Clear all the fields</a:t>
            </a:r>
          </a:p>
          <a:p>
            <a:r>
              <a:rPr lang="en-US" sz="1700" dirty="0"/>
              <a:t>Set the focus to Barcode</a:t>
            </a:r>
          </a:p>
          <a:p>
            <a:pPr marL="0" indent="0">
              <a:buNone/>
            </a:pPr>
            <a:r>
              <a:rPr lang="en-US" sz="1700" b="1" dirty="0"/>
              <a:t>F8-Delete Invoice:</a:t>
            </a:r>
          </a:p>
          <a:p>
            <a:r>
              <a:rPr lang="en-US" sz="1700" dirty="0"/>
              <a:t>Delete the current Estimate from the Database (if already saved)</a:t>
            </a:r>
          </a:p>
          <a:p>
            <a:r>
              <a:rPr lang="en-US" sz="1700" dirty="0"/>
              <a:t>Clear all the fields</a:t>
            </a:r>
          </a:p>
          <a:p>
            <a:r>
              <a:rPr lang="en-US" sz="1700" dirty="0"/>
              <a:t>Set the focus to Barcode</a:t>
            </a:r>
          </a:p>
          <a:p>
            <a:pPr marL="0" indent="0">
              <a:buNone/>
            </a:pPr>
            <a:r>
              <a:rPr lang="en-US" sz="1700" b="1" dirty="0"/>
              <a:t>F9-Find Customer:</a:t>
            </a:r>
          </a:p>
          <a:p>
            <a:r>
              <a:rPr lang="en-US" sz="1700" dirty="0"/>
              <a:t>Open the Find Item popup screen</a:t>
            </a:r>
          </a:p>
          <a:p>
            <a:endParaRPr lang="en-US" sz="1700" dirty="0"/>
          </a:p>
          <a:p>
            <a:endParaRPr lang="en-US" sz="1700" dirty="0"/>
          </a:p>
          <a:p>
            <a:endParaRPr lang="en-US" sz="1700" dirty="0"/>
          </a:p>
          <a:p>
            <a:endParaRPr lang="en-US" sz="1700" dirty="0"/>
          </a:p>
          <a:p>
            <a:endParaRPr lang="en-US" sz="1700" dirty="0"/>
          </a:p>
          <a:p>
            <a:endParaRPr lang="en-US" sz="1700" dirty="0"/>
          </a:p>
        </p:txBody>
      </p:sp>
      <p:sp>
        <p:nvSpPr>
          <p:cNvPr id="5" name="Content Placeholder 2">
            <a:extLst>
              <a:ext uri="{FF2B5EF4-FFF2-40B4-BE49-F238E27FC236}">
                <a16:creationId xmlns:a16="http://schemas.microsoft.com/office/drawing/2014/main" id="{81EFBF99-622E-465D-A469-33AC335F4AD3}"/>
              </a:ext>
            </a:extLst>
          </p:cNvPr>
          <p:cNvSpPr txBox="1">
            <a:spLocks/>
          </p:cNvSpPr>
          <p:nvPr/>
        </p:nvSpPr>
        <p:spPr>
          <a:xfrm>
            <a:off x="6200775" y="838200"/>
            <a:ext cx="5781675" cy="5847559"/>
          </a:xfrm>
          <a:prstGeom prst="rect">
            <a:avLst/>
          </a:prstGeom>
          <a:ln>
            <a:solidFill>
              <a:schemeClr val="tx1">
                <a:lumMod val="65000"/>
                <a:lumOff val="3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b="1" dirty="0"/>
              <a:t>F10-List Estimates:</a:t>
            </a:r>
          </a:p>
          <a:p>
            <a:r>
              <a:rPr lang="en-US" sz="1700" dirty="0"/>
              <a:t>Save the current Estimate to Database</a:t>
            </a:r>
          </a:p>
          <a:p>
            <a:r>
              <a:rPr lang="en-US" sz="1700" dirty="0"/>
              <a:t>Open the Estimate List popup screen</a:t>
            </a:r>
          </a:p>
          <a:p>
            <a:pPr marL="0" indent="0">
              <a:buNone/>
            </a:pPr>
            <a:r>
              <a:rPr lang="en-US" sz="1700" b="1" dirty="0"/>
              <a:t>F11-Print Estimate:</a:t>
            </a:r>
          </a:p>
          <a:p>
            <a:r>
              <a:rPr lang="en-US" sz="1700" dirty="0"/>
              <a:t>Currently no action required</a:t>
            </a:r>
          </a:p>
          <a:p>
            <a:pPr marL="0" indent="0">
              <a:buNone/>
            </a:pPr>
            <a:r>
              <a:rPr lang="en-US" sz="1700" b="1" dirty="0"/>
              <a:t>Right Arrow / + Key:</a:t>
            </a:r>
          </a:p>
          <a:p>
            <a:r>
              <a:rPr lang="en-US" sz="1700" dirty="0"/>
              <a:t>Quantity of the currently focused row in the Estimate Item Table should be incremented by 1</a:t>
            </a:r>
          </a:p>
          <a:p>
            <a:pPr marL="0" indent="0">
              <a:buNone/>
            </a:pPr>
            <a:r>
              <a:rPr lang="en-US" sz="1700" b="1" dirty="0"/>
              <a:t>Left Arrow / - Key:</a:t>
            </a:r>
          </a:p>
          <a:p>
            <a:r>
              <a:rPr lang="en-US" sz="1700" dirty="0"/>
              <a:t>Quantity of the currently focused row in the Estimate Item Table should be decremented by 1</a:t>
            </a:r>
          </a:p>
          <a:p>
            <a:endParaRPr lang="en-US" sz="1700" dirty="0"/>
          </a:p>
          <a:p>
            <a:pPr marL="0" indent="0">
              <a:buNone/>
            </a:pPr>
            <a:endParaRPr lang="en-US" sz="1700" dirty="0"/>
          </a:p>
          <a:p>
            <a:endParaRPr lang="en-US" sz="1700" dirty="0"/>
          </a:p>
          <a:p>
            <a:endParaRPr lang="en-US" sz="1700" dirty="0"/>
          </a:p>
          <a:p>
            <a:endParaRPr lang="en-US" sz="1700" dirty="0"/>
          </a:p>
          <a:p>
            <a:endParaRPr lang="en-US" sz="1700" dirty="0"/>
          </a:p>
        </p:txBody>
      </p:sp>
    </p:spTree>
    <p:extLst>
      <p:ext uri="{BB962C8B-B14F-4D97-AF65-F5344CB8AC3E}">
        <p14:creationId xmlns:p14="http://schemas.microsoft.com/office/powerpoint/2010/main" val="2857268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06A3692-6130-4854-BC92-BED311393F7A}"/>
              </a:ext>
            </a:extLst>
          </p:cNvPr>
          <p:cNvSpPr/>
          <p:nvPr/>
        </p:nvSpPr>
        <p:spPr>
          <a:xfrm>
            <a:off x="9803928" y="1079776"/>
            <a:ext cx="2388072" cy="26858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5D9E007-C38D-4607-A53E-4D5EE08F6C46}"/>
              </a:ext>
            </a:extLst>
          </p:cNvPr>
          <p:cNvSpPr/>
          <p:nvPr/>
        </p:nvSpPr>
        <p:spPr>
          <a:xfrm>
            <a:off x="9803928" y="6515099"/>
            <a:ext cx="2388072" cy="335635"/>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7647FF1-B396-4FFD-8325-46CFE25E1803}"/>
              </a:ext>
            </a:extLst>
          </p:cNvPr>
          <p:cNvSpPr/>
          <p:nvPr/>
        </p:nvSpPr>
        <p:spPr>
          <a:xfrm>
            <a:off x="-1" y="1079778"/>
            <a:ext cx="9796523" cy="464154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2" name="Rectangle 111">
            <a:extLst>
              <a:ext uri="{FF2B5EF4-FFF2-40B4-BE49-F238E27FC236}">
                <a16:creationId xmlns:a16="http://schemas.microsoft.com/office/drawing/2014/main" id="{7B556AE3-36BC-4F7D-AC95-1BC6B4A237E2}"/>
              </a:ext>
            </a:extLst>
          </p:cNvPr>
          <p:cNvSpPr/>
          <p:nvPr/>
        </p:nvSpPr>
        <p:spPr>
          <a:xfrm>
            <a:off x="0" y="532265"/>
            <a:ext cx="9803928" cy="547511"/>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3" name="TextBox 112">
            <a:extLst>
              <a:ext uri="{FF2B5EF4-FFF2-40B4-BE49-F238E27FC236}">
                <a16:creationId xmlns:a16="http://schemas.microsoft.com/office/drawing/2014/main" id="{0DD4988B-614C-4440-ACE3-CDEF6CE8571C}"/>
              </a:ext>
            </a:extLst>
          </p:cNvPr>
          <p:cNvSpPr txBox="1"/>
          <p:nvPr/>
        </p:nvSpPr>
        <p:spPr>
          <a:xfrm>
            <a:off x="35542" y="653592"/>
            <a:ext cx="1115242" cy="307777"/>
          </a:xfrm>
          <a:prstGeom prst="rect">
            <a:avLst/>
          </a:prstGeom>
          <a:noFill/>
        </p:spPr>
        <p:txBody>
          <a:bodyPr wrap="none" rtlCol="0">
            <a:spAutoFit/>
          </a:bodyPr>
          <a:lstStyle/>
          <a:p>
            <a:r>
              <a:rPr lang="en-US" sz="1400" dirty="0"/>
              <a:t>Estimate No.</a:t>
            </a:r>
          </a:p>
        </p:txBody>
      </p:sp>
      <p:sp>
        <p:nvSpPr>
          <p:cNvPr id="114" name="Rectangle 113">
            <a:extLst>
              <a:ext uri="{FF2B5EF4-FFF2-40B4-BE49-F238E27FC236}">
                <a16:creationId xmlns:a16="http://schemas.microsoft.com/office/drawing/2014/main" id="{BF93EDF8-4E0D-40D8-91AF-15BD8ABB7B56}"/>
              </a:ext>
            </a:extLst>
          </p:cNvPr>
          <p:cNvSpPr/>
          <p:nvPr/>
        </p:nvSpPr>
        <p:spPr>
          <a:xfrm>
            <a:off x="1090213" y="670320"/>
            <a:ext cx="137160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3" name="Rectangle 52">
            <a:extLst>
              <a:ext uri="{FF2B5EF4-FFF2-40B4-BE49-F238E27FC236}">
                <a16:creationId xmlns:a16="http://schemas.microsoft.com/office/drawing/2014/main" id="{46152D7B-0CDA-4972-B6FD-CFE7EDB91C04}"/>
              </a:ext>
            </a:extLst>
          </p:cNvPr>
          <p:cNvSpPr/>
          <p:nvPr/>
        </p:nvSpPr>
        <p:spPr>
          <a:xfrm>
            <a:off x="0" y="7266"/>
            <a:ext cx="9803928" cy="523220"/>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4" name="TextBox 53">
            <a:extLst>
              <a:ext uri="{FF2B5EF4-FFF2-40B4-BE49-F238E27FC236}">
                <a16:creationId xmlns:a16="http://schemas.microsoft.com/office/drawing/2014/main" id="{376854C7-1868-4FEA-A87A-5F7221F71174}"/>
              </a:ext>
            </a:extLst>
          </p:cNvPr>
          <p:cNvSpPr txBox="1"/>
          <p:nvPr/>
        </p:nvSpPr>
        <p:spPr>
          <a:xfrm>
            <a:off x="20324" y="24123"/>
            <a:ext cx="2546125" cy="523220"/>
          </a:xfrm>
          <a:prstGeom prst="rect">
            <a:avLst/>
          </a:prstGeom>
          <a:noFill/>
        </p:spPr>
        <p:txBody>
          <a:bodyPr wrap="square" rtlCol="0" anchor="t">
            <a:spAutoFit/>
          </a:bodyPr>
          <a:lstStyle/>
          <a:p>
            <a:r>
              <a:rPr lang="en-US" sz="2800" dirty="0"/>
              <a:t>Estimate Entry</a:t>
            </a:r>
          </a:p>
        </p:txBody>
      </p:sp>
      <p:sp>
        <p:nvSpPr>
          <p:cNvPr id="55" name="TextBox 54">
            <a:extLst>
              <a:ext uri="{FF2B5EF4-FFF2-40B4-BE49-F238E27FC236}">
                <a16:creationId xmlns:a16="http://schemas.microsoft.com/office/drawing/2014/main" id="{B8422F07-E971-4F16-AD5C-CCF0006EA3E9}"/>
              </a:ext>
            </a:extLst>
          </p:cNvPr>
          <p:cNvSpPr txBox="1"/>
          <p:nvPr/>
        </p:nvSpPr>
        <p:spPr>
          <a:xfrm>
            <a:off x="2909126" y="144374"/>
            <a:ext cx="570990" cy="307777"/>
          </a:xfrm>
          <a:prstGeom prst="rect">
            <a:avLst/>
          </a:prstGeom>
          <a:solidFill>
            <a:schemeClr val="bg1">
              <a:lumMod val="85000"/>
            </a:schemeClr>
          </a:solidFill>
        </p:spPr>
        <p:txBody>
          <a:bodyPr wrap="none" rtlCol="0">
            <a:spAutoFit/>
          </a:bodyPr>
          <a:lstStyle/>
          <a:p>
            <a:r>
              <a:rPr lang="en-US" sz="1400" dirty="0"/>
              <a:t>User:</a:t>
            </a:r>
          </a:p>
        </p:txBody>
      </p:sp>
      <p:sp>
        <p:nvSpPr>
          <p:cNvPr id="56" name="TextBox 55">
            <a:extLst>
              <a:ext uri="{FF2B5EF4-FFF2-40B4-BE49-F238E27FC236}">
                <a16:creationId xmlns:a16="http://schemas.microsoft.com/office/drawing/2014/main" id="{2E5EFD09-A5B7-46D1-89F2-110AD54BB7C2}"/>
              </a:ext>
            </a:extLst>
          </p:cNvPr>
          <p:cNvSpPr txBox="1"/>
          <p:nvPr/>
        </p:nvSpPr>
        <p:spPr>
          <a:xfrm>
            <a:off x="8092026" y="144374"/>
            <a:ext cx="775756" cy="307777"/>
          </a:xfrm>
          <a:prstGeom prst="rect">
            <a:avLst/>
          </a:prstGeom>
          <a:solidFill>
            <a:schemeClr val="bg1">
              <a:lumMod val="85000"/>
            </a:schemeClr>
          </a:solidFill>
        </p:spPr>
        <p:txBody>
          <a:bodyPr wrap="square" rtlCol="0">
            <a:spAutoFit/>
          </a:bodyPr>
          <a:lstStyle/>
          <a:p>
            <a:r>
              <a:rPr lang="en-US" sz="1400" dirty="0"/>
              <a:t>Date:</a:t>
            </a:r>
          </a:p>
        </p:txBody>
      </p:sp>
      <p:sp>
        <p:nvSpPr>
          <p:cNvPr id="65" name="Rectangle 64">
            <a:extLst>
              <a:ext uri="{FF2B5EF4-FFF2-40B4-BE49-F238E27FC236}">
                <a16:creationId xmlns:a16="http://schemas.microsoft.com/office/drawing/2014/main" id="{AD9A607A-BAFD-4635-BCC0-142AA0657EAC}"/>
              </a:ext>
            </a:extLst>
          </p:cNvPr>
          <p:cNvSpPr/>
          <p:nvPr/>
        </p:nvSpPr>
        <p:spPr>
          <a:xfrm>
            <a:off x="8648707" y="147291"/>
            <a:ext cx="967319"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6" name="Rectangle 65">
            <a:extLst>
              <a:ext uri="{FF2B5EF4-FFF2-40B4-BE49-F238E27FC236}">
                <a16:creationId xmlns:a16="http://schemas.microsoft.com/office/drawing/2014/main" id="{995AAC4B-2E92-4581-AB66-4F1E13CD579B}"/>
              </a:ext>
            </a:extLst>
          </p:cNvPr>
          <p:cNvSpPr/>
          <p:nvPr/>
        </p:nvSpPr>
        <p:spPr>
          <a:xfrm>
            <a:off x="3458255" y="147291"/>
            <a:ext cx="1264407"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7" name="TextBox 66">
            <a:extLst>
              <a:ext uri="{FF2B5EF4-FFF2-40B4-BE49-F238E27FC236}">
                <a16:creationId xmlns:a16="http://schemas.microsoft.com/office/drawing/2014/main" id="{1F696456-45FF-4ECB-B569-88B222742C5A}"/>
              </a:ext>
            </a:extLst>
          </p:cNvPr>
          <p:cNvSpPr txBox="1"/>
          <p:nvPr/>
        </p:nvSpPr>
        <p:spPr>
          <a:xfrm>
            <a:off x="5148968" y="153899"/>
            <a:ext cx="864404" cy="307777"/>
          </a:xfrm>
          <a:prstGeom prst="rect">
            <a:avLst/>
          </a:prstGeom>
          <a:solidFill>
            <a:schemeClr val="bg1">
              <a:lumMod val="85000"/>
            </a:schemeClr>
          </a:solidFill>
        </p:spPr>
        <p:txBody>
          <a:bodyPr wrap="none" rtlCol="0">
            <a:spAutoFit/>
          </a:bodyPr>
          <a:lstStyle/>
          <a:p>
            <a:r>
              <a:rPr lang="en-US" sz="1400" dirty="0"/>
              <a:t>Terminal:</a:t>
            </a:r>
          </a:p>
        </p:txBody>
      </p:sp>
      <p:sp>
        <p:nvSpPr>
          <p:cNvPr id="68" name="Rectangle 67">
            <a:extLst>
              <a:ext uri="{FF2B5EF4-FFF2-40B4-BE49-F238E27FC236}">
                <a16:creationId xmlns:a16="http://schemas.microsoft.com/office/drawing/2014/main" id="{27B51803-8686-4F22-A009-3875B5758CB6}"/>
              </a:ext>
            </a:extLst>
          </p:cNvPr>
          <p:cNvSpPr/>
          <p:nvPr/>
        </p:nvSpPr>
        <p:spPr>
          <a:xfrm>
            <a:off x="6009935" y="147291"/>
            <a:ext cx="1264407"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77" name="Picture 76">
            <a:extLst>
              <a:ext uri="{FF2B5EF4-FFF2-40B4-BE49-F238E27FC236}">
                <a16:creationId xmlns:a16="http://schemas.microsoft.com/office/drawing/2014/main" id="{AF3118F4-69BC-40D5-B788-EA3F08F4CC96}"/>
              </a:ext>
            </a:extLst>
          </p:cNvPr>
          <p:cNvPicPr>
            <a:picLocks noChangeAspect="1"/>
          </p:cNvPicPr>
          <p:nvPr/>
        </p:nvPicPr>
        <p:blipFill>
          <a:blip r:embed="rId2"/>
          <a:stretch>
            <a:fillRect/>
          </a:stretch>
        </p:blipFill>
        <p:spPr>
          <a:xfrm>
            <a:off x="10340001" y="6508351"/>
            <a:ext cx="1188720" cy="336656"/>
          </a:xfrm>
          <a:prstGeom prst="rect">
            <a:avLst/>
          </a:prstGeom>
        </p:spPr>
      </p:pic>
      <p:sp>
        <p:nvSpPr>
          <p:cNvPr id="11" name="Rectangle 10">
            <a:extLst>
              <a:ext uri="{FF2B5EF4-FFF2-40B4-BE49-F238E27FC236}">
                <a16:creationId xmlns:a16="http://schemas.microsoft.com/office/drawing/2014/main" id="{D7B32C73-430A-485E-9985-8A1767AF8C00}"/>
              </a:ext>
            </a:extLst>
          </p:cNvPr>
          <p:cNvSpPr/>
          <p:nvPr/>
        </p:nvSpPr>
        <p:spPr>
          <a:xfrm>
            <a:off x="9830446" y="7264"/>
            <a:ext cx="2345495" cy="1072512"/>
          </a:xfrm>
          <a:prstGeom prst="rect">
            <a:avLst/>
          </a:prstGeom>
          <a:solidFill>
            <a:schemeClr val="bg1">
              <a:lumMod val="8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500"/>
              </a:lnSpc>
            </a:pPr>
            <a:r>
              <a:rPr lang="en-US" sz="2400" b="1" dirty="0">
                <a:ln w="0"/>
                <a:solidFill>
                  <a:schemeClr val="accent1"/>
                </a:solidFill>
                <a:effectLst>
                  <a:outerShdw blurRad="38100" dist="25400" dir="5400000" algn="ctr" rotWithShape="0">
                    <a:srgbClr val="6E747A">
                      <a:alpha val="43000"/>
                    </a:srgbClr>
                  </a:outerShdw>
                </a:effectLst>
              </a:rPr>
              <a:t>AL FAREEDHA</a:t>
            </a:r>
          </a:p>
          <a:p>
            <a:pPr algn="ctr">
              <a:lnSpc>
                <a:spcPts val="2500"/>
              </a:lnSpc>
            </a:pPr>
            <a:r>
              <a:rPr lang="en-US" sz="2400" b="1" dirty="0">
                <a:ln w="0"/>
                <a:solidFill>
                  <a:schemeClr val="accent1"/>
                </a:solidFill>
                <a:effectLst>
                  <a:outerShdw blurRad="38100" dist="25400" dir="5400000" algn="ctr" rotWithShape="0">
                    <a:srgbClr val="6E747A">
                      <a:alpha val="43000"/>
                    </a:srgbClr>
                  </a:outerShdw>
                </a:effectLst>
              </a:rPr>
              <a:t>SUPER MARKET</a:t>
            </a:r>
          </a:p>
        </p:txBody>
      </p:sp>
      <p:grpSp>
        <p:nvGrpSpPr>
          <p:cNvPr id="8" name="Group 7">
            <a:extLst>
              <a:ext uri="{FF2B5EF4-FFF2-40B4-BE49-F238E27FC236}">
                <a16:creationId xmlns:a16="http://schemas.microsoft.com/office/drawing/2014/main" id="{BE14B0E5-BE0C-4087-8742-B20CEB6483F8}"/>
              </a:ext>
            </a:extLst>
          </p:cNvPr>
          <p:cNvGrpSpPr/>
          <p:nvPr/>
        </p:nvGrpSpPr>
        <p:grpSpPr>
          <a:xfrm>
            <a:off x="9819621" y="2624397"/>
            <a:ext cx="2261988" cy="307777"/>
            <a:chOff x="9792987" y="2589631"/>
            <a:chExt cx="2261988" cy="307777"/>
          </a:xfrm>
        </p:grpSpPr>
        <p:sp>
          <p:nvSpPr>
            <p:cNvPr id="74" name="Rectangle 73">
              <a:extLst>
                <a:ext uri="{FF2B5EF4-FFF2-40B4-BE49-F238E27FC236}">
                  <a16:creationId xmlns:a16="http://schemas.microsoft.com/office/drawing/2014/main" id="{3E533CD9-9033-4080-9B6A-B22E5A20C698}"/>
                </a:ext>
              </a:extLst>
            </p:cNvPr>
            <p:cNvSpPr/>
            <p:nvPr/>
          </p:nvSpPr>
          <p:spPr>
            <a:xfrm>
              <a:off x="10866255" y="2606359"/>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6" name="TextBox 75">
              <a:extLst>
                <a:ext uri="{FF2B5EF4-FFF2-40B4-BE49-F238E27FC236}">
                  <a16:creationId xmlns:a16="http://schemas.microsoft.com/office/drawing/2014/main" id="{3329F279-C5D0-46A1-9721-C8E44BB66579}"/>
                </a:ext>
              </a:extLst>
            </p:cNvPr>
            <p:cNvSpPr txBox="1"/>
            <p:nvPr/>
          </p:nvSpPr>
          <p:spPr>
            <a:xfrm>
              <a:off x="9792987" y="2589631"/>
              <a:ext cx="1371600" cy="307777"/>
            </a:xfrm>
            <a:prstGeom prst="rect">
              <a:avLst/>
            </a:prstGeom>
            <a:noFill/>
          </p:spPr>
          <p:txBody>
            <a:bodyPr wrap="square" rtlCol="0">
              <a:spAutoFit/>
            </a:bodyPr>
            <a:lstStyle/>
            <a:p>
              <a:r>
                <a:rPr lang="en-US" sz="1400" dirty="0"/>
                <a:t>Net Price:</a:t>
              </a:r>
            </a:p>
          </p:txBody>
        </p:sp>
      </p:grpSp>
      <p:grpSp>
        <p:nvGrpSpPr>
          <p:cNvPr id="6" name="Group 5">
            <a:extLst>
              <a:ext uri="{FF2B5EF4-FFF2-40B4-BE49-F238E27FC236}">
                <a16:creationId xmlns:a16="http://schemas.microsoft.com/office/drawing/2014/main" id="{160BEF00-E34C-4158-9F6F-849C25F9527B}"/>
              </a:ext>
            </a:extLst>
          </p:cNvPr>
          <p:cNvGrpSpPr/>
          <p:nvPr/>
        </p:nvGrpSpPr>
        <p:grpSpPr>
          <a:xfrm>
            <a:off x="9819621" y="2272708"/>
            <a:ext cx="2261988" cy="307777"/>
            <a:chOff x="9792987" y="2222420"/>
            <a:chExt cx="2261988" cy="307777"/>
          </a:xfrm>
        </p:grpSpPr>
        <p:sp>
          <p:nvSpPr>
            <p:cNvPr id="85" name="Rectangle 84">
              <a:extLst>
                <a:ext uri="{FF2B5EF4-FFF2-40B4-BE49-F238E27FC236}">
                  <a16:creationId xmlns:a16="http://schemas.microsoft.com/office/drawing/2014/main" id="{01EA2F73-992A-4AFD-9D50-6456AB3954F8}"/>
                </a:ext>
              </a:extLst>
            </p:cNvPr>
            <p:cNvSpPr/>
            <p:nvPr/>
          </p:nvSpPr>
          <p:spPr>
            <a:xfrm>
              <a:off x="10866255" y="2239148"/>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6" name="TextBox 85">
              <a:extLst>
                <a:ext uri="{FF2B5EF4-FFF2-40B4-BE49-F238E27FC236}">
                  <a16:creationId xmlns:a16="http://schemas.microsoft.com/office/drawing/2014/main" id="{C21498E1-62DB-491E-9ED6-884363242D47}"/>
                </a:ext>
              </a:extLst>
            </p:cNvPr>
            <p:cNvSpPr txBox="1"/>
            <p:nvPr/>
          </p:nvSpPr>
          <p:spPr>
            <a:xfrm>
              <a:off x="9792987" y="2222420"/>
              <a:ext cx="1371600" cy="307777"/>
            </a:xfrm>
            <a:prstGeom prst="rect">
              <a:avLst/>
            </a:prstGeom>
            <a:noFill/>
          </p:spPr>
          <p:txBody>
            <a:bodyPr wrap="square" rtlCol="0">
              <a:spAutoFit/>
            </a:bodyPr>
            <a:lstStyle/>
            <a:p>
              <a:r>
                <a:rPr lang="en-US" sz="1400" dirty="0"/>
                <a:t>Tax:</a:t>
              </a:r>
            </a:p>
          </p:txBody>
        </p:sp>
      </p:grpSp>
      <p:grpSp>
        <p:nvGrpSpPr>
          <p:cNvPr id="5" name="Group 4">
            <a:extLst>
              <a:ext uri="{FF2B5EF4-FFF2-40B4-BE49-F238E27FC236}">
                <a16:creationId xmlns:a16="http://schemas.microsoft.com/office/drawing/2014/main" id="{0548FDC0-AD64-4F5E-BB43-7A8DADCF582F}"/>
              </a:ext>
            </a:extLst>
          </p:cNvPr>
          <p:cNvGrpSpPr/>
          <p:nvPr/>
        </p:nvGrpSpPr>
        <p:grpSpPr>
          <a:xfrm>
            <a:off x="9819621" y="1921019"/>
            <a:ext cx="2261988" cy="307777"/>
            <a:chOff x="9792987" y="1903263"/>
            <a:chExt cx="2261988" cy="307777"/>
          </a:xfrm>
        </p:grpSpPr>
        <p:sp>
          <p:nvSpPr>
            <p:cNvPr id="101" name="Rectangle 100">
              <a:extLst>
                <a:ext uri="{FF2B5EF4-FFF2-40B4-BE49-F238E27FC236}">
                  <a16:creationId xmlns:a16="http://schemas.microsoft.com/office/drawing/2014/main" id="{E416C226-069C-44DD-A781-AF2CD9F645BE}"/>
                </a:ext>
              </a:extLst>
            </p:cNvPr>
            <p:cNvSpPr/>
            <p:nvPr/>
          </p:nvSpPr>
          <p:spPr>
            <a:xfrm>
              <a:off x="10866255" y="1919991"/>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8" name="TextBox 107">
              <a:extLst>
                <a:ext uri="{FF2B5EF4-FFF2-40B4-BE49-F238E27FC236}">
                  <a16:creationId xmlns:a16="http://schemas.microsoft.com/office/drawing/2014/main" id="{B747C55D-0565-405F-8278-31120D2480BA}"/>
                </a:ext>
              </a:extLst>
            </p:cNvPr>
            <p:cNvSpPr txBox="1"/>
            <p:nvPr/>
          </p:nvSpPr>
          <p:spPr>
            <a:xfrm>
              <a:off x="9792987" y="1903263"/>
              <a:ext cx="1371600" cy="307777"/>
            </a:xfrm>
            <a:prstGeom prst="rect">
              <a:avLst/>
            </a:prstGeom>
            <a:noFill/>
          </p:spPr>
          <p:txBody>
            <a:bodyPr wrap="square" rtlCol="0">
              <a:spAutoFit/>
            </a:bodyPr>
            <a:lstStyle/>
            <a:p>
              <a:r>
                <a:rPr lang="en-US" sz="1400" dirty="0"/>
                <a:t>Total Price:</a:t>
              </a:r>
            </a:p>
          </p:txBody>
        </p:sp>
      </p:grpSp>
      <p:grpSp>
        <p:nvGrpSpPr>
          <p:cNvPr id="109" name="Group 108">
            <a:extLst>
              <a:ext uri="{FF2B5EF4-FFF2-40B4-BE49-F238E27FC236}">
                <a16:creationId xmlns:a16="http://schemas.microsoft.com/office/drawing/2014/main" id="{77D5B914-6E70-4BCA-B696-01A8D5760E86}"/>
              </a:ext>
            </a:extLst>
          </p:cNvPr>
          <p:cNvGrpSpPr/>
          <p:nvPr/>
        </p:nvGrpSpPr>
        <p:grpSpPr>
          <a:xfrm>
            <a:off x="9821919" y="1554069"/>
            <a:ext cx="2261988" cy="307777"/>
            <a:chOff x="9792987" y="2222420"/>
            <a:chExt cx="2261988" cy="307777"/>
          </a:xfrm>
        </p:grpSpPr>
        <p:sp>
          <p:nvSpPr>
            <p:cNvPr id="110" name="Rectangle 109">
              <a:extLst>
                <a:ext uri="{FF2B5EF4-FFF2-40B4-BE49-F238E27FC236}">
                  <a16:creationId xmlns:a16="http://schemas.microsoft.com/office/drawing/2014/main" id="{BC5AC1D2-6D1B-4201-889B-1051563365E2}"/>
                </a:ext>
              </a:extLst>
            </p:cNvPr>
            <p:cNvSpPr/>
            <p:nvPr/>
          </p:nvSpPr>
          <p:spPr>
            <a:xfrm>
              <a:off x="10866255" y="2239148"/>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1" name="TextBox 110">
              <a:extLst>
                <a:ext uri="{FF2B5EF4-FFF2-40B4-BE49-F238E27FC236}">
                  <a16:creationId xmlns:a16="http://schemas.microsoft.com/office/drawing/2014/main" id="{BA210701-C889-4FAC-B66B-13CF700C07CF}"/>
                </a:ext>
              </a:extLst>
            </p:cNvPr>
            <p:cNvSpPr txBox="1"/>
            <p:nvPr/>
          </p:nvSpPr>
          <p:spPr>
            <a:xfrm>
              <a:off x="9792987" y="2222420"/>
              <a:ext cx="1371600" cy="307777"/>
            </a:xfrm>
            <a:prstGeom prst="rect">
              <a:avLst/>
            </a:prstGeom>
            <a:noFill/>
          </p:spPr>
          <p:txBody>
            <a:bodyPr wrap="square" rtlCol="0">
              <a:spAutoFit/>
            </a:bodyPr>
            <a:lstStyle/>
            <a:p>
              <a:r>
                <a:rPr lang="en-US" sz="1400" dirty="0"/>
                <a:t>Total Qty:</a:t>
              </a:r>
            </a:p>
          </p:txBody>
        </p:sp>
      </p:grpSp>
      <p:grpSp>
        <p:nvGrpSpPr>
          <p:cNvPr id="115" name="Group 114">
            <a:extLst>
              <a:ext uri="{FF2B5EF4-FFF2-40B4-BE49-F238E27FC236}">
                <a16:creationId xmlns:a16="http://schemas.microsoft.com/office/drawing/2014/main" id="{767E94CB-E660-443D-857B-93EB3AF831B4}"/>
              </a:ext>
            </a:extLst>
          </p:cNvPr>
          <p:cNvGrpSpPr/>
          <p:nvPr/>
        </p:nvGrpSpPr>
        <p:grpSpPr>
          <a:xfrm>
            <a:off x="9821919" y="1202380"/>
            <a:ext cx="2261988" cy="307777"/>
            <a:chOff x="9792987" y="1903263"/>
            <a:chExt cx="2261988" cy="307777"/>
          </a:xfrm>
        </p:grpSpPr>
        <p:sp>
          <p:nvSpPr>
            <p:cNvPr id="116" name="Rectangle 115">
              <a:extLst>
                <a:ext uri="{FF2B5EF4-FFF2-40B4-BE49-F238E27FC236}">
                  <a16:creationId xmlns:a16="http://schemas.microsoft.com/office/drawing/2014/main" id="{178F609D-5777-4A4A-8BCF-E17CB4172FB1}"/>
                </a:ext>
              </a:extLst>
            </p:cNvPr>
            <p:cNvSpPr/>
            <p:nvPr/>
          </p:nvSpPr>
          <p:spPr>
            <a:xfrm>
              <a:off x="10866255" y="1919991"/>
              <a:ext cx="1188720"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7" name="TextBox 116">
              <a:extLst>
                <a:ext uri="{FF2B5EF4-FFF2-40B4-BE49-F238E27FC236}">
                  <a16:creationId xmlns:a16="http://schemas.microsoft.com/office/drawing/2014/main" id="{9656F306-70A7-45CF-B9F3-945DF1FA6978}"/>
                </a:ext>
              </a:extLst>
            </p:cNvPr>
            <p:cNvSpPr txBox="1"/>
            <p:nvPr/>
          </p:nvSpPr>
          <p:spPr>
            <a:xfrm>
              <a:off x="9792987" y="1903263"/>
              <a:ext cx="1371600" cy="307777"/>
            </a:xfrm>
            <a:prstGeom prst="rect">
              <a:avLst/>
            </a:prstGeom>
            <a:noFill/>
          </p:spPr>
          <p:txBody>
            <a:bodyPr wrap="square" rtlCol="0">
              <a:spAutoFit/>
            </a:bodyPr>
            <a:lstStyle/>
            <a:p>
              <a:r>
                <a:rPr lang="en-US" sz="1400" dirty="0"/>
                <a:t>Line Items:</a:t>
              </a:r>
            </a:p>
          </p:txBody>
        </p:sp>
      </p:grpSp>
      <p:sp>
        <p:nvSpPr>
          <p:cNvPr id="145" name="Rectangle 144">
            <a:extLst>
              <a:ext uri="{FF2B5EF4-FFF2-40B4-BE49-F238E27FC236}">
                <a16:creationId xmlns:a16="http://schemas.microsoft.com/office/drawing/2014/main" id="{4C070B0D-928E-4AA5-81AC-115D11E28BA5}"/>
              </a:ext>
            </a:extLst>
          </p:cNvPr>
          <p:cNvSpPr/>
          <p:nvPr/>
        </p:nvSpPr>
        <p:spPr>
          <a:xfrm>
            <a:off x="1090212" y="1165971"/>
            <a:ext cx="137160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nvGrpSpPr>
          <p:cNvPr id="146" name="Group 145">
            <a:extLst>
              <a:ext uri="{FF2B5EF4-FFF2-40B4-BE49-F238E27FC236}">
                <a16:creationId xmlns:a16="http://schemas.microsoft.com/office/drawing/2014/main" id="{04F4C89C-D63C-4F2B-BE57-C756E60821F7}"/>
              </a:ext>
            </a:extLst>
          </p:cNvPr>
          <p:cNvGrpSpPr/>
          <p:nvPr/>
        </p:nvGrpSpPr>
        <p:grpSpPr>
          <a:xfrm>
            <a:off x="5629955" y="1165971"/>
            <a:ext cx="4012558" cy="274320"/>
            <a:chOff x="3563030" y="1165971"/>
            <a:chExt cx="4012558" cy="274320"/>
          </a:xfrm>
        </p:grpSpPr>
        <p:sp>
          <p:nvSpPr>
            <p:cNvPr id="147" name="Rectangle 146">
              <a:extLst>
                <a:ext uri="{FF2B5EF4-FFF2-40B4-BE49-F238E27FC236}">
                  <a16:creationId xmlns:a16="http://schemas.microsoft.com/office/drawing/2014/main" id="{08A7233A-99AC-4291-9814-7A1F900DC259}"/>
                </a:ext>
              </a:extLst>
            </p:cNvPr>
            <p:cNvSpPr/>
            <p:nvPr/>
          </p:nvSpPr>
          <p:spPr>
            <a:xfrm>
              <a:off x="3563030" y="1167762"/>
              <a:ext cx="4010840" cy="27073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nvGrpSpPr>
            <p:cNvPr id="148" name="Group 147">
              <a:extLst>
                <a:ext uri="{FF2B5EF4-FFF2-40B4-BE49-F238E27FC236}">
                  <a16:creationId xmlns:a16="http://schemas.microsoft.com/office/drawing/2014/main" id="{7612E0B9-EEA8-4929-9B3E-857C98DFF626}"/>
                </a:ext>
              </a:extLst>
            </p:cNvPr>
            <p:cNvGrpSpPr/>
            <p:nvPr/>
          </p:nvGrpSpPr>
          <p:grpSpPr>
            <a:xfrm>
              <a:off x="7301268" y="1165971"/>
              <a:ext cx="274320" cy="274320"/>
              <a:chOff x="4594118" y="1538960"/>
              <a:chExt cx="333210" cy="393192"/>
            </a:xfrm>
          </p:grpSpPr>
          <p:sp>
            <p:nvSpPr>
              <p:cNvPr id="149" name="Rectangle 148">
                <a:extLst>
                  <a:ext uri="{FF2B5EF4-FFF2-40B4-BE49-F238E27FC236}">
                    <a16:creationId xmlns:a16="http://schemas.microsoft.com/office/drawing/2014/main" id="{8DB72B29-9BCA-4873-B562-0E6CBE49C137}"/>
                  </a:ext>
                </a:extLst>
              </p:cNvPr>
              <p:cNvSpPr/>
              <p:nvPr/>
            </p:nvSpPr>
            <p:spPr>
              <a:xfrm>
                <a:off x="4594118" y="1538960"/>
                <a:ext cx="333210" cy="393192"/>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65000"/>
                      <a:lumOff val="35000"/>
                    </a:schemeClr>
                  </a:solidFill>
                </a:endParaRPr>
              </a:p>
            </p:txBody>
          </p:sp>
          <p:sp>
            <p:nvSpPr>
              <p:cNvPr id="150" name="Isosceles Triangle 149">
                <a:extLst>
                  <a:ext uri="{FF2B5EF4-FFF2-40B4-BE49-F238E27FC236}">
                    <a16:creationId xmlns:a16="http://schemas.microsoft.com/office/drawing/2014/main" id="{DCAA343B-180D-4165-B9E0-9DF99F96824A}"/>
                  </a:ext>
                </a:extLst>
              </p:cNvPr>
              <p:cNvSpPr/>
              <p:nvPr/>
            </p:nvSpPr>
            <p:spPr>
              <a:xfrm flipV="1">
                <a:off x="4661034" y="1695237"/>
                <a:ext cx="180975" cy="111955"/>
              </a:xfrm>
              <a:prstGeom prst="triangl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sp>
        <p:nvSpPr>
          <p:cNvPr id="151" name="TextBox 150">
            <a:extLst>
              <a:ext uri="{FF2B5EF4-FFF2-40B4-BE49-F238E27FC236}">
                <a16:creationId xmlns:a16="http://schemas.microsoft.com/office/drawing/2014/main" id="{5CAC5C52-C0D9-4027-B0EC-0C2C5531B8AA}"/>
              </a:ext>
            </a:extLst>
          </p:cNvPr>
          <p:cNvSpPr txBox="1"/>
          <p:nvPr/>
        </p:nvSpPr>
        <p:spPr>
          <a:xfrm>
            <a:off x="35542" y="1149243"/>
            <a:ext cx="829779" cy="307777"/>
          </a:xfrm>
          <a:prstGeom prst="rect">
            <a:avLst/>
          </a:prstGeom>
          <a:noFill/>
        </p:spPr>
        <p:txBody>
          <a:bodyPr wrap="none" rtlCol="0">
            <a:spAutoFit/>
          </a:bodyPr>
          <a:lstStyle/>
          <a:p>
            <a:r>
              <a:rPr lang="en-US" sz="1400" dirty="0"/>
              <a:t>Barcode:</a:t>
            </a:r>
          </a:p>
        </p:txBody>
      </p:sp>
      <p:sp>
        <p:nvSpPr>
          <p:cNvPr id="152" name="TextBox 151">
            <a:extLst>
              <a:ext uri="{FF2B5EF4-FFF2-40B4-BE49-F238E27FC236}">
                <a16:creationId xmlns:a16="http://schemas.microsoft.com/office/drawing/2014/main" id="{2FECD70B-87AB-41F4-BBE5-7D94C2037BC5}"/>
              </a:ext>
            </a:extLst>
          </p:cNvPr>
          <p:cNvSpPr txBox="1"/>
          <p:nvPr/>
        </p:nvSpPr>
        <p:spPr>
          <a:xfrm>
            <a:off x="4631521" y="1149243"/>
            <a:ext cx="1043555" cy="307777"/>
          </a:xfrm>
          <a:prstGeom prst="rect">
            <a:avLst/>
          </a:prstGeom>
          <a:noFill/>
        </p:spPr>
        <p:txBody>
          <a:bodyPr wrap="none" rtlCol="0">
            <a:spAutoFit/>
          </a:bodyPr>
          <a:lstStyle/>
          <a:p>
            <a:r>
              <a:rPr lang="en-US" sz="1400" dirty="0"/>
              <a:t>Item Name:</a:t>
            </a:r>
          </a:p>
        </p:txBody>
      </p:sp>
      <p:sp>
        <p:nvSpPr>
          <p:cNvPr id="154" name="Rectangle 153">
            <a:extLst>
              <a:ext uri="{FF2B5EF4-FFF2-40B4-BE49-F238E27FC236}">
                <a16:creationId xmlns:a16="http://schemas.microsoft.com/office/drawing/2014/main" id="{DC9F7CDF-7A93-453F-AA29-75C60E178996}"/>
              </a:ext>
            </a:extLst>
          </p:cNvPr>
          <p:cNvSpPr/>
          <p:nvPr/>
        </p:nvSpPr>
        <p:spPr>
          <a:xfrm>
            <a:off x="3442887" y="1165971"/>
            <a:ext cx="118872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55" name="TextBox 154">
            <a:extLst>
              <a:ext uri="{FF2B5EF4-FFF2-40B4-BE49-F238E27FC236}">
                <a16:creationId xmlns:a16="http://schemas.microsoft.com/office/drawing/2014/main" id="{1EAE64E3-5784-4C12-9C80-CBFA9276194B}"/>
              </a:ext>
            </a:extLst>
          </p:cNvPr>
          <p:cNvSpPr txBox="1"/>
          <p:nvPr/>
        </p:nvSpPr>
        <p:spPr>
          <a:xfrm>
            <a:off x="2473942" y="1149243"/>
            <a:ext cx="961930" cy="307777"/>
          </a:xfrm>
          <a:prstGeom prst="rect">
            <a:avLst/>
          </a:prstGeom>
          <a:noFill/>
        </p:spPr>
        <p:txBody>
          <a:bodyPr wrap="none" rtlCol="0">
            <a:spAutoFit/>
          </a:bodyPr>
          <a:lstStyle/>
          <a:p>
            <a:r>
              <a:rPr lang="en-US" sz="1400" dirty="0"/>
              <a:t>Item code:</a:t>
            </a:r>
          </a:p>
        </p:txBody>
      </p:sp>
      <p:graphicFrame>
        <p:nvGraphicFramePr>
          <p:cNvPr id="156" name="Table 4">
            <a:extLst>
              <a:ext uri="{FF2B5EF4-FFF2-40B4-BE49-F238E27FC236}">
                <a16:creationId xmlns:a16="http://schemas.microsoft.com/office/drawing/2014/main" id="{90B56402-8DDA-430F-B28C-F17762CE58A9}"/>
              </a:ext>
            </a:extLst>
          </p:cNvPr>
          <p:cNvGraphicFramePr>
            <a:graphicFrameLocks noGrp="1"/>
          </p:cNvGraphicFramePr>
          <p:nvPr>
            <p:extLst>
              <p:ext uri="{D42A27DB-BD31-4B8C-83A1-F6EECF244321}">
                <p14:modId xmlns:p14="http://schemas.microsoft.com/office/powerpoint/2010/main" val="2767066856"/>
              </p:ext>
            </p:extLst>
          </p:nvPr>
        </p:nvGraphicFramePr>
        <p:xfrm>
          <a:off x="117192" y="1538399"/>
          <a:ext cx="9584973" cy="4084320"/>
        </p:xfrm>
        <a:graphic>
          <a:graphicData uri="http://schemas.openxmlformats.org/drawingml/2006/table">
            <a:tbl>
              <a:tblPr firstRow="1" bandRow="1">
                <a:tableStyleId>{1FECB4D8-DB02-4DC6-A0A2-4F2EBAE1DC90}</a:tableStyleId>
              </a:tblPr>
              <a:tblGrid>
                <a:gridCol w="987708">
                  <a:extLst>
                    <a:ext uri="{9D8B030D-6E8A-4147-A177-3AD203B41FA5}">
                      <a16:colId xmlns:a16="http://schemas.microsoft.com/office/drawing/2014/main" val="1490118813"/>
                    </a:ext>
                  </a:extLst>
                </a:gridCol>
                <a:gridCol w="1209675">
                  <a:extLst>
                    <a:ext uri="{9D8B030D-6E8A-4147-A177-3AD203B41FA5}">
                      <a16:colId xmlns:a16="http://schemas.microsoft.com/office/drawing/2014/main" val="1419932560"/>
                    </a:ext>
                  </a:extLst>
                </a:gridCol>
                <a:gridCol w="1733550">
                  <a:extLst>
                    <a:ext uri="{9D8B030D-6E8A-4147-A177-3AD203B41FA5}">
                      <a16:colId xmlns:a16="http://schemas.microsoft.com/office/drawing/2014/main" val="1326917434"/>
                    </a:ext>
                  </a:extLst>
                </a:gridCol>
                <a:gridCol w="695325">
                  <a:extLst>
                    <a:ext uri="{9D8B030D-6E8A-4147-A177-3AD203B41FA5}">
                      <a16:colId xmlns:a16="http://schemas.microsoft.com/office/drawing/2014/main" val="574625511"/>
                    </a:ext>
                  </a:extLst>
                </a:gridCol>
                <a:gridCol w="752475">
                  <a:extLst>
                    <a:ext uri="{9D8B030D-6E8A-4147-A177-3AD203B41FA5}">
                      <a16:colId xmlns:a16="http://schemas.microsoft.com/office/drawing/2014/main" val="1022514554"/>
                    </a:ext>
                  </a:extLst>
                </a:gridCol>
                <a:gridCol w="1051560">
                  <a:extLst>
                    <a:ext uri="{9D8B030D-6E8A-4147-A177-3AD203B41FA5}">
                      <a16:colId xmlns:a16="http://schemas.microsoft.com/office/drawing/2014/main" val="2772845626"/>
                    </a:ext>
                  </a:extLst>
                </a:gridCol>
                <a:gridCol w="1051560">
                  <a:extLst>
                    <a:ext uri="{9D8B030D-6E8A-4147-A177-3AD203B41FA5}">
                      <a16:colId xmlns:a16="http://schemas.microsoft.com/office/drawing/2014/main" val="3438855933"/>
                    </a:ext>
                  </a:extLst>
                </a:gridCol>
                <a:gridCol w="1051560">
                  <a:extLst>
                    <a:ext uri="{9D8B030D-6E8A-4147-A177-3AD203B41FA5}">
                      <a16:colId xmlns:a16="http://schemas.microsoft.com/office/drawing/2014/main" val="809585538"/>
                    </a:ext>
                  </a:extLst>
                </a:gridCol>
                <a:gridCol w="1051560">
                  <a:extLst>
                    <a:ext uri="{9D8B030D-6E8A-4147-A177-3AD203B41FA5}">
                      <a16:colId xmlns:a16="http://schemas.microsoft.com/office/drawing/2014/main" val="3331988733"/>
                    </a:ext>
                  </a:extLst>
                </a:gridCol>
              </a:tblGrid>
              <a:tr h="370840">
                <a:tc>
                  <a:txBody>
                    <a:bodyPr/>
                    <a:lstStyle/>
                    <a:p>
                      <a:pPr algn="ctr"/>
                      <a:r>
                        <a:rPr lang="en-US" sz="1400" dirty="0"/>
                        <a:t>Item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Barcode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Item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Qty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Standard 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Applied 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Tax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400" dirty="0"/>
                        <a:t>Net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extLst>
                  <a:ext uri="{0D108BD9-81ED-4DB2-BD59-A6C34878D82A}">
                    <a16:rowId xmlns:a16="http://schemas.microsoft.com/office/drawing/2014/main" val="861316392"/>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38732038"/>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2133547"/>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867361880"/>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027708"/>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140088339"/>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1786724"/>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348308796"/>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2127181"/>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923304449"/>
                  </a:ext>
                </a:extLst>
              </a:tr>
              <a:tr h="356616">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7132355"/>
                  </a:ext>
                </a:extLst>
              </a:tr>
            </a:tbl>
          </a:graphicData>
        </a:graphic>
      </p:graphicFrame>
      <p:grpSp>
        <p:nvGrpSpPr>
          <p:cNvPr id="201" name="Group 200">
            <a:extLst>
              <a:ext uri="{FF2B5EF4-FFF2-40B4-BE49-F238E27FC236}">
                <a16:creationId xmlns:a16="http://schemas.microsoft.com/office/drawing/2014/main" id="{8176B524-034C-44F1-B66D-4A66BB0C3EA5}"/>
              </a:ext>
            </a:extLst>
          </p:cNvPr>
          <p:cNvGrpSpPr/>
          <p:nvPr/>
        </p:nvGrpSpPr>
        <p:grpSpPr>
          <a:xfrm>
            <a:off x="-1" y="5721320"/>
            <a:ext cx="9803929" cy="1129416"/>
            <a:chOff x="-1" y="5721320"/>
            <a:chExt cx="9803929" cy="1129416"/>
          </a:xfrm>
        </p:grpSpPr>
        <p:sp>
          <p:nvSpPr>
            <p:cNvPr id="202" name="Rectangle 201">
              <a:extLst>
                <a:ext uri="{FF2B5EF4-FFF2-40B4-BE49-F238E27FC236}">
                  <a16:creationId xmlns:a16="http://schemas.microsoft.com/office/drawing/2014/main" id="{545CF1C7-856D-4825-808E-8945F378751D}"/>
                </a:ext>
              </a:extLst>
            </p:cNvPr>
            <p:cNvSpPr/>
            <p:nvPr/>
          </p:nvSpPr>
          <p:spPr>
            <a:xfrm>
              <a:off x="-1" y="5721320"/>
              <a:ext cx="9803929" cy="1129416"/>
            </a:xfrm>
            <a:prstGeom prst="rect">
              <a:avLst/>
            </a:prstGeom>
            <a:solidFill>
              <a:schemeClr val="bg1">
                <a:lumMod val="8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03" name="Rectangle: Rounded Corners 202">
              <a:extLst>
                <a:ext uri="{FF2B5EF4-FFF2-40B4-BE49-F238E27FC236}">
                  <a16:creationId xmlns:a16="http://schemas.microsoft.com/office/drawing/2014/main" id="{60C3E867-C560-46E6-AEB2-A7A4CD5B968A}"/>
                </a:ext>
              </a:extLst>
            </p:cNvPr>
            <p:cNvSpPr/>
            <p:nvPr/>
          </p:nvSpPr>
          <p:spPr>
            <a:xfrm>
              <a:off x="86882"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F1</a:t>
              </a:r>
            </a:p>
            <a:p>
              <a:pPr algn="ctr">
                <a:lnSpc>
                  <a:spcPts val="1500"/>
                </a:lnSpc>
              </a:pPr>
              <a:r>
                <a:rPr lang="en-US" sz="1400" b="1" dirty="0"/>
                <a:t>Help</a:t>
              </a:r>
            </a:p>
          </p:txBody>
        </p:sp>
        <p:sp>
          <p:nvSpPr>
            <p:cNvPr id="204" name="Rectangle: Rounded Corners 203">
              <a:extLst>
                <a:ext uri="{FF2B5EF4-FFF2-40B4-BE49-F238E27FC236}">
                  <a16:creationId xmlns:a16="http://schemas.microsoft.com/office/drawing/2014/main" id="{48478ECB-EE87-4139-BBC5-F032FC882C90}"/>
                </a:ext>
              </a:extLst>
            </p:cNvPr>
            <p:cNvSpPr/>
            <p:nvPr/>
          </p:nvSpPr>
          <p:spPr>
            <a:xfrm>
              <a:off x="5659694"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F5</a:t>
              </a:r>
            </a:p>
            <a:p>
              <a:pPr algn="ctr">
                <a:lnSpc>
                  <a:spcPts val="1500"/>
                </a:lnSpc>
              </a:pPr>
              <a:r>
                <a:rPr lang="en-US" sz="1400" b="1" dirty="0"/>
                <a:t>Change Price</a:t>
              </a:r>
            </a:p>
          </p:txBody>
        </p:sp>
        <p:sp>
          <p:nvSpPr>
            <p:cNvPr id="205" name="Rectangle: Rounded Corners 204">
              <a:extLst>
                <a:ext uri="{FF2B5EF4-FFF2-40B4-BE49-F238E27FC236}">
                  <a16:creationId xmlns:a16="http://schemas.microsoft.com/office/drawing/2014/main" id="{622EB2DE-C415-4439-B6D0-57FEF408F0E5}"/>
                </a:ext>
              </a:extLst>
            </p:cNvPr>
            <p:cNvSpPr/>
            <p:nvPr/>
          </p:nvSpPr>
          <p:spPr>
            <a:xfrm>
              <a:off x="1474355"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F2</a:t>
              </a:r>
            </a:p>
            <a:p>
              <a:pPr algn="ctr">
                <a:lnSpc>
                  <a:spcPts val="1500"/>
                </a:lnSpc>
              </a:pPr>
              <a:r>
                <a:rPr lang="en-US" sz="1400" b="1" dirty="0"/>
                <a:t>Del Item</a:t>
              </a:r>
            </a:p>
          </p:txBody>
        </p:sp>
        <p:sp>
          <p:nvSpPr>
            <p:cNvPr id="206" name="Rectangle: Rounded Corners 205">
              <a:extLst>
                <a:ext uri="{FF2B5EF4-FFF2-40B4-BE49-F238E27FC236}">
                  <a16:creationId xmlns:a16="http://schemas.microsoft.com/office/drawing/2014/main" id="{89AAFA00-B813-467A-8D6C-C1F9DB01A46D}"/>
                </a:ext>
              </a:extLst>
            </p:cNvPr>
            <p:cNvSpPr/>
            <p:nvPr/>
          </p:nvSpPr>
          <p:spPr>
            <a:xfrm>
              <a:off x="2870717"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F3</a:t>
              </a:r>
            </a:p>
            <a:p>
              <a:pPr algn="ctr">
                <a:lnSpc>
                  <a:spcPts val="1500"/>
                </a:lnSpc>
              </a:pPr>
              <a:r>
                <a:rPr lang="en-US" sz="1400" b="1" dirty="0"/>
                <a:t>Find Item</a:t>
              </a:r>
            </a:p>
          </p:txBody>
        </p:sp>
        <p:sp>
          <p:nvSpPr>
            <p:cNvPr id="207" name="Rectangle: Rounded Corners 206">
              <a:extLst>
                <a:ext uri="{FF2B5EF4-FFF2-40B4-BE49-F238E27FC236}">
                  <a16:creationId xmlns:a16="http://schemas.microsoft.com/office/drawing/2014/main" id="{496D86BC-5EE1-4BDD-B799-5577F411FACD}"/>
                </a:ext>
              </a:extLst>
            </p:cNvPr>
            <p:cNvSpPr/>
            <p:nvPr/>
          </p:nvSpPr>
          <p:spPr>
            <a:xfrm>
              <a:off x="4267073" y="579268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F4</a:t>
              </a:r>
            </a:p>
            <a:p>
              <a:pPr algn="ctr">
                <a:lnSpc>
                  <a:spcPts val="1500"/>
                </a:lnSpc>
              </a:pPr>
              <a:r>
                <a:rPr lang="en-US" sz="1400" b="1" dirty="0"/>
                <a:t>Change Qty</a:t>
              </a:r>
            </a:p>
          </p:txBody>
        </p:sp>
        <p:sp>
          <p:nvSpPr>
            <p:cNvPr id="208" name="Rectangle: Rounded Corners 207">
              <a:extLst>
                <a:ext uri="{FF2B5EF4-FFF2-40B4-BE49-F238E27FC236}">
                  <a16:creationId xmlns:a16="http://schemas.microsoft.com/office/drawing/2014/main" id="{F2BFB3A4-017F-4612-9EDF-D480188F60B4}"/>
                </a:ext>
              </a:extLst>
            </p:cNvPr>
            <p:cNvSpPr/>
            <p:nvPr/>
          </p:nvSpPr>
          <p:spPr>
            <a:xfrm>
              <a:off x="4261298" y="6324479"/>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ts val="1400"/>
                </a:lnSpc>
              </a:pPr>
              <a:r>
                <a:rPr lang="en-US" sz="1400" b="1" dirty="0"/>
                <a:t>F10</a:t>
              </a:r>
            </a:p>
            <a:p>
              <a:pPr algn="ctr">
                <a:lnSpc>
                  <a:spcPts val="1500"/>
                </a:lnSpc>
              </a:pPr>
              <a:r>
                <a:rPr lang="en-US" sz="1400" b="1" dirty="0"/>
                <a:t>List Estimates</a:t>
              </a:r>
            </a:p>
          </p:txBody>
        </p:sp>
        <p:sp>
          <p:nvSpPr>
            <p:cNvPr id="209" name="Rectangle: Rounded Corners 208">
              <a:extLst>
                <a:ext uri="{FF2B5EF4-FFF2-40B4-BE49-F238E27FC236}">
                  <a16:creationId xmlns:a16="http://schemas.microsoft.com/office/drawing/2014/main" id="{0BCA55B8-32DB-45BF-80B0-973E68FEEB1C}"/>
                </a:ext>
              </a:extLst>
            </p:cNvPr>
            <p:cNvSpPr/>
            <p:nvPr/>
          </p:nvSpPr>
          <p:spPr>
            <a:xfrm>
              <a:off x="8435713" y="6317984"/>
              <a:ext cx="128016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Esc-Exit</a:t>
              </a:r>
            </a:p>
          </p:txBody>
        </p:sp>
        <p:sp>
          <p:nvSpPr>
            <p:cNvPr id="210" name="Rectangle: Rounded Corners 209">
              <a:extLst>
                <a:ext uri="{FF2B5EF4-FFF2-40B4-BE49-F238E27FC236}">
                  <a16:creationId xmlns:a16="http://schemas.microsoft.com/office/drawing/2014/main" id="{CA0D6350-C4E0-4E3D-B3EE-ED9D47BD7ECC}"/>
                </a:ext>
              </a:extLst>
            </p:cNvPr>
            <p:cNvSpPr/>
            <p:nvPr/>
          </p:nvSpPr>
          <p:spPr>
            <a:xfrm>
              <a:off x="86882" y="6315646"/>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F7</a:t>
              </a:r>
            </a:p>
            <a:p>
              <a:pPr algn="ctr"/>
              <a:r>
                <a:rPr lang="en-US" sz="1400" b="1" dirty="0"/>
                <a:t>New Estimate</a:t>
              </a:r>
            </a:p>
          </p:txBody>
        </p:sp>
        <p:sp>
          <p:nvSpPr>
            <p:cNvPr id="211" name="Rectangle: Rounded Corners 210">
              <a:extLst>
                <a:ext uri="{FF2B5EF4-FFF2-40B4-BE49-F238E27FC236}">
                  <a16:creationId xmlns:a16="http://schemas.microsoft.com/office/drawing/2014/main" id="{F3B2C61D-DAF8-4125-AAC9-7938FA65B7CF}"/>
                </a:ext>
              </a:extLst>
            </p:cNvPr>
            <p:cNvSpPr/>
            <p:nvPr/>
          </p:nvSpPr>
          <p:spPr>
            <a:xfrm>
              <a:off x="1478354" y="6309777"/>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F8</a:t>
              </a:r>
            </a:p>
            <a:p>
              <a:pPr algn="ctr"/>
              <a:r>
                <a:rPr lang="en-US" sz="1400" b="1" dirty="0"/>
                <a:t>Del Estimate</a:t>
              </a:r>
            </a:p>
          </p:txBody>
        </p:sp>
        <p:sp>
          <p:nvSpPr>
            <p:cNvPr id="212" name="Rectangle: Rounded Corners 211">
              <a:extLst>
                <a:ext uri="{FF2B5EF4-FFF2-40B4-BE49-F238E27FC236}">
                  <a16:creationId xmlns:a16="http://schemas.microsoft.com/office/drawing/2014/main" id="{550FABB8-0260-4685-BCFC-8C4101CF924D}"/>
                </a:ext>
              </a:extLst>
            </p:cNvPr>
            <p:cNvSpPr/>
            <p:nvPr/>
          </p:nvSpPr>
          <p:spPr>
            <a:xfrm>
              <a:off x="7052804" y="5796738"/>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F6</a:t>
              </a:r>
            </a:p>
            <a:p>
              <a:pPr algn="ctr">
                <a:lnSpc>
                  <a:spcPts val="1500"/>
                </a:lnSpc>
              </a:pPr>
              <a:r>
                <a:rPr lang="en-US" sz="1400" b="1" dirty="0"/>
                <a:t>Get Weight</a:t>
              </a:r>
            </a:p>
          </p:txBody>
        </p:sp>
        <p:sp>
          <p:nvSpPr>
            <p:cNvPr id="213" name="Rectangle: Rounded Corners 212">
              <a:extLst>
                <a:ext uri="{FF2B5EF4-FFF2-40B4-BE49-F238E27FC236}">
                  <a16:creationId xmlns:a16="http://schemas.microsoft.com/office/drawing/2014/main" id="{548EF125-3BF2-4265-848C-C74A98E0FA13}"/>
                </a:ext>
              </a:extLst>
            </p:cNvPr>
            <p:cNvSpPr/>
            <p:nvPr/>
          </p:nvSpPr>
          <p:spPr>
            <a:xfrm>
              <a:off x="5652770" y="6328528"/>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ts val="1400"/>
                </a:lnSpc>
              </a:pPr>
              <a:r>
                <a:rPr lang="en-US" sz="1400" b="1" dirty="0"/>
                <a:t>F11</a:t>
              </a:r>
            </a:p>
            <a:p>
              <a:pPr algn="ctr">
                <a:lnSpc>
                  <a:spcPts val="1400"/>
                </a:lnSpc>
              </a:pPr>
              <a:r>
                <a:rPr lang="en-US" sz="1400" b="1" dirty="0"/>
                <a:t>Print Estimate</a:t>
              </a:r>
            </a:p>
          </p:txBody>
        </p:sp>
        <p:sp>
          <p:nvSpPr>
            <p:cNvPr id="214" name="Rectangle: Rounded Corners 213">
              <a:extLst>
                <a:ext uri="{FF2B5EF4-FFF2-40B4-BE49-F238E27FC236}">
                  <a16:creationId xmlns:a16="http://schemas.microsoft.com/office/drawing/2014/main" id="{C90AE682-3C3C-48C4-8B7B-9738BA67AD3E}"/>
                </a:ext>
              </a:extLst>
            </p:cNvPr>
            <p:cNvSpPr/>
            <p:nvPr/>
          </p:nvSpPr>
          <p:spPr>
            <a:xfrm>
              <a:off x="7044242" y="6319914"/>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ts val="1400"/>
                </a:lnSpc>
              </a:pPr>
              <a:r>
                <a:rPr lang="en-US" sz="1400" b="1" dirty="0"/>
                <a:t>F12</a:t>
              </a:r>
            </a:p>
            <a:p>
              <a:pPr algn="ctr">
                <a:lnSpc>
                  <a:spcPts val="1400"/>
                </a:lnSpc>
              </a:pPr>
              <a:r>
                <a:rPr lang="en-US" sz="1400" b="1" dirty="0"/>
                <a:t>Create Invoice</a:t>
              </a:r>
            </a:p>
          </p:txBody>
        </p:sp>
        <p:sp>
          <p:nvSpPr>
            <p:cNvPr id="215" name="Rectangle: Rounded Corners 214">
              <a:extLst>
                <a:ext uri="{FF2B5EF4-FFF2-40B4-BE49-F238E27FC236}">
                  <a16:creationId xmlns:a16="http://schemas.microsoft.com/office/drawing/2014/main" id="{9390DEE3-6CFE-4CB9-9D49-DA3619374DBD}"/>
                </a:ext>
              </a:extLst>
            </p:cNvPr>
            <p:cNvSpPr/>
            <p:nvPr/>
          </p:nvSpPr>
          <p:spPr>
            <a:xfrm>
              <a:off x="2869826" y="6319302"/>
              <a:ext cx="132588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en-US" sz="1400" b="1" dirty="0"/>
                <a:t>F9</a:t>
              </a:r>
            </a:p>
            <a:p>
              <a:pPr algn="ctr">
                <a:lnSpc>
                  <a:spcPts val="1500"/>
                </a:lnSpc>
              </a:pPr>
              <a:r>
                <a:rPr lang="en-US" sz="1400" b="1" dirty="0"/>
                <a:t>Find Customer</a:t>
              </a:r>
            </a:p>
          </p:txBody>
        </p:sp>
      </p:grpSp>
      <p:grpSp>
        <p:nvGrpSpPr>
          <p:cNvPr id="216" name="Group 215">
            <a:extLst>
              <a:ext uri="{FF2B5EF4-FFF2-40B4-BE49-F238E27FC236}">
                <a16:creationId xmlns:a16="http://schemas.microsoft.com/office/drawing/2014/main" id="{3013F049-F078-40B9-8E04-4E6DF913476A}"/>
              </a:ext>
            </a:extLst>
          </p:cNvPr>
          <p:cNvGrpSpPr/>
          <p:nvPr/>
        </p:nvGrpSpPr>
        <p:grpSpPr>
          <a:xfrm>
            <a:off x="9796747" y="3771900"/>
            <a:ext cx="2388072" cy="2743200"/>
            <a:chOff x="9796747" y="3771900"/>
            <a:chExt cx="2388072" cy="2743200"/>
          </a:xfrm>
        </p:grpSpPr>
        <p:sp>
          <p:nvSpPr>
            <p:cNvPr id="217" name="Rectangle 216">
              <a:extLst>
                <a:ext uri="{FF2B5EF4-FFF2-40B4-BE49-F238E27FC236}">
                  <a16:creationId xmlns:a16="http://schemas.microsoft.com/office/drawing/2014/main" id="{C57A179B-14F9-46F2-BC3A-E0A17A8F012F}"/>
                </a:ext>
              </a:extLst>
            </p:cNvPr>
            <p:cNvSpPr/>
            <p:nvPr/>
          </p:nvSpPr>
          <p:spPr>
            <a:xfrm>
              <a:off x="9796747" y="3771900"/>
              <a:ext cx="2388072" cy="2743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Rounded Corners 217">
              <a:extLst>
                <a:ext uri="{FF2B5EF4-FFF2-40B4-BE49-F238E27FC236}">
                  <a16:creationId xmlns:a16="http://schemas.microsoft.com/office/drawing/2014/main" id="{A15AC9C5-FBF2-4C7D-961F-918672A193E4}"/>
                </a:ext>
              </a:extLst>
            </p:cNvPr>
            <p:cNvSpPr/>
            <p:nvPr/>
          </p:nvSpPr>
          <p:spPr>
            <a:xfrm>
              <a:off x="9895862" y="3864030"/>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sp>
          <p:nvSpPr>
            <p:cNvPr id="219" name="Rectangle: Rounded Corners 218">
              <a:extLst>
                <a:ext uri="{FF2B5EF4-FFF2-40B4-BE49-F238E27FC236}">
                  <a16:creationId xmlns:a16="http://schemas.microsoft.com/office/drawing/2014/main" id="{A71479A3-EE0F-470B-96D4-325FDC2FDA90}"/>
                </a:ext>
              </a:extLst>
            </p:cNvPr>
            <p:cNvSpPr/>
            <p:nvPr/>
          </p:nvSpPr>
          <p:spPr>
            <a:xfrm>
              <a:off x="10467689" y="3867899"/>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7</a:t>
              </a:r>
            </a:p>
          </p:txBody>
        </p:sp>
        <p:sp>
          <p:nvSpPr>
            <p:cNvPr id="220" name="Rectangle: Rounded Corners 219">
              <a:extLst>
                <a:ext uri="{FF2B5EF4-FFF2-40B4-BE49-F238E27FC236}">
                  <a16:creationId xmlns:a16="http://schemas.microsoft.com/office/drawing/2014/main" id="{F6773FDA-2B6A-45BB-B090-474F86DEED24}"/>
                </a:ext>
              </a:extLst>
            </p:cNvPr>
            <p:cNvSpPr/>
            <p:nvPr/>
          </p:nvSpPr>
          <p:spPr>
            <a:xfrm>
              <a:off x="11031542" y="3858217"/>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8</a:t>
              </a:r>
            </a:p>
          </p:txBody>
        </p:sp>
        <p:sp>
          <p:nvSpPr>
            <p:cNvPr id="221" name="Rectangle: Rounded Corners 220">
              <a:extLst>
                <a:ext uri="{FF2B5EF4-FFF2-40B4-BE49-F238E27FC236}">
                  <a16:creationId xmlns:a16="http://schemas.microsoft.com/office/drawing/2014/main" id="{4C0E5B2B-0376-441C-8EFC-52BF659E9B7D}"/>
                </a:ext>
              </a:extLst>
            </p:cNvPr>
            <p:cNvSpPr/>
            <p:nvPr/>
          </p:nvSpPr>
          <p:spPr>
            <a:xfrm>
              <a:off x="9895862" y="4390719"/>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sp>
          <p:nvSpPr>
            <p:cNvPr id="222" name="Rectangle: Rounded Corners 221">
              <a:extLst>
                <a:ext uri="{FF2B5EF4-FFF2-40B4-BE49-F238E27FC236}">
                  <a16:creationId xmlns:a16="http://schemas.microsoft.com/office/drawing/2014/main" id="{A29A95A2-11BA-46DE-84ED-1E8BF5F6B0A7}"/>
                </a:ext>
              </a:extLst>
            </p:cNvPr>
            <p:cNvSpPr/>
            <p:nvPr/>
          </p:nvSpPr>
          <p:spPr>
            <a:xfrm>
              <a:off x="10467689" y="4393940"/>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4</a:t>
              </a:r>
            </a:p>
          </p:txBody>
        </p:sp>
        <p:sp>
          <p:nvSpPr>
            <p:cNvPr id="223" name="Rectangle: Rounded Corners 222">
              <a:extLst>
                <a:ext uri="{FF2B5EF4-FFF2-40B4-BE49-F238E27FC236}">
                  <a16:creationId xmlns:a16="http://schemas.microsoft.com/office/drawing/2014/main" id="{F99F77E3-22E9-4966-A08E-94D7CBA65021}"/>
                </a:ext>
              </a:extLst>
            </p:cNvPr>
            <p:cNvSpPr/>
            <p:nvPr/>
          </p:nvSpPr>
          <p:spPr>
            <a:xfrm>
              <a:off x="11031542" y="4384773"/>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5</a:t>
              </a:r>
            </a:p>
          </p:txBody>
        </p:sp>
        <p:sp>
          <p:nvSpPr>
            <p:cNvPr id="224" name="Rectangle: Rounded Corners 223">
              <a:extLst>
                <a:ext uri="{FF2B5EF4-FFF2-40B4-BE49-F238E27FC236}">
                  <a16:creationId xmlns:a16="http://schemas.microsoft.com/office/drawing/2014/main" id="{FE5A48C3-F45B-43A3-8E45-64062381D3F6}"/>
                </a:ext>
              </a:extLst>
            </p:cNvPr>
            <p:cNvSpPr/>
            <p:nvPr/>
          </p:nvSpPr>
          <p:spPr>
            <a:xfrm>
              <a:off x="9895862" y="4917409"/>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lumMod val="65000"/>
                      <a:lumOff val="35000"/>
                    </a:schemeClr>
                  </a:solidFill>
                </a:rPr>
                <a:t>→</a:t>
              </a:r>
              <a:endParaRPr lang="en-US" sz="1600" b="1" dirty="0">
                <a:solidFill>
                  <a:schemeClr val="tx1">
                    <a:lumMod val="65000"/>
                    <a:lumOff val="35000"/>
                  </a:schemeClr>
                </a:solidFill>
              </a:endParaRPr>
            </a:p>
          </p:txBody>
        </p:sp>
        <p:sp>
          <p:nvSpPr>
            <p:cNvPr id="225" name="Rectangle: Rounded Corners 224">
              <a:extLst>
                <a:ext uri="{FF2B5EF4-FFF2-40B4-BE49-F238E27FC236}">
                  <a16:creationId xmlns:a16="http://schemas.microsoft.com/office/drawing/2014/main" id="{9B9130DA-938C-4A33-B662-F1604D7D873C}"/>
                </a:ext>
              </a:extLst>
            </p:cNvPr>
            <p:cNvSpPr/>
            <p:nvPr/>
          </p:nvSpPr>
          <p:spPr>
            <a:xfrm>
              <a:off x="10467689" y="4919981"/>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1</a:t>
              </a:r>
            </a:p>
          </p:txBody>
        </p:sp>
        <p:sp>
          <p:nvSpPr>
            <p:cNvPr id="226" name="Rectangle: Rounded Corners 225">
              <a:extLst>
                <a:ext uri="{FF2B5EF4-FFF2-40B4-BE49-F238E27FC236}">
                  <a16:creationId xmlns:a16="http://schemas.microsoft.com/office/drawing/2014/main" id="{45B04772-3445-43E7-8D20-A99586E4C373}"/>
                </a:ext>
              </a:extLst>
            </p:cNvPr>
            <p:cNvSpPr/>
            <p:nvPr/>
          </p:nvSpPr>
          <p:spPr>
            <a:xfrm>
              <a:off x="11031542" y="4911329"/>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2</a:t>
              </a:r>
            </a:p>
          </p:txBody>
        </p:sp>
        <p:sp>
          <p:nvSpPr>
            <p:cNvPr id="227" name="Rectangle: Rounded Corners 226">
              <a:extLst>
                <a:ext uri="{FF2B5EF4-FFF2-40B4-BE49-F238E27FC236}">
                  <a16:creationId xmlns:a16="http://schemas.microsoft.com/office/drawing/2014/main" id="{85EFDC3D-CBFD-47D1-A35D-60941CDB4A57}"/>
                </a:ext>
              </a:extLst>
            </p:cNvPr>
            <p:cNvSpPr/>
            <p:nvPr/>
          </p:nvSpPr>
          <p:spPr>
            <a:xfrm>
              <a:off x="9895862" y="5444098"/>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t>
              </a:r>
            </a:p>
          </p:txBody>
        </p:sp>
        <p:sp>
          <p:nvSpPr>
            <p:cNvPr id="228" name="Rectangle: Rounded Corners 227">
              <a:extLst>
                <a:ext uri="{FF2B5EF4-FFF2-40B4-BE49-F238E27FC236}">
                  <a16:creationId xmlns:a16="http://schemas.microsoft.com/office/drawing/2014/main" id="{991847B4-22AC-48FB-B3CF-C6CEB4B41E49}"/>
                </a:ext>
              </a:extLst>
            </p:cNvPr>
            <p:cNvSpPr/>
            <p:nvPr/>
          </p:nvSpPr>
          <p:spPr>
            <a:xfrm>
              <a:off x="10467689" y="5446022"/>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a:t>
              </a:r>
            </a:p>
          </p:txBody>
        </p:sp>
        <p:sp>
          <p:nvSpPr>
            <p:cNvPr id="229" name="Rectangle: Rounded Corners 228">
              <a:extLst>
                <a:ext uri="{FF2B5EF4-FFF2-40B4-BE49-F238E27FC236}">
                  <a16:creationId xmlns:a16="http://schemas.microsoft.com/office/drawing/2014/main" id="{9D688E87-A7C8-4EC6-AC6E-B3328BD74FC8}"/>
                </a:ext>
              </a:extLst>
            </p:cNvPr>
            <p:cNvSpPr/>
            <p:nvPr/>
          </p:nvSpPr>
          <p:spPr>
            <a:xfrm>
              <a:off x="11031542" y="5437885"/>
              <a:ext cx="1053713"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ENTER</a:t>
              </a:r>
              <a:endParaRPr lang="en-US" sz="1100" b="1" dirty="0">
                <a:solidFill>
                  <a:schemeClr val="tx1">
                    <a:lumMod val="65000"/>
                    <a:lumOff val="35000"/>
                  </a:schemeClr>
                </a:solidFill>
              </a:endParaRPr>
            </a:p>
          </p:txBody>
        </p:sp>
        <p:sp>
          <p:nvSpPr>
            <p:cNvPr id="230" name="Rectangle: Rounded Corners 229">
              <a:extLst>
                <a:ext uri="{FF2B5EF4-FFF2-40B4-BE49-F238E27FC236}">
                  <a16:creationId xmlns:a16="http://schemas.microsoft.com/office/drawing/2014/main" id="{028A5BFC-0C49-493A-9326-72BB8248F418}"/>
                </a:ext>
              </a:extLst>
            </p:cNvPr>
            <p:cNvSpPr/>
            <p:nvPr/>
          </p:nvSpPr>
          <p:spPr>
            <a:xfrm>
              <a:off x="9895862" y="5972746"/>
              <a:ext cx="489861" cy="459753"/>
            </a:xfrm>
            <a:prstGeom prst="roundRect">
              <a:avLst>
                <a:gd name="adj" fmla="val 16667"/>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65000"/>
                      <a:lumOff val="35000"/>
                    </a:schemeClr>
                  </a:solidFill>
                </a:rPr>
                <a:t>DEL</a:t>
              </a:r>
            </a:p>
          </p:txBody>
        </p:sp>
        <p:sp>
          <p:nvSpPr>
            <p:cNvPr id="231" name="Rectangle: Rounded Corners 230">
              <a:extLst>
                <a:ext uri="{FF2B5EF4-FFF2-40B4-BE49-F238E27FC236}">
                  <a16:creationId xmlns:a16="http://schemas.microsoft.com/office/drawing/2014/main" id="{381F17DA-3F6A-45D1-8BC6-C08159620582}"/>
                </a:ext>
              </a:extLst>
            </p:cNvPr>
            <p:cNvSpPr/>
            <p:nvPr/>
          </p:nvSpPr>
          <p:spPr>
            <a:xfrm>
              <a:off x="10467689" y="5976100"/>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&lt;</a:t>
              </a:r>
              <a:endParaRPr lang="en-US" sz="700" dirty="0">
                <a:solidFill>
                  <a:schemeClr val="tx1">
                    <a:lumMod val="65000"/>
                    <a:lumOff val="35000"/>
                  </a:schemeClr>
                </a:solidFill>
              </a:endParaRPr>
            </a:p>
          </p:txBody>
        </p:sp>
        <p:sp>
          <p:nvSpPr>
            <p:cNvPr id="232" name="Rectangle: Rounded Corners 231">
              <a:extLst>
                <a:ext uri="{FF2B5EF4-FFF2-40B4-BE49-F238E27FC236}">
                  <a16:creationId xmlns:a16="http://schemas.microsoft.com/office/drawing/2014/main" id="{C0D47FE8-1257-44C7-8ED0-181819F85ACE}"/>
                </a:ext>
              </a:extLst>
            </p:cNvPr>
            <p:cNvSpPr/>
            <p:nvPr/>
          </p:nvSpPr>
          <p:spPr>
            <a:xfrm>
              <a:off x="11603336" y="3857370"/>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9</a:t>
              </a:r>
            </a:p>
          </p:txBody>
        </p:sp>
        <p:sp>
          <p:nvSpPr>
            <p:cNvPr id="233" name="Rectangle: Rounded Corners 232">
              <a:extLst>
                <a:ext uri="{FF2B5EF4-FFF2-40B4-BE49-F238E27FC236}">
                  <a16:creationId xmlns:a16="http://schemas.microsoft.com/office/drawing/2014/main" id="{1BB9D361-4716-48AB-BB5D-107AF4D36932}"/>
                </a:ext>
              </a:extLst>
            </p:cNvPr>
            <p:cNvSpPr/>
            <p:nvPr/>
          </p:nvSpPr>
          <p:spPr>
            <a:xfrm>
              <a:off x="11603336" y="4383925"/>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6</a:t>
              </a:r>
            </a:p>
          </p:txBody>
        </p:sp>
        <p:sp>
          <p:nvSpPr>
            <p:cNvPr id="234" name="Rectangle: Rounded Corners 233">
              <a:extLst>
                <a:ext uri="{FF2B5EF4-FFF2-40B4-BE49-F238E27FC236}">
                  <a16:creationId xmlns:a16="http://schemas.microsoft.com/office/drawing/2014/main" id="{BA21C2A5-FB78-40D2-97D0-56E36A642BE1}"/>
                </a:ext>
              </a:extLst>
            </p:cNvPr>
            <p:cNvSpPr/>
            <p:nvPr/>
          </p:nvSpPr>
          <p:spPr>
            <a:xfrm>
              <a:off x="11603336" y="4910481"/>
              <a:ext cx="489861"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3</a:t>
              </a:r>
            </a:p>
          </p:txBody>
        </p:sp>
        <p:pic>
          <p:nvPicPr>
            <p:cNvPr id="235" name="Picture 234">
              <a:extLst>
                <a:ext uri="{FF2B5EF4-FFF2-40B4-BE49-F238E27FC236}">
                  <a16:creationId xmlns:a16="http://schemas.microsoft.com/office/drawing/2014/main" id="{479A0463-D192-4A62-9C59-6466FB65D923}"/>
                </a:ext>
              </a:extLst>
            </p:cNvPr>
            <p:cNvPicPr>
              <a:picLocks noChangeAspect="1"/>
            </p:cNvPicPr>
            <p:nvPr/>
          </p:nvPicPr>
          <p:blipFill>
            <a:blip r:embed="rId3">
              <a:duotone>
                <a:schemeClr val="accent3">
                  <a:shade val="45000"/>
                  <a:satMod val="135000"/>
                </a:schemeClr>
                <a:prstClr val="white"/>
              </a:duotone>
            </a:blip>
            <a:stretch>
              <a:fillRect/>
            </a:stretch>
          </p:blipFill>
          <p:spPr>
            <a:xfrm>
              <a:off x="10543612" y="6094170"/>
              <a:ext cx="320040" cy="233715"/>
            </a:xfrm>
            <a:prstGeom prst="rect">
              <a:avLst/>
            </a:prstGeom>
          </p:spPr>
        </p:pic>
        <p:sp>
          <p:nvSpPr>
            <p:cNvPr id="236" name="Rectangle: Rounded Corners 235">
              <a:extLst>
                <a:ext uri="{FF2B5EF4-FFF2-40B4-BE49-F238E27FC236}">
                  <a16:creationId xmlns:a16="http://schemas.microsoft.com/office/drawing/2014/main" id="{B8EAB9BB-5A7E-42FC-9742-FC6866C153E2}"/>
                </a:ext>
              </a:extLst>
            </p:cNvPr>
            <p:cNvSpPr/>
            <p:nvPr/>
          </p:nvSpPr>
          <p:spPr>
            <a:xfrm>
              <a:off x="11031542" y="5972114"/>
              <a:ext cx="1053713" cy="459753"/>
            </a:xfrm>
            <a:prstGeom prst="round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65000"/>
                      <a:lumOff val="35000"/>
                    </a:schemeClr>
                  </a:solidFill>
                </a:rPr>
                <a:t>TAB</a:t>
              </a:r>
              <a:endParaRPr lang="en-US" sz="1100" b="1" dirty="0">
                <a:solidFill>
                  <a:schemeClr val="tx1">
                    <a:lumMod val="65000"/>
                    <a:lumOff val="35000"/>
                  </a:schemeClr>
                </a:solidFill>
              </a:endParaRPr>
            </a:p>
          </p:txBody>
        </p:sp>
      </p:grpSp>
      <p:pic>
        <p:nvPicPr>
          <p:cNvPr id="15" name="Picture 14">
            <a:extLst>
              <a:ext uri="{FF2B5EF4-FFF2-40B4-BE49-F238E27FC236}">
                <a16:creationId xmlns:a16="http://schemas.microsoft.com/office/drawing/2014/main" id="{C265E700-A275-4A82-AE6C-5B9315A38797}"/>
              </a:ext>
            </a:extLst>
          </p:cNvPr>
          <p:cNvPicPr>
            <a:picLocks noChangeAspect="1"/>
          </p:cNvPicPr>
          <p:nvPr/>
        </p:nvPicPr>
        <p:blipFill>
          <a:blip r:embed="rId4"/>
          <a:stretch>
            <a:fillRect/>
          </a:stretch>
        </p:blipFill>
        <p:spPr>
          <a:xfrm>
            <a:off x="1462087" y="433387"/>
            <a:ext cx="9267825" cy="5991225"/>
          </a:xfrm>
          <a:prstGeom prst="rect">
            <a:avLst/>
          </a:prstGeom>
          <a:ln>
            <a:solidFill>
              <a:schemeClr val="tx1"/>
            </a:solidFill>
          </a:ln>
        </p:spPr>
      </p:pic>
    </p:spTree>
    <p:extLst>
      <p:ext uri="{BB962C8B-B14F-4D97-AF65-F5344CB8AC3E}">
        <p14:creationId xmlns:p14="http://schemas.microsoft.com/office/powerpoint/2010/main" val="2814437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EE839-8071-43BF-8F19-CC5C129EF191}"/>
              </a:ext>
            </a:extLst>
          </p:cNvPr>
          <p:cNvSpPr>
            <a:spLocks noGrp="1"/>
          </p:cNvSpPr>
          <p:nvPr>
            <p:ph type="title"/>
          </p:nvPr>
        </p:nvSpPr>
        <p:spPr>
          <a:xfrm>
            <a:off x="190500" y="18256"/>
            <a:ext cx="11782424" cy="810420"/>
          </a:xfrm>
          <a:ln>
            <a:noFill/>
          </a:ln>
        </p:spPr>
        <p:txBody>
          <a:bodyPr/>
          <a:lstStyle/>
          <a:p>
            <a:r>
              <a:rPr lang="en-US" dirty="0"/>
              <a:t>Estimate List </a:t>
            </a:r>
          </a:p>
        </p:txBody>
      </p:sp>
      <p:sp>
        <p:nvSpPr>
          <p:cNvPr id="4" name="Content Placeholder 2">
            <a:extLst>
              <a:ext uri="{FF2B5EF4-FFF2-40B4-BE49-F238E27FC236}">
                <a16:creationId xmlns:a16="http://schemas.microsoft.com/office/drawing/2014/main" id="{C4B11595-E8AC-4B57-A499-3E15447C6E27}"/>
              </a:ext>
            </a:extLst>
          </p:cNvPr>
          <p:cNvSpPr txBox="1">
            <a:spLocks/>
          </p:cNvSpPr>
          <p:nvPr/>
        </p:nvSpPr>
        <p:spPr>
          <a:xfrm>
            <a:off x="200025" y="838991"/>
            <a:ext cx="5781675" cy="5847559"/>
          </a:xfrm>
          <a:prstGeom prst="rect">
            <a:avLst/>
          </a:prstGeom>
          <a:ln>
            <a:solidFill>
              <a:schemeClr val="tx1">
                <a:lumMod val="65000"/>
                <a:lumOff val="3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b="1" u="sng" dirty="0"/>
              <a:t>BUTTON ACTIONS:</a:t>
            </a:r>
          </a:p>
          <a:p>
            <a:pPr marL="0" indent="0">
              <a:buNone/>
            </a:pPr>
            <a:r>
              <a:rPr lang="en-US" sz="1700" b="1" dirty="0"/>
              <a:t>Esc-Exit:</a:t>
            </a:r>
          </a:p>
          <a:p>
            <a:r>
              <a:rPr lang="en-US" sz="1700" dirty="0"/>
              <a:t>Close the Estimate List Screen and go back to Estimate Entry Screen</a:t>
            </a:r>
            <a:endParaRPr lang="en-US" sz="1700" b="1" u="sng" dirty="0"/>
          </a:p>
          <a:p>
            <a:pPr marL="0" indent="0">
              <a:buNone/>
            </a:pPr>
            <a:r>
              <a:rPr lang="en-US" sz="1700" b="1" dirty="0"/>
              <a:t>F1-Find:</a:t>
            </a:r>
          </a:p>
          <a:p>
            <a:r>
              <a:rPr lang="en-US" sz="1700" dirty="0"/>
              <a:t>From the database, fetch the Estimates pertaining to the Current date, Current Terminal, Estimate Number and list in the screen</a:t>
            </a:r>
          </a:p>
          <a:p>
            <a:r>
              <a:rPr lang="en-US" sz="1700" dirty="0"/>
              <a:t>Set focus to the first row in the Estimate List</a:t>
            </a:r>
          </a:p>
          <a:p>
            <a:pPr marL="0" indent="0">
              <a:buNone/>
            </a:pPr>
            <a:r>
              <a:rPr lang="en-US" sz="1700" b="1" dirty="0"/>
              <a:t>F12-Select:</a:t>
            </a:r>
          </a:p>
          <a:p>
            <a:r>
              <a:rPr lang="en-US" sz="1700" dirty="0"/>
              <a:t>From the database, fetch the Estimate details of the Estimate number pertaining to currently focused row in the Estimate List</a:t>
            </a:r>
          </a:p>
          <a:p>
            <a:r>
              <a:rPr lang="en-US" sz="1700" dirty="0"/>
              <a:t>Load the contents of the Estimate in the Estimate Entry Screen</a:t>
            </a:r>
          </a:p>
          <a:p>
            <a:r>
              <a:rPr lang="en-US" sz="1700" dirty="0"/>
              <a:t>Close the Estimate List Screen and go back to Estimate Entry Screen</a:t>
            </a:r>
          </a:p>
          <a:p>
            <a:pPr marL="0" indent="0">
              <a:buNone/>
            </a:pPr>
            <a:endParaRPr lang="en-US" sz="1700" b="1" dirty="0"/>
          </a:p>
          <a:p>
            <a:endParaRPr lang="en-US" sz="1700" dirty="0"/>
          </a:p>
          <a:p>
            <a:endParaRPr lang="en-US" sz="1700" dirty="0"/>
          </a:p>
          <a:p>
            <a:endParaRPr lang="en-US" sz="1700" dirty="0"/>
          </a:p>
          <a:p>
            <a:endParaRPr lang="en-US" sz="1700" dirty="0"/>
          </a:p>
          <a:p>
            <a:endParaRPr lang="en-US" sz="1700" dirty="0"/>
          </a:p>
          <a:p>
            <a:endParaRPr lang="en-US" sz="1700" dirty="0"/>
          </a:p>
        </p:txBody>
      </p:sp>
      <p:sp>
        <p:nvSpPr>
          <p:cNvPr id="5" name="Content Placeholder 2">
            <a:extLst>
              <a:ext uri="{FF2B5EF4-FFF2-40B4-BE49-F238E27FC236}">
                <a16:creationId xmlns:a16="http://schemas.microsoft.com/office/drawing/2014/main" id="{81EFBF99-622E-465D-A469-33AC335F4AD3}"/>
              </a:ext>
            </a:extLst>
          </p:cNvPr>
          <p:cNvSpPr txBox="1">
            <a:spLocks/>
          </p:cNvSpPr>
          <p:nvPr/>
        </p:nvSpPr>
        <p:spPr>
          <a:xfrm>
            <a:off x="6200775" y="838200"/>
            <a:ext cx="5781675" cy="5847559"/>
          </a:xfrm>
          <a:prstGeom prst="rect">
            <a:avLst/>
          </a:prstGeom>
          <a:ln>
            <a:solidFill>
              <a:schemeClr val="tx1">
                <a:lumMod val="65000"/>
                <a:lumOff val="3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b="1" dirty="0"/>
              <a:t>Up Arrow:</a:t>
            </a:r>
          </a:p>
          <a:p>
            <a:r>
              <a:rPr lang="en-US" sz="1700" dirty="0"/>
              <a:t>Set focus to the row above in the Estimate List.</a:t>
            </a:r>
          </a:p>
          <a:p>
            <a:r>
              <a:rPr lang="en-US" sz="1700" dirty="0"/>
              <a:t>If already in the first row, no action required </a:t>
            </a:r>
          </a:p>
          <a:p>
            <a:pPr marL="0" indent="0">
              <a:buNone/>
            </a:pPr>
            <a:r>
              <a:rPr lang="en-US" sz="1700" b="1" dirty="0"/>
              <a:t>Down Arrow:</a:t>
            </a:r>
          </a:p>
          <a:p>
            <a:r>
              <a:rPr lang="en-US" sz="1700" dirty="0"/>
              <a:t>Set focus to the row below in the Estimate List.</a:t>
            </a:r>
          </a:p>
          <a:p>
            <a:r>
              <a:rPr lang="en-US" sz="1700" dirty="0"/>
              <a:t>If already in the last row, no action required </a:t>
            </a:r>
          </a:p>
          <a:p>
            <a:pPr marL="0" indent="0">
              <a:buNone/>
            </a:pPr>
            <a:r>
              <a:rPr lang="en-US" sz="1700" b="1" dirty="0"/>
              <a:t>Page Up:</a:t>
            </a:r>
          </a:p>
          <a:p>
            <a:r>
              <a:rPr lang="en-US" sz="1700" dirty="0"/>
              <a:t>Set focus to the 10</a:t>
            </a:r>
            <a:r>
              <a:rPr lang="en-US" sz="1700" baseline="30000" dirty="0"/>
              <a:t>th</a:t>
            </a:r>
            <a:r>
              <a:rPr lang="en-US" sz="1700" dirty="0"/>
              <a:t> row above in the Estimate List.</a:t>
            </a:r>
          </a:p>
          <a:p>
            <a:r>
              <a:rPr lang="en-US" sz="1700" dirty="0"/>
              <a:t>If already in the first row, no action required </a:t>
            </a:r>
          </a:p>
          <a:p>
            <a:pPr marL="0" indent="0">
              <a:buNone/>
            </a:pPr>
            <a:r>
              <a:rPr lang="en-US" sz="1700" b="1" dirty="0"/>
              <a:t>Page Down:</a:t>
            </a:r>
          </a:p>
          <a:p>
            <a:r>
              <a:rPr lang="en-US" sz="1700" dirty="0"/>
              <a:t>Set focus to the 10</a:t>
            </a:r>
            <a:r>
              <a:rPr lang="en-US" sz="1700" baseline="30000" dirty="0"/>
              <a:t>th</a:t>
            </a:r>
            <a:r>
              <a:rPr lang="en-US" sz="1700" dirty="0"/>
              <a:t> row below in the Estimate List.</a:t>
            </a:r>
          </a:p>
          <a:p>
            <a:r>
              <a:rPr lang="en-US" sz="1700" dirty="0"/>
              <a:t>If already in the last row, no action required </a:t>
            </a:r>
          </a:p>
          <a:p>
            <a:pPr marL="0" indent="0">
              <a:buNone/>
            </a:pPr>
            <a:endParaRPr lang="en-US" sz="1700" dirty="0"/>
          </a:p>
          <a:p>
            <a:endParaRPr lang="en-US" sz="1700" dirty="0"/>
          </a:p>
          <a:p>
            <a:endParaRPr lang="en-US" sz="1700" dirty="0"/>
          </a:p>
          <a:p>
            <a:endParaRPr lang="en-US" sz="1700" dirty="0"/>
          </a:p>
          <a:p>
            <a:endParaRPr lang="en-US" sz="1700" dirty="0"/>
          </a:p>
        </p:txBody>
      </p:sp>
    </p:spTree>
    <p:extLst>
      <p:ext uri="{BB962C8B-B14F-4D97-AF65-F5344CB8AC3E}">
        <p14:creationId xmlns:p14="http://schemas.microsoft.com/office/powerpoint/2010/main" val="19592300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13649</TotalTime>
  <Words>5144</Words>
  <Application>Microsoft Office PowerPoint</Application>
  <PresentationFormat>Widescreen</PresentationFormat>
  <Paragraphs>1670</Paragraphs>
  <Slides>45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Calibri Light</vt:lpstr>
      <vt:lpstr>Office Theme</vt:lpstr>
      <vt:lpstr>PowerPoint Presentation</vt:lpstr>
      <vt:lpstr>Sign In</vt:lpstr>
      <vt:lpstr>PowerPoint Presentation</vt:lpstr>
      <vt:lpstr>PowerPoint Presentation</vt:lpstr>
      <vt:lpstr>Estimate Entry </vt:lpstr>
      <vt:lpstr>Estimate Entry </vt:lpstr>
      <vt:lpstr>Estimate Entry </vt:lpstr>
      <vt:lpstr>PowerPoint Presentation</vt:lpstr>
      <vt:lpstr>Estimate List </vt:lpstr>
      <vt:lpstr>PowerPoint Presentation</vt:lpstr>
      <vt:lpstr>Find Item</vt:lpstr>
      <vt:lpstr>PowerPoint Presentation</vt:lpstr>
      <vt:lpstr>Find Customer</vt:lpstr>
      <vt:lpstr>PowerPoint Presentation</vt:lpstr>
      <vt:lpstr>Change Quantity</vt:lpstr>
      <vt:lpstr>PowerPoint Presentation</vt:lpstr>
      <vt:lpstr>Change Price</vt:lpstr>
      <vt:lpstr>PowerPoint Presentation</vt:lpstr>
      <vt:lpstr>Invoice Entry </vt:lpstr>
      <vt:lpstr>Invoice Entry </vt:lpstr>
      <vt:lpstr>Invoice Entry </vt:lpstr>
      <vt:lpstr>PowerPoint Presentation</vt:lpstr>
      <vt:lpstr>Invoice List </vt:lpstr>
      <vt:lpstr>PowerPoint Presentation</vt:lpstr>
      <vt:lpstr>Find Item</vt:lpstr>
      <vt:lpstr>PowerPoint Presentation</vt:lpstr>
      <vt:lpstr>Find Customer</vt:lpstr>
      <vt:lpstr>PowerPoint Presentation</vt:lpstr>
      <vt:lpstr>Change Quantity</vt:lpstr>
      <vt:lpstr>PowerPoint Presentation</vt:lpstr>
      <vt:lpstr>Change Price</vt:lpstr>
      <vt:lpstr>PowerPoint Presentation</vt:lpstr>
      <vt:lpstr>Payment </vt:lpstr>
      <vt:lpstr>Payment </vt:lpstr>
      <vt:lpstr>Payment </vt:lpstr>
      <vt:lpstr>PowerPoint Presentation</vt:lpstr>
      <vt:lpstr>End of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dc:creator>
  <cp:lastModifiedBy>Mohamed</cp:lastModifiedBy>
  <cp:revision>507</cp:revision>
  <dcterms:created xsi:type="dcterms:W3CDTF">2021-04-12T04:41:29Z</dcterms:created>
  <dcterms:modified xsi:type="dcterms:W3CDTF">2021-05-25T12:44:51Z</dcterms:modified>
</cp:coreProperties>
</file>