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53" r:id="rId3"/>
    <p:sldId id="286" r:id="rId4"/>
    <p:sldId id="310" r:id="rId5"/>
    <p:sldId id="354" r:id="rId6"/>
    <p:sldId id="343" r:id="rId7"/>
    <p:sldId id="345" r:id="rId8"/>
    <p:sldId id="312" r:id="rId9"/>
    <p:sldId id="347" r:id="rId10"/>
    <p:sldId id="313" r:id="rId11"/>
    <p:sldId id="348" r:id="rId12"/>
    <p:sldId id="333" r:id="rId13"/>
    <p:sldId id="349" r:id="rId14"/>
    <p:sldId id="314" r:id="rId15"/>
    <p:sldId id="350" r:id="rId16"/>
    <p:sldId id="315" r:id="rId17"/>
    <p:sldId id="351" r:id="rId18"/>
    <p:sldId id="296" r:id="rId19"/>
    <p:sldId id="355" r:id="rId20"/>
    <p:sldId id="356" r:id="rId21"/>
    <p:sldId id="336" r:id="rId22"/>
    <p:sldId id="337" r:id="rId23"/>
    <p:sldId id="316" r:id="rId24"/>
    <p:sldId id="338" r:id="rId25"/>
    <p:sldId id="318" r:id="rId26"/>
    <p:sldId id="339" r:id="rId27"/>
    <p:sldId id="332" r:id="rId28"/>
    <p:sldId id="340" r:id="rId29"/>
    <p:sldId id="319" r:id="rId30"/>
    <p:sldId id="341" r:id="rId31"/>
    <p:sldId id="320" r:id="rId32"/>
    <p:sldId id="342" r:id="rId33"/>
    <p:sldId id="321" r:id="rId34"/>
    <p:sldId id="329" r:id="rId35"/>
    <p:sldId id="330" r:id="rId36"/>
    <p:sldId id="331" r:id="rId37"/>
    <p:sldId id="326" r:id="rId38"/>
    <p:sldId id="352" r:id="rId39"/>
    <p:sldId id="294" r:id="rId40"/>
    <p:sldId id="297" r:id="rId41"/>
    <p:sldId id="299" r:id="rId42"/>
    <p:sldId id="302" r:id="rId43"/>
    <p:sldId id="304" r:id="rId44"/>
    <p:sldId id="306" r:id="rId45"/>
    <p:sldId id="311" r:id="rId46"/>
    <p:sldId id="3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" initials="M" lastIdx="1" clrIdx="0">
    <p:extLst>
      <p:ext uri="{19B8F6BF-5375-455C-9EA6-DF929625EA0E}">
        <p15:presenceInfo xmlns:p15="http://schemas.microsoft.com/office/powerpoint/2012/main" userId="64a20263a9ae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 - 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9E82DA0-059F-45EF-9DD0-0E576670FBA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314F16A-EF2D-429B-A621-9A88D74A2C1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E976954-C636-4534-9C83-E2ADC159428A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30C1DC8-73B0-48BE-933E-484E981E6375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17110AD-9B63-446F-80DE-A8F06C5EBB3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F44A7805-8E3D-469A-BAA3-30C1C05DADF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3FBF0C-0053-4771-BD4D-776974394DE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55C8BCE5-5803-4968-8F7D-78E16555751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1D60C62-F85C-4EAC-9884-B039BFC9D99A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59733EA1-1EAF-42E6-BABB-6589C8D2E8D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307E87E3-9287-4499-8CA4-82B799C30130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3927F3-2BD7-4744-95E4-A787FD5E024A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E37FB14-0F8F-4FE5-8D82-82517166ABFD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557A027-4C7B-4617-AE7B-426E54D7EE7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6174FE96-CDAF-4CDE-BC74-2E9FF69DCFA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8B1FE96-E5C4-464F-B114-C51C23D4D65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4153E72-2AF6-4428-86E2-98AA29A6E6A3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4F3443F-5D05-4B12-80E4-CBEAD4DE787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3AF2FF4B-20C6-4CE4-86E0-01A9F3C94C8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EEF42879-2F30-4B81-878D-03226225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6790FA27-43DB-47D8-852E-00F2B0A99165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F72E0F-42C5-4FBB-A41C-CC81514F9BC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FF77CB-8006-43CC-ADC7-D04990642D2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2F4076-4C65-4A0C-8F24-30683DB3A9BB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431D7D-F0DF-43AF-A98B-CC610E7F2F61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EA00DB-B298-456C-B52C-370749B4275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8F25E0C-DA9A-4BF9-B627-F346B71384A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578DC1D-1394-4BF2-9FAF-0E5712B3881C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BC58BF46-6335-4440-B8B3-7D0B5892FC7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C926D7-FC2F-4661-BECE-39D698C4102D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AD0C1-13A1-4076-ABE0-51D3917B2950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40DA1E-B814-4C7F-A581-D007D5FE48D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95E1C3B-184E-43CA-8004-D6C1B5121EF2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52B0FF-78CD-487E-AFBE-7D7ECDE61F10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6DB50D5-48D6-463D-AFC9-F517A178B1E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E1695D4-64E8-4245-B418-12230F24F9DF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A129FB4-45D6-47B3-A744-D0561490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0" y="497463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Item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Items pertaining to the Barcode, Item Code,  Item Name and Category, and list it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Item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8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EE492D-5EC3-46F7-AA1D-87EBD2075B2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476676-F342-409F-AED2-3750CD09E7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5D3DCB3-11E3-4F2B-B90E-AB4FB451533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8A266BF-BE86-437A-825C-C90EA2483DF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45430BC-FF28-4170-9586-F15A6C017B8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DDB9E03-D64F-4077-84CE-DB82ADCAA42E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834DC05-A5AF-4B84-8F20-5A5BB2CE2963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01948D7-2F46-484A-BB11-61E152CA5E69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4BEB890-CFAE-47D9-B5D2-A7E4661D6662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A5B7913-25BD-46D8-B46F-E00E8958D76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235FAF9-8D40-43D4-AEBA-A96B4954851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4374497-DF91-469E-BE20-95A805E0A3B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7BEDD0D-75E7-463B-893B-47E405EFBCD5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6E6B37A-9951-4410-8BC5-0F9D0F606BD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2A5203-51E1-41C9-B4B1-9AD3F0D5FCE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B02FA5-FC07-46D6-85CB-B05F06061E07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B83AB69-D2AA-4C02-B9C4-91D8B40EF98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65B2CF0-ABA1-4F87-9D4E-4435CF3BA91C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19FC33B-03E2-4DC6-B256-2AD9AEE9698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41E37D8-A223-494B-9561-B3D5E0A8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AC18896-B3E8-4CC4-A9F3-66D944F9C11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FA1F47-C7A4-4858-9AEF-6A446E46A2A2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2739BE0-EF0E-4726-973D-EE76E2CB32C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52334B-5ECD-4509-8FFF-B35CF5B4534A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7A166D6-5595-40CB-A8CE-B8EFEB7E149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56629E1-B2A2-4070-8A4F-741512B39E8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A2E9EDA-FE3E-4743-B474-1D02C209D5FD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E726C86-21C6-4CCB-BEDA-9C5A6D0A4A2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09B6C88-8180-4D3D-8561-8F53A4B77A9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C827C86-4B74-4D70-B13B-26CAA59F81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8E2A67-A8AD-4199-898D-9881424E573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7B7884-B156-4DCF-BDE4-CA867E310D10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E650EA-4820-45E9-A06D-78A502786841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FCE748C-C379-4B0D-8817-20838F68A80F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9844A6F9-8855-4966-9D7A-224DA02D828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860CD55-4066-41CC-9442-748B360744B6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D893689-1E29-4EB9-9678-BADCDF20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0" y="547343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650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Customer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all the Customers pertaining to the Mobile Number, Customer Name and Category, and list it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Customer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052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CC4D33BC-E39F-4F5E-90B4-C29DDC0C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162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CF475AA-538C-4FA4-A1D7-DE445A5C0E6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AFF08A6-4DD8-4F68-A4E1-0B3605728F95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90DA854F-8948-47EA-89A0-1561738AD5B7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9A752BB6-B0E2-47C1-9274-87B81B8D0792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10F41207-0EA6-43B7-97BF-B14461A88E1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F644549-9A8B-47AD-86D1-9E10F8CF778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C21438F5-2BD0-443A-AB43-B933CBC04E52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DA7AC914-FF3F-42DD-950B-062CD6258CED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7199592-041E-4960-89D4-F9BC80BFCF6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EEAFA40-F574-40A5-8260-17F089825B7F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F0D2985-C667-4B69-9E06-6D6900DA4C8D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B5A041B-CFE0-40F3-AFD3-71A5108FFD3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7869E7-5C1F-429A-88E7-4B5CFB81B867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0183D14-CF8D-4E12-A5C9-A5F81BB97E1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6073E2B-4A41-4747-9704-C5A635610A86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3C8D5-69B7-40F3-9717-750443673C2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065017C-AD71-4466-B0DE-A7073127C8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325AB4C-2245-4CB5-96D6-CD4FCB44064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D5D1C15-83FB-4A36-8FCB-EC1FE205FE7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414E008-9213-4CFD-9F6C-55BE2B2B827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A25B13A8-21B3-45CA-84AC-307C8796640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51BAB83-A444-4757-AAD4-8298DCF7FE7E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36A46E31-757E-49AE-B175-38EE5225F09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60AEFB42-825A-441F-A103-77990C2B77E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1105E66D-3DAD-4697-9862-27FEFA24A2F1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9B0C76A-E43D-4BDF-B4E4-9CF6081AF3F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1A216AE1-EF2D-4C7D-9B98-3AA75FC6775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31831821-06B8-49A7-993E-004060CFE73E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F57ED3AC-3D60-4C57-A869-1EDE36E7FA9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8B1D5B5B-C513-43CC-BE7F-5E6C974BA640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06BAFF5-7D13-4FD7-AA59-C69FEA13332C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20D333-7455-421A-BF97-FE29713D5D3F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AEDC38A-F2A6-4610-855D-93B517C2D11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211F407-107F-438F-942F-E4540FAE94F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AF5AFF8F-76CA-47BE-8328-823CC0D8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CCA5C6E-E52C-4C99-9A23-0110AFA51E5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39CF3-524E-464E-8F8A-C212E5315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73" y="1557892"/>
            <a:ext cx="5810250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E140EA8-4C2D-410B-8DCE-CAE07AD836E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5381D75-457E-4B6C-AFD6-BDAB60F2B52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6CE688-CC51-460E-8FB1-FD16B938B397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789C414-0D8B-4F36-A9B8-6511DBFD548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388088A-FAE5-44ED-BF5F-D860A03BAC8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B749592-5E96-44A9-BB6E-BD2EEE7A570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8F67CA-C4DD-4C05-8240-70F58B7AE01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DDCF48C6-3DB2-4A47-9D7B-5D000B1C41FE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478152-E89F-4132-8324-27277A2210F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C12991F-DE56-4BB0-911E-FF144E5ED6C9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21BE6E-233C-4764-BABF-3D434FA938B1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EB65C5-F505-4E4E-A47F-8E015085FC8E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1EF6B0-E5D3-44C4-BF7C-8393CACF30C5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18E7331-71B7-4B57-82D6-CE436834742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AF5E0BB-BC5E-4C3B-94D6-7BE43296975B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2"/>
            <a:ext cx="5781675" cy="23518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Quantity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Quantity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or Negative Quantity are not allowed in the New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Quantity cannot be same as the Existing Quantity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44C60-F368-46BC-AB74-B007E870C662}"/>
              </a:ext>
            </a:extLst>
          </p:cNvPr>
          <p:cNvSpPr txBox="1">
            <a:spLocks/>
          </p:cNvSpPr>
          <p:nvPr/>
        </p:nvSpPr>
        <p:spPr>
          <a:xfrm>
            <a:off x="200025" y="3429791"/>
            <a:ext cx="5781675" cy="32559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Quantity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Quantity as the Quantity in the currently focused Item row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Quantity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574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77" name="Table 4">
            <a:extLst>
              <a:ext uri="{FF2B5EF4-FFF2-40B4-BE49-F238E27FC236}">
                <a16:creationId xmlns:a16="http://schemas.microsoft.com/office/drawing/2014/main" id="{EFF8F669-3E1B-46DA-BF66-8117E33B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5125310-2CCB-4AEB-BBFB-987D66C0472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6EDB648-4EB9-4051-BA59-6EC860D7A62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D8B6B17-C5E2-4BD1-811B-1069B04736C2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9D58C067-C9CE-4ED8-A93C-46823F81E27B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625F569-8E33-49B7-A18A-DEFC3E991FA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BD4E4FEF-90A4-494C-B5EB-4B616311DBE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87AC88-548E-4042-8938-E05F87C264C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C23CC2B-BD46-4C85-8104-BD697E83ABC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CD17BDB5-0D43-47C2-801A-8DAF56C8DE5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4D60EC73-0212-4379-8583-6059FA4AF92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684CA724-C80B-45C1-9A69-CE501D3715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77C52D2C-BCC9-4582-BBE7-FD9FC62718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3B4B4B9-E9DA-40F1-8A34-EED009E4618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5150686-255C-4025-AA17-1ED9A2DD053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3C06ADD-3478-46B7-B12F-BC46382DE5FC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FB40A37-938C-478B-9367-9CFA97B416CF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3A4BE5D-E481-4043-8F4B-56851DDD678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D89CD969-01A1-44A0-8D96-6E3A8F9E0E20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5E887C3-E2E8-4274-BBD3-EEBADFB2FF1F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B8F10A71-95BD-41D0-8406-F9D55AD96CFD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DCA84ACC-93AE-4041-A2BD-A49A22F51CD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268C36FF-63EA-43F8-A510-44AD18CBC15D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24CAB40-8A14-4B8B-8EFE-56D79165904C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C2D5C2BE-A593-45B6-93F1-981C44F2E04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F8E7C18-3AC0-431B-9CC1-87D4B55CC18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3BFCB13A-9AB1-4531-A6A1-D0400886B026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D8D301B-8E63-4A18-99F7-D5818E9721F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7708527F-9119-42B6-ABC9-BB3F987F07B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D166BE8-EA5E-4CEF-BA88-2ECB3D9684F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F859F0F-EBE8-4A28-B80D-6D9928E54E2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AF1C604-DFE0-4DAA-9DE4-A34813F98A3A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8287A96B-7578-4C30-B181-5FE4F078E2C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F55707C5-B5A7-40A5-AB4E-BB16FF7CC2F8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7BE18B9-53F3-4C97-8414-EE819BE573C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399279F-46B0-41E2-82DA-68986B24F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C9453939-FE16-41D5-8169-73D26AE74E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1D6000-26AB-4E02-9934-BDF6C5BB0976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648948-1C58-4BB5-BCCB-2F972EC8C3C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43D207-9C8C-4FF0-A4C8-0DF15CE8373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C01041-D915-4083-90E2-D29FF56365B0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4CA6EC-707F-4DB7-A2E7-DC9FB7BF134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4E5839A-A0D8-4C99-8F25-E233A6F3522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EADD57-42B1-486A-902B-F04955DE1FA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198D5DDB-CB60-488A-B43C-A815E004F71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133FF60-CB83-4182-B18D-C2145E254983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D1AF5D7-0F78-428A-9FA1-6F56D215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828" y="1510157"/>
            <a:ext cx="581977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E9686E3-E282-466F-B8D3-13843C21BBE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843FA6E-5625-4C62-B567-548BFF235A4D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732724-CF00-444D-A039-1084C994BCCB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ACAE49-CBBF-4554-976D-E9DD3C9790DF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D25A332-1DA8-4488-97FA-62BAAE4F757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5D6F8D-1B52-4CBC-905A-BD8D33FEA0EA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24757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Price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Price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Price are not allowed in the New Price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 be only 10% above or below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cannot be same as the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not be the same as login user id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Role of the user should be ‘Supervisor’  or ‘Manager’ in the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4B3443-B631-45C7-87BA-35596C45A2FA}"/>
              </a:ext>
            </a:extLst>
          </p:cNvPr>
          <p:cNvSpPr txBox="1">
            <a:spLocks/>
          </p:cNvSpPr>
          <p:nvPr/>
        </p:nvSpPr>
        <p:spPr>
          <a:xfrm>
            <a:off x="209550" y="3534566"/>
            <a:ext cx="5781675" cy="315119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Price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Price into the Applied Price in the currently focused Item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Price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46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BE55E00F-3D8C-4336-9289-C32DC9CC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2558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A5895E6-75DA-4E7D-9148-D332F7952131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DCC8AB8-A0B2-4EEE-8D95-BF38975E6963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C08D19A-68E9-4C88-9D0E-1586BBC6AA29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E5C0838-788B-4DFA-83C4-E43F40E72F2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A72800FB-737F-4176-8316-3CAC3632513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92357E1-6583-487D-A372-7367992DC9B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AAB627F-EF40-45FA-BBA6-FABC3E94B679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B7765F5-AF15-4915-9846-51DFB268068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A8EE009-B228-45E4-9A37-088C512AE91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BCACE30-6611-48CD-8973-85C0F48EBE7B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54D64CA-5C0D-48AD-A239-A18610CD1B5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2D97C92-7F4F-4536-9B86-37B852D0FF4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5735FC0-A6B6-4376-902C-0C73933858D2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3CFCD08-C6B1-47CB-86D0-302A25DDA510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F608434-C8B5-4014-AFB8-22F46F933BC8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79A-F6DF-4050-AD9B-E18757395FF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52D498-E57B-49E8-B67F-97A2A7A22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DEC6573-5AA2-44C3-BEB6-CFDA518D1D86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4A6D58-0A0C-4521-810F-DD44F127AFDC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FCD89-E4AA-485C-9980-DE6EF97C904E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2B1F8A-908D-4F8D-8A97-7F3F4F0B7E23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4A339A-FD09-4FA7-BDB3-C3D15EFD238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26C42-ADED-41BF-ABFA-1D8904D88AE5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1757B3-B45B-4E6F-9928-16DC8D750DBB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EB75D92-A50E-4E90-8FAA-6A000336ECFB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245B691-5396-4E2E-A878-E2B113BD1154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should be blank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Barcode / Item code: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numbers 0 to 9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13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Barcode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the item in the Item list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‘I’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9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item 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Invoice Item </a:t>
            </a:r>
            <a:r>
              <a:rPr lang="en-US" sz="1600" dirty="0" err="1"/>
              <a:t>ui</a:t>
            </a:r>
            <a:r>
              <a:rPr lang="en-US" sz="1600" dirty="0"/>
              <a:t> table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‘E’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8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Estimate Items corresponding to the Estimate Number from the ‘</a:t>
            </a:r>
            <a:r>
              <a:rPr lang="en-US" sz="1600" dirty="0" err="1"/>
              <a:t>tabEstimate</a:t>
            </a:r>
            <a:r>
              <a:rPr lang="en-US" sz="1600" dirty="0"/>
              <a:t> Item’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items exists in ‘</a:t>
            </a:r>
            <a:r>
              <a:rPr lang="en-US" sz="1600" dirty="0" err="1"/>
              <a:t>tabEstimate</a:t>
            </a:r>
            <a:r>
              <a:rPr lang="en-US" sz="1600" dirty="0"/>
              <a:t> Item’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each item into the Item list along with unit, qty, price, tax details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23545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2590009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Terminal: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Pick from ‘</a:t>
            </a:r>
            <a:r>
              <a:rPr lang="en-US" sz="1600" dirty="0" err="1"/>
              <a:t>terminal_id</a:t>
            </a:r>
            <a:r>
              <a:rPr lang="en-US" sz="1600" dirty="0"/>
              <a:t>’ in ‘</a:t>
            </a:r>
            <a:r>
              <a:rPr lang="en-US" sz="1600" dirty="0" err="1"/>
              <a:t>alignpos.json</a:t>
            </a:r>
            <a:r>
              <a:rPr lang="en-US" sz="1600" dirty="0"/>
              <a:t>’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Sign in Screen and go back to OS prompt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F12-Sign In: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Sign In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Move Terminal, User Id and Current Date to Session Variable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Menu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above Session Variables at the top of Menu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E4A19-17B2-45AF-8EC0-8AE3728A96C3}"/>
              </a:ext>
            </a:extLst>
          </p:cNvPr>
          <p:cNvSpPr txBox="1">
            <a:spLocks/>
          </p:cNvSpPr>
          <p:nvPr/>
        </p:nvSpPr>
        <p:spPr>
          <a:xfrm>
            <a:off x="200025" y="3648866"/>
            <a:ext cx="5781675" cy="30662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505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Item name: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After typing first 3 characters of the Item Name, the combo box should be populated with the list of Items matching with the name.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Scroll the list and click the desired Item.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Barcode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the item in the item list with Quantity = 1.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 field.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122077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Invoice Item Table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Standard Price = Selling Price fetched from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Applied Price = Standard Price (initially both are same until the Price is changed)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= Applied Price x (</a:t>
            </a:r>
            <a:r>
              <a:rPr lang="en-US" sz="1600" dirty="0" err="1"/>
              <a:t>cgst_tax_rate</a:t>
            </a:r>
            <a:r>
              <a:rPr lang="en-US" sz="1600" dirty="0"/>
              <a:t> + </a:t>
            </a:r>
            <a:r>
              <a:rPr lang="en-US" sz="1600" dirty="0" err="1"/>
              <a:t>sgst_tax_rate</a:t>
            </a:r>
            <a:r>
              <a:rPr lang="en-US" sz="1600" dirty="0"/>
              <a:t>, fetched from </a:t>
            </a:r>
            <a:r>
              <a:rPr lang="en-US" sz="1600" dirty="0" err="1"/>
              <a:t>tabItem</a:t>
            </a:r>
            <a:r>
              <a:rPr lang="en-US" sz="1600" dirty="0"/>
              <a:t> table) / 100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= Applied Price + Tax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Summary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Paid amount = 0 initially. After the Payment is made, this field will be filled accordingly.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Entry Screen and go back to menu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F1-Help: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F2-Delete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currently focused item in the Item list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Recalculate the Summary Fields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F3-Find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F4-Change Quantity: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Quantity popup screen displaying the Quantity of the currently focused item in the Item list as the Existing Quantity and New Quantity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F5-Change Price: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Price popup screen displaying the Applied Price of the currently focused item in the Item list as the Existing Price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F6-Get Weight: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761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F7-New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Reference Number will be generated by incrementing the ‘</a:t>
            </a:r>
            <a:r>
              <a:rPr lang="en-US" sz="1600" dirty="0" err="1"/>
              <a:t>last_reference_number</a:t>
            </a:r>
            <a:r>
              <a:rPr lang="en-US" sz="1600" dirty="0"/>
              <a:t>’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will be null (will be allocated only in Payment screen)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F8-Delete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Not allowed if the invoice is already paid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 Invoice from the </a:t>
            </a:r>
            <a:r>
              <a:rPr lang="en-US" sz="1600" dirty="0" err="1"/>
              <a:t>db</a:t>
            </a:r>
            <a:r>
              <a:rPr lang="en-US" sz="1600" dirty="0"/>
              <a:t> (if already saved)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F9-Find Customer: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F10-List Invoices: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Invoice List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F11-Print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F12-Pay: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Payment &amp; Delivery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Right Arrow / +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item in the Item list, should be incremented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Left Arrow / -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item in the Item list, should be decremented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PgUp-Prev: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previous Invoice into the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PgDn-Next: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next Invoice into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793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9B51C8A3-E1D5-43AA-B19D-305D2C9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5077AA-AC9F-4576-9BBC-20374436F2C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2E2270C-48E6-45B1-89C1-EA99C8C7B6F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C084907-0082-4093-9EA4-25CA13EB33C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360115-F3B7-49AC-AE22-62A0C6987A3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8CAD7BF-E099-46B8-8455-639E7703D82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87AD6-8987-4CFE-AB6F-0FEFFD262DF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6C30169E-0D9C-44B1-AE01-150779AFD82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216703A-BEB9-415D-8D14-1BB2A987E83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79FFC48-E32A-4EBB-B499-B8B7A5CD4587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6F810300-7116-49CE-81F7-89664A0FDD4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D8A7F92-827F-4118-A5C4-E372ACF5DEB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25057F1-2DD9-41F4-A645-D2445169B19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991D48C-2A89-457C-888B-1164EF1DA3C1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6EB56A10-0293-4ECC-B807-876DC88F23C8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538C3CC-916D-47C7-A23E-9DDE4FC2FF2F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E81EA7-80EE-4D31-8174-A9700F721CEA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FE30A20-554B-4406-8363-F5383D766A5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C9E56F6-7C00-471A-890F-421A302349F1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8898FC6-D68C-4B7A-BD28-B56027342726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69BF6E-B202-4C38-A108-CD99AFC25A9E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D229241-BA6C-435D-8E03-5CA59AD7B1A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C99A61-7001-4827-A6D6-22CB5AF3100B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2841B74A-C9AE-47BD-B19B-A0E105C3FD1F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05A526-B50A-4D5E-809B-51A266666B7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3E3426-34E3-42FB-9A42-16087E686EA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FF61B0E-1561-465A-91F9-2111302141D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102291E-D812-494F-A2BE-72731D0321A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2AACAE8-8A10-49C5-A858-1ECBF70A5CB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F3EF927-2352-48EA-A220-8202603EE63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DC1B3BF-4262-4693-877B-477B2E38E25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FC0D9E7-6C1E-4F3D-AF02-21D9F8B256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50C0127-2331-45E1-B3E7-6D4AFE890D4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67D3E7-ED6E-4F47-9838-79C0771C4C6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CDDBB2C-24D4-43FF-B3B7-A31F6AF5E6F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AFBD956-1654-4CE1-BA49-D3F395EF681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9177C20-A1EF-48E8-B757-0697AD3552B4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4CA11F9-398A-4D1C-85E8-A6553B03D7FA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E3F4796-5183-460F-90E4-0033AF23C78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F017CA37-DAD1-4602-AF92-7CEC36E8387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46B4D2B-58B2-4E2E-A46A-8C574CE3093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E931FB4-EEC4-40E7-A2E5-AAB4B7C4C99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F5F74357-3805-4C56-A204-8E7512D5BE59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87AAF4-B750-4ECE-A8EF-63B406C510BD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BE4F9A1-6F5F-42D0-A069-00C93D89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895B2D9-BC5B-42CB-A600-EF8FDA2B0BD4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7B74910-A30B-49C4-979F-A3902A78A535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900C57-3A1D-489D-851C-17D9C085426D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CB05C9A-A07D-40CA-B23E-75ACD2FD434E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343DF9-B027-4BB4-9E47-734E0584A21A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88A040E-DFF1-48C6-949A-1E2A6CB395A6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0E96ED-7C2D-440E-9A3F-1E9CB533D7F7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2BC20E2-64AD-48BD-95AA-90DF2815F8C8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2936EB-1CAB-4420-A8C8-5BF41974FEE1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CE3912-A977-4EBE-BE2F-080C6A6639DA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A606019D-2530-498B-ABA8-11938ABA7BAB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156EA00A-C32C-4262-A2AD-948E8BC86643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664F98E-4F34-4ECC-83F5-A8AF1216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33" y="536051"/>
            <a:ext cx="12153900" cy="600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List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</a:t>
            </a:r>
            <a:r>
              <a:rPr lang="en-US" sz="1600" dirty="0" err="1"/>
              <a:t>db</a:t>
            </a:r>
            <a:r>
              <a:rPr lang="en-US" sz="1600" dirty="0"/>
              <a:t>, fetch all the Invoices pertaining to the Current date, Current Terminal, Invoice Number, Reference Number, Mobile Number and Status, and list it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Invoice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F12-Select: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the details of the currently focused Invoice into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List Screen and go back to Invoice Entry Screen</a:t>
            </a:r>
          </a:p>
          <a:p>
            <a:pPr marL="0" indent="0">
              <a:buNone/>
            </a:pPr>
            <a:r>
              <a:rPr lang="en-US" sz="1600" b="1" dirty="0"/>
              <a:t>Up Arrow:</a:t>
            </a:r>
          </a:p>
          <a:p>
            <a:r>
              <a:rPr lang="en-US" sz="1600" dirty="0"/>
              <a:t>Set focus to the row above in the Invoice List.</a:t>
            </a:r>
          </a:p>
          <a:p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r>
              <a:rPr lang="en-US" sz="1600" dirty="0"/>
              <a:t>Set focus to the row below in the Invoice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Page Up:</a:t>
            </a:r>
          </a:p>
          <a:p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Invoice List.</a:t>
            </a:r>
          </a:p>
          <a:p>
            <a:r>
              <a:rPr lang="en-US" sz="16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600" b="1" dirty="0"/>
              <a:t>Page Down:</a:t>
            </a:r>
          </a:p>
          <a:p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Invoice List.</a:t>
            </a:r>
          </a:p>
          <a:p>
            <a:r>
              <a:rPr lang="en-US" sz="1600" dirty="0"/>
              <a:t>If already in the last row, no action required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053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38DC4B-A4AF-45C3-BBC1-3F514B71C0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674FF2-3470-47F5-BA63-8D43DDC1DC1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DB07A4-3F60-4684-B3D7-A695045B630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6DD65DB-5C8F-44BF-802E-50577FD8405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5F63BB-603D-45C6-84D0-776495C97A1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DFDB651-7C56-46C9-B2FA-FE84B2E35F4F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32639BE-237A-4891-9EC1-B73DE2D7025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801D8075-29C8-4AB8-9FB8-9DDBB5D587C3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F73D48E-D030-4793-A067-AC00A362F7C1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FB2E47-1734-4E38-9AB6-5C7D05E503A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A6D2F73-037A-4D24-BAF6-177E9862E9B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0C2C161-936A-4C82-BB93-1E16B3A0835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5FA4A5E-CA2E-4FF7-A80B-EB34983230D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1D8AA02-6D7F-4DF2-9654-C298A009CCF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E55007F-D48A-4A5A-8157-BDF27E5181E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8BF20E7-B061-49C0-AC5A-E22D5D58E8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3325DFC-6FB1-4D1A-A38F-DCA22C6CC65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4C5B4EC-EC47-4A8F-A854-53F30B8A642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0007AE-9222-4D4C-B941-6AD3D489D0B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56A979E-B420-4DB4-8C33-6F558F7655E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E06106F-4C6C-478D-82C7-A5F3CD541E7F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D7A8527-D9F2-4EDC-9442-85E08C702093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258BEC6-52C4-4587-B51C-4127955A6D6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AA58063-C0BA-4FFF-82EC-B5DAC824050A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C33D554-171A-421C-B736-C6A179F81BE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9044C29-7259-47C1-8B82-16C3046019E6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675457-5518-4202-8C07-AC02F990C527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41F3080-E727-497A-A2B6-546B15006EE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128B3A-7627-4FB4-9F36-61944637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2B17AB6C-341C-42B9-9525-185BDE611E1B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D2CD84B-A79A-4ACF-A1B7-B283208738A1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F049553-B7A8-4920-95D7-B501E32C77F4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DFB75A1-71D1-4B44-A122-B7D279AE228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58C157B-9304-4A90-A0F8-8AA466D78D2D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6458FD6-C276-41CC-AA65-A416649B10FD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F2EFD3-20A1-4CAA-BA8B-4AB7D664D0CF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4177F6D-A0C7-4F07-9353-C83B45CAE760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1CAF449-1CDA-48CB-B9BB-AFEC97DD6074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D288181-CFF3-4658-86A1-E84CA78F1F0A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A97881EB-235C-4D49-9230-4F376D48341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A6E2E04-9016-4E7F-AB01-3582C15004B7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CFBA11E-0B7B-4E2A-A68F-99D8D4D95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58" y="555359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Item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</a:t>
            </a:r>
            <a:r>
              <a:rPr lang="en-US" sz="1600" dirty="0" err="1"/>
              <a:t>db</a:t>
            </a:r>
            <a:r>
              <a:rPr lang="en-US" sz="1600" dirty="0"/>
              <a:t>, fetch the Items pertaining to the Barcode, Item Code,  Item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Item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697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170365-85E3-4C71-B5CB-506E5E3C1609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9EAF529-C489-42E2-8BE1-E3CBB86FF5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567FA9-FB8A-43E9-B28A-CC866BFF08D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8A9CA7C-77BD-47A1-A5C3-F884F6CB3E8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ABCC35-B68C-401A-9A0A-735B950418F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8D9FF02-0BD3-465B-B724-FF8960779E5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5B8C72A-B05F-4D96-BD07-1503FDDBCAC7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62692671-E0DA-4CAB-9157-786A8196123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71629A-5CC6-49B0-8ADA-6EBAC53F319E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67FBA7-CD19-42AA-A2B0-D3C93D44F3D8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6646758-EFCF-4B55-ABED-823C116F5C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5346BC0F-D45F-4192-A4D9-D2C62EC955E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39D787A-37BF-480F-A596-80620E86A4C6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2C320EC-655A-4B23-B2F2-5256F33D0BC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69FE913-FC0E-4B2A-A461-4B9E930D0BE2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5F8806D-B2AC-45E7-974E-55A65C11C5D6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5682E2-8C53-4945-9EBC-E7426F7A1FD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E0042FA-2823-4408-95ED-C5B8E65AD4F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8B0C4A7-474A-4ED7-9C17-5E1E615E38A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0D7D868-F399-4E5A-92ED-ED390E74CD0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3E59C88-8A05-47EF-9796-25F0669AD80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4AC43FE-3769-4F22-93C5-82D16A45E19F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EFA212D-27FA-4700-AF0E-035D9F76B85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6E1C4A7-995C-44B8-AF6A-1194420E5A5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4807C0E-A458-4476-9F4D-09969F0F259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3AAEF77-B04E-43DB-B050-6F856EAC12A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B68512D4-E56A-4A92-B112-8461A62E4206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B6882DF-E7C5-4B22-9673-90F062BED37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8848991-A513-4400-B981-70BFAB5C5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FD78720-B2F3-444F-9EFA-12B62FFF3DE3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E5FB54-12AC-45B1-97AB-EBAD22B8D89C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EF57D5-3656-4BC5-8635-083BEED8B451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BD7DDEF-87DA-45D4-ADC2-DB8965CE73E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859EC0-5087-4EFB-B3D0-383CDE3F4326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642C5-D720-4C72-B631-916D0D7AC6E0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A80007F-9FC7-4C2C-A38D-7B342F23360D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5E6D49F-1E39-41E3-8B61-EE3590635B1C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392804-BF9E-451E-9E8F-CE6E88FFFEAC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B2D8B0-7648-40AA-A123-A7AC1A74C772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9BE2C23-AC4F-409E-BD73-D01A1D9744C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FD8E4C-FA3B-47AC-8CD6-EE55ECC9B662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C1B9ED9-641D-482B-8C34-9F8AE6E6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3" y="508207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87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Customer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</a:t>
            </a:r>
            <a:r>
              <a:rPr lang="en-US" sz="1600" dirty="0" err="1"/>
              <a:t>db</a:t>
            </a:r>
            <a:r>
              <a:rPr lang="en-US" sz="1600" dirty="0"/>
              <a:t>, fetch the Customers pertaining to the Mobile Number, Customer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Customer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90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FF61499F-CD3C-456A-87B5-2D9DD44A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DFBD57D-9E4E-4ED8-976B-B7E9B2491A96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21E0CF6-06B3-4556-ADEC-0349C38C1C56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AA93CC3-E8D5-417D-9F92-C288B822F071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BE40D71-F34C-47C3-BF6D-4ECF84FBCCB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F1D1C9F-559D-4401-AEC8-9331E0F0E41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D5FEC5A-40E3-48AE-8389-D228D49CAD2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1DC4491-6005-4803-9BAC-96C776B448F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EFCE66F3-DA65-4134-8119-D172E0785AF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4DC6B1D-CC55-4E38-AD01-75DAF5A4CB30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05BCF4-C2D1-4201-A786-9CC0F0C6F1A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85EF0AF-3A51-4A6E-BAC6-AF473142501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E11D958C-155E-467A-9C77-69B51F0828A1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8CA0331B-CCBF-43D6-9554-F29D95D41784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6A78785-CD63-428F-84AD-C2830109690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EC978E23-B897-4770-AB60-DBCB7181E7F0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FA59BD-E968-4C08-81FD-D4AB4371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747837"/>
            <a:ext cx="569595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9FFF-4B2C-4976-AC80-933FD6C029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593D26F-A145-4EF9-A424-6C5BA9F69FE2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4B485D-9712-4952-AE67-EBDD83A616B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68DCF48-857D-4E62-98B4-F5964C20606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00D44D4-26BF-4A57-8632-207EBC58988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CD136DF-CEA2-482B-90C6-63A6A60A622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601CB1-5F8B-43A3-8C1A-E10B1CFD1ECA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97C993D-F6DF-4B31-A1E1-2F42799B1B0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0200C0-9925-4259-918E-ADC05B2CEDD2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8894EBA-C831-439C-98C5-661B79786B8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F6A8F5A-4047-4C97-8E57-EFDA5064DE2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278020E-6A9E-423A-8873-FA683D483AC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737AD286-E340-4515-91E4-11FFC309931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73BF3EE-C9B0-465A-83C3-C078083CA21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877F8A4-2EC0-41B7-841E-16EC30E60E3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4A0D5DC-5A3F-4DAE-8CB5-C91405C6EA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AAD9763-62C3-485B-A011-9A0D83C3933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2A73637-EB8F-4AAB-AB72-C6C7EE5FEA0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D2257D2-EA5D-48BD-B7CB-47AB5A293C4F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4B5DB96-E8A7-46FC-AF24-697CCDD8D28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4D41CD3-9686-42BB-8591-BB20D7FBBFE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605C692-4013-463E-80F3-2C801B66F0E8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1A0D29E-E70D-417A-AFED-8905081400E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FF99C1D-734E-42AB-B01C-3F75598A998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CA0C32D-3486-4B2C-BB47-9D604AA88D1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581EEB3-6B8D-4035-9D48-3960F3A34D4D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33176A8-478E-46D7-A5FF-D9CE712E33F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ED272338-9D47-4EC8-BA48-1D0E0C64CFE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3C00131-0CD9-4A06-A33C-847CE752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552AF38-8A64-47B4-A7DD-36A8D920F061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87BAE78-9464-435E-88F9-77283F6E6EE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719EAAE-D5FD-4F7B-A073-D43A613C5A58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F4C79A8-CF79-4937-A7C6-BD2763E5EF6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0E9B438-6045-4D34-8F11-36BF753430D3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9F11389-4311-4112-B4C1-59CC746FB836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76C0BA9-6826-4BFF-9AF4-0FBD80D2EC44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52AD926-701D-4EC2-85A2-77D8E84A0C6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AA6410-426C-4FA4-A4B5-47B2764B7838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3D3E74-D6E3-479A-9089-D437630D9C52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CE5C9324-7F42-46EA-9BA7-06D9025F4B3D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08A36D1-EB83-4DCB-8716-340DDD4C86CB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4895511" y="236482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4866935" y="1656728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4895511" y="30567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4908369" y="374864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895511" y="4451266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2"/>
            <a:ext cx="5781675" cy="22185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Quantity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Quantity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Quantity are not allowed in the New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Quantity field cannot be same as the Existing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F48481-63F7-4F26-980F-BBFB962567E2}"/>
              </a:ext>
            </a:extLst>
          </p:cNvPr>
          <p:cNvSpPr txBox="1">
            <a:spLocks/>
          </p:cNvSpPr>
          <p:nvPr/>
        </p:nvSpPr>
        <p:spPr>
          <a:xfrm>
            <a:off x="209550" y="3267867"/>
            <a:ext cx="5781675" cy="34178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Quantity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Quantity as the Quantity in the currently focused Item row in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Quantity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49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DD94F2FC-A921-432B-9137-7A863F65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DDA011A-980E-4140-A419-13454EB3E2B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41B89D-32D8-459B-8744-166DE65C7CC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19E095C-0057-46E0-AC45-A4F23789629F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E7375E9-32BA-4CD9-9154-9BD3DE68BEA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F1765BC-40ED-460E-BFCC-33477E0FF5D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4ACBA78C-2176-4E7D-BCFB-A2B4C43D9E0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06C9068-9F86-4ECC-867B-F5BDF40D2CE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7D0C8DE8-E767-41DA-BC83-E1B340D1AA77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D9251AB5-40FC-4A7E-AB4D-7263E12964F6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2708B5-9327-4B4B-A66C-FF3E24F29792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679E3F7-6E0F-41FE-9C4F-A7F6110C3B14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82D3461-50DA-4CAB-9FB1-2A8815E5F359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C1899B-E4D8-43A6-A0D0-F1964AAD05D8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6325AB96-B888-4C15-A54D-80F4E2B6B543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1CEC620-8BE8-4C87-8B6B-A47C211025FB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4AC52CE-F747-402F-89C9-EF85B73A2567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4BACD61-AE34-40BB-96C1-FEA34C991C1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642907-2E68-4B2A-B2C8-5E9ECA87B179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2B7B2A6-22C6-4BDF-B567-1D78C61F8AB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117699-10BB-41A0-9AC7-41352389397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4535428-A078-4599-9CA6-F80F09A4DFE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843BD0-B3AE-4569-89F6-8C2203FF116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383B2F2-33F9-4FAE-9A9D-0C22C833D679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F3E4DDC-E5BD-492E-9866-B14D67F89E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AE93935-AFF2-4ACE-BB92-2A261FF5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93" y="1491046"/>
            <a:ext cx="5695950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A2340F-8E22-421F-888E-30D4CBAF4B87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A0BEA7E-1C52-45B8-B0A1-73BBCB51983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FC719490-53AE-4406-9C20-B68BC744063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34E45D0-ADB0-4188-B044-9A114924C52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079385E-C66A-4DEA-887D-9138070D05C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34E418A7-3D88-4E5E-9FEC-6A411BA438C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69F47C4-6149-45AC-9F9B-FB79FB541DE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45AE8E1-255D-4014-9AC3-CD1A999C403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35065DB-9531-43ED-9DF8-671A8B91D841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CDDAC10-30C9-4914-BF55-C3EC032EBDE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8C5FE54-430D-432B-A562-17A666803522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EF122F1-8A18-4F0B-AA14-CDE91C1F5D3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2FE2856-47AA-4345-BBD6-5A8E46BBBE3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9993B06-1A0A-44F0-A69E-EDF196B62912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2EA6DE-4A0E-4EA7-952C-ABD63FFBCF0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703B9D6-B9DB-481C-ACA5-0DD359A6E308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4094A97-B8EF-482D-99CE-A7AFD083401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718C8194-AF11-4366-BB76-CE49DA5C9A9B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5A23411-88D5-47C5-A3F3-EF973FC9AF5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19E0F93-4A0E-4684-A434-8254E6F2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9636F1E-0B70-4B0F-AB71-49754A12DA8D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C070EE-ED10-4EDA-BE56-337F1B29CD2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24E9FF-3CC9-4002-8BC7-B308330CBF36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CC36F86-1F29-4BC5-9952-CEA54FA19A56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8ABE97-99B6-44E2-BF0B-3A7ED8442F9F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E73092-B8ED-422F-BD5C-9A0A957ED687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03B162-4273-4D67-AF42-10ED04F04943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8008F5-45E8-4184-9649-92C221C97FDC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5FC9706-CAC2-4553-BCF2-47998B2816D5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0CCA3DA-1FF7-4D74-8998-49E19F2FD234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1CA931F-B432-4E8A-A802-8E0FF4954FC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361CAB7-BC11-4B22-A930-E404B882E705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24376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Price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Price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Price are not allowed in the New Price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 be only 10% above or below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cannot be same as the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not be the same as login user id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Role of the user should be ‘Supervisor’  or ‘Manager’ in the </a:t>
            </a:r>
            <a:r>
              <a:rPr lang="en-US" sz="1600" dirty="0" err="1"/>
              <a:t>tabUser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EB4BA-A594-474B-B42A-E4278809B1C5}"/>
              </a:ext>
            </a:extLst>
          </p:cNvPr>
          <p:cNvSpPr txBox="1">
            <a:spLocks/>
          </p:cNvSpPr>
          <p:nvPr/>
        </p:nvSpPr>
        <p:spPr>
          <a:xfrm>
            <a:off x="209550" y="3486941"/>
            <a:ext cx="5781675" cy="31988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Price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Price into the Applied Price in the currently focused Item in the item list in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Price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657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C16030BF-AF21-4382-AF08-0A7D1C60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2A35BF-5441-46E0-97C2-ED7633B0BCD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6ACD5BB-0E7F-41F4-A9A7-7C15720C493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CF358FC-FF6D-43E2-9BFC-ECD1A22912E8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7B6DEF6-0FCF-4680-8FD4-B3C11AB2C13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E63A968-9D14-44FE-9753-683725547CBC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9A9CD71-B0D3-4157-B29F-0B03376C552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969448F-A477-4863-96DF-FD514681ECE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9612092E-79E6-4D5F-AC9A-70CC966E3BAB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663F0770-A092-44E6-AD33-DF21A81E710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E94D7B-4487-441B-AF9D-B3A324C404F4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8812EF1-B9E4-46B0-A7A9-E6BD935B4DDC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13D7903-0E0F-4841-900A-F7388507380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C890F42-7B95-4877-B87C-E5FD6FF8CDBE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FF68DAB-A985-4851-A70F-417BE7826AEA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FEBAA46-4065-4744-8C88-365816634AD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9F0230-7509-47F7-A1ED-C2C8926FE51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19F35C-0E81-460B-925C-E9C2DBDCC9E1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CB19A8-110A-4352-81CC-A25106BBF35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DFBA3D5-A147-43E3-93FD-13ACF1F3BADF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0919B7-E771-4A06-BC8B-66B93B9F828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7115E9F-1E62-4EBC-9043-DBBB3FA8C8B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B0FC528-D300-4487-8005-FA93746BE9D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0B046847-F90E-4FD6-844F-9C8DF96E601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623C3F-59D9-429C-BE47-62E31AD2B8B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4CBF40-86F7-4C19-B6B3-5F49EB0EDC33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A55013D-86A5-4C78-8691-F4384F3F699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B4D9403-DBE6-4DCE-8120-E82C02CD99F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377E07-916D-447D-9AE6-F19D09E9CE1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2EFD222-52CF-4BDF-A94A-9FB39CAAA39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F9DA480-B7F3-4181-8C84-E0EFAFC1489C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A50B8DE-567E-4825-90AE-FA76266E95F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B753AB46-01E9-4FF6-B212-C9FA8F738F1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91F2F333-1648-4218-93C4-BF714FC2134B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28DB438-8B79-4B4D-A61E-F8D2743A50E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05ACB84-00E1-4E9C-93D1-83B3BF680CD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47F9312-3A0B-4273-9254-BA5150BC9F0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901C482-4C63-4846-BEF3-36A5631B22A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89042247-0EBC-4BFB-A87A-BB997D738F1F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A7483A1-FA6B-4464-8B44-1FD220BAFC6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E43B1A8-CDA2-437C-98EF-7A807E01C83D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EA284B5-AB6F-40F2-8F37-D1D2A8A71E8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604E64D-D8B8-4525-9709-890BCD011F4A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57A2A9F-6D0C-42DA-8FF4-6F2F3658977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E520B92-C578-4C9C-8629-84CE1C0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CD35EED-6B3C-4A9D-B100-A34DD8A46F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142B81A-1328-4F3B-BF50-EEC43D4B4602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1AE2A15-56C9-43D6-96D8-A9DBB251CD57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893EA7A-39F4-41D8-B005-08177DAA57B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5E246B-8F8A-4C6B-A526-C1BFE7FDB18C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25289F-C5C7-47D0-B312-86174754B1F3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5F0296-FF47-4D73-8CAC-3A9659C5C1FD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8E83AEC-3858-457E-8DBB-19CA515D252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4ED3F78-4A46-4D6F-8325-99045832ED21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4055634-F190-42A8-A7A2-D3E1F356D5C6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7530036-67EB-487E-A6BB-E462F263A7F1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6E1748AE-388A-4CEA-87D2-E7B00774F451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FC2F492-E9A3-43E9-86A7-C33ED2356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9" y="1104972"/>
            <a:ext cx="10734675" cy="507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Mobile No.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Default Mobile Number is ‘0000000000’, which means Walk-in customer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is not = ‘0000000000’, then Customer Name, Category and Address should be fetched and displayed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First line of Payment mode should be always Cash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Second line of Payment mode combo should not have Cash option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Home Delivery field by default should be unticked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All Validation errors should be displayed in Message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Paid amount = Payment mode 1 amount + Payment mode 2 amount + Credit Note amount + Loyalty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Paid amount is lesser than Invoice amount, the difference should be shown as Pending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Paid amount is more than Invoice amount, the difference should be shown as Excess Cash Return amount, and Paid amount should be set as the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Cash Payment Reference = Cash Payment amount – Excess Cash Return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amount = Loyalty Points x Conversion Rate in Settings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</p:spTree>
    <p:extLst>
      <p:ext uri="{BB962C8B-B14F-4D97-AF65-F5344CB8AC3E}">
        <p14:creationId xmlns:p14="http://schemas.microsoft.com/office/powerpoint/2010/main" val="162529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Only Cash Payment amount can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Non-cash payment 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Credit Note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Sum of Non-cash payment amount + Credit Note amount + Loyalty amount,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Reference field is mandatory for Non-cash payment amount and Credit Note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= ‘0000000000’, then Discount, Credit Note amount and Loyalty Points fields should not be entered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Mobile Number should exist in Customer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Points should not be more than the available points in Customer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Payment cannot be saved if Pending Amount &gt; 0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= ‘0000000000’, then Home Delivery option should not be ticked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3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EXCEPTIONS: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Supervisor’s User Id and Password should be accepted if any of the following conditions arise: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Discount amount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Credit Note amount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Points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Excess Cash amount is more than Cash Payment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not be the same as login user id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Role of the user should be ‘Supervisor’  or ‘Manager’ in the tab User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Payment Screen and go back to Invoice Screen and continue with the existing Invoice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Cash Payment Reference field should be stored as Cash Payment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will be generated by incrementing the ‘</a:t>
            </a:r>
            <a:r>
              <a:rPr lang="en-US" sz="1600" dirty="0" err="1"/>
              <a:t>last_invoice_number</a:t>
            </a:r>
            <a:r>
              <a:rPr lang="en-US" sz="1600" dirty="0"/>
              <a:t>’ prefixed by ‘</a:t>
            </a:r>
            <a:r>
              <a:rPr lang="en-US" sz="1600" dirty="0" err="1"/>
              <a:t>invoice_number_prefix</a:t>
            </a:r>
            <a:r>
              <a:rPr lang="en-US" sz="1600" dirty="0"/>
              <a:t>’ in the </a:t>
            </a:r>
            <a:r>
              <a:rPr lang="en-US" sz="1600" dirty="0" err="1"/>
              <a:t>tabSettings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Redeemed Loyalty Points should be reduced from the </a:t>
            </a:r>
            <a:r>
              <a:rPr lang="en-US" sz="1600" dirty="0" err="1"/>
              <a:t>tabCustomer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Each Payment mode should be saved as separate records in the ‘</a:t>
            </a:r>
            <a:r>
              <a:rPr lang="en-US" sz="1600" dirty="0" err="1"/>
              <a:t>tabInvoice</a:t>
            </a:r>
            <a:r>
              <a:rPr lang="en-US" sz="1600" dirty="0"/>
              <a:t> Payment’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Print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Payment Screen and go back to Invoice Entry Screen after clearing all the fields, so that a new Invoice can be entered.</a:t>
            </a: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58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35C-F9D3-448D-AE9E-077D4B1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23550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92034"/>
              </p:ext>
            </p:extLst>
          </p:nvPr>
        </p:nvGraphicFramePr>
        <p:xfrm>
          <a:off x="200670" y="1188876"/>
          <a:ext cx="11771305" cy="3992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7228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882055887"/>
                    </a:ext>
                  </a:extLst>
                </a:gridCol>
                <a:gridCol w="948426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901833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826428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846775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 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62991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2448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1003986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1070207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115779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16804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629655" y="649551"/>
            <a:ext cx="13716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57200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C8CAC272-3C66-4E34-95F7-270A93A3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2303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86E08-4A06-4BC8-AB7A-AC12D0085DD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29647E-DB0A-404E-8EF8-9CEAE98B291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F85A4B4-7269-495D-A285-57D40FFA22C6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CC5398-E6ED-4AE9-9D98-142D1A0C6C0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F3F68A-D7CF-4AC6-8FF7-A79F7566183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F2C9594-6455-4E6A-9E1C-4F233E39D725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95427B4-578D-420B-8BF6-6A7CA8FA2D40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225B-5D1E-498E-92A7-9F694823D658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2252A6-349F-401D-898C-F86A274DD76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739BAAA-E348-47E4-B32C-9402C5FB2EBA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3C68FB9-0182-4D06-85DB-8ECBD700B029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9D9EDF-DCA6-43C0-B57E-5F95C3852F2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219655-2BAD-453E-8FBF-24F75008B735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1674F9-F6C9-460B-8A24-89554F7AB2A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AD9D98F8-0015-4799-B9A4-8B9A12BD602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F87CD9-C304-4020-B681-1C3683AB937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856655-B07E-4640-AE01-DB7F672DA5E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2A89E1-71EE-445B-BA27-C1070D30FA0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AAC681C-190B-4D2D-8E7D-0AA9A3696C6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02CBE1D-190F-4EA7-AAEC-8AA64B48BEDF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BC2187B-7979-49B8-8EE4-057B4A18B9CA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4DA417A-425A-4EDC-B91B-DD604C28A0A2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A01106A-09DA-4EE5-838B-17FF1DD5A02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C9B2486-3E5F-415A-B31C-E0373C112F7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DB76D50-0EEC-451E-8458-F9E1A4EB998E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455B00C-3A1D-46D1-B314-6AAC3DC25A3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866C1B7-B509-486A-B929-895458BEEAE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E0854C08-879D-486D-A6AF-1BF82F22D1D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F6D415A-E5C4-4CE8-8015-9DFF45E8100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F013AD4-88D4-4580-85E5-D8FF3704DA2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564C6CB-D6D6-455E-B130-E78E5C2A5AA4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976D045D-9E89-4BC4-AD1A-E264B2DADAD8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49E7CA8A-5E09-4A9A-B03F-510B8A425EC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9F9A3CF-5602-49F0-9E02-2077EA6AEC3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DBBABA5-59A6-4390-BCEC-8B66F8529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62E89076-8587-4113-BF8F-30609441482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C6C423-2458-42D2-9B5F-0B41C2FEC6C1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E61BEC-6BB0-4415-84D6-02DB386E83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C1EB7B-B4AC-4DC5-81E0-1299F22272C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23B836A-D322-4459-BBC7-A745401F1842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C0C9001-992F-4E6D-BBE0-B1D499BD1F2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5AEA40D-48DF-47E1-9456-B0EBDC6882AC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881D4-3C2E-4000-B687-6439AF996A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AF1FDA23-05EC-4888-A06D-417344E960F8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3B69D9-CC5F-41C8-BCEF-7B6EC7F4F32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F8956C-639B-46B2-AACC-328C97B6919F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6C2E8F8-8A7A-4C39-8569-B3416D296DD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47BFB9C-ACD1-4F1D-8BE3-B2A025FCACF1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2298"/>
              </p:ext>
            </p:extLst>
          </p:nvPr>
        </p:nvGraphicFramePr>
        <p:xfrm>
          <a:off x="155577" y="1195070"/>
          <a:ext cx="8950323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985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486297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Customer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Item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32004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 &amp; 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67732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5853CF-1200-4962-85A8-17F4FB8C3585}"/>
              </a:ext>
            </a:extLst>
          </p:cNvPr>
          <p:cNvSpPr/>
          <p:nvPr/>
        </p:nvSpPr>
        <p:spPr>
          <a:xfrm>
            <a:off x="154753" y="3675823"/>
            <a:ext cx="288036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MESSAGE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C0E64DB-5B90-4572-8099-D302FA82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54" y="2944249"/>
            <a:ext cx="228600" cy="22244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27A8F38-7C44-4A63-83FB-3E60EBB6F651}"/>
              </a:ext>
            </a:extLst>
          </p:cNvPr>
          <p:cNvSpPr txBox="1"/>
          <p:nvPr/>
        </p:nvSpPr>
        <p:spPr>
          <a:xfrm>
            <a:off x="6691163" y="28782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delivery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71B0D1-4384-491F-9A5D-8AAA4CB6E0E1}"/>
              </a:ext>
            </a:extLst>
          </p:cNvPr>
          <p:cNvSpPr/>
          <p:nvPr/>
        </p:nvSpPr>
        <p:spPr>
          <a:xfrm>
            <a:off x="6451796" y="3274596"/>
            <a:ext cx="1635949" cy="980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E91DED2-7867-4028-B9BF-2A6A4576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123" y="3811423"/>
            <a:ext cx="320040" cy="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52A1127-E20D-4044-BB94-8ECF0BDEC2FB}"/>
              </a:ext>
            </a:extLst>
          </p:cNvPr>
          <p:cNvGrpSpPr/>
          <p:nvPr/>
        </p:nvGrpSpPr>
        <p:grpSpPr>
          <a:xfrm>
            <a:off x="3277874" y="524338"/>
            <a:ext cx="2388072" cy="2767732"/>
            <a:chOff x="9796747" y="3771900"/>
            <a:chExt cx="2388072" cy="274320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785BE54-E791-4927-832C-922EE675F510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BFEB4F-31EC-49A8-95D9-DDF05EA6DDB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BDFD2B1-2EC6-4B51-B327-14409ED2575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987C462-857F-4ADF-80E3-D241F161307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171A1C4-F47E-433D-A560-5C2F931B1E0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46884D9-8DE4-4D42-B4DB-D24B820242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511F0E6-16C9-4986-8106-B337700A728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0ABC26D-05B3-4351-83B6-26A0EAF6344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46FA24B-8B99-425E-B71F-D1FF5AE2CE1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A4B13B7D-06B4-4C54-B36A-12C26106553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FDFBA1D-BC5E-407F-BB1F-316662055D5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6A4AB7C-9401-4A42-A164-BEB30FA58E6F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8F50D6-79F6-4DB0-875F-0FB8C2D87355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23677A6-E187-43BF-8CEF-BFE4E16051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95CD3D5-991F-4151-932D-C4B4D0E5749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ABA959F-92EE-4C18-ADA5-52C41E64175F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9D7B6CF-13FB-492B-B5CC-8F7B6E9F752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C1447D1D-A149-47E3-AFF4-511420E7F5BB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32FE9D0-8637-4070-8736-753EA9982E9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A9180F0-EF43-4CE9-B5A8-94160E0E783A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6474E83-B404-4E26-9191-5403CEAFC108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03222-C0FE-4DAA-AA2D-86892949BF7B}"/>
              </a:ext>
            </a:extLst>
          </p:cNvPr>
          <p:cNvGrpSpPr/>
          <p:nvPr/>
        </p:nvGrpSpPr>
        <p:grpSpPr>
          <a:xfrm>
            <a:off x="3268349" y="518948"/>
            <a:ext cx="2388072" cy="2743200"/>
            <a:chOff x="9796747" y="3771900"/>
            <a:chExt cx="2388072" cy="2743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7054A7-981A-4E07-91BC-506D0CC2C7E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6CA6D49-88AF-44D4-812B-97A7AA39AEBE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9AC14E-5CB7-49F9-B47C-0649F6BC72A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D3A4FB7-F09E-4DB3-A715-4AE3EB3979D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692CB32-42F8-4323-8674-654358E39024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0D459D2-5EE0-4470-8A28-701DE2EF292C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2572CF3-B7C6-40E7-B2AB-06C9129C7BC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99D3FB-A20F-4F36-9DC8-AC4524B1E5BF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28A0873-765E-4E30-B927-F5386EA997D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D434CBF-2037-4F42-A707-0BA6A3948F2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5DF9F3D-930C-4E17-BB52-394EB20DC02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9C4C5B8-2D1C-4F3F-910A-6C39C3D4A5A1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643A98F-9D31-4830-95AB-25974B47BE2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8CE5FC8-7D9F-4E7A-86C6-D0C4159ED94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FAB7FA7-565D-4513-BCAB-6C54D89162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79A5D30-3EC7-4BF5-B53F-93365CBDFC5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A80EE4F-7C7E-4B1F-88C0-0B8833A1750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958C1F0-943F-492B-99EC-9ABBBAEDA7A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D807A07-E753-49F6-8E92-4CE98D50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78FFCA8-071F-484D-AE31-56FC3C91ACE9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60E0DF5-DA60-4935-805F-12AB0D535090}"/>
              </a:ext>
            </a:extLst>
          </p:cNvPr>
          <p:cNvGrpSpPr/>
          <p:nvPr/>
        </p:nvGrpSpPr>
        <p:grpSpPr>
          <a:xfrm>
            <a:off x="2981325" y="1693379"/>
            <a:ext cx="6962775" cy="2240446"/>
            <a:chOff x="2981325" y="1693379"/>
            <a:chExt cx="6962775" cy="22404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35AB93-E33C-4059-B3E8-7504DEC630D8}"/>
                </a:ext>
              </a:extLst>
            </p:cNvPr>
            <p:cNvSpPr/>
            <p:nvPr/>
          </p:nvSpPr>
          <p:spPr>
            <a:xfrm>
              <a:off x="2981325" y="1693379"/>
              <a:ext cx="6962775" cy="2240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C9DC75-23C4-45AB-A143-F978766C5A38}"/>
                </a:ext>
              </a:extLst>
            </p:cNvPr>
            <p:cNvSpPr/>
            <p:nvPr/>
          </p:nvSpPr>
          <p:spPr>
            <a:xfrm>
              <a:off x="764638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489D3D1-529D-464E-AD51-416E66180EC9}"/>
                </a:ext>
              </a:extLst>
            </p:cNvPr>
            <p:cNvSpPr/>
            <p:nvPr/>
          </p:nvSpPr>
          <p:spPr>
            <a:xfrm>
              <a:off x="3657032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B5A74F5-C7DA-42E5-962F-37F1662B44A2}"/>
                </a:ext>
              </a:extLst>
            </p:cNvPr>
            <p:cNvSpPr/>
            <p:nvPr/>
          </p:nvSpPr>
          <p:spPr>
            <a:xfrm>
              <a:off x="365703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AFD0D9C-0DCA-4B4B-A882-196120932093}"/>
                </a:ext>
              </a:extLst>
            </p:cNvPr>
            <p:cNvSpPr/>
            <p:nvPr/>
          </p:nvSpPr>
          <p:spPr>
            <a:xfrm>
              <a:off x="4226939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DA7C4D0-89CE-4F0A-9CD7-42B4ECCFB7EB}"/>
                </a:ext>
              </a:extLst>
            </p:cNvPr>
            <p:cNvSpPr/>
            <p:nvPr/>
          </p:nvSpPr>
          <p:spPr>
            <a:xfrm>
              <a:off x="4796846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FDBE35B-D81A-46EA-9426-C69A6B42A9A9}"/>
                </a:ext>
              </a:extLst>
            </p:cNvPr>
            <p:cNvSpPr/>
            <p:nvPr/>
          </p:nvSpPr>
          <p:spPr>
            <a:xfrm>
              <a:off x="4226939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468E4B9-B9AD-4288-95C9-F8D8C9D7194D}"/>
                </a:ext>
              </a:extLst>
            </p:cNvPr>
            <p:cNvSpPr/>
            <p:nvPr/>
          </p:nvSpPr>
          <p:spPr>
            <a:xfrm>
              <a:off x="4796846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F8AA57A-737D-4D04-932B-31E77FE1E573}"/>
                </a:ext>
              </a:extLst>
            </p:cNvPr>
            <p:cNvSpPr/>
            <p:nvPr/>
          </p:nvSpPr>
          <p:spPr>
            <a:xfrm>
              <a:off x="4226939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74A4B99-1473-488A-8D28-1A98B9988F84}"/>
                </a:ext>
              </a:extLst>
            </p:cNvPr>
            <p:cNvSpPr/>
            <p:nvPr/>
          </p:nvSpPr>
          <p:spPr>
            <a:xfrm>
              <a:off x="4796846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DA145DE-BFEE-4573-B2F6-068046761CEA}"/>
                </a:ext>
              </a:extLst>
            </p:cNvPr>
            <p:cNvSpPr/>
            <p:nvPr/>
          </p:nvSpPr>
          <p:spPr>
            <a:xfrm>
              <a:off x="3080709" y="3383972"/>
              <a:ext cx="493776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565BF5C-BE64-4D38-B733-5927E5C3BDFB}"/>
                </a:ext>
              </a:extLst>
            </p:cNvPr>
            <p:cNvSpPr/>
            <p:nvPr/>
          </p:nvSpPr>
          <p:spPr>
            <a:xfrm>
              <a:off x="5366753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856A3A-5864-4268-956F-35F8654C7E15}"/>
                </a:ext>
              </a:extLst>
            </p:cNvPr>
            <p:cNvSpPr/>
            <p:nvPr/>
          </p:nvSpPr>
          <p:spPr>
            <a:xfrm>
              <a:off x="5366753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C47F604-557F-42B1-90B1-4A154E24D1C3}"/>
                </a:ext>
              </a:extLst>
            </p:cNvPr>
            <p:cNvSpPr/>
            <p:nvPr/>
          </p:nvSpPr>
          <p:spPr>
            <a:xfrm>
              <a:off x="5366753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3E43FB-71FE-460D-B134-ACD18033608C}"/>
                </a:ext>
              </a:extLst>
            </p:cNvPr>
            <p:cNvSpPr/>
            <p:nvPr/>
          </p:nvSpPr>
          <p:spPr>
            <a:xfrm>
              <a:off x="3657032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F1B5C16-E20D-4CA4-9FAF-34B6FD74F9B0}"/>
                </a:ext>
              </a:extLst>
            </p:cNvPr>
            <p:cNvSpPr/>
            <p:nvPr/>
          </p:nvSpPr>
          <p:spPr>
            <a:xfrm>
              <a:off x="3657032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AFAEDC3-7254-4234-8C14-BCC66838171B}"/>
                </a:ext>
              </a:extLst>
            </p:cNvPr>
            <p:cNvSpPr/>
            <p:nvPr/>
          </p:nvSpPr>
          <p:spPr>
            <a:xfrm>
              <a:off x="5936660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D534D20-6965-4579-95BE-A8F22C826F8C}"/>
                </a:ext>
              </a:extLst>
            </p:cNvPr>
            <p:cNvSpPr/>
            <p:nvPr/>
          </p:nvSpPr>
          <p:spPr>
            <a:xfrm>
              <a:off x="5936660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094A01F-AF37-49DA-B8E7-DAB6C4334D36}"/>
                </a:ext>
              </a:extLst>
            </p:cNvPr>
            <p:cNvSpPr/>
            <p:nvPr/>
          </p:nvSpPr>
          <p:spPr>
            <a:xfrm>
              <a:off x="6506567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018C995-97BE-4979-A448-F6225DDE3A53}"/>
                </a:ext>
              </a:extLst>
            </p:cNvPr>
            <p:cNvSpPr/>
            <p:nvPr/>
          </p:nvSpPr>
          <p:spPr>
            <a:xfrm>
              <a:off x="7076474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C1194A6-D386-4582-B0C7-505CCE0364D3}"/>
                </a:ext>
              </a:extLst>
            </p:cNvPr>
            <p:cNvSpPr/>
            <p:nvPr/>
          </p:nvSpPr>
          <p:spPr>
            <a:xfrm>
              <a:off x="6506567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32CB36C-7629-498A-9F25-34631FF7860E}"/>
                </a:ext>
              </a:extLst>
            </p:cNvPr>
            <p:cNvSpPr/>
            <p:nvPr/>
          </p:nvSpPr>
          <p:spPr>
            <a:xfrm>
              <a:off x="7076474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7C88DE7-01B0-4452-A2F5-BFE4C122BF16}"/>
                </a:ext>
              </a:extLst>
            </p:cNvPr>
            <p:cNvSpPr/>
            <p:nvPr/>
          </p:nvSpPr>
          <p:spPr>
            <a:xfrm>
              <a:off x="6506567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52CB167-662B-4538-B728-5D3BE64C85F8}"/>
                </a:ext>
              </a:extLst>
            </p:cNvPr>
            <p:cNvSpPr/>
            <p:nvPr/>
          </p:nvSpPr>
          <p:spPr>
            <a:xfrm>
              <a:off x="7076474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E4F7C52-B451-49E2-9A30-71B53A11D185}"/>
                </a:ext>
              </a:extLst>
            </p:cNvPr>
            <p:cNvSpPr/>
            <p:nvPr/>
          </p:nvSpPr>
          <p:spPr>
            <a:xfrm>
              <a:off x="764638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DF9D6ED-E209-4016-9D05-21CACE99A282}"/>
                </a:ext>
              </a:extLst>
            </p:cNvPr>
            <p:cNvSpPr/>
            <p:nvPr/>
          </p:nvSpPr>
          <p:spPr>
            <a:xfrm>
              <a:off x="7646381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4EB7DE6-533A-4064-A4F2-9DD779F7AEF1}"/>
                </a:ext>
              </a:extLst>
            </p:cNvPr>
            <p:cNvSpPr/>
            <p:nvPr/>
          </p:nvSpPr>
          <p:spPr>
            <a:xfrm>
              <a:off x="5936660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C2DE063-5544-4E43-B441-E8BA37C27C97}"/>
                </a:ext>
              </a:extLst>
            </p:cNvPr>
            <p:cNvSpPr/>
            <p:nvPr/>
          </p:nvSpPr>
          <p:spPr>
            <a:xfrm>
              <a:off x="5936660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4BDA1C3-823B-4D46-8F94-2FDB08816A81}"/>
                </a:ext>
              </a:extLst>
            </p:cNvPr>
            <p:cNvSpPr/>
            <p:nvPr/>
          </p:nvSpPr>
          <p:spPr>
            <a:xfrm>
              <a:off x="8216288" y="285755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7109E76-2331-451D-82C2-96F6A0E1E630}"/>
                </a:ext>
              </a:extLst>
            </p:cNvPr>
            <p:cNvSpPr/>
            <p:nvPr/>
          </p:nvSpPr>
          <p:spPr>
            <a:xfrm>
              <a:off x="8216288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0C1964C-8A2A-4EC4-B881-A3F800B459E8}"/>
                </a:ext>
              </a:extLst>
            </p:cNvPr>
            <p:cNvSpPr/>
            <p:nvPr/>
          </p:nvSpPr>
          <p:spPr>
            <a:xfrm>
              <a:off x="879219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802A6B8-EF76-4B26-A66F-B87743217FB1}"/>
                </a:ext>
              </a:extLst>
            </p:cNvPr>
            <p:cNvSpPr/>
            <p:nvPr/>
          </p:nvSpPr>
          <p:spPr>
            <a:xfrm>
              <a:off x="8216288" y="28578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F17EF22-4F3A-4EBC-8CF4-06FA63BE2B8A}"/>
                </a:ext>
              </a:extLst>
            </p:cNvPr>
            <p:cNvSpPr/>
            <p:nvPr/>
          </p:nvSpPr>
          <p:spPr>
            <a:xfrm>
              <a:off x="8216288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~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088F4D1-0A8E-4A28-83CB-258FD3374DA5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4993918-E0B6-4C8C-ABD6-1132BB26BE22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46B113A-FA56-428B-8F6A-7CD31E88814D}"/>
                </a:ext>
              </a:extLst>
            </p:cNvPr>
            <p:cNvSpPr/>
            <p:nvPr/>
          </p:nvSpPr>
          <p:spPr>
            <a:xfrm>
              <a:off x="6506567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&amp;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7C4FE01-27DE-49B2-81C5-05B10F02E815}"/>
                </a:ext>
              </a:extLst>
            </p:cNvPr>
            <p:cNvSpPr/>
            <p:nvPr/>
          </p:nvSpPr>
          <p:spPr>
            <a:xfrm>
              <a:off x="7076474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F435824-1B71-4059-9660-7EFC1C21E06F}"/>
                </a:ext>
              </a:extLst>
            </p:cNvPr>
            <p:cNvSpPr/>
            <p:nvPr/>
          </p:nvSpPr>
          <p:spPr>
            <a:xfrm>
              <a:off x="4796846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04F0BA2-DEA8-4282-BC09-938C9CA89F00}"/>
                </a:ext>
              </a:extLst>
            </p:cNvPr>
            <p:cNvSpPr/>
            <p:nvPr/>
          </p:nvSpPr>
          <p:spPr>
            <a:xfrm>
              <a:off x="5366753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4D52121-1A60-4DA2-9DAD-7DC28671CF95}"/>
                </a:ext>
              </a:extLst>
            </p:cNvPr>
            <p:cNvSpPr/>
            <p:nvPr/>
          </p:nvSpPr>
          <p:spPr>
            <a:xfrm>
              <a:off x="3087125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607F5C2-830D-40FF-87F1-DB8B24134688}"/>
                </a:ext>
              </a:extLst>
            </p:cNvPr>
            <p:cNvSpPr/>
            <p:nvPr/>
          </p:nvSpPr>
          <p:spPr>
            <a:xfrm>
              <a:off x="3657032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31FACCD-5567-4CB1-AF59-B7555010BA53}"/>
                </a:ext>
              </a:extLst>
            </p:cNvPr>
            <p:cNvSpPr/>
            <p:nvPr/>
          </p:nvSpPr>
          <p:spPr>
            <a:xfrm>
              <a:off x="8216288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4B83DDB-22EE-4C35-8035-28C113150815}"/>
                </a:ext>
              </a:extLst>
            </p:cNvPr>
            <p:cNvSpPr/>
            <p:nvPr/>
          </p:nvSpPr>
          <p:spPr>
            <a:xfrm>
              <a:off x="7646381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21438AC-B37D-4500-AF1B-E8AD99043B94}"/>
                </a:ext>
              </a:extLst>
            </p:cNvPr>
            <p:cNvSpPr/>
            <p:nvPr/>
          </p:nvSpPr>
          <p:spPr>
            <a:xfrm>
              <a:off x="5936660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^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1FCACCC-6248-4AC8-9344-F351B310D353}"/>
                </a:ext>
              </a:extLst>
            </p:cNvPr>
            <p:cNvSpPr/>
            <p:nvPr/>
          </p:nvSpPr>
          <p:spPr>
            <a:xfrm>
              <a:off x="4226939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B9709E1-B52B-4D4B-8CA8-E8D2DBB4A340}"/>
                </a:ext>
              </a:extLst>
            </p:cNvPr>
            <p:cNvSpPr/>
            <p:nvPr/>
          </p:nvSpPr>
          <p:spPr>
            <a:xfrm>
              <a:off x="308462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BFFE79E-B1FF-4EFA-B33A-D14331F4A487}"/>
                </a:ext>
              </a:extLst>
            </p:cNvPr>
            <p:cNvSpPr/>
            <p:nvPr/>
          </p:nvSpPr>
          <p:spPr>
            <a:xfrm>
              <a:off x="9350992" y="232917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7B7C526-C6DA-4E68-BCEF-25854E5D6249}"/>
                </a:ext>
              </a:extLst>
            </p:cNvPr>
            <p:cNvSpPr/>
            <p:nvPr/>
          </p:nvSpPr>
          <p:spPr>
            <a:xfrm>
              <a:off x="9350992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10155C-6A65-4FD3-9783-2CF19B576D9F}"/>
                </a:ext>
              </a:extLst>
            </p:cNvPr>
            <p:cNvSpPr/>
            <p:nvPr/>
          </p:nvSpPr>
          <p:spPr>
            <a:xfrm>
              <a:off x="9350992" y="17997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9EF9B3-3F7D-4FC9-8485-FC6280979D41}"/>
                </a:ext>
              </a:extLst>
            </p:cNvPr>
            <p:cNvSpPr/>
            <p:nvPr/>
          </p:nvSpPr>
          <p:spPr>
            <a:xfrm>
              <a:off x="8792191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6BA065F-109D-4CCB-99C6-DA8F4A898FF8}"/>
                </a:ext>
              </a:extLst>
            </p:cNvPr>
            <p:cNvSpPr/>
            <p:nvPr/>
          </p:nvSpPr>
          <p:spPr>
            <a:xfrm>
              <a:off x="9350992" y="337717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7831B72-77E5-46E9-8E3D-AF0594866C83}"/>
                </a:ext>
              </a:extLst>
            </p:cNvPr>
            <p:cNvSpPr/>
            <p:nvPr/>
          </p:nvSpPr>
          <p:spPr>
            <a:xfrm>
              <a:off x="879219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717F292-03B3-4CE6-B810-A4695904413A}"/>
                </a:ext>
              </a:extLst>
            </p:cNvPr>
            <p:cNvSpPr/>
            <p:nvPr/>
          </p:nvSpPr>
          <p:spPr>
            <a:xfrm>
              <a:off x="3084623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0D70F0D-8D4F-452A-A89F-33A72BF14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508" y="3440365"/>
              <a:ext cx="365760" cy="3657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EDE6B-CEE2-49DC-B43A-AE833712F397}"/>
              </a:ext>
            </a:extLst>
          </p:cNvPr>
          <p:cNvGrpSpPr/>
          <p:nvPr/>
        </p:nvGrpSpPr>
        <p:grpSpPr>
          <a:xfrm>
            <a:off x="5611682" y="5164621"/>
            <a:ext cx="1819122" cy="459753"/>
            <a:chOff x="5611682" y="5164621"/>
            <a:chExt cx="1819122" cy="45975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8890A14-0F65-4719-B8A5-306615568992}"/>
                </a:ext>
              </a:extLst>
            </p:cNvPr>
            <p:cNvSpPr/>
            <p:nvPr/>
          </p:nvSpPr>
          <p:spPr>
            <a:xfrm>
              <a:off x="5611682" y="5164621"/>
              <a:ext cx="868680" cy="459753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 Inv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F113813-20C5-4DE0-8092-509E9949E3D0}"/>
                </a:ext>
              </a:extLst>
            </p:cNvPr>
            <p:cNvSpPr/>
            <p:nvPr/>
          </p:nvSpPr>
          <p:spPr>
            <a:xfrm>
              <a:off x="6562124" y="5164621"/>
              <a:ext cx="868680" cy="459753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 Inv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3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Estimate Number should be blank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Barcode / Item code: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numbers 0 to 9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13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Barcode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the item in the Item list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‘I’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9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Item 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</a:t>
            </a:r>
            <a:r>
              <a:rPr lang="en-US" sz="1600" dirty="0" err="1"/>
              <a:t>tabItem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the item in the Item list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Item name: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After typing first 3 characters of the Item Name, the combo box should be populated with the list of Items matching with the name.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Scroll the list and click the desired Item.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Fetch the Item corresponding to the Barcode from the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the item in the item list with Quantity = 1.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 field.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</p:spTree>
    <p:extLst>
      <p:ext uri="{BB962C8B-B14F-4D97-AF65-F5344CB8AC3E}">
        <p14:creationId xmlns:p14="http://schemas.microsoft.com/office/powerpoint/2010/main" val="16498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Estimate Item Table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Standard Price = Selling Price fetched from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Applied Price = Standard Price (initially both are same until the Price is changed)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= Applied Price x (</a:t>
            </a:r>
            <a:r>
              <a:rPr lang="en-US" sz="1600" dirty="0" err="1"/>
              <a:t>cgst_tax_rate</a:t>
            </a:r>
            <a:r>
              <a:rPr lang="en-US" sz="1600" dirty="0"/>
              <a:t> + </a:t>
            </a:r>
            <a:r>
              <a:rPr lang="en-US" sz="1600" dirty="0" err="1"/>
              <a:t>sgst_tax_rate</a:t>
            </a:r>
            <a:r>
              <a:rPr lang="en-US" sz="1600" dirty="0"/>
              <a:t>, fetched from </a:t>
            </a:r>
            <a:r>
              <a:rPr lang="en-US" sz="1600" dirty="0" err="1"/>
              <a:t>tabItem</a:t>
            </a:r>
            <a:r>
              <a:rPr lang="en-US" sz="1600" dirty="0"/>
              <a:t> table in </a:t>
            </a:r>
            <a:r>
              <a:rPr lang="en-US" sz="1600" dirty="0" err="1"/>
              <a:t>db</a:t>
            </a:r>
            <a:r>
              <a:rPr lang="en-US" sz="1600" dirty="0"/>
              <a:t>) / 100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= Applied Price + Tax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Summary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Entry Screen and go back to menu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F1-Help: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F2-Delete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currently focused item in the Item list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Recalculate the Summary Fields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F3-Find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‘Find Item’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F4-Change Quantity: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‘Change Quantity’ popup screen displaying the Quantity of the currently focused item in the item list, as the Existing Quantity and New Quantity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F5-Change Price: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‘Change Price’ popup screen displaying the Applied Price of the currently focused item in the item list, as the Existing Price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F6-Get Weight: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F7-New Estimate: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Print the Estimate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F8-Delete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 Estimate from the Database (if already saved)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F9-Find Customer: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F10-List Estimates: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Estimate List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F11-Print Estimate: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F12-Create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Estimate details, create a new Invoice in the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Invoice number in the popup message box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Right Arrow / +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item in the item list should be incremented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Left Arrow / -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item in the item list should be decremented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PgUp-Prev: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previous Estimate into the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PgDn-Next: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next Estimate into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2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90B56402-8DDA-430F-B28C-F17762CE5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76B524-034C-44F1-B66D-4A66BB0C3EA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45CF1C7-856D-4825-808E-8945F378751D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0C3E867-C560-46E6-AEB2-A7A4CD5B968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478ECB-EE87-4139-BBC5-F032FC882C9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22EB2DE-C415-4439-B6D0-57FEF408F0E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9AAFA00-B813-467A-8D6C-C1F9DB01A46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496D86BC-5EE1-4BDD-B799-5577F411FACD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F2BFB3A4-017F-4612-9EDF-D480188F60B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BCA55B8-32DB-45BF-80B0-973E68FEEB1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A0D6350-C4E0-4E3D-B3EE-ED9D47BD7ECC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3B2C61D-DAF8-4125-AAC9-7938FA65B7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50FABB8-0260-4685-BCFC-8C4101CF924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48EF125-3BF2-4265-848C-C74A98E0FA13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90AE682-3C3C-48C4-8B7B-9738BA67AD3E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390DEE3-6CFE-4CB9-9D49-DA3619374DBD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013F049-F078-40B9-8E04-4E6DF913476A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57A179B-14F9-46F2-BC3A-E0A17A8F012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A15AC9C5-FBF2-4C7D-961F-918672A193E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A71479A3-EE0F-470B-96D4-325FDC2FDA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F6773FDA-2B6A-45BB-B090-474F86DEED24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C0E5B2B-0376-441C-8EFC-52BF659E9B7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A29A95A2-11BA-46DE-84ED-1E8BF5F6B0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F99F77E3-22E9-4966-A08E-94D7CBA6502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FE5A48C3-F45B-43A3-8E45-64062381D3F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9B9130DA-938C-4A33-B662-F1604D7D873C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5B04772-3445-43E7-8D20-A99586E4C37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5EFDC3D-CBFD-47D1-A35D-60941CDB4A5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991847B4-22AC-48FB-B3CF-C6CEB4B41E4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9D688E87-A7C8-4EC6-AC6E-B3328BD74FC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028A5BFC-0C49-493A-9326-72BB8248F418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381F17DA-3F6A-45D1-8BC6-C0815962058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0D47FE8-1257-44C7-8ED0-181819F85ACE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1BB9D361-4716-48AB-BB5D-107AF4D3693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A21C2A5-FB78-40D2-97D0-56E36A642BE1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479A0463-D192-4A62-9C59-6466FB65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B8EAB9BB-5A7E-42FC-9742-FC6866C153E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5485F0-EC28-4812-9431-2868B8477DB8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19A6B2-83F6-43E0-BFC9-D6F25B59789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31791B-BD23-46CD-985E-A5F64CFBF983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06C0D2-7BD4-46AA-8C05-B7383755688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CBBEA7-3261-4986-9DB8-3572DB45705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3F65D26-C016-407F-B9F6-8CDB4FAB11A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0804E47-4A1F-4145-AA0B-6335CC8C3C29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61720C01-9016-435D-9826-B2CA54B185F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039E76-72CD-48E3-825A-9096DD32B1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1BE30A-10DF-4C71-BBE1-FAEACD66A87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9FCF73C-17D0-4663-A073-E5371D6831A9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571B5B-ECDB-497F-989C-B54F287D673D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B49DFF-CAF5-4310-9323-00700546F6BB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DD798A1-5228-40E6-A72D-689C2439B1D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E82A8B3-ABBA-4E80-AE63-3607B2CCE972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65E700-A275-4A82-AE6C-5B9315A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2" y="629087"/>
            <a:ext cx="926782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List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all the Estimates pertaining to the Current date, Current Terminal, Estimate Number and list them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Estimate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F12-Select: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Estimate details of the Estimate number pertaining to currently focused row in the Estimate List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the contents of the Estimate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List Screen and go back to Estimate Entry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923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14478</TotalTime>
  <Words>5764</Words>
  <Application>Microsoft Office PowerPoint</Application>
  <PresentationFormat>Widescreen</PresentationFormat>
  <Paragraphs>1848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Sign In</vt:lpstr>
      <vt:lpstr>PowerPoint Presentation</vt:lpstr>
      <vt:lpstr>PowerPoint Presentation</vt:lpstr>
      <vt:lpstr>Estimate Entry </vt:lpstr>
      <vt:lpstr>Estimate Entry </vt:lpstr>
      <vt:lpstr>Estimate Entry </vt:lpstr>
      <vt:lpstr>PowerPoint Presentation</vt:lpstr>
      <vt:lpstr>Estimate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Invoice Entry </vt:lpstr>
      <vt:lpstr>Invoice Entry </vt:lpstr>
      <vt:lpstr>Invoice Entry </vt:lpstr>
      <vt:lpstr>Invoice Entry </vt:lpstr>
      <vt:lpstr>PowerPoint Presentation</vt:lpstr>
      <vt:lpstr>Invoice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Payment </vt:lpstr>
      <vt:lpstr>Payment </vt:lpstr>
      <vt:lpstr>Payment </vt:lpstr>
      <vt:lpstr>PowerPoint Presentation</vt:lpstr>
      <vt:lpstr>End of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598</cp:revision>
  <dcterms:created xsi:type="dcterms:W3CDTF">2021-04-12T04:41:29Z</dcterms:created>
  <dcterms:modified xsi:type="dcterms:W3CDTF">2021-05-26T05:47:01Z</dcterms:modified>
</cp:coreProperties>
</file>